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56" r:id="rId5"/>
    <p:sldId id="305" r:id="rId6"/>
    <p:sldId id="306" r:id="rId7"/>
    <p:sldId id="307" r:id="rId8"/>
    <p:sldId id="311" r:id="rId9"/>
  </p:sldIdLst>
  <p:sldSz cx="9906000" cy="6858000" type="A4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z" initials="h" lastIdx="1" clrIdx="0">
    <p:extLst>
      <p:ext uri="{19B8F6BF-5375-455C-9EA6-DF929625EA0E}">
        <p15:presenceInfo xmlns:p15="http://schemas.microsoft.com/office/powerpoint/2012/main" userId="h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EAEFF7"/>
    <a:srgbClr val="CCEC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38" autoAdjust="0"/>
    <p:restoredTop sz="94695" autoAdjust="0"/>
  </p:normalViewPr>
  <p:slideViewPr>
    <p:cSldViewPr snapToGrid="0" showGuides="1">
      <p:cViewPr varScale="1">
        <p:scale>
          <a:sx n="78" d="100"/>
          <a:sy n="78" d="100"/>
        </p:scale>
        <p:origin x="1680" y="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783" cy="494629"/>
          </a:xfrm>
          <a:prstGeom prst="rect">
            <a:avLst/>
          </a:prstGeom>
        </p:spPr>
        <p:txBody>
          <a:bodyPr vert="horz" lIns="87645" tIns="43823" rIns="87645" bIns="4382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8823" y="0"/>
            <a:ext cx="2921783" cy="494629"/>
          </a:xfrm>
          <a:prstGeom prst="rect">
            <a:avLst/>
          </a:prstGeom>
        </p:spPr>
        <p:txBody>
          <a:bodyPr vert="horz" lIns="87645" tIns="43823" rIns="87645" bIns="43823" rtlCol="0"/>
          <a:lstStyle>
            <a:lvl1pPr algn="r">
              <a:defRPr sz="1200"/>
            </a:lvl1pPr>
          </a:lstStyle>
          <a:p>
            <a:fld id="{2E88DE11-FCC8-4635-A4A1-651911C35F6A}" type="datetimeFigureOut">
              <a:rPr kumimoji="1" lang="ja-JP" altLang="en-US" smtClean="0"/>
              <a:t>2021/9/12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8034"/>
            <a:ext cx="2921783" cy="494629"/>
          </a:xfrm>
          <a:prstGeom prst="rect">
            <a:avLst/>
          </a:prstGeom>
        </p:spPr>
        <p:txBody>
          <a:bodyPr vert="horz" lIns="87645" tIns="43823" rIns="87645" bIns="4382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8823" y="9378034"/>
            <a:ext cx="2921783" cy="494629"/>
          </a:xfrm>
          <a:prstGeom prst="rect">
            <a:avLst/>
          </a:prstGeom>
        </p:spPr>
        <p:txBody>
          <a:bodyPr vert="horz" lIns="87645" tIns="43823" rIns="87645" bIns="43823" rtlCol="0" anchor="b"/>
          <a:lstStyle>
            <a:lvl1pPr algn="r">
              <a:defRPr sz="1200"/>
            </a:lvl1pPr>
          </a:lstStyle>
          <a:p>
            <a:fld id="{E9413BFE-5212-479D-B382-FB6848270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0140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21583" cy="495348"/>
          </a:xfrm>
          <a:prstGeom prst="rect">
            <a:avLst/>
          </a:prstGeom>
        </p:spPr>
        <p:txBody>
          <a:bodyPr vert="horz" lIns="90697" tIns="45349" rIns="90697" bIns="4534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971" y="3"/>
            <a:ext cx="2921583" cy="495348"/>
          </a:xfrm>
          <a:prstGeom prst="rect">
            <a:avLst/>
          </a:prstGeom>
        </p:spPr>
        <p:txBody>
          <a:bodyPr vert="horz" lIns="90697" tIns="45349" rIns="90697" bIns="45349" rtlCol="0"/>
          <a:lstStyle>
            <a:lvl1pPr algn="r">
              <a:defRPr sz="1200"/>
            </a:lvl1pPr>
          </a:lstStyle>
          <a:p>
            <a:fld id="{5B0D6D7E-FAF8-41A7-826F-CFE72404605C}" type="datetimeFigureOut">
              <a:rPr kumimoji="1" lang="ja-JP" altLang="en-US" smtClean="0"/>
              <a:t>2021/9/12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14887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7" tIns="45349" rIns="90697" bIns="4534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212" y="4751222"/>
            <a:ext cx="5393690" cy="3887361"/>
          </a:xfrm>
          <a:prstGeom prst="rect">
            <a:avLst/>
          </a:prstGeom>
        </p:spPr>
        <p:txBody>
          <a:bodyPr vert="horz" lIns="90697" tIns="45349" rIns="90697" bIns="4534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3" cy="495347"/>
          </a:xfrm>
          <a:prstGeom prst="rect">
            <a:avLst/>
          </a:prstGeom>
        </p:spPr>
        <p:txBody>
          <a:bodyPr vert="horz" lIns="90697" tIns="45349" rIns="90697" bIns="4534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3" cy="495347"/>
          </a:xfrm>
          <a:prstGeom prst="rect">
            <a:avLst/>
          </a:prstGeom>
        </p:spPr>
        <p:txBody>
          <a:bodyPr vert="horz" lIns="90697" tIns="45349" rIns="90697" bIns="45349" rtlCol="0" anchor="b"/>
          <a:lstStyle>
            <a:lvl1pPr algn="r">
              <a:defRPr sz="1200"/>
            </a:lvl1pPr>
          </a:lstStyle>
          <a:p>
            <a:fld id="{96BAF486-399A-4CF9-AEF3-0ED9306F2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8775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AF486-399A-4CF9-AEF3-0ED9306F2EA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720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EE70-5858-441B-B895-36FAE939DADE}" type="datetime1">
              <a:rPr kumimoji="1" lang="ja-JP" altLang="en-US" smtClean="0"/>
              <a:t>2021/9/12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74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59D7-196A-4B2C-A0CC-3C04F52E3FB9}" type="datetime1">
              <a:rPr kumimoji="1" lang="ja-JP" altLang="en-US" smtClean="0"/>
              <a:t>2021/9/12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30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D21A6-D11B-4D4E-8522-D69BAD8622BB}" type="datetime1">
              <a:rPr kumimoji="1" lang="ja-JP" altLang="en-US" smtClean="0"/>
              <a:t>2021/9/12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115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0EF-F60C-41CE-98A8-32AD35499ADD}" type="datetime1">
              <a:rPr kumimoji="1" lang="ja-JP" altLang="en-US" smtClean="0"/>
              <a:t>2021/9/12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19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3806-4F1F-4E45-9153-241EC373F5CC}" type="datetime1">
              <a:rPr kumimoji="1" lang="ja-JP" altLang="en-US" smtClean="0"/>
              <a:t>2021/9/12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7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B447-C028-4F05-B059-7A27D4575468}" type="datetime1">
              <a:rPr kumimoji="1" lang="ja-JP" altLang="en-US" smtClean="0"/>
              <a:t>2021/9/12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01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84AA-95C7-4D57-A2E2-EFBDC7E76B26}" type="datetime1">
              <a:rPr kumimoji="1" lang="ja-JP" altLang="en-US" smtClean="0"/>
              <a:t>2021/9/12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78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16DD-24CF-4768-BAFF-7C3C51F4469C}" type="datetime1">
              <a:rPr kumimoji="1" lang="ja-JP" altLang="en-US" smtClean="0"/>
              <a:t>2021/9/12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66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2BB6-07DC-4D11-92E1-0E52C1CD9FA2}" type="datetime1">
              <a:rPr kumimoji="1" lang="ja-JP" altLang="en-US" smtClean="0"/>
              <a:t>2021/9/12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06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1071C-168D-423D-8E2C-F87271ADC6A1}" type="datetime1">
              <a:rPr kumimoji="1" lang="ja-JP" altLang="en-US" smtClean="0"/>
              <a:t>2021/9/12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14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888A-1804-4892-8509-BEBFFDB3B00C}" type="datetime1">
              <a:rPr kumimoji="1" lang="ja-JP" altLang="en-US" smtClean="0"/>
              <a:t>2021/9/12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5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6C4D4-77D6-475F-A008-AA37076724EC}" type="datetime1">
              <a:rPr kumimoji="1" lang="ja-JP" altLang="en-US" smtClean="0"/>
              <a:t>2021/9/12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45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62942" y="1443114"/>
            <a:ext cx="898011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ja-JP" sz="4000" dirty="0"/>
          </a:p>
          <a:p>
            <a:pPr algn="ctr"/>
            <a:r>
              <a:rPr lang="en-US" altLang="ja-JP" sz="4000" dirty="0"/>
              <a:t>Status report to 74</a:t>
            </a:r>
            <a:r>
              <a:rPr lang="en-US" altLang="ja-JP" sz="4000" baseline="30000" dirty="0"/>
              <a:t>th</a:t>
            </a:r>
            <a:r>
              <a:rPr lang="en-US" altLang="ja-JP" sz="4000" dirty="0"/>
              <a:t> GRBP</a:t>
            </a:r>
          </a:p>
          <a:p>
            <a:pPr algn="ctr"/>
            <a:r>
              <a:rPr lang="en-US" altLang="ja-JP" sz="4000" dirty="0"/>
              <a:t>(September 2021)</a:t>
            </a:r>
          </a:p>
          <a:p>
            <a:pPr algn="ctr"/>
            <a:endParaRPr lang="en-US" altLang="ja-JP" sz="4000" dirty="0"/>
          </a:p>
          <a:p>
            <a:pPr algn="ctr"/>
            <a:r>
              <a:rPr lang="en-US" altLang="ja-JP" sz="2800" dirty="0"/>
              <a:t>Task Force</a:t>
            </a:r>
          </a:p>
          <a:p>
            <a:pPr algn="ctr"/>
            <a:r>
              <a:rPr lang="en-US" altLang="ja-JP" sz="2800" dirty="0"/>
              <a:t>on</a:t>
            </a:r>
          </a:p>
          <a:p>
            <a:pPr algn="ctr"/>
            <a:r>
              <a:rPr lang="en-US" altLang="ja-JP" sz="2800" dirty="0" err="1"/>
              <a:t>Tyre</a:t>
            </a:r>
            <a:r>
              <a:rPr lang="en-US" altLang="ja-JP" sz="2800" dirty="0"/>
              <a:t> Pressure Monitoring System &amp; </a:t>
            </a:r>
            <a:r>
              <a:rPr lang="en-US" altLang="ja-JP" sz="2800" dirty="0" err="1"/>
              <a:t>Tyre</a:t>
            </a:r>
            <a:r>
              <a:rPr lang="en-US" altLang="ja-JP" sz="2800" dirty="0"/>
              <a:t> Installation</a:t>
            </a:r>
          </a:p>
          <a:p>
            <a:pPr algn="ctr"/>
            <a:r>
              <a:rPr lang="en-US" altLang="ja-JP" sz="2800" dirty="0"/>
              <a:t>(TPMSTI)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798D7B-28E5-4E2C-8AA0-5AE1234F01A4}"/>
              </a:ext>
            </a:extLst>
          </p:cNvPr>
          <p:cNvSpPr/>
          <p:nvPr/>
        </p:nvSpPr>
        <p:spPr>
          <a:xfrm>
            <a:off x="187829" y="193899"/>
            <a:ext cx="397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Transmitted by the Chair of TF TPMSTI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BE30BA-578E-45B5-AAAD-51826CA4335E}"/>
              </a:ext>
            </a:extLst>
          </p:cNvPr>
          <p:cNvSpPr/>
          <p:nvPr/>
        </p:nvSpPr>
        <p:spPr>
          <a:xfrm>
            <a:off x="5576349" y="174206"/>
            <a:ext cx="4030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u="sng" dirty="0"/>
              <a:t>Informal </a:t>
            </a:r>
            <a:r>
              <a:rPr lang="en-GB" u="sng"/>
              <a:t>document </a:t>
            </a:r>
            <a:r>
              <a:rPr lang="en-GB" b="1"/>
              <a:t>GRBP-74-25 </a:t>
            </a:r>
            <a:endParaRPr lang="en-GB" dirty="0"/>
          </a:p>
          <a:p>
            <a:pPr algn="r"/>
            <a:r>
              <a:rPr lang="en-GB" dirty="0"/>
              <a:t>(74</a:t>
            </a:r>
            <a:r>
              <a:rPr lang="en-GB" baseline="30000" dirty="0"/>
              <a:t>th</a:t>
            </a:r>
            <a:r>
              <a:rPr lang="en-GB" dirty="0"/>
              <a:t> GRBP, September 15-17, 2021, </a:t>
            </a:r>
          </a:p>
          <a:p>
            <a:pPr algn="r"/>
            <a:r>
              <a:rPr lang="en-GB" dirty="0"/>
              <a:t>agenda item 7.(f) &amp; 7.(g))</a:t>
            </a:r>
          </a:p>
        </p:txBody>
      </p:sp>
    </p:spTree>
    <p:extLst>
      <p:ext uri="{BB962C8B-B14F-4D97-AF65-F5344CB8AC3E}">
        <p14:creationId xmlns:p14="http://schemas.microsoft.com/office/powerpoint/2010/main" val="1837947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37492" y="432254"/>
            <a:ext cx="7828584" cy="5924098"/>
          </a:xfrm>
          <a:ln>
            <a:noFill/>
          </a:ln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b="1" dirty="0"/>
              <a:t>Introduction</a:t>
            </a:r>
          </a:p>
          <a:p>
            <a:pPr lvl="0"/>
            <a:r>
              <a:rPr lang="en-GB" sz="2000" dirty="0"/>
              <a:t>Following the 71</a:t>
            </a:r>
            <a:r>
              <a:rPr lang="en-GB" sz="2000" baseline="30000" dirty="0"/>
              <a:t>st</a:t>
            </a:r>
            <a:r>
              <a:rPr lang="en-GB" sz="2000" dirty="0"/>
              <a:t> session of GRBP the Task Force was created with the aim to introduce </a:t>
            </a:r>
            <a:r>
              <a:rPr lang="en-US" sz="2000" dirty="0" err="1"/>
              <a:t>harmonised</a:t>
            </a:r>
            <a:r>
              <a:rPr lang="en-US" sz="2000" dirty="0"/>
              <a:t> measures on </a:t>
            </a:r>
            <a:r>
              <a:rPr lang="en-US" sz="2000" dirty="0" err="1"/>
              <a:t>Tyre</a:t>
            </a:r>
            <a:r>
              <a:rPr lang="en-US" sz="2000" dirty="0"/>
              <a:t> Pressure Monitoring System (TPMS) and on </a:t>
            </a:r>
            <a:r>
              <a:rPr lang="en-US" sz="2000" dirty="0" err="1"/>
              <a:t>Tyre</a:t>
            </a:r>
            <a:r>
              <a:rPr lang="en-US" sz="2000" dirty="0"/>
              <a:t> Installation for all M-, N- and O-categories of vehicles </a:t>
            </a:r>
            <a:r>
              <a:rPr lang="en-GB" sz="2000" dirty="0"/>
              <a:t>to UN Regulation No.  141 and to No. 142, in order to increase vehicles safety and their environmental performance.</a:t>
            </a:r>
          </a:p>
          <a:p>
            <a:pPr lvl="0"/>
            <a:endParaRPr lang="en-GB" sz="2000" dirty="0"/>
          </a:p>
          <a:p>
            <a:pPr marL="0" indent="0">
              <a:buNone/>
            </a:pPr>
            <a:r>
              <a:rPr lang="en-GB" b="1" dirty="0"/>
              <a:t>Objectives</a:t>
            </a:r>
          </a:p>
          <a:p>
            <a:pPr lvl="0"/>
            <a:r>
              <a:rPr lang="en-GB" sz="2000" dirty="0"/>
              <a:t>The Task Force </a:t>
            </a:r>
            <a:r>
              <a:rPr lang="en-US" sz="2000" dirty="0"/>
              <a:t>shall develop and propose requirements for </a:t>
            </a:r>
            <a:r>
              <a:rPr lang="en-US" sz="2000" dirty="0" err="1"/>
              <a:t>Tyre</a:t>
            </a:r>
            <a:r>
              <a:rPr lang="en-US" sz="2000" dirty="0"/>
              <a:t> Pressure Monitoring System (TPMS) and for </a:t>
            </a:r>
            <a:r>
              <a:rPr lang="en-US" sz="2000" dirty="0" err="1"/>
              <a:t>Tyre</a:t>
            </a:r>
            <a:r>
              <a:rPr lang="en-US" sz="2000" dirty="0"/>
              <a:t> Installation concerning all M-, N- and O-categories of vehicles</a:t>
            </a:r>
            <a:r>
              <a:rPr lang="en-GB" sz="2000" dirty="0"/>
              <a:t>.</a:t>
            </a:r>
            <a:endParaRPr lang="sv-SE" sz="2000" dirty="0"/>
          </a:p>
          <a:p>
            <a:pPr lvl="0"/>
            <a:r>
              <a:rPr lang="en-US" sz="2000" dirty="0"/>
              <a:t>The scope and purpose of the Task Force should cover UN Regulation No. 141 and No. 142. </a:t>
            </a:r>
            <a:endParaRPr lang="sv-SE" sz="2000" dirty="0"/>
          </a:p>
          <a:p>
            <a:pPr lvl="0"/>
            <a:r>
              <a:rPr lang="en-US" sz="2000" dirty="0"/>
              <a:t>The Task Force shall, where appropriate, develop amendments to these two Regulations or develop new Regulations for N</a:t>
            </a:r>
            <a:r>
              <a:rPr lang="en-US" sz="1400" dirty="0"/>
              <a:t>2</a:t>
            </a:r>
            <a:r>
              <a:rPr lang="en-US" sz="2000" dirty="0"/>
              <a:t>, N</a:t>
            </a:r>
            <a:r>
              <a:rPr lang="en-US" sz="1400" dirty="0"/>
              <a:t>3</a:t>
            </a:r>
            <a:r>
              <a:rPr lang="en-US" sz="2000" dirty="0"/>
              <a:t>, M</a:t>
            </a:r>
            <a:r>
              <a:rPr lang="en-US" sz="1400" dirty="0"/>
              <a:t>2</a:t>
            </a:r>
            <a:r>
              <a:rPr lang="en-US" sz="2000" dirty="0"/>
              <a:t>, M</a:t>
            </a:r>
            <a:r>
              <a:rPr lang="en-US" sz="1400" dirty="0"/>
              <a:t>3</a:t>
            </a:r>
            <a:r>
              <a:rPr lang="en-US" sz="2000" dirty="0"/>
              <a:t>, O</a:t>
            </a:r>
            <a:r>
              <a:rPr lang="en-US" sz="1400" dirty="0"/>
              <a:t>3</a:t>
            </a:r>
            <a:r>
              <a:rPr lang="en-US" sz="2000" dirty="0"/>
              <a:t> and O</a:t>
            </a:r>
            <a:r>
              <a:rPr lang="en-US" sz="1400" dirty="0"/>
              <a:t>4</a:t>
            </a:r>
            <a:r>
              <a:rPr lang="en-US" sz="2000" dirty="0"/>
              <a:t>.</a:t>
            </a:r>
            <a:endParaRPr lang="sv-SE" sz="2000" dirty="0"/>
          </a:p>
          <a:p>
            <a:pPr lvl="0"/>
            <a:r>
              <a:rPr lang="en-GB" sz="2000" dirty="0"/>
              <a:t>The Task Force </a:t>
            </a:r>
            <a:r>
              <a:rPr lang="en-US" sz="2000" dirty="0"/>
              <a:t>shall report to GRBP.</a:t>
            </a:r>
            <a:endParaRPr lang="sv-SE" sz="2000" dirty="0"/>
          </a:p>
          <a:p>
            <a:pPr lvl="0"/>
            <a:endParaRPr lang="sv-SE" sz="2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161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37492" y="432254"/>
            <a:ext cx="7828584" cy="5924098"/>
          </a:xfrm>
          <a:ln>
            <a:noFill/>
          </a:ln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b="1" dirty="0"/>
              <a:t>Timeline</a:t>
            </a:r>
          </a:p>
          <a:p>
            <a:pPr lvl="0"/>
            <a:r>
              <a:rPr lang="en-US" sz="2000" dirty="0"/>
              <a:t>The 183</a:t>
            </a:r>
            <a:r>
              <a:rPr lang="en-US" sz="2000" baseline="30000" dirty="0"/>
              <a:t>rd</a:t>
            </a:r>
            <a:r>
              <a:rPr lang="en-US" sz="2000" dirty="0"/>
              <a:t> WP.29 adopted the amendments to each of UN R141 (TPMS) and UN R142 (</a:t>
            </a:r>
            <a:r>
              <a:rPr lang="en-US" sz="2000" dirty="0" err="1"/>
              <a:t>tyre</a:t>
            </a:r>
            <a:r>
              <a:rPr lang="en-US" sz="2000" dirty="0"/>
              <a:t> installation), based on a working document and an informal document for the former and a working document for the latter, adopted by the 72</a:t>
            </a:r>
            <a:r>
              <a:rPr lang="en-US" sz="2000" baseline="30000" dirty="0"/>
              <a:t>nd</a:t>
            </a:r>
            <a:r>
              <a:rPr lang="en-US" sz="2000" dirty="0"/>
              <a:t> and 73</a:t>
            </a:r>
            <a:r>
              <a:rPr lang="en-US" sz="2000" baseline="30000" dirty="0"/>
              <a:t>rd</a:t>
            </a:r>
            <a:r>
              <a:rPr lang="en-US" sz="2000" dirty="0"/>
              <a:t> GRBP.</a:t>
            </a:r>
          </a:p>
          <a:p>
            <a:pPr lvl="1"/>
            <a:r>
              <a:rPr lang="en-US" sz="1600" dirty="0"/>
              <a:t>Informal documents necessary to complete the TF work delayed by the Covid-19 restrictions.</a:t>
            </a:r>
          </a:p>
          <a:p>
            <a:pPr marL="342900" lvl="1" indent="-342900"/>
            <a:r>
              <a:rPr lang="en-US" sz="2000" dirty="0"/>
              <a:t>Work is continuing on detailed technical matters.</a:t>
            </a:r>
            <a:endParaRPr lang="sv-SE" sz="2000" dirty="0"/>
          </a:p>
          <a:p>
            <a:pPr marL="0" indent="0">
              <a:buNone/>
            </a:pPr>
            <a:r>
              <a:rPr lang="en-GB" b="1" dirty="0"/>
              <a:t>Participants</a:t>
            </a:r>
          </a:p>
          <a:p>
            <a:pPr lvl="0"/>
            <a:r>
              <a:rPr lang="en-GB" sz="2000" dirty="0"/>
              <a:t>Contracting Parties: </a:t>
            </a:r>
            <a:r>
              <a:rPr lang="sv-SE" sz="2000" dirty="0"/>
              <a:t>European Commission, </a:t>
            </a:r>
            <a:r>
              <a:rPr lang="sv-SE" sz="2000" dirty="0" err="1"/>
              <a:t>Germany</a:t>
            </a:r>
            <a:r>
              <a:rPr lang="sv-SE" sz="2000" dirty="0"/>
              <a:t>, The </a:t>
            </a:r>
            <a:r>
              <a:rPr lang="sv-SE" sz="2000" dirty="0" err="1"/>
              <a:t>Netherlands</a:t>
            </a:r>
            <a:r>
              <a:rPr lang="sv-SE" sz="2000" dirty="0"/>
              <a:t>, China, Japan, Finland.</a:t>
            </a:r>
          </a:p>
          <a:p>
            <a:pPr lvl="0"/>
            <a:r>
              <a:rPr lang="sv-SE" sz="2000" dirty="0"/>
              <a:t>NGOs: CLEPA, ETRTO, OICA. </a:t>
            </a:r>
            <a:endParaRPr lang="sv-SE" sz="800" dirty="0"/>
          </a:p>
          <a:p>
            <a:pPr lvl="1"/>
            <a:r>
              <a:rPr lang="en-US" sz="1600" dirty="0"/>
              <a:t>Between 40 and 50 experts joined in average the meetings on UN R No. 141</a:t>
            </a:r>
          </a:p>
          <a:p>
            <a:pPr lvl="1"/>
            <a:r>
              <a:rPr lang="en-US" sz="1600" dirty="0"/>
              <a:t>Between 15 and 25 experts joined in average the meetings on UN R No. 142</a:t>
            </a:r>
            <a:endParaRPr lang="sv-SE" sz="1600" dirty="0"/>
          </a:p>
          <a:p>
            <a:pPr marL="0" lvl="1" indent="0">
              <a:spcBef>
                <a:spcPts val="1000"/>
              </a:spcBef>
              <a:buNone/>
            </a:pPr>
            <a:r>
              <a:rPr lang="en-GB" sz="2800" b="1" dirty="0"/>
              <a:t>Roles</a:t>
            </a:r>
          </a:p>
          <a:p>
            <a:r>
              <a:rPr lang="sv-SE" sz="2000" dirty="0" err="1"/>
              <a:t>Chair</a:t>
            </a:r>
            <a:r>
              <a:rPr lang="sv-SE" sz="2000" dirty="0"/>
              <a:t>: European Commission</a:t>
            </a:r>
          </a:p>
          <a:p>
            <a:r>
              <a:rPr lang="sv-SE" sz="2000" dirty="0" err="1"/>
              <a:t>Secretary</a:t>
            </a:r>
            <a:r>
              <a:rPr lang="sv-SE" sz="2000" dirty="0"/>
              <a:t>: OICA, as from the 20</a:t>
            </a:r>
            <a:r>
              <a:rPr lang="sv-SE" sz="2000" baseline="30000" dirty="0"/>
              <a:t>th</a:t>
            </a:r>
            <a:r>
              <a:rPr lang="sv-SE" sz="2000" dirty="0"/>
              <a:t> meeting CLEPA (tbc)</a:t>
            </a:r>
          </a:p>
          <a:p>
            <a:endParaRPr lang="sv-SE" sz="2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80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3626" y="196280"/>
            <a:ext cx="8772679" cy="5924098"/>
          </a:xfrm>
          <a:ln>
            <a:noFill/>
          </a:ln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b="1" dirty="0"/>
              <a:t>Meetings and outcome</a:t>
            </a:r>
          </a:p>
          <a:p>
            <a:pPr lvl="0"/>
            <a:r>
              <a:rPr lang="en-US" sz="2000" dirty="0"/>
              <a:t>The Task Force had six meetings to prepare two working documents to the 72</a:t>
            </a:r>
            <a:r>
              <a:rPr lang="en-US" sz="2000" baseline="30000" dirty="0"/>
              <a:t>nd</a:t>
            </a:r>
            <a:r>
              <a:rPr lang="en-US" sz="2000" dirty="0"/>
              <a:t> session of GRBP (on both UN R141 and R142) and six more meetings, together with more than 5 meetings of limited groups, on TPMS communication interface N-O and warming-up procedure until the 73</a:t>
            </a:r>
            <a:r>
              <a:rPr lang="en-US" sz="2000" baseline="30000" dirty="0"/>
              <a:t>rd</a:t>
            </a:r>
            <a:r>
              <a:rPr lang="en-US" sz="2000" dirty="0"/>
              <a:t> session of GRBP.</a:t>
            </a:r>
          </a:p>
          <a:p>
            <a:pPr lvl="0"/>
            <a:r>
              <a:rPr lang="en-US" sz="2000" dirty="0"/>
              <a:t>Until the 8</a:t>
            </a:r>
            <a:r>
              <a:rPr lang="en-US" sz="2000" baseline="30000" dirty="0"/>
              <a:t>th</a:t>
            </a:r>
            <a:r>
              <a:rPr lang="en-US" sz="2000" dirty="0"/>
              <a:t> meeting, TF assisted by TRL through a study on TPMS testing requirements</a:t>
            </a:r>
          </a:p>
          <a:p>
            <a:pPr lvl="0"/>
            <a:r>
              <a:rPr lang="en-US" sz="2000" dirty="0"/>
              <a:t>The Task Force continued its work on the TPMS/TPRS/CTIS “Communication interface” of N category vehicles with in service O</a:t>
            </a:r>
            <a:r>
              <a:rPr lang="en-US" sz="1400" dirty="0"/>
              <a:t>3</a:t>
            </a:r>
            <a:r>
              <a:rPr lang="en-US" sz="2000" dirty="0"/>
              <a:t> and O</a:t>
            </a:r>
            <a:r>
              <a:rPr lang="en-US" sz="1400" dirty="0"/>
              <a:t>4</a:t>
            </a:r>
            <a:r>
              <a:rPr lang="en-US" sz="2000" dirty="0"/>
              <a:t> category vehicles.</a:t>
            </a:r>
          </a:p>
          <a:p>
            <a:pPr lvl="0"/>
            <a:r>
              <a:rPr lang="en-US" sz="2000" dirty="0"/>
              <a:t>Also, the Task Force worked on an alternative procedure for the approval of trailers with respect to TPMS.</a:t>
            </a:r>
          </a:p>
          <a:p>
            <a:pPr lvl="0"/>
            <a:r>
              <a:rPr lang="en-US" sz="2000" dirty="0"/>
              <a:t>Three dedicated meetings of a limited group of experts provided with a proposal to the Task Force.</a:t>
            </a:r>
          </a:p>
          <a:p>
            <a:pPr lvl="0"/>
            <a:r>
              <a:rPr lang="en-US" sz="2000" dirty="0"/>
              <a:t>The Task Force submitted to the 74</a:t>
            </a:r>
            <a:r>
              <a:rPr lang="en-US" sz="2000" baseline="30000" dirty="0"/>
              <a:t>th</a:t>
            </a:r>
            <a:r>
              <a:rPr lang="en-US" sz="2000" dirty="0"/>
              <a:t> GRBP one working document (GRBP/2021/20) on the second technical subjects related to “an alternative procedure for the approval of trailers with respect to TPMS” for </a:t>
            </a:r>
            <a:r>
              <a:rPr lang="en-US" sz="2000" b="1" i="1" dirty="0"/>
              <a:t>UN R141</a:t>
            </a:r>
            <a:r>
              <a:rPr lang="en-US" sz="2000" b="1" dirty="0"/>
              <a:t>.</a:t>
            </a:r>
          </a:p>
          <a:p>
            <a:pPr lvl="0"/>
            <a:r>
              <a:rPr lang="en-US" sz="2000" dirty="0"/>
              <a:t>The Task Force submitted also to the 74</a:t>
            </a:r>
            <a:r>
              <a:rPr lang="en-US" sz="2000" baseline="30000" dirty="0"/>
              <a:t>th</a:t>
            </a:r>
            <a:r>
              <a:rPr lang="en-US" sz="2000" dirty="0"/>
              <a:t> GRBP two working documents with amendments of the transitional provisions for their full clarification (GRBP/2021/19 for </a:t>
            </a:r>
            <a:r>
              <a:rPr lang="en-US" sz="2000" b="1" i="1" dirty="0"/>
              <a:t>UN R141 </a:t>
            </a:r>
            <a:r>
              <a:rPr lang="en-US" sz="2000" i="1" dirty="0"/>
              <a:t>and  GRBP/2021/21 for </a:t>
            </a:r>
            <a:r>
              <a:rPr lang="en-US" sz="2000" b="1" i="1" dirty="0"/>
              <a:t>UN</a:t>
            </a:r>
            <a:r>
              <a:rPr lang="en-US" sz="2000" i="1" dirty="0"/>
              <a:t> </a:t>
            </a:r>
            <a:r>
              <a:rPr lang="en-US" sz="2000" b="1" i="1" dirty="0"/>
              <a:t>R142</a:t>
            </a:r>
            <a:r>
              <a:rPr lang="en-US" sz="2000" dirty="0"/>
              <a:t>).</a:t>
            </a:r>
          </a:p>
          <a:p>
            <a:pPr lvl="0"/>
            <a:endParaRPr lang="en-US" sz="2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380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37492" y="432254"/>
            <a:ext cx="7828584" cy="5924098"/>
          </a:xfrm>
          <a:ln>
            <a:noFill/>
          </a:ln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b="1" dirty="0"/>
              <a:t>Timeline Schedule</a:t>
            </a:r>
            <a:endParaRPr lang="en-US" b="1" dirty="0"/>
          </a:p>
          <a:p>
            <a:endParaRPr lang="en-US" sz="2000" b="1" i="1" dirty="0"/>
          </a:p>
          <a:p>
            <a:r>
              <a:rPr lang="en-US" sz="2000" b="1" i="1" dirty="0"/>
              <a:t>Work continued on refining the technical matters on CTIS and TPRS</a:t>
            </a:r>
            <a:endParaRPr lang="en-US" sz="2000" dirty="0"/>
          </a:p>
          <a:p>
            <a:pPr lvl="1"/>
            <a:r>
              <a:rPr lang="en-US" sz="1800" dirty="0"/>
              <a:t>Work was based on the documents of the 16</a:t>
            </a:r>
            <a:r>
              <a:rPr lang="en-US" sz="1800" baseline="30000" dirty="0"/>
              <a:t>th</a:t>
            </a:r>
            <a:r>
              <a:rPr lang="en-US" sz="1800" dirty="0"/>
              <a:t> meeting</a:t>
            </a:r>
          </a:p>
          <a:p>
            <a:pPr marL="457200" lvl="1" indent="0">
              <a:buNone/>
            </a:pPr>
            <a:endParaRPr lang="en-US" sz="1800" dirty="0">
              <a:highlight>
                <a:srgbClr val="FFFF00"/>
              </a:highlight>
            </a:endParaRPr>
          </a:p>
          <a:p>
            <a:pPr lvl="1"/>
            <a:r>
              <a:rPr lang="en-US" sz="1800" dirty="0"/>
              <a:t>An Informal document on the technical matter regarding CTIS and TPRS  was based on the outcome of the discussions at the 18</a:t>
            </a:r>
            <a:r>
              <a:rPr lang="en-US" sz="1800" baseline="30000" dirty="0"/>
              <a:t>th</a:t>
            </a:r>
            <a:r>
              <a:rPr lang="en-US" sz="1800" dirty="0"/>
              <a:t> and 19</a:t>
            </a:r>
            <a:r>
              <a:rPr lang="en-US" sz="1800" baseline="30000" dirty="0"/>
              <a:t>th</a:t>
            </a:r>
            <a:r>
              <a:rPr lang="en-US" sz="1800" dirty="0"/>
              <a:t> meeting 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The Informal document has been finalized and submitted to the 74</a:t>
            </a:r>
            <a:r>
              <a:rPr lang="en-US" sz="1800" baseline="30000" dirty="0"/>
              <a:t>th</a:t>
            </a:r>
            <a:r>
              <a:rPr lang="en-US" sz="1800" dirty="0"/>
              <a:t> session of GRBP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b="1" i="1" dirty="0"/>
              <a:t>Further timeline to be decided upon the decision made at the 74</a:t>
            </a:r>
            <a:r>
              <a:rPr lang="en-US" sz="2000" b="1" i="1" baseline="30000" dirty="0"/>
              <a:t>th</a:t>
            </a:r>
            <a:r>
              <a:rPr lang="en-US" sz="2000" b="1" i="1" dirty="0"/>
              <a:t> session of GRBP at the 20</a:t>
            </a:r>
            <a:r>
              <a:rPr lang="en-US" sz="2000" b="1" i="1" baseline="30000" dirty="0"/>
              <a:t>th</a:t>
            </a:r>
            <a:r>
              <a:rPr lang="en-US" sz="2000" b="1" i="1" dirty="0"/>
              <a:t> Task Force meeting (if needed)</a:t>
            </a:r>
            <a:endParaRPr lang="en-US" sz="1800" b="1" i="1" dirty="0"/>
          </a:p>
          <a:p>
            <a:endParaRPr lang="en-US" sz="2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748736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" id="{34039A2A-3895-4949-B29D-8D448C160BB3}" vid="{F25AFA44-C9FE-45E3-B143-D19B2369275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9F3D7A-4C9A-429F-9CFE-7B4ABC3D4701}">
  <ds:schemaRefs>
    <ds:schemaRef ds:uri="http://purl.org/dc/elements/1.1/"/>
    <ds:schemaRef ds:uri="http://schemas.microsoft.com/office/2006/metadata/properties"/>
    <ds:schemaRef ds:uri="4b4a1c0d-4a69-4996-a84a-fc699b9f49d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cccb6d4-dbe5-46d2-b4d3-5733603d8cc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28EC9CF-7B79-4247-9B37-E2FB612F93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449F9F4-8A2E-46CE-8006-BC15BBF226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11818</TotalTime>
  <Words>667</Words>
  <Application>Microsoft Office PowerPoint</Application>
  <PresentationFormat>A4 Paper (210x297 mm)</PresentationFormat>
  <Paragraphs>55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テーマ1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NTSEL</dc:creator>
  <cp:lastModifiedBy>secretariat</cp:lastModifiedBy>
  <cp:revision>750</cp:revision>
  <cp:lastPrinted>2021-07-09T05:58:58Z</cp:lastPrinted>
  <dcterms:created xsi:type="dcterms:W3CDTF">2018-04-26T02:08:34Z</dcterms:created>
  <dcterms:modified xsi:type="dcterms:W3CDTF">2021-09-12T18:17:36Z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7f2ec83-e677-438d-afb7-4c7c0dbc872b_Enabled">
    <vt:lpwstr>True</vt:lpwstr>
  </property>
  <property fmtid="{D5CDD505-2E9C-101B-9397-08002B2CF9AE}" pid="3" name="MSIP_Label_a7f2ec83-e677-438d-afb7-4c7c0dbc872b_SiteId">
    <vt:lpwstr>3bc062e4-ac9d-4c17-b4dd-3aad637ff1ac</vt:lpwstr>
  </property>
  <property fmtid="{D5CDD505-2E9C-101B-9397-08002B2CF9AE}" pid="4" name="MSIP_Label_a7f2ec83-e677-438d-afb7-4c7c0dbc872b_Ref">
    <vt:lpwstr>https://api.informationprotection.azure.com/api/3bc062e4-ac9d-4c17-b4dd-3aad637ff1ac</vt:lpwstr>
  </property>
  <property fmtid="{D5CDD505-2E9C-101B-9397-08002B2CF9AE}" pid="5" name="MSIP_Label_a7f2ec83-e677-438d-afb7-4c7c0dbc872b_Owner">
    <vt:lpwstr>manfred.klopotek@scania.com</vt:lpwstr>
  </property>
  <property fmtid="{D5CDD505-2E9C-101B-9397-08002B2CF9AE}" pid="6" name="MSIP_Label_a7f2ec83-e677-438d-afb7-4c7c0dbc872b_SetDate">
    <vt:lpwstr>2018-09-13T08:33:56.0330050+02:00</vt:lpwstr>
  </property>
  <property fmtid="{D5CDD505-2E9C-101B-9397-08002B2CF9AE}" pid="7" name="MSIP_Label_a7f2ec83-e677-438d-afb7-4c7c0dbc872b_Name">
    <vt:lpwstr>Internal</vt:lpwstr>
  </property>
  <property fmtid="{D5CDD505-2E9C-101B-9397-08002B2CF9AE}" pid="8" name="MSIP_Label_a7f2ec83-e677-438d-afb7-4c7c0dbc872b_Application">
    <vt:lpwstr>Microsoft Azure Information Protection</vt:lpwstr>
  </property>
  <property fmtid="{D5CDD505-2E9C-101B-9397-08002B2CF9AE}" pid="9" name="MSIP_Label_a7f2ec83-e677-438d-afb7-4c7c0dbc872b_Extended_MSFT_Method">
    <vt:lpwstr>Automatic</vt:lpwstr>
  </property>
  <property fmtid="{D5CDD505-2E9C-101B-9397-08002B2CF9AE}" pid="10" name="Sensitivity">
    <vt:lpwstr>Internal</vt:lpwstr>
  </property>
  <property fmtid="{D5CDD505-2E9C-101B-9397-08002B2CF9AE}" pid="11" name="ContentTypeId">
    <vt:lpwstr>0x0101003B8422D08C252547BB1CFA7F78E2CB83</vt:lpwstr>
  </property>
</Properties>
</file>