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327" r:id="rId2"/>
    <p:sldId id="328" r:id="rId3"/>
    <p:sldId id="329" r:id="rId4"/>
    <p:sldId id="330" r:id="rId5"/>
    <p:sldId id="332" r:id="rId6"/>
    <p:sldId id="33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 showGuides="1">
      <p:cViewPr varScale="1">
        <p:scale>
          <a:sx n="124" d="100"/>
          <a:sy n="124" d="100"/>
        </p:scale>
        <p:origin x="54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BC6C7-78C6-9244-9AA8-2C4772AB2FEA}" type="datetimeFigureOut">
              <a:rPr lang="en-US" smtClean="0"/>
              <a:t>9/15/21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9667D-32D5-814B-AE30-475318B76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7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49847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Version:	2021-01</a:t>
            </a:r>
          </a:p>
          <a:p>
            <a:r>
              <a:rPr lang="en-GB" dirty="0"/>
              <a:t>Date:	01/01/2021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RESOURCES NEEDED:</a:t>
            </a:r>
          </a:p>
          <a:p>
            <a:r>
              <a:rPr lang="en-GB" dirty="0">
                <a:solidFill>
                  <a:srgbClr val="FF0000"/>
                </a:solidFill>
              </a:rPr>
              <a:t>Laptop and backup</a:t>
            </a:r>
          </a:p>
          <a:p>
            <a:r>
              <a:rPr lang="en-GB" dirty="0">
                <a:solidFill>
                  <a:srgbClr val="FF0000"/>
                </a:solidFill>
              </a:rPr>
              <a:t>Projector</a:t>
            </a:r>
          </a:p>
          <a:p>
            <a:r>
              <a:rPr lang="en-GB" dirty="0">
                <a:solidFill>
                  <a:srgbClr val="FF0000"/>
                </a:solidFill>
              </a:rPr>
              <a:t>IATA DGR</a:t>
            </a:r>
          </a:p>
          <a:p>
            <a:r>
              <a:rPr lang="en-GB" dirty="0">
                <a:solidFill>
                  <a:srgbClr val="FF0000"/>
                </a:solidFill>
              </a:rPr>
              <a:t>ICAO TI (optional)</a:t>
            </a:r>
          </a:p>
          <a:p>
            <a:r>
              <a:rPr lang="en-GB" dirty="0">
                <a:solidFill>
                  <a:srgbClr val="FF0000"/>
                </a:solidFill>
              </a:rPr>
              <a:t>AN(DG)</a:t>
            </a:r>
            <a:r>
              <a:rPr lang="en-GB" dirty="0" err="1">
                <a:solidFill>
                  <a:srgbClr val="FF0000"/>
                </a:solidFill>
              </a:rPr>
              <a:t>Rs</a:t>
            </a:r>
            <a:r>
              <a:rPr lang="en-GB" dirty="0">
                <a:solidFill>
                  <a:srgbClr val="FF0000"/>
                </a:solidFill>
              </a:rPr>
              <a:t> (optional)</a:t>
            </a:r>
          </a:p>
          <a:p>
            <a:r>
              <a:rPr lang="en-GB" dirty="0">
                <a:solidFill>
                  <a:srgbClr val="FF0000"/>
                </a:solidFill>
              </a:rPr>
              <a:t>Flip Chart</a:t>
            </a:r>
          </a:p>
          <a:p>
            <a:r>
              <a:rPr lang="en-GB" dirty="0">
                <a:solidFill>
                  <a:srgbClr val="FF0000"/>
                </a:solidFill>
              </a:rPr>
              <a:t>Chemical oxygen generator (if not travelling by air)</a:t>
            </a:r>
          </a:p>
          <a:p>
            <a:r>
              <a:rPr lang="en-GB" dirty="0">
                <a:solidFill>
                  <a:srgbClr val="FF0000"/>
                </a:solidFill>
              </a:rPr>
              <a:t>Examples of batteries, cells and equipment 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EE0D23-C046-224A-8142-FA3701A41B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Dangerous Goods Office Ltd, </a:t>
            </a:r>
            <a:fld id="{3E873615-BE11-A042-873F-9403797C94F8}" type="datetimeyyyy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DBE8E9-4575-6E47-A37A-EBDB816AF2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Session 1, Page </a:t>
            </a:r>
            <a:fld id="{95736B1B-479A-4FD8-B39A-281BCD79595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33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48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1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7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6793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117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727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47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30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56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0017" y="1287463"/>
            <a:ext cx="4699000" cy="4960937"/>
          </a:xfrm>
        </p:spPr>
        <p:txBody>
          <a:bodyPr/>
          <a:lstStyle>
            <a:lvl1pPr>
              <a:defRPr sz="2400" baseline="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6586" y="1287463"/>
            <a:ext cx="4699001" cy="4960937"/>
          </a:xfrm>
        </p:spPr>
        <p:txBody>
          <a:bodyPr/>
          <a:lstStyle>
            <a:lvl1pPr>
              <a:defRPr lang="en-US" sz="2400" baseline="0" dirty="0" smtClean="0">
                <a:solidFill>
                  <a:srgbClr val="003172"/>
                </a:solidFill>
                <a:latin typeface="+mn-lt"/>
                <a:ea typeface="+mn-ea"/>
                <a:cs typeface="+mn-cs"/>
              </a:defRPr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marL="342430" lvl="0" indent="-342430" algn="l" defTabSz="9136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Click to edit Master text styles</a:t>
            </a:r>
          </a:p>
          <a:p>
            <a:pPr marL="342430" lvl="1" indent="-342430" algn="l" defTabSz="9136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Second level</a:t>
            </a:r>
          </a:p>
          <a:p>
            <a:pPr marL="342430" lvl="2" indent="-342430" algn="l" defTabSz="9136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Third level</a:t>
            </a:r>
          </a:p>
          <a:p>
            <a:pPr marL="342430" lvl="3" indent="-342430" algn="l" defTabSz="9136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Fourth level</a:t>
            </a:r>
          </a:p>
          <a:p>
            <a:pPr marL="342430" lvl="4" indent="-342430" algn="l" defTabSz="9136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2174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18" y="1224000"/>
            <a:ext cx="11700000" cy="52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58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6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2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02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75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30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1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0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0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766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89/dfgw05c93d9d3rszxl_vg2bh0000gn/T/com.microsoft.Word/WebArchiveCopyPasteTempFiles/page2image2437216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ar/folders/89/dfgw05c93d9d3rszxl_vg2bh0000gn/T/com.microsoft.Word/WebArchiveCopyPasteTempFiles/page10image24152096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817" y="3482009"/>
            <a:ext cx="11182820" cy="3375991"/>
          </a:xfrm>
        </p:spPr>
        <p:txBody>
          <a:bodyPr/>
          <a:lstStyle/>
          <a:p>
            <a:r>
              <a:rPr lang="en-GB" sz="6000" dirty="0"/>
              <a:t>The transport of live aquatic animals using oxygen</a:t>
            </a:r>
            <a:br>
              <a:rPr lang="en-GB" sz="6000" dirty="0"/>
            </a:br>
            <a:br>
              <a:rPr lang="en-GB" sz="6000" dirty="0"/>
            </a:br>
            <a:br>
              <a:rPr lang="en-GB" dirty="0"/>
            </a:br>
            <a:br>
              <a:rPr lang="en-GB" sz="3200" dirty="0"/>
            </a:br>
            <a:r>
              <a:rPr lang="en-GB" sz="3200" dirty="0"/>
              <a:t>Geoff Leach</a:t>
            </a:r>
            <a:br>
              <a:rPr lang="en-GB" sz="3200" dirty="0"/>
            </a:br>
            <a:r>
              <a:rPr lang="en-GB" sz="3200" dirty="0"/>
              <a:t>Director</a:t>
            </a:r>
            <a:br>
              <a:rPr lang="en-GB" sz="3200" dirty="0"/>
            </a:br>
            <a:r>
              <a:rPr lang="en-GB" sz="3200" dirty="0"/>
              <a:t>The Dangerous Goods Office Ltd </a:t>
            </a:r>
            <a:br>
              <a:rPr lang="en-GB" sz="3200" dirty="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96977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7EE91-0209-F74E-9482-E0A7F9296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example….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DBEB67-AD63-1A40-99A3-46EF1B0A4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88840"/>
            <a:ext cx="4176464" cy="467715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AU" sz="2400" dirty="0">
                <a:latin typeface="+mj-lt"/>
              </a:rPr>
              <a:t>Payload of 400kg +</a:t>
            </a:r>
          </a:p>
          <a:p>
            <a:pPr>
              <a:buClr>
                <a:schemeClr val="tx1"/>
              </a:buClr>
            </a:pPr>
            <a:r>
              <a:rPr lang="en-AU" sz="2400" dirty="0">
                <a:latin typeface="+mj-lt"/>
              </a:rPr>
              <a:t>Weight up to 1250kg</a:t>
            </a:r>
          </a:p>
          <a:p>
            <a:pPr>
              <a:buClr>
                <a:schemeClr val="tx1"/>
              </a:buClr>
            </a:pPr>
            <a:r>
              <a:rPr lang="en-AU" sz="2400" dirty="0">
                <a:latin typeface="+mj-lt"/>
              </a:rPr>
              <a:t>Cylinder placed in dedicated holder at the bottom of bin</a:t>
            </a:r>
          </a:p>
          <a:p>
            <a:pPr>
              <a:buClr>
                <a:schemeClr val="tx1"/>
              </a:buClr>
            </a:pPr>
            <a:r>
              <a:rPr lang="en-AU" sz="2400" dirty="0">
                <a:latin typeface="+mj-lt"/>
              </a:rPr>
              <a:t>Maximum top opening for packing and filling</a:t>
            </a:r>
          </a:p>
          <a:p>
            <a:pPr>
              <a:buClr>
                <a:schemeClr val="tx1"/>
              </a:buClr>
            </a:pPr>
            <a:r>
              <a:rPr lang="en-AU" sz="2400" dirty="0">
                <a:latin typeface="+mj-lt"/>
              </a:rPr>
              <a:t>Double gore vents in lid</a:t>
            </a:r>
          </a:p>
        </p:txBody>
      </p:sp>
      <p:pic>
        <p:nvPicPr>
          <p:cNvPr id="5" name="Picture 4" descr="StackPac.JPG">
            <a:extLst>
              <a:ext uri="{FF2B5EF4-FFF2-40B4-BE49-F238E27FC236}">
                <a16:creationId xmlns:a16="http://schemas.microsoft.com/office/drawing/2014/main" id="{9243D4E2-EDB5-9E42-AA6F-F52498FABFD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8125" y="1853247"/>
            <a:ext cx="4602467" cy="46024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711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 descr="Bottle retainer.JPG">
            <a:extLst>
              <a:ext uri="{FF2B5EF4-FFF2-40B4-BE49-F238E27FC236}">
                <a16:creationId xmlns:a16="http://schemas.microsoft.com/office/drawing/2014/main" id="{D4FFB802-EB65-2C4F-A9FA-92F94A753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0970" y="2060845"/>
            <a:ext cx="4246331" cy="42463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 descr="Centre line Section.JPG">
            <a:extLst>
              <a:ext uri="{FF2B5EF4-FFF2-40B4-BE49-F238E27FC236}">
                <a16:creationId xmlns:a16="http://schemas.microsoft.com/office/drawing/2014/main" id="{4A326E3E-6A9C-8C4B-A672-0722D52B06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6933" y="2060846"/>
            <a:ext cx="4246330" cy="4246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042F68-BD76-FE41-A460-3728A4ECBFF2}"/>
              </a:ext>
            </a:extLst>
          </p:cNvPr>
          <p:cNvSpPr txBox="1"/>
          <p:nvPr/>
        </p:nvSpPr>
        <p:spPr>
          <a:xfrm>
            <a:off x="1228098" y="629019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+mj-lt"/>
              </a:rPr>
              <a:t>Cut away showing Oxygen bottle retainer and internal foaming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657F84-54DB-FF49-ACFB-B478DA13C8B7}"/>
              </a:ext>
            </a:extLst>
          </p:cNvPr>
          <p:cNvSpPr txBox="1"/>
          <p:nvPr/>
        </p:nvSpPr>
        <p:spPr>
          <a:xfrm>
            <a:off x="7259897" y="813684"/>
            <a:ext cx="3923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+mj-lt"/>
              </a:rPr>
              <a:t>Cross sectional cut away</a:t>
            </a:r>
          </a:p>
        </p:txBody>
      </p:sp>
    </p:spTree>
    <p:extLst>
      <p:ext uri="{BB962C8B-B14F-4D97-AF65-F5344CB8AC3E}">
        <p14:creationId xmlns:p14="http://schemas.microsoft.com/office/powerpoint/2010/main" val="4132652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E14DEA-CBE3-F744-938B-1766CEA73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6449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3" descr="page2image24372160">
            <a:extLst>
              <a:ext uri="{FF2B5EF4-FFF2-40B4-BE49-F238E27FC236}">
                <a16:creationId xmlns:a16="http://schemas.microsoft.com/office/drawing/2014/main" id="{9A7CB6C7-EED9-A745-A93D-47B607F59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38" y="2456635"/>
            <a:ext cx="5257782" cy="345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AB30DA84-5E4C-FD4C-ADDC-08443DFEC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1" y="2242157"/>
            <a:ext cx="176710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A337D35-F1C2-FC40-BB43-66F0FAB0C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334" y="4748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" name="Picture 1" descr="page10image24152096">
            <a:extLst>
              <a:ext uri="{FF2B5EF4-FFF2-40B4-BE49-F238E27FC236}">
                <a16:creationId xmlns:a16="http://schemas.microsoft.com/office/drawing/2014/main" id="{FFB79C75-BECE-6448-A21B-A71BBA8AC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864" y="2456634"/>
            <a:ext cx="5185745" cy="345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8E1F8C-D5B2-1D42-8B51-67E98E386B57}"/>
              </a:ext>
            </a:extLst>
          </p:cNvPr>
          <p:cNvSpPr txBox="1"/>
          <p:nvPr/>
        </p:nvSpPr>
        <p:spPr>
          <a:xfrm>
            <a:off x="1228098" y="629019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+mj-lt"/>
              </a:rPr>
              <a:t>Oxygen bottle retained in housing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6632FF-082F-4544-8691-893150D89B25}"/>
              </a:ext>
            </a:extLst>
          </p:cNvPr>
          <p:cNvSpPr txBox="1"/>
          <p:nvPr/>
        </p:nvSpPr>
        <p:spPr>
          <a:xfrm>
            <a:off x="7435512" y="92265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+mj-lt"/>
              </a:rPr>
              <a:t>Protective steel plate</a:t>
            </a:r>
          </a:p>
        </p:txBody>
      </p:sp>
    </p:spTree>
    <p:extLst>
      <p:ext uri="{BB962C8B-B14F-4D97-AF65-F5344CB8AC3E}">
        <p14:creationId xmlns:p14="http://schemas.microsoft.com/office/powerpoint/2010/main" val="900621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70302C-4376-1A4A-9C1E-BB6C5DF8E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55" y="295166"/>
            <a:ext cx="8356890" cy="626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9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7EE91-0209-F74E-9482-E0A7F9296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350,000+ movements by air</a:t>
            </a:r>
          </a:p>
        </p:txBody>
      </p:sp>
      <p:pic>
        <p:nvPicPr>
          <p:cNvPr id="4" name="Picture 3" descr="LD45.JPG">
            <a:extLst>
              <a:ext uri="{FF2B5EF4-FFF2-40B4-BE49-F238E27FC236}">
                <a16:creationId xmlns:a16="http://schemas.microsoft.com/office/drawing/2014/main" id="{704487DB-910A-4D44-A947-7FF18B946D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8472" y="1991033"/>
            <a:ext cx="4593237" cy="45932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48506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7549CBB-BFD0-4E8E-B93B-CFE42DF8366A}" vid="{5EC379D0-6131-4D46-84AA-9673BBDA5D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144</Words>
  <Application>Microsoft Macintosh PowerPoint</Application>
  <PresentationFormat>Widescreen</PresentationFormat>
  <Paragraphs>26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</vt:lpstr>
      <vt:lpstr>The transport of live aquatic animals using oxygen    Geoff Leach Director The Dangerous Goods Office Ltd  </vt:lpstr>
      <vt:lpstr>An example….</vt:lpstr>
      <vt:lpstr>PowerPoint Presentation</vt:lpstr>
      <vt:lpstr>PowerPoint Presentation</vt:lpstr>
      <vt:lpstr>PowerPoint Presentation</vt:lpstr>
      <vt:lpstr>350,000+ movements by air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transport of live aquatic animals using oxygen    Geoff Leach Director The Dangerous Goods Office Ltd  </dc:title>
  <dc:creator>Microsoft Office User</dc:creator>
  <cp:lastModifiedBy>Microsoft Office User</cp:lastModifiedBy>
  <cp:revision>1</cp:revision>
  <dcterms:created xsi:type="dcterms:W3CDTF">2021-09-15T15:29:14Z</dcterms:created>
  <dcterms:modified xsi:type="dcterms:W3CDTF">2021-09-15T15:46:40Z</dcterms:modified>
</cp:coreProperties>
</file>