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5"/>
  </p:notesMasterIdLst>
  <p:handoutMasterIdLst>
    <p:handoutMasterId r:id="rId16"/>
  </p:handoutMasterIdLst>
  <p:sldIdLst>
    <p:sldId id="370" r:id="rId2"/>
    <p:sldId id="517" r:id="rId3"/>
    <p:sldId id="523" r:id="rId4"/>
    <p:sldId id="518" r:id="rId5"/>
    <p:sldId id="519" r:id="rId6"/>
    <p:sldId id="520" r:id="rId7"/>
    <p:sldId id="524" r:id="rId8"/>
    <p:sldId id="525" r:id="rId9"/>
    <p:sldId id="521" r:id="rId10"/>
    <p:sldId id="526" r:id="rId11"/>
    <p:sldId id="527" r:id="rId12"/>
    <p:sldId id="528" r:id="rId13"/>
    <p:sldId id="522" r:id="rId14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478">
              <a:defRPr/>
            </a:pPr>
            <a:fld id="{31B8E5DA-5DA8-4B97-8081-E5AE4FCD69E0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33072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478">
              <a:defRPr/>
            </a:pPr>
            <a:fld id="{31B8E5DA-5DA8-4B97-8081-E5AE4FCD69E0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55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478">
              <a:defRPr/>
            </a:pPr>
            <a:fld id="{31B8E5DA-5DA8-4B97-8081-E5AE4FCD69E0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4247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3lqlg256m8?utm_source=unsplash&amp;utm_medium=referral&amp;utm_content=creditCopyText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hyperlink" Target="https://unsplash.com/search/photos/presentation?utm_source=unsplash&amp;utm_medium=referral&amp;utm_content=creditCopyText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6F2061-5E6E-7440-8213-347350CB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31F1-065E-594C-8147-D209A7179285}" type="datetime4">
              <a:rPr lang="en-GB" smtClean="0"/>
              <a:t>04 June 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BF0A45B-F2C7-C449-BF19-A76C374C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3003A7E-23D8-E24C-BF09-F295F1F8A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736C68A0-3B91-D547-860A-58AFF6D1F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343" y="880838"/>
            <a:ext cx="6910357" cy="327780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Write your title here</a:t>
            </a:r>
            <a:b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(in sentence case)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8E0EA14-7348-FB49-B0DB-D8600EBF4C8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4711184"/>
            <a:ext cx="10515600" cy="1200329"/>
          </a:xfrm>
          <a:prstGeom prst="rect">
            <a:avLst/>
          </a:prstGeom>
        </p:spPr>
        <p:txBody>
          <a:bodyPr vert="horz" lIns="0" tIns="45720" rIns="91440" bIns="45720" rtlCol="0" anchor="t" anchorCtr="0">
            <a:sp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Title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@Twitter-handle (if desired)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8A06CB80-AF0F-B54A-A31F-0FB8E0F9BB8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4255794"/>
            <a:ext cx="10515600" cy="523220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>
            <a:lvl1pPr>
              <a:spcBef>
                <a:spcPts val="0"/>
              </a:spcBef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 Name</a:t>
            </a:r>
          </a:p>
        </p:txBody>
      </p:sp>
    </p:spTree>
    <p:extLst>
      <p:ext uri="{BB962C8B-B14F-4D97-AF65-F5344CB8AC3E}">
        <p14:creationId xmlns:p14="http://schemas.microsoft.com/office/powerpoint/2010/main" val="150000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matisse">
    <p:bg>
      <p:bgPr>
        <a:solidFill>
          <a:srgbClr val="003C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335C0D86-6B6D-9340-A3E4-0C4964615F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705124-4B77-4A45-9308-A04738CB6E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50973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slide matisse">
    <p:bg>
      <p:bgPr>
        <a:solidFill>
          <a:srgbClr val="2060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622D5613-4A3F-4C4D-AB7A-78FCC248ADE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4C955DF-BE42-D34D-9E3E-CC9BF3A6D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490232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astral">
    <p:bg>
      <p:bgPr>
        <a:solidFill>
          <a:srgbClr val="3B7A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C45B465-DB9D-1B4E-98E6-EC6BC62650E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C7DF6CB-9235-DA4D-B1A3-7CA9292828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252979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blue">
    <p:bg>
      <p:bgPr>
        <a:solidFill>
          <a:srgbClr val="27A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3A9CD3-E6C3-0344-974D-58215B0ABAA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680E1A51-C56D-6C4C-90F5-70BA71A10A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07FCA63-88F4-0D40-B646-DB3E33AA9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538441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teal">
    <p:bg>
      <p:bgPr>
        <a:solidFill>
          <a:srgbClr val="00A5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ED0727-79E8-044A-A266-B0C74790E72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24E14278-FEE3-0242-BA15-B6E28E53E8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594CD60-7AAD-6645-8BE7-91075D074D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7065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teal"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EE2D9E-3E87-ED40-89C2-DBA774F1F211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5903921C-6D50-A849-B477-5BE38F246F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FFF5308-8243-A94B-81A6-3885912D01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20472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salem">
    <p:bg>
      <p:bgPr>
        <a:solidFill>
          <a:srgbClr val="0F8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6F6E82-1A2A-A042-8877-3692D4187F3F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120A143-5C37-E449-99C7-B1D969F1B89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4334A07-9B9F-A349-8CB2-86A842F8F6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198704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old">
    <p:bg>
      <p:bgPr>
        <a:solidFill>
          <a:srgbClr val="B886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81843D-E333-4F4C-A36D-94080D3638C8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>
            <a:extLst>
              <a:ext uri="{FF2B5EF4-FFF2-40B4-BE49-F238E27FC236}">
                <a16:creationId xmlns:a16="http://schemas.microsoft.com/office/drawing/2014/main" id="{C62F1910-CA81-E648-B863-DE791419B0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7CF45C-0FAE-7E42-85CA-A478088C01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032343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oppy">
    <p:bg>
      <p:bgPr>
        <a:solidFill>
          <a:srgbClr val="D3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661407-3B8B-664A-A263-554870E58063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97414DBD-79C5-A244-8B4E-E0A37BD602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A16821C-C6DC-7B48-A948-EEC91826F2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180545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ink">
    <p:bg>
      <p:bgPr>
        <a:solidFill>
          <a:srgbClr val="D23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7D8161-5352-AC4F-8422-00F311FA85F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D0B060B4-A511-0047-913D-9721FF5144B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86FE0-A862-5740-962C-C24D3F6B9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30200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 colum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B7C50D-A92E-F542-A579-D6ACCE3E0F84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0A4C7-A3A2-8C48-94D5-E7589555BBE3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00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911108"/>
            <a:ext cx="10515600" cy="2518575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>
            <a:lvl1pPr>
              <a:lnSpc>
                <a:spcPct val="110000"/>
              </a:lnSpc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Single column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 descr="Office fo National Statistics Logo">
            <a:extLst>
              <a:ext uri="{FF2B5EF4-FFF2-40B4-BE49-F238E27FC236}">
                <a16:creationId xmlns:a16="http://schemas.microsoft.com/office/drawing/2014/main" id="{67FFCDAA-C62B-DC43-BF5D-DB783C64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82AAAE08-3182-8445-B596-A9BC966A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B8A9106-B24D-064D-974C-C8C4B2C84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C4B6832-9A04-854F-9075-DF58CE992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95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rince">
    <p:bg>
      <p:bgPr>
        <a:solidFill>
          <a:srgbClr val="6E2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F6451-6437-294C-AE93-D483699E514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543DF038-D2D9-464B-9CBE-BD4B00AFCE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2A06972-B375-D540-B534-45327AACFB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636451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urple">
    <p:bg>
      <p:bgPr>
        <a:solidFill>
          <a:srgbClr val="3728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692B31-F575-6549-88BE-268E460843FC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461247D4-94C2-BE4C-A999-F549F7698C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650BAC6-52B8-9D45-96A4-4363AFCA83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16208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bg>
      <p:bgPr>
        <a:solidFill>
          <a:srgbClr val="3231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E16F23-B3CF-314E-AFD9-633806B1334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51DA302-E673-0B48-9032-76748EE3E6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107D9C-8794-7E4B-B350-FEC30E7FAE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82660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1">
    <p:bg>
      <p:bgPr>
        <a:gradFill flip="none" rotWithShape="1">
          <a:gsLst>
            <a:gs pos="81000">
              <a:srgbClr val="003C57"/>
            </a:gs>
            <a:gs pos="0">
              <a:srgbClr val="00808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B9896418-9A93-F547-B375-91E5E5B76A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7295645-9FDE-574A-9486-F7FDBDF37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207801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2">
    <p:bg>
      <p:bgPr>
        <a:gradFill flip="none" rotWithShape="1">
          <a:gsLst>
            <a:gs pos="81000">
              <a:srgbClr val="008080"/>
            </a:gs>
            <a:gs pos="0">
              <a:srgbClr val="27A0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2BB51AC8-339B-F542-A4E2-891D4443FD7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165A53-E610-A246-BF2B-8FE1F65A4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3885253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44">
    <p:bg>
      <p:bgPr>
        <a:gradFill flip="none" rotWithShape="1">
          <a:gsLst>
            <a:gs pos="81000">
              <a:srgbClr val="37288B"/>
            </a:gs>
            <a:gs pos="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F692672-45E9-DB45-968E-472F1D3201F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3A6E39D-26AC-134F-96EF-39DF3B106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238262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66">
    <p:bg>
      <p:bgPr>
        <a:gradFill flip="none" rotWithShape="1">
          <a:gsLst>
            <a:gs pos="81000">
              <a:srgbClr val="0F8243"/>
            </a:gs>
            <a:gs pos="0">
              <a:srgbClr val="00A5A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0A3A34B-DE42-9B4B-9D76-6B04A45E10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16E151-0ED9-1744-A65B-E52268040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571998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Section slide ONS blue">
    <p:bg>
      <p:bgPr>
        <a:gradFill flip="none" rotWithShape="1">
          <a:gsLst>
            <a:gs pos="0">
              <a:srgbClr val="E9742C"/>
            </a:gs>
            <a:gs pos="8100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E11B252-106E-D845-B192-770BA16A6E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4B3A4D-4DE7-BE46-A8F2-E186A17B7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164961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Section slide ONS blue">
    <p:bg>
      <p:bgPr>
        <a:gradFill flip="none" rotWithShape="1">
          <a:gsLst>
            <a:gs pos="81000">
              <a:srgbClr val="E2BC22"/>
            </a:gs>
            <a:gs pos="0">
              <a:srgbClr val="FF993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27CF227-6C56-1B4B-8B3C-836CBD421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rgbClr val="003C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DFADB9-CC9D-E547-8CD9-C58C55DDD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rgbClr val="003C57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8905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923634"/>
            <a:ext cx="4961351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one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923634"/>
            <a:ext cx="5199743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two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F8E2729-03F2-4F77-BF33-CCC290F9D7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83305"/>
            <a:ext cx="10515600" cy="75713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</p:spTree>
    <p:extLst>
      <p:ext uri="{BB962C8B-B14F-4D97-AF65-F5344CB8AC3E}">
        <p14:creationId xmlns:p14="http://schemas.microsoft.com/office/powerpoint/2010/main" val="280384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4774919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</p:spTree>
    <p:extLst>
      <p:ext uri="{BB962C8B-B14F-4D97-AF65-F5344CB8AC3E}">
        <p14:creationId xmlns:p14="http://schemas.microsoft.com/office/powerpoint/2010/main" val="349753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 - minimal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5296600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69BF73-290C-6047-BFA6-A01EFEA97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5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one image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AEE310C-A9B2-BC47-9C43-3532231F7D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966959" y="657094"/>
            <a:ext cx="7386841" cy="5553206"/>
          </a:xfrm>
          <a:prstGeom prst="rect">
            <a:avLst/>
          </a:prstGeom>
          <a:solidFill>
            <a:schemeClr val="bg2"/>
          </a:solidFill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</a:t>
            </a:r>
            <a:br>
              <a:rPr lang="en-US" dirty="0"/>
            </a:br>
            <a:r>
              <a:rPr lang="en-US" dirty="0"/>
              <a:t>(aspect ratio 4:3)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FEEAC52-023A-4141-AB03-37B649B1552A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200" y="657094"/>
            <a:ext cx="2819400" cy="1134799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one image right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EEFC85-1348-1B4D-BA3F-948A6B6A2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3C90513C-0A03-D04D-8CDF-DC791864E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C3BF26-5A0A-2F4A-8A8D-6072F11EC8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4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two images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8E0808A-C000-3448-B1E8-1D107559C5C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838200" y="657094"/>
            <a:ext cx="5168900" cy="593112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two images right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E7D3AB-96D3-4643-83A3-E505E78A7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9F2D74FC-DE0D-9142-9052-7DC552A8C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B928-464E-0442-B8A8-844F0B513A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3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image grid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7AF38B-FBB9-3F4D-B8B3-1F0F79401D2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00100" y="641088"/>
            <a:ext cx="5676899" cy="55692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1:1)</a:t>
            </a:r>
          </a:p>
        </p:txBody>
      </p:sp>
    </p:spTree>
    <p:extLst>
      <p:ext uri="{BB962C8B-B14F-4D97-AF65-F5344CB8AC3E}">
        <p14:creationId xmlns:p14="http://schemas.microsoft.com/office/powerpoint/2010/main" val="13323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slie with text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14DE38-8C4D-6F43-8595-E82C3F754B7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4022C-717A-394E-A7B0-E38478A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7C01F-E831-1347-BF6E-F8337514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902BB99-C1A9-5442-B7D5-319F4DAA16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2496" y="5403397"/>
            <a:ext cx="6677417" cy="101867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(Replace the background image and include any copyright information e.g. </a:t>
            </a:r>
            <a:r>
              <a:rPr lang="en-US" dirty="0">
                <a:solidFill>
                  <a:schemeClr val="bg1"/>
                </a:solidFill>
              </a:rPr>
              <a:t>© Photo by</a:t>
            </a:r>
            <a:r>
              <a:rPr lang="en-GB" dirty="0">
                <a:solidFill>
                  <a:schemeClr val="bg1"/>
                </a:solidFill>
              </a:rPr>
              <a:t> 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Hermes Rivera</a:t>
            </a:r>
            <a:r>
              <a:rPr lang="en-GB" dirty="0">
                <a:solidFill>
                  <a:schemeClr val="bg1"/>
                </a:solidFill>
              </a:rPr>
              <a:t> on 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)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CB83E4B-B9C7-0F43-932F-F73B5EC8324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l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3AAA621-F3CF-3740-81C1-B8882EE4AE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91127"/>
            <a:ext cx="10515600" cy="830997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slide</a:t>
            </a:r>
          </a:p>
        </p:txBody>
      </p:sp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36D644A2-8493-254A-8BCA-A43EE10C271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62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ffice for National Statistics Logo">
            <a:extLst>
              <a:ext uri="{FF2B5EF4-FFF2-40B4-BE49-F238E27FC236}">
                <a16:creationId xmlns:a16="http://schemas.microsoft.com/office/drawing/2014/main" id="{9D6A1342-DE99-4B4D-B5AF-C43FDAE08636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8439750" y="860003"/>
            <a:ext cx="2914650" cy="5715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8F094D-06E7-4D4C-A30E-6245801E4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947E464-F91B-FD47-B97A-E5129B454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57F1779-22FA-E74D-A68A-DE59AC030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25089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2000" b="1">
                <a:solidFill>
                  <a:srgbClr val="003C57"/>
                </a:solidFill>
              </a:defRPr>
            </a:lvl1pPr>
          </a:lstStyle>
          <a:p>
            <a:fld id="{695CE8D2-2A51-934B-BEE8-FEA5F81FAF91}" type="datetime4">
              <a:rPr lang="en-GB" smtClean="0"/>
              <a:t>04 June 2021</a:t>
            </a:fld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7606C98-43DA-624E-A126-318E4E297157}"/>
              </a:ext>
            </a:extLst>
          </p:cNvPr>
          <p:cNvSpPr txBox="1">
            <a:spLocks/>
          </p:cNvSpPr>
          <p:nvPr userDrawn="1"/>
        </p:nvSpPr>
        <p:spPr>
          <a:xfrm>
            <a:off x="838200" y="714371"/>
            <a:ext cx="6691713" cy="38328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5DCB11-47E3-BC4E-87BE-ED66A7AC92C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25400">
            <a:solidFill>
              <a:srgbClr val="003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>
            <a:extLst>
              <a:ext uri="{FF2B5EF4-FFF2-40B4-BE49-F238E27FC236}">
                <a16:creationId xmlns:a16="http://schemas.microsoft.com/office/drawing/2014/main" id="{B695BB35-B7F9-BE46-A43E-B9B750880AE4}"/>
              </a:ext>
            </a:extLst>
          </p:cNvPr>
          <p:cNvSpPr txBox="1">
            <a:spLocks/>
          </p:cNvSpPr>
          <p:nvPr userDrawn="1"/>
        </p:nvSpPr>
        <p:spPr>
          <a:xfrm>
            <a:off x="838200" y="644843"/>
            <a:ext cx="7052953" cy="349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4D2E5A76-65BE-0B4A-9E47-4BFC8F8B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43" y="880837"/>
            <a:ext cx="6910357" cy="381782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/>
              <a:t>Write your title here</a:t>
            </a:r>
            <a:br>
              <a:rPr lang="en-US" dirty="0"/>
            </a:br>
            <a:r>
              <a:rPr lang="en-US" dirty="0"/>
              <a:t>(in sentence case)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85E22-5EF0-604F-9D81-8D5521977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81404"/>
            <a:ext cx="10515600" cy="2646815"/>
          </a:xfrm>
          <a:prstGeom prst="rect">
            <a:avLst/>
          </a:prstGeom>
        </p:spPr>
        <p:txBody>
          <a:bodyPr vert="horz" lIns="0" tIns="46800" rIns="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905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4800" b="1" kern="1200" baseline="0">
          <a:solidFill>
            <a:srgbClr val="003C5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defRPr sz="3200" kern="1200">
          <a:solidFill>
            <a:srgbClr val="003C5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800" kern="1200">
          <a:solidFill>
            <a:srgbClr val="003C5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rgbClr val="003C5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000" kern="1200">
          <a:solidFill>
            <a:srgbClr val="003C5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kern="1200">
          <a:solidFill>
            <a:srgbClr val="003C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conomic.stats@un.org" TargetMode="External"/><Relationship Id="rId2" Type="http://schemas.openxmlformats.org/officeDocument/2006/relationships/hyperlink" Target="https://unece.org/statistics/documents/2021/05/working-documents/guide-producing-cpi-under-lockdown-draf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D15520E-2BFB-4649-905C-50D8408BF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 guide on CPI during lockdown</a:t>
            </a:r>
            <a:endParaRPr lang="en-US" b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0567162-114A-8E49-B2E3-81DD5FDCD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343" y="5053947"/>
            <a:ext cx="10515600" cy="873316"/>
          </a:xfrm>
        </p:spPr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3BDC61B-0F34-0147-8B6F-276CF6BBABF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56343" y="4052792"/>
            <a:ext cx="10515600" cy="1069267"/>
          </a:xfrm>
        </p:spPr>
        <p:txBody>
          <a:bodyPr/>
          <a:lstStyle/>
          <a:p>
            <a:r>
              <a:rPr lang="en-US" dirty="0"/>
              <a:t>Chris Jenkins – Office for National Statistics</a:t>
            </a:r>
          </a:p>
          <a:p>
            <a:r>
              <a:rPr lang="en-US" sz="2400" dirty="0"/>
              <a:t>Group of Experts on Consumer Price Indices, June 2021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5FF3DA1-56D1-8D40-AD5C-1334CC06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50892"/>
            <a:ext cx="357400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3C5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2777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– CPI During Lockdown Guide – Chapter 3 –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699" y="1673090"/>
            <a:ext cx="10515600" cy="421359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Imputation strategy for available products should follow a ‘bottom up’ approach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Specific imputation methods to be considered for products that are not transacted during a lockdown: Impute with a comparable EA, nearest higher level index or the overall CPI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Important that imputation methods are self-correcting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NSOs should develop consistent metrics to monitor the extent of imputations in the CPI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NSOs should develop and communicate a comprehensive imputation policy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61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– CPI During Lockdown Guide – Chapter 4 –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10" y="1575548"/>
            <a:ext cx="10515600" cy="408535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NSOs should avoid making instantaneous changes to aggregation formula/weights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If weight update involves ‘unrepresentative’ spending for the lockdown period, NSOs may consider modification of the weight update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For annually updated CPIs, there is more scope to derive weights based on recent expenditure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NSOs should produce ex-post analysis to compare and contrast any impact on CPI using lagged weights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778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– CPI During Lockdown Guide – Chapter 5 –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088" y="1737210"/>
            <a:ext cx="10515600" cy="408535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NSOs should continue dissemination of CPI at the common level of disaggregation and to agreed timetable wherever possible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Proactive communication is necessary to maintain transparency and credibility of CPI during such shocks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Where data quality is impacted, it is advised to disseminate auxiliary information to assist users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Analytical, supplementary indicators can be produced to accompany headline CPI to support user understanding 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978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23F8-08A7-43E6-8532-37CC57F6F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80131"/>
          </a:xfrm>
        </p:spPr>
        <p:txBody>
          <a:bodyPr/>
          <a:lstStyle/>
          <a:p>
            <a:r>
              <a:rPr lang="en-GB" sz="2400" dirty="0"/>
              <a:t>Discussion</a:t>
            </a:r>
            <a:r>
              <a:rPr lang="en-GB" sz="2800" dirty="0"/>
              <a:t>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12B7E-4B00-4E55-B9E4-FD562FD5D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343" y="1580182"/>
            <a:ext cx="10515600" cy="392915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Draft guide available for comment: </a:t>
            </a:r>
            <a:r>
              <a:rPr lang="en-GB" sz="2200" dirty="0">
                <a:hlinkClick r:id="rId2"/>
              </a:rPr>
              <a:t>https://unece.org/statistics/documents/2021/05/working-documents/guide-producing-cpi-under-lockdown-draft</a:t>
            </a:r>
            <a:endParaRPr lang="en-GB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We would welcome feedback by end June 2021: </a:t>
            </a:r>
            <a:r>
              <a:rPr lang="en-GB" sz="2200" u="sng" dirty="0">
                <a:hlinkClick r:id="rId3"/>
              </a:rPr>
              <a:t>economic.stats@un.org</a:t>
            </a:r>
            <a:endParaRPr lang="en-GB" sz="2200" dirty="0"/>
          </a:p>
          <a:p>
            <a:pPr marL="1143000" lvl="1" indent="-457200"/>
            <a:r>
              <a:rPr lang="en-GB" sz="2200" dirty="0"/>
              <a:t>Any additional case studies to be included?</a:t>
            </a:r>
          </a:p>
          <a:p>
            <a:pPr marL="1143000" lvl="1" indent="-457200"/>
            <a:r>
              <a:rPr lang="en-GB" sz="2200" dirty="0"/>
              <a:t>Errors or significant omissions?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Pandemic and the response still evolving – so guide may need to be adapted (i.e. expenditure weights)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Thanks to the authors 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ECF04B-AFFD-405F-A417-2AB1B4BBD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964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F7FB-192A-EB41-BB3C-F58503E1A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487"/>
            <a:ext cx="10515600" cy="535531"/>
          </a:xfrm>
        </p:spPr>
        <p:txBody>
          <a:bodyPr/>
          <a:lstStyle/>
          <a:p>
            <a:r>
              <a:rPr lang="en-US" sz="3200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5B99-57BB-4944-B736-74B83B63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756"/>
            <a:ext cx="10515600" cy="355770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outbreak of the Covid-19 pandemic in early 2020 and the resultant restrictions led to challenges in the compilation of CPI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Main issues encountered for CPI:</a:t>
            </a:r>
          </a:p>
          <a:p>
            <a:pPr marL="1143000" lvl="1" indent="-457200"/>
            <a:r>
              <a:rPr lang="en-US" sz="2400" dirty="0"/>
              <a:t>Closure of outlets and/or sectors of the economy</a:t>
            </a:r>
          </a:p>
          <a:p>
            <a:pPr marL="1143000" lvl="1" indent="-457200"/>
            <a:r>
              <a:rPr lang="en-US" sz="2400" dirty="0"/>
              <a:t>Restricted access to outlets to collect price data</a:t>
            </a:r>
          </a:p>
          <a:p>
            <a:pPr marL="1143000" lvl="1" indent="-457200"/>
            <a:r>
              <a:rPr lang="en-US" sz="2400" dirty="0"/>
              <a:t>Missing prices</a:t>
            </a:r>
          </a:p>
          <a:p>
            <a:pPr marL="1143000" lvl="1" indent="-457200"/>
            <a:r>
              <a:rPr lang="en-US" sz="2400" dirty="0"/>
              <a:t>Changes in quality due to Covid-19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364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7BA83-AAED-452D-92A8-46CCD7AB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757130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47A3E-86DA-49A9-8887-4F4D7EB11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108"/>
            <a:ext cx="10515600" cy="48978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International statistical community came together to provide guidance and support – this is still evolving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world is still in the hold of the pandemic, but most NSOs have a better grasp of how to deal with CPI during such a period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However, there is an opportunity to provide guidance material to support CPI compilation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9D6CCD-9684-41B6-9403-DD3DDB392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F7FB-192A-EB41-BB3C-F58503E1A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1487"/>
            <a:ext cx="10515600" cy="535531"/>
          </a:xfrm>
        </p:spPr>
        <p:txBody>
          <a:bodyPr/>
          <a:lstStyle/>
          <a:p>
            <a:r>
              <a:rPr lang="en-US" sz="3200" dirty="0"/>
              <a:t>Covid-19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A5B99-57BB-4944-B736-74B83B63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756"/>
            <a:ext cx="10515600" cy="210032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543E3E-1F0A-4D20-B34B-57CC2EEDC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5" y="1547812"/>
            <a:ext cx="104965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0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604B4-8A52-487E-82BB-1AC03700E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590931"/>
          </a:xfrm>
        </p:spPr>
        <p:txBody>
          <a:bodyPr/>
          <a:lstStyle/>
          <a:p>
            <a:r>
              <a:rPr lang="en-US" sz="3600" dirty="0"/>
              <a:t>CPI during lockdown - resources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7FD1-E6C1-4E68-BDBA-B94DB8D9B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E6E301-FFE0-4E91-8F80-BB5E4A195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54A6C5-DD5C-4EEE-A463-ED37AF9D3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89" y="1474256"/>
            <a:ext cx="3734675" cy="23983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1F8B1E-B9EB-440D-9F2B-C9538AD0D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477" y="1474256"/>
            <a:ext cx="3734675" cy="2911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7663D4-BEF5-494A-9F4E-D69135E5A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997" y="3533204"/>
            <a:ext cx="4170784" cy="2780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CCEFFB-7BBB-41B7-A18C-2312F66AC9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6651" y="4429683"/>
            <a:ext cx="3956179" cy="2242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13EB93-9251-4A55-9C94-69F26B780E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6160" y="1725353"/>
            <a:ext cx="3638939" cy="289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50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Guide – CPI During Lockdown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108"/>
            <a:ext cx="10515600" cy="427604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October/November 2020: CPI during lockdown – webinars:</a:t>
            </a:r>
          </a:p>
          <a:p>
            <a:pPr marL="1600200" lvl="2" indent="-457200"/>
            <a:r>
              <a:rPr lang="en-GB" sz="2000" dirty="0"/>
              <a:t>Webinar 1 - Theoretical considerations</a:t>
            </a:r>
          </a:p>
          <a:p>
            <a:pPr marL="1600200" lvl="2" indent="-457200"/>
            <a:r>
              <a:rPr lang="en-GB" sz="2000" dirty="0"/>
              <a:t>Webinar 2 - Data collection </a:t>
            </a:r>
          </a:p>
          <a:p>
            <a:pPr marL="1600200" lvl="2" indent="-457200"/>
            <a:r>
              <a:rPr lang="en-GB" sz="2000" dirty="0"/>
              <a:t>Webinar 3 – Imputation for missing observations</a:t>
            </a:r>
          </a:p>
          <a:p>
            <a:pPr marL="1600200" lvl="2" indent="-457200"/>
            <a:r>
              <a:rPr lang="en-GB" sz="2000" dirty="0"/>
              <a:t>Webinar 4 – Communication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Conference of European Statisticians requested the development of reference document to summarise the main findings, best practice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/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23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– CPI During Lockdown Guide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521"/>
            <a:ext cx="10515600" cy="382495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Draft guide developed between December 2020 to April 2021 through the CPI Expert Meeting Steering group, but main authors as follows:</a:t>
            </a:r>
          </a:p>
          <a:p>
            <a:pPr marL="1143000" lvl="1" indent="-457200"/>
            <a:r>
              <a:rPr lang="en-GB" sz="1200" dirty="0"/>
              <a:t>Giorgi Tetrauli (National Statistics Office of Georgia)</a:t>
            </a:r>
          </a:p>
          <a:p>
            <a:pPr marL="1143000" lvl="1" indent="-457200"/>
            <a:r>
              <a:rPr lang="en-GB" sz="1200" dirty="0"/>
              <a:t>Federico Polidoro (National Institute of Statistics of Italy)</a:t>
            </a:r>
          </a:p>
          <a:p>
            <a:pPr marL="1143000" lvl="1" indent="-457200"/>
            <a:r>
              <a:rPr lang="en-GB" sz="1200" dirty="0"/>
              <a:t>Rob Cage (Bureau of </a:t>
            </a:r>
            <a:r>
              <a:rPr lang="en-GB" sz="1200" dirty="0" err="1"/>
              <a:t>Labor</a:t>
            </a:r>
            <a:r>
              <a:rPr lang="en-GB" sz="1200" dirty="0"/>
              <a:t> Statistics, United States)</a:t>
            </a:r>
          </a:p>
          <a:p>
            <a:pPr marL="1143000" lvl="1" indent="-457200"/>
            <a:r>
              <a:rPr lang="en-GB" sz="1200" dirty="0"/>
              <a:t>Claude </a:t>
            </a:r>
            <a:r>
              <a:rPr lang="en-GB" sz="1200" dirty="0" err="1"/>
              <a:t>Lamboray</a:t>
            </a:r>
            <a:r>
              <a:rPr lang="en-GB" sz="1200" dirty="0"/>
              <a:t> (Eurostat) </a:t>
            </a:r>
          </a:p>
          <a:p>
            <a:pPr marL="1143000" lvl="1" indent="-457200"/>
            <a:r>
              <a:rPr lang="en-GB" sz="1200" dirty="0"/>
              <a:t>Carsten Boldsen (UNECE)</a:t>
            </a:r>
          </a:p>
          <a:p>
            <a:pPr marL="1143000" lvl="1" indent="-457200"/>
            <a:r>
              <a:rPr lang="en-GB" sz="1200" dirty="0"/>
              <a:t>Chris Jenkins (Office for National Statistics, United Kingdom)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Purpose of this Guide: provide recommendations and examples of good practices for producing the CPI under lockdown and other exceptional circumstances. 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17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Guide – CPI During Lockdown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088" y="1540297"/>
            <a:ext cx="10515600" cy="447917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Guide contains five chapters (first chapter is the introduction):</a:t>
            </a:r>
          </a:p>
          <a:p>
            <a:pPr marL="1600200" lvl="2" indent="-457200"/>
            <a:r>
              <a:rPr lang="en-GB" sz="2000" dirty="0"/>
              <a:t>Chapter 2 – Data collection</a:t>
            </a:r>
          </a:p>
          <a:p>
            <a:pPr marL="1600200" lvl="2" indent="-457200"/>
            <a:r>
              <a:rPr lang="en-GB" sz="2000" dirty="0"/>
              <a:t>Chapter 3 – Imputation and index calculation</a:t>
            </a:r>
          </a:p>
          <a:p>
            <a:pPr marL="1600200" lvl="2" indent="-457200"/>
            <a:r>
              <a:rPr lang="en-GB" sz="2000" dirty="0"/>
              <a:t>Chapter 4 – Expenditure weights</a:t>
            </a:r>
          </a:p>
          <a:p>
            <a:pPr marL="1600200" lvl="2" indent="-457200"/>
            <a:r>
              <a:rPr lang="en-GB" sz="2000" dirty="0"/>
              <a:t>Chapter 5 – Communication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The guide is not prescriptive - the key points and examples of the Guide are based on countries’ experience with producing the CPI under the Covid-19 pandemic in 2020-2021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The key points of the Guide are in line with the CPI Manual and the IWGPS Business Continuity Guidance for CPI</a:t>
            </a:r>
          </a:p>
          <a:p>
            <a:pPr marL="457200" indent="-457200"/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25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B5EE0-5DF1-4FB6-B48E-97A25126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424732"/>
          </a:xfrm>
        </p:spPr>
        <p:txBody>
          <a:bodyPr/>
          <a:lstStyle/>
          <a:p>
            <a:r>
              <a:rPr lang="en-GB" sz="2400" dirty="0"/>
              <a:t>Draft – CPI During Lockdown Guide – Chapter 2 –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DA9D-41E4-41A2-B35E-9883BDBF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057" y="1665864"/>
            <a:ext cx="10515600" cy="47675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Clear definition of ‘available’ and ‘unavailable’ products needed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Health and safety of staff and personnel highest priority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Attempt to collect as many actual prices as possible using various modes, but;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Do not switch between outlets in the field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‘Covid-19’ charges in general should be included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Contingency planning key outcome from Pandemic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In long-term – NSOs to consider mixed mode collection to become more resilient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DC788-B4C6-47CC-86D3-4553013C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32557"/>
      </p:ext>
    </p:extLst>
  </p:cSld>
  <p:clrMapOvr>
    <a:masterClrMapping/>
  </p:clrMapOvr>
</p:sld>
</file>

<file path=ppt/theme/theme1.xml><?xml version="1.0" encoding="utf-8"?>
<a:theme xmlns:a="http://schemas.openxmlformats.org/drawingml/2006/main" name="ONS">
  <a:themeElements>
    <a:clrScheme name="ONS">
      <a:dk1>
        <a:srgbClr val="003B57"/>
      </a:dk1>
      <a:lt1>
        <a:srgbClr val="FFFFFF"/>
      </a:lt1>
      <a:dk2>
        <a:srgbClr val="414041"/>
      </a:dk2>
      <a:lt2>
        <a:srgbClr val="CFD2D3"/>
      </a:lt2>
      <a:accent1>
        <a:srgbClr val="205F95"/>
      </a:accent1>
      <a:accent2>
        <a:srgbClr val="B8860A"/>
      </a:accent2>
      <a:accent3>
        <a:srgbClr val="003B57"/>
      </a:accent3>
      <a:accent4>
        <a:srgbClr val="007F7F"/>
      </a:accent4>
      <a:accent5>
        <a:srgbClr val="27A0CC"/>
      </a:accent5>
      <a:accent6>
        <a:srgbClr val="0E8242"/>
      </a:accent6>
      <a:hlink>
        <a:srgbClr val="27A0CC"/>
      </a:hlink>
      <a:folHlink>
        <a:srgbClr val="D236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45720" rIns="91440" bIns="45720" rtlCol="0" anchor="b" anchorCtr="0">
        <a:spAutoFit/>
      </a:bodyPr>
      <a:lstStyle>
        <a:defPPr algn="l">
          <a:defRPr dirty="0" smtClean="0">
            <a:solidFill>
              <a:srgbClr val="183E56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NS" id="{1C231B32-0884-3042-9BFB-024487A7874D}" vid="{960FFF6B-BC53-4D45-8823-25DBFE97B2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1937</TotalTime>
  <Words>798</Words>
  <Application>Microsoft Office PowerPoint</Application>
  <PresentationFormat>Widescreen</PresentationFormat>
  <Paragraphs>77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ONS</vt:lpstr>
      <vt:lpstr>Draft guide on CPI during lockdown</vt:lpstr>
      <vt:lpstr>Introduction</vt:lpstr>
      <vt:lpstr>Introduction</vt:lpstr>
      <vt:lpstr>Covid-19 timeline</vt:lpstr>
      <vt:lpstr>CPI during lockdown - resources</vt:lpstr>
      <vt:lpstr>Draft Guide – CPI During Lockdown</vt:lpstr>
      <vt:lpstr>Draft – CPI During Lockdown Guide</vt:lpstr>
      <vt:lpstr>Draft Guide – CPI During Lockdown</vt:lpstr>
      <vt:lpstr>Draft – CPI During Lockdown Guide – Chapter 2 – key points</vt:lpstr>
      <vt:lpstr>Draft – CPI During Lockdown Guide – Chapter 3 – key points</vt:lpstr>
      <vt:lpstr>Draft – CPI During Lockdown Guide – Chapter 4 – key points</vt:lpstr>
      <vt:lpstr>Draft – CPI During Lockdown Guide – Chapter 5 – key points</vt:lpstr>
      <vt:lpstr>Discussion and next steps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 Item X of the agenda</dc:title>
  <dc:creator>SANTOS Silvia (ESTAT)</dc:creator>
  <cp:lastModifiedBy>Jenkins, Chris</cp:lastModifiedBy>
  <cp:revision>142</cp:revision>
  <cp:lastPrinted>2021-05-26T13:11:20Z</cp:lastPrinted>
  <dcterms:created xsi:type="dcterms:W3CDTF">2020-10-27T10:15:31Z</dcterms:created>
  <dcterms:modified xsi:type="dcterms:W3CDTF">2021-06-04T08:52:41Z</dcterms:modified>
</cp:coreProperties>
</file>