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84" r:id="rId2"/>
    <p:sldId id="286" r:id="rId3"/>
    <p:sldId id="288" r:id="rId4"/>
    <p:sldId id="287" r:id="rId5"/>
    <p:sldId id="312" r:id="rId6"/>
    <p:sldId id="290" r:id="rId7"/>
    <p:sldId id="296" r:id="rId8"/>
    <p:sldId id="291" r:id="rId9"/>
    <p:sldId id="300" r:id="rId10"/>
    <p:sldId id="295" r:id="rId11"/>
    <p:sldId id="298" r:id="rId12"/>
    <p:sldId id="313" r:id="rId13"/>
    <p:sldId id="294" r:id="rId14"/>
    <p:sldId id="299" r:id="rId15"/>
    <p:sldId id="314" r:id="rId16"/>
    <p:sldId id="262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76616" autoAdjust="0"/>
  </p:normalViewPr>
  <p:slideViewPr>
    <p:cSldViewPr snapToGrid="0">
      <p:cViewPr varScale="1">
        <p:scale>
          <a:sx n="87" d="100"/>
          <a:sy n="87" d="100"/>
        </p:scale>
        <p:origin x="122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2693D-310E-4CDB-81BC-F1D3B09D5E11}" type="datetimeFigureOut">
              <a:rPr lang="en-AU" smtClean="0"/>
              <a:t>08/06/2021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3DAC1D-F8DC-4ED2-9BCE-8E79E01C536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14847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E9C11C-4E99-40BF-B307-5606623ED14C}" type="slidenum">
              <a:rPr kumimoji="0" lang="en-A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A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56099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3DAC1D-F8DC-4ED2-9BCE-8E79E01C5365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6980510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3DAC1D-F8DC-4ED2-9BCE-8E79E01C5365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916985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3DAC1D-F8DC-4ED2-9BCE-8E79E01C5365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711475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3DAC1D-F8DC-4ED2-9BCE-8E79E01C5365}" type="slidenum">
              <a:rPr lang="en-AU" smtClean="0"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26651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3DAC1D-F8DC-4ED2-9BCE-8E79E01C5365}" type="slidenum">
              <a:rPr lang="en-AU" smtClean="0"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528551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3DAC1D-F8DC-4ED2-9BCE-8E79E01C5365}" type="slidenum">
              <a:rPr lang="en-AU" smtClean="0"/>
              <a:t>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572478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90E5E7-2A20-4F4D-9725-A80833D8DDE2}" type="slidenum">
              <a:rPr lang="en-AU" smtClean="0"/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575012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3DAC1D-F8DC-4ED2-9BCE-8E79E01C5365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08320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3DAC1D-F8DC-4ED2-9BCE-8E79E01C5365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789834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3DAC1D-F8DC-4ED2-9BCE-8E79E01C5365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808790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E9C11C-4E99-40BF-B307-5606623ED14C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232507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sz="1800" b="0" i="0" u="none" strike="noStrike" baseline="0" dirty="0">
              <a:solidFill>
                <a:srgbClr val="2F2F2F"/>
              </a:solidFill>
              <a:latin typeface="Helv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3DAC1D-F8DC-4ED2-9BCE-8E79E01C5365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275221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3DAC1D-F8DC-4ED2-9BCE-8E79E01C5365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233640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3DAC1D-F8DC-4ED2-9BCE-8E79E01C5365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828483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3DAC1D-F8DC-4ED2-9BCE-8E79E01C5365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951977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_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7634" y="904890"/>
            <a:ext cx="8764804" cy="864095"/>
          </a:xfrm>
        </p:spPr>
        <p:txBody>
          <a:bodyPr>
            <a:normAutofit/>
          </a:bodyPr>
          <a:lstStyle>
            <a:lvl1pPr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7633" y="1700808"/>
            <a:ext cx="8764804" cy="576064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rgbClr val="BBC8EB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000012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67" y="1600201"/>
            <a:ext cx="10286933" cy="4525963"/>
          </a:xfrm>
        </p:spPr>
        <p:txBody>
          <a:bodyPr/>
          <a:lstStyle>
            <a:lvl1pPr marL="457189" indent="-457189">
              <a:buFontTx/>
              <a:buBlip>
                <a:blip r:embed="rId3"/>
              </a:buBlip>
              <a:defRPr sz="3200"/>
            </a:lvl1pPr>
            <a:lvl2pPr>
              <a:defRPr sz="2667"/>
            </a:lvl2pPr>
            <a:lvl3pPr>
              <a:defRPr sz="2667"/>
            </a:lvl3pPr>
            <a:lvl4pPr>
              <a:defRPr sz="2400"/>
            </a:lvl4pPr>
            <a:lvl5pPr>
              <a:defRPr sz="2133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295467" y="0"/>
            <a:ext cx="9409045" cy="1220755"/>
          </a:xfrm>
        </p:spPr>
        <p:txBody>
          <a:bodyPr>
            <a:normAutofit/>
          </a:bodyPr>
          <a:lstStyle>
            <a:lvl1pPr algn="l">
              <a:defRPr sz="3733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67"/>
            </a:lvl1pPr>
          </a:lstStyle>
          <a:p>
            <a:fld id="{80735D40-38A0-4D80-8846-DA3173A6B487}" type="datetime1">
              <a:rPr lang="en-AU" smtClean="0"/>
              <a:pPr/>
              <a:t>08/06/2021</a:t>
            </a:fld>
            <a:endParaRPr lang="en-AU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67"/>
            </a:lvl1pPr>
          </a:lstStyle>
          <a:p>
            <a:fld id="{919823AD-95EC-44A3-9EE2-07FA7B06177D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623037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67" y="0"/>
            <a:ext cx="9409045" cy="1220755"/>
          </a:xfrm>
        </p:spPr>
        <p:txBody>
          <a:bodyPr>
            <a:normAutofit/>
          </a:bodyPr>
          <a:lstStyle>
            <a:lvl1pPr algn="l">
              <a:defRPr sz="3733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99456" y="1604797"/>
            <a:ext cx="4992555" cy="4525963"/>
          </a:xfrm>
        </p:spPr>
        <p:txBody>
          <a:bodyPr/>
          <a:lstStyle>
            <a:lvl1pPr marL="457189" indent="-457189">
              <a:buFontTx/>
              <a:buBlip>
                <a:blip r:embed="rId3"/>
              </a:buBlip>
              <a:defRPr sz="3200"/>
            </a:lvl1pPr>
            <a:lvl2pPr>
              <a:defRPr sz="2933"/>
            </a:lvl2pPr>
            <a:lvl3pPr>
              <a:defRPr sz="2667"/>
            </a:lvl3pPr>
            <a:lvl4pPr>
              <a:defRPr sz="2400"/>
            </a:lvl4pPr>
            <a:lvl5pPr>
              <a:defRPr sz="2133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032437" y="6395807"/>
            <a:ext cx="1788683" cy="393568"/>
          </a:xfrm>
        </p:spPr>
        <p:txBody>
          <a:bodyPr/>
          <a:lstStyle>
            <a:lvl1pPr algn="r">
              <a:defRPr sz="1467">
                <a:solidFill>
                  <a:schemeClr val="bg1"/>
                </a:solidFill>
              </a:defRPr>
            </a:lvl1pPr>
          </a:lstStyle>
          <a:p>
            <a:fld id="{D9E3DACE-F6F7-40D6-A560-8B1A0257F8F8}" type="datetime1">
              <a:rPr lang="en-AU" smtClean="0"/>
              <a:pPr/>
              <a:t>08/06/2021</a:t>
            </a:fld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35360" y="6384923"/>
            <a:ext cx="768085" cy="404451"/>
          </a:xfrm>
        </p:spPr>
        <p:txBody>
          <a:bodyPr/>
          <a:lstStyle>
            <a:lvl1pPr algn="l">
              <a:defRPr sz="1467">
                <a:solidFill>
                  <a:schemeClr val="bg1"/>
                </a:solidFill>
              </a:defRPr>
            </a:lvl1pPr>
          </a:lstStyle>
          <a:p>
            <a:fld id="{919823AD-95EC-44A3-9EE2-07FA7B06177D}" type="slidenum">
              <a:rPr lang="en-AU" smtClean="0"/>
              <a:pPr/>
              <a:t>‹#›</a:t>
            </a:fld>
            <a:endParaRPr lang="en-AU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6480043" y="1604797"/>
            <a:ext cx="4992555" cy="4525963"/>
          </a:xfrm>
        </p:spPr>
        <p:txBody>
          <a:bodyPr/>
          <a:lstStyle>
            <a:lvl1pPr marL="457189" indent="-457189">
              <a:buFontTx/>
              <a:buBlip>
                <a:blip r:embed="rId3"/>
              </a:buBlip>
              <a:defRPr sz="3200"/>
            </a:lvl1pPr>
            <a:lvl2pPr>
              <a:defRPr sz="2933"/>
            </a:lvl2pPr>
            <a:lvl3pPr>
              <a:defRPr sz="2667"/>
            </a:lvl3pPr>
            <a:lvl4pPr>
              <a:defRPr sz="2400"/>
            </a:lvl4pPr>
            <a:lvl5pPr>
              <a:defRPr sz="2133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76285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_no foot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67" y="1600201"/>
            <a:ext cx="10286933" cy="4525963"/>
          </a:xfrm>
        </p:spPr>
        <p:txBody>
          <a:bodyPr/>
          <a:lstStyle>
            <a:lvl1pPr marL="457189" indent="-457189">
              <a:buFontTx/>
              <a:buBlip>
                <a:blip r:embed="rId3"/>
              </a:buBlip>
              <a:defRPr sz="3200"/>
            </a:lvl1pPr>
            <a:lvl2pPr>
              <a:defRPr sz="2667"/>
            </a:lvl2pPr>
            <a:lvl3pPr>
              <a:defRPr sz="2667"/>
            </a:lvl3pPr>
            <a:lvl4pPr>
              <a:defRPr sz="2400"/>
            </a:lvl4pPr>
            <a:lvl5pPr>
              <a:defRPr sz="2133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295467" y="0"/>
            <a:ext cx="10286933" cy="1220755"/>
          </a:xfrm>
        </p:spPr>
        <p:txBody>
          <a:bodyPr>
            <a:normAutofit/>
          </a:bodyPr>
          <a:lstStyle>
            <a:lvl1pPr algn="l">
              <a:defRPr sz="3733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10320469" y="6395806"/>
            <a:ext cx="1500651" cy="393567"/>
          </a:xfrm>
        </p:spPr>
        <p:txBody>
          <a:bodyPr/>
          <a:lstStyle>
            <a:lvl1pPr algn="r">
              <a:defRPr sz="1467" baseline="0">
                <a:solidFill>
                  <a:srgbClr val="A1B2E3"/>
                </a:solidFill>
              </a:defRPr>
            </a:lvl1pPr>
          </a:lstStyle>
          <a:p>
            <a:fld id="{0AF71939-FE81-4F91-8C2C-178F5234D943}" type="datetime1">
              <a:rPr lang="en-AU" smtClean="0"/>
              <a:pPr/>
              <a:t>08/06/2021</a:t>
            </a:fld>
            <a:endParaRPr lang="en-AU" dirty="0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35360" y="6384923"/>
            <a:ext cx="2844800" cy="365125"/>
          </a:xfrm>
        </p:spPr>
        <p:txBody>
          <a:bodyPr/>
          <a:lstStyle>
            <a:lvl1pPr algn="l">
              <a:defRPr sz="1467">
                <a:solidFill>
                  <a:srgbClr val="A1B2E3"/>
                </a:solidFill>
              </a:defRPr>
            </a:lvl1pPr>
          </a:lstStyle>
          <a:p>
            <a:fld id="{919823AD-95EC-44A3-9EE2-07FA7B06177D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7825883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91744" y="2392005"/>
            <a:ext cx="7534955" cy="864096"/>
          </a:xfrm>
        </p:spPr>
        <p:txBody>
          <a:bodyPr anchor="t">
            <a:normAutofit/>
          </a:bodyPr>
          <a:lstStyle>
            <a:lvl1pPr algn="r">
              <a:defRPr sz="4267" b="1" cap="none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840673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Alternative_Title Slide_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38808" y="904890"/>
            <a:ext cx="8793629" cy="864095"/>
          </a:xfrm>
        </p:spPr>
        <p:txBody>
          <a:bodyPr>
            <a:normAutofit/>
          </a:bodyPr>
          <a:lstStyle>
            <a:lvl1pPr algn="l">
              <a:defRPr sz="4800">
                <a:solidFill>
                  <a:srgbClr val="18275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0933" y="1700808"/>
            <a:ext cx="8781504" cy="576064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rgbClr val="346195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69242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Alternative_Title Slide_3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38808" y="904890"/>
            <a:ext cx="10363200" cy="864095"/>
          </a:xfrm>
        </p:spPr>
        <p:txBody>
          <a:bodyPr>
            <a:normAutofit/>
          </a:bodyPr>
          <a:lstStyle>
            <a:lvl1pPr algn="l">
              <a:defRPr sz="4800">
                <a:solidFill>
                  <a:srgbClr val="18275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0933" y="1700808"/>
            <a:ext cx="8534400" cy="576064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rgbClr val="346195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158816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p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74782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7300" y="6648"/>
            <a:ext cx="948531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67" y="1600201"/>
            <a:ext cx="1028693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840416" y="6405331"/>
            <a:ext cx="2172725" cy="2880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67">
                <a:solidFill>
                  <a:schemeClr val="bg1"/>
                </a:solidFill>
              </a:defRPr>
            </a:lvl1pPr>
          </a:lstStyle>
          <a:p>
            <a:fld id="{28400E1E-E99E-440F-BE40-733B24941DFA}" type="datetime1">
              <a:rPr lang="en-AU" smtClean="0"/>
              <a:pPr/>
              <a:t>08/06/2021</a:t>
            </a:fld>
            <a:endParaRPr lang="en-A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9349" y="6405331"/>
            <a:ext cx="672075" cy="2880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bg1"/>
                </a:solidFill>
              </a:defRPr>
            </a:lvl1pPr>
          </a:lstStyle>
          <a:p>
            <a:fld id="{919823AD-95EC-44A3-9EE2-07FA7B06177D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61756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hf hdr="0" ftr="0"/>
  <p:txStyles>
    <p:titleStyle>
      <a:lvl1pPr algn="l" defTabSz="1219170" rtl="0" eaLnBrk="1" latinLnBrk="0" hangingPunct="1">
        <a:spcBef>
          <a:spcPct val="0"/>
        </a:spcBef>
        <a:buNone/>
        <a:defRPr sz="4267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bs.gov.au/ausstats/abs@.nsf/7d12b0f6763c78caca257061001cc588/868c65b6ef8999c6ca258079000eaf51!OpenDocument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7634" y="560832"/>
            <a:ext cx="8764804" cy="2731008"/>
          </a:xfrm>
        </p:spPr>
        <p:txBody>
          <a:bodyPr>
            <a:normAutofit fontScale="90000"/>
          </a:bodyPr>
          <a:lstStyle/>
          <a:p>
            <a:r>
              <a:rPr lang="en-AU" sz="2700" b="0" i="1" dirty="0"/>
              <a:t>Progress report </a:t>
            </a:r>
            <a:br>
              <a:rPr lang="en-AU" dirty="0"/>
            </a:br>
            <a:r>
              <a:rPr lang="en-AU" dirty="0"/>
              <a:t>A comparison of multilateral price index methods: Transactions data and stockpiling during the COVID-19 pandemic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7634" y="3566161"/>
            <a:ext cx="8764804" cy="1302999"/>
          </a:xfrm>
        </p:spPr>
        <p:txBody>
          <a:bodyPr>
            <a:normAutofit/>
          </a:bodyPr>
          <a:lstStyle/>
          <a:p>
            <a:r>
              <a:rPr lang="en-AU" sz="2133" dirty="0"/>
              <a:t>Catherine.Smyth@abs.gov.au</a:t>
            </a:r>
          </a:p>
          <a:p>
            <a:r>
              <a:rPr lang="en-AU" sz="2133" dirty="0"/>
              <a:t>Catherine Smyth, Joel </a:t>
            </a:r>
            <a:r>
              <a:rPr lang="en-AU" sz="2133" dirty="0" err="1"/>
              <a:t>Liffner</a:t>
            </a:r>
            <a:r>
              <a:rPr lang="en-AU" sz="2133" dirty="0"/>
              <a:t>, Julian Whiting</a:t>
            </a:r>
          </a:p>
          <a:p>
            <a:endParaRPr lang="en-AU" sz="2133" dirty="0"/>
          </a:p>
        </p:txBody>
      </p:sp>
    </p:spTree>
    <p:extLst>
      <p:ext uri="{BB962C8B-B14F-4D97-AF65-F5344CB8AC3E}">
        <p14:creationId xmlns:p14="http://schemas.microsoft.com/office/powerpoint/2010/main" val="2479255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580"/>
    </mc:Choice>
    <mc:Fallback xmlns="">
      <p:transition spd="slow" advTm="1558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17B7204-2184-4B70-8F2E-DA96308583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418" y="1512654"/>
            <a:ext cx="6886536" cy="445727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21746600-9FE8-4C37-944D-D24D2442AF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Preliminary results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1303D4-513C-4A33-8BEF-E3D47D881E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35D40-38A0-4D80-8846-DA3173A6B487}" type="datetime1">
              <a:rPr lang="en-AU" smtClean="0"/>
              <a:pPr/>
              <a:t>08/06/2021</a:t>
            </a:fld>
            <a:endParaRPr lang="en-AU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238294-455A-4910-A0AE-2A709C66AD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823AD-95EC-44A3-9EE2-07FA7B06177D}" type="slidenum">
              <a:rPr lang="en-AU" smtClean="0"/>
              <a:pPr/>
              <a:t>10</a:t>
            </a:fld>
            <a:endParaRPr lang="en-AU" dirty="0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6A273C79-DDFC-474A-A57B-1B6F426D6241}"/>
              </a:ext>
            </a:extLst>
          </p:cNvPr>
          <p:cNvSpPr/>
          <p:nvPr/>
        </p:nvSpPr>
        <p:spPr>
          <a:xfrm>
            <a:off x="1666754" y="2560671"/>
            <a:ext cx="1620456" cy="117193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5A3B24B-3CF0-4A59-86A5-DE98595D35B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8074" y="1416130"/>
            <a:ext cx="4473251" cy="4553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3085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92CED5F-B214-40BC-A26E-9C2D420497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Preliminary results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1D94A1-FB02-4406-8237-B1865837DC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35D40-38A0-4D80-8846-DA3173A6B487}" type="datetime1">
              <a:rPr lang="en-AU" smtClean="0"/>
              <a:pPr/>
              <a:t>08/06/2021</a:t>
            </a:fld>
            <a:endParaRPr lang="en-AU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46BCF4-B991-4627-8F14-29AD791B9E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823AD-95EC-44A3-9EE2-07FA7B06177D}" type="slidenum">
              <a:rPr lang="en-AU" smtClean="0"/>
              <a:pPr/>
              <a:t>11</a:t>
            </a:fld>
            <a:endParaRPr lang="en-AU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38124A7-6102-40D5-8E0B-89A6E0F2BA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5965" y="1261700"/>
            <a:ext cx="4859908" cy="49198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18C096B-5926-4B33-94DA-334EC8A223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36078" y="1261700"/>
            <a:ext cx="4859802" cy="4919800"/>
          </a:xfrm>
          <a:prstGeom prst="rect">
            <a:avLst/>
          </a:prstGeom>
        </p:spPr>
      </p:pic>
      <p:sp>
        <p:nvSpPr>
          <p:cNvPr id="6" name="Arrow: Right 5">
            <a:extLst>
              <a:ext uri="{FF2B5EF4-FFF2-40B4-BE49-F238E27FC236}">
                <a16:creationId xmlns:a16="http://schemas.microsoft.com/office/drawing/2014/main" id="{72E3B14C-391A-41E6-A477-288A9680C2A9}"/>
              </a:ext>
            </a:extLst>
          </p:cNvPr>
          <p:cNvSpPr/>
          <p:nvPr/>
        </p:nvSpPr>
        <p:spPr>
          <a:xfrm>
            <a:off x="522632" y="4304574"/>
            <a:ext cx="1093626" cy="50819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501602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92CED5F-B214-40BC-A26E-9C2D420497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Preliminary results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1D94A1-FB02-4406-8237-B1865837DC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35D40-38A0-4D80-8846-DA3173A6B487}" type="datetime1">
              <a:rPr lang="en-AU" smtClean="0"/>
              <a:pPr/>
              <a:t>08/06/2021</a:t>
            </a:fld>
            <a:endParaRPr lang="en-AU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46BCF4-B991-4627-8F14-29AD791B9E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823AD-95EC-44A3-9EE2-07FA7B06177D}" type="slidenum">
              <a:rPr lang="en-AU" smtClean="0"/>
              <a:pPr/>
              <a:t>12</a:t>
            </a:fld>
            <a:endParaRPr lang="en-AU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D5D53C9-C022-4B03-A99B-F5932452C0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5965" y="1261700"/>
            <a:ext cx="4859908" cy="49198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82C2507-19D5-41A5-9699-C993CB6C49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36078" y="1261700"/>
            <a:ext cx="4859802" cy="4919800"/>
          </a:xfrm>
          <a:prstGeom prst="rect">
            <a:avLst/>
          </a:prstGeom>
        </p:spPr>
      </p:pic>
      <p:sp>
        <p:nvSpPr>
          <p:cNvPr id="12" name="Arrow: Right 11">
            <a:extLst>
              <a:ext uri="{FF2B5EF4-FFF2-40B4-BE49-F238E27FC236}">
                <a16:creationId xmlns:a16="http://schemas.microsoft.com/office/drawing/2014/main" id="{9E733AE9-345C-4F6A-9D1C-EE0527BEF403}"/>
              </a:ext>
            </a:extLst>
          </p:cNvPr>
          <p:cNvSpPr/>
          <p:nvPr/>
        </p:nvSpPr>
        <p:spPr>
          <a:xfrm>
            <a:off x="1248607" y="4024592"/>
            <a:ext cx="1093626" cy="508193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70534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0574AB0-7DD0-4C12-BC8F-F87AFE06FC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1221" y="1321294"/>
            <a:ext cx="7449195" cy="4821448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21746600-9FE8-4C37-944D-D24D2442AF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Preliminary results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1303D4-513C-4A33-8BEF-E3D47D881E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35D40-38A0-4D80-8846-DA3173A6B487}" type="datetime1">
              <a:rPr lang="en-AU" smtClean="0"/>
              <a:pPr/>
              <a:t>08/06/2021</a:t>
            </a:fld>
            <a:endParaRPr lang="en-AU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238294-455A-4910-A0AE-2A709C66AD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823AD-95EC-44A3-9EE2-07FA7B06177D}" type="slidenum">
              <a:rPr lang="en-AU" smtClean="0"/>
              <a:pPr/>
              <a:t>13</a:t>
            </a:fld>
            <a:endParaRPr lang="en-AU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901A54BE-3ECB-4A2E-A566-9884EE21C5B1}"/>
              </a:ext>
            </a:extLst>
          </p:cNvPr>
          <p:cNvSpPr/>
          <p:nvPr/>
        </p:nvSpPr>
        <p:spPr>
          <a:xfrm>
            <a:off x="5116009" y="1809291"/>
            <a:ext cx="3194613" cy="262381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072009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455F831-0FE3-4993-9DB1-F7C10CC8B9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Preliminary results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FB2A8D-28A2-4630-B984-B44144EA4B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35D40-38A0-4D80-8846-DA3173A6B487}" type="datetime1">
              <a:rPr lang="en-AU" smtClean="0"/>
              <a:pPr/>
              <a:t>08/06/2021</a:t>
            </a:fld>
            <a:endParaRPr lang="en-AU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7DC44A-8147-4F16-9A9B-76EA611BD6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823AD-95EC-44A3-9EE2-07FA7B06177D}" type="slidenum">
              <a:rPr lang="en-AU" smtClean="0"/>
              <a:pPr/>
              <a:t>14</a:t>
            </a:fld>
            <a:endParaRPr lang="en-AU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36CA5A3-2DB4-49BB-A041-55C5C6B3CC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598" y="1826913"/>
            <a:ext cx="5714402" cy="34394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3ED7F71-426A-4560-9CF6-4F7A32D6F9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74651" y="1826913"/>
            <a:ext cx="5738490" cy="3439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0048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BED3263-5187-4243-A798-22CC5D8541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/>
              <a:t>Similar results for all methods</a:t>
            </a:r>
          </a:p>
          <a:p>
            <a:r>
              <a:rPr lang="en-AU" dirty="0"/>
              <a:t>Small differences caused by weighting and treatment of new products </a:t>
            </a:r>
            <a:r>
              <a:rPr lang="en-AU"/>
              <a:t>under each method. </a:t>
            </a:r>
            <a:endParaRPr lang="en-AU" dirty="0"/>
          </a:p>
          <a:p>
            <a:r>
              <a:rPr lang="en-AU" dirty="0"/>
              <a:t>More to come… </a:t>
            </a:r>
          </a:p>
          <a:p>
            <a:endParaRPr lang="en-AU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4B95B24-536E-4F3A-9CFF-552D7AF877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Preliminary conclusions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24CCD9-2A6B-4A0C-A117-92839705E3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35D40-38A0-4D80-8846-DA3173A6B487}" type="datetime1">
              <a:rPr lang="en-AU" smtClean="0"/>
              <a:pPr/>
              <a:t>08/06/2021</a:t>
            </a:fld>
            <a:endParaRPr lang="en-AU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C101BE-CDFA-4E3D-8EDC-3EF043BFD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823AD-95EC-44A3-9EE2-07FA7B06177D}" type="slidenum">
              <a:rPr lang="en-AU" smtClean="0"/>
              <a:pPr/>
              <a:t>15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553652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91744" y="2392005"/>
            <a:ext cx="7534955" cy="1805080"/>
          </a:xfrm>
        </p:spPr>
        <p:txBody>
          <a:bodyPr>
            <a:normAutofit/>
          </a:bodyPr>
          <a:lstStyle/>
          <a:p>
            <a:r>
              <a:rPr lang="en-AU" dirty="0"/>
              <a:t>Discussion</a:t>
            </a:r>
            <a:br>
              <a:rPr lang="en-AU"/>
            </a:br>
            <a:r>
              <a:rPr lang="en-AU" sz="2667" b="0"/>
              <a:t>Catherine.smyth@</a:t>
            </a:r>
            <a:r>
              <a:rPr lang="en-AU" sz="2667" b="0" dirty="0"/>
              <a:t>abs.gov.au</a:t>
            </a:r>
            <a:br>
              <a:rPr lang="en-AU" dirty="0"/>
            </a:b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4578498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4C1051C-019F-4CC8-A3EC-C228283BEA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/>
              <a:t>The ABS introduced multilateral methods (GEKS-</a:t>
            </a:r>
            <a:r>
              <a:rPr lang="en-AU" dirty="0" err="1"/>
              <a:t>Törnqvist</a:t>
            </a:r>
            <a:r>
              <a:rPr lang="en-AU" dirty="0"/>
              <a:t>) to the CPI in 2017, using data from the major Australian supermarket chains. This approach is used for food, tobacco and other household goods. </a:t>
            </a:r>
          </a:p>
          <a:p>
            <a:pPr marL="0" indent="0">
              <a:buNone/>
            </a:pPr>
            <a:endParaRPr lang="en-AU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A91BC78-FCDC-44A1-A09F-1458D96F24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Background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558716-64FE-4DFC-BB30-45C52571DF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35D40-38A0-4D80-8846-DA3173A6B487}" type="datetime1">
              <a:rPr lang="en-AU" smtClean="0"/>
              <a:pPr/>
              <a:t>08/06/2021</a:t>
            </a:fld>
            <a:endParaRPr lang="en-AU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DC8E377-C8FA-4D1C-B14E-5E34ED938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823AD-95EC-44A3-9EE2-07FA7B06177D}" type="slidenum">
              <a:rPr lang="en-AU" smtClean="0"/>
              <a:pPr/>
              <a:t>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74518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C4E4117-C8BF-45A5-BA23-A0AA433DA4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B2E9E86-0257-445A-A209-E44BE54816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Background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0E882D-F436-446D-8F5D-54DD454108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35D40-38A0-4D80-8846-DA3173A6B487}" type="datetime1">
              <a:rPr lang="en-AU" smtClean="0"/>
              <a:pPr/>
              <a:t>08/06/2021</a:t>
            </a:fld>
            <a:endParaRPr lang="en-AU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DFCF60-2161-4F54-95C9-62E68E5CE6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823AD-95EC-44A3-9EE2-07FA7B06177D}" type="slidenum">
              <a:rPr lang="en-AU" smtClean="0"/>
              <a:pPr/>
              <a:t>3</a:t>
            </a:fld>
            <a:endParaRPr lang="en-AU" dirty="0"/>
          </a:p>
        </p:txBody>
      </p:sp>
      <p:pic>
        <p:nvPicPr>
          <p:cNvPr id="6" name="Content Placeholder 4">
            <a:extLst>
              <a:ext uri="{FF2B5EF4-FFF2-40B4-BE49-F238E27FC236}">
                <a16:creationId xmlns:a16="http://schemas.microsoft.com/office/drawing/2014/main" id="{939AA8AE-580B-481C-B2F9-D7AEC3B555BE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8891" y="1600201"/>
            <a:ext cx="6859199" cy="45259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044310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5E9AE29-1173-4F89-A956-D5833C5A42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Scanner data and the COVID-19 pandemic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3FDB3A-4967-4D10-BB8F-B9B7F26B85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35D40-38A0-4D80-8846-DA3173A6B487}" type="datetime1">
              <a:rPr lang="en-AU" smtClean="0"/>
              <a:pPr/>
              <a:t>08/06/2021</a:t>
            </a:fld>
            <a:endParaRPr lang="en-AU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EF13751-4077-43AD-9584-D87D60DEF0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823AD-95EC-44A3-9EE2-07FA7B06177D}" type="slidenum">
              <a:rPr lang="en-AU" smtClean="0"/>
              <a:pPr/>
              <a:t>4</a:t>
            </a:fld>
            <a:endParaRPr lang="en-AU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CE9BEB9-1CC8-4A7F-AEE4-DFFAB1150E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4836" y="1375007"/>
            <a:ext cx="6422327" cy="487458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FB50FE6-903A-44F1-95E2-831C3B244395}"/>
              </a:ext>
            </a:extLst>
          </p:cNvPr>
          <p:cNvSpPr txBox="1"/>
          <p:nvPr/>
        </p:nvSpPr>
        <p:spPr>
          <a:xfrm>
            <a:off x="5405377" y="1190341"/>
            <a:ext cx="16320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/>
              <a:t>Baked beans</a:t>
            </a:r>
          </a:p>
        </p:txBody>
      </p:sp>
    </p:spTree>
    <p:extLst>
      <p:ext uri="{BB962C8B-B14F-4D97-AF65-F5344CB8AC3E}">
        <p14:creationId xmlns:p14="http://schemas.microsoft.com/office/powerpoint/2010/main" val="20986338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1648459" y="2218284"/>
          <a:ext cx="8895082" cy="346682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74419">
                  <a:extLst>
                    <a:ext uri="{9D8B030D-6E8A-4147-A177-3AD203B41FA5}">
                      <a16:colId xmlns:a16="http://schemas.microsoft.com/office/drawing/2014/main" val="3252295526"/>
                    </a:ext>
                  </a:extLst>
                </a:gridCol>
                <a:gridCol w="1724569">
                  <a:extLst>
                    <a:ext uri="{9D8B030D-6E8A-4147-A177-3AD203B41FA5}">
                      <a16:colId xmlns:a16="http://schemas.microsoft.com/office/drawing/2014/main" val="2181403943"/>
                    </a:ext>
                  </a:extLst>
                </a:gridCol>
                <a:gridCol w="1679944">
                  <a:extLst>
                    <a:ext uri="{9D8B030D-6E8A-4147-A177-3AD203B41FA5}">
                      <a16:colId xmlns:a16="http://schemas.microsoft.com/office/drawing/2014/main" val="1815909324"/>
                    </a:ext>
                  </a:extLst>
                </a:gridCol>
                <a:gridCol w="1616150">
                  <a:extLst>
                    <a:ext uri="{9D8B030D-6E8A-4147-A177-3AD203B41FA5}">
                      <a16:colId xmlns:a16="http://schemas.microsoft.com/office/drawing/2014/main" val="1168312553"/>
                    </a:ext>
                  </a:extLst>
                </a:gridCol>
              </a:tblGrid>
              <a:tr h="98630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AU" sz="15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500">
                          <a:effectLst/>
                        </a:rPr>
                        <a:t>Movement to </a:t>
                      </a:r>
                      <a:br>
                        <a:rPr lang="en-AU" sz="1500">
                          <a:effectLst/>
                        </a:rPr>
                      </a:br>
                      <a:r>
                        <a:rPr lang="en-AU" sz="1500">
                          <a:effectLst/>
                        </a:rPr>
                        <a:t>mid March</a:t>
                      </a:r>
                      <a:endParaRPr lang="en-AU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500">
                          <a:effectLst/>
                        </a:rPr>
                        <a:t>Movement to </a:t>
                      </a:r>
                      <a:br>
                        <a:rPr lang="en-AU" sz="1500">
                          <a:effectLst/>
                        </a:rPr>
                      </a:br>
                      <a:r>
                        <a:rPr lang="en-AU" sz="1500">
                          <a:effectLst/>
                        </a:rPr>
                        <a:t>31 March</a:t>
                      </a:r>
                      <a:endParaRPr lang="en-AU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500" dirty="0">
                          <a:effectLst/>
                        </a:rPr>
                        <a:t>Change (%pts)</a:t>
                      </a:r>
                      <a:endParaRPr lang="en-AU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0" marB="0" anchor="b"/>
                </a:tc>
                <a:extLst>
                  <a:ext uri="{0D108BD9-81ED-4DB2-BD59-A6C34878D82A}">
                    <a16:rowId xmlns:a16="http://schemas.microsoft.com/office/drawing/2014/main" val="1861744806"/>
                  </a:ext>
                </a:extLst>
              </a:tr>
              <a:tr h="3543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500">
                          <a:effectLst/>
                        </a:rPr>
                        <a:t>   FOOD &amp; NON-ALC BEVERAGES GROUP</a:t>
                      </a:r>
                      <a:endParaRPr lang="en-AU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500">
                          <a:effectLst/>
                        </a:rPr>
                        <a:t>1.5</a:t>
                      </a:r>
                      <a:endParaRPr lang="en-AU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500">
                          <a:effectLst/>
                        </a:rPr>
                        <a:t>1.9</a:t>
                      </a:r>
                      <a:endParaRPr lang="en-AU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500">
                          <a:effectLst/>
                        </a:rPr>
                        <a:t>+0.4</a:t>
                      </a:r>
                      <a:endParaRPr lang="en-AU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0" marB="0" anchor="b"/>
                </a:tc>
                <a:extLst>
                  <a:ext uri="{0D108BD9-81ED-4DB2-BD59-A6C34878D82A}">
                    <a16:rowId xmlns:a16="http://schemas.microsoft.com/office/drawing/2014/main" val="83906911"/>
                  </a:ext>
                </a:extLst>
              </a:tr>
              <a:tr h="3543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500">
                          <a:effectLst/>
                        </a:rPr>
                        <a:t>      Bread and cereal products</a:t>
                      </a:r>
                      <a:endParaRPr lang="en-AU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500">
                          <a:effectLst/>
                        </a:rPr>
                        <a:t>0.5</a:t>
                      </a:r>
                      <a:endParaRPr lang="en-AU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500">
                          <a:effectLst/>
                        </a:rPr>
                        <a:t>1.2</a:t>
                      </a:r>
                      <a:endParaRPr lang="en-AU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500">
                          <a:effectLst/>
                        </a:rPr>
                        <a:t>+0.7</a:t>
                      </a:r>
                      <a:endParaRPr lang="en-AU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0" marB="0" anchor="b"/>
                </a:tc>
                <a:extLst>
                  <a:ext uri="{0D108BD9-81ED-4DB2-BD59-A6C34878D82A}">
                    <a16:rowId xmlns:a16="http://schemas.microsoft.com/office/drawing/2014/main" val="1468090256"/>
                  </a:ext>
                </a:extLst>
              </a:tr>
              <a:tr h="3543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500">
                          <a:effectLst/>
                        </a:rPr>
                        <a:t>      Meat and seafoods</a:t>
                      </a:r>
                      <a:endParaRPr lang="en-AU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500">
                          <a:effectLst/>
                        </a:rPr>
                        <a:t>1.4</a:t>
                      </a:r>
                      <a:endParaRPr lang="en-AU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500">
                          <a:effectLst/>
                        </a:rPr>
                        <a:t>2.0</a:t>
                      </a:r>
                      <a:endParaRPr lang="en-AU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500">
                          <a:effectLst/>
                        </a:rPr>
                        <a:t>+0.6</a:t>
                      </a:r>
                      <a:endParaRPr lang="en-AU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0" marB="0" anchor="b"/>
                </a:tc>
                <a:extLst>
                  <a:ext uri="{0D108BD9-81ED-4DB2-BD59-A6C34878D82A}">
                    <a16:rowId xmlns:a16="http://schemas.microsoft.com/office/drawing/2014/main" val="4139092612"/>
                  </a:ext>
                </a:extLst>
              </a:tr>
              <a:tr h="3543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500">
                          <a:effectLst/>
                        </a:rPr>
                        <a:t>      Dairy and related products</a:t>
                      </a:r>
                      <a:endParaRPr lang="en-AU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500">
                          <a:effectLst/>
                        </a:rPr>
                        <a:t>0.8</a:t>
                      </a:r>
                      <a:endParaRPr lang="en-AU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500">
                          <a:effectLst/>
                        </a:rPr>
                        <a:t>1.1</a:t>
                      </a:r>
                      <a:endParaRPr lang="en-AU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500">
                          <a:effectLst/>
                        </a:rPr>
                        <a:t>+0.3</a:t>
                      </a:r>
                      <a:endParaRPr lang="en-AU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0" marB="0" anchor="b"/>
                </a:tc>
                <a:extLst>
                  <a:ext uri="{0D108BD9-81ED-4DB2-BD59-A6C34878D82A}">
                    <a16:rowId xmlns:a16="http://schemas.microsoft.com/office/drawing/2014/main" val="2062267723"/>
                  </a:ext>
                </a:extLst>
              </a:tr>
              <a:tr h="3543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500" dirty="0">
                          <a:effectLst/>
                        </a:rPr>
                        <a:t>      Fruit and vegetables</a:t>
                      </a:r>
                      <a:endParaRPr lang="en-AU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500">
                          <a:effectLst/>
                        </a:rPr>
                        <a:t>4.9</a:t>
                      </a:r>
                      <a:endParaRPr lang="en-AU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500">
                          <a:effectLst/>
                        </a:rPr>
                        <a:t>6.0</a:t>
                      </a:r>
                      <a:endParaRPr lang="en-AU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500">
                          <a:effectLst/>
                        </a:rPr>
                        <a:t>+1.1</a:t>
                      </a:r>
                      <a:endParaRPr lang="en-AU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0" marB="0" anchor="b"/>
                </a:tc>
                <a:extLst>
                  <a:ext uri="{0D108BD9-81ED-4DB2-BD59-A6C34878D82A}">
                    <a16:rowId xmlns:a16="http://schemas.microsoft.com/office/drawing/2014/main" val="977208673"/>
                  </a:ext>
                </a:extLst>
              </a:tr>
              <a:tr h="3543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500">
                          <a:effectLst/>
                        </a:rPr>
                        <a:t>      Food products n.e.c</a:t>
                      </a:r>
                      <a:endParaRPr lang="en-AU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500">
                          <a:effectLst/>
                        </a:rPr>
                        <a:t>1.6</a:t>
                      </a:r>
                      <a:endParaRPr lang="en-AU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500">
                          <a:effectLst/>
                        </a:rPr>
                        <a:t>2.3</a:t>
                      </a:r>
                      <a:endParaRPr lang="en-AU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500">
                          <a:effectLst/>
                        </a:rPr>
                        <a:t>+0.7</a:t>
                      </a:r>
                      <a:endParaRPr lang="en-AU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0" marB="0" anchor="b"/>
                </a:tc>
                <a:extLst>
                  <a:ext uri="{0D108BD9-81ED-4DB2-BD59-A6C34878D82A}">
                    <a16:rowId xmlns:a16="http://schemas.microsoft.com/office/drawing/2014/main" val="3931863152"/>
                  </a:ext>
                </a:extLst>
              </a:tr>
              <a:tr h="3543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500">
                          <a:effectLst/>
                        </a:rPr>
                        <a:t>      Non alcoholic beverages</a:t>
                      </a:r>
                      <a:endParaRPr lang="en-AU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500">
                          <a:effectLst/>
                        </a:rPr>
                        <a:t>1.2</a:t>
                      </a:r>
                      <a:endParaRPr lang="en-AU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500">
                          <a:effectLst/>
                        </a:rPr>
                        <a:t>2.0</a:t>
                      </a:r>
                      <a:endParaRPr lang="en-AU" sz="15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AU" sz="1500" dirty="0">
                          <a:effectLst/>
                        </a:rPr>
                        <a:t>+0.8</a:t>
                      </a:r>
                      <a:endParaRPr lang="en-AU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0" marB="0" anchor="b"/>
                </a:tc>
                <a:extLst>
                  <a:ext uri="{0D108BD9-81ED-4DB2-BD59-A6C34878D82A}">
                    <a16:rowId xmlns:a16="http://schemas.microsoft.com/office/drawing/2014/main" val="1542372479"/>
                  </a:ext>
                </a:extLst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Scanner data and the COVID-19 pandemic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71939-FE81-4F91-8C2C-178F5234D943}" type="datetime1">
              <a:rPr lang="en-AU" smtClean="0"/>
              <a:pPr/>
              <a:t>08/06/2021</a:t>
            </a:fld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823AD-95EC-44A3-9EE2-07FA7B06177D}" type="slidenum">
              <a:rPr lang="en-AU" smtClean="0"/>
              <a:pPr/>
              <a:t>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018453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74F51FC-4CB9-43CF-9677-3D84FFE8AA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67" y="1446835"/>
            <a:ext cx="10286933" cy="46793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AU" dirty="0"/>
              <a:t>Comparing the results of the following multilateral index methods during the COVID-19 stockpiling period: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dirty="0"/>
              <a:t>Gini, </a:t>
            </a:r>
            <a:r>
              <a:rPr lang="en-AU" dirty="0" err="1"/>
              <a:t>Elteto</a:t>
            </a:r>
            <a:r>
              <a:rPr lang="en-AU" dirty="0"/>
              <a:t>, </a:t>
            </a:r>
            <a:r>
              <a:rPr lang="en-AU" dirty="0" err="1"/>
              <a:t>Koves</a:t>
            </a:r>
            <a:r>
              <a:rPr lang="en-AU" dirty="0"/>
              <a:t> and </a:t>
            </a:r>
            <a:r>
              <a:rPr lang="en-AU" dirty="0" err="1"/>
              <a:t>Szulc</a:t>
            </a:r>
            <a:r>
              <a:rPr lang="en-AU" dirty="0"/>
              <a:t> (GEKS)-</a:t>
            </a:r>
            <a:r>
              <a:rPr lang="en-AU" dirty="0" err="1"/>
              <a:t>Törnqvist</a:t>
            </a:r>
            <a:endParaRPr lang="en-AU" dirty="0"/>
          </a:p>
          <a:p>
            <a:pPr>
              <a:buFont typeface="Arial" panose="020B0604020202020204" pitchFamily="34" charset="0"/>
              <a:buChar char="•"/>
            </a:pPr>
            <a:r>
              <a:rPr lang="en-AU" dirty="0"/>
              <a:t>Time product dummy (TPD)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dirty="0"/>
              <a:t> Geary-Khamis (GK)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AU" dirty="0"/>
              <a:t>Quality Adjusted Unit Value Time Product Dummy (QAUV-TPD)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F2A2D86-409B-4D7A-A070-8FE65D3197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AU" sz="2400" dirty="0"/>
              <a:t>A comparison of multilateral price index methods: Transactions data and stockpiling during the COVID-19 pandemic.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0DB096-4A9E-4B71-85DC-A61CFC7043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35D40-38A0-4D80-8846-DA3173A6B487}" type="datetime1">
              <a:rPr lang="en-AU" smtClean="0"/>
              <a:pPr/>
              <a:t>08/06/2021</a:t>
            </a:fld>
            <a:endParaRPr lang="en-AU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967E70A-4214-4353-9957-683BC299D4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823AD-95EC-44A3-9EE2-07FA7B06177D}" type="slidenum">
              <a:rPr lang="en-AU" smtClean="0"/>
              <a:pPr/>
              <a:t>6</a:t>
            </a:fld>
            <a:endParaRPr lang="en-A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4070EA-465D-4D90-82EC-77F300B700AB}"/>
              </a:ext>
            </a:extLst>
          </p:cNvPr>
          <p:cNvSpPr txBox="1"/>
          <p:nvPr/>
        </p:nvSpPr>
        <p:spPr>
          <a:xfrm>
            <a:off x="1076446" y="5706319"/>
            <a:ext cx="1050595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100" dirty="0"/>
              <a:t>For details of these methods see </a:t>
            </a:r>
            <a:r>
              <a:rPr lang="en-US" sz="1100" dirty="0">
                <a:hlinkClick r:id="rId3"/>
              </a:rPr>
              <a:t>6401.0.60.003 - Information Paper: Making Greater Use of Transactions Data to compile the Consumer Price Index, Australia, 2016 (abs.gov.au)</a:t>
            </a:r>
            <a:endParaRPr lang="en-AU" sz="1100" dirty="0"/>
          </a:p>
        </p:txBody>
      </p:sp>
    </p:spTree>
    <p:extLst>
      <p:ext uri="{BB962C8B-B14F-4D97-AF65-F5344CB8AC3E}">
        <p14:creationId xmlns:p14="http://schemas.microsoft.com/office/powerpoint/2010/main" val="14120411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CB15E5A-DE16-42F2-B1A3-8BD6FD646F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AU" sz="2800" dirty="0"/>
              <a:t>And against the following Lowe-type index methods:</a:t>
            </a:r>
          </a:p>
          <a:p>
            <a:r>
              <a:rPr lang="en-US" sz="2567" i="0" u="none" strike="noStrike" baseline="0" dirty="0" err="1">
                <a:solidFill>
                  <a:srgbClr val="000000"/>
                </a:solidFill>
                <a:latin typeface="Helv"/>
              </a:rPr>
              <a:t>Lowe_common_weight</a:t>
            </a:r>
            <a:r>
              <a:rPr lang="en-US" sz="2567" i="0" u="none" strike="noStrike" baseline="0" dirty="0">
                <a:solidFill>
                  <a:srgbClr val="000000"/>
                </a:solidFill>
                <a:latin typeface="Helv"/>
              </a:rPr>
              <a:t>: </a:t>
            </a:r>
          </a:p>
          <a:p>
            <a:pPr lvl="1"/>
            <a:r>
              <a:rPr lang="en-US" sz="2034" b="0" i="0" u="none" strike="noStrike" baseline="0" dirty="0">
                <a:solidFill>
                  <a:srgbClr val="000000"/>
                </a:solidFill>
                <a:latin typeface="Helv"/>
              </a:rPr>
              <a:t>Uses products available in every period of the current year (reference period) and previous year (weight reference period).</a:t>
            </a:r>
          </a:p>
          <a:p>
            <a:r>
              <a:rPr lang="en-US" sz="3100" dirty="0" err="1">
                <a:solidFill>
                  <a:srgbClr val="000000"/>
                </a:solidFill>
                <a:latin typeface="Helv"/>
              </a:rPr>
              <a:t>Lowe_common_year</a:t>
            </a:r>
            <a:r>
              <a:rPr lang="en-US" sz="3100" dirty="0">
                <a:solidFill>
                  <a:srgbClr val="000000"/>
                </a:solidFill>
                <a:latin typeface="Helv"/>
              </a:rPr>
              <a:t>: </a:t>
            </a:r>
          </a:p>
          <a:p>
            <a:pPr lvl="1"/>
            <a:r>
              <a:rPr lang="en-US" sz="2034" dirty="0">
                <a:solidFill>
                  <a:srgbClr val="000000"/>
                </a:solidFill>
                <a:latin typeface="Helv"/>
              </a:rPr>
              <a:t>Uses products available in every period of the current year (reference period).</a:t>
            </a:r>
          </a:p>
          <a:p>
            <a:r>
              <a:rPr lang="en-US" sz="2567" dirty="0" err="1">
                <a:solidFill>
                  <a:srgbClr val="000000"/>
                </a:solidFill>
                <a:latin typeface="Helv"/>
              </a:rPr>
              <a:t>Lowe_uncommon</a:t>
            </a:r>
            <a:r>
              <a:rPr lang="en-US" sz="2567" dirty="0">
                <a:solidFill>
                  <a:srgbClr val="000000"/>
                </a:solidFill>
                <a:latin typeface="Helv"/>
              </a:rPr>
              <a:t>: </a:t>
            </a:r>
          </a:p>
          <a:p>
            <a:pPr lvl="1"/>
            <a:r>
              <a:rPr lang="en-US" sz="2034" dirty="0">
                <a:solidFill>
                  <a:srgbClr val="000000"/>
                </a:solidFill>
                <a:latin typeface="Helv"/>
              </a:rPr>
              <a:t>Uses products available in both the base period and current period. There is no product consistency between each reference period. </a:t>
            </a:r>
          </a:p>
          <a:p>
            <a:r>
              <a:rPr lang="en-US" sz="2567" dirty="0">
                <a:solidFill>
                  <a:srgbClr val="000000"/>
                </a:solidFill>
                <a:latin typeface="Helv"/>
              </a:rPr>
              <a:t>Currently also working on a chained Lowe, closer to the method used in the Australian CPI.</a:t>
            </a:r>
            <a:endParaRPr lang="en-AU" sz="2567" dirty="0">
              <a:solidFill>
                <a:srgbClr val="000000"/>
              </a:solidFill>
              <a:latin typeface="Helv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50DE9DA-07B8-4F78-8A63-C07BB6AA28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AU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A comparison of multilateral price index methods: Transactions data and stockpiling during the COVID-19 pandemic.</a:t>
            </a:r>
            <a:endParaRPr lang="en-A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293ED5-BAA0-4A0C-AE2F-2C59E4D05B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35D40-38A0-4D80-8846-DA3173A6B487}" type="datetime1">
              <a:rPr lang="en-AU" smtClean="0"/>
              <a:pPr/>
              <a:t>08/06/2021</a:t>
            </a:fld>
            <a:endParaRPr lang="en-AU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1DC3BEF-ECCA-4F3C-BE24-314DA98AB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823AD-95EC-44A3-9EE2-07FA7B06177D}" type="slidenum">
              <a:rPr lang="en-AU" smtClean="0"/>
              <a:pPr/>
              <a:t>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745747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1746600-9FE8-4C37-944D-D24D2442AF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Preliminary results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1303D4-513C-4A33-8BEF-E3D47D881E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35D40-38A0-4D80-8846-DA3173A6B487}" type="datetime1">
              <a:rPr lang="en-AU" smtClean="0"/>
              <a:pPr/>
              <a:t>08/06/2021</a:t>
            </a:fld>
            <a:endParaRPr lang="en-AU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238294-455A-4910-A0AE-2A709C66AD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823AD-95EC-44A3-9EE2-07FA7B06177D}" type="slidenum">
              <a:rPr lang="en-AU" smtClean="0"/>
              <a:pPr/>
              <a:t>8</a:t>
            </a:fld>
            <a:endParaRPr lang="en-AU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ECDC8C3-F4ED-4F96-913B-CBE32C3DCF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4142" y="1220755"/>
            <a:ext cx="7529930" cy="4873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3982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E617FF7-B552-4526-A934-75EBF35606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Preliminary results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E718E2-308A-494C-A29B-2CF6EC6182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735D40-38A0-4D80-8846-DA3173A6B487}" type="datetime1">
              <a:rPr lang="en-AU" smtClean="0"/>
              <a:pPr/>
              <a:t>08/06/2021</a:t>
            </a:fld>
            <a:endParaRPr lang="en-AU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D144DBD-3249-449B-ABE9-54452FA0E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823AD-95EC-44A3-9EE2-07FA7B06177D}" type="slidenum">
              <a:rPr lang="en-AU" smtClean="0"/>
              <a:pPr/>
              <a:t>9</a:t>
            </a:fld>
            <a:endParaRPr lang="en-AU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A3C0ED1-E237-4256-9CB9-A6B3D8B43A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7966" y="1243905"/>
            <a:ext cx="7284045" cy="4925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63797"/>
      </p:ext>
    </p:extLst>
  </p:cSld>
  <p:clrMapOvr>
    <a:masterClrMapping/>
  </p:clrMapOvr>
</p:sld>
</file>

<file path=ppt/theme/theme1.xml><?xml version="1.0" encoding="utf-8"?>
<a:theme xmlns:a="http://schemas.openxmlformats.org/drawingml/2006/main" name="ABS Master Style 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BS Powerpoint - Master template 2 (Data).pptx" id="{118D6005-7543-4AC7-923E-DEF45E1F7609}" vid="{E3F01760-7735-4A06-AFC6-8FFAA51DD27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3493</TotalTime>
  <Words>476</Words>
  <Application>Microsoft Office PowerPoint</Application>
  <PresentationFormat>Widescreen</PresentationFormat>
  <Paragraphs>113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Helv</vt:lpstr>
      <vt:lpstr>ABS Master Style 2</vt:lpstr>
      <vt:lpstr>Progress report  A comparison of multilateral price index methods: Transactions data and stockpiling during the COVID-19 pandemic</vt:lpstr>
      <vt:lpstr>Background</vt:lpstr>
      <vt:lpstr>Background</vt:lpstr>
      <vt:lpstr>Scanner data and the COVID-19 pandemic</vt:lpstr>
      <vt:lpstr>Scanner data and the COVID-19 pandemic</vt:lpstr>
      <vt:lpstr>A comparison of multilateral price index methods: Transactions data and stockpiling during the COVID-19 pandemic.</vt:lpstr>
      <vt:lpstr>A comparison of multilateral price index methods: Transactions data and stockpiling during the COVID-19 pandemic.</vt:lpstr>
      <vt:lpstr>Preliminary results</vt:lpstr>
      <vt:lpstr>Preliminary results</vt:lpstr>
      <vt:lpstr>Preliminary results</vt:lpstr>
      <vt:lpstr>Preliminary results</vt:lpstr>
      <vt:lpstr>Preliminary results</vt:lpstr>
      <vt:lpstr>Preliminary results</vt:lpstr>
      <vt:lpstr>Preliminary results</vt:lpstr>
      <vt:lpstr>Preliminary conclusions</vt:lpstr>
      <vt:lpstr>Discussion Catherine.smyth@abs.gov.au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Progress report  A comparison of multilateral price index methods: Transactions data and stockpiling during the COVID-19 pandemic</dc:title>
  <dc:creator>Catherine Culvenor</dc:creator>
  <cp:lastModifiedBy>Catherine Smyth</cp:lastModifiedBy>
  <cp:revision>107</cp:revision>
  <dcterms:created xsi:type="dcterms:W3CDTF">2021-05-05T05:55:13Z</dcterms:created>
  <dcterms:modified xsi:type="dcterms:W3CDTF">2021-06-08T05:58:17Z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c8e5a7ee-c283-40b0-98eb-fa437df4c031_Enabled">
    <vt:lpwstr>true</vt:lpwstr>
  </property>
  <property fmtid="{D5CDD505-2E9C-101B-9397-08002B2CF9AE}" pid="3" name="MSIP_Label_c8e5a7ee-c283-40b0-98eb-fa437df4c031_SetDate">
    <vt:lpwstr>2021-05-12T06:07:01Z</vt:lpwstr>
  </property>
  <property fmtid="{D5CDD505-2E9C-101B-9397-08002B2CF9AE}" pid="4" name="MSIP_Label_c8e5a7ee-c283-40b0-98eb-fa437df4c031_Method">
    <vt:lpwstr>Privileged</vt:lpwstr>
  </property>
  <property fmtid="{D5CDD505-2E9C-101B-9397-08002B2CF9AE}" pid="5" name="MSIP_Label_c8e5a7ee-c283-40b0-98eb-fa437df4c031_Name">
    <vt:lpwstr>OFFICIAL</vt:lpwstr>
  </property>
  <property fmtid="{D5CDD505-2E9C-101B-9397-08002B2CF9AE}" pid="6" name="MSIP_Label_c8e5a7ee-c283-40b0-98eb-fa437df4c031_SiteId">
    <vt:lpwstr>34cdb737-c4fa-4c21-9a34-88ac2d721f88</vt:lpwstr>
  </property>
  <property fmtid="{D5CDD505-2E9C-101B-9397-08002B2CF9AE}" pid="7" name="MSIP_Label_c8e5a7ee-c283-40b0-98eb-fa437df4c031_ActionId">
    <vt:lpwstr>b92e7000-5df1-4ba5-87af-b449d161f95d</vt:lpwstr>
  </property>
  <property fmtid="{D5CDD505-2E9C-101B-9397-08002B2CF9AE}" pid="8" name="MSIP_Label_c8e5a7ee-c283-40b0-98eb-fa437df4c031_ContentBits">
    <vt:lpwstr>0</vt:lpwstr>
  </property>
</Properties>
</file>