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 bookmarkIdSeed="2">
  <p:sldMasterIdLst>
    <p:sldMasterId id="2147483747" r:id="rId1"/>
  </p:sldMasterIdLst>
  <p:notesMasterIdLst>
    <p:notesMasterId r:id="rId20"/>
  </p:notesMasterIdLst>
  <p:handoutMasterIdLst>
    <p:handoutMasterId r:id="rId21"/>
  </p:handoutMasterIdLst>
  <p:sldIdLst>
    <p:sldId id="256" r:id="rId2"/>
    <p:sldId id="257" r:id="rId3"/>
    <p:sldId id="276" r:id="rId4"/>
    <p:sldId id="258" r:id="rId5"/>
    <p:sldId id="284" r:id="rId6"/>
    <p:sldId id="285" r:id="rId7"/>
    <p:sldId id="264" r:id="rId8"/>
    <p:sldId id="267" r:id="rId9"/>
    <p:sldId id="268" r:id="rId10"/>
    <p:sldId id="262" r:id="rId11"/>
    <p:sldId id="270" r:id="rId12"/>
    <p:sldId id="277" r:id="rId13"/>
    <p:sldId id="278" r:id="rId14"/>
    <p:sldId id="282" r:id="rId15"/>
    <p:sldId id="280" r:id="rId16"/>
    <p:sldId id="281" r:id="rId17"/>
    <p:sldId id="286" r:id="rId18"/>
    <p:sldId id="287" r:id="rId19"/>
  </p:sldIdLst>
  <p:sldSz cx="12192000" cy="6858000"/>
  <p:notesSz cx="6858000" cy="9144000"/>
  <p:defaultTextStyle>
    <a:defPPr>
      <a:defRPr lang="fi-F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C5034"/>
    <a:srgbClr val="63B1E5"/>
    <a:srgbClr val="0073B0"/>
    <a:srgbClr val="0065A1"/>
    <a:srgbClr val="0032A1"/>
    <a:srgbClr val="8331A7"/>
    <a:srgbClr val="65B2E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912C8C85-51F0-491E-9774-3900AFEF0FD7}" styleName="Light Style 2 - Accent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B301B821-A1FF-4177-AEE7-76D212191A09}" styleName="Normaali tyyli 1 - Korostus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2597" autoAdjust="0"/>
  </p:normalViewPr>
  <p:slideViewPr>
    <p:cSldViewPr snapToGrid="0" snapToObjects="1">
      <p:cViewPr varScale="1">
        <p:scale>
          <a:sx n="100" d="100"/>
          <a:sy n="100" d="100"/>
        </p:scale>
        <p:origin x="990" y="9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>
      <p:cViewPr varScale="1">
        <p:scale>
          <a:sx n="119" d="100"/>
          <a:sy n="119" d="100"/>
        </p:scale>
        <p:origin x="4986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A92834FE-F2B6-A84E-A1F9-458ACA6F1562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20F1EB7-8103-D84D-84F6-74303A216F71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CAB12E4-CFCB-5841-B346-01FDA9AF193D}" type="datetimeFigureOut">
              <a:rPr lang="fi-FI" smtClean="0"/>
              <a:t>2.6.2021</a:t>
            </a:fld>
            <a:endParaRPr lang="fi-FI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F77F648-0307-9848-8510-C018B28C33BD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0F55AF8-C24E-924D-A112-46792FF847E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5173FE2-6FFE-534D-A264-7988550A0BA5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46914640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21529F1-D4A2-7845-97E6-EC89B9E6E233}" type="datetimeFigureOut">
              <a:rPr lang="fi-FI" smtClean="0"/>
              <a:t>2.6.2021</a:t>
            </a:fld>
            <a:endParaRPr lang="fi-FI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i-FI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14C8B99-D757-AB44-A1B1-189E38A9727D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8777852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n kuvan paikkamerkki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Huomautusten paikkamerkki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i-FI" dirty="0"/>
          </a:p>
        </p:txBody>
      </p:sp>
      <p:sp>
        <p:nvSpPr>
          <p:cNvPr id="4" name="Dian numeron paikkamerkki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14C8B99-D757-AB44-A1B1-189E38A9727D}" type="slidenum">
              <a:rPr lang="fi-FI" smtClean="0"/>
              <a:t>1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14835846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n kuvan paikkamerkki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Huomautusten paikkamerkki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i-FI" dirty="0"/>
          </a:p>
        </p:txBody>
      </p:sp>
      <p:sp>
        <p:nvSpPr>
          <p:cNvPr id="4" name="Dian numeron paikkamerkki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14C8B99-D757-AB44-A1B1-189E38A9727D}" type="slidenum">
              <a:rPr lang="fi-FI" smtClean="0"/>
              <a:t>11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50398673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n kuvan paikkamerkki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Huomautusten paikkamerkki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i-FI" dirty="0"/>
          </a:p>
        </p:txBody>
      </p:sp>
      <p:sp>
        <p:nvSpPr>
          <p:cNvPr id="4" name="Dian numeron paikkamerkki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14C8B99-D757-AB44-A1B1-189E38A9727D}" type="slidenum">
              <a:rPr lang="fi-FI" smtClean="0"/>
              <a:t>12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422338381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n kuvan paikkamerkki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Huomautusten paikkamerkki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i-FI" dirty="0"/>
          </a:p>
        </p:txBody>
      </p:sp>
      <p:sp>
        <p:nvSpPr>
          <p:cNvPr id="4" name="Dian numeron paikkamerkki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14C8B99-D757-AB44-A1B1-189E38A9727D}" type="slidenum">
              <a:rPr lang="fi-FI" smtClean="0"/>
              <a:t>13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427780239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n kuvan paikkamerkki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Huomautusten paikkamerkki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i-FI" dirty="0"/>
          </a:p>
        </p:txBody>
      </p:sp>
      <p:sp>
        <p:nvSpPr>
          <p:cNvPr id="4" name="Dian numeron paikkamerkki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14C8B99-D757-AB44-A1B1-189E38A9727D}" type="slidenum">
              <a:rPr lang="fi-FI" smtClean="0"/>
              <a:t>14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62657982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n kuvan paikkamerkki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Huomautusten paikkamerkki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i-FI" dirty="0"/>
          </a:p>
        </p:txBody>
      </p:sp>
      <p:sp>
        <p:nvSpPr>
          <p:cNvPr id="4" name="Dian numeron paikkamerkki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14C8B99-D757-AB44-A1B1-189E38A9727D}" type="slidenum">
              <a:rPr lang="fi-FI" smtClean="0"/>
              <a:t>15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1973778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n kuvan paikkamerkki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Huomautusten paikkamerkki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b="0" i="0" u="none" strike="noStrike" kern="1200" baseline="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Dian numeron paikkamerkki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14C8B99-D757-AB44-A1B1-189E38A9727D}" type="slidenum">
              <a:rPr lang="fi-FI" smtClean="0"/>
              <a:t>16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43940555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n kuvan paikkamerkki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Huomautusten paikkamerkki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b="0" i="0" u="none" strike="noStrike" kern="1200" baseline="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Dian numeron paikkamerkki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14C8B99-D757-AB44-A1B1-189E38A9727D}" type="slidenum">
              <a:rPr lang="fi-FI" smtClean="0"/>
              <a:t>17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37142575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n kuvan paikkamerkki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Huomautusten paikkamerkki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i-FI" dirty="0"/>
          </a:p>
        </p:txBody>
      </p:sp>
      <p:sp>
        <p:nvSpPr>
          <p:cNvPr id="4" name="Dian numeron paikkamerkki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14C8B99-D757-AB44-A1B1-189E38A9727D}" type="slidenum">
              <a:rPr lang="fi-FI" smtClean="0"/>
              <a:t>2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57723272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n kuvan paikkamerkki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Huomautusten paikkamerkki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i-FI" dirty="0"/>
          </a:p>
        </p:txBody>
      </p:sp>
      <p:sp>
        <p:nvSpPr>
          <p:cNvPr id="4" name="Dian numeron paikkamerkki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14C8B99-D757-AB44-A1B1-189E38A9727D}" type="slidenum">
              <a:rPr lang="fi-FI" smtClean="0"/>
              <a:t>3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09068383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n kuvan paikkamerkki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Huomautusten paikkamerkki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b="0" i="0" u="none" strike="noStrike" kern="1200" baseline="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Dian numeron paikkamerkki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14C8B99-D757-AB44-A1B1-189E38A9727D}" type="slidenum">
              <a:rPr lang="fi-FI" smtClean="0"/>
              <a:t>4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2441820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n kuvan paikkamerkki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Huomautusten paikkamerkki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i-FI" dirty="0"/>
          </a:p>
        </p:txBody>
      </p:sp>
      <p:sp>
        <p:nvSpPr>
          <p:cNvPr id="4" name="Dian numeron paikkamerkki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14C8B99-D757-AB44-A1B1-189E38A9727D}" type="slidenum">
              <a:rPr lang="fi-FI" smtClean="0"/>
              <a:t>6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21485778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n kuvan paikkamerkki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Huomautusten paikkamerkki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i-FI" dirty="0"/>
          </a:p>
        </p:txBody>
      </p:sp>
      <p:sp>
        <p:nvSpPr>
          <p:cNvPr id="4" name="Dian numeron paikkamerkki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14C8B99-D757-AB44-A1B1-189E38A9727D}" type="slidenum">
              <a:rPr lang="fi-FI" smtClean="0"/>
              <a:t>7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19031935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n kuvan paikkamerkki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Huomautusten paikkamerkki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i-FI" dirty="0"/>
          </a:p>
        </p:txBody>
      </p:sp>
      <p:sp>
        <p:nvSpPr>
          <p:cNvPr id="4" name="Dian numeron paikkamerkki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14C8B99-D757-AB44-A1B1-189E38A9727D}" type="slidenum">
              <a:rPr lang="fi-FI" smtClean="0"/>
              <a:t>8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83791750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n kuvan paikkamerkki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Huomautusten paikkamerkki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i-FI" dirty="0"/>
          </a:p>
        </p:txBody>
      </p:sp>
      <p:sp>
        <p:nvSpPr>
          <p:cNvPr id="4" name="Dian numeron paikkamerkki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14C8B99-D757-AB44-A1B1-189E38A9727D}" type="slidenum">
              <a:rPr lang="fi-FI" smtClean="0"/>
              <a:t>9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13889243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n kuvan paikkamerkki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Huomautusten paikkamerkki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b="0" i="0" u="none" strike="noStrike" kern="1200" baseline="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Dian numeron paikkamerkki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14C8B99-D757-AB44-A1B1-189E38A9727D}" type="slidenum">
              <a:rPr lang="fi-FI" smtClean="0"/>
              <a:t>10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9946657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hyperlink" Target="https://tilastokeskus.sharepoint.com/sites/powerpoint-esityksen-tekeminen" TargetMode="External"/><Relationship Id="rId7" Type="http://schemas.openxmlformats.org/officeDocument/2006/relationships/image" Target="../media/image6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hyperlink" Target="https://tilastokeskus.sharepoint.com/sites/powerpoint-esityksen-tekeminen/SitePages/Saavutettavuus.aspx" TargetMode="External"/><Relationship Id="rId4" Type="http://schemas.openxmlformats.org/officeDocument/2006/relationships/image" Target="../media/image4.png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loitusdia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116BDE-15BB-BF4C-988F-BB6B76BE57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3486" y="1067186"/>
            <a:ext cx="8095736" cy="2852737"/>
          </a:xfrm>
        </p:spPr>
        <p:txBody>
          <a:bodyPr anchor="b"/>
          <a:lstStyle>
            <a:lvl1pPr>
              <a:defRPr sz="6000" b="1"/>
            </a:lvl1pPr>
          </a:lstStyle>
          <a:p>
            <a:r>
              <a:rPr lang="fi-FI"/>
              <a:t>Muokkaa ots. perustyyl. napsautt.</a:t>
            </a:r>
            <a:endParaRPr lang="fi-FI" dirty="0"/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DFD4F408-8114-044A-B306-BBA0FDCBEF5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12800" y="4076700"/>
            <a:ext cx="8096250" cy="1060076"/>
          </a:xfr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lvl="0"/>
            <a:r>
              <a:rPr lang="en-US" dirty="0" err="1"/>
              <a:t>Presentoija</a:t>
            </a:r>
            <a:r>
              <a:rPr lang="en-US" dirty="0"/>
              <a:t>, </a:t>
            </a:r>
            <a:r>
              <a:rPr lang="en-US" dirty="0" err="1"/>
              <a:t>aika</a:t>
            </a:r>
            <a:r>
              <a:rPr lang="en-US" dirty="0"/>
              <a:t>, </a:t>
            </a:r>
            <a:r>
              <a:rPr lang="en-US" dirty="0" err="1"/>
              <a:t>paikka</a:t>
            </a:r>
            <a:endParaRPr lang="en-US" dirty="0"/>
          </a:p>
        </p:txBody>
      </p:sp>
      <p:sp>
        <p:nvSpPr>
          <p:cNvPr id="7" name="Dian numeron paikkamerkki 6">
            <a:extLst>
              <a:ext uri="{FF2B5EF4-FFF2-40B4-BE49-F238E27FC236}">
                <a16:creationId xmlns:a16="http://schemas.microsoft.com/office/drawing/2014/main" id="{9031A3B3-A4C8-4A2C-8AA4-9B158068FF1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7C9DB053-BC39-5645-941A-EDB0DEC7708B}" type="slidenum">
              <a:rPr lang="fi-FI" smtClean="0"/>
              <a:pPr/>
              <a:t>‹#›</a:t>
            </a:fld>
            <a:endParaRPr lang="fi-FI" dirty="0"/>
          </a:p>
        </p:txBody>
      </p:sp>
      <p:sp>
        <p:nvSpPr>
          <p:cNvPr id="3" name="Päivämäärän paikkamerkki 2">
            <a:extLst>
              <a:ext uri="{FF2B5EF4-FFF2-40B4-BE49-F238E27FC236}">
                <a16:creationId xmlns:a16="http://schemas.microsoft.com/office/drawing/2014/main" id="{2533C529-D8CB-41C1-BA7F-BDF6B8BEE21C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fi-FI"/>
              <a:t>4th June 2021</a:t>
            </a:r>
            <a:endParaRPr lang="fi-FI" dirty="0"/>
          </a:p>
        </p:txBody>
      </p:sp>
      <p:sp>
        <p:nvSpPr>
          <p:cNvPr id="6" name="Alatunnisteen paikkamerkki 5">
            <a:extLst>
              <a:ext uri="{FF2B5EF4-FFF2-40B4-BE49-F238E27FC236}">
                <a16:creationId xmlns:a16="http://schemas.microsoft.com/office/drawing/2014/main" id="{ED1237A7-627A-4441-BF6C-C278623F5DA0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i-FI"/>
              <a:t>CPI/Kristiina Nieminen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34061691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isältö 1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49B4AEF-6894-C941-968F-89CCA018579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96926" y="365125"/>
            <a:ext cx="9823178" cy="5578475"/>
          </a:xfrm>
        </p:spPr>
        <p:txBody>
          <a:bodyPr/>
          <a:lstStyle>
            <a:lvl1pPr marL="228600" indent="-228600">
              <a:buFont typeface="Arial" panose="020B0604020202020204" pitchFamily="34" charset="0"/>
              <a:buChar char="•"/>
              <a:defRPr>
                <a:solidFill>
                  <a:srgbClr val="0065A1"/>
                </a:solidFill>
              </a:defRPr>
            </a:lvl1pPr>
            <a:lvl2pPr marL="800100" indent="-342900">
              <a:buFont typeface="Arial" panose="020B0604020202020204" pitchFamily="34" charset="0"/>
              <a:buChar char="•"/>
              <a:defRPr>
                <a:solidFill>
                  <a:srgbClr val="0065A1"/>
                </a:solidFill>
              </a:defRPr>
            </a:lvl2pPr>
            <a:lvl3pPr marL="1143000" indent="-228600">
              <a:buFont typeface="Arial" panose="020B0604020202020204" pitchFamily="34" charset="0"/>
              <a:buChar char="•"/>
              <a:defRPr>
                <a:solidFill>
                  <a:srgbClr val="0065A1"/>
                </a:solidFill>
              </a:defRPr>
            </a:lvl3pPr>
            <a:lvl4pPr marL="1600200" indent="-228600">
              <a:buFont typeface="Arial" panose="020B0604020202020204" pitchFamily="34" charset="0"/>
              <a:buChar char="•"/>
              <a:defRPr>
                <a:solidFill>
                  <a:srgbClr val="0065A1"/>
                </a:solidFill>
              </a:defRPr>
            </a:lvl4pPr>
            <a:lvl5pPr marL="2057400" indent="-228600">
              <a:buFont typeface="Arial" panose="020B0604020202020204" pitchFamily="34" charset="0"/>
              <a:buChar char="•"/>
              <a:defRPr>
                <a:solidFill>
                  <a:srgbClr val="0065A1"/>
                </a:solidFill>
              </a:defRPr>
            </a:lvl5pPr>
          </a:lstStyle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  <a:endParaRPr lang="fi-FI" dirty="0"/>
          </a:p>
        </p:txBody>
      </p:sp>
      <p:sp>
        <p:nvSpPr>
          <p:cNvPr id="14" name="Slide Number Placeholder 6">
            <a:extLst>
              <a:ext uri="{FF2B5EF4-FFF2-40B4-BE49-F238E27FC236}">
                <a16:creationId xmlns:a16="http://schemas.microsoft.com/office/drawing/2014/main" id="{19F5F67E-D324-4841-881E-1DAADF35E01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350292" y="6372529"/>
            <a:ext cx="445736" cy="365125"/>
          </a:xfrm>
          <a:prstGeom prst="rect">
            <a:avLst/>
          </a:prstGeom>
        </p:spPr>
        <p:txBody>
          <a:bodyPr/>
          <a:lstStyle/>
          <a:p>
            <a:fld id="{7C9DB053-BC39-5645-941A-EDB0DEC7708B}" type="slidenum">
              <a:rPr lang="fi-FI" smtClean="0"/>
              <a:t>‹#›</a:t>
            </a:fld>
            <a:endParaRPr lang="fi-FI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FB9C1FD-CCBC-8945-83C6-3EB9AE46D39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603616" y="6356350"/>
            <a:ext cx="4667737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fi-FI"/>
              <a:t>CPI/Kristiina Nieminen</a:t>
            </a:r>
            <a:endParaRPr lang="fi-FI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48E532-8EB6-A64A-9BF8-FBD66826246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1765416" cy="365125"/>
          </a:xfrm>
          <a:prstGeom prst="rect">
            <a:avLst/>
          </a:prstGeom>
        </p:spPr>
        <p:txBody>
          <a:bodyPr/>
          <a:lstStyle/>
          <a:p>
            <a:r>
              <a:rPr lang="fi-FI"/>
              <a:t>4th June 2021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31391148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isältö 2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8B176F8-8AD4-464A-BDD7-2972518A215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96926" y="365125"/>
            <a:ext cx="9823178" cy="5578475"/>
          </a:xfrm>
        </p:spPr>
        <p:txBody>
          <a:bodyPr/>
          <a:lstStyle>
            <a:lvl1pPr marL="228600" indent="-228600">
              <a:buFont typeface="Arial" panose="020B0604020202020204" pitchFamily="34" charset="0"/>
              <a:buChar char="•"/>
              <a:defRPr/>
            </a:lvl1pPr>
            <a:lvl2pPr marL="800100" indent="-342900">
              <a:buFont typeface="Arial" panose="020B0604020202020204" pitchFamily="34" charset="0"/>
              <a:buChar char="•"/>
              <a:defRPr/>
            </a:lvl2pPr>
            <a:lvl3pPr marL="1143000" indent="-228600">
              <a:buFont typeface="Arial" panose="020B0604020202020204" pitchFamily="34" charset="0"/>
              <a:buChar char="•"/>
              <a:defRPr/>
            </a:lvl3pPr>
            <a:lvl4pPr marL="1600200" indent="-228600">
              <a:buFont typeface="Arial" panose="020B0604020202020204" pitchFamily="34" charset="0"/>
              <a:buChar char="•"/>
              <a:defRPr/>
            </a:lvl4pPr>
            <a:lvl5pPr marL="2057400" indent="-228600">
              <a:buFont typeface="Arial" panose="020B0604020202020204" pitchFamily="34" charset="0"/>
              <a:buChar char="•"/>
              <a:defRPr/>
            </a:lvl5pPr>
          </a:lstStyle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  <a:endParaRPr lang="fi-FI" dirty="0"/>
          </a:p>
        </p:txBody>
      </p:sp>
      <p:sp>
        <p:nvSpPr>
          <p:cNvPr id="10" name="Slide Number Placeholder 6">
            <a:extLst>
              <a:ext uri="{FF2B5EF4-FFF2-40B4-BE49-F238E27FC236}">
                <a16:creationId xmlns:a16="http://schemas.microsoft.com/office/drawing/2014/main" id="{E78DCF0A-4368-CD4C-A541-6F08E2BD5E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350292" y="6372529"/>
            <a:ext cx="445736" cy="365125"/>
          </a:xfrm>
          <a:prstGeom prst="rect">
            <a:avLst/>
          </a:prstGeom>
        </p:spPr>
        <p:txBody>
          <a:bodyPr/>
          <a:lstStyle/>
          <a:p>
            <a:fld id="{7C9DB053-BC39-5645-941A-EDB0DEC7708B}" type="slidenum">
              <a:rPr lang="fi-FI" smtClean="0"/>
              <a:t>‹#›</a:t>
            </a:fld>
            <a:endParaRPr lang="fi-FI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FB9C1FD-CCBC-8945-83C6-3EB9AE46D39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603616" y="6356350"/>
            <a:ext cx="4667737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fi-FI"/>
              <a:t>CPI/Kristiina Nieminen</a:t>
            </a:r>
            <a:endParaRPr lang="fi-FI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48E532-8EB6-A64A-9BF8-FBD66826246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1765416" cy="365125"/>
          </a:xfrm>
          <a:prstGeom prst="rect">
            <a:avLst/>
          </a:prstGeom>
        </p:spPr>
        <p:txBody>
          <a:bodyPr/>
          <a:lstStyle/>
          <a:p>
            <a:r>
              <a:rPr lang="fi-FI"/>
              <a:t>4th June 2021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121086185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isältö 3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8B176F8-8AD4-464A-BDD7-2972518A215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96926" y="365125"/>
            <a:ext cx="9823178" cy="5578475"/>
          </a:xfrm>
        </p:spPr>
        <p:txBody>
          <a:bodyPr/>
          <a:lstStyle>
            <a:lvl1pPr marL="228600" indent="-228600">
              <a:buFont typeface="Arial" panose="020B0604020202020204" pitchFamily="34" charset="0"/>
              <a:buChar char="•"/>
              <a:defRPr/>
            </a:lvl1pPr>
            <a:lvl2pPr marL="800100" indent="-342900">
              <a:buFont typeface="Arial" panose="020B0604020202020204" pitchFamily="34" charset="0"/>
              <a:buChar char="•"/>
              <a:defRPr/>
            </a:lvl2pPr>
            <a:lvl3pPr marL="1143000" indent="-228600">
              <a:buFont typeface="Arial" panose="020B0604020202020204" pitchFamily="34" charset="0"/>
              <a:buChar char="•"/>
              <a:defRPr/>
            </a:lvl3pPr>
            <a:lvl4pPr marL="1600200" indent="-228600">
              <a:buFont typeface="Arial" panose="020B0604020202020204" pitchFamily="34" charset="0"/>
              <a:buChar char="•"/>
              <a:defRPr/>
            </a:lvl4pPr>
            <a:lvl5pPr marL="2057400" indent="-228600">
              <a:buFont typeface="Arial" panose="020B0604020202020204" pitchFamily="34" charset="0"/>
              <a:buChar char="•"/>
              <a:defRPr/>
            </a:lvl5pPr>
          </a:lstStyle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  <a:endParaRPr lang="fi-FI" dirty="0"/>
          </a:p>
        </p:txBody>
      </p:sp>
      <p:sp>
        <p:nvSpPr>
          <p:cNvPr id="15" name="Slide Number Placeholder 6">
            <a:extLst>
              <a:ext uri="{FF2B5EF4-FFF2-40B4-BE49-F238E27FC236}">
                <a16:creationId xmlns:a16="http://schemas.microsoft.com/office/drawing/2014/main" id="{D091A2C1-84E5-4C4B-A5DE-163FB819418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350292" y="6372529"/>
            <a:ext cx="445736" cy="365125"/>
          </a:xfrm>
          <a:prstGeom prst="rect">
            <a:avLst/>
          </a:prstGeom>
        </p:spPr>
        <p:txBody>
          <a:bodyPr/>
          <a:lstStyle/>
          <a:p>
            <a:fld id="{7C9DB053-BC39-5645-941A-EDB0DEC7708B}" type="slidenum">
              <a:rPr lang="fi-FI" smtClean="0"/>
              <a:t>‹#›</a:t>
            </a:fld>
            <a:endParaRPr lang="fi-FI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FB9C1FD-CCBC-8945-83C6-3EB9AE46D39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603616" y="6356350"/>
            <a:ext cx="4667737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fi-FI"/>
              <a:t>CPI/Kristiina Nieminen</a:t>
            </a:r>
            <a:endParaRPr lang="fi-FI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48E532-8EB6-A64A-9BF8-FBD66826246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1765416" cy="365125"/>
          </a:xfrm>
          <a:prstGeom prst="rect">
            <a:avLst/>
          </a:prstGeom>
        </p:spPr>
        <p:txBody>
          <a:bodyPr/>
          <a:lstStyle/>
          <a:p>
            <a:r>
              <a:rPr lang="fi-FI"/>
              <a:t>4th June 2021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428963120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Kuva, otsikko ja sisältö 1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le 1">
            <a:extLst>
              <a:ext uri="{FF2B5EF4-FFF2-40B4-BE49-F238E27FC236}">
                <a16:creationId xmlns:a16="http://schemas.microsoft.com/office/drawing/2014/main" id="{78677BE8-EEF4-7540-B421-39C091FEEEC7}"/>
              </a:ext>
            </a:extLst>
          </p:cNvPr>
          <p:cNvSpPr>
            <a:spLocks noGrp="1" noChangeAspect="1"/>
          </p:cNvSpPr>
          <p:nvPr>
            <p:ph type="title" hasCustomPrompt="1"/>
          </p:nvPr>
        </p:nvSpPr>
        <p:spPr>
          <a:xfrm>
            <a:off x="6576179" y="433127"/>
            <a:ext cx="4582780" cy="1205057"/>
          </a:xfrm>
        </p:spPr>
        <p:txBody>
          <a:bodyPr anchor="b" anchorCtr="0">
            <a:normAutofit/>
          </a:bodyPr>
          <a:lstStyle>
            <a:lvl1pPr>
              <a:defRPr sz="3200" b="1">
                <a:solidFill>
                  <a:srgbClr val="0065A1"/>
                </a:solidFill>
              </a:defRPr>
            </a:lvl1pPr>
          </a:lstStyle>
          <a:p>
            <a:r>
              <a:rPr lang="fi-FI" dirty="0"/>
              <a:t>Otsikko</a:t>
            </a:r>
          </a:p>
        </p:txBody>
      </p:sp>
      <p:sp>
        <p:nvSpPr>
          <p:cNvPr id="14" name="Text Placeholder 9">
            <a:extLst>
              <a:ext uri="{FF2B5EF4-FFF2-40B4-BE49-F238E27FC236}">
                <a16:creationId xmlns:a16="http://schemas.microsoft.com/office/drawing/2014/main" id="{5E10DCA9-A006-BF4B-AFB3-F69CA5F1DDE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573927" y="1825536"/>
            <a:ext cx="4582779" cy="4117975"/>
          </a:xfrm>
        </p:spPr>
        <p:txBody>
          <a:bodyPr/>
          <a:lstStyle>
            <a:lvl1pPr marL="228600" indent="-228600">
              <a:buFont typeface="Arial" panose="020B0604020202020204" pitchFamily="34" charset="0"/>
              <a:buChar char="•"/>
              <a:defRPr>
                <a:solidFill>
                  <a:srgbClr val="0065A1"/>
                </a:solidFill>
              </a:defRPr>
            </a:lvl1pPr>
            <a:lvl2pPr marL="800100" indent="-342900">
              <a:buFont typeface="Arial" panose="020B0604020202020204" pitchFamily="34" charset="0"/>
              <a:buChar char="•"/>
              <a:defRPr>
                <a:solidFill>
                  <a:srgbClr val="0065A1"/>
                </a:solidFill>
              </a:defRPr>
            </a:lvl2pPr>
            <a:lvl3pPr marL="1143000" indent="-228600">
              <a:buFont typeface="Arial" panose="020B0604020202020204" pitchFamily="34" charset="0"/>
              <a:buChar char="•"/>
              <a:defRPr>
                <a:solidFill>
                  <a:srgbClr val="0065A1"/>
                </a:solidFill>
              </a:defRPr>
            </a:lvl3pPr>
            <a:lvl4pPr marL="1600200" indent="-228600">
              <a:buFont typeface="Arial" panose="020B0604020202020204" pitchFamily="34" charset="0"/>
              <a:buChar char="•"/>
              <a:defRPr>
                <a:solidFill>
                  <a:srgbClr val="0065A1"/>
                </a:solidFill>
              </a:defRPr>
            </a:lvl4pPr>
            <a:lvl5pPr marL="2057400" indent="-228600">
              <a:buFont typeface="Arial" panose="020B0604020202020204" pitchFamily="34" charset="0"/>
              <a:buChar char="•"/>
              <a:defRPr>
                <a:solidFill>
                  <a:srgbClr val="0065A1"/>
                </a:solidFill>
              </a:defRPr>
            </a:lvl5pPr>
          </a:lstStyle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  <a:endParaRPr lang="fi-FI" dirty="0"/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8F29C243-EFD7-904C-A23B-7D187B9BBBD3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0" y="-1"/>
            <a:ext cx="6095999" cy="6219826"/>
          </a:xfrm>
        </p:spPr>
        <p:txBody>
          <a:bodyPr/>
          <a:lstStyle>
            <a:lvl1pPr marL="0" indent="0">
              <a:buNone/>
              <a:defRPr>
                <a:solidFill>
                  <a:srgbClr val="0065A1"/>
                </a:solidFill>
              </a:defRPr>
            </a:lvl1pPr>
          </a:lstStyle>
          <a:p>
            <a:r>
              <a:rPr lang="fi-FI" dirty="0"/>
              <a:t>Kuva</a:t>
            </a:r>
          </a:p>
        </p:txBody>
      </p:sp>
      <p:sp>
        <p:nvSpPr>
          <p:cNvPr id="11" name="Slide Number Placeholder 6">
            <a:extLst>
              <a:ext uri="{FF2B5EF4-FFF2-40B4-BE49-F238E27FC236}">
                <a16:creationId xmlns:a16="http://schemas.microsoft.com/office/drawing/2014/main" id="{5A079C1E-3B38-9A44-9C26-8FBB28E996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350292" y="6372529"/>
            <a:ext cx="445736" cy="365125"/>
          </a:xfrm>
          <a:prstGeom prst="rect">
            <a:avLst/>
          </a:prstGeom>
        </p:spPr>
        <p:txBody>
          <a:bodyPr/>
          <a:lstStyle/>
          <a:p>
            <a:fld id="{7C9DB053-BC39-5645-941A-EDB0DEC7708B}" type="slidenum">
              <a:rPr lang="fi-FI" smtClean="0"/>
              <a:t>‹#›</a:t>
            </a:fld>
            <a:endParaRPr lang="fi-FI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7B96497-2727-BA4E-9989-73A29D10257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603616" y="6356350"/>
            <a:ext cx="4667737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fi-FI"/>
              <a:t>CPI/Kristiina Nieminen</a:t>
            </a:r>
            <a:endParaRPr lang="fi-FI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335A357-3AAE-0F4F-8C3B-D12D0422C4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1765416" cy="365125"/>
          </a:xfrm>
          <a:prstGeom prst="rect">
            <a:avLst/>
          </a:prstGeom>
        </p:spPr>
        <p:txBody>
          <a:bodyPr/>
          <a:lstStyle/>
          <a:p>
            <a:r>
              <a:rPr lang="fi-FI"/>
              <a:t>4th June 2021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317066046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Kuva, otsikko ja sisältö 2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>
            <a:extLst>
              <a:ext uri="{FF2B5EF4-FFF2-40B4-BE49-F238E27FC236}">
                <a16:creationId xmlns:a16="http://schemas.microsoft.com/office/drawing/2014/main" id="{F5A4095B-EFC6-464D-AA39-06E8C9BC5F18}"/>
              </a:ext>
            </a:extLst>
          </p:cNvPr>
          <p:cNvSpPr>
            <a:spLocks noGrp="1" noChangeAspect="1"/>
          </p:cNvSpPr>
          <p:nvPr>
            <p:ph type="title" hasCustomPrompt="1"/>
          </p:nvPr>
        </p:nvSpPr>
        <p:spPr>
          <a:xfrm>
            <a:off x="6576179" y="433127"/>
            <a:ext cx="4582780" cy="1205057"/>
          </a:xfrm>
        </p:spPr>
        <p:txBody>
          <a:bodyPr anchor="b" anchorCtr="0">
            <a:normAutofit/>
          </a:bodyPr>
          <a:lstStyle>
            <a:lvl1pPr>
              <a:defRPr sz="3200" b="1"/>
            </a:lvl1pPr>
          </a:lstStyle>
          <a:p>
            <a:r>
              <a:rPr lang="fi-FI" dirty="0"/>
              <a:t>Otsikko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4BC97A4B-5B24-074F-9C68-CEDF008E0F5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573927" y="1825536"/>
            <a:ext cx="4582779" cy="4117975"/>
          </a:xfrm>
        </p:spPr>
        <p:txBody>
          <a:bodyPr/>
          <a:lstStyle>
            <a:lvl1pPr marL="228600" indent="-228600">
              <a:buFont typeface="Arial" panose="020B0604020202020204" pitchFamily="34" charset="0"/>
              <a:buChar char="•"/>
              <a:defRPr/>
            </a:lvl1pPr>
            <a:lvl2pPr marL="800100" indent="-342900">
              <a:buFont typeface="Arial" panose="020B0604020202020204" pitchFamily="34" charset="0"/>
              <a:buChar char="•"/>
              <a:defRPr/>
            </a:lvl2pPr>
            <a:lvl3pPr marL="1143000" indent="-228600">
              <a:buFont typeface="Arial" panose="020B0604020202020204" pitchFamily="34" charset="0"/>
              <a:buChar char="•"/>
              <a:defRPr/>
            </a:lvl3pPr>
            <a:lvl4pPr marL="1600200" indent="-228600">
              <a:buFont typeface="Arial" panose="020B0604020202020204" pitchFamily="34" charset="0"/>
              <a:buChar char="•"/>
              <a:defRPr/>
            </a:lvl4pPr>
            <a:lvl5pPr marL="2057400" indent="-228600">
              <a:buFont typeface="Arial" panose="020B0604020202020204" pitchFamily="34" charset="0"/>
              <a:buChar char="•"/>
              <a:defRPr/>
            </a:lvl5pPr>
          </a:lstStyle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  <a:endParaRPr lang="fi-FI" dirty="0"/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8F29C243-EFD7-904C-A23B-7D187B9BBBD3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7686" y="-1"/>
            <a:ext cx="6095999" cy="6219825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fi-FI" dirty="0"/>
              <a:t>Kuva</a:t>
            </a:r>
          </a:p>
        </p:txBody>
      </p:sp>
      <p:sp>
        <p:nvSpPr>
          <p:cNvPr id="14" name="Slide Number Placeholder 6">
            <a:extLst>
              <a:ext uri="{FF2B5EF4-FFF2-40B4-BE49-F238E27FC236}">
                <a16:creationId xmlns:a16="http://schemas.microsoft.com/office/drawing/2014/main" id="{B8B6FEAB-E086-5D43-973E-2C51FCBF77B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350292" y="6372529"/>
            <a:ext cx="445736" cy="365125"/>
          </a:xfrm>
          <a:prstGeom prst="rect">
            <a:avLst/>
          </a:prstGeom>
        </p:spPr>
        <p:txBody>
          <a:bodyPr/>
          <a:lstStyle/>
          <a:p>
            <a:fld id="{7C9DB053-BC39-5645-941A-EDB0DEC7708B}" type="slidenum">
              <a:rPr lang="fi-FI" smtClean="0"/>
              <a:t>‹#›</a:t>
            </a:fld>
            <a:endParaRPr lang="fi-FI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7B96497-2727-BA4E-9989-73A29D10257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603616" y="6356350"/>
            <a:ext cx="4667737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fi-FI"/>
              <a:t>CPI/Kristiina Nieminen</a:t>
            </a:r>
            <a:endParaRPr lang="fi-FI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335A357-3AAE-0F4F-8C3B-D12D0422C4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1765416" cy="365125"/>
          </a:xfrm>
          <a:prstGeom prst="rect">
            <a:avLst/>
          </a:prstGeom>
        </p:spPr>
        <p:txBody>
          <a:bodyPr/>
          <a:lstStyle/>
          <a:p>
            <a:r>
              <a:rPr lang="fi-FI"/>
              <a:t>4th June 2021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57455962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Kuva, otsikko ja sisältö 3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1">
            <a:extLst>
              <a:ext uri="{FF2B5EF4-FFF2-40B4-BE49-F238E27FC236}">
                <a16:creationId xmlns:a16="http://schemas.microsoft.com/office/drawing/2014/main" id="{D903F379-B213-5848-A40F-6569AA1E8407}"/>
              </a:ext>
            </a:extLst>
          </p:cNvPr>
          <p:cNvSpPr>
            <a:spLocks noGrp="1" noChangeAspect="1"/>
          </p:cNvSpPr>
          <p:nvPr>
            <p:ph type="title" hasCustomPrompt="1"/>
          </p:nvPr>
        </p:nvSpPr>
        <p:spPr>
          <a:xfrm>
            <a:off x="6576179" y="433127"/>
            <a:ext cx="4582780" cy="1205057"/>
          </a:xfrm>
        </p:spPr>
        <p:txBody>
          <a:bodyPr anchor="b" anchorCtr="0">
            <a:normAutofit/>
          </a:bodyPr>
          <a:lstStyle>
            <a:lvl1pPr>
              <a:defRPr sz="3200" b="1"/>
            </a:lvl1pPr>
          </a:lstStyle>
          <a:p>
            <a:r>
              <a:rPr lang="fi-FI" dirty="0"/>
              <a:t>Otsikko</a:t>
            </a:r>
          </a:p>
        </p:txBody>
      </p:sp>
      <p:sp>
        <p:nvSpPr>
          <p:cNvPr id="19" name="Text Placeholder 9">
            <a:extLst>
              <a:ext uri="{FF2B5EF4-FFF2-40B4-BE49-F238E27FC236}">
                <a16:creationId xmlns:a16="http://schemas.microsoft.com/office/drawing/2014/main" id="{59C30391-F8B5-E94A-AAF9-77AD830E84D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573927" y="1825536"/>
            <a:ext cx="4582779" cy="4117975"/>
          </a:xfrm>
        </p:spPr>
        <p:txBody>
          <a:bodyPr/>
          <a:lstStyle>
            <a:lvl1pPr marL="228600" indent="-228600">
              <a:buFont typeface="Arial" panose="020B0604020202020204" pitchFamily="34" charset="0"/>
              <a:buChar char="•"/>
              <a:defRPr/>
            </a:lvl1pPr>
            <a:lvl2pPr marL="800100" indent="-342900">
              <a:buFont typeface="Arial" panose="020B0604020202020204" pitchFamily="34" charset="0"/>
              <a:buChar char="•"/>
              <a:defRPr/>
            </a:lvl2pPr>
            <a:lvl3pPr marL="1143000" indent="-228600">
              <a:buFont typeface="Arial" panose="020B0604020202020204" pitchFamily="34" charset="0"/>
              <a:buChar char="•"/>
              <a:defRPr/>
            </a:lvl3pPr>
            <a:lvl4pPr marL="1600200" indent="-228600">
              <a:buFont typeface="Arial" panose="020B0604020202020204" pitchFamily="34" charset="0"/>
              <a:buChar char="•"/>
              <a:defRPr/>
            </a:lvl4pPr>
            <a:lvl5pPr marL="2057400" indent="-228600">
              <a:buFont typeface="Arial" panose="020B0604020202020204" pitchFamily="34" charset="0"/>
              <a:buChar char="•"/>
              <a:defRPr/>
            </a:lvl5pPr>
          </a:lstStyle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  <a:endParaRPr lang="fi-FI" dirty="0"/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8F29C243-EFD7-904C-A23B-7D187B9BBBD3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-2583" y="-1"/>
            <a:ext cx="6095999" cy="6219826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fi-FI" dirty="0"/>
              <a:t>Kuva</a:t>
            </a:r>
          </a:p>
        </p:txBody>
      </p:sp>
      <p:sp>
        <p:nvSpPr>
          <p:cNvPr id="18" name="Slide Number Placeholder 6">
            <a:extLst>
              <a:ext uri="{FF2B5EF4-FFF2-40B4-BE49-F238E27FC236}">
                <a16:creationId xmlns:a16="http://schemas.microsoft.com/office/drawing/2014/main" id="{AA82ADA3-32AA-7F41-AB87-D2025C1A139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350292" y="6372529"/>
            <a:ext cx="445736" cy="365125"/>
          </a:xfrm>
          <a:prstGeom prst="rect">
            <a:avLst/>
          </a:prstGeom>
        </p:spPr>
        <p:txBody>
          <a:bodyPr/>
          <a:lstStyle/>
          <a:p>
            <a:fld id="{7C9DB053-BC39-5645-941A-EDB0DEC7708B}" type="slidenum">
              <a:rPr lang="fi-FI" smtClean="0"/>
              <a:t>‹#›</a:t>
            </a:fld>
            <a:endParaRPr lang="fi-FI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7B96497-2727-BA4E-9989-73A29D10257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603616" y="6356350"/>
            <a:ext cx="4667737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fi-FI"/>
              <a:t>CPI/Kristiina Nieminen</a:t>
            </a:r>
            <a:endParaRPr lang="fi-FI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335A357-3AAE-0F4F-8C3B-D12D0422C4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1765416" cy="365125"/>
          </a:xfrm>
          <a:prstGeom prst="rect">
            <a:avLst/>
          </a:prstGeom>
        </p:spPr>
        <p:txBody>
          <a:bodyPr/>
          <a:lstStyle/>
          <a:p>
            <a:r>
              <a:rPr lang="fi-FI"/>
              <a:t>4th June 2021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178126355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tsikko, sisältö ja kuva 1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>
            <a:extLst>
              <a:ext uri="{FF2B5EF4-FFF2-40B4-BE49-F238E27FC236}">
                <a16:creationId xmlns:a16="http://schemas.microsoft.com/office/drawing/2014/main" id="{F5A4095B-EFC6-464D-AA39-06E8C9BC5F18}"/>
              </a:ext>
            </a:extLst>
          </p:cNvPr>
          <p:cNvSpPr>
            <a:spLocks noGrp="1" noChangeAspect="1"/>
          </p:cNvSpPr>
          <p:nvPr>
            <p:ph type="title" hasCustomPrompt="1"/>
          </p:nvPr>
        </p:nvSpPr>
        <p:spPr>
          <a:xfrm>
            <a:off x="796217" y="365125"/>
            <a:ext cx="5041058" cy="1325563"/>
          </a:xfrm>
        </p:spPr>
        <p:txBody>
          <a:bodyPr anchor="b" anchorCtr="0">
            <a:normAutofit/>
          </a:bodyPr>
          <a:lstStyle>
            <a:lvl1pPr>
              <a:defRPr sz="3200" b="1">
                <a:solidFill>
                  <a:srgbClr val="0065A1"/>
                </a:solidFill>
              </a:defRPr>
            </a:lvl1pPr>
          </a:lstStyle>
          <a:p>
            <a:r>
              <a:rPr lang="fi-FI" dirty="0"/>
              <a:t>Otsikko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4BC97A4B-5B24-074F-9C68-CEDF008E0F5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96216" y="1825536"/>
            <a:ext cx="5041057" cy="4117975"/>
          </a:xfrm>
        </p:spPr>
        <p:txBody>
          <a:bodyPr/>
          <a:lstStyle>
            <a:lvl1pPr marL="228600" indent="-228600">
              <a:buFont typeface="Arial" panose="020B0604020202020204" pitchFamily="34" charset="0"/>
              <a:buChar char="•"/>
              <a:defRPr>
                <a:solidFill>
                  <a:srgbClr val="0065A1"/>
                </a:solidFill>
              </a:defRPr>
            </a:lvl1pPr>
            <a:lvl2pPr marL="800100" indent="-342900">
              <a:buFont typeface="Arial" panose="020B0604020202020204" pitchFamily="34" charset="0"/>
              <a:buChar char="•"/>
              <a:defRPr>
                <a:solidFill>
                  <a:srgbClr val="0065A1"/>
                </a:solidFill>
              </a:defRPr>
            </a:lvl2pPr>
            <a:lvl3pPr marL="1143000" indent="-228600">
              <a:buFont typeface="Arial" panose="020B0604020202020204" pitchFamily="34" charset="0"/>
              <a:buChar char="•"/>
              <a:defRPr>
                <a:solidFill>
                  <a:srgbClr val="0065A1"/>
                </a:solidFill>
              </a:defRPr>
            </a:lvl3pPr>
            <a:lvl4pPr marL="1600200" indent="-228600">
              <a:buFont typeface="Arial" panose="020B0604020202020204" pitchFamily="34" charset="0"/>
              <a:buChar char="•"/>
              <a:defRPr>
                <a:solidFill>
                  <a:srgbClr val="0065A1"/>
                </a:solidFill>
              </a:defRPr>
            </a:lvl4pPr>
            <a:lvl5pPr marL="2057400" indent="-228600">
              <a:buFont typeface="Arial" panose="020B0604020202020204" pitchFamily="34" charset="0"/>
              <a:buChar char="•"/>
              <a:defRPr>
                <a:solidFill>
                  <a:srgbClr val="0065A1"/>
                </a:solidFill>
              </a:defRPr>
            </a:lvl5pPr>
          </a:lstStyle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  <a:endParaRPr lang="fi-FI" dirty="0"/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8F29C243-EFD7-904C-A23B-7D187B9BBBD3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096000" y="-1"/>
            <a:ext cx="6095999" cy="6219826"/>
          </a:xfrm>
        </p:spPr>
        <p:txBody>
          <a:bodyPr/>
          <a:lstStyle>
            <a:lvl1pPr marL="0" indent="0">
              <a:buNone/>
              <a:defRPr>
                <a:solidFill>
                  <a:srgbClr val="0065A1"/>
                </a:solidFill>
              </a:defRPr>
            </a:lvl1pPr>
          </a:lstStyle>
          <a:p>
            <a:r>
              <a:rPr lang="fi-FI" dirty="0"/>
              <a:t>Kuva</a:t>
            </a:r>
          </a:p>
        </p:txBody>
      </p:sp>
      <p:sp>
        <p:nvSpPr>
          <p:cNvPr id="13" name="Slide Number Placeholder 6">
            <a:extLst>
              <a:ext uri="{FF2B5EF4-FFF2-40B4-BE49-F238E27FC236}">
                <a16:creationId xmlns:a16="http://schemas.microsoft.com/office/drawing/2014/main" id="{6DD1F6CC-0C16-514A-AEAD-57EDAB08787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350292" y="6372529"/>
            <a:ext cx="445736" cy="365125"/>
          </a:xfrm>
          <a:prstGeom prst="rect">
            <a:avLst/>
          </a:prstGeom>
        </p:spPr>
        <p:txBody>
          <a:bodyPr/>
          <a:lstStyle/>
          <a:p>
            <a:fld id="{7C9DB053-BC39-5645-941A-EDB0DEC7708B}" type="slidenum">
              <a:rPr lang="fi-FI" smtClean="0"/>
              <a:t>‹#›</a:t>
            </a:fld>
            <a:endParaRPr lang="fi-FI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7B96497-2727-BA4E-9989-73A29D10257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603616" y="6356350"/>
            <a:ext cx="4667737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fi-FI"/>
              <a:t>CPI/Kristiina Nieminen</a:t>
            </a:r>
            <a:endParaRPr lang="fi-FI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335A357-3AAE-0F4F-8C3B-D12D0422C4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1765416" cy="365125"/>
          </a:xfrm>
          <a:prstGeom prst="rect">
            <a:avLst/>
          </a:prstGeom>
        </p:spPr>
        <p:txBody>
          <a:bodyPr/>
          <a:lstStyle/>
          <a:p>
            <a:r>
              <a:rPr lang="fi-FI"/>
              <a:t>4th June 2021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425147020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tsikko, sisältö ja kuva 2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>
            <a:extLst>
              <a:ext uri="{FF2B5EF4-FFF2-40B4-BE49-F238E27FC236}">
                <a16:creationId xmlns:a16="http://schemas.microsoft.com/office/drawing/2014/main" id="{F5A4095B-EFC6-464D-AA39-06E8C9BC5F18}"/>
              </a:ext>
            </a:extLst>
          </p:cNvPr>
          <p:cNvSpPr>
            <a:spLocks noGrp="1" noChangeAspect="1"/>
          </p:cNvSpPr>
          <p:nvPr>
            <p:ph type="title" hasCustomPrompt="1"/>
          </p:nvPr>
        </p:nvSpPr>
        <p:spPr>
          <a:xfrm>
            <a:off x="796217" y="365125"/>
            <a:ext cx="5041058" cy="1325563"/>
          </a:xfrm>
        </p:spPr>
        <p:txBody>
          <a:bodyPr anchor="b" anchorCtr="0">
            <a:normAutofit/>
          </a:bodyPr>
          <a:lstStyle>
            <a:lvl1pPr>
              <a:defRPr sz="3200" b="1"/>
            </a:lvl1pPr>
          </a:lstStyle>
          <a:p>
            <a:r>
              <a:rPr lang="fi-FI" dirty="0"/>
              <a:t>Otsikko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4BC97A4B-5B24-074F-9C68-CEDF008E0F5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96216" y="1825536"/>
            <a:ext cx="5041057" cy="4117975"/>
          </a:xfrm>
        </p:spPr>
        <p:txBody>
          <a:bodyPr/>
          <a:lstStyle>
            <a:lvl1pPr marL="228600" indent="-228600">
              <a:buFont typeface="Arial" panose="020B0604020202020204" pitchFamily="34" charset="0"/>
              <a:buChar char="•"/>
              <a:defRPr/>
            </a:lvl1pPr>
            <a:lvl2pPr marL="800100" indent="-342900">
              <a:buFont typeface="Arial" panose="020B0604020202020204" pitchFamily="34" charset="0"/>
              <a:buChar char="•"/>
              <a:defRPr/>
            </a:lvl2pPr>
            <a:lvl3pPr marL="1143000" indent="-228600">
              <a:buFont typeface="Arial" panose="020B0604020202020204" pitchFamily="34" charset="0"/>
              <a:buChar char="•"/>
              <a:defRPr/>
            </a:lvl3pPr>
            <a:lvl4pPr marL="1600200" indent="-228600">
              <a:buFont typeface="Arial" panose="020B0604020202020204" pitchFamily="34" charset="0"/>
              <a:buChar char="•"/>
              <a:defRPr/>
            </a:lvl4pPr>
            <a:lvl5pPr marL="2057400" indent="-228600">
              <a:buFont typeface="Arial" panose="020B0604020202020204" pitchFamily="34" charset="0"/>
              <a:buChar char="•"/>
              <a:defRPr/>
            </a:lvl5pPr>
          </a:lstStyle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  <a:endParaRPr lang="fi-FI" dirty="0"/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8F29C243-EFD7-904C-A23B-7D187B9BBBD3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096001" y="1905"/>
            <a:ext cx="6095999" cy="621792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fi-FI" dirty="0"/>
              <a:t>Kuva</a:t>
            </a:r>
          </a:p>
        </p:txBody>
      </p:sp>
      <p:sp>
        <p:nvSpPr>
          <p:cNvPr id="18" name="Slide Number Placeholder 6">
            <a:extLst>
              <a:ext uri="{FF2B5EF4-FFF2-40B4-BE49-F238E27FC236}">
                <a16:creationId xmlns:a16="http://schemas.microsoft.com/office/drawing/2014/main" id="{6C33C782-3022-D445-B428-C766F4F69D2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350292" y="6372529"/>
            <a:ext cx="445736" cy="365125"/>
          </a:xfrm>
          <a:prstGeom prst="rect">
            <a:avLst/>
          </a:prstGeom>
        </p:spPr>
        <p:txBody>
          <a:bodyPr/>
          <a:lstStyle/>
          <a:p>
            <a:fld id="{7C9DB053-BC39-5645-941A-EDB0DEC7708B}" type="slidenum">
              <a:rPr lang="fi-FI" smtClean="0"/>
              <a:t>‹#›</a:t>
            </a:fld>
            <a:endParaRPr lang="fi-FI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7B96497-2727-BA4E-9989-73A29D10257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603616" y="6356350"/>
            <a:ext cx="4667737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fi-FI"/>
              <a:t>CPI/Kristiina Nieminen</a:t>
            </a:r>
            <a:endParaRPr lang="fi-FI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335A357-3AAE-0F4F-8C3B-D12D0422C4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1765416" cy="365125"/>
          </a:xfrm>
          <a:prstGeom prst="rect">
            <a:avLst/>
          </a:prstGeom>
        </p:spPr>
        <p:txBody>
          <a:bodyPr/>
          <a:lstStyle/>
          <a:p>
            <a:r>
              <a:rPr lang="fi-FI"/>
              <a:t>4th June 2021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125407039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tsikko, sisältö ja kuva 3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>
            <a:extLst>
              <a:ext uri="{FF2B5EF4-FFF2-40B4-BE49-F238E27FC236}">
                <a16:creationId xmlns:a16="http://schemas.microsoft.com/office/drawing/2014/main" id="{F5A4095B-EFC6-464D-AA39-06E8C9BC5F18}"/>
              </a:ext>
            </a:extLst>
          </p:cNvPr>
          <p:cNvSpPr>
            <a:spLocks noGrp="1" noChangeAspect="1"/>
          </p:cNvSpPr>
          <p:nvPr>
            <p:ph type="title" hasCustomPrompt="1"/>
          </p:nvPr>
        </p:nvSpPr>
        <p:spPr>
          <a:xfrm>
            <a:off x="796217" y="365125"/>
            <a:ext cx="5041058" cy="1325563"/>
          </a:xfrm>
        </p:spPr>
        <p:txBody>
          <a:bodyPr anchor="b" anchorCtr="0">
            <a:normAutofit/>
          </a:bodyPr>
          <a:lstStyle>
            <a:lvl1pPr>
              <a:defRPr sz="3200" b="1"/>
            </a:lvl1pPr>
          </a:lstStyle>
          <a:p>
            <a:r>
              <a:rPr lang="fi-FI" dirty="0"/>
              <a:t>Otsikko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4BC97A4B-5B24-074F-9C68-CEDF008E0F5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96216" y="1825536"/>
            <a:ext cx="5041057" cy="4117975"/>
          </a:xfrm>
        </p:spPr>
        <p:txBody>
          <a:bodyPr/>
          <a:lstStyle>
            <a:lvl1pPr marL="228600" indent="-228600">
              <a:buFont typeface="Arial" panose="020B0604020202020204" pitchFamily="34" charset="0"/>
              <a:buChar char="•"/>
              <a:defRPr/>
            </a:lvl1pPr>
            <a:lvl2pPr marL="800100" indent="-342900">
              <a:buFont typeface="Arial" panose="020B0604020202020204" pitchFamily="34" charset="0"/>
              <a:buChar char="•"/>
              <a:defRPr/>
            </a:lvl2pPr>
            <a:lvl3pPr marL="1143000" indent="-228600">
              <a:buFont typeface="Arial" panose="020B0604020202020204" pitchFamily="34" charset="0"/>
              <a:buChar char="•"/>
              <a:defRPr/>
            </a:lvl3pPr>
            <a:lvl4pPr marL="1600200" indent="-228600">
              <a:buFont typeface="Arial" panose="020B0604020202020204" pitchFamily="34" charset="0"/>
              <a:buChar char="•"/>
              <a:defRPr/>
            </a:lvl4pPr>
            <a:lvl5pPr marL="2057400" indent="-228600">
              <a:buFont typeface="Arial" panose="020B0604020202020204" pitchFamily="34" charset="0"/>
              <a:buChar char="•"/>
              <a:defRPr/>
            </a:lvl5pPr>
          </a:lstStyle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  <a:endParaRPr lang="fi-FI" dirty="0"/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8F29C243-EFD7-904C-A23B-7D187B9BBBD3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096000" y="-1"/>
            <a:ext cx="6095999" cy="6219826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fi-FI" dirty="0"/>
              <a:t>Kuva</a:t>
            </a:r>
          </a:p>
        </p:txBody>
      </p:sp>
      <p:sp>
        <p:nvSpPr>
          <p:cNvPr id="18" name="Slide Number Placeholder 6">
            <a:extLst>
              <a:ext uri="{FF2B5EF4-FFF2-40B4-BE49-F238E27FC236}">
                <a16:creationId xmlns:a16="http://schemas.microsoft.com/office/drawing/2014/main" id="{CD98DCA2-4AF0-E34F-9305-7283EB2F84A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350292" y="6372529"/>
            <a:ext cx="445736" cy="365125"/>
          </a:xfrm>
          <a:prstGeom prst="rect">
            <a:avLst/>
          </a:prstGeom>
        </p:spPr>
        <p:txBody>
          <a:bodyPr/>
          <a:lstStyle/>
          <a:p>
            <a:fld id="{7C9DB053-BC39-5645-941A-EDB0DEC7708B}" type="slidenum">
              <a:rPr lang="fi-FI" smtClean="0"/>
              <a:t>‹#›</a:t>
            </a:fld>
            <a:endParaRPr lang="fi-FI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7B96497-2727-BA4E-9989-73A29D10257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603616" y="6356350"/>
            <a:ext cx="4667737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fi-FI"/>
              <a:t>CPI/Kristiina Nieminen</a:t>
            </a:r>
            <a:endParaRPr lang="fi-FI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335A357-3AAE-0F4F-8C3B-D12D0422C4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1765416" cy="365125"/>
          </a:xfrm>
          <a:prstGeom prst="rect">
            <a:avLst/>
          </a:prstGeom>
        </p:spPr>
        <p:txBody>
          <a:bodyPr/>
          <a:lstStyle/>
          <a:p>
            <a:r>
              <a:rPr lang="fi-FI"/>
              <a:t>4th June 2021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406124950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tsikko, aikajanan alkuosa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1">
            <a:extLst>
              <a:ext uri="{FF2B5EF4-FFF2-40B4-BE49-F238E27FC236}">
                <a16:creationId xmlns:a16="http://schemas.microsoft.com/office/drawing/2014/main" id="{08C442F9-A506-AE4D-87F6-0C8F6227E4C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96926" y="365125"/>
            <a:ext cx="8792552" cy="1325563"/>
          </a:xfrm>
        </p:spPr>
        <p:txBody>
          <a:bodyPr anchor="b" anchorCtr="0"/>
          <a:lstStyle>
            <a:lvl1pPr>
              <a:defRPr b="1"/>
            </a:lvl1pPr>
          </a:lstStyle>
          <a:p>
            <a:r>
              <a:rPr lang="en-US" dirty="0" err="1"/>
              <a:t>Otsikko</a:t>
            </a:r>
            <a:endParaRPr lang="fi-FI" dirty="0"/>
          </a:p>
        </p:txBody>
      </p:sp>
      <p:sp>
        <p:nvSpPr>
          <p:cNvPr id="23" name="Text Placeholder 10">
            <a:extLst>
              <a:ext uri="{FF2B5EF4-FFF2-40B4-BE49-F238E27FC236}">
                <a16:creationId xmlns:a16="http://schemas.microsoft.com/office/drawing/2014/main" id="{2D337812-13B3-6F4D-BEB1-24C796673315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412161" y="4438650"/>
            <a:ext cx="2646136" cy="1257300"/>
          </a:xfrm>
        </p:spPr>
        <p:txBody>
          <a:bodyPr/>
          <a:lstStyle>
            <a:lvl1pPr marL="0" indent="0" algn="ctr">
              <a:buNone/>
              <a:defRPr/>
            </a:lvl1pPr>
          </a:lstStyle>
          <a:p>
            <a:pPr lvl="0"/>
            <a:r>
              <a:rPr lang="fi-FI"/>
              <a:t>Muokkaa tekstin perustyylejä napsauttamalla</a:t>
            </a:r>
          </a:p>
        </p:txBody>
      </p:sp>
      <p:sp>
        <p:nvSpPr>
          <p:cNvPr id="21" name="Text Placeholder 10">
            <a:extLst>
              <a:ext uri="{FF2B5EF4-FFF2-40B4-BE49-F238E27FC236}">
                <a16:creationId xmlns:a16="http://schemas.microsoft.com/office/drawing/2014/main" id="{E7EDA5FC-F70C-4946-BC03-095E3F4B58E5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4857723" y="4438650"/>
            <a:ext cx="2646135" cy="1257300"/>
          </a:xfrm>
        </p:spPr>
        <p:txBody>
          <a:bodyPr/>
          <a:lstStyle>
            <a:lvl1pPr marL="0" indent="0" algn="ctr">
              <a:buNone/>
              <a:defRPr/>
            </a:lvl1pPr>
          </a:lstStyle>
          <a:p>
            <a:pPr lvl="0"/>
            <a:r>
              <a:rPr lang="fi-FI"/>
              <a:t>Muokkaa tekstin perustyylejä napsauttamalla</a:t>
            </a:r>
          </a:p>
        </p:txBody>
      </p:sp>
      <p:sp>
        <p:nvSpPr>
          <p:cNvPr id="18" name="Text Placeholder 10">
            <a:extLst>
              <a:ext uri="{FF2B5EF4-FFF2-40B4-BE49-F238E27FC236}">
                <a16:creationId xmlns:a16="http://schemas.microsoft.com/office/drawing/2014/main" id="{6C4F7DC1-A29E-C14D-ACDE-1BA8754266E8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9133704" y="4438650"/>
            <a:ext cx="2646135" cy="1257300"/>
          </a:xfrm>
        </p:spPr>
        <p:txBody>
          <a:bodyPr/>
          <a:lstStyle>
            <a:lvl1pPr marL="0" indent="0" algn="ctr">
              <a:buNone/>
              <a:defRPr/>
            </a:lvl1pPr>
          </a:lstStyle>
          <a:p>
            <a:pPr lvl="0"/>
            <a:r>
              <a:rPr lang="fi-FI"/>
              <a:t>Muokkaa tekstin perustyylejä napsauttamalla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1FCCB1AD-C14B-484C-B317-7A5FEC8154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0" y="6220000"/>
            <a:ext cx="12192000" cy="63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EF463E4-8ACD-A548-9D2B-AB1B9C3C4083}"/>
              </a:ext>
            </a:extLst>
          </p:cNvPr>
          <p:cNvSpPr/>
          <p:nvPr/>
        </p:nvSpPr>
        <p:spPr>
          <a:xfrm>
            <a:off x="1621237" y="3336966"/>
            <a:ext cx="10570763" cy="9203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2" name="Oval 1">
            <a:extLst>
              <a:ext uri="{FF2B5EF4-FFF2-40B4-BE49-F238E27FC236}">
                <a16:creationId xmlns:a16="http://schemas.microsoft.com/office/drawing/2014/main" id="{F06027C0-1648-CE44-92BA-390A43000F42}"/>
              </a:ext>
            </a:extLst>
          </p:cNvPr>
          <p:cNvSpPr/>
          <p:nvPr/>
        </p:nvSpPr>
        <p:spPr>
          <a:xfrm>
            <a:off x="904408" y="2699791"/>
            <a:ext cx="1424359" cy="142435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A3D365F7-1CA2-814F-9697-1B6338B33365}"/>
              </a:ext>
            </a:extLst>
          </p:cNvPr>
          <p:cNvSpPr/>
          <p:nvPr/>
        </p:nvSpPr>
        <p:spPr>
          <a:xfrm>
            <a:off x="5506857" y="2875280"/>
            <a:ext cx="1107440" cy="110744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81C29423-D143-AB43-89FE-E967F07AD23B}"/>
              </a:ext>
            </a:extLst>
          </p:cNvPr>
          <p:cNvSpPr/>
          <p:nvPr/>
        </p:nvSpPr>
        <p:spPr>
          <a:xfrm>
            <a:off x="9971613" y="2858251"/>
            <a:ext cx="1107440" cy="110744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13" name="Slide Number Placeholder 6">
            <a:extLst>
              <a:ext uri="{FF2B5EF4-FFF2-40B4-BE49-F238E27FC236}">
                <a16:creationId xmlns:a16="http://schemas.microsoft.com/office/drawing/2014/main" id="{7A67FA18-CD7C-5043-BBBD-626F00761D3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350292" y="6372529"/>
            <a:ext cx="445736" cy="365125"/>
          </a:xfrm>
          <a:prstGeom prst="rect">
            <a:avLst/>
          </a:prstGeom>
        </p:spPr>
        <p:txBody>
          <a:bodyPr/>
          <a:lstStyle/>
          <a:p>
            <a:fld id="{7C9DB053-BC39-5645-941A-EDB0DEC7708B}" type="slidenum">
              <a:rPr lang="fi-FI" smtClean="0"/>
              <a:t>‹#›</a:t>
            </a:fld>
            <a:endParaRPr lang="fi-FI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7DE68F3-4707-3F42-9B61-147335AC12D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603616" y="6356350"/>
            <a:ext cx="4667737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fi-FI"/>
              <a:t>CPI/Kristiina Nieminen</a:t>
            </a:r>
            <a:endParaRPr lang="fi-FI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4F99D79-58AD-614B-BA88-B56914E294D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1765416" cy="365125"/>
          </a:xfrm>
          <a:prstGeom prst="rect">
            <a:avLst/>
          </a:prstGeom>
        </p:spPr>
        <p:txBody>
          <a:bodyPr/>
          <a:lstStyle/>
          <a:p>
            <a:r>
              <a:rPr lang="fi-FI"/>
              <a:t>4th June 2021</a:t>
            </a:r>
            <a:endParaRPr lang="fi-FI" dirty="0"/>
          </a:p>
        </p:txBody>
      </p:sp>
      <p:sp>
        <p:nvSpPr>
          <p:cNvPr id="20" name="Rectangle 7">
            <a:extLst>
              <a:ext uri="{FF2B5EF4-FFF2-40B4-BE49-F238E27FC236}">
                <a16:creationId xmlns:a16="http://schemas.microsoft.com/office/drawing/2014/main" id="{428C91D8-CB5A-41BB-A33A-647B4ED3D1FD}"/>
              </a:ext>
            </a:extLst>
          </p:cNvPr>
          <p:cNvSpPr/>
          <p:nvPr userDrawn="1"/>
        </p:nvSpPr>
        <p:spPr>
          <a:xfrm>
            <a:off x="1621237" y="3336966"/>
            <a:ext cx="10570763" cy="9203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22" name="Oval 1">
            <a:extLst>
              <a:ext uri="{FF2B5EF4-FFF2-40B4-BE49-F238E27FC236}">
                <a16:creationId xmlns:a16="http://schemas.microsoft.com/office/drawing/2014/main" id="{7E0BBD83-7C10-488F-83DC-296EB7C73794}"/>
              </a:ext>
            </a:extLst>
          </p:cNvPr>
          <p:cNvSpPr/>
          <p:nvPr userDrawn="1"/>
        </p:nvSpPr>
        <p:spPr>
          <a:xfrm>
            <a:off x="904408" y="2699791"/>
            <a:ext cx="1424359" cy="142435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24" name="Oval 14">
            <a:extLst>
              <a:ext uri="{FF2B5EF4-FFF2-40B4-BE49-F238E27FC236}">
                <a16:creationId xmlns:a16="http://schemas.microsoft.com/office/drawing/2014/main" id="{0467F336-6D00-405E-9406-E5BEE697F0DB}"/>
              </a:ext>
            </a:extLst>
          </p:cNvPr>
          <p:cNvSpPr/>
          <p:nvPr userDrawn="1"/>
        </p:nvSpPr>
        <p:spPr>
          <a:xfrm>
            <a:off x="5506857" y="2875280"/>
            <a:ext cx="1107440" cy="110744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26" name="Oval 15">
            <a:extLst>
              <a:ext uri="{FF2B5EF4-FFF2-40B4-BE49-F238E27FC236}">
                <a16:creationId xmlns:a16="http://schemas.microsoft.com/office/drawing/2014/main" id="{81DAD6BC-E41D-490B-B425-BB4922B35FDB}"/>
              </a:ext>
            </a:extLst>
          </p:cNvPr>
          <p:cNvSpPr/>
          <p:nvPr userDrawn="1"/>
        </p:nvSpPr>
        <p:spPr>
          <a:xfrm>
            <a:off x="9971613" y="2858251"/>
            <a:ext cx="1107440" cy="110744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pic>
        <p:nvPicPr>
          <p:cNvPr id="28" name="Kuva 27">
            <a:extLst>
              <a:ext uri="{FF2B5EF4-FFF2-40B4-BE49-F238E27FC236}">
                <a16:creationId xmlns:a16="http://schemas.microsoft.com/office/drawing/2014/main" id="{2A8B4161-DEAD-453D-BC82-E0BFC472989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737482" y="6347075"/>
            <a:ext cx="1825754" cy="37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32197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tsikko ja sisältö 1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0C05B-83EB-664F-8202-6DB1FEB76AC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96926" y="365125"/>
            <a:ext cx="9823178" cy="1325563"/>
          </a:xfrm>
        </p:spPr>
        <p:txBody>
          <a:bodyPr anchor="b" anchorCtr="0"/>
          <a:lstStyle>
            <a:lvl1pPr>
              <a:defRPr b="1">
                <a:solidFill>
                  <a:srgbClr val="0065A1"/>
                </a:solidFill>
              </a:defRPr>
            </a:lvl1pPr>
          </a:lstStyle>
          <a:p>
            <a:r>
              <a:rPr lang="en-US" dirty="0" err="1"/>
              <a:t>Otsikko</a:t>
            </a:r>
            <a:endParaRPr lang="fi-FI" dirty="0"/>
          </a:p>
        </p:txBody>
      </p:sp>
      <p:sp>
        <p:nvSpPr>
          <p:cNvPr id="17" name="Slide Number Placeholder 6">
            <a:extLst>
              <a:ext uri="{FF2B5EF4-FFF2-40B4-BE49-F238E27FC236}">
                <a16:creationId xmlns:a16="http://schemas.microsoft.com/office/drawing/2014/main" id="{9B09BF67-18C8-D74C-8C94-1D3A26D502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350292" y="6372529"/>
            <a:ext cx="445736" cy="365125"/>
          </a:xfrm>
        </p:spPr>
        <p:txBody>
          <a:bodyPr/>
          <a:lstStyle/>
          <a:p>
            <a:fld id="{7C9DB053-BC39-5645-941A-EDB0DEC7708B}" type="slidenum">
              <a:rPr lang="fi-FI" smtClean="0"/>
              <a:t>‹#›</a:t>
            </a:fld>
            <a:endParaRPr lang="fi-FI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FB9C1FD-CCBC-8945-83C6-3EB9AE46D39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603616" y="6356350"/>
            <a:ext cx="4667737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fi-FI"/>
              <a:t>CPI/Kristiina Nieminen</a:t>
            </a:r>
            <a:endParaRPr lang="fi-FI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48E532-8EB6-A64A-9BF8-FBD66826246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1765416" cy="365125"/>
          </a:xfrm>
          <a:prstGeom prst="rect">
            <a:avLst/>
          </a:prstGeom>
        </p:spPr>
        <p:txBody>
          <a:bodyPr/>
          <a:lstStyle/>
          <a:p>
            <a:r>
              <a:rPr lang="fi-FI"/>
              <a:t>4th June 2021</a:t>
            </a:r>
            <a:endParaRPr lang="fi-FI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8B176F8-8AD4-464A-BDD7-2972518A215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96926" y="1825625"/>
            <a:ext cx="9823178" cy="4117975"/>
          </a:xfrm>
        </p:spPr>
        <p:txBody>
          <a:bodyPr/>
          <a:lstStyle>
            <a:lvl1pPr marL="228600" indent="-228600">
              <a:buFont typeface="Arial" panose="020B0604020202020204" pitchFamily="34" charset="0"/>
              <a:buChar char="•"/>
              <a:defRPr>
                <a:solidFill>
                  <a:srgbClr val="0065A1"/>
                </a:solidFill>
              </a:defRPr>
            </a:lvl1pPr>
            <a:lvl2pPr marL="800100" indent="-342900">
              <a:buFont typeface="Arial" panose="020B0604020202020204" pitchFamily="34" charset="0"/>
              <a:buChar char="•"/>
              <a:defRPr>
                <a:solidFill>
                  <a:srgbClr val="0065A1"/>
                </a:solidFill>
              </a:defRPr>
            </a:lvl2pPr>
            <a:lvl3pPr marL="1143000" indent="-228600">
              <a:buFont typeface="Arial" panose="020B0604020202020204" pitchFamily="34" charset="0"/>
              <a:buChar char="•"/>
              <a:defRPr>
                <a:solidFill>
                  <a:srgbClr val="0065A1"/>
                </a:solidFill>
              </a:defRPr>
            </a:lvl3pPr>
            <a:lvl4pPr marL="1600200" indent="-228600">
              <a:buFont typeface="Arial" panose="020B0604020202020204" pitchFamily="34" charset="0"/>
              <a:buChar char="•"/>
              <a:defRPr>
                <a:solidFill>
                  <a:srgbClr val="0065A1"/>
                </a:solidFill>
              </a:defRPr>
            </a:lvl4pPr>
            <a:lvl5pPr marL="2057400" indent="-228600">
              <a:buFont typeface="Arial" panose="020B0604020202020204" pitchFamily="34" charset="0"/>
              <a:buChar char="•"/>
              <a:defRPr>
                <a:solidFill>
                  <a:srgbClr val="0065A1"/>
                </a:solidFill>
              </a:defRPr>
            </a:lvl5pPr>
          </a:lstStyle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196465127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tsikko, aikajanan keskiosa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extLst>
              <a:ext uri="{FF2B5EF4-FFF2-40B4-BE49-F238E27FC236}">
                <a16:creationId xmlns:a16="http://schemas.microsoft.com/office/drawing/2014/main" id="{CF57C3F7-188C-8B42-92F2-D2F74E75EBF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96926" y="365125"/>
            <a:ext cx="8792552" cy="1325563"/>
          </a:xfrm>
        </p:spPr>
        <p:txBody>
          <a:bodyPr anchor="b" anchorCtr="0"/>
          <a:lstStyle>
            <a:lvl1pPr>
              <a:defRPr b="1"/>
            </a:lvl1pPr>
          </a:lstStyle>
          <a:p>
            <a:r>
              <a:rPr lang="en-US" dirty="0" err="1"/>
              <a:t>Otsikko</a:t>
            </a:r>
            <a:endParaRPr lang="fi-FI" dirty="0"/>
          </a:p>
        </p:txBody>
      </p:sp>
      <p:sp>
        <p:nvSpPr>
          <p:cNvPr id="22" name="Text Placeholder 10">
            <a:extLst>
              <a:ext uri="{FF2B5EF4-FFF2-40B4-BE49-F238E27FC236}">
                <a16:creationId xmlns:a16="http://schemas.microsoft.com/office/drawing/2014/main" id="{593344C5-30D4-5D4B-94AF-611B6A00215B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412161" y="4438650"/>
            <a:ext cx="2609066" cy="1257300"/>
          </a:xfrm>
        </p:spPr>
        <p:txBody>
          <a:bodyPr/>
          <a:lstStyle>
            <a:lvl1pPr marL="0" indent="0" algn="ctr">
              <a:buNone/>
              <a:defRPr/>
            </a:lvl1pPr>
          </a:lstStyle>
          <a:p>
            <a:pPr lvl="0"/>
            <a:r>
              <a:rPr lang="fi-FI"/>
              <a:t>Muokkaa tekstin perustyylejä napsauttamalla</a:t>
            </a:r>
          </a:p>
        </p:txBody>
      </p:sp>
      <p:sp>
        <p:nvSpPr>
          <p:cNvPr id="19" name="Text Placeholder 10">
            <a:extLst>
              <a:ext uri="{FF2B5EF4-FFF2-40B4-BE49-F238E27FC236}">
                <a16:creationId xmlns:a16="http://schemas.microsoft.com/office/drawing/2014/main" id="{F0146608-B2FD-8242-BB95-9E980FAF20D8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4857724" y="4438650"/>
            <a:ext cx="2609066" cy="1257300"/>
          </a:xfrm>
        </p:spPr>
        <p:txBody>
          <a:bodyPr/>
          <a:lstStyle>
            <a:lvl1pPr marL="0" indent="0" algn="ctr">
              <a:buNone/>
              <a:defRPr/>
            </a:lvl1pPr>
          </a:lstStyle>
          <a:p>
            <a:pPr lvl="0"/>
            <a:r>
              <a:rPr lang="fi-FI"/>
              <a:t>Muokkaa tekstin perustyylejä napsauttamalla</a:t>
            </a:r>
          </a:p>
        </p:txBody>
      </p:sp>
      <p:sp>
        <p:nvSpPr>
          <p:cNvPr id="14" name="Text Placeholder 10">
            <a:extLst>
              <a:ext uri="{FF2B5EF4-FFF2-40B4-BE49-F238E27FC236}">
                <a16:creationId xmlns:a16="http://schemas.microsoft.com/office/drawing/2014/main" id="{1DCF6724-6CAF-7547-BA2F-F11C1C349E1A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9119286" y="4438650"/>
            <a:ext cx="2660553" cy="1257300"/>
          </a:xfrm>
        </p:spPr>
        <p:txBody>
          <a:bodyPr/>
          <a:lstStyle>
            <a:lvl1pPr marL="0" indent="0" algn="ctr">
              <a:buNone/>
              <a:defRPr/>
            </a:lvl1pPr>
          </a:lstStyle>
          <a:p>
            <a:pPr lvl="0"/>
            <a:r>
              <a:rPr lang="fi-FI"/>
              <a:t>Muokkaa tekstin perustyylejä napsauttamalla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A5A38592-9BAC-0D4A-8B6C-5CF51AED565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0" y="6220000"/>
            <a:ext cx="12192000" cy="63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13" name="Slide Number Placeholder 6">
            <a:extLst>
              <a:ext uri="{FF2B5EF4-FFF2-40B4-BE49-F238E27FC236}">
                <a16:creationId xmlns:a16="http://schemas.microsoft.com/office/drawing/2014/main" id="{BE427509-2776-A040-B94B-35C935EA7CD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350292" y="6372529"/>
            <a:ext cx="445736" cy="365125"/>
          </a:xfrm>
          <a:prstGeom prst="rect">
            <a:avLst/>
          </a:prstGeom>
        </p:spPr>
        <p:txBody>
          <a:bodyPr/>
          <a:lstStyle/>
          <a:p>
            <a:fld id="{7C9DB053-BC39-5645-941A-EDB0DEC7708B}" type="slidenum">
              <a:rPr lang="fi-FI" smtClean="0"/>
              <a:t>‹#›</a:t>
            </a:fld>
            <a:endParaRPr lang="fi-FI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7DE68F3-4707-3F42-9B61-147335AC12D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603616" y="6356350"/>
            <a:ext cx="4667737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fi-FI"/>
              <a:t>CPI/Kristiina Nieminen</a:t>
            </a:r>
            <a:endParaRPr lang="fi-FI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4F99D79-58AD-614B-BA88-B56914E294D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1765416" cy="365125"/>
          </a:xfrm>
          <a:prstGeom prst="rect">
            <a:avLst/>
          </a:prstGeom>
        </p:spPr>
        <p:txBody>
          <a:bodyPr/>
          <a:lstStyle/>
          <a:p>
            <a:r>
              <a:rPr lang="fi-FI"/>
              <a:t>4th June 2021</a:t>
            </a:r>
            <a:endParaRPr lang="fi-FI" dirty="0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805E6005-00FF-004E-8B9D-0165CFA4DB7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1" y="3336966"/>
            <a:ext cx="12192000" cy="9203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231AFCF8-996D-8642-9FBF-731D9487769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9971613" y="2858251"/>
            <a:ext cx="1107440" cy="110744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EE32F9F8-EF8D-EA47-BBBD-B7BC09BD895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5558510" y="2875280"/>
            <a:ext cx="1107440" cy="110744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AC44600C-7612-2E47-99B2-DB3899F7033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1112947" y="2847571"/>
            <a:ext cx="1107440" cy="110744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21" name="Rectangle 25">
            <a:extLst>
              <a:ext uri="{FF2B5EF4-FFF2-40B4-BE49-F238E27FC236}">
                <a16:creationId xmlns:a16="http://schemas.microsoft.com/office/drawing/2014/main" id="{D7731D76-33FF-4EA1-8983-C46714D185E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1" y="3336966"/>
            <a:ext cx="12192000" cy="9203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24" name="Oval 17">
            <a:extLst>
              <a:ext uri="{FF2B5EF4-FFF2-40B4-BE49-F238E27FC236}">
                <a16:creationId xmlns:a16="http://schemas.microsoft.com/office/drawing/2014/main" id="{61F94444-04FF-470F-A95E-83C11F767F8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9971613" y="2858251"/>
            <a:ext cx="1107440" cy="110744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25" name="Oval 16">
            <a:extLst>
              <a:ext uri="{FF2B5EF4-FFF2-40B4-BE49-F238E27FC236}">
                <a16:creationId xmlns:a16="http://schemas.microsoft.com/office/drawing/2014/main" id="{A1DF8024-7E6A-480C-B42D-B58459753C0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5558510" y="2875280"/>
            <a:ext cx="1107440" cy="110744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28" name="Oval 15">
            <a:extLst>
              <a:ext uri="{FF2B5EF4-FFF2-40B4-BE49-F238E27FC236}">
                <a16:creationId xmlns:a16="http://schemas.microsoft.com/office/drawing/2014/main" id="{B5F4BCCB-3B9A-4BCB-B1F1-95ADAD5B023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1112947" y="2847571"/>
            <a:ext cx="1107440" cy="110744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pic>
        <p:nvPicPr>
          <p:cNvPr id="30" name="Kuva 29">
            <a:extLst>
              <a:ext uri="{FF2B5EF4-FFF2-40B4-BE49-F238E27FC236}">
                <a16:creationId xmlns:a16="http://schemas.microsoft.com/office/drawing/2014/main" id="{542C5FF0-EE43-412D-B80C-BE9CB0F4C3D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737482" y="6347075"/>
            <a:ext cx="1825754" cy="37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026900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tsikko, aikajanan loppuosa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extLst>
              <a:ext uri="{FF2B5EF4-FFF2-40B4-BE49-F238E27FC236}">
                <a16:creationId xmlns:a16="http://schemas.microsoft.com/office/drawing/2014/main" id="{534CEB4E-9B30-7849-83E2-19BC34F17DD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96926" y="365125"/>
            <a:ext cx="8792551" cy="1325563"/>
          </a:xfrm>
        </p:spPr>
        <p:txBody>
          <a:bodyPr anchor="b" anchorCtr="0"/>
          <a:lstStyle>
            <a:lvl1pPr>
              <a:defRPr b="1"/>
            </a:lvl1pPr>
          </a:lstStyle>
          <a:p>
            <a:r>
              <a:rPr lang="en-US" dirty="0" err="1"/>
              <a:t>Otsikko</a:t>
            </a:r>
            <a:endParaRPr lang="fi-FI" dirty="0"/>
          </a:p>
        </p:txBody>
      </p:sp>
      <p:sp>
        <p:nvSpPr>
          <p:cNvPr id="22" name="Text Placeholder 10">
            <a:extLst>
              <a:ext uri="{FF2B5EF4-FFF2-40B4-BE49-F238E27FC236}">
                <a16:creationId xmlns:a16="http://schemas.microsoft.com/office/drawing/2014/main" id="{8A70101E-7AC5-7F40-9426-04FBA0955C87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412161" y="4438650"/>
            <a:ext cx="2615244" cy="1257300"/>
          </a:xfrm>
        </p:spPr>
        <p:txBody>
          <a:bodyPr/>
          <a:lstStyle>
            <a:lvl1pPr marL="0" indent="0" algn="ctr">
              <a:buNone/>
              <a:defRPr/>
            </a:lvl1pPr>
          </a:lstStyle>
          <a:p>
            <a:pPr lvl="0"/>
            <a:r>
              <a:rPr lang="fi-FI"/>
              <a:t>Muokkaa tekstin perustyylejä napsauttamalla</a:t>
            </a:r>
          </a:p>
        </p:txBody>
      </p:sp>
      <p:sp>
        <p:nvSpPr>
          <p:cNvPr id="20" name="Text Placeholder 10">
            <a:extLst>
              <a:ext uri="{FF2B5EF4-FFF2-40B4-BE49-F238E27FC236}">
                <a16:creationId xmlns:a16="http://schemas.microsoft.com/office/drawing/2014/main" id="{DFDE3167-73B1-2F4A-A0FD-8804DE313E87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4857723" y="4438650"/>
            <a:ext cx="2615243" cy="1257300"/>
          </a:xfrm>
        </p:spPr>
        <p:txBody>
          <a:bodyPr/>
          <a:lstStyle>
            <a:lvl1pPr marL="0" indent="0" algn="ctr">
              <a:buNone/>
              <a:defRPr/>
            </a:lvl1pPr>
          </a:lstStyle>
          <a:p>
            <a:pPr lvl="0"/>
            <a:r>
              <a:rPr lang="fi-FI"/>
              <a:t>Muokkaa tekstin perustyylejä napsauttamalla</a:t>
            </a:r>
          </a:p>
        </p:txBody>
      </p:sp>
      <p:sp>
        <p:nvSpPr>
          <p:cNvPr id="19" name="Text Placeholder 10">
            <a:extLst>
              <a:ext uri="{FF2B5EF4-FFF2-40B4-BE49-F238E27FC236}">
                <a16:creationId xmlns:a16="http://schemas.microsoft.com/office/drawing/2014/main" id="{58087A75-52B7-A24D-AAB6-F41AF29B880D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9164596" y="4438650"/>
            <a:ext cx="2615243" cy="1257300"/>
          </a:xfrm>
        </p:spPr>
        <p:txBody>
          <a:bodyPr/>
          <a:lstStyle>
            <a:lvl1pPr marL="0" indent="0" algn="ctr">
              <a:buNone/>
              <a:defRPr/>
            </a:lvl1pPr>
          </a:lstStyle>
          <a:p>
            <a:pPr lvl="0"/>
            <a:r>
              <a:rPr lang="fi-FI"/>
              <a:t>Muokkaa tekstin perustyylejä napsauttamalla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8C4DDF42-E9AD-CE47-85C4-A1A5E501676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0" y="6220000"/>
            <a:ext cx="12192000" cy="63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13" name="Slide Number Placeholder 6">
            <a:extLst>
              <a:ext uri="{FF2B5EF4-FFF2-40B4-BE49-F238E27FC236}">
                <a16:creationId xmlns:a16="http://schemas.microsoft.com/office/drawing/2014/main" id="{55C3E2E6-DD91-CA4D-9085-0517A15CF3E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350292" y="6372529"/>
            <a:ext cx="445736" cy="365125"/>
          </a:xfrm>
          <a:prstGeom prst="rect">
            <a:avLst/>
          </a:prstGeom>
        </p:spPr>
        <p:txBody>
          <a:bodyPr/>
          <a:lstStyle/>
          <a:p>
            <a:fld id="{7C9DB053-BC39-5645-941A-EDB0DEC7708B}" type="slidenum">
              <a:rPr lang="fi-FI" smtClean="0"/>
              <a:t>‹#›</a:t>
            </a:fld>
            <a:endParaRPr lang="fi-FI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7DE68F3-4707-3F42-9B61-147335AC12D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603616" y="6356350"/>
            <a:ext cx="4667737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fi-FI"/>
              <a:t>CPI/Kristiina Nieminen</a:t>
            </a:r>
            <a:endParaRPr lang="fi-FI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4F99D79-58AD-614B-BA88-B56914E294D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1765416" cy="365125"/>
          </a:xfrm>
          <a:prstGeom prst="rect">
            <a:avLst/>
          </a:prstGeom>
        </p:spPr>
        <p:txBody>
          <a:bodyPr/>
          <a:lstStyle/>
          <a:p>
            <a:r>
              <a:rPr lang="fi-FI"/>
              <a:t>4th June 2021</a:t>
            </a:r>
            <a:endParaRPr lang="fi-FI" dirty="0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9525D97A-7A3F-9348-BC3B-4E4DAFCA303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0" y="3336966"/>
            <a:ext cx="10570763" cy="9203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19D63BCB-4A3C-7843-8A49-E31F9C29EEF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1112947" y="2847571"/>
            <a:ext cx="1107440" cy="110744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B1859F71-13EB-DF41-9EA3-3868C7A68CC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5558510" y="2875280"/>
            <a:ext cx="1107440" cy="110744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E6E2CDBA-D0C5-3C47-B828-8729CD1F744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9814136" y="2699791"/>
            <a:ext cx="1424359" cy="142435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21" name="Rectangle 25">
            <a:extLst>
              <a:ext uri="{FF2B5EF4-FFF2-40B4-BE49-F238E27FC236}">
                <a16:creationId xmlns:a16="http://schemas.microsoft.com/office/drawing/2014/main" id="{E9A3EB15-466D-4B64-8BF4-709EA88A54C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3336966"/>
            <a:ext cx="10570763" cy="9203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23" name="Oval 13">
            <a:extLst>
              <a:ext uri="{FF2B5EF4-FFF2-40B4-BE49-F238E27FC236}">
                <a16:creationId xmlns:a16="http://schemas.microsoft.com/office/drawing/2014/main" id="{A1F6D6B5-8F85-40C7-A325-3106BFE346D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1112947" y="2847571"/>
            <a:ext cx="1107440" cy="110744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24" name="Oval 15">
            <a:extLst>
              <a:ext uri="{FF2B5EF4-FFF2-40B4-BE49-F238E27FC236}">
                <a16:creationId xmlns:a16="http://schemas.microsoft.com/office/drawing/2014/main" id="{95149442-87CC-4B75-9AC8-6E8DE049FA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5558510" y="2875280"/>
            <a:ext cx="1107440" cy="110744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25" name="Oval 26">
            <a:extLst>
              <a:ext uri="{FF2B5EF4-FFF2-40B4-BE49-F238E27FC236}">
                <a16:creationId xmlns:a16="http://schemas.microsoft.com/office/drawing/2014/main" id="{14E26F3C-8958-4D5F-AF02-3E38BAE8958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9814136" y="2699791"/>
            <a:ext cx="1424359" cy="142435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pic>
        <p:nvPicPr>
          <p:cNvPr id="29" name="Kuva 28">
            <a:extLst>
              <a:ext uri="{FF2B5EF4-FFF2-40B4-BE49-F238E27FC236}">
                <a16:creationId xmlns:a16="http://schemas.microsoft.com/office/drawing/2014/main" id="{FC8AA0DF-A295-45B5-998C-82F244C9FE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737482" y="6347075"/>
            <a:ext cx="1825754" cy="37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827664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tsikko ja video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1">
            <a:extLst>
              <a:ext uri="{FF2B5EF4-FFF2-40B4-BE49-F238E27FC236}">
                <a16:creationId xmlns:a16="http://schemas.microsoft.com/office/drawing/2014/main" id="{30236484-B73F-B04E-9B91-0248B55743B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8516" y="955965"/>
            <a:ext cx="3067397" cy="4272740"/>
          </a:xfrm>
        </p:spPr>
        <p:txBody>
          <a:bodyPr anchor="t" anchorCtr="0">
            <a:normAutofit/>
          </a:bodyPr>
          <a:lstStyle>
            <a:lvl1pPr>
              <a:defRPr sz="2800" b="1"/>
            </a:lvl1pPr>
          </a:lstStyle>
          <a:p>
            <a:r>
              <a:rPr lang="en-US" dirty="0" err="1"/>
              <a:t>Otsikko</a:t>
            </a:r>
            <a:endParaRPr lang="fi-FI" dirty="0"/>
          </a:p>
        </p:txBody>
      </p:sp>
      <p:sp>
        <p:nvSpPr>
          <p:cNvPr id="14" name="Media Placeholder 13">
            <a:extLst>
              <a:ext uri="{FF2B5EF4-FFF2-40B4-BE49-F238E27FC236}">
                <a16:creationId xmlns:a16="http://schemas.microsoft.com/office/drawing/2014/main" id="{0893EA1F-5517-7A40-B2D0-E86D60D63182}"/>
              </a:ext>
            </a:extLst>
          </p:cNvPr>
          <p:cNvSpPr>
            <a:spLocks noGrp="1"/>
          </p:cNvSpPr>
          <p:nvPr>
            <p:ph type="media" sz="quarter" idx="13"/>
          </p:nvPr>
        </p:nvSpPr>
        <p:spPr>
          <a:xfrm>
            <a:off x="4164676" y="1039090"/>
            <a:ext cx="6724996" cy="4106487"/>
          </a:xfrm>
        </p:spPr>
        <p:txBody>
          <a:bodyPr/>
          <a:lstStyle/>
          <a:p>
            <a:r>
              <a:rPr lang="fi-FI"/>
              <a:t>Lisää medialeike napsauttamalla kuvaketta</a:t>
            </a:r>
            <a:endParaRPr lang="fi-FI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5262F816-F9E3-6846-83AF-16C8AE406AF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133626" y="249381"/>
            <a:ext cx="10756194" cy="5868785"/>
          </a:xfrm>
          <a:prstGeom prst="rect">
            <a:avLst/>
          </a:prstGeom>
          <a:effectLst>
            <a:outerShdw blurRad="317500" dist="177800" dir="6000000" sx="97000" sy="97000" algn="ctr" rotWithShape="0">
              <a:srgbClr val="000000">
                <a:alpha val="58000"/>
              </a:srgbClr>
            </a:outerShdw>
          </a:effectLst>
        </p:spPr>
      </p:pic>
      <p:sp>
        <p:nvSpPr>
          <p:cNvPr id="11" name="Slide Number Placeholder 6">
            <a:extLst>
              <a:ext uri="{FF2B5EF4-FFF2-40B4-BE49-F238E27FC236}">
                <a16:creationId xmlns:a16="http://schemas.microsoft.com/office/drawing/2014/main" id="{4D82C9CC-18DB-6B4B-A59B-763077AC352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350292" y="6372529"/>
            <a:ext cx="445736" cy="365125"/>
          </a:xfrm>
          <a:prstGeom prst="rect">
            <a:avLst/>
          </a:prstGeom>
        </p:spPr>
        <p:txBody>
          <a:bodyPr/>
          <a:lstStyle/>
          <a:p>
            <a:fld id="{7C9DB053-BC39-5645-941A-EDB0DEC7708B}" type="slidenum">
              <a:rPr lang="fi-FI" smtClean="0"/>
              <a:t>‹#›</a:t>
            </a:fld>
            <a:endParaRPr lang="fi-FI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7DE68F3-4707-3F42-9B61-147335AC12D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603616" y="6356350"/>
            <a:ext cx="4667737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fi-FI"/>
              <a:t>CPI/Kristiina Nieminen</a:t>
            </a:r>
            <a:endParaRPr lang="fi-FI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4F99D79-58AD-614B-BA88-B56914E294D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1765416" cy="365125"/>
          </a:xfrm>
          <a:prstGeom prst="rect">
            <a:avLst/>
          </a:prstGeom>
        </p:spPr>
        <p:txBody>
          <a:bodyPr/>
          <a:lstStyle/>
          <a:p>
            <a:r>
              <a:rPr lang="fi-FI"/>
              <a:t>4th June 2021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76474480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Kuva, nimi ja lyhyt esittely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 Placeholder 2">
            <a:extLst>
              <a:ext uri="{FF2B5EF4-FFF2-40B4-BE49-F238E27FC236}">
                <a16:creationId xmlns:a16="http://schemas.microsoft.com/office/drawing/2014/main" id="{4247DB15-4BB8-2C4F-B514-3811813C540E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2724150" y="3988645"/>
            <a:ext cx="6743700" cy="437581"/>
          </a:xfrm>
        </p:spPr>
        <p:txBody>
          <a:bodyPr anchor="ctr" anchorCtr="1">
            <a:noAutofit/>
          </a:bodyPr>
          <a:lstStyle>
            <a:lvl1pPr marL="0" indent="0">
              <a:buNone/>
              <a:defRPr sz="3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err="1"/>
              <a:t>Asiantuntijan</a:t>
            </a:r>
            <a:r>
              <a:rPr lang="en-US" dirty="0"/>
              <a:t> </a:t>
            </a:r>
            <a:r>
              <a:rPr lang="en-US" dirty="0" err="1"/>
              <a:t>nimi</a:t>
            </a:r>
            <a:endParaRPr lang="en-US" dirty="0"/>
          </a:p>
        </p:txBody>
      </p:sp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7EDDF9EE-2E04-ED4E-84EE-48952ECCF91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735135" y="4589743"/>
            <a:ext cx="8721731" cy="1079196"/>
          </a:xfrm>
        </p:spPr>
        <p:txBody>
          <a:bodyPr anchor="t" anchorCtr="1"/>
          <a:lstStyle>
            <a:lvl1pPr marL="0" indent="0">
              <a:buNone/>
              <a:defRPr/>
            </a:lvl1pPr>
            <a:lvl2pPr marL="457200" indent="0">
              <a:buNone/>
              <a:defRPr/>
            </a:lvl2pPr>
          </a:lstStyle>
          <a:p>
            <a:pPr lvl="0"/>
            <a:r>
              <a:rPr lang="en-US" dirty="0" err="1"/>
              <a:t>Lyhyt</a:t>
            </a:r>
            <a:r>
              <a:rPr lang="en-US" dirty="0"/>
              <a:t> </a:t>
            </a:r>
            <a:r>
              <a:rPr lang="en-US" dirty="0" err="1"/>
              <a:t>esittely</a:t>
            </a:r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744B940C-CD8C-134F-A997-3071812D766C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819650" y="843215"/>
            <a:ext cx="2552700" cy="28956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fi-FI" dirty="0"/>
              <a:t>Kuva</a:t>
            </a:r>
          </a:p>
        </p:txBody>
      </p:sp>
      <p:sp>
        <p:nvSpPr>
          <p:cNvPr id="12" name="Slide Number Placeholder 6">
            <a:extLst>
              <a:ext uri="{FF2B5EF4-FFF2-40B4-BE49-F238E27FC236}">
                <a16:creationId xmlns:a16="http://schemas.microsoft.com/office/drawing/2014/main" id="{2123261D-65A5-9547-844C-8EB4975C6BE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350292" y="6372529"/>
            <a:ext cx="445736" cy="365125"/>
          </a:xfrm>
          <a:prstGeom prst="rect">
            <a:avLst/>
          </a:prstGeom>
        </p:spPr>
        <p:txBody>
          <a:bodyPr/>
          <a:lstStyle/>
          <a:p>
            <a:fld id="{7C9DB053-BC39-5645-941A-EDB0DEC7708B}" type="slidenum">
              <a:rPr lang="fi-FI" smtClean="0"/>
              <a:t>‹#›</a:t>
            </a:fld>
            <a:endParaRPr lang="fi-FI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6AEA537-EFA7-8F43-91E5-45DB5B6CFA7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603616" y="6356350"/>
            <a:ext cx="4667737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fi-FI"/>
              <a:t>CPI/Kristiina Nieminen</a:t>
            </a:r>
            <a:endParaRPr lang="fi-FI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814FCEB-58EF-4A4B-A6DD-09539658C93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1765416" cy="365125"/>
          </a:xfrm>
          <a:prstGeom prst="rect">
            <a:avLst/>
          </a:prstGeom>
        </p:spPr>
        <p:txBody>
          <a:bodyPr/>
          <a:lstStyle/>
          <a:p>
            <a:r>
              <a:rPr lang="fi-FI"/>
              <a:t>4th June 2021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371390343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äliotsikko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8">
            <a:extLst>
              <a:ext uri="{FF2B5EF4-FFF2-40B4-BE49-F238E27FC236}">
                <a16:creationId xmlns:a16="http://schemas.microsoft.com/office/drawing/2014/main" id="{1DBE5328-7FC2-4B69-9CEA-60C4CF5C408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-1" y="1778156"/>
            <a:ext cx="6226897" cy="266368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330FD96D-9754-40EF-A097-9293DF2385E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5184" y="2058350"/>
            <a:ext cx="5260816" cy="2098604"/>
          </a:xfrm>
        </p:spPr>
        <p:txBody>
          <a:bodyPr anchor="ctr"/>
          <a:lstStyle>
            <a:lvl1pPr>
              <a:defRPr sz="4400" b="1"/>
            </a:lvl1pPr>
          </a:lstStyle>
          <a:p>
            <a:r>
              <a:rPr lang="en-US" dirty="0" err="1"/>
              <a:t>Väliotsikko</a:t>
            </a:r>
            <a:endParaRPr lang="fi-FI" dirty="0"/>
          </a:p>
        </p:txBody>
      </p:sp>
      <p:sp>
        <p:nvSpPr>
          <p:cNvPr id="14" name="Slide Number Placeholder 6">
            <a:extLst>
              <a:ext uri="{FF2B5EF4-FFF2-40B4-BE49-F238E27FC236}">
                <a16:creationId xmlns:a16="http://schemas.microsoft.com/office/drawing/2014/main" id="{19F5F67E-D324-4841-881E-1DAADF35E01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350292" y="6372529"/>
            <a:ext cx="445736" cy="365125"/>
          </a:xfrm>
          <a:prstGeom prst="rect">
            <a:avLst/>
          </a:prstGeom>
        </p:spPr>
        <p:txBody>
          <a:bodyPr/>
          <a:lstStyle/>
          <a:p>
            <a:fld id="{7C9DB053-BC39-5645-941A-EDB0DEC7708B}" type="slidenum">
              <a:rPr lang="fi-FI" smtClean="0"/>
              <a:t>‹#›</a:t>
            </a:fld>
            <a:endParaRPr lang="fi-FI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FB9C1FD-CCBC-8945-83C6-3EB9AE46D39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603616" y="6356350"/>
            <a:ext cx="4667737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fi-FI"/>
              <a:t>CPI/Kristiina Nieminen</a:t>
            </a:r>
            <a:endParaRPr lang="fi-FI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48E532-8EB6-A64A-9BF8-FBD66826246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1765416" cy="365125"/>
          </a:xfrm>
          <a:prstGeom prst="rect">
            <a:avLst/>
          </a:prstGeom>
        </p:spPr>
        <p:txBody>
          <a:bodyPr/>
          <a:lstStyle/>
          <a:p>
            <a:r>
              <a:rPr lang="fi-FI"/>
              <a:t>4th June 2021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281029152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äliotsikko taustakuvalla">
    <p:bg>
      <p:bgPr>
        <a:solidFill>
          <a:srgbClr val="63B1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93456DA6-113A-DD41-9B88-F3BC5D6962D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-1" y="1778156"/>
            <a:ext cx="6226897" cy="266368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EB00238D-A6BD-40F5-9F7B-A90006F6E48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5184" y="2058350"/>
            <a:ext cx="5260816" cy="2098604"/>
          </a:xfrm>
        </p:spPr>
        <p:txBody>
          <a:bodyPr anchor="ctr"/>
          <a:lstStyle>
            <a:lvl1pPr>
              <a:defRPr sz="4400" b="1"/>
            </a:lvl1pPr>
          </a:lstStyle>
          <a:p>
            <a:r>
              <a:rPr lang="en-US" dirty="0" err="1"/>
              <a:t>Väliotsikko</a:t>
            </a:r>
            <a:endParaRPr lang="fi-FI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9B1B3853-6C3D-5346-8D15-ABD86E7B342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-2" y="6219999"/>
            <a:ext cx="12192001" cy="66743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11" name="Slide Number Placeholder 6">
            <a:extLst>
              <a:ext uri="{FF2B5EF4-FFF2-40B4-BE49-F238E27FC236}">
                <a16:creationId xmlns:a16="http://schemas.microsoft.com/office/drawing/2014/main" id="{90A49B20-1C01-DA4C-A5C6-745369742C2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350292" y="6372529"/>
            <a:ext cx="445736" cy="365125"/>
          </a:xfrm>
          <a:prstGeom prst="rect">
            <a:avLst/>
          </a:prstGeom>
        </p:spPr>
        <p:txBody>
          <a:bodyPr/>
          <a:lstStyle/>
          <a:p>
            <a:fld id="{7C9DB053-BC39-5645-941A-EDB0DEC7708B}" type="slidenum">
              <a:rPr lang="fi-FI" smtClean="0"/>
              <a:t>‹#›</a:t>
            </a:fld>
            <a:endParaRPr lang="fi-FI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A184D2A5-9AF1-9E49-80CF-2CA2B17BE89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2603616" y="6356350"/>
            <a:ext cx="4667737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fi-FI"/>
              <a:t>CPI/Kristiina Nieminen</a:t>
            </a:r>
            <a:endParaRPr lang="fi-FI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6266956-5E91-A64A-9BFF-443D74E8200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838200" y="6356350"/>
            <a:ext cx="1765416" cy="365125"/>
          </a:xfrm>
          <a:prstGeom prst="rect">
            <a:avLst/>
          </a:prstGeom>
        </p:spPr>
        <p:txBody>
          <a:bodyPr/>
          <a:lstStyle/>
          <a:p>
            <a:r>
              <a:rPr lang="fi-FI"/>
              <a:t>4th June 2021</a:t>
            </a:r>
            <a:endParaRPr lang="fi-FI" dirty="0"/>
          </a:p>
        </p:txBody>
      </p:sp>
      <p:pic>
        <p:nvPicPr>
          <p:cNvPr id="10" name="Kuva 9">
            <a:extLst>
              <a:ext uri="{FF2B5EF4-FFF2-40B4-BE49-F238E27FC236}">
                <a16:creationId xmlns:a16="http://schemas.microsoft.com/office/drawing/2014/main" id="{DBB5B536-A9E6-482F-B47C-D1BAE35138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737482" y="6347075"/>
            <a:ext cx="1825754" cy="37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7116532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ostoteksti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in paikkamerkki 6">
            <a:extLst>
              <a:ext uri="{FF2B5EF4-FFF2-40B4-BE49-F238E27FC236}">
                <a16:creationId xmlns:a16="http://schemas.microsoft.com/office/drawing/2014/main" id="{380ECB5D-D194-471A-8AAF-8074767F5FA8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362449" y="1289520"/>
            <a:ext cx="3371014" cy="4282636"/>
          </a:xfrm>
          <a:solidFill>
            <a:srgbClr val="DC5034"/>
          </a:solidFill>
        </p:spPr>
        <p:txBody>
          <a:bodyPr lIns="288000" tIns="180000" bIns="180000"/>
          <a:lstStyle>
            <a:lvl1pPr marL="0" indent="0">
              <a:buFontTx/>
              <a:buNone/>
              <a:defRPr/>
            </a:lvl1pPr>
          </a:lstStyle>
          <a:p>
            <a:r>
              <a:rPr lang="fi-FI" dirty="0"/>
              <a:t>Lisää teksti napsauttamalla</a:t>
            </a:r>
          </a:p>
        </p:txBody>
      </p:sp>
      <p:sp>
        <p:nvSpPr>
          <p:cNvPr id="15" name="Tekstin paikkamerkki 6">
            <a:extLst>
              <a:ext uri="{FF2B5EF4-FFF2-40B4-BE49-F238E27FC236}">
                <a16:creationId xmlns:a16="http://schemas.microsoft.com/office/drawing/2014/main" id="{B5E29352-7953-418D-AA3F-0954A80FCE60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4415182" y="1289520"/>
            <a:ext cx="3371014" cy="4282636"/>
          </a:xfrm>
          <a:solidFill>
            <a:srgbClr val="DC5034"/>
          </a:solidFill>
        </p:spPr>
        <p:txBody>
          <a:bodyPr lIns="288000" tIns="180000" bIns="180000"/>
          <a:lstStyle>
            <a:lvl1pPr marL="0" indent="0">
              <a:buFontTx/>
              <a:buNone/>
              <a:defRPr/>
            </a:lvl1pPr>
          </a:lstStyle>
          <a:p>
            <a:r>
              <a:rPr lang="fi-FI" dirty="0"/>
              <a:t>Lisää teksti napsauttamalla</a:t>
            </a:r>
          </a:p>
        </p:txBody>
      </p:sp>
      <p:sp>
        <p:nvSpPr>
          <p:cNvPr id="10" name="Rectangle 5">
            <a:extLst>
              <a:ext uri="{FF2B5EF4-FFF2-40B4-BE49-F238E27FC236}">
                <a16:creationId xmlns:a16="http://schemas.microsoft.com/office/drawing/2014/main" id="{EFB25CDB-6BDE-4299-8B44-3DF0DADDA24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-2" y="6219999"/>
            <a:ext cx="12192001" cy="66743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11" name="Slide Number Placeholder 6">
            <a:extLst>
              <a:ext uri="{FF2B5EF4-FFF2-40B4-BE49-F238E27FC236}">
                <a16:creationId xmlns:a16="http://schemas.microsoft.com/office/drawing/2014/main" id="{90A49B20-1C01-DA4C-A5C6-745369742C2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350292" y="6372529"/>
            <a:ext cx="445736" cy="365125"/>
          </a:xfrm>
          <a:prstGeom prst="rect">
            <a:avLst/>
          </a:prstGeom>
        </p:spPr>
        <p:txBody>
          <a:bodyPr/>
          <a:lstStyle/>
          <a:p>
            <a:fld id="{7C9DB053-BC39-5645-941A-EDB0DEC7708B}" type="slidenum">
              <a:rPr lang="fi-FI" smtClean="0"/>
              <a:t>‹#›</a:t>
            </a:fld>
            <a:endParaRPr lang="fi-FI" dirty="0"/>
          </a:p>
        </p:txBody>
      </p:sp>
      <p:sp>
        <p:nvSpPr>
          <p:cNvPr id="14" name="Tekstin paikkamerkki 6">
            <a:extLst>
              <a:ext uri="{FF2B5EF4-FFF2-40B4-BE49-F238E27FC236}">
                <a16:creationId xmlns:a16="http://schemas.microsoft.com/office/drawing/2014/main" id="{E430CC7E-19DF-48A8-8230-7133EE485825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8467914" y="1289520"/>
            <a:ext cx="3371014" cy="4282636"/>
          </a:xfrm>
          <a:solidFill>
            <a:srgbClr val="DC5034"/>
          </a:solidFill>
        </p:spPr>
        <p:txBody>
          <a:bodyPr lIns="288000" tIns="180000" bIns="180000"/>
          <a:lstStyle>
            <a:lvl1pPr marL="0" indent="0">
              <a:buFontTx/>
              <a:buNone/>
              <a:defRPr/>
            </a:lvl1pPr>
          </a:lstStyle>
          <a:p>
            <a:r>
              <a:rPr lang="fi-FI" dirty="0"/>
              <a:t>Lisää teksti napsauttamalla</a:t>
            </a: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A184D2A5-9AF1-9E49-80CF-2CA2B17BE89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2603616" y="6356350"/>
            <a:ext cx="4667737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fi-FI"/>
              <a:t>CPI/Kristiina Nieminen</a:t>
            </a:r>
            <a:endParaRPr lang="fi-FI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6266956-5E91-A64A-9BFF-443D74E8200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838200" y="6356350"/>
            <a:ext cx="1765416" cy="365125"/>
          </a:xfrm>
          <a:prstGeom prst="rect">
            <a:avLst/>
          </a:prstGeom>
        </p:spPr>
        <p:txBody>
          <a:bodyPr/>
          <a:lstStyle/>
          <a:p>
            <a:r>
              <a:rPr lang="fi-FI"/>
              <a:t>4th June 2021</a:t>
            </a:r>
            <a:endParaRPr lang="fi-FI" dirty="0"/>
          </a:p>
        </p:txBody>
      </p:sp>
      <p:pic>
        <p:nvPicPr>
          <p:cNvPr id="16" name="Kuva 15">
            <a:extLst>
              <a:ext uri="{FF2B5EF4-FFF2-40B4-BE49-F238E27FC236}">
                <a16:creationId xmlns:a16="http://schemas.microsoft.com/office/drawing/2014/main" id="{BA6E6F51-1951-4E30-8CBD-4B68A95FDD1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737482" y="6347075"/>
            <a:ext cx="1825754" cy="37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6176394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Lopetusdia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116BDE-15BB-BF4C-988F-BB6B76BE573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13486" y="1067186"/>
            <a:ext cx="8095736" cy="2852737"/>
          </a:xfrm>
        </p:spPr>
        <p:txBody>
          <a:bodyPr anchor="b"/>
          <a:lstStyle>
            <a:lvl1pPr>
              <a:defRPr sz="6000" b="1"/>
            </a:lvl1pPr>
          </a:lstStyle>
          <a:p>
            <a:r>
              <a:rPr lang="en-US" dirty="0" err="1"/>
              <a:t>Kiitos</a:t>
            </a:r>
            <a:endParaRPr lang="fi-FI" dirty="0"/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DFD4F408-8114-044A-B306-BBA0FDCBEF5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12800" y="4076700"/>
            <a:ext cx="8096250" cy="8001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fi-FI" dirty="0"/>
              <a:t>Lisäteksti</a:t>
            </a:r>
          </a:p>
        </p:txBody>
      </p:sp>
      <p:sp>
        <p:nvSpPr>
          <p:cNvPr id="10" name="Slide Number Placeholder 6">
            <a:extLst>
              <a:ext uri="{FF2B5EF4-FFF2-40B4-BE49-F238E27FC236}">
                <a16:creationId xmlns:a16="http://schemas.microsoft.com/office/drawing/2014/main" id="{CE6663AB-A462-B34C-A285-C0F94EFD988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350292" y="6372529"/>
            <a:ext cx="445736" cy="365125"/>
          </a:xfrm>
          <a:prstGeom prst="rect">
            <a:avLst/>
          </a:prstGeom>
        </p:spPr>
        <p:txBody>
          <a:bodyPr/>
          <a:lstStyle/>
          <a:p>
            <a:fld id="{7C9DB053-BC39-5645-941A-EDB0DEC7708B}" type="slidenum">
              <a:rPr lang="fi-FI" smtClean="0"/>
              <a:t>‹#›</a:t>
            </a:fld>
            <a:endParaRPr lang="fi-FI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1FB2B79-11FD-944B-A963-67752CC2697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603616" y="6356350"/>
            <a:ext cx="4667737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fi-FI"/>
              <a:t>CPI/Kristiina Nieminen</a:t>
            </a:r>
            <a:endParaRPr lang="fi-FI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AD39FD0-E638-5F49-B0EF-22D9623DFB5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1765416" cy="365125"/>
          </a:xfrm>
          <a:prstGeom prst="rect">
            <a:avLst/>
          </a:prstGeom>
        </p:spPr>
        <p:txBody>
          <a:bodyPr/>
          <a:lstStyle/>
          <a:p>
            <a:r>
              <a:rPr lang="fi-FI"/>
              <a:t>4th June 2021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51491970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Lopetusdia taustakuvalla">
    <p:bg>
      <p:bgPr>
        <a:solidFill>
          <a:srgbClr val="63B1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66F22959-4391-C749-85A0-8373565DA73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-1" y="1778156"/>
            <a:ext cx="7749541" cy="309864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8116BDE-15BB-BF4C-988F-BB6B76BE573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13486" y="1912620"/>
            <a:ext cx="6791274" cy="2007303"/>
          </a:xfrm>
        </p:spPr>
        <p:txBody>
          <a:bodyPr anchor="b"/>
          <a:lstStyle>
            <a:lvl1pPr>
              <a:defRPr sz="6000" b="1"/>
            </a:lvl1pPr>
          </a:lstStyle>
          <a:p>
            <a:r>
              <a:rPr lang="en-US" dirty="0" err="1"/>
              <a:t>Kiitos</a:t>
            </a:r>
            <a:endParaRPr lang="fi-FI" dirty="0"/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DFD4F408-8114-044A-B306-BBA0FDCBEF5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12800" y="4076700"/>
            <a:ext cx="6791274" cy="594360"/>
          </a:xfr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lvl="0"/>
            <a:r>
              <a:rPr lang="en-US"/>
              <a:t>Lisäteksti</a:t>
            </a:r>
            <a:endParaRPr lang="en-US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1551603C-AC20-9B48-B36D-98E1740216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0" y="6220000"/>
            <a:ext cx="12192000" cy="63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15" name="Rectangle 8">
            <a:extLst>
              <a:ext uri="{FF2B5EF4-FFF2-40B4-BE49-F238E27FC236}">
                <a16:creationId xmlns:a16="http://schemas.microsoft.com/office/drawing/2014/main" id="{1FCBB4B8-11C6-4C28-A924-3EDC401AD52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6220000"/>
            <a:ext cx="12192000" cy="63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10" name="Slide Number Placeholder 6">
            <a:extLst>
              <a:ext uri="{FF2B5EF4-FFF2-40B4-BE49-F238E27FC236}">
                <a16:creationId xmlns:a16="http://schemas.microsoft.com/office/drawing/2014/main" id="{CE6663AB-A462-B34C-A285-C0F94EFD988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350292" y="6372529"/>
            <a:ext cx="445736" cy="365125"/>
          </a:xfrm>
          <a:prstGeom prst="rect">
            <a:avLst/>
          </a:prstGeom>
        </p:spPr>
        <p:txBody>
          <a:bodyPr/>
          <a:lstStyle/>
          <a:p>
            <a:fld id="{7C9DB053-BC39-5645-941A-EDB0DEC7708B}" type="slidenum">
              <a:rPr lang="fi-FI" smtClean="0"/>
              <a:t>‹#›</a:t>
            </a:fld>
            <a:endParaRPr lang="fi-FI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1FB2B79-11FD-944B-A963-67752CC2697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603616" y="6356350"/>
            <a:ext cx="4667737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fi-FI"/>
              <a:t>CPI/Kristiina Nieminen</a:t>
            </a:r>
            <a:endParaRPr lang="fi-FI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AD39FD0-E638-5F49-B0EF-22D9623DFB5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1765416" cy="365125"/>
          </a:xfrm>
          <a:prstGeom prst="rect">
            <a:avLst/>
          </a:prstGeom>
        </p:spPr>
        <p:txBody>
          <a:bodyPr/>
          <a:lstStyle/>
          <a:p>
            <a:r>
              <a:rPr lang="fi-FI"/>
              <a:t>4th June 2021</a:t>
            </a:r>
            <a:endParaRPr lang="fi-FI" dirty="0"/>
          </a:p>
        </p:txBody>
      </p:sp>
      <p:pic>
        <p:nvPicPr>
          <p:cNvPr id="14" name="Kuva 13">
            <a:extLst>
              <a:ext uri="{FF2B5EF4-FFF2-40B4-BE49-F238E27FC236}">
                <a16:creationId xmlns:a16="http://schemas.microsoft.com/office/drawing/2014/main" id="{2EAEC2B4-57F9-44F6-AEEB-133A3E9E805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737482" y="6347075"/>
            <a:ext cx="1825754" cy="37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85948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KAOHJ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tsikko 1">
            <a:extLst>
              <a:ext uri="{FF2B5EF4-FFF2-40B4-BE49-F238E27FC236}">
                <a16:creationId xmlns:a16="http://schemas.microsoft.com/office/drawing/2014/main" id="{4B3094F0-FB2D-4B06-A288-5E35EA7A2D55}"/>
              </a:ext>
            </a:extLst>
          </p:cNvPr>
          <p:cNvSpPr txBox="1"/>
          <p:nvPr userDrawn="1"/>
        </p:nvSpPr>
        <p:spPr>
          <a:xfrm>
            <a:off x="502158" y="288666"/>
            <a:ext cx="1158824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1800" dirty="0"/>
              <a:t>Laajemmat ohjeet esityksen tekemiseen löytyvät Metkasta: Sisäiset palvelut - Viestintäpalvelut - </a:t>
            </a:r>
            <a:br>
              <a:rPr lang="fi-FI" sz="1800" dirty="0"/>
            </a:br>
            <a:r>
              <a:rPr lang="fi-FI" sz="1800" dirty="0"/>
              <a:t>PowerPoint-esityksen tekeminen: </a:t>
            </a:r>
            <a:r>
              <a:rPr lang="fi-FI" sz="1800" dirty="0">
                <a:hlinkClick r:id="rId3"/>
              </a:rPr>
              <a:t>https://tilastokeskus.sharepoint.com/sites/powerpoint-esityksen-tekeminen</a:t>
            </a:r>
            <a:endParaRPr lang="fi-FI" sz="1800" dirty="0"/>
          </a:p>
        </p:txBody>
      </p:sp>
      <p:sp>
        <p:nvSpPr>
          <p:cNvPr id="8" name="Tekstiruutu 7">
            <a:extLst>
              <a:ext uri="{FF2B5EF4-FFF2-40B4-BE49-F238E27FC236}">
                <a16:creationId xmlns:a16="http://schemas.microsoft.com/office/drawing/2014/main" id="{14652BDB-FC79-4924-A54A-CB13FE224AAD}"/>
              </a:ext>
            </a:extLst>
          </p:cNvPr>
          <p:cNvSpPr txBox="1"/>
          <p:nvPr userDrawn="1"/>
        </p:nvSpPr>
        <p:spPr>
          <a:xfrm>
            <a:off x="502158" y="1122874"/>
            <a:ext cx="6110005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2400" b="0" dirty="0">
                <a:solidFill>
                  <a:schemeClr val="accent1"/>
                </a:solidFill>
              </a:rPr>
              <a:t>1. </a:t>
            </a:r>
            <a:r>
              <a:rPr lang="fi-FI" sz="2000" dirty="0">
                <a:solidFill>
                  <a:schemeClr val="accent1"/>
                </a:solidFill>
              </a:rPr>
              <a:t>Varmista, että Sovita leipäteksti automaattisesti -paikkamerkki on pois käytöstä! (Tiedosto-Asetukset-Tarkistustyökalut-Automaattisen korjauksen asetukset). Muuten tekstilaatikon yli menevä teksti ja riviväli muuttuvat liian pieneksi ja luettavuus kärsii.</a:t>
            </a:r>
          </a:p>
        </p:txBody>
      </p:sp>
      <p:pic>
        <p:nvPicPr>
          <p:cNvPr id="9" name="Kuva 8">
            <a:extLst>
              <a:ext uri="{FF2B5EF4-FFF2-40B4-BE49-F238E27FC236}">
                <a16:creationId xmlns:a16="http://schemas.microsoft.com/office/drawing/2014/main" id="{612472B0-DD42-4A48-8164-5F86D01C9B1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502158" y="3015129"/>
            <a:ext cx="5429250" cy="1628775"/>
          </a:xfrm>
          <a:prstGeom prst="rect">
            <a:avLst/>
          </a:prstGeom>
        </p:spPr>
      </p:pic>
      <p:sp>
        <p:nvSpPr>
          <p:cNvPr id="10" name="Tekstiruutu 9">
            <a:extLst>
              <a:ext uri="{FF2B5EF4-FFF2-40B4-BE49-F238E27FC236}">
                <a16:creationId xmlns:a16="http://schemas.microsoft.com/office/drawing/2014/main" id="{50CCACBF-57DC-4EFD-91F3-BF82D139A914}"/>
              </a:ext>
            </a:extLst>
          </p:cNvPr>
          <p:cNvSpPr txBox="1"/>
          <p:nvPr userDrawn="1"/>
        </p:nvSpPr>
        <p:spPr>
          <a:xfrm>
            <a:off x="502158" y="4937753"/>
            <a:ext cx="598983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2400" dirty="0">
                <a:solidFill>
                  <a:schemeClr val="accent1"/>
                </a:solidFill>
              </a:rPr>
              <a:t>2. </a:t>
            </a:r>
            <a:r>
              <a:rPr lang="fi-FI" dirty="0">
                <a:solidFill>
                  <a:schemeClr val="accent1"/>
                </a:solidFill>
              </a:rPr>
              <a:t>Varmista, että PowerPoint-esitys on </a:t>
            </a:r>
            <a:r>
              <a:rPr lang="fi-FI" dirty="0">
                <a:solidFill>
                  <a:schemeClr val="accent1"/>
                </a:solidFill>
                <a:hlinkClick r:id="rId5"/>
              </a:rPr>
              <a:t>saavutettava</a:t>
            </a:r>
            <a:r>
              <a:rPr lang="fi-FI" dirty="0">
                <a:solidFill>
                  <a:schemeClr val="accent1"/>
                </a:solidFill>
              </a:rPr>
              <a:t> ja ymmärrettävä, jos esitys on tarkoitus laittaa verkkosivuille tai esim. Tilastokeskuksen </a:t>
            </a:r>
            <a:r>
              <a:rPr lang="fi-FI" dirty="0" err="1">
                <a:solidFill>
                  <a:schemeClr val="accent1"/>
                </a:solidFill>
              </a:rPr>
              <a:t>SlideShare</a:t>
            </a:r>
            <a:r>
              <a:rPr lang="fi-FI" dirty="0">
                <a:solidFill>
                  <a:schemeClr val="accent1"/>
                </a:solidFill>
              </a:rPr>
              <a:t>-palveluun.</a:t>
            </a:r>
          </a:p>
        </p:txBody>
      </p:sp>
      <p:pic>
        <p:nvPicPr>
          <p:cNvPr id="11" name="Kuva 10">
            <a:extLst>
              <a:ext uri="{FF2B5EF4-FFF2-40B4-BE49-F238E27FC236}">
                <a16:creationId xmlns:a16="http://schemas.microsoft.com/office/drawing/2014/main" id="{13344672-820A-4ED8-8973-5D065B7155E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6822140" y="1138518"/>
            <a:ext cx="4657725" cy="2647950"/>
          </a:xfrm>
          <a:prstGeom prst="rect">
            <a:avLst/>
          </a:prstGeom>
        </p:spPr>
      </p:pic>
      <p:sp>
        <p:nvSpPr>
          <p:cNvPr id="12" name="Tekstiruutu 11">
            <a:extLst>
              <a:ext uri="{FF2B5EF4-FFF2-40B4-BE49-F238E27FC236}">
                <a16:creationId xmlns:a16="http://schemas.microsoft.com/office/drawing/2014/main" id="{E70E47E9-394E-4240-9B77-8DFC26095CE1}"/>
              </a:ext>
            </a:extLst>
          </p:cNvPr>
          <p:cNvSpPr txBox="1"/>
          <p:nvPr userDrawn="1"/>
        </p:nvSpPr>
        <p:spPr>
          <a:xfrm>
            <a:off x="6340631" y="4015425"/>
            <a:ext cx="5177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fi-FI" sz="2400" dirty="0">
                <a:solidFill>
                  <a:schemeClr val="accent1"/>
                </a:solidFill>
              </a:rPr>
              <a:t>3.</a:t>
            </a:r>
            <a:endParaRPr lang="fi-FI" sz="2400" dirty="0"/>
          </a:p>
        </p:txBody>
      </p:sp>
      <p:pic>
        <p:nvPicPr>
          <p:cNvPr id="13" name="Kuva 12" descr="Muuta sinisellä tai punaisella taustalla oleva linkki leipätekstin väriseksi.">
            <a:extLst>
              <a:ext uri="{FF2B5EF4-FFF2-40B4-BE49-F238E27FC236}">
                <a16:creationId xmlns:a16="http://schemas.microsoft.com/office/drawing/2014/main" id="{D2B6D940-B938-4271-9C07-5CADEEE53420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6865002" y="4129411"/>
            <a:ext cx="4572000" cy="1616684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48E532-8EB6-A64A-9BF8-FBD66826246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1765416" cy="365125"/>
          </a:xfrm>
          <a:prstGeom prst="rect">
            <a:avLst/>
          </a:prstGeom>
        </p:spPr>
        <p:txBody>
          <a:bodyPr/>
          <a:lstStyle/>
          <a:p>
            <a:r>
              <a:rPr lang="fi-FI"/>
              <a:t>4th June 2021</a:t>
            </a:r>
            <a:endParaRPr lang="fi-FI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FB9C1FD-CCBC-8945-83C6-3EB9AE46D39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603616" y="6356350"/>
            <a:ext cx="4667737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fi-FI"/>
              <a:t>CPI/Kristiina Nieminen</a:t>
            </a:r>
            <a:endParaRPr lang="fi-FI" dirty="0"/>
          </a:p>
        </p:txBody>
      </p:sp>
      <p:sp>
        <p:nvSpPr>
          <p:cNvPr id="17" name="Slide Number Placeholder 6">
            <a:extLst>
              <a:ext uri="{FF2B5EF4-FFF2-40B4-BE49-F238E27FC236}">
                <a16:creationId xmlns:a16="http://schemas.microsoft.com/office/drawing/2014/main" id="{9B09BF67-18C8-D74C-8C94-1D3A26D5023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350292" y="6372529"/>
            <a:ext cx="445736" cy="365125"/>
          </a:xfrm>
        </p:spPr>
        <p:txBody>
          <a:bodyPr/>
          <a:lstStyle/>
          <a:p>
            <a:fld id="{7C9DB053-BC39-5645-941A-EDB0DEC7708B}" type="slidenum">
              <a:rPr lang="fi-FI" smtClean="0"/>
              <a:t>‹#›</a:t>
            </a:fld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36282937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loitusdia taustakuvalla">
    <p:bg>
      <p:bgPr>
        <a:solidFill>
          <a:srgbClr val="63B1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B0304727-10FC-554E-A6A8-DB7D4D802C0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-1" y="1778156"/>
            <a:ext cx="7749541" cy="3420000"/>
          </a:xfrm>
          <a:prstGeom prst="rect">
            <a:avLst/>
          </a:prstGeom>
          <a:solidFill>
            <a:srgbClr val="0073B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 dirty="0"/>
          </a:p>
        </p:txBody>
      </p:sp>
      <p:sp>
        <p:nvSpPr>
          <p:cNvPr id="15" name="Title 1">
            <a:extLst>
              <a:ext uri="{FF2B5EF4-FFF2-40B4-BE49-F238E27FC236}">
                <a16:creationId xmlns:a16="http://schemas.microsoft.com/office/drawing/2014/main" id="{CD18CBD2-E2D9-8246-BE83-C553D752276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13486" y="1912620"/>
            <a:ext cx="6791274" cy="2007303"/>
          </a:xfrm>
        </p:spPr>
        <p:txBody>
          <a:bodyPr anchor="b"/>
          <a:lstStyle>
            <a:lvl1pPr>
              <a:defRPr sz="6000" b="1"/>
            </a:lvl1pPr>
          </a:lstStyle>
          <a:p>
            <a:r>
              <a:rPr lang="en-US" dirty="0" err="1"/>
              <a:t>Otsikko</a:t>
            </a:r>
            <a:endParaRPr lang="fi-FI" dirty="0"/>
          </a:p>
        </p:txBody>
      </p:sp>
      <p:sp>
        <p:nvSpPr>
          <p:cNvPr id="21" name="Text Placeholder 10">
            <a:extLst>
              <a:ext uri="{FF2B5EF4-FFF2-40B4-BE49-F238E27FC236}">
                <a16:creationId xmlns:a16="http://schemas.microsoft.com/office/drawing/2014/main" id="{B34DD9FC-47D7-48AE-BAAB-66ECC97F0913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812800" y="4076699"/>
            <a:ext cx="6791274" cy="999797"/>
          </a:xfr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lvl="0"/>
            <a:r>
              <a:rPr lang="en-US" dirty="0" err="1"/>
              <a:t>Presentoija</a:t>
            </a:r>
            <a:r>
              <a:rPr lang="en-US" dirty="0"/>
              <a:t>, </a:t>
            </a:r>
            <a:r>
              <a:rPr lang="en-US" dirty="0" err="1"/>
              <a:t>aika</a:t>
            </a:r>
            <a:r>
              <a:rPr lang="en-US" dirty="0"/>
              <a:t>, </a:t>
            </a:r>
            <a:r>
              <a:rPr lang="en-US" dirty="0" err="1"/>
              <a:t>paikka</a:t>
            </a:r>
            <a:endParaRPr lang="en-US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1551603C-AC20-9B48-B36D-98E1740216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6220000"/>
            <a:ext cx="12192000" cy="63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10" name="Slide Number Placeholder 6">
            <a:extLst>
              <a:ext uri="{FF2B5EF4-FFF2-40B4-BE49-F238E27FC236}">
                <a16:creationId xmlns:a16="http://schemas.microsoft.com/office/drawing/2014/main" id="{CE6663AB-A462-B34C-A285-C0F94EFD988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350292" y="6372529"/>
            <a:ext cx="445736" cy="365125"/>
          </a:xfrm>
          <a:prstGeom prst="rect">
            <a:avLst/>
          </a:prstGeom>
        </p:spPr>
        <p:txBody>
          <a:bodyPr/>
          <a:lstStyle/>
          <a:p>
            <a:fld id="{7C9DB053-BC39-5645-941A-EDB0DEC7708B}" type="slidenum">
              <a:rPr lang="fi-FI" smtClean="0"/>
              <a:t>‹#›</a:t>
            </a:fld>
            <a:endParaRPr lang="fi-FI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AD39FD0-E638-5F49-B0EF-22D9623DFB5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1765416" cy="365125"/>
          </a:xfrm>
          <a:prstGeom prst="rect">
            <a:avLst/>
          </a:prstGeom>
        </p:spPr>
        <p:txBody>
          <a:bodyPr/>
          <a:lstStyle/>
          <a:p>
            <a:r>
              <a:rPr lang="fi-FI"/>
              <a:t>4th June 2021</a:t>
            </a:r>
            <a:endParaRPr lang="fi-FI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1FB2B79-11FD-944B-A963-67752CC2697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603616" y="6356350"/>
            <a:ext cx="4667737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fi-FI"/>
              <a:t>CPI/Kristiina Nieminen</a:t>
            </a:r>
            <a:endParaRPr lang="fi-FI" dirty="0"/>
          </a:p>
        </p:txBody>
      </p:sp>
      <p:pic>
        <p:nvPicPr>
          <p:cNvPr id="11" name="Kuva 10">
            <a:extLst>
              <a:ext uri="{FF2B5EF4-FFF2-40B4-BE49-F238E27FC236}">
                <a16:creationId xmlns:a16="http://schemas.microsoft.com/office/drawing/2014/main" id="{DF0FB5DC-8F75-452B-B202-FF963470FF1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737482" y="6347075"/>
            <a:ext cx="1825754" cy="37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5377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tsikko ja kaksi palstaa 2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>
            <a:extLst>
              <a:ext uri="{FF2B5EF4-FFF2-40B4-BE49-F238E27FC236}">
                <a16:creationId xmlns:a16="http://schemas.microsoft.com/office/drawing/2014/main" id="{58BD05DF-C933-6F4E-B54C-8EC741E5751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96926" y="365125"/>
            <a:ext cx="10509982" cy="1325563"/>
          </a:xfrm>
        </p:spPr>
        <p:txBody>
          <a:bodyPr anchor="b" anchorCtr="0"/>
          <a:lstStyle>
            <a:lvl1pPr>
              <a:defRPr b="1"/>
            </a:lvl1pPr>
          </a:lstStyle>
          <a:p>
            <a:r>
              <a:rPr lang="en-US" dirty="0" err="1"/>
              <a:t>Otsikko</a:t>
            </a:r>
            <a:endParaRPr lang="fi-FI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2DDB0F-1C8A-0F4E-A56A-C944E46ED2C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796217" y="1825624"/>
            <a:ext cx="5181600" cy="4117975"/>
          </a:xfrm>
        </p:spPr>
        <p:txBody>
          <a:bodyPr/>
          <a:lstStyle>
            <a:lvl1pPr marL="228600" indent="-228600">
              <a:buFont typeface="Arial" panose="020B0604020202020204" pitchFamily="34" charset="0"/>
              <a:buChar char="•"/>
              <a:defRPr>
                <a:solidFill>
                  <a:schemeClr val="bg1"/>
                </a:solidFill>
              </a:defRPr>
            </a:lvl1pPr>
            <a:lvl2pPr marL="800100" indent="-342900">
              <a:buFont typeface="Arial" panose="020B0604020202020204" pitchFamily="34" charset="0"/>
              <a:buChar char="•"/>
              <a:defRPr>
                <a:solidFill>
                  <a:schemeClr val="bg1"/>
                </a:solidFill>
              </a:defRPr>
            </a:lvl2pPr>
            <a:lvl3pPr marL="1143000" indent="-228600">
              <a:buFont typeface="Arial" panose="020B0604020202020204" pitchFamily="34" charset="0"/>
              <a:buChar char="•"/>
              <a:defRPr>
                <a:solidFill>
                  <a:schemeClr val="bg1"/>
                </a:solidFill>
              </a:defRPr>
            </a:lvl3pPr>
            <a:lvl4pPr marL="1600200" indent="-228600">
              <a:buFont typeface="Arial" panose="020B0604020202020204" pitchFamily="34" charset="0"/>
              <a:buChar char="•"/>
              <a:defRPr>
                <a:solidFill>
                  <a:schemeClr val="bg1"/>
                </a:solidFill>
              </a:defRPr>
            </a:lvl4pPr>
          </a:lstStyle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AECCA58-AD67-EA4F-A4FA-99791451B3E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25308" y="1825537"/>
            <a:ext cx="5181600" cy="4118062"/>
          </a:xfrm>
        </p:spPr>
        <p:txBody>
          <a:bodyPr/>
          <a:lstStyle>
            <a:lvl1pPr marL="228600" indent="-228600">
              <a:buFont typeface="Arial" panose="020B0604020202020204" pitchFamily="34" charset="0"/>
              <a:buChar char="•"/>
              <a:defRPr>
                <a:solidFill>
                  <a:schemeClr val="bg1"/>
                </a:solidFill>
              </a:defRPr>
            </a:lvl1pPr>
            <a:lvl2pPr marL="800100" indent="-342900">
              <a:buFont typeface="Arial" panose="020B0604020202020204" pitchFamily="34" charset="0"/>
              <a:buChar char="•"/>
              <a:defRPr>
                <a:solidFill>
                  <a:schemeClr val="bg1"/>
                </a:solidFill>
              </a:defRPr>
            </a:lvl2pPr>
            <a:lvl3pPr marL="1143000" indent="-228600">
              <a:buFont typeface="Arial" panose="020B0604020202020204" pitchFamily="34" charset="0"/>
              <a:buChar char="•"/>
              <a:defRPr>
                <a:solidFill>
                  <a:schemeClr val="bg1"/>
                </a:solidFill>
              </a:defRPr>
            </a:lvl3pPr>
            <a:lvl4pPr marL="1600200" indent="-228600">
              <a:buFont typeface="Arial" panose="020B0604020202020204" pitchFamily="34" charset="0"/>
              <a:buChar char="•"/>
              <a:defRPr>
                <a:solidFill>
                  <a:schemeClr val="bg1"/>
                </a:solidFill>
              </a:defRPr>
            </a:lvl4pPr>
          </a:lstStyle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</p:txBody>
      </p:sp>
      <p:sp>
        <p:nvSpPr>
          <p:cNvPr id="10" name="Slide Number Placeholder 6">
            <a:extLst>
              <a:ext uri="{FF2B5EF4-FFF2-40B4-BE49-F238E27FC236}">
                <a16:creationId xmlns:a16="http://schemas.microsoft.com/office/drawing/2014/main" id="{0D7F2BE6-A0EE-254C-A680-A0F9A73CAFE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350292" y="6372529"/>
            <a:ext cx="445736" cy="365125"/>
          </a:xfrm>
          <a:prstGeom prst="rect">
            <a:avLst/>
          </a:prstGeom>
        </p:spPr>
        <p:txBody>
          <a:bodyPr/>
          <a:lstStyle/>
          <a:p>
            <a:fld id="{7C9DB053-BC39-5645-941A-EDB0DEC7708B}" type="slidenum">
              <a:rPr lang="fi-FI" smtClean="0"/>
              <a:t>‹#›</a:t>
            </a:fld>
            <a:endParaRPr lang="fi-FI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D6E2F13-A82A-0A4B-8585-9BF9E5C6869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603616" y="6356350"/>
            <a:ext cx="4667737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fi-FI"/>
              <a:t>CPI/Kristiina Nieminen</a:t>
            </a:r>
            <a:endParaRPr lang="fi-FI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2B79709-C1B2-234A-869F-2AF3589D0AF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1765416" cy="365125"/>
          </a:xfrm>
          <a:prstGeom prst="rect">
            <a:avLst/>
          </a:prstGeom>
        </p:spPr>
        <p:txBody>
          <a:bodyPr/>
          <a:lstStyle/>
          <a:p>
            <a:r>
              <a:rPr lang="fi-FI"/>
              <a:t>4th June 2021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11832972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tsikko ja kaksi palstaa 1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>
            <a:extLst>
              <a:ext uri="{FF2B5EF4-FFF2-40B4-BE49-F238E27FC236}">
                <a16:creationId xmlns:a16="http://schemas.microsoft.com/office/drawing/2014/main" id="{9CECABA0-0855-DA4B-B5AD-9F705EBA89E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96926" y="365125"/>
            <a:ext cx="10513568" cy="1325563"/>
          </a:xfrm>
        </p:spPr>
        <p:txBody>
          <a:bodyPr anchor="b" anchorCtr="0"/>
          <a:lstStyle>
            <a:lvl1pPr>
              <a:defRPr b="1">
                <a:solidFill>
                  <a:srgbClr val="0065A1"/>
                </a:solidFill>
              </a:defRPr>
            </a:lvl1pPr>
          </a:lstStyle>
          <a:p>
            <a:r>
              <a:rPr lang="en-US" dirty="0" err="1"/>
              <a:t>Otsikko</a:t>
            </a:r>
            <a:endParaRPr lang="fi-FI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2DDB0F-1C8A-0F4E-A56A-C944E46ED2C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796217" y="1825624"/>
            <a:ext cx="5181600" cy="4117975"/>
          </a:xfrm>
        </p:spPr>
        <p:txBody>
          <a:bodyPr/>
          <a:lstStyle>
            <a:lvl1pPr marL="228600" indent="-228600">
              <a:buClr>
                <a:schemeClr val="accent1"/>
              </a:buClr>
              <a:buFont typeface="Arial" panose="020B0604020202020204" pitchFamily="34" charset="0"/>
              <a:buChar char="•"/>
              <a:defRPr>
                <a:solidFill>
                  <a:srgbClr val="0065A1"/>
                </a:solidFill>
              </a:defRPr>
            </a:lvl1pPr>
            <a:lvl2pPr marL="685800" indent="-228600">
              <a:buClr>
                <a:schemeClr val="accent1"/>
              </a:buClr>
              <a:buFont typeface="Arial" panose="020B0604020202020204" pitchFamily="34" charset="0"/>
              <a:buChar char="•"/>
              <a:defRPr>
                <a:solidFill>
                  <a:srgbClr val="0065A1"/>
                </a:solidFill>
              </a:defRPr>
            </a:lvl2pPr>
            <a:lvl3pPr marL="1143000" indent="-228600">
              <a:buClr>
                <a:schemeClr val="accent1"/>
              </a:buClr>
              <a:buFont typeface="Arial" panose="020B0604020202020204" pitchFamily="34" charset="0"/>
              <a:buChar char="•"/>
              <a:defRPr>
                <a:solidFill>
                  <a:srgbClr val="0065A1"/>
                </a:solidFill>
              </a:defRPr>
            </a:lvl3pPr>
            <a:lvl4pPr marL="1600200" indent="-228600">
              <a:buClr>
                <a:schemeClr val="accent1"/>
              </a:buClr>
              <a:buFont typeface="Arial" panose="020B0604020202020204" pitchFamily="34" charset="0"/>
              <a:buChar char="•"/>
              <a:defRPr>
                <a:solidFill>
                  <a:srgbClr val="0065A1"/>
                </a:solidFill>
              </a:defRPr>
            </a:lvl4pPr>
          </a:lstStyle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AECCA58-AD67-EA4F-A4FA-99791451B3E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25050" y="1825537"/>
            <a:ext cx="5185444" cy="4118062"/>
          </a:xfrm>
        </p:spPr>
        <p:txBody>
          <a:bodyPr/>
          <a:lstStyle>
            <a:lvl1pPr marL="228600" indent="-228600">
              <a:buFont typeface="Arial" panose="020B0604020202020204" pitchFamily="34" charset="0"/>
              <a:buChar char="•"/>
              <a:defRPr>
                <a:solidFill>
                  <a:srgbClr val="0065A1"/>
                </a:solidFill>
              </a:defRPr>
            </a:lvl1pPr>
            <a:lvl2pPr marL="800100" indent="-342900">
              <a:buFont typeface="Arial" panose="020B0604020202020204" pitchFamily="34" charset="0"/>
              <a:buChar char="•"/>
              <a:defRPr>
                <a:solidFill>
                  <a:srgbClr val="0065A1"/>
                </a:solidFill>
              </a:defRPr>
            </a:lvl2pPr>
            <a:lvl3pPr marL="1143000" indent="-228600">
              <a:buFont typeface="Arial" panose="020B0604020202020204" pitchFamily="34" charset="0"/>
              <a:buChar char="•"/>
              <a:defRPr>
                <a:solidFill>
                  <a:srgbClr val="0065A1"/>
                </a:solidFill>
              </a:defRPr>
            </a:lvl3pPr>
            <a:lvl4pPr marL="1600200" indent="-228600">
              <a:buFont typeface="Arial" panose="020B0604020202020204" pitchFamily="34" charset="0"/>
              <a:buChar char="•"/>
              <a:defRPr>
                <a:solidFill>
                  <a:srgbClr val="0065A1"/>
                </a:solidFill>
              </a:defRPr>
            </a:lvl4pPr>
          </a:lstStyle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A31250A-507C-0541-83DD-0C646C2FC4A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350292" y="6372529"/>
            <a:ext cx="445736" cy="365125"/>
          </a:xfrm>
          <a:prstGeom prst="rect">
            <a:avLst/>
          </a:prstGeom>
        </p:spPr>
        <p:txBody>
          <a:bodyPr/>
          <a:lstStyle/>
          <a:p>
            <a:fld id="{7C9DB053-BC39-5645-941A-EDB0DEC7708B}" type="slidenum">
              <a:rPr lang="fi-FI" smtClean="0"/>
              <a:t>‹#›</a:t>
            </a:fld>
            <a:endParaRPr lang="fi-FI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D6E2F13-A82A-0A4B-8585-9BF9E5C6869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603616" y="6356350"/>
            <a:ext cx="4667737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fi-FI"/>
              <a:t>CPI/Kristiina Nieminen</a:t>
            </a:r>
            <a:endParaRPr lang="fi-FI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2B79709-C1B2-234A-869F-2AF3589D0AF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1765416" cy="365125"/>
          </a:xfrm>
          <a:prstGeom prst="rect">
            <a:avLst/>
          </a:prstGeom>
        </p:spPr>
        <p:txBody>
          <a:bodyPr/>
          <a:lstStyle/>
          <a:p>
            <a:r>
              <a:rPr lang="fi-FI"/>
              <a:t>4th June 2021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42786474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tsikko ja kaksi palstaa 3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1">
            <a:extLst>
              <a:ext uri="{FF2B5EF4-FFF2-40B4-BE49-F238E27FC236}">
                <a16:creationId xmlns:a16="http://schemas.microsoft.com/office/drawing/2014/main" id="{4BDCA2BF-29E1-0944-A8ED-7215373BEEA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96926" y="365125"/>
            <a:ext cx="10509982" cy="1325563"/>
          </a:xfrm>
        </p:spPr>
        <p:txBody>
          <a:bodyPr anchor="b" anchorCtr="0"/>
          <a:lstStyle>
            <a:lvl1pPr>
              <a:defRPr b="1"/>
            </a:lvl1pPr>
          </a:lstStyle>
          <a:p>
            <a:r>
              <a:rPr lang="en-US" dirty="0" err="1"/>
              <a:t>Otsikko</a:t>
            </a:r>
            <a:endParaRPr lang="fi-FI" dirty="0"/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5895E20C-F870-134F-AA4A-F29890BA7B2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796217" y="1825624"/>
            <a:ext cx="5181600" cy="4117975"/>
          </a:xfrm>
        </p:spPr>
        <p:txBody>
          <a:bodyPr/>
          <a:lstStyle>
            <a:lvl1pPr marL="228600" indent="-228600">
              <a:buFont typeface="Arial" panose="020B0604020202020204" pitchFamily="34" charset="0"/>
              <a:buChar char="•"/>
              <a:defRPr>
                <a:solidFill>
                  <a:schemeClr val="bg1"/>
                </a:solidFill>
              </a:defRPr>
            </a:lvl1pPr>
            <a:lvl2pPr marL="800100" indent="-342900">
              <a:buFont typeface="Arial" panose="020B0604020202020204" pitchFamily="34" charset="0"/>
              <a:buChar char="•"/>
              <a:defRPr>
                <a:solidFill>
                  <a:schemeClr val="bg1"/>
                </a:solidFill>
              </a:defRPr>
            </a:lvl2pPr>
            <a:lvl3pPr marL="1143000" indent="-228600">
              <a:buFont typeface="Arial" panose="020B0604020202020204" pitchFamily="34" charset="0"/>
              <a:buChar char="•"/>
              <a:defRPr>
                <a:solidFill>
                  <a:schemeClr val="bg1"/>
                </a:solidFill>
              </a:defRPr>
            </a:lvl3pPr>
            <a:lvl4pPr marL="1600200" indent="-228600">
              <a:buFont typeface="Arial" panose="020B0604020202020204" pitchFamily="34" charset="0"/>
              <a:buChar char="•"/>
              <a:defRPr>
                <a:solidFill>
                  <a:schemeClr val="bg1"/>
                </a:solidFill>
              </a:defRPr>
            </a:lvl4pPr>
          </a:lstStyle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</p:txBody>
      </p:sp>
      <p:sp>
        <p:nvSpPr>
          <p:cNvPr id="13" name="Content Placeholder 3">
            <a:extLst>
              <a:ext uri="{FF2B5EF4-FFF2-40B4-BE49-F238E27FC236}">
                <a16:creationId xmlns:a16="http://schemas.microsoft.com/office/drawing/2014/main" id="{C3B3DBE9-F0BE-BC41-AEB7-4103BF89395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25308" y="1825537"/>
            <a:ext cx="5181600" cy="4118062"/>
          </a:xfrm>
        </p:spPr>
        <p:txBody>
          <a:bodyPr/>
          <a:lstStyle>
            <a:lvl1pPr marL="228600" indent="-228600">
              <a:buFont typeface="Arial" panose="020B0604020202020204" pitchFamily="34" charset="0"/>
              <a:buChar char="•"/>
              <a:defRPr>
                <a:solidFill>
                  <a:schemeClr val="bg1"/>
                </a:solidFill>
              </a:defRPr>
            </a:lvl1pPr>
            <a:lvl2pPr marL="800100" indent="-342900">
              <a:buFont typeface="Arial" panose="020B0604020202020204" pitchFamily="34" charset="0"/>
              <a:buChar char="•"/>
              <a:defRPr>
                <a:solidFill>
                  <a:schemeClr val="bg1"/>
                </a:solidFill>
              </a:defRPr>
            </a:lvl2pPr>
            <a:lvl3pPr marL="1143000" indent="-228600">
              <a:buFont typeface="Arial" panose="020B0604020202020204" pitchFamily="34" charset="0"/>
              <a:buChar char="•"/>
              <a:defRPr>
                <a:solidFill>
                  <a:schemeClr val="bg1"/>
                </a:solidFill>
              </a:defRPr>
            </a:lvl3pPr>
            <a:lvl4pPr marL="1600200" indent="-228600">
              <a:buFont typeface="Arial" panose="020B0604020202020204" pitchFamily="34" charset="0"/>
              <a:buChar char="•"/>
              <a:defRPr>
                <a:solidFill>
                  <a:schemeClr val="bg1"/>
                </a:solidFill>
              </a:defRPr>
            </a:lvl4pPr>
          </a:lstStyle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</p:txBody>
      </p:sp>
      <p:sp>
        <p:nvSpPr>
          <p:cNvPr id="15" name="Slide Number Placeholder 6">
            <a:extLst>
              <a:ext uri="{FF2B5EF4-FFF2-40B4-BE49-F238E27FC236}">
                <a16:creationId xmlns:a16="http://schemas.microsoft.com/office/drawing/2014/main" id="{C993F0CB-73A3-7C43-91FB-C5CC6561295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350292" y="6372529"/>
            <a:ext cx="445736" cy="365125"/>
          </a:xfrm>
          <a:prstGeom prst="rect">
            <a:avLst/>
          </a:prstGeom>
        </p:spPr>
        <p:txBody>
          <a:bodyPr/>
          <a:lstStyle/>
          <a:p>
            <a:fld id="{7C9DB053-BC39-5645-941A-EDB0DEC7708B}" type="slidenum">
              <a:rPr lang="fi-FI" smtClean="0"/>
              <a:t>‹#›</a:t>
            </a:fld>
            <a:endParaRPr lang="fi-FI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FB9C1FD-CCBC-8945-83C6-3EB9AE46D39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603616" y="6356350"/>
            <a:ext cx="4667737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fi-FI"/>
              <a:t>CPI/Kristiina Nieminen</a:t>
            </a:r>
            <a:endParaRPr lang="fi-FI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48E532-8EB6-A64A-9BF8-FBD66826246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1765416" cy="365125"/>
          </a:xfrm>
          <a:prstGeom prst="rect">
            <a:avLst/>
          </a:prstGeom>
        </p:spPr>
        <p:txBody>
          <a:bodyPr/>
          <a:lstStyle/>
          <a:p>
            <a:r>
              <a:rPr lang="fi-FI"/>
              <a:t>4th June 2021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36019773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tsikko ja sisältö 2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0C05B-83EB-664F-8202-6DB1FEB76AC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96926" y="365125"/>
            <a:ext cx="9823178" cy="1325563"/>
          </a:xfrm>
        </p:spPr>
        <p:txBody>
          <a:bodyPr anchor="b" anchorCtr="0"/>
          <a:lstStyle>
            <a:lvl1pPr>
              <a:defRPr b="1"/>
            </a:lvl1pPr>
          </a:lstStyle>
          <a:p>
            <a:r>
              <a:rPr lang="en-US" dirty="0" err="1"/>
              <a:t>Otsikko</a:t>
            </a:r>
            <a:endParaRPr lang="fi-FI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8B176F8-8AD4-464A-BDD7-2972518A215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96926" y="1825625"/>
            <a:ext cx="9823178" cy="4117975"/>
          </a:xfrm>
        </p:spPr>
        <p:txBody>
          <a:bodyPr/>
          <a:lstStyle>
            <a:lvl1pPr marL="228600" indent="-228600">
              <a:buFont typeface="Arial" panose="020B0604020202020204" pitchFamily="34" charset="0"/>
              <a:buChar char="•"/>
              <a:defRPr/>
            </a:lvl1pPr>
            <a:lvl2pPr marL="800100" indent="-342900">
              <a:buFont typeface="Arial" panose="020B0604020202020204" pitchFamily="34" charset="0"/>
              <a:buChar char="•"/>
              <a:defRPr/>
            </a:lvl2pPr>
            <a:lvl3pPr marL="1143000" indent="-228600">
              <a:buFont typeface="Arial" panose="020B0604020202020204" pitchFamily="34" charset="0"/>
              <a:buChar char="•"/>
              <a:defRPr/>
            </a:lvl3pPr>
            <a:lvl4pPr marL="1600200" indent="-228600">
              <a:buFont typeface="Arial" panose="020B0604020202020204" pitchFamily="34" charset="0"/>
              <a:buChar char="•"/>
              <a:defRPr/>
            </a:lvl4pPr>
            <a:lvl5pPr marL="2057400" indent="-228600">
              <a:buFont typeface="Arial" panose="020B0604020202020204" pitchFamily="34" charset="0"/>
              <a:buChar char="•"/>
              <a:defRPr/>
            </a:lvl5pPr>
          </a:lstStyle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  <a:endParaRPr lang="fi-FI" dirty="0"/>
          </a:p>
        </p:txBody>
      </p:sp>
      <p:sp>
        <p:nvSpPr>
          <p:cNvPr id="15" name="Slide Number Placeholder 6">
            <a:extLst>
              <a:ext uri="{FF2B5EF4-FFF2-40B4-BE49-F238E27FC236}">
                <a16:creationId xmlns:a16="http://schemas.microsoft.com/office/drawing/2014/main" id="{C993F0CB-73A3-7C43-91FB-C5CC656129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350292" y="6372529"/>
            <a:ext cx="445736" cy="365125"/>
          </a:xfrm>
          <a:prstGeom prst="rect">
            <a:avLst/>
          </a:prstGeom>
        </p:spPr>
        <p:txBody>
          <a:bodyPr/>
          <a:lstStyle/>
          <a:p>
            <a:fld id="{7C9DB053-BC39-5645-941A-EDB0DEC7708B}" type="slidenum">
              <a:rPr lang="fi-FI" smtClean="0"/>
              <a:t>‹#›</a:t>
            </a:fld>
            <a:endParaRPr lang="fi-FI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FB9C1FD-CCBC-8945-83C6-3EB9AE46D39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603616" y="6356350"/>
            <a:ext cx="4667737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fi-FI"/>
              <a:t>CPI/Kristiina Nieminen</a:t>
            </a:r>
            <a:endParaRPr lang="fi-FI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48E532-8EB6-A64A-9BF8-FBD66826246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1765416" cy="365125"/>
          </a:xfrm>
          <a:prstGeom prst="rect">
            <a:avLst/>
          </a:prstGeom>
        </p:spPr>
        <p:txBody>
          <a:bodyPr/>
          <a:lstStyle/>
          <a:p>
            <a:r>
              <a:rPr lang="fi-FI"/>
              <a:t>4th June 2021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40632615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tsikko ja sisältö 3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0C05B-83EB-664F-8202-6DB1FEB76AC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96926" y="365125"/>
            <a:ext cx="9823178" cy="1325563"/>
          </a:xfrm>
        </p:spPr>
        <p:txBody>
          <a:bodyPr anchor="b" anchorCtr="0"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r>
              <a:rPr lang="en-US" dirty="0" err="1"/>
              <a:t>Otsikko</a:t>
            </a:r>
            <a:endParaRPr lang="fi-FI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8B176F8-8AD4-464A-BDD7-2972518A215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96926" y="1825625"/>
            <a:ext cx="9823178" cy="4117975"/>
          </a:xfrm>
        </p:spPr>
        <p:txBody>
          <a:bodyPr/>
          <a:lstStyle>
            <a:lvl1pPr marL="228600" indent="-228600">
              <a:buFont typeface="Arial" panose="020B0604020202020204" pitchFamily="34" charset="0"/>
              <a:buChar char="•"/>
              <a:defRPr>
                <a:solidFill>
                  <a:schemeClr val="bg1"/>
                </a:solidFill>
              </a:defRPr>
            </a:lvl1pPr>
            <a:lvl2pPr marL="800100" indent="-342900">
              <a:buFont typeface="Arial" panose="020B0604020202020204" pitchFamily="34" charset="0"/>
              <a:buChar char="•"/>
              <a:defRPr>
                <a:solidFill>
                  <a:schemeClr val="bg1"/>
                </a:solidFill>
              </a:defRPr>
            </a:lvl2pPr>
            <a:lvl3pPr marL="1143000" indent="-228600">
              <a:buFont typeface="Arial" panose="020B0604020202020204" pitchFamily="34" charset="0"/>
              <a:buChar char="•"/>
              <a:defRPr>
                <a:solidFill>
                  <a:schemeClr val="bg1"/>
                </a:solidFill>
              </a:defRPr>
            </a:lvl3pPr>
            <a:lvl4pPr marL="1600200" indent="-228600">
              <a:buFont typeface="Arial" panose="020B0604020202020204" pitchFamily="34" charset="0"/>
              <a:buChar char="•"/>
              <a:defRPr>
                <a:solidFill>
                  <a:schemeClr val="bg1"/>
                </a:solidFill>
              </a:defRPr>
            </a:lvl4pPr>
            <a:lvl5pPr marL="2057400" indent="-228600">
              <a:buFont typeface="Arial" panose="020B0604020202020204" pitchFamily="34" charset="0"/>
              <a:buChar char="•"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  <a:endParaRPr lang="fi-FI" dirty="0"/>
          </a:p>
        </p:txBody>
      </p:sp>
      <p:sp>
        <p:nvSpPr>
          <p:cNvPr id="17" name="Slide Number Placeholder 6">
            <a:extLst>
              <a:ext uri="{FF2B5EF4-FFF2-40B4-BE49-F238E27FC236}">
                <a16:creationId xmlns:a16="http://schemas.microsoft.com/office/drawing/2014/main" id="{09EE59DA-6813-CE4E-B973-D7B640491E0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350292" y="6372529"/>
            <a:ext cx="445736" cy="365125"/>
          </a:xfrm>
          <a:prstGeom prst="rect">
            <a:avLst/>
          </a:prstGeom>
        </p:spPr>
        <p:txBody>
          <a:bodyPr/>
          <a:lstStyle/>
          <a:p>
            <a:fld id="{7C9DB053-BC39-5645-941A-EDB0DEC7708B}" type="slidenum">
              <a:rPr lang="fi-FI" smtClean="0"/>
              <a:t>‹#›</a:t>
            </a:fld>
            <a:endParaRPr lang="fi-FI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FB9C1FD-CCBC-8945-83C6-3EB9AE46D39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603616" y="6356350"/>
            <a:ext cx="4667737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fi-FI"/>
              <a:t>CPI/Kristiina Nieminen</a:t>
            </a:r>
            <a:endParaRPr lang="fi-FI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48E532-8EB6-A64A-9BF8-FBD66826246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1765416" cy="365125"/>
          </a:xfrm>
          <a:prstGeom prst="rect">
            <a:avLst/>
          </a:prstGeom>
        </p:spPr>
        <p:txBody>
          <a:bodyPr/>
          <a:lstStyle/>
          <a:p>
            <a:r>
              <a:rPr lang="fi-FI"/>
              <a:t>4th June 2021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39435118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DBE6856-4C57-B440-B26E-DB1A92D479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i-FI"/>
              <a:t>Muokkaa ots. perustyyl. napsautt.</a:t>
            </a:r>
            <a:endParaRPr lang="fi-FI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287B4C7-AE40-D24D-8781-74BC86E9E3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0000" tIns="45720" rIns="91440" bIns="45720" rtlCol="0">
            <a:normAutofit/>
          </a:bodyPr>
          <a:lstStyle/>
          <a:p>
            <a:pPr lvl="0"/>
            <a:r>
              <a:rPr lang="fi-FI"/>
              <a:t>Muokkaa tekstin perustyylejäinen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  <a:endParaRPr lang="fi-FI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F9930A-31DF-A244-A64E-E4D43F6C6F4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93069" y="6372529"/>
            <a:ext cx="44573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0065A1"/>
                </a:solidFill>
              </a:defRPr>
            </a:lvl1pPr>
          </a:lstStyle>
          <a:p>
            <a:fld id="{7C9DB053-BC39-5645-941A-EDB0DEC7708B}" type="slidenum">
              <a:rPr lang="fi-FI" smtClean="0"/>
              <a:pPr/>
              <a:t>‹#›</a:t>
            </a:fld>
            <a:endParaRPr lang="fi-FI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2E4078B-0E7E-B142-878E-1269235309C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603616" y="6356350"/>
            <a:ext cx="466773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0065A1"/>
                </a:solidFill>
              </a:defRPr>
            </a:lvl1pPr>
          </a:lstStyle>
          <a:p>
            <a:r>
              <a:rPr lang="fi-FI"/>
              <a:t>CPI/Kristiina Nieminen</a:t>
            </a:r>
            <a:endParaRPr lang="fi-FI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1B4AB7-FB4C-C940-B0FD-45D285F32DF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17654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0065A1"/>
                </a:solidFill>
              </a:defRPr>
            </a:lvl1pPr>
          </a:lstStyle>
          <a:p>
            <a:r>
              <a:rPr lang="fi-FI"/>
              <a:t>4th June 2021</a:t>
            </a:r>
            <a:endParaRPr lang="fi-FI" dirty="0"/>
          </a:p>
        </p:txBody>
      </p:sp>
      <p:pic>
        <p:nvPicPr>
          <p:cNvPr id="9" name="Kuva 8">
            <a:extLst>
              <a:ext uri="{FF2B5EF4-FFF2-40B4-BE49-F238E27FC236}">
                <a16:creationId xmlns:a16="http://schemas.microsoft.com/office/drawing/2014/main" id="{187D618E-5229-4856-A8E0-A2A6EE8E4AE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30"/>
          <a:stretch>
            <a:fillRect/>
          </a:stretch>
        </p:blipFill>
        <p:spPr>
          <a:xfrm>
            <a:off x="9737482" y="6347075"/>
            <a:ext cx="1825754" cy="37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03955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8" r:id="rId1"/>
    <p:sldLayoutId id="2147483754" r:id="rId2"/>
    <p:sldLayoutId id="2147483778" r:id="rId3"/>
    <p:sldLayoutId id="2147483749" r:id="rId4"/>
    <p:sldLayoutId id="2147483751" r:id="rId5"/>
    <p:sldLayoutId id="2147483750" r:id="rId6"/>
    <p:sldLayoutId id="2147483752" r:id="rId7"/>
    <p:sldLayoutId id="2147483753" r:id="rId8"/>
    <p:sldLayoutId id="2147483755" r:id="rId9"/>
    <p:sldLayoutId id="2147483757" r:id="rId10"/>
    <p:sldLayoutId id="2147483756" r:id="rId11"/>
    <p:sldLayoutId id="2147483758" r:id="rId12"/>
    <p:sldLayoutId id="2147483760" r:id="rId13"/>
    <p:sldLayoutId id="2147483759" r:id="rId14"/>
    <p:sldLayoutId id="2147483761" r:id="rId15"/>
    <p:sldLayoutId id="2147483763" r:id="rId16"/>
    <p:sldLayoutId id="2147483762" r:id="rId17"/>
    <p:sldLayoutId id="2147483764" r:id="rId18"/>
    <p:sldLayoutId id="2147483765" r:id="rId19"/>
    <p:sldLayoutId id="2147483766" r:id="rId20"/>
    <p:sldLayoutId id="2147483767" r:id="rId21"/>
    <p:sldLayoutId id="2147483661" r:id="rId22"/>
    <p:sldLayoutId id="2147483769" r:id="rId23"/>
    <p:sldLayoutId id="2147483777" r:id="rId24"/>
    <p:sldLayoutId id="2147483776" r:id="rId25"/>
    <p:sldLayoutId id="2147483775" r:id="rId26"/>
    <p:sldLayoutId id="2147483770" r:id="rId27"/>
    <p:sldLayoutId id="2147483771" r:id="rId28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–"/>
        <a:defRPr sz="2800" kern="1200">
          <a:solidFill>
            <a:schemeClr val="bg1"/>
          </a:solidFill>
          <a:latin typeface="+mn-lt"/>
          <a:ea typeface="+mn-ea"/>
          <a:cs typeface="+mn-cs"/>
        </a:defRPr>
      </a:lvl1pPr>
      <a:lvl2pPr marL="4572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240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–"/>
        <a:defRPr sz="18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–"/>
        <a:defRPr sz="18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i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9776AEB2-51E6-4B43-BFC1-019E4D4579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Hedonic Quality Adjustment-methods compared to bilateral price index numbers: preliminary results</a:t>
            </a:r>
            <a:endParaRPr lang="fi-FI" dirty="0"/>
          </a:p>
        </p:txBody>
      </p:sp>
      <p:sp>
        <p:nvSpPr>
          <p:cNvPr id="3" name="Tekstin paikkamerkki 2">
            <a:extLst>
              <a:ext uri="{FF2B5EF4-FFF2-40B4-BE49-F238E27FC236}">
                <a16:creationId xmlns:a16="http://schemas.microsoft.com/office/drawing/2014/main" id="{265F3AAF-5696-43B0-8CE1-334EB05D205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r>
              <a:rPr lang="fi-FI" dirty="0"/>
              <a:t>Kristiina Nieminen</a:t>
            </a:r>
          </a:p>
          <a:p>
            <a:r>
              <a:rPr lang="fi-FI" dirty="0"/>
              <a:t>UNECE CPI </a:t>
            </a:r>
            <a:r>
              <a:rPr lang="fi-FI" dirty="0" err="1"/>
              <a:t>Expert</a:t>
            </a:r>
            <a:r>
              <a:rPr lang="fi-FI" dirty="0"/>
              <a:t> Group, 4th </a:t>
            </a:r>
            <a:r>
              <a:rPr lang="fi-FI" dirty="0" err="1"/>
              <a:t>June</a:t>
            </a:r>
            <a:r>
              <a:rPr lang="fi-FI" dirty="0"/>
              <a:t> 2021</a:t>
            </a:r>
          </a:p>
        </p:txBody>
      </p:sp>
    </p:spTree>
    <p:extLst>
      <p:ext uri="{BB962C8B-B14F-4D97-AF65-F5344CB8AC3E}">
        <p14:creationId xmlns:p14="http://schemas.microsoft.com/office/powerpoint/2010/main" val="67660251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6552C778-1480-4556-B30D-B0496CEC9B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96926" y="365125"/>
            <a:ext cx="9823178" cy="777875"/>
          </a:xfrm>
        </p:spPr>
        <p:txBody>
          <a:bodyPr/>
          <a:lstStyle/>
          <a:p>
            <a:r>
              <a:rPr lang="fi-FI" dirty="0" err="1"/>
              <a:t>Conclusion</a:t>
            </a:r>
            <a:r>
              <a:rPr lang="fi-FI" dirty="0"/>
              <a:t>, </a:t>
            </a:r>
            <a:r>
              <a:rPr lang="fi-FI" dirty="0" err="1"/>
              <a:t>study</a:t>
            </a:r>
            <a:r>
              <a:rPr lang="fi-FI" dirty="0"/>
              <a:t> 1</a:t>
            </a:r>
          </a:p>
        </p:txBody>
      </p:sp>
      <p:sp>
        <p:nvSpPr>
          <p:cNvPr id="3" name="Dian numeron paikkamerkki 2">
            <a:extLst>
              <a:ext uri="{FF2B5EF4-FFF2-40B4-BE49-F238E27FC236}">
                <a16:creationId xmlns:a16="http://schemas.microsoft.com/office/drawing/2014/main" id="{18F63567-BB75-463D-BC5B-571CE28ADA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DB053-BC39-5645-941A-EDB0DEC7708B}" type="slidenum">
              <a:rPr lang="fi-FI" smtClean="0"/>
              <a:t>10</a:t>
            </a:fld>
            <a:endParaRPr lang="fi-FI" dirty="0"/>
          </a:p>
        </p:txBody>
      </p:sp>
      <p:sp>
        <p:nvSpPr>
          <p:cNvPr id="4" name="Alatunnisteen paikkamerkki 3">
            <a:extLst>
              <a:ext uri="{FF2B5EF4-FFF2-40B4-BE49-F238E27FC236}">
                <a16:creationId xmlns:a16="http://schemas.microsoft.com/office/drawing/2014/main" id="{7317142C-3CFF-4B71-84A0-7579F8786E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CPI/Kristiina Nieminen</a:t>
            </a:r>
            <a:endParaRPr lang="fi-FI" dirty="0"/>
          </a:p>
        </p:txBody>
      </p:sp>
      <p:sp>
        <p:nvSpPr>
          <p:cNvPr id="5" name="Päivämäärän paikkamerkki 4">
            <a:extLst>
              <a:ext uri="{FF2B5EF4-FFF2-40B4-BE49-F238E27FC236}">
                <a16:creationId xmlns:a16="http://schemas.microsoft.com/office/drawing/2014/main" id="{7EFF9430-745E-420C-8426-CAC45D0A23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/>
              <a:t>4th June 2021</a:t>
            </a:r>
            <a:endParaRPr lang="fi-FI" dirty="0"/>
          </a:p>
        </p:txBody>
      </p:sp>
      <p:sp>
        <p:nvSpPr>
          <p:cNvPr id="6" name="Sisällön paikkamerkki 5">
            <a:extLst>
              <a:ext uri="{FF2B5EF4-FFF2-40B4-BE49-F238E27FC236}">
                <a16:creationId xmlns:a16="http://schemas.microsoft.com/office/drawing/2014/main" id="{22C4B706-CBD7-4930-A2C6-D6E41BC1408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96926" y="1143001"/>
            <a:ext cx="9823178" cy="505777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i-FI" b="1" dirty="0" err="1"/>
              <a:t>Alcoholic</a:t>
            </a:r>
            <a:r>
              <a:rPr lang="fi-FI" b="1" dirty="0"/>
              <a:t> </a:t>
            </a:r>
            <a:r>
              <a:rPr lang="fi-FI" b="1" dirty="0" err="1"/>
              <a:t>beverages</a:t>
            </a:r>
            <a:endParaRPr lang="fi-FI" b="1" dirty="0"/>
          </a:p>
          <a:p>
            <a:pPr marL="514350" indent="-514350">
              <a:buFont typeface="+mj-lt"/>
              <a:buAutoNum type="arabicPeriod"/>
            </a:pPr>
            <a:r>
              <a:rPr lang="fi-FI" dirty="0" err="1"/>
              <a:t>Matching-pairs</a:t>
            </a:r>
            <a:r>
              <a:rPr lang="fi-FI" dirty="0"/>
              <a:t> (</a:t>
            </a:r>
            <a:r>
              <a:rPr lang="fi-FI" dirty="0" err="1"/>
              <a:t>by</a:t>
            </a:r>
            <a:r>
              <a:rPr lang="fi-FI" dirty="0"/>
              <a:t> EAN) is </a:t>
            </a:r>
            <a:r>
              <a:rPr lang="fi-FI" dirty="0" err="1"/>
              <a:t>best</a:t>
            </a:r>
            <a:r>
              <a:rPr lang="fi-FI" dirty="0"/>
              <a:t> </a:t>
            </a:r>
            <a:r>
              <a:rPr lang="fi-FI" dirty="0" err="1"/>
              <a:t>solution</a:t>
            </a:r>
            <a:r>
              <a:rPr lang="fi-FI" dirty="0"/>
              <a:t> for </a:t>
            </a:r>
            <a:r>
              <a:rPr lang="fi-FI" dirty="0" err="1"/>
              <a:t>this</a:t>
            </a:r>
            <a:r>
              <a:rPr lang="fi-FI" dirty="0"/>
              <a:t> data</a:t>
            </a:r>
          </a:p>
          <a:p>
            <a:pPr marL="1085850" lvl="1" indent="-514350">
              <a:buFont typeface="+mj-lt"/>
              <a:buAutoNum type="arabicPeriod"/>
            </a:pPr>
            <a:r>
              <a:rPr lang="fi-FI" dirty="0"/>
              <a:t>It </a:t>
            </a:r>
            <a:r>
              <a:rPr lang="fi-FI" dirty="0" err="1"/>
              <a:t>captures</a:t>
            </a:r>
            <a:r>
              <a:rPr lang="fi-FI" dirty="0"/>
              <a:t> </a:t>
            </a:r>
            <a:r>
              <a:rPr lang="fi-FI" dirty="0" err="1"/>
              <a:t>well</a:t>
            </a:r>
            <a:r>
              <a:rPr lang="fi-FI" dirty="0"/>
              <a:t> </a:t>
            </a:r>
            <a:r>
              <a:rPr lang="fi-FI" dirty="0" err="1"/>
              <a:t>increases</a:t>
            </a:r>
            <a:r>
              <a:rPr lang="fi-FI" dirty="0"/>
              <a:t> of </a:t>
            </a:r>
            <a:r>
              <a:rPr lang="fi-FI" dirty="0" err="1"/>
              <a:t>tax</a:t>
            </a:r>
            <a:r>
              <a:rPr lang="fi-FI" dirty="0"/>
              <a:t> </a:t>
            </a:r>
            <a:r>
              <a:rPr lang="fi-FI" dirty="0" err="1"/>
              <a:t>rates</a:t>
            </a:r>
            <a:r>
              <a:rPr lang="fi-FI" dirty="0"/>
              <a:t> as </a:t>
            </a:r>
            <a:r>
              <a:rPr lang="fi-FI" dirty="0" err="1"/>
              <a:t>prices</a:t>
            </a:r>
            <a:r>
              <a:rPr lang="fi-FI" dirty="0"/>
              <a:t> </a:t>
            </a:r>
            <a:r>
              <a:rPr lang="fi-FI" dirty="0" err="1"/>
              <a:t>change</a:t>
            </a:r>
            <a:r>
              <a:rPr lang="fi-FI" dirty="0"/>
              <a:t> </a:t>
            </a:r>
            <a:r>
              <a:rPr lang="fi-FI" dirty="0" err="1"/>
              <a:t>minimally</a:t>
            </a:r>
            <a:r>
              <a:rPr lang="fi-FI" dirty="0"/>
              <a:t> in a </a:t>
            </a:r>
            <a:r>
              <a:rPr lang="fi-FI" dirty="0" err="1"/>
              <a:t>year</a:t>
            </a:r>
            <a:endParaRPr lang="fi-FI" dirty="0"/>
          </a:p>
          <a:p>
            <a:pPr marL="514350" indent="-514350">
              <a:buFont typeface="+mj-lt"/>
              <a:buAutoNum type="arabicPeriod"/>
            </a:pPr>
            <a:r>
              <a:rPr lang="fi-FI" dirty="0" err="1"/>
              <a:t>The</a:t>
            </a:r>
            <a:r>
              <a:rPr lang="fi-FI" dirty="0"/>
              <a:t> </a:t>
            </a:r>
            <a:r>
              <a:rPr lang="fi-FI" dirty="0" err="1"/>
              <a:t>basic</a:t>
            </a:r>
            <a:r>
              <a:rPr lang="fi-FI" dirty="0"/>
              <a:t> </a:t>
            </a:r>
            <a:r>
              <a:rPr lang="fi-FI" dirty="0" err="1"/>
              <a:t>index</a:t>
            </a:r>
            <a:r>
              <a:rPr lang="fi-FI" dirty="0"/>
              <a:t> </a:t>
            </a:r>
            <a:r>
              <a:rPr lang="fi-FI" dirty="0" err="1"/>
              <a:t>numbers</a:t>
            </a:r>
            <a:r>
              <a:rPr lang="fi-FI" dirty="0"/>
              <a:t> </a:t>
            </a:r>
            <a:r>
              <a:rPr lang="fi-FI" dirty="0" err="1"/>
              <a:t>are</a:t>
            </a:r>
            <a:r>
              <a:rPr lang="fi-FI" dirty="0"/>
              <a:t> </a:t>
            </a:r>
            <a:r>
              <a:rPr lang="fi-FI" dirty="0" err="1"/>
              <a:t>contingently</a:t>
            </a:r>
            <a:r>
              <a:rPr lang="fi-FI" dirty="0"/>
              <a:t> </a:t>
            </a:r>
            <a:r>
              <a:rPr lang="fi-FI" dirty="0" err="1"/>
              <a:t>biased</a:t>
            </a:r>
            <a:r>
              <a:rPr lang="fi-FI" dirty="0"/>
              <a:t> </a:t>
            </a:r>
          </a:p>
          <a:p>
            <a:pPr marL="571500" lvl="1" indent="0">
              <a:buNone/>
            </a:pPr>
            <a:r>
              <a:rPr lang="fi-FI" dirty="0"/>
              <a:t>– </a:t>
            </a:r>
            <a:r>
              <a:rPr lang="fi-FI" dirty="0" err="1"/>
              <a:t>also</a:t>
            </a:r>
            <a:r>
              <a:rPr lang="fi-FI" dirty="0"/>
              <a:t> in </a:t>
            </a:r>
            <a:r>
              <a:rPr lang="fi-FI" dirty="0" err="1"/>
              <a:t>this</a:t>
            </a:r>
            <a:r>
              <a:rPr lang="fi-FI" dirty="0"/>
              <a:t> case</a:t>
            </a:r>
          </a:p>
          <a:p>
            <a:pPr marL="514350" indent="-514350">
              <a:buFont typeface="+mj-lt"/>
              <a:buAutoNum type="arabicPeriod"/>
            </a:pPr>
            <a:r>
              <a:rPr lang="fi-FI" dirty="0" err="1"/>
              <a:t>The</a:t>
            </a:r>
            <a:r>
              <a:rPr lang="fi-FI" dirty="0"/>
              <a:t> </a:t>
            </a:r>
            <a:r>
              <a:rPr lang="fi-FI" dirty="0" err="1"/>
              <a:t>basic</a:t>
            </a:r>
            <a:r>
              <a:rPr lang="fi-FI" dirty="0"/>
              <a:t> </a:t>
            </a:r>
            <a:r>
              <a:rPr lang="fi-FI" dirty="0" err="1"/>
              <a:t>averages</a:t>
            </a:r>
            <a:r>
              <a:rPr lang="fi-FI" dirty="0"/>
              <a:t> </a:t>
            </a:r>
            <a:r>
              <a:rPr lang="fi-FI" dirty="0" err="1"/>
              <a:t>are</a:t>
            </a:r>
            <a:r>
              <a:rPr lang="fi-FI" dirty="0"/>
              <a:t> </a:t>
            </a:r>
            <a:r>
              <a:rPr lang="fi-FI" dirty="0" err="1"/>
              <a:t>good</a:t>
            </a:r>
            <a:r>
              <a:rPr lang="fi-FI" dirty="0"/>
              <a:t> for </a:t>
            </a:r>
            <a:r>
              <a:rPr lang="fi-FI" dirty="0" err="1"/>
              <a:t>measuring</a:t>
            </a:r>
            <a:r>
              <a:rPr lang="fi-FI" dirty="0"/>
              <a:t> </a:t>
            </a:r>
            <a:r>
              <a:rPr lang="fi-FI" dirty="0" err="1"/>
              <a:t>price</a:t>
            </a:r>
            <a:r>
              <a:rPr lang="fi-FI" dirty="0"/>
              <a:t> </a:t>
            </a:r>
            <a:r>
              <a:rPr lang="fi-FI" dirty="0" err="1"/>
              <a:t>change</a:t>
            </a:r>
            <a:r>
              <a:rPr lang="fi-FI" dirty="0"/>
              <a:t> </a:t>
            </a:r>
            <a:r>
              <a:rPr lang="fi-FI" dirty="0" err="1"/>
              <a:t>only</a:t>
            </a:r>
            <a:r>
              <a:rPr lang="fi-FI" dirty="0"/>
              <a:t> </a:t>
            </a:r>
            <a:r>
              <a:rPr lang="fi-FI" dirty="0" err="1"/>
              <a:t>if</a:t>
            </a:r>
            <a:r>
              <a:rPr lang="fi-FI" dirty="0"/>
              <a:t> </a:t>
            </a:r>
            <a:r>
              <a:rPr lang="fi-FI" dirty="0" err="1"/>
              <a:t>quantities</a:t>
            </a:r>
            <a:r>
              <a:rPr lang="fi-FI" dirty="0"/>
              <a:t> </a:t>
            </a:r>
            <a:r>
              <a:rPr lang="fi-FI" dirty="0" err="1"/>
              <a:t>have</a:t>
            </a:r>
            <a:r>
              <a:rPr lang="fi-FI" dirty="0"/>
              <a:t> </a:t>
            </a:r>
            <a:r>
              <a:rPr lang="fi-FI" dirty="0" err="1"/>
              <a:t>not</a:t>
            </a:r>
            <a:r>
              <a:rPr lang="fi-FI" dirty="0"/>
              <a:t> </a:t>
            </a:r>
            <a:r>
              <a:rPr lang="fi-FI" dirty="0" err="1"/>
              <a:t>changed</a:t>
            </a:r>
            <a:r>
              <a:rPr lang="fi-FI" dirty="0"/>
              <a:t> </a:t>
            </a:r>
            <a:r>
              <a:rPr lang="fi-FI" dirty="0" err="1"/>
              <a:t>or</a:t>
            </a:r>
            <a:r>
              <a:rPr lang="fi-FI" dirty="0"/>
              <a:t> </a:t>
            </a:r>
            <a:r>
              <a:rPr lang="fi-FI" dirty="0" err="1"/>
              <a:t>have</a:t>
            </a:r>
            <a:r>
              <a:rPr lang="fi-FI" dirty="0"/>
              <a:t> </a:t>
            </a:r>
            <a:r>
              <a:rPr lang="fi-FI" dirty="0" err="1"/>
              <a:t>changed</a:t>
            </a:r>
            <a:r>
              <a:rPr lang="fi-FI" dirty="0"/>
              <a:t> </a:t>
            </a:r>
            <a:r>
              <a:rPr lang="fi-FI" dirty="0" err="1"/>
              <a:t>proportionally</a:t>
            </a:r>
            <a:endParaRPr lang="fi-FI" dirty="0"/>
          </a:p>
          <a:p>
            <a:pPr marL="514350" indent="-514350">
              <a:buFont typeface="+mj-lt"/>
              <a:buAutoNum type="arabicPeriod"/>
            </a:pPr>
            <a:r>
              <a:rPr lang="fi-FI" dirty="0"/>
              <a:t>A </a:t>
            </a:r>
            <a:r>
              <a:rPr lang="fi-FI" dirty="0" err="1"/>
              <a:t>hedonic</a:t>
            </a:r>
            <a:r>
              <a:rPr lang="fi-FI" dirty="0"/>
              <a:t> </a:t>
            </a:r>
            <a:r>
              <a:rPr lang="fi-FI" dirty="0" err="1"/>
              <a:t>method</a:t>
            </a:r>
            <a:r>
              <a:rPr lang="fi-FI" dirty="0"/>
              <a:t> is </a:t>
            </a:r>
            <a:r>
              <a:rPr lang="fi-FI" dirty="0" err="1"/>
              <a:t>good</a:t>
            </a:r>
            <a:r>
              <a:rPr lang="fi-FI" dirty="0"/>
              <a:t> </a:t>
            </a:r>
            <a:r>
              <a:rPr lang="fi-FI" dirty="0" err="1"/>
              <a:t>only</a:t>
            </a:r>
            <a:r>
              <a:rPr lang="fi-FI" dirty="0"/>
              <a:t> </a:t>
            </a:r>
            <a:r>
              <a:rPr lang="fi-FI" dirty="0" err="1"/>
              <a:t>if</a:t>
            </a:r>
            <a:r>
              <a:rPr lang="fi-FI" dirty="0"/>
              <a:t> </a:t>
            </a:r>
            <a:r>
              <a:rPr lang="fi-FI" dirty="0" err="1"/>
              <a:t>quantities</a:t>
            </a:r>
            <a:r>
              <a:rPr lang="fi-FI" dirty="0"/>
              <a:t> </a:t>
            </a:r>
            <a:r>
              <a:rPr lang="fi-FI" dirty="0" err="1"/>
              <a:t>consumed</a:t>
            </a:r>
            <a:r>
              <a:rPr lang="fi-FI" dirty="0"/>
              <a:t> </a:t>
            </a:r>
            <a:r>
              <a:rPr lang="fi-FI" dirty="0" err="1"/>
              <a:t>are</a:t>
            </a:r>
            <a:r>
              <a:rPr lang="fi-FI" dirty="0"/>
              <a:t> </a:t>
            </a:r>
            <a:r>
              <a:rPr lang="fi-FI" dirty="0" err="1"/>
              <a:t>linearly</a:t>
            </a:r>
            <a:r>
              <a:rPr lang="fi-FI" dirty="0"/>
              <a:t> </a:t>
            </a:r>
            <a:r>
              <a:rPr lang="fi-FI" dirty="0" err="1"/>
              <a:t>related</a:t>
            </a:r>
            <a:endParaRPr lang="fi-FI" dirty="0"/>
          </a:p>
          <a:p>
            <a:pPr marL="514350" indent="-514350">
              <a:buFont typeface="+mj-lt"/>
              <a:buAutoNum type="arabicPeriod"/>
            </a:pP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264437094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60F1F444-392E-4F61-A64A-205627BDE4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96926" y="365126"/>
            <a:ext cx="9823178" cy="615950"/>
          </a:xfrm>
        </p:spPr>
        <p:txBody>
          <a:bodyPr>
            <a:normAutofit fontScale="90000"/>
          </a:bodyPr>
          <a:lstStyle/>
          <a:p>
            <a:r>
              <a:rPr lang="fi-FI" dirty="0" err="1"/>
              <a:t>Objectives</a:t>
            </a:r>
            <a:r>
              <a:rPr lang="fi-FI" dirty="0"/>
              <a:t> of </a:t>
            </a:r>
            <a:r>
              <a:rPr lang="fi-FI" dirty="0" err="1"/>
              <a:t>the</a:t>
            </a:r>
            <a:r>
              <a:rPr lang="fi-FI" dirty="0"/>
              <a:t> </a:t>
            </a:r>
            <a:r>
              <a:rPr lang="fi-FI" dirty="0" err="1"/>
              <a:t>study</a:t>
            </a:r>
            <a:r>
              <a:rPr lang="fi-FI" dirty="0"/>
              <a:t> 2</a:t>
            </a:r>
          </a:p>
        </p:txBody>
      </p:sp>
      <p:sp>
        <p:nvSpPr>
          <p:cNvPr id="3" name="Dian numeron paikkamerkki 2">
            <a:extLst>
              <a:ext uri="{FF2B5EF4-FFF2-40B4-BE49-F238E27FC236}">
                <a16:creationId xmlns:a16="http://schemas.microsoft.com/office/drawing/2014/main" id="{16467564-7B7F-4914-88D8-C98BFA1D91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DB053-BC39-5645-941A-EDB0DEC7708B}" type="slidenum">
              <a:rPr lang="fi-FI" smtClean="0"/>
              <a:t>11</a:t>
            </a:fld>
            <a:endParaRPr lang="fi-FI" dirty="0"/>
          </a:p>
        </p:txBody>
      </p:sp>
      <p:sp>
        <p:nvSpPr>
          <p:cNvPr id="4" name="Alatunnisteen paikkamerkki 3">
            <a:extLst>
              <a:ext uri="{FF2B5EF4-FFF2-40B4-BE49-F238E27FC236}">
                <a16:creationId xmlns:a16="http://schemas.microsoft.com/office/drawing/2014/main" id="{CE35806A-D470-4692-BC3C-A74BBCF3E1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CPI/Kristiina Nieminen</a:t>
            </a:r>
            <a:endParaRPr lang="fi-FI" dirty="0"/>
          </a:p>
        </p:txBody>
      </p:sp>
      <p:sp>
        <p:nvSpPr>
          <p:cNvPr id="5" name="Päivämäärän paikkamerkki 4">
            <a:extLst>
              <a:ext uri="{FF2B5EF4-FFF2-40B4-BE49-F238E27FC236}">
                <a16:creationId xmlns:a16="http://schemas.microsoft.com/office/drawing/2014/main" id="{234262F8-9F8B-4547-A915-752AF718D3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/>
              <a:t>4th June 2021</a:t>
            </a:r>
            <a:endParaRPr lang="fi-FI" dirty="0"/>
          </a:p>
        </p:txBody>
      </p:sp>
      <p:sp>
        <p:nvSpPr>
          <p:cNvPr id="6" name="Sisällön paikkamerkki 5">
            <a:extLst>
              <a:ext uri="{FF2B5EF4-FFF2-40B4-BE49-F238E27FC236}">
                <a16:creationId xmlns:a16="http://schemas.microsoft.com/office/drawing/2014/main" id="{B35ADEBB-2B33-48F2-B528-934C059540D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96925" y="1143000"/>
            <a:ext cx="10685029" cy="5715000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fi-FI" sz="3600" dirty="0" err="1"/>
              <a:t>Test</a:t>
            </a:r>
            <a:r>
              <a:rPr lang="fi-FI" sz="3600" dirty="0"/>
              <a:t> </a:t>
            </a:r>
            <a:r>
              <a:rPr lang="fi-FI" sz="3600" dirty="0" err="1"/>
              <a:t>hedonic</a:t>
            </a:r>
            <a:r>
              <a:rPr lang="fi-FI" sz="3600" dirty="0"/>
              <a:t> </a:t>
            </a:r>
            <a:r>
              <a:rPr lang="fi-FI" sz="3600" dirty="0" err="1"/>
              <a:t>solution</a:t>
            </a:r>
            <a:r>
              <a:rPr lang="fi-FI" sz="3600" dirty="0"/>
              <a:t> for </a:t>
            </a:r>
            <a:r>
              <a:rPr lang="fi-FI" sz="3600" dirty="0" err="1"/>
              <a:t>the</a:t>
            </a:r>
            <a:r>
              <a:rPr lang="fi-FI" sz="3600" dirty="0"/>
              <a:t> </a:t>
            </a:r>
            <a:r>
              <a:rPr lang="fi-FI" sz="3600" dirty="0" err="1"/>
              <a:t>problem</a:t>
            </a:r>
            <a:r>
              <a:rPr lang="fi-FI" sz="3600" dirty="0"/>
              <a:t> of </a:t>
            </a:r>
            <a:r>
              <a:rPr lang="fi-FI" sz="3600" dirty="0" err="1"/>
              <a:t>overlap</a:t>
            </a:r>
            <a:endParaRPr lang="fi-FI" sz="3600" dirty="0"/>
          </a:p>
          <a:p>
            <a:pPr lvl="1"/>
            <a:r>
              <a:rPr lang="fi-FI" sz="3200" dirty="0" err="1"/>
              <a:t>commodities</a:t>
            </a:r>
            <a:r>
              <a:rPr lang="fi-FI" sz="3200" dirty="0"/>
              <a:t> </a:t>
            </a:r>
            <a:r>
              <a:rPr lang="fi-FI" sz="3200" dirty="0" err="1"/>
              <a:t>having</a:t>
            </a:r>
            <a:r>
              <a:rPr lang="fi-FI" sz="3200" dirty="0"/>
              <a:t> </a:t>
            </a:r>
            <a:r>
              <a:rPr lang="fi-FI" sz="3200" dirty="0" err="1"/>
              <a:t>high</a:t>
            </a:r>
            <a:r>
              <a:rPr lang="fi-FI" sz="3200" dirty="0"/>
              <a:t> </a:t>
            </a:r>
            <a:r>
              <a:rPr lang="fi-FI" sz="3200" dirty="0" err="1"/>
              <a:t>attrition</a:t>
            </a:r>
            <a:r>
              <a:rPr lang="fi-FI" sz="3200" dirty="0"/>
              <a:t> </a:t>
            </a:r>
            <a:r>
              <a:rPr lang="fi-FI" sz="3200" dirty="0" err="1"/>
              <a:t>rate</a:t>
            </a:r>
            <a:r>
              <a:rPr lang="fi-FI" sz="3200" dirty="0"/>
              <a:t>; </a:t>
            </a:r>
            <a:r>
              <a:rPr lang="fi-FI" sz="3200" dirty="0" err="1"/>
              <a:t>new</a:t>
            </a:r>
            <a:r>
              <a:rPr lang="fi-FI" sz="3200" dirty="0"/>
              <a:t> products </a:t>
            </a:r>
            <a:r>
              <a:rPr lang="fi-FI" sz="3200" dirty="0" err="1"/>
              <a:t>enter</a:t>
            </a:r>
            <a:r>
              <a:rPr lang="fi-FI" sz="3200" dirty="0"/>
              <a:t> </a:t>
            </a:r>
            <a:r>
              <a:rPr lang="fi-FI" sz="3200" dirty="0" err="1"/>
              <a:t>the</a:t>
            </a:r>
            <a:r>
              <a:rPr lang="fi-FI" sz="3200" dirty="0"/>
              <a:t> </a:t>
            </a:r>
            <a:r>
              <a:rPr lang="fi-FI" sz="3200" dirty="0" err="1"/>
              <a:t>markets</a:t>
            </a:r>
            <a:r>
              <a:rPr lang="fi-FI" sz="3200" dirty="0"/>
              <a:t> </a:t>
            </a:r>
            <a:r>
              <a:rPr lang="fi-FI" sz="3200" dirty="0" err="1"/>
              <a:t>while</a:t>
            </a:r>
            <a:r>
              <a:rPr lang="fi-FI" sz="3200" dirty="0"/>
              <a:t> </a:t>
            </a:r>
            <a:r>
              <a:rPr lang="fi-FI" sz="3200" dirty="0" err="1"/>
              <a:t>others</a:t>
            </a:r>
            <a:r>
              <a:rPr lang="fi-FI" sz="3200" dirty="0"/>
              <a:t> </a:t>
            </a:r>
            <a:r>
              <a:rPr lang="fi-FI" sz="3200" dirty="0" err="1"/>
              <a:t>disappear</a:t>
            </a:r>
            <a:endParaRPr lang="fi-FI" sz="3200" dirty="0"/>
          </a:p>
          <a:p>
            <a:pPr lvl="1"/>
            <a:endParaRPr lang="fi-FI" sz="3200" dirty="0"/>
          </a:p>
          <a:p>
            <a:pPr marL="342900" indent="-457200">
              <a:buFont typeface="+mj-lt"/>
              <a:buAutoNum type="arabicPeriod"/>
            </a:pPr>
            <a:r>
              <a:rPr lang="fi-FI" sz="4200" dirty="0" err="1"/>
              <a:t>Hedonic</a:t>
            </a:r>
            <a:r>
              <a:rPr lang="fi-FI" sz="4200" dirty="0"/>
              <a:t> </a:t>
            </a:r>
            <a:r>
              <a:rPr lang="fi-FI" sz="4200" dirty="0" err="1"/>
              <a:t>solution</a:t>
            </a:r>
            <a:r>
              <a:rPr lang="fi-FI" sz="4200" dirty="0"/>
              <a:t> </a:t>
            </a:r>
          </a:p>
          <a:p>
            <a:pPr marL="914400" lvl="1" indent="-457200"/>
            <a:r>
              <a:rPr lang="fi-FI" sz="3600" dirty="0" err="1"/>
              <a:t>semilogarithmic</a:t>
            </a:r>
            <a:r>
              <a:rPr lang="fi-FI" sz="3600" dirty="0"/>
              <a:t> </a:t>
            </a:r>
            <a:r>
              <a:rPr lang="fi-FI" sz="3600" dirty="0" err="1"/>
              <a:t>price</a:t>
            </a:r>
            <a:r>
              <a:rPr lang="fi-FI" sz="3600" dirty="0"/>
              <a:t> </a:t>
            </a:r>
            <a:r>
              <a:rPr lang="fi-FI" sz="3600" dirty="0" err="1"/>
              <a:t>model</a:t>
            </a:r>
            <a:r>
              <a:rPr lang="fi-FI" sz="3600" dirty="0"/>
              <a:t>  </a:t>
            </a:r>
          </a:p>
          <a:p>
            <a:pPr marL="914400" lvl="1" indent="-457200"/>
            <a:r>
              <a:rPr lang="fi-FI" sz="3600" dirty="0" err="1"/>
              <a:t>Quality</a:t>
            </a:r>
            <a:r>
              <a:rPr lang="fi-FI" sz="3600" dirty="0"/>
              <a:t> </a:t>
            </a:r>
            <a:r>
              <a:rPr lang="fi-FI" sz="3600" dirty="0" err="1"/>
              <a:t>characteristic</a:t>
            </a:r>
            <a:r>
              <a:rPr lang="fi-FI" sz="3600" dirty="0"/>
              <a:t>: </a:t>
            </a:r>
          </a:p>
          <a:p>
            <a:pPr marL="1257300" lvl="2" indent="-457200"/>
            <a:r>
              <a:rPr lang="en-US" sz="3200" dirty="0"/>
              <a:t>a life cycle of commodities </a:t>
            </a:r>
            <a:br>
              <a:rPr lang="en-US" sz="3200" dirty="0"/>
            </a:br>
            <a:r>
              <a:rPr lang="en-US" sz="3200" dirty="0"/>
              <a:t>(how many months commodity has been on the markets)</a:t>
            </a:r>
          </a:p>
          <a:p>
            <a:pPr marL="1257300" lvl="2" indent="-457200"/>
            <a:r>
              <a:rPr lang="en-US" sz="3200" dirty="0"/>
              <a:t>the quality of commodities does not change</a:t>
            </a:r>
          </a:p>
          <a:p>
            <a:pPr marL="742950" indent="-742950">
              <a:buFont typeface="+mj-lt"/>
              <a:buAutoNum type="arabicPeriod"/>
            </a:pPr>
            <a:r>
              <a:rPr lang="fi-FI" sz="4200" dirty="0" err="1"/>
              <a:t>Robust</a:t>
            </a:r>
            <a:r>
              <a:rPr lang="fi-FI" sz="4200" dirty="0"/>
              <a:t> </a:t>
            </a:r>
            <a:r>
              <a:rPr lang="fi-FI" sz="4200" dirty="0" err="1"/>
              <a:t>solution</a:t>
            </a:r>
            <a:r>
              <a:rPr lang="fi-FI" sz="4200" dirty="0"/>
              <a:t> </a:t>
            </a:r>
          </a:p>
          <a:p>
            <a:pPr marL="914400" lvl="1" indent="-457200"/>
            <a:r>
              <a:rPr lang="en-US" sz="3600" dirty="0"/>
              <a:t>Homogenous product = detail commodity group broken down by age  </a:t>
            </a:r>
          </a:p>
          <a:p>
            <a:pPr marL="914400" lvl="1" indent="-457200"/>
            <a:r>
              <a:rPr lang="en-US" sz="3600" dirty="0"/>
              <a:t>aggregate prices of each age group into unit prices</a:t>
            </a:r>
          </a:p>
          <a:p>
            <a:pPr marL="1257300" lvl="2" indent="-457200"/>
            <a:endParaRPr lang="fi-FI" sz="3200" dirty="0"/>
          </a:p>
          <a:p>
            <a:pPr lvl="1"/>
            <a:endParaRPr lang="fi-FI" sz="3600" dirty="0"/>
          </a:p>
          <a:p>
            <a:endParaRPr lang="fi-FI" sz="3600" dirty="0"/>
          </a:p>
        </p:txBody>
      </p:sp>
    </p:spTree>
    <p:extLst>
      <p:ext uri="{BB962C8B-B14F-4D97-AF65-F5344CB8AC3E}">
        <p14:creationId xmlns:p14="http://schemas.microsoft.com/office/powerpoint/2010/main" val="12303510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5C7C978F-38E5-4828-9388-377DECF0DB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96926" y="365125"/>
            <a:ext cx="9823178" cy="663575"/>
          </a:xfrm>
        </p:spPr>
        <p:txBody>
          <a:bodyPr>
            <a:normAutofit fontScale="90000"/>
          </a:bodyPr>
          <a:lstStyle/>
          <a:p>
            <a:r>
              <a:rPr lang="fi-FI" dirty="0" err="1"/>
              <a:t>Study</a:t>
            </a:r>
            <a:r>
              <a:rPr lang="fi-FI" dirty="0"/>
              <a:t> 2: </a:t>
            </a:r>
            <a:r>
              <a:rPr lang="fi-FI" dirty="0" err="1"/>
              <a:t>Clothes</a:t>
            </a:r>
            <a:r>
              <a:rPr lang="fi-FI" dirty="0"/>
              <a:t> and </a:t>
            </a:r>
            <a:r>
              <a:rPr lang="fi-FI" dirty="0" err="1"/>
              <a:t>shoes</a:t>
            </a:r>
            <a:r>
              <a:rPr lang="fi-FI" dirty="0"/>
              <a:t>-data</a:t>
            </a:r>
          </a:p>
        </p:txBody>
      </p:sp>
      <p:sp>
        <p:nvSpPr>
          <p:cNvPr id="3" name="Dian numeron paikkamerkki 2">
            <a:extLst>
              <a:ext uri="{FF2B5EF4-FFF2-40B4-BE49-F238E27FC236}">
                <a16:creationId xmlns:a16="http://schemas.microsoft.com/office/drawing/2014/main" id="{047EF8F3-B1F2-49D4-B9A0-F71DCC009C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DB053-BC39-5645-941A-EDB0DEC7708B}" type="slidenum">
              <a:rPr lang="fi-FI" smtClean="0"/>
              <a:t>12</a:t>
            </a:fld>
            <a:endParaRPr lang="fi-FI" dirty="0"/>
          </a:p>
        </p:txBody>
      </p:sp>
      <p:sp>
        <p:nvSpPr>
          <p:cNvPr id="4" name="Alatunnisteen paikkamerkki 3">
            <a:extLst>
              <a:ext uri="{FF2B5EF4-FFF2-40B4-BE49-F238E27FC236}">
                <a16:creationId xmlns:a16="http://schemas.microsoft.com/office/drawing/2014/main" id="{FCDECCD3-8FC5-42CC-8860-B7F32105C1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CPI/Kristiina Nieminen</a:t>
            </a:r>
            <a:endParaRPr lang="fi-FI" dirty="0"/>
          </a:p>
        </p:txBody>
      </p:sp>
      <p:sp>
        <p:nvSpPr>
          <p:cNvPr id="5" name="Päivämäärän paikkamerkki 4">
            <a:extLst>
              <a:ext uri="{FF2B5EF4-FFF2-40B4-BE49-F238E27FC236}">
                <a16:creationId xmlns:a16="http://schemas.microsoft.com/office/drawing/2014/main" id="{D0EF22F6-886B-46EC-AC3A-BD86E2CECD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/>
              <a:t>4th June 2021</a:t>
            </a:r>
            <a:endParaRPr lang="fi-FI" dirty="0"/>
          </a:p>
        </p:txBody>
      </p:sp>
      <p:pic>
        <p:nvPicPr>
          <p:cNvPr id="9" name="Kuva 8">
            <a:extLst>
              <a:ext uri="{FF2B5EF4-FFF2-40B4-BE49-F238E27FC236}">
                <a16:creationId xmlns:a16="http://schemas.microsoft.com/office/drawing/2014/main" id="{F478FEE3-5FD0-4A61-B9AD-96A07AD794F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6926" y="1028700"/>
            <a:ext cx="11226014" cy="5133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351896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3C5AD17B-E449-441C-8FE3-62DB497A0B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96926" y="365126"/>
            <a:ext cx="9823178" cy="730250"/>
          </a:xfrm>
        </p:spPr>
        <p:txBody>
          <a:bodyPr>
            <a:normAutofit/>
          </a:bodyPr>
          <a:lstStyle/>
          <a:p>
            <a:r>
              <a:rPr lang="fi-FI" dirty="0" err="1"/>
              <a:t>Bilateral</a:t>
            </a:r>
            <a:r>
              <a:rPr lang="fi-FI" dirty="0"/>
              <a:t> </a:t>
            </a:r>
            <a:r>
              <a:rPr lang="fi-FI" dirty="0" err="1"/>
              <a:t>index</a:t>
            </a:r>
            <a:r>
              <a:rPr lang="fi-FI" dirty="0"/>
              <a:t> </a:t>
            </a:r>
            <a:r>
              <a:rPr lang="fi-FI" dirty="0" err="1"/>
              <a:t>numbers</a:t>
            </a:r>
            <a:endParaRPr lang="fi-FI" dirty="0"/>
          </a:p>
        </p:txBody>
      </p:sp>
      <p:sp>
        <p:nvSpPr>
          <p:cNvPr id="3" name="Dian numeron paikkamerkki 2">
            <a:extLst>
              <a:ext uri="{FF2B5EF4-FFF2-40B4-BE49-F238E27FC236}">
                <a16:creationId xmlns:a16="http://schemas.microsoft.com/office/drawing/2014/main" id="{CD75670E-ADA3-4F0F-8CC0-B42A059270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DB053-BC39-5645-941A-EDB0DEC7708B}" type="slidenum">
              <a:rPr lang="fi-FI" smtClean="0"/>
              <a:t>13</a:t>
            </a:fld>
            <a:endParaRPr lang="fi-FI" dirty="0"/>
          </a:p>
        </p:txBody>
      </p:sp>
      <p:sp>
        <p:nvSpPr>
          <p:cNvPr id="4" name="Alatunnisteen paikkamerkki 3">
            <a:extLst>
              <a:ext uri="{FF2B5EF4-FFF2-40B4-BE49-F238E27FC236}">
                <a16:creationId xmlns:a16="http://schemas.microsoft.com/office/drawing/2014/main" id="{C6197753-A27C-4BFB-A79B-995A32A8C1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CPI/Kristiina Nieminen</a:t>
            </a:r>
            <a:endParaRPr lang="fi-FI" dirty="0"/>
          </a:p>
        </p:txBody>
      </p:sp>
      <p:sp>
        <p:nvSpPr>
          <p:cNvPr id="5" name="Päivämäärän paikkamerkki 4">
            <a:extLst>
              <a:ext uri="{FF2B5EF4-FFF2-40B4-BE49-F238E27FC236}">
                <a16:creationId xmlns:a16="http://schemas.microsoft.com/office/drawing/2014/main" id="{CFD3276B-5FBB-4027-A3A8-D63614B3DA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/>
              <a:t>4th June 2021</a:t>
            </a:r>
            <a:endParaRPr lang="fi-FI" dirty="0"/>
          </a:p>
        </p:txBody>
      </p:sp>
      <p:sp>
        <p:nvSpPr>
          <p:cNvPr id="8" name="Tekstiruutu 7">
            <a:extLst>
              <a:ext uri="{FF2B5EF4-FFF2-40B4-BE49-F238E27FC236}">
                <a16:creationId xmlns:a16="http://schemas.microsoft.com/office/drawing/2014/main" id="{051C12BD-A6A0-4BE5-956F-F9760F37BA13}"/>
              </a:ext>
            </a:extLst>
          </p:cNvPr>
          <p:cNvSpPr txBox="1"/>
          <p:nvPr/>
        </p:nvSpPr>
        <p:spPr>
          <a:xfrm>
            <a:off x="385145" y="5167948"/>
            <a:ext cx="505006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Decline of consumption values (RSB) and number of commodities (RSN) in NUTS2 region West-Finland in year 2020</a:t>
            </a:r>
            <a:endParaRPr lang="fi-FI" dirty="0"/>
          </a:p>
        </p:txBody>
      </p:sp>
      <p:sp>
        <p:nvSpPr>
          <p:cNvPr id="10" name="Tekstiruutu 9">
            <a:extLst>
              <a:ext uri="{FF2B5EF4-FFF2-40B4-BE49-F238E27FC236}">
                <a16:creationId xmlns:a16="http://schemas.microsoft.com/office/drawing/2014/main" id="{694608A0-53FD-48CE-B2B4-3A4C4A3F2CD5}"/>
              </a:ext>
            </a:extLst>
          </p:cNvPr>
          <p:cNvSpPr txBox="1"/>
          <p:nvPr/>
        </p:nvSpPr>
        <p:spPr>
          <a:xfrm>
            <a:off x="6513401" y="5167948"/>
            <a:ext cx="505006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Declining prices by the excellent index numbers. Index series are 2020=1 and NUTS2 region ‘West-Finland’ for clothes</a:t>
            </a:r>
            <a:endParaRPr lang="fi-FI" dirty="0"/>
          </a:p>
        </p:txBody>
      </p:sp>
      <p:sp>
        <p:nvSpPr>
          <p:cNvPr id="12" name="Rectangle 5">
            <a:extLst>
              <a:ext uri="{FF2B5EF4-FFF2-40B4-BE49-F238E27FC236}">
                <a16:creationId xmlns:a16="http://schemas.microsoft.com/office/drawing/2014/main" id="{4C56D56B-B594-4B53-8017-681C637A4171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i-FI"/>
          </a:p>
        </p:txBody>
      </p:sp>
      <p:sp>
        <p:nvSpPr>
          <p:cNvPr id="14" name="Rectangle 6">
            <a:extLst>
              <a:ext uri="{FF2B5EF4-FFF2-40B4-BE49-F238E27FC236}">
                <a16:creationId xmlns:a16="http://schemas.microsoft.com/office/drawing/2014/main" id="{2B8D338E-A730-4CDF-9BEE-A82A4A59740C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24003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i-FI"/>
          </a:p>
        </p:txBody>
      </p:sp>
      <p:pic>
        <p:nvPicPr>
          <p:cNvPr id="9" name="Kuva 8">
            <a:extLst>
              <a:ext uri="{FF2B5EF4-FFF2-40B4-BE49-F238E27FC236}">
                <a16:creationId xmlns:a16="http://schemas.microsoft.com/office/drawing/2014/main" id="{DCBA7487-B2EC-40CB-8BB3-80EC67ECE59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54784" y="992735"/>
            <a:ext cx="5796709" cy="4058667"/>
          </a:xfrm>
          <a:prstGeom prst="rect">
            <a:avLst/>
          </a:prstGeom>
        </p:spPr>
      </p:pic>
      <p:pic>
        <p:nvPicPr>
          <p:cNvPr id="11" name="Kuva 10">
            <a:extLst>
              <a:ext uri="{FF2B5EF4-FFF2-40B4-BE49-F238E27FC236}">
                <a16:creationId xmlns:a16="http://schemas.microsoft.com/office/drawing/2014/main" id="{97E2604F-7E1E-4365-87BB-F2BFBEAEC3E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8135" y="987343"/>
            <a:ext cx="5686426" cy="41347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268928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3C5AD17B-E449-441C-8FE3-62DB497A0B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96926" y="365126"/>
            <a:ext cx="9823178" cy="730250"/>
          </a:xfrm>
        </p:spPr>
        <p:txBody>
          <a:bodyPr>
            <a:normAutofit/>
          </a:bodyPr>
          <a:lstStyle/>
          <a:p>
            <a:r>
              <a:rPr lang="fi-FI" dirty="0"/>
              <a:t>Basic </a:t>
            </a:r>
            <a:r>
              <a:rPr lang="fi-FI" dirty="0" err="1"/>
              <a:t>averages</a:t>
            </a:r>
            <a:r>
              <a:rPr lang="fi-FI" dirty="0"/>
              <a:t> </a:t>
            </a:r>
            <a:r>
              <a:rPr lang="fi-FI" dirty="0" err="1"/>
              <a:t>by</a:t>
            </a:r>
            <a:r>
              <a:rPr lang="fi-FI" dirty="0"/>
              <a:t> </a:t>
            </a:r>
            <a:r>
              <a:rPr lang="fi-FI" dirty="0" err="1"/>
              <a:t>category</a:t>
            </a:r>
            <a:r>
              <a:rPr lang="fi-FI" dirty="0"/>
              <a:t> (KAT9)</a:t>
            </a:r>
          </a:p>
        </p:txBody>
      </p:sp>
      <p:sp>
        <p:nvSpPr>
          <p:cNvPr id="3" name="Dian numeron paikkamerkki 2">
            <a:extLst>
              <a:ext uri="{FF2B5EF4-FFF2-40B4-BE49-F238E27FC236}">
                <a16:creationId xmlns:a16="http://schemas.microsoft.com/office/drawing/2014/main" id="{CD75670E-ADA3-4F0F-8CC0-B42A059270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DB053-BC39-5645-941A-EDB0DEC7708B}" type="slidenum">
              <a:rPr lang="fi-FI" smtClean="0"/>
              <a:t>14</a:t>
            </a:fld>
            <a:endParaRPr lang="fi-FI" dirty="0"/>
          </a:p>
        </p:txBody>
      </p:sp>
      <p:sp>
        <p:nvSpPr>
          <p:cNvPr id="4" name="Alatunnisteen paikkamerkki 3">
            <a:extLst>
              <a:ext uri="{FF2B5EF4-FFF2-40B4-BE49-F238E27FC236}">
                <a16:creationId xmlns:a16="http://schemas.microsoft.com/office/drawing/2014/main" id="{C6197753-A27C-4BFB-A79B-995A32A8C1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CPI/Kristiina Nieminen</a:t>
            </a:r>
            <a:endParaRPr lang="fi-FI" dirty="0"/>
          </a:p>
        </p:txBody>
      </p:sp>
      <p:sp>
        <p:nvSpPr>
          <p:cNvPr id="5" name="Päivämäärän paikkamerkki 4">
            <a:extLst>
              <a:ext uri="{FF2B5EF4-FFF2-40B4-BE49-F238E27FC236}">
                <a16:creationId xmlns:a16="http://schemas.microsoft.com/office/drawing/2014/main" id="{CFD3276B-5FBB-4027-A3A8-D63614B3DA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/>
              <a:t>4th June 2021</a:t>
            </a:r>
            <a:endParaRPr lang="fi-FI" dirty="0"/>
          </a:p>
        </p:txBody>
      </p:sp>
      <p:sp>
        <p:nvSpPr>
          <p:cNvPr id="8" name="Tekstiruutu 7">
            <a:extLst>
              <a:ext uri="{FF2B5EF4-FFF2-40B4-BE49-F238E27FC236}">
                <a16:creationId xmlns:a16="http://schemas.microsoft.com/office/drawing/2014/main" id="{69CC80E2-0E6C-4BDC-A067-47DE036B3B03}"/>
              </a:ext>
            </a:extLst>
          </p:cNvPr>
          <p:cNvSpPr txBox="1"/>
          <p:nvPr/>
        </p:nvSpPr>
        <p:spPr>
          <a:xfrm>
            <a:off x="492220" y="5141926"/>
            <a:ext cx="505006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dirty="0"/>
              <a:t>Index </a:t>
            </a:r>
            <a:r>
              <a:rPr lang="fi-FI" dirty="0" err="1"/>
              <a:t>series</a:t>
            </a:r>
            <a:r>
              <a:rPr lang="fi-FI" dirty="0"/>
              <a:t> for </a:t>
            </a:r>
            <a:r>
              <a:rPr lang="fi-FI" dirty="0" err="1"/>
              <a:t>old</a:t>
            </a:r>
            <a:r>
              <a:rPr lang="fi-FI" dirty="0"/>
              <a:t> (</a:t>
            </a:r>
            <a:r>
              <a:rPr lang="fi-FI" dirty="0" err="1"/>
              <a:t>yellow</a:t>
            </a:r>
            <a:r>
              <a:rPr lang="fi-FI" dirty="0"/>
              <a:t>) and </a:t>
            </a:r>
            <a:r>
              <a:rPr lang="fi-FI" dirty="0" err="1"/>
              <a:t>new</a:t>
            </a:r>
            <a:r>
              <a:rPr lang="fi-FI" dirty="0"/>
              <a:t> (</a:t>
            </a:r>
            <a:r>
              <a:rPr lang="fi-FI" dirty="0" err="1"/>
              <a:t>blue</a:t>
            </a:r>
            <a:r>
              <a:rPr lang="fi-FI" dirty="0"/>
              <a:t>) </a:t>
            </a:r>
            <a:r>
              <a:rPr lang="fi-FI" dirty="0" err="1"/>
              <a:t>selection</a:t>
            </a:r>
            <a:r>
              <a:rPr lang="fi-FI" dirty="0"/>
              <a:t> of T-</a:t>
            </a:r>
            <a:r>
              <a:rPr lang="fi-FI" dirty="0" err="1"/>
              <a:t>shirts</a:t>
            </a:r>
            <a:r>
              <a:rPr lang="fi-FI" dirty="0"/>
              <a:t>. </a:t>
            </a:r>
            <a:r>
              <a:rPr lang="fi-FI" dirty="0" err="1"/>
              <a:t>Solid</a:t>
            </a:r>
            <a:r>
              <a:rPr lang="fi-FI" dirty="0"/>
              <a:t> </a:t>
            </a:r>
            <a:r>
              <a:rPr lang="fi-FI" dirty="0" err="1"/>
              <a:t>lines</a:t>
            </a:r>
            <a:r>
              <a:rPr lang="fi-FI" dirty="0"/>
              <a:t> </a:t>
            </a:r>
            <a:r>
              <a:rPr lang="fi-FI" dirty="0" err="1"/>
              <a:t>are</a:t>
            </a:r>
            <a:r>
              <a:rPr lang="fi-FI" dirty="0"/>
              <a:t> </a:t>
            </a:r>
            <a:r>
              <a:rPr lang="fi-FI" dirty="0" err="1"/>
              <a:t>aggregates</a:t>
            </a:r>
            <a:r>
              <a:rPr lang="fi-FI" dirty="0"/>
              <a:t> Törnqvist for </a:t>
            </a:r>
            <a:r>
              <a:rPr lang="fi-FI" dirty="0" err="1"/>
              <a:t>old</a:t>
            </a:r>
            <a:r>
              <a:rPr lang="fi-FI" dirty="0"/>
              <a:t> and </a:t>
            </a:r>
            <a:r>
              <a:rPr lang="fi-FI" dirty="0" err="1"/>
              <a:t>new</a:t>
            </a:r>
            <a:r>
              <a:rPr lang="fi-FI" dirty="0"/>
              <a:t> </a:t>
            </a:r>
            <a:r>
              <a:rPr lang="fi-FI" dirty="0" err="1"/>
              <a:t>selection</a:t>
            </a:r>
            <a:r>
              <a:rPr lang="fi-FI" dirty="0"/>
              <a:t> of T-</a:t>
            </a:r>
            <a:r>
              <a:rPr lang="fi-FI" dirty="0" err="1"/>
              <a:t>shirts</a:t>
            </a:r>
            <a:r>
              <a:rPr lang="fi-FI" dirty="0"/>
              <a:t>. </a:t>
            </a:r>
            <a:r>
              <a:rPr lang="en-US" dirty="0"/>
              <a:t>The red line one is quality adjusted </a:t>
            </a:r>
            <a:r>
              <a:rPr lang="en-US" dirty="0" err="1"/>
              <a:t>Törnqvist</a:t>
            </a:r>
            <a:endParaRPr lang="fi-FI" dirty="0"/>
          </a:p>
        </p:txBody>
      </p:sp>
      <p:sp>
        <p:nvSpPr>
          <p:cNvPr id="10" name="Tekstiruutu 9">
            <a:extLst>
              <a:ext uri="{FF2B5EF4-FFF2-40B4-BE49-F238E27FC236}">
                <a16:creationId xmlns:a16="http://schemas.microsoft.com/office/drawing/2014/main" id="{CB06535C-5A7B-468C-8C5D-1CE105CCCD52}"/>
              </a:ext>
            </a:extLst>
          </p:cNvPr>
          <p:cNvSpPr txBox="1"/>
          <p:nvPr/>
        </p:nvSpPr>
        <p:spPr>
          <a:xfrm>
            <a:off x="6815352" y="5310813"/>
            <a:ext cx="505006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dirty="0" err="1"/>
              <a:t>The</a:t>
            </a:r>
            <a:r>
              <a:rPr lang="fi-FI" dirty="0"/>
              <a:t> </a:t>
            </a:r>
            <a:r>
              <a:rPr lang="fi-FI" dirty="0" err="1"/>
              <a:t>same</a:t>
            </a:r>
            <a:r>
              <a:rPr lang="fi-FI" dirty="0"/>
              <a:t> </a:t>
            </a:r>
            <a:r>
              <a:rPr lang="fi-FI" dirty="0" err="1"/>
              <a:t>by</a:t>
            </a:r>
            <a:r>
              <a:rPr lang="fi-FI" dirty="0"/>
              <a:t> </a:t>
            </a:r>
            <a:r>
              <a:rPr lang="fi-FI" dirty="0" err="1"/>
              <a:t>commodity</a:t>
            </a:r>
            <a:r>
              <a:rPr lang="fi-FI" dirty="0"/>
              <a:t> </a:t>
            </a:r>
            <a:r>
              <a:rPr lang="fi-FI" dirty="0" err="1"/>
              <a:t>prices</a:t>
            </a:r>
            <a:r>
              <a:rPr lang="fi-FI" dirty="0"/>
              <a:t>. </a:t>
            </a:r>
            <a:r>
              <a:rPr lang="fi-FI" dirty="0" err="1"/>
              <a:t>The</a:t>
            </a:r>
            <a:r>
              <a:rPr lang="fi-FI" dirty="0"/>
              <a:t> </a:t>
            </a:r>
            <a:r>
              <a:rPr lang="fi-FI" dirty="0" err="1"/>
              <a:t>solid</a:t>
            </a:r>
            <a:r>
              <a:rPr lang="fi-FI" dirty="0"/>
              <a:t> </a:t>
            </a:r>
            <a:r>
              <a:rPr lang="en-US" dirty="0"/>
              <a:t>yellow and blue lines represent price profiles for true average prices and red line profile for quality adjusted prices. </a:t>
            </a:r>
            <a:endParaRPr lang="fi-FI" dirty="0"/>
          </a:p>
        </p:txBody>
      </p:sp>
      <p:sp>
        <p:nvSpPr>
          <p:cNvPr id="6" name="Rectangle 2">
            <a:extLst>
              <a:ext uri="{FF2B5EF4-FFF2-40B4-BE49-F238E27FC236}">
                <a16:creationId xmlns:a16="http://schemas.microsoft.com/office/drawing/2014/main" id="{F74B49F8-154B-45E0-B0F3-239B521B800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199" y="1363289"/>
            <a:ext cx="20630975" cy="9365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i-FI"/>
          </a:p>
        </p:txBody>
      </p:sp>
      <p:sp>
        <p:nvSpPr>
          <p:cNvPr id="7" name="Rectangle 3">
            <a:extLst>
              <a:ext uri="{FF2B5EF4-FFF2-40B4-BE49-F238E27FC236}">
                <a16:creationId xmlns:a16="http://schemas.microsoft.com/office/drawing/2014/main" id="{7D9ED68A-CEC2-40CF-BADE-9E96043466D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199" y="3771526"/>
            <a:ext cx="20630975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i-FI"/>
          </a:p>
        </p:txBody>
      </p:sp>
      <p:pic>
        <p:nvPicPr>
          <p:cNvPr id="17" name="Kuva 16">
            <a:extLst>
              <a:ext uri="{FF2B5EF4-FFF2-40B4-BE49-F238E27FC236}">
                <a16:creationId xmlns:a16="http://schemas.microsoft.com/office/drawing/2014/main" id="{FBB844E3-FDE7-4D21-8096-DB84A9147EB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6586" y="1196116"/>
            <a:ext cx="5848692" cy="3915580"/>
          </a:xfrm>
          <a:prstGeom prst="rect">
            <a:avLst/>
          </a:prstGeom>
        </p:spPr>
      </p:pic>
      <p:pic>
        <p:nvPicPr>
          <p:cNvPr id="18" name="Kuva 17">
            <a:extLst>
              <a:ext uri="{FF2B5EF4-FFF2-40B4-BE49-F238E27FC236}">
                <a16:creationId xmlns:a16="http://schemas.microsoft.com/office/drawing/2014/main" id="{6F1ED5C0-6C58-41D7-8EDE-49294FF45FF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05890" y="1228512"/>
            <a:ext cx="5559523" cy="38507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877540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3C5AD17B-E449-441C-8FE3-62DB497A0B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96926" y="365125"/>
            <a:ext cx="9823178" cy="1092199"/>
          </a:xfrm>
        </p:spPr>
        <p:txBody>
          <a:bodyPr>
            <a:normAutofit fontScale="90000"/>
          </a:bodyPr>
          <a:lstStyle/>
          <a:p>
            <a:r>
              <a:rPr lang="en-US" dirty="0"/>
              <a:t>Robust vs Bilateral Analysis: Preliminary Results</a:t>
            </a:r>
            <a:endParaRPr lang="fi-FI" dirty="0"/>
          </a:p>
        </p:txBody>
      </p:sp>
      <p:sp>
        <p:nvSpPr>
          <p:cNvPr id="3" name="Dian numeron paikkamerkki 2">
            <a:extLst>
              <a:ext uri="{FF2B5EF4-FFF2-40B4-BE49-F238E27FC236}">
                <a16:creationId xmlns:a16="http://schemas.microsoft.com/office/drawing/2014/main" id="{CD75670E-ADA3-4F0F-8CC0-B42A059270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DB053-BC39-5645-941A-EDB0DEC7708B}" type="slidenum">
              <a:rPr lang="fi-FI" smtClean="0"/>
              <a:t>15</a:t>
            </a:fld>
            <a:endParaRPr lang="fi-FI" dirty="0"/>
          </a:p>
        </p:txBody>
      </p:sp>
      <p:sp>
        <p:nvSpPr>
          <p:cNvPr id="4" name="Alatunnisteen paikkamerkki 3">
            <a:extLst>
              <a:ext uri="{FF2B5EF4-FFF2-40B4-BE49-F238E27FC236}">
                <a16:creationId xmlns:a16="http://schemas.microsoft.com/office/drawing/2014/main" id="{C6197753-A27C-4BFB-A79B-995A32A8C1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dirty="0"/>
              <a:t>CPI/Kristiina Nieminen</a:t>
            </a:r>
          </a:p>
        </p:txBody>
      </p:sp>
      <p:sp>
        <p:nvSpPr>
          <p:cNvPr id="5" name="Päivämäärän paikkamerkki 4">
            <a:extLst>
              <a:ext uri="{FF2B5EF4-FFF2-40B4-BE49-F238E27FC236}">
                <a16:creationId xmlns:a16="http://schemas.microsoft.com/office/drawing/2014/main" id="{CFD3276B-5FBB-4027-A3A8-D63614B3DA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 dirty="0"/>
              <a:t>4th </a:t>
            </a:r>
            <a:r>
              <a:rPr lang="fi-FI" dirty="0" err="1"/>
              <a:t>June</a:t>
            </a:r>
            <a:r>
              <a:rPr lang="fi-FI" dirty="0"/>
              <a:t> 2021</a:t>
            </a:r>
          </a:p>
        </p:txBody>
      </p:sp>
      <p:sp>
        <p:nvSpPr>
          <p:cNvPr id="8" name="Tekstiruutu 7">
            <a:extLst>
              <a:ext uri="{FF2B5EF4-FFF2-40B4-BE49-F238E27FC236}">
                <a16:creationId xmlns:a16="http://schemas.microsoft.com/office/drawing/2014/main" id="{69CC80E2-0E6C-4BDC-A067-47DE036B3B03}"/>
              </a:ext>
            </a:extLst>
          </p:cNvPr>
          <p:cNvSpPr txBox="1"/>
          <p:nvPr/>
        </p:nvSpPr>
        <p:spPr>
          <a:xfrm>
            <a:off x="796925" y="5210336"/>
            <a:ext cx="505006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Index series for bilateral (doted lines) and robust method (solid lines) in ‘West-Finland’ for</a:t>
            </a:r>
          </a:p>
          <a:p>
            <a:r>
              <a:rPr lang="en-US" dirty="0"/>
              <a:t>clothes</a:t>
            </a:r>
          </a:p>
        </p:txBody>
      </p:sp>
      <p:pic>
        <p:nvPicPr>
          <p:cNvPr id="6" name="Kuva 5">
            <a:extLst>
              <a:ext uri="{FF2B5EF4-FFF2-40B4-BE49-F238E27FC236}">
                <a16:creationId xmlns:a16="http://schemas.microsoft.com/office/drawing/2014/main" id="{F62059E8-1516-43CA-908D-3AEC1E1922D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2221" y="1659833"/>
            <a:ext cx="5458838" cy="3655117"/>
          </a:xfrm>
          <a:prstGeom prst="rect">
            <a:avLst/>
          </a:prstGeom>
        </p:spPr>
      </p:pic>
      <p:pic>
        <p:nvPicPr>
          <p:cNvPr id="7" name="Kuva 6">
            <a:extLst>
              <a:ext uri="{FF2B5EF4-FFF2-40B4-BE49-F238E27FC236}">
                <a16:creationId xmlns:a16="http://schemas.microsoft.com/office/drawing/2014/main" id="{04865476-0972-4951-9288-62BB262EF92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62650" y="1620203"/>
            <a:ext cx="5754772" cy="3590133"/>
          </a:xfrm>
          <a:prstGeom prst="rect">
            <a:avLst/>
          </a:prstGeom>
        </p:spPr>
      </p:pic>
      <p:sp>
        <p:nvSpPr>
          <p:cNvPr id="11" name="Tekstiruutu 10">
            <a:extLst>
              <a:ext uri="{FF2B5EF4-FFF2-40B4-BE49-F238E27FC236}">
                <a16:creationId xmlns:a16="http://schemas.microsoft.com/office/drawing/2014/main" id="{18AC533C-4A18-4EE7-8395-547DA9C83ACB}"/>
              </a:ext>
            </a:extLst>
          </p:cNvPr>
          <p:cNvSpPr txBox="1"/>
          <p:nvPr/>
        </p:nvSpPr>
        <p:spPr>
          <a:xfrm>
            <a:off x="6454775" y="5210336"/>
            <a:ext cx="505006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Index series for bilateral (doted lines) and robust method (solid lines) in ‘West-Finland’ for</a:t>
            </a:r>
          </a:p>
          <a:p>
            <a:r>
              <a:rPr lang="en-US" dirty="0"/>
              <a:t>shoes and bags </a:t>
            </a:r>
          </a:p>
        </p:txBody>
      </p:sp>
    </p:spTree>
    <p:extLst>
      <p:ext uri="{BB962C8B-B14F-4D97-AF65-F5344CB8AC3E}">
        <p14:creationId xmlns:p14="http://schemas.microsoft.com/office/powerpoint/2010/main" val="347664151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6552C778-1480-4556-B30D-B0496CEC9B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96926" y="365125"/>
            <a:ext cx="9823178" cy="777875"/>
          </a:xfrm>
        </p:spPr>
        <p:txBody>
          <a:bodyPr/>
          <a:lstStyle/>
          <a:p>
            <a:r>
              <a:rPr lang="fi-FI" dirty="0" err="1"/>
              <a:t>Conclusion</a:t>
            </a:r>
            <a:r>
              <a:rPr lang="fi-FI" dirty="0"/>
              <a:t>, </a:t>
            </a:r>
            <a:r>
              <a:rPr lang="fi-FI" dirty="0" err="1"/>
              <a:t>study</a:t>
            </a:r>
            <a:r>
              <a:rPr lang="fi-FI" dirty="0"/>
              <a:t> 2</a:t>
            </a:r>
          </a:p>
        </p:txBody>
      </p:sp>
      <p:sp>
        <p:nvSpPr>
          <p:cNvPr id="3" name="Dian numeron paikkamerkki 2">
            <a:extLst>
              <a:ext uri="{FF2B5EF4-FFF2-40B4-BE49-F238E27FC236}">
                <a16:creationId xmlns:a16="http://schemas.microsoft.com/office/drawing/2014/main" id="{18F63567-BB75-463D-BC5B-571CE28ADA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DB053-BC39-5645-941A-EDB0DEC7708B}" type="slidenum">
              <a:rPr lang="fi-FI" smtClean="0"/>
              <a:t>16</a:t>
            </a:fld>
            <a:endParaRPr lang="fi-FI" dirty="0"/>
          </a:p>
        </p:txBody>
      </p:sp>
      <p:sp>
        <p:nvSpPr>
          <p:cNvPr id="4" name="Alatunnisteen paikkamerkki 3">
            <a:extLst>
              <a:ext uri="{FF2B5EF4-FFF2-40B4-BE49-F238E27FC236}">
                <a16:creationId xmlns:a16="http://schemas.microsoft.com/office/drawing/2014/main" id="{7317142C-3CFF-4B71-84A0-7579F8786E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CPI/Kristiina Nieminen</a:t>
            </a:r>
            <a:endParaRPr lang="fi-FI" dirty="0"/>
          </a:p>
        </p:txBody>
      </p:sp>
      <p:sp>
        <p:nvSpPr>
          <p:cNvPr id="5" name="Päivämäärän paikkamerkki 4">
            <a:extLst>
              <a:ext uri="{FF2B5EF4-FFF2-40B4-BE49-F238E27FC236}">
                <a16:creationId xmlns:a16="http://schemas.microsoft.com/office/drawing/2014/main" id="{7EFF9430-745E-420C-8426-CAC45D0A23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/>
              <a:t>4th June 2021</a:t>
            </a:r>
            <a:endParaRPr lang="fi-FI" dirty="0"/>
          </a:p>
        </p:txBody>
      </p:sp>
      <p:sp>
        <p:nvSpPr>
          <p:cNvPr id="6" name="Sisällön paikkamerkki 5">
            <a:extLst>
              <a:ext uri="{FF2B5EF4-FFF2-40B4-BE49-F238E27FC236}">
                <a16:creationId xmlns:a16="http://schemas.microsoft.com/office/drawing/2014/main" id="{22C4B706-CBD7-4930-A2C6-D6E41BC1408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96926" y="1143001"/>
            <a:ext cx="9823178" cy="5229528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fi-FI" b="1" dirty="0" err="1"/>
              <a:t>Clothes</a:t>
            </a:r>
            <a:r>
              <a:rPr lang="fi-FI" b="1" dirty="0"/>
              <a:t> and </a:t>
            </a:r>
            <a:r>
              <a:rPr lang="fi-FI" b="1" dirty="0" err="1"/>
              <a:t>shoes</a:t>
            </a:r>
            <a:endParaRPr lang="fi-FI" b="1" dirty="0"/>
          </a:p>
          <a:p>
            <a:pPr marL="514350" indent="-514350">
              <a:buFont typeface="+mj-lt"/>
              <a:buAutoNum type="arabicPeriod"/>
            </a:pPr>
            <a:r>
              <a:rPr lang="fi-FI" dirty="0" err="1"/>
              <a:t>Matching-pairs</a:t>
            </a:r>
            <a:r>
              <a:rPr lang="fi-FI" dirty="0"/>
              <a:t> (</a:t>
            </a:r>
            <a:r>
              <a:rPr lang="fi-FI" dirty="0" err="1"/>
              <a:t>by</a:t>
            </a:r>
            <a:r>
              <a:rPr lang="fi-FI" dirty="0"/>
              <a:t> EAN) </a:t>
            </a:r>
            <a:r>
              <a:rPr lang="fi-FI" dirty="0" err="1"/>
              <a:t>fails</a:t>
            </a:r>
            <a:r>
              <a:rPr lang="fi-FI" dirty="0"/>
              <a:t> and </a:t>
            </a:r>
            <a:r>
              <a:rPr lang="fi-FI" dirty="0" err="1"/>
              <a:t>does</a:t>
            </a:r>
            <a:r>
              <a:rPr lang="fi-FI" dirty="0"/>
              <a:t> </a:t>
            </a:r>
            <a:r>
              <a:rPr lang="fi-FI" dirty="0" err="1"/>
              <a:t>not</a:t>
            </a:r>
            <a:r>
              <a:rPr lang="fi-FI" dirty="0"/>
              <a:t> </a:t>
            </a:r>
            <a:r>
              <a:rPr lang="fi-FI" dirty="0" err="1"/>
              <a:t>catch</a:t>
            </a:r>
            <a:r>
              <a:rPr lang="fi-FI" dirty="0"/>
              <a:t> </a:t>
            </a:r>
            <a:r>
              <a:rPr lang="fi-FI" dirty="0" err="1"/>
              <a:t>the</a:t>
            </a:r>
            <a:r>
              <a:rPr lang="fi-FI" dirty="0"/>
              <a:t> </a:t>
            </a:r>
            <a:r>
              <a:rPr lang="fi-FI" dirty="0" err="1"/>
              <a:t>price</a:t>
            </a:r>
            <a:r>
              <a:rPr lang="fi-FI" dirty="0"/>
              <a:t> </a:t>
            </a:r>
            <a:r>
              <a:rPr lang="fi-FI" dirty="0" err="1"/>
              <a:t>development</a:t>
            </a:r>
            <a:r>
              <a:rPr lang="fi-FI" dirty="0"/>
              <a:t> </a:t>
            </a:r>
            <a:r>
              <a:rPr lang="fi-FI" dirty="0" err="1"/>
              <a:t>correctly</a:t>
            </a:r>
            <a:endParaRPr lang="fi-FI" dirty="0"/>
          </a:p>
          <a:p>
            <a:pPr marL="514350" indent="-514350">
              <a:buFont typeface="+mj-lt"/>
              <a:buAutoNum type="arabicPeriod"/>
            </a:pPr>
            <a:r>
              <a:rPr lang="fi-FI" dirty="0" err="1"/>
              <a:t>Retailer</a:t>
            </a:r>
            <a:r>
              <a:rPr lang="fi-FI" dirty="0"/>
              <a:t> </a:t>
            </a:r>
            <a:r>
              <a:rPr lang="fi-FI" dirty="0" err="1"/>
              <a:t>specific</a:t>
            </a:r>
            <a:r>
              <a:rPr lang="fi-FI" dirty="0"/>
              <a:t> </a:t>
            </a:r>
            <a:r>
              <a:rPr lang="fi-FI" dirty="0" err="1"/>
              <a:t>product</a:t>
            </a:r>
            <a:r>
              <a:rPr lang="fi-FI" dirty="0"/>
              <a:t> </a:t>
            </a:r>
            <a:r>
              <a:rPr lang="fi-FI" dirty="0" err="1"/>
              <a:t>categories</a:t>
            </a:r>
            <a:r>
              <a:rPr lang="fi-FI" dirty="0"/>
              <a:t> </a:t>
            </a:r>
            <a:r>
              <a:rPr lang="fi-FI" dirty="0" err="1"/>
              <a:t>may</a:t>
            </a:r>
            <a:r>
              <a:rPr lang="fi-FI" dirty="0"/>
              <a:t> </a:t>
            </a:r>
            <a:r>
              <a:rPr lang="fi-FI" dirty="0" err="1"/>
              <a:t>be</a:t>
            </a:r>
            <a:r>
              <a:rPr lang="fi-FI" dirty="0"/>
              <a:t> </a:t>
            </a:r>
            <a:r>
              <a:rPr lang="fi-FI" dirty="0" err="1"/>
              <a:t>used</a:t>
            </a:r>
            <a:r>
              <a:rPr lang="fi-FI" dirty="0"/>
              <a:t> as </a:t>
            </a:r>
            <a:r>
              <a:rPr lang="fi-FI" dirty="0" err="1"/>
              <a:t>homogenous</a:t>
            </a:r>
            <a:r>
              <a:rPr lang="fi-FI" dirty="0"/>
              <a:t> products</a:t>
            </a:r>
          </a:p>
          <a:p>
            <a:pPr marL="1085850" lvl="1" indent="-514350">
              <a:buFont typeface="+mj-lt"/>
              <a:buAutoNum type="arabicPeriod"/>
            </a:pPr>
            <a:r>
              <a:rPr lang="fi-FI" dirty="0" err="1"/>
              <a:t>if</a:t>
            </a:r>
            <a:r>
              <a:rPr lang="fi-FI" dirty="0"/>
              <a:t> it is </a:t>
            </a:r>
            <a:r>
              <a:rPr lang="fi-FI" dirty="0" err="1"/>
              <a:t>sufficiently</a:t>
            </a:r>
            <a:r>
              <a:rPr lang="fi-FI" dirty="0"/>
              <a:t> </a:t>
            </a:r>
            <a:r>
              <a:rPr lang="fi-FI" dirty="0" err="1"/>
              <a:t>detailed</a:t>
            </a:r>
            <a:endParaRPr lang="fi-FI" dirty="0"/>
          </a:p>
          <a:p>
            <a:pPr marL="1085850" lvl="1" indent="-514350">
              <a:buFont typeface="+mj-lt"/>
              <a:buAutoNum type="arabicPeriod"/>
            </a:pPr>
            <a:r>
              <a:rPr lang="fi-FI" dirty="0"/>
              <a:t>If it </a:t>
            </a:r>
            <a:r>
              <a:rPr lang="fi-FI" dirty="0" err="1"/>
              <a:t>remain</a:t>
            </a:r>
            <a:r>
              <a:rPr lang="fi-FI" dirty="0"/>
              <a:t> </a:t>
            </a:r>
            <a:r>
              <a:rPr lang="fi-FI" dirty="0" err="1"/>
              <a:t>unchanged</a:t>
            </a:r>
            <a:r>
              <a:rPr lang="fi-FI" dirty="0"/>
              <a:t> in </a:t>
            </a:r>
            <a:r>
              <a:rPr lang="fi-FI" dirty="0" err="1"/>
              <a:t>time</a:t>
            </a:r>
            <a:endParaRPr lang="fi-FI" dirty="0"/>
          </a:p>
          <a:p>
            <a:pPr marL="514350" indent="-514350">
              <a:buFont typeface="+mj-lt"/>
              <a:buAutoNum type="arabicPeriod"/>
            </a:pPr>
            <a:r>
              <a:rPr lang="fi-FI" dirty="0" err="1"/>
              <a:t>Quantities</a:t>
            </a:r>
            <a:r>
              <a:rPr lang="fi-FI" dirty="0"/>
              <a:t> and </a:t>
            </a:r>
            <a:r>
              <a:rPr lang="fi-FI" dirty="0" err="1"/>
              <a:t>prices</a:t>
            </a:r>
            <a:r>
              <a:rPr lang="fi-FI" dirty="0"/>
              <a:t> </a:t>
            </a:r>
            <a:r>
              <a:rPr lang="fi-FI" dirty="0" err="1"/>
              <a:t>changes</a:t>
            </a:r>
            <a:r>
              <a:rPr lang="fi-FI" dirty="0"/>
              <a:t> </a:t>
            </a:r>
            <a:r>
              <a:rPr lang="fi-FI" dirty="0" err="1"/>
              <a:t>nearly</a:t>
            </a:r>
            <a:r>
              <a:rPr lang="fi-FI" dirty="0"/>
              <a:t> </a:t>
            </a:r>
            <a:r>
              <a:rPr lang="fi-FI" dirty="0" err="1"/>
              <a:t>hand</a:t>
            </a:r>
            <a:r>
              <a:rPr lang="fi-FI" dirty="0"/>
              <a:t>-in-</a:t>
            </a:r>
            <a:r>
              <a:rPr lang="fi-FI" dirty="0" err="1"/>
              <a:t>hand</a:t>
            </a:r>
            <a:endParaRPr lang="fi-FI" dirty="0"/>
          </a:p>
          <a:p>
            <a:pPr marL="1085850" lvl="1" indent="-514350">
              <a:buFont typeface="+mj-lt"/>
              <a:buAutoNum type="arabicPeriod"/>
            </a:pPr>
            <a:r>
              <a:rPr lang="fi-FI" dirty="0" err="1"/>
              <a:t>The</a:t>
            </a:r>
            <a:r>
              <a:rPr lang="fi-FI" dirty="0"/>
              <a:t> </a:t>
            </a:r>
            <a:r>
              <a:rPr lang="fi-FI" dirty="0" err="1"/>
              <a:t>basic</a:t>
            </a:r>
            <a:r>
              <a:rPr lang="fi-FI" dirty="0"/>
              <a:t> </a:t>
            </a:r>
            <a:r>
              <a:rPr lang="fi-FI" dirty="0" err="1"/>
              <a:t>averages</a:t>
            </a:r>
            <a:r>
              <a:rPr lang="fi-FI" dirty="0"/>
              <a:t> </a:t>
            </a:r>
            <a:r>
              <a:rPr lang="fi-FI" dirty="0" err="1"/>
              <a:t>are</a:t>
            </a:r>
            <a:r>
              <a:rPr lang="fi-FI" dirty="0"/>
              <a:t> </a:t>
            </a:r>
            <a:r>
              <a:rPr lang="fi-FI" dirty="0" err="1"/>
              <a:t>good</a:t>
            </a:r>
            <a:r>
              <a:rPr lang="fi-FI" dirty="0"/>
              <a:t> for </a:t>
            </a:r>
            <a:r>
              <a:rPr lang="fi-FI" dirty="0" err="1"/>
              <a:t>measuring</a:t>
            </a:r>
            <a:r>
              <a:rPr lang="fi-FI" dirty="0"/>
              <a:t> </a:t>
            </a:r>
            <a:r>
              <a:rPr lang="fi-FI" dirty="0" err="1"/>
              <a:t>price</a:t>
            </a:r>
            <a:endParaRPr lang="fi-FI" dirty="0"/>
          </a:p>
          <a:p>
            <a:pPr marL="1085850" lvl="1" indent="-514350">
              <a:buFont typeface="+mj-lt"/>
              <a:buAutoNum type="arabicPeriod"/>
            </a:pPr>
            <a:r>
              <a:rPr lang="fi-FI" dirty="0" err="1"/>
              <a:t>Hedonic</a:t>
            </a:r>
            <a:r>
              <a:rPr lang="fi-FI" dirty="0"/>
              <a:t> </a:t>
            </a:r>
            <a:r>
              <a:rPr lang="fi-FI" dirty="0" err="1"/>
              <a:t>methods</a:t>
            </a:r>
            <a:r>
              <a:rPr lang="fi-FI" dirty="0"/>
              <a:t> </a:t>
            </a:r>
            <a:r>
              <a:rPr lang="fi-FI" dirty="0" err="1"/>
              <a:t>might</a:t>
            </a:r>
            <a:r>
              <a:rPr lang="fi-FI" dirty="0"/>
              <a:t> </a:t>
            </a:r>
            <a:r>
              <a:rPr lang="fi-FI" dirty="0" err="1"/>
              <a:t>be</a:t>
            </a:r>
            <a:r>
              <a:rPr lang="fi-FI" dirty="0"/>
              <a:t> </a:t>
            </a:r>
            <a:r>
              <a:rPr lang="fi-FI" dirty="0" err="1"/>
              <a:t>useful</a:t>
            </a:r>
            <a:r>
              <a:rPr lang="fi-FI" dirty="0"/>
              <a:t> </a:t>
            </a:r>
          </a:p>
          <a:p>
            <a:pPr marL="514350" indent="-514350">
              <a:buFont typeface="+mj-lt"/>
              <a:buAutoNum type="arabicPeriod"/>
            </a:pPr>
            <a:r>
              <a:rPr lang="fi-FI" dirty="0" err="1"/>
              <a:t>Fashion-dependent</a:t>
            </a:r>
            <a:r>
              <a:rPr lang="fi-FI" dirty="0"/>
              <a:t> products </a:t>
            </a:r>
            <a:r>
              <a:rPr lang="fi-FI" dirty="0" err="1"/>
              <a:t>age</a:t>
            </a:r>
            <a:r>
              <a:rPr lang="fi-FI" dirty="0"/>
              <a:t> at </a:t>
            </a:r>
            <a:r>
              <a:rPr lang="fi-FI" dirty="0" err="1"/>
              <a:t>faster</a:t>
            </a:r>
            <a:r>
              <a:rPr lang="fi-FI" dirty="0"/>
              <a:t> </a:t>
            </a:r>
            <a:r>
              <a:rPr lang="fi-FI" dirty="0" err="1"/>
              <a:t>rate</a:t>
            </a:r>
            <a:r>
              <a:rPr lang="fi-FI" dirty="0"/>
              <a:t> </a:t>
            </a:r>
            <a:r>
              <a:rPr lang="fi-FI" dirty="0" err="1"/>
              <a:t>while</a:t>
            </a:r>
            <a:r>
              <a:rPr lang="fi-FI" dirty="0"/>
              <a:t> </a:t>
            </a:r>
            <a:r>
              <a:rPr lang="fi-FI" dirty="0" err="1"/>
              <a:t>quality</a:t>
            </a:r>
            <a:r>
              <a:rPr lang="fi-FI" dirty="0"/>
              <a:t> </a:t>
            </a:r>
            <a:r>
              <a:rPr lang="fi-FI" dirty="0" err="1"/>
              <a:t>remains</a:t>
            </a:r>
            <a:r>
              <a:rPr lang="fi-FI" dirty="0"/>
              <a:t> </a:t>
            </a:r>
            <a:r>
              <a:rPr lang="fi-FI" dirty="0" err="1"/>
              <a:t>the</a:t>
            </a:r>
            <a:r>
              <a:rPr lang="fi-FI" dirty="0"/>
              <a:t> </a:t>
            </a:r>
            <a:r>
              <a:rPr lang="fi-FI" dirty="0" err="1"/>
              <a:t>same</a:t>
            </a:r>
            <a:r>
              <a:rPr lang="fi-FI" dirty="0"/>
              <a:t> </a:t>
            </a:r>
          </a:p>
          <a:p>
            <a:pPr marL="1085850" lvl="1" indent="-514350">
              <a:buFont typeface="+mj-lt"/>
              <a:buAutoNum type="arabicPeriod"/>
            </a:pPr>
            <a:r>
              <a:rPr lang="fi-FI" dirty="0" err="1"/>
              <a:t>differences</a:t>
            </a:r>
            <a:r>
              <a:rPr lang="fi-FI" dirty="0"/>
              <a:t> in </a:t>
            </a:r>
            <a:r>
              <a:rPr lang="fi-FI" dirty="0" err="1"/>
              <a:t>quality</a:t>
            </a:r>
            <a:r>
              <a:rPr lang="fi-FI" dirty="0"/>
              <a:t> </a:t>
            </a:r>
            <a:r>
              <a:rPr lang="fi-FI" dirty="0" err="1"/>
              <a:t>are</a:t>
            </a:r>
            <a:r>
              <a:rPr lang="fi-FI" dirty="0"/>
              <a:t> </a:t>
            </a:r>
            <a:r>
              <a:rPr lang="fi-FI" dirty="0" err="1"/>
              <a:t>mainly</a:t>
            </a:r>
            <a:r>
              <a:rPr lang="fi-FI" dirty="0"/>
              <a:t> </a:t>
            </a:r>
            <a:r>
              <a:rPr lang="fi-FI" dirty="0" err="1"/>
              <a:t>due</a:t>
            </a:r>
            <a:r>
              <a:rPr lang="fi-FI" dirty="0"/>
              <a:t> to </a:t>
            </a:r>
            <a:r>
              <a:rPr lang="fi-FI" dirty="0" err="1"/>
              <a:t>the</a:t>
            </a:r>
            <a:r>
              <a:rPr lang="fi-FI" dirty="0"/>
              <a:t> </a:t>
            </a:r>
            <a:r>
              <a:rPr lang="fi-FI" dirty="0" err="1"/>
              <a:t>aging</a:t>
            </a:r>
            <a:r>
              <a:rPr lang="fi-FI" dirty="0"/>
              <a:t> of </a:t>
            </a:r>
            <a:r>
              <a:rPr lang="fi-FI" dirty="0" err="1"/>
              <a:t>product</a:t>
            </a:r>
            <a:r>
              <a:rPr lang="fi-FI" dirty="0"/>
              <a:t> &gt;&gt; </a:t>
            </a:r>
            <a:r>
              <a:rPr lang="fi-FI" dirty="0" err="1"/>
              <a:t>product</a:t>
            </a:r>
            <a:r>
              <a:rPr lang="fi-FI" dirty="0"/>
              <a:t> is no </a:t>
            </a:r>
            <a:r>
              <a:rPr lang="fi-FI" dirty="0" err="1"/>
              <a:t>longer</a:t>
            </a:r>
            <a:r>
              <a:rPr lang="fi-FI" dirty="0"/>
              <a:t> of </a:t>
            </a:r>
            <a:r>
              <a:rPr lang="fi-FI" dirty="0" err="1"/>
              <a:t>interest</a:t>
            </a:r>
            <a:r>
              <a:rPr lang="fi-FI" dirty="0"/>
              <a:t> to </a:t>
            </a:r>
            <a:r>
              <a:rPr lang="fi-FI" dirty="0" err="1"/>
              <a:t>customer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200050227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6552C778-1480-4556-B30D-B0496CEC9B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96926" y="365125"/>
            <a:ext cx="9823178" cy="777875"/>
          </a:xfrm>
        </p:spPr>
        <p:txBody>
          <a:bodyPr/>
          <a:lstStyle/>
          <a:p>
            <a:r>
              <a:rPr lang="fi-FI" dirty="0" err="1"/>
              <a:t>Conclusion</a:t>
            </a:r>
            <a:r>
              <a:rPr lang="fi-FI" dirty="0"/>
              <a:t>, </a:t>
            </a:r>
            <a:r>
              <a:rPr lang="fi-FI" dirty="0" err="1"/>
              <a:t>study</a:t>
            </a:r>
            <a:r>
              <a:rPr lang="fi-FI" dirty="0"/>
              <a:t> 2</a:t>
            </a:r>
          </a:p>
        </p:txBody>
      </p:sp>
      <p:sp>
        <p:nvSpPr>
          <p:cNvPr id="3" name="Dian numeron paikkamerkki 2">
            <a:extLst>
              <a:ext uri="{FF2B5EF4-FFF2-40B4-BE49-F238E27FC236}">
                <a16:creationId xmlns:a16="http://schemas.microsoft.com/office/drawing/2014/main" id="{18F63567-BB75-463D-BC5B-571CE28ADA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DB053-BC39-5645-941A-EDB0DEC7708B}" type="slidenum">
              <a:rPr lang="fi-FI" smtClean="0"/>
              <a:t>17</a:t>
            </a:fld>
            <a:endParaRPr lang="fi-FI" dirty="0"/>
          </a:p>
        </p:txBody>
      </p:sp>
      <p:sp>
        <p:nvSpPr>
          <p:cNvPr id="4" name="Alatunnisteen paikkamerkki 3">
            <a:extLst>
              <a:ext uri="{FF2B5EF4-FFF2-40B4-BE49-F238E27FC236}">
                <a16:creationId xmlns:a16="http://schemas.microsoft.com/office/drawing/2014/main" id="{7317142C-3CFF-4B71-84A0-7579F8786E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CPI/Kristiina Nieminen</a:t>
            </a:r>
            <a:endParaRPr lang="fi-FI" dirty="0"/>
          </a:p>
        </p:txBody>
      </p:sp>
      <p:sp>
        <p:nvSpPr>
          <p:cNvPr id="5" name="Päivämäärän paikkamerkki 4">
            <a:extLst>
              <a:ext uri="{FF2B5EF4-FFF2-40B4-BE49-F238E27FC236}">
                <a16:creationId xmlns:a16="http://schemas.microsoft.com/office/drawing/2014/main" id="{7EFF9430-745E-420C-8426-CAC45D0A23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/>
              <a:t>4th June 2021</a:t>
            </a:r>
            <a:endParaRPr lang="fi-FI" dirty="0"/>
          </a:p>
        </p:txBody>
      </p:sp>
      <p:sp>
        <p:nvSpPr>
          <p:cNvPr id="6" name="Sisällön paikkamerkki 5">
            <a:extLst>
              <a:ext uri="{FF2B5EF4-FFF2-40B4-BE49-F238E27FC236}">
                <a16:creationId xmlns:a16="http://schemas.microsoft.com/office/drawing/2014/main" id="{22C4B706-CBD7-4930-A2C6-D6E41BC1408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96926" y="1143001"/>
            <a:ext cx="9823178" cy="522952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i-FI" b="1" dirty="0" err="1"/>
              <a:t>Clothes</a:t>
            </a:r>
            <a:r>
              <a:rPr lang="fi-FI" b="1" dirty="0"/>
              <a:t> and </a:t>
            </a:r>
            <a:r>
              <a:rPr lang="fi-FI" b="1" dirty="0" err="1"/>
              <a:t>shoes</a:t>
            </a:r>
            <a:endParaRPr lang="fi-FI" b="1" dirty="0"/>
          </a:p>
          <a:p>
            <a:pPr marL="0" indent="0">
              <a:buNone/>
            </a:pPr>
            <a:r>
              <a:rPr lang="en-US" dirty="0"/>
              <a:t>we propose two different method based on a price model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quality adjustment and hedonic index or 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a robust compilation strategy based on actual weighted average prices (unit values)</a:t>
            </a:r>
          </a:p>
          <a:p>
            <a:pPr marL="0" indent="0">
              <a:buNone/>
            </a:pPr>
            <a:r>
              <a:rPr lang="en-US" dirty="0"/>
              <a:t>Both methods gives equal results</a:t>
            </a:r>
          </a:p>
          <a:p>
            <a:pPr marL="0" indent="0">
              <a:buNone/>
            </a:pPr>
            <a:r>
              <a:rPr lang="en-US" dirty="0"/>
              <a:t>W</a:t>
            </a:r>
            <a:r>
              <a:rPr lang="en-US"/>
              <a:t>e </a:t>
            </a:r>
            <a:r>
              <a:rPr lang="en-US" dirty="0"/>
              <a:t>select a robust compilation strategy because </a:t>
            </a:r>
          </a:p>
          <a:p>
            <a:r>
              <a:rPr lang="en-US" dirty="0"/>
              <a:t>This method totally removes the price effects of ages of ranges between base and observation period</a:t>
            </a:r>
          </a:p>
          <a:p>
            <a:r>
              <a:rPr lang="en-US" dirty="0"/>
              <a:t>this method is extremely simple and efficient for commodities having short life cycle.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fi-FI" b="1" dirty="0"/>
          </a:p>
        </p:txBody>
      </p:sp>
    </p:spTree>
    <p:extLst>
      <p:ext uri="{BB962C8B-B14F-4D97-AF65-F5344CB8AC3E}">
        <p14:creationId xmlns:p14="http://schemas.microsoft.com/office/powerpoint/2010/main" val="187714268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6C913ABD-F646-4B02-8A79-DA9A9FA288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err="1"/>
              <a:t>Thank</a:t>
            </a:r>
            <a:r>
              <a:rPr lang="fi-FI" dirty="0"/>
              <a:t> </a:t>
            </a:r>
            <a:r>
              <a:rPr lang="fi-FI" dirty="0" err="1"/>
              <a:t>you</a:t>
            </a:r>
            <a:endParaRPr lang="fi-FI" dirty="0"/>
          </a:p>
        </p:txBody>
      </p:sp>
      <p:sp>
        <p:nvSpPr>
          <p:cNvPr id="3" name="Tekstin paikkamerkki 2">
            <a:extLst>
              <a:ext uri="{FF2B5EF4-FFF2-40B4-BE49-F238E27FC236}">
                <a16:creationId xmlns:a16="http://schemas.microsoft.com/office/drawing/2014/main" id="{42F8FE01-628A-479C-BF7B-2F595866596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r>
              <a:rPr lang="fi-FI"/>
              <a:t>Kristiina</a:t>
            </a:r>
            <a:r>
              <a:rPr lang="fi-FI" dirty="0"/>
              <a:t>.nieminen@stat.fi</a:t>
            </a:r>
          </a:p>
        </p:txBody>
      </p:sp>
      <p:sp>
        <p:nvSpPr>
          <p:cNvPr id="4" name="Dian numeron paikkamerkki 3">
            <a:extLst>
              <a:ext uri="{FF2B5EF4-FFF2-40B4-BE49-F238E27FC236}">
                <a16:creationId xmlns:a16="http://schemas.microsoft.com/office/drawing/2014/main" id="{311DDCC5-74AE-4CD0-96B6-11103469AF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DB053-BC39-5645-941A-EDB0DEC7708B}" type="slidenum">
              <a:rPr lang="fi-FI" smtClean="0"/>
              <a:t>18</a:t>
            </a:fld>
            <a:endParaRPr lang="fi-FI" dirty="0"/>
          </a:p>
        </p:txBody>
      </p:sp>
      <p:sp>
        <p:nvSpPr>
          <p:cNvPr id="5" name="Alatunnisteen paikkamerkki 4">
            <a:extLst>
              <a:ext uri="{FF2B5EF4-FFF2-40B4-BE49-F238E27FC236}">
                <a16:creationId xmlns:a16="http://schemas.microsoft.com/office/drawing/2014/main" id="{D8991DA5-AED4-46FB-84A3-3F0C392509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CPI/Kristiina Nieminen</a:t>
            </a:r>
            <a:endParaRPr lang="fi-FI" dirty="0"/>
          </a:p>
        </p:txBody>
      </p:sp>
      <p:sp>
        <p:nvSpPr>
          <p:cNvPr id="6" name="Päivämäärän paikkamerkki 5">
            <a:extLst>
              <a:ext uri="{FF2B5EF4-FFF2-40B4-BE49-F238E27FC236}">
                <a16:creationId xmlns:a16="http://schemas.microsoft.com/office/drawing/2014/main" id="{E16FB91E-6949-49FE-8107-33EF5849FD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/>
              <a:t>4th June 2021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14102169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22B44930-E8B5-408C-BAC4-AA1387F650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96926" y="365126"/>
            <a:ext cx="9823178" cy="445366"/>
          </a:xfrm>
        </p:spPr>
        <p:txBody>
          <a:bodyPr>
            <a:normAutofit fontScale="90000"/>
          </a:bodyPr>
          <a:lstStyle/>
          <a:p>
            <a:r>
              <a:rPr lang="fi-FI" dirty="0"/>
              <a:t>Content	</a:t>
            </a:r>
          </a:p>
        </p:txBody>
      </p:sp>
      <p:sp>
        <p:nvSpPr>
          <p:cNvPr id="3" name="Dian numeron paikkamerkki 2">
            <a:extLst>
              <a:ext uri="{FF2B5EF4-FFF2-40B4-BE49-F238E27FC236}">
                <a16:creationId xmlns:a16="http://schemas.microsoft.com/office/drawing/2014/main" id="{40AAAFEE-9672-40D9-97BA-C37818B67B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DB053-BC39-5645-941A-EDB0DEC7708B}" type="slidenum">
              <a:rPr lang="fi-FI" smtClean="0"/>
              <a:t>2</a:t>
            </a:fld>
            <a:endParaRPr lang="fi-FI" dirty="0"/>
          </a:p>
        </p:txBody>
      </p:sp>
      <p:sp>
        <p:nvSpPr>
          <p:cNvPr id="4" name="Alatunnisteen paikkamerkki 3">
            <a:extLst>
              <a:ext uri="{FF2B5EF4-FFF2-40B4-BE49-F238E27FC236}">
                <a16:creationId xmlns:a16="http://schemas.microsoft.com/office/drawing/2014/main" id="{19322269-A5F2-44DA-BAD5-527C2CF9DE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CPI/Kristiina Nieminen</a:t>
            </a:r>
            <a:endParaRPr lang="fi-FI" dirty="0"/>
          </a:p>
        </p:txBody>
      </p:sp>
      <p:sp>
        <p:nvSpPr>
          <p:cNvPr id="5" name="Päivämäärän paikkamerkki 4">
            <a:extLst>
              <a:ext uri="{FF2B5EF4-FFF2-40B4-BE49-F238E27FC236}">
                <a16:creationId xmlns:a16="http://schemas.microsoft.com/office/drawing/2014/main" id="{2F2C8C79-7C04-4FFF-87FD-CAF3D31B94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/>
              <a:t>4th June 2021</a:t>
            </a:r>
            <a:endParaRPr lang="fi-FI" dirty="0"/>
          </a:p>
        </p:txBody>
      </p:sp>
      <p:sp>
        <p:nvSpPr>
          <p:cNvPr id="6" name="Sisällön paikkamerkki 5">
            <a:extLst>
              <a:ext uri="{FF2B5EF4-FFF2-40B4-BE49-F238E27FC236}">
                <a16:creationId xmlns:a16="http://schemas.microsoft.com/office/drawing/2014/main" id="{F2484323-31AF-4A84-95F7-1726DC3200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96926" y="1007918"/>
            <a:ext cx="9823178" cy="5484957"/>
          </a:xfrm>
        </p:spPr>
        <p:txBody>
          <a:bodyPr>
            <a:normAutofit/>
          </a:bodyPr>
          <a:lstStyle/>
          <a:p>
            <a:r>
              <a:rPr lang="fi-FI" dirty="0"/>
              <a:t>Project </a:t>
            </a:r>
            <a:r>
              <a:rPr lang="fi-FI" dirty="0" err="1"/>
              <a:t>group</a:t>
            </a:r>
            <a:endParaRPr lang="fi-FI" dirty="0"/>
          </a:p>
          <a:p>
            <a:r>
              <a:rPr lang="fi-FI" dirty="0" err="1"/>
              <a:t>Background</a:t>
            </a:r>
            <a:endParaRPr lang="fi-FI" dirty="0"/>
          </a:p>
          <a:p>
            <a:r>
              <a:rPr lang="fi-FI" dirty="0" err="1"/>
              <a:t>Objectives</a:t>
            </a:r>
            <a:r>
              <a:rPr lang="fi-FI" dirty="0"/>
              <a:t> of </a:t>
            </a:r>
            <a:r>
              <a:rPr lang="fi-FI" dirty="0" err="1"/>
              <a:t>the</a:t>
            </a:r>
            <a:r>
              <a:rPr lang="fi-FI" dirty="0"/>
              <a:t> </a:t>
            </a:r>
            <a:r>
              <a:rPr lang="fi-FI" dirty="0" err="1"/>
              <a:t>studies</a:t>
            </a:r>
            <a:r>
              <a:rPr lang="fi-FI" dirty="0"/>
              <a:t> </a:t>
            </a:r>
          </a:p>
          <a:p>
            <a:r>
              <a:rPr lang="fi-FI" dirty="0" err="1"/>
              <a:t>Study</a:t>
            </a:r>
            <a:r>
              <a:rPr lang="fi-FI" dirty="0"/>
              <a:t> 1</a:t>
            </a:r>
          </a:p>
          <a:p>
            <a:pPr lvl="1"/>
            <a:r>
              <a:rPr lang="fi-FI" dirty="0" err="1"/>
              <a:t>Testdata</a:t>
            </a:r>
            <a:r>
              <a:rPr lang="fi-FI" dirty="0"/>
              <a:t>: </a:t>
            </a:r>
            <a:r>
              <a:rPr lang="fi-FI" dirty="0" err="1"/>
              <a:t>alcoholic</a:t>
            </a:r>
            <a:r>
              <a:rPr lang="fi-FI" dirty="0"/>
              <a:t> </a:t>
            </a:r>
            <a:r>
              <a:rPr lang="fi-FI" dirty="0" err="1"/>
              <a:t>beverages</a:t>
            </a:r>
            <a:endParaRPr lang="fi-FI" dirty="0"/>
          </a:p>
          <a:p>
            <a:pPr lvl="1"/>
            <a:r>
              <a:rPr lang="fi-FI" dirty="0" err="1"/>
              <a:t>Results</a:t>
            </a:r>
            <a:endParaRPr lang="fi-FI" dirty="0"/>
          </a:p>
          <a:p>
            <a:pPr lvl="1"/>
            <a:r>
              <a:rPr lang="fi-FI" dirty="0" err="1"/>
              <a:t>Conclusions</a:t>
            </a:r>
            <a:endParaRPr lang="fi-FI" dirty="0"/>
          </a:p>
          <a:p>
            <a:r>
              <a:rPr lang="fi-FI" dirty="0" err="1"/>
              <a:t>Study</a:t>
            </a:r>
            <a:r>
              <a:rPr lang="fi-FI" dirty="0"/>
              <a:t> 2</a:t>
            </a:r>
          </a:p>
          <a:p>
            <a:pPr lvl="1"/>
            <a:r>
              <a:rPr lang="fi-FI" dirty="0" err="1"/>
              <a:t>Testdata</a:t>
            </a:r>
            <a:r>
              <a:rPr lang="fi-FI" dirty="0"/>
              <a:t>: </a:t>
            </a:r>
            <a:r>
              <a:rPr lang="fi-FI" dirty="0" err="1"/>
              <a:t>clothes</a:t>
            </a:r>
            <a:r>
              <a:rPr lang="fi-FI" dirty="0"/>
              <a:t> and </a:t>
            </a:r>
            <a:r>
              <a:rPr lang="fi-FI" dirty="0" err="1"/>
              <a:t>shoes</a:t>
            </a:r>
            <a:r>
              <a:rPr lang="fi-FI" dirty="0"/>
              <a:t> </a:t>
            </a:r>
          </a:p>
          <a:p>
            <a:pPr lvl="1"/>
            <a:r>
              <a:rPr lang="fi-FI" dirty="0" err="1"/>
              <a:t>Results</a:t>
            </a:r>
            <a:endParaRPr lang="fi-FI" dirty="0"/>
          </a:p>
          <a:p>
            <a:pPr lvl="1"/>
            <a:r>
              <a:rPr lang="fi-FI" dirty="0" err="1"/>
              <a:t>Conclusions</a:t>
            </a:r>
            <a:endParaRPr lang="fi-FI" dirty="0"/>
          </a:p>
          <a:p>
            <a:endParaRPr lang="fi-FI" dirty="0"/>
          </a:p>
          <a:p>
            <a:endParaRPr lang="fi-FI" dirty="0"/>
          </a:p>
          <a:p>
            <a:endParaRPr lang="fi-FI" dirty="0"/>
          </a:p>
          <a:p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40737123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C9211337-FBB1-4AE7-A732-E28F4D4F84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96926" y="365126"/>
            <a:ext cx="9823178" cy="800484"/>
          </a:xfrm>
        </p:spPr>
        <p:txBody>
          <a:bodyPr/>
          <a:lstStyle/>
          <a:p>
            <a:r>
              <a:rPr lang="fi-FI" dirty="0"/>
              <a:t>Project </a:t>
            </a:r>
            <a:r>
              <a:rPr lang="fi-FI" dirty="0" err="1"/>
              <a:t>group</a:t>
            </a:r>
            <a:endParaRPr lang="fi-FI" dirty="0"/>
          </a:p>
        </p:txBody>
      </p:sp>
      <p:sp>
        <p:nvSpPr>
          <p:cNvPr id="3" name="Dian numeron paikkamerkki 2">
            <a:extLst>
              <a:ext uri="{FF2B5EF4-FFF2-40B4-BE49-F238E27FC236}">
                <a16:creationId xmlns:a16="http://schemas.microsoft.com/office/drawing/2014/main" id="{C2F4FF04-95E9-45B2-AF78-36D9CE6A80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DB053-BC39-5645-941A-EDB0DEC7708B}" type="slidenum">
              <a:rPr lang="fi-FI" smtClean="0"/>
              <a:t>3</a:t>
            </a:fld>
            <a:endParaRPr lang="fi-FI" dirty="0"/>
          </a:p>
        </p:txBody>
      </p:sp>
      <p:sp>
        <p:nvSpPr>
          <p:cNvPr id="4" name="Alatunnisteen paikkamerkki 3">
            <a:extLst>
              <a:ext uri="{FF2B5EF4-FFF2-40B4-BE49-F238E27FC236}">
                <a16:creationId xmlns:a16="http://schemas.microsoft.com/office/drawing/2014/main" id="{C8642132-64A8-4751-9F5E-53952D69FC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CPI/Kristiina Nieminen</a:t>
            </a:r>
            <a:endParaRPr lang="fi-FI" dirty="0"/>
          </a:p>
        </p:txBody>
      </p:sp>
      <p:sp>
        <p:nvSpPr>
          <p:cNvPr id="5" name="Päivämäärän paikkamerkki 4">
            <a:extLst>
              <a:ext uri="{FF2B5EF4-FFF2-40B4-BE49-F238E27FC236}">
                <a16:creationId xmlns:a16="http://schemas.microsoft.com/office/drawing/2014/main" id="{8C98AFEB-8809-4E66-AFC8-D1A20422FB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/>
              <a:t>4th June 2021</a:t>
            </a:r>
            <a:endParaRPr lang="fi-FI" dirty="0"/>
          </a:p>
        </p:txBody>
      </p:sp>
      <p:sp>
        <p:nvSpPr>
          <p:cNvPr id="6" name="Sisällön paikkamerkki 5">
            <a:extLst>
              <a:ext uri="{FF2B5EF4-FFF2-40B4-BE49-F238E27FC236}">
                <a16:creationId xmlns:a16="http://schemas.microsoft.com/office/drawing/2014/main" id="{AAA781AD-5A1D-4CF0-A21A-B14962E3AC6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96926" y="1370012"/>
            <a:ext cx="9823178" cy="4117975"/>
          </a:xfrm>
        </p:spPr>
        <p:txBody>
          <a:bodyPr>
            <a:normAutofit/>
          </a:bodyPr>
          <a:lstStyle/>
          <a:p>
            <a:r>
              <a:rPr lang="fi-FI" dirty="0"/>
              <a:t>Antti Suoperä, </a:t>
            </a:r>
            <a:r>
              <a:rPr lang="fi-FI" dirty="0" err="1"/>
              <a:t>methodologist</a:t>
            </a:r>
            <a:endParaRPr lang="fi-FI" dirty="0"/>
          </a:p>
          <a:p>
            <a:r>
              <a:rPr lang="fi-FI" dirty="0"/>
              <a:t>Hannele Markkanen, </a:t>
            </a:r>
            <a:r>
              <a:rPr lang="fi-FI" dirty="0" err="1"/>
              <a:t>economist</a:t>
            </a:r>
            <a:endParaRPr lang="fi-FI" dirty="0"/>
          </a:p>
          <a:p>
            <a:r>
              <a:rPr lang="fi-FI" dirty="0"/>
              <a:t>Satu Montonen, </a:t>
            </a:r>
            <a:r>
              <a:rPr lang="fi-FI" dirty="0" err="1"/>
              <a:t>mathematician</a:t>
            </a:r>
            <a:endParaRPr lang="fi-FI" dirty="0"/>
          </a:p>
          <a:p>
            <a:r>
              <a:rPr lang="fi-FI" dirty="0"/>
              <a:t>Kristiina Nieminen, </a:t>
            </a:r>
            <a:r>
              <a:rPr lang="fi-FI" dirty="0" err="1"/>
              <a:t>project</a:t>
            </a:r>
            <a:r>
              <a:rPr lang="fi-FI" dirty="0"/>
              <a:t> </a:t>
            </a:r>
            <a:r>
              <a:rPr lang="fi-FI" dirty="0" err="1"/>
              <a:t>leader</a:t>
            </a:r>
            <a:endParaRPr lang="fi-FI" dirty="0"/>
          </a:p>
          <a:p>
            <a:endParaRPr lang="fi-FI" dirty="0"/>
          </a:p>
          <a:p>
            <a:r>
              <a:rPr lang="fi-FI" sz="1300" dirty="0"/>
              <a:t>EU-</a:t>
            </a:r>
            <a:r>
              <a:rPr lang="fi-FI" sz="1300" dirty="0" err="1"/>
              <a:t>grant</a:t>
            </a:r>
            <a:r>
              <a:rPr lang="fi-FI" sz="1300" dirty="0"/>
              <a:t> </a:t>
            </a:r>
            <a:r>
              <a:rPr lang="fi-FI" sz="1300" dirty="0" err="1"/>
              <a:t>aggreement</a:t>
            </a:r>
            <a:r>
              <a:rPr lang="fi-FI" sz="1300" dirty="0"/>
              <a:t> no 885851, 2019-FI-B4469-PRICE – New </a:t>
            </a:r>
            <a:r>
              <a:rPr lang="fi-FI" sz="1300" dirty="0" err="1"/>
              <a:t>methodologies</a:t>
            </a:r>
            <a:r>
              <a:rPr lang="fi-FI" sz="1300" dirty="0"/>
              <a:t> for HICP</a:t>
            </a:r>
          </a:p>
        </p:txBody>
      </p:sp>
    </p:spTree>
    <p:extLst>
      <p:ext uri="{BB962C8B-B14F-4D97-AF65-F5344CB8AC3E}">
        <p14:creationId xmlns:p14="http://schemas.microsoft.com/office/powerpoint/2010/main" val="15748928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2C54290F-FF3E-4341-A759-9E069E086C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96926" y="365125"/>
            <a:ext cx="9823178" cy="551857"/>
          </a:xfrm>
        </p:spPr>
        <p:txBody>
          <a:bodyPr>
            <a:normAutofit fontScale="90000"/>
          </a:bodyPr>
          <a:lstStyle/>
          <a:p>
            <a:r>
              <a:rPr lang="fi-FI" dirty="0" err="1"/>
              <a:t>Background</a:t>
            </a:r>
            <a:endParaRPr lang="fi-FI" dirty="0"/>
          </a:p>
        </p:txBody>
      </p:sp>
      <p:sp>
        <p:nvSpPr>
          <p:cNvPr id="3" name="Dian numeron paikkamerkki 2">
            <a:extLst>
              <a:ext uri="{FF2B5EF4-FFF2-40B4-BE49-F238E27FC236}">
                <a16:creationId xmlns:a16="http://schemas.microsoft.com/office/drawing/2014/main" id="{8639A741-8D86-4F56-B887-22DD5604BC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DB053-BC39-5645-941A-EDB0DEC7708B}" type="slidenum">
              <a:rPr lang="fi-FI" smtClean="0"/>
              <a:t>4</a:t>
            </a:fld>
            <a:endParaRPr lang="fi-FI" dirty="0"/>
          </a:p>
        </p:txBody>
      </p:sp>
      <p:sp>
        <p:nvSpPr>
          <p:cNvPr id="4" name="Alatunnisteen paikkamerkki 3">
            <a:extLst>
              <a:ext uri="{FF2B5EF4-FFF2-40B4-BE49-F238E27FC236}">
                <a16:creationId xmlns:a16="http://schemas.microsoft.com/office/drawing/2014/main" id="{ACBFDF07-299F-45BD-9B9D-0108DD2D0A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CPI/Kristiina Nieminen</a:t>
            </a:r>
            <a:endParaRPr lang="fi-FI" dirty="0"/>
          </a:p>
        </p:txBody>
      </p:sp>
      <p:sp>
        <p:nvSpPr>
          <p:cNvPr id="5" name="Päivämäärän paikkamerkki 4">
            <a:extLst>
              <a:ext uri="{FF2B5EF4-FFF2-40B4-BE49-F238E27FC236}">
                <a16:creationId xmlns:a16="http://schemas.microsoft.com/office/drawing/2014/main" id="{A24AF7D0-893A-4590-AFE0-501733D011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/>
              <a:t>4th June 2021</a:t>
            </a:r>
            <a:endParaRPr lang="fi-FI" dirty="0"/>
          </a:p>
        </p:txBody>
      </p:sp>
      <p:sp>
        <p:nvSpPr>
          <p:cNvPr id="6" name="Sisällön paikkamerkki 5">
            <a:extLst>
              <a:ext uri="{FF2B5EF4-FFF2-40B4-BE49-F238E27FC236}">
                <a16:creationId xmlns:a16="http://schemas.microsoft.com/office/drawing/2014/main" id="{6F779157-0156-44AA-8086-AF15E189101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96926" y="1066800"/>
            <a:ext cx="10975974" cy="5521036"/>
          </a:xfrm>
        </p:spPr>
        <p:txBody>
          <a:bodyPr>
            <a:noAutofit/>
          </a:bodyPr>
          <a:lstStyle/>
          <a:p>
            <a:r>
              <a:rPr lang="fi-FI" sz="3000" dirty="0" err="1"/>
              <a:t>introduced</a:t>
            </a:r>
            <a:r>
              <a:rPr lang="fi-FI" sz="3000" dirty="0"/>
              <a:t> </a:t>
            </a:r>
            <a:r>
              <a:rPr lang="fi-FI" sz="3000" dirty="0" err="1"/>
              <a:t>several</a:t>
            </a:r>
            <a:r>
              <a:rPr lang="fi-FI" sz="3000" dirty="0"/>
              <a:t> </a:t>
            </a:r>
            <a:r>
              <a:rPr lang="fi-FI" sz="3000" dirty="0" err="1"/>
              <a:t>scanner</a:t>
            </a:r>
            <a:r>
              <a:rPr lang="fi-FI" sz="3000" dirty="0"/>
              <a:t>-dataset to CPI </a:t>
            </a:r>
            <a:r>
              <a:rPr lang="fi-FI" sz="3000" dirty="0" err="1"/>
              <a:t>since</a:t>
            </a:r>
            <a:r>
              <a:rPr lang="fi-FI" sz="3000" dirty="0"/>
              <a:t> 2017</a:t>
            </a:r>
          </a:p>
          <a:p>
            <a:r>
              <a:rPr lang="fi-FI" sz="3000" dirty="0" err="1"/>
              <a:t>Identified</a:t>
            </a:r>
            <a:r>
              <a:rPr lang="fi-FI" sz="3000" dirty="0"/>
              <a:t> </a:t>
            </a:r>
            <a:r>
              <a:rPr lang="fi-FI" sz="3000" dirty="0" err="1"/>
              <a:t>challenges</a:t>
            </a:r>
            <a:r>
              <a:rPr lang="fi-FI" sz="3000" dirty="0"/>
              <a:t> in </a:t>
            </a:r>
            <a:r>
              <a:rPr lang="fi-FI" sz="3000" dirty="0" err="1"/>
              <a:t>scanner</a:t>
            </a:r>
            <a:r>
              <a:rPr lang="fi-FI" sz="3000" dirty="0"/>
              <a:t>-data:</a:t>
            </a:r>
          </a:p>
          <a:p>
            <a:pPr marL="914400" lvl="1" indent="-457200">
              <a:buFont typeface="+mj-lt"/>
              <a:buAutoNum type="arabicPeriod"/>
            </a:pPr>
            <a:r>
              <a:rPr lang="fi-FI" sz="2600" dirty="0" err="1"/>
              <a:t>Lifecycle</a:t>
            </a:r>
            <a:r>
              <a:rPr lang="fi-FI" sz="2600" dirty="0"/>
              <a:t> of products </a:t>
            </a:r>
            <a:r>
              <a:rPr lang="fi-FI" sz="2600" dirty="0" err="1"/>
              <a:t>varies</a:t>
            </a:r>
            <a:endParaRPr lang="fi-FI" sz="2600" dirty="0"/>
          </a:p>
          <a:p>
            <a:pPr marL="1257300" lvl="2" indent="-457200"/>
            <a:r>
              <a:rPr lang="fi-FI" sz="2200" dirty="0"/>
              <a:t>Some products ”</a:t>
            </a:r>
            <a:r>
              <a:rPr lang="fi-FI" sz="2200" dirty="0" err="1"/>
              <a:t>age</a:t>
            </a:r>
            <a:r>
              <a:rPr lang="fi-FI" sz="2200" dirty="0"/>
              <a:t>” </a:t>
            </a:r>
            <a:r>
              <a:rPr lang="fi-FI" sz="2200" dirty="0" err="1"/>
              <a:t>faster</a:t>
            </a:r>
            <a:r>
              <a:rPr lang="fi-FI" sz="2200" dirty="0"/>
              <a:t> </a:t>
            </a:r>
            <a:r>
              <a:rPr lang="fi-FI" sz="2200" dirty="0" err="1"/>
              <a:t>due</a:t>
            </a:r>
            <a:r>
              <a:rPr lang="fi-FI" sz="2200" dirty="0"/>
              <a:t> to </a:t>
            </a:r>
            <a:r>
              <a:rPr lang="fi-FI" sz="2200" dirty="0" err="1"/>
              <a:t>changes</a:t>
            </a:r>
            <a:r>
              <a:rPr lang="fi-FI" sz="2200" dirty="0"/>
              <a:t> in </a:t>
            </a:r>
            <a:r>
              <a:rPr lang="fi-FI" sz="2200" dirty="0" err="1"/>
              <a:t>fashion</a:t>
            </a:r>
            <a:r>
              <a:rPr lang="fi-FI" sz="2200" dirty="0"/>
              <a:t> </a:t>
            </a:r>
            <a:r>
              <a:rPr lang="fi-FI" sz="2200" dirty="0" err="1"/>
              <a:t>or</a:t>
            </a:r>
            <a:r>
              <a:rPr lang="fi-FI" sz="2200" dirty="0"/>
              <a:t> </a:t>
            </a:r>
            <a:r>
              <a:rPr lang="fi-FI" sz="2200" dirty="0" err="1"/>
              <a:t>season</a:t>
            </a:r>
            <a:endParaRPr lang="fi-FI" sz="2200" dirty="0"/>
          </a:p>
          <a:p>
            <a:pPr marL="914400" lvl="1" indent="-457200">
              <a:buFont typeface="+mj-lt"/>
              <a:buAutoNum type="arabicPeriod"/>
            </a:pPr>
            <a:r>
              <a:rPr lang="fi-FI" sz="2600" dirty="0" err="1"/>
              <a:t>Consumption</a:t>
            </a:r>
            <a:r>
              <a:rPr lang="fi-FI" sz="2600" dirty="0"/>
              <a:t> </a:t>
            </a:r>
            <a:r>
              <a:rPr lang="fi-FI" sz="2600" dirty="0" err="1"/>
              <a:t>changes</a:t>
            </a:r>
            <a:r>
              <a:rPr lang="fi-FI" sz="2600" dirty="0"/>
              <a:t> </a:t>
            </a:r>
            <a:r>
              <a:rPr lang="fi-FI" sz="2600" dirty="0" err="1"/>
              <a:t>within</a:t>
            </a:r>
            <a:r>
              <a:rPr lang="fi-FI" sz="2600" dirty="0"/>
              <a:t> a </a:t>
            </a:r>
            <a:r>
              <a:rPr lang="fi-FI" sz="2600" dirty="0" err="1"/>
              <a:t>year</a:t>
            </a:r>
            <a:r>
              <a:rPr lang="fi-FI" sz="2600" dirty="0"/>
              <a:t> </a:t>
            </a:r>
          </a:p>
          <a:p>
            <a:pPr marL="1257300" lvl="2" indent="-457200"/>
            <a:r>
              <a:rPr lang="fi-FI" sz="2200" dirty="0" err="1"/>
              <a:t>Customer</a:t>
            </a:r>
            <a:r>
              <a:rPr lang="fi-FI" sz="2200" dirty="0"/>
              <a:t> </a:t>
            </a:r>
            <a:r>
              <a:rPr lang="fi-FI" sz="2200" dirty="0" err="1"/>
              <a:t>habits</a:t>
            </a:r>
            <a:r>
              <a:rPr lang="fi-FI" sz="2200" dirty="0"/>
              <a:t> (</a:t>
            </a:r>
            <a:r>
              <a:rPr lang="fi-FI" sz="2200" dirty="0" err="1"/>
              <a:t>Christmas</a:t>
            </a:r>
            <a:r>
              <a:rPr lang="fi-FI" sz="2200" dirty="0"/>
              <a:t>, </a:t>
            </a:r>
            <a:r>
              <a:rPr lang="fi-FI" sz="2200" dirty="0" err="1"/>
              <a:t>Easter</a:t>
            </a:r>
            <a:r>
              <a:rPr lang="fi-FI" sz="2200" dirty="0"/>
              <a:t>…), </a:t>
            </a:r>
            <a:r>
              <a:rPr lang="fi-FI" sz="2200" dirty="0" err="1"/>
              <a:t>Availability</a:t>
            </a:r>
            <a:r>
              <a:rPr lang="fi-FI" sz="2200" dirty="0"/>
              <a:t> of products (</a:t>
            </a:r>
            <a:r>
              <a:rPr lang="fi-FI" sz="2200" dirty="0" err="1"/>
              <a:t>seasonality</a:t>
            </a:r>
            <a:r>
              <a:rPr lang="fi-FI" sz="2200" dirty="0"/>
              <a:t>, </a:t>
            </a:r>
            <a:r>
              <a:rPr lang="fi-FI" sz="2200" dirty="0" err="1"/>
              <a:t>problems</a:t>
            </a:r>
            <a:r>
              <a:rPr lang="fi-FI" sz="2200" dirty="0"/>
              <a:t> </a:t>
            </a:r>
            <a:r>
              <a:rPr lang="fi-FI" sz="2200" dirty="0" err="1"/>
              <a:t>with</a:t>
            </a:r>
            <a:r>
              <a:rPr lang="fi-FI" sz="2200" dirty="0"/>
              <a:t> </a:t>
            </a:r>
            <a:r>
              <a:rPr lang="fi-FI" sz="2200" dirty="0" err="1"/>
              <a:t>imports</a:t>
            </a:r>
            <a:r>
              <a:rPr lang="fi-FI" sz="2200" dirty="0"/>
              <a:t>, COVID19 pandemia…)</a:t>
            </a:r>
          </a:p>
          <a:p>
            <a:pPr marL="971550" lvl="1" indent="-514350">
              <a:buFont typeface="+mj-lt"/>
              <a:buAutoNum type="arabicPeriod"/>
            </a:pPr>
            <a:r>
              <a:rPr lang="fi-FI" sz="2600" dirty="0"/>
              <a:t>Product </a:t>
            </a:r>
            <a:r>
              <a:rPr lang="fi-FI" sz="2600" dirty="0" err="1"/>
              <a:t>quality</a:t>
            </a:r>
            <a:r>
              <a:rPr lang="fi-FI" sz="2600" dirty="0"/>
              <a:t> </a:t>
            </a:r>
            <a:r>
              <a:rPr lang="fi-FI" sz="2600" dirty="0" err="1"/>
              <a:t>changes</a:t>
            </a:r>
            <a:r>
              <a:rPr lang="fi-FI" sz="2600" dirty="0"/>
              <a:t> in </a:t>
            </a:r>
            <a:r>
              <a:rPr lang="fi-FI" sz="2600" dirty="0" err="1"/>
              <a:t>time</a:t>
            </a:r>
            <a:r>
              <a:rPr lang="fi-FI" sz="2600" dirty="0"/>
              <a:t> </a:t>
            </a:r>
            <a:r>
              <a:rPr lang="fi-FI" sz="2600" dirty="0" err="1"/>
              <a:t>due</a:t>
            </a:r>
            <a:r>
              <a:rPr lang="fi-FI" sz="2600" dirty="0"/>
              <a:t> to </a:t>
            </a:r>
            <a:r>
              <a:rPr lang="fi-FI" sz="2600" dirty="0" err="1"/>
              <a:t>technical</a:t>
            </a:r>
            <a:r>
              <a:rPr lang="fi-FI" sz="2600" dirty="0"/>
              <a:t> </a:t>
            </a:r>
            <a:r>
              <a:rPr lang="fi-FI" sz="2600" dirty="0" err="1"/>
              <a:t>development</a:t>
            </a:r>
            <a:endParaRPr lang="fi-FI" sz="2600" dirty="0"/>
          </a:p>
          <a:p>
            <a:pPr marL="0" indent="0">
              <a:buNone/>
            </a:pPr>
            <a:r>
              <a:rPr lang="fi-FI" sz="3000" dirty="0" err="1"/>
              <a:t>So</a:t>
            </a:r>
            <a:r>
              <a:rPr lang="fi-FI" sz="3000" dirty="0"/>
              <a:t> </a:t>
            </a:r>
            <a:r>
              <a:rPr lang="fi-FI" sz="3000" dirty="0" err="1"/>
              <a:t>we</a:t>
            </a:r>
            <a:r>
              <a:rPr lang="fi-FI" sz="3000" dirty="0"/>
              <a:t> </a:t>
            </a:r>
            <a:r>
              <a:rPr lang="fi-FI" sz="3000" dirty="0" err="1"/>
              <a:t>investigated</a:t>
            </a:r>
            <a:r>
              <a:rPr lang="fi-FI" sz="3000" dirty="0"/>
              <a:t> </a:t>
            </a:r>
            <a:r>
              <a:rPr lang="fi-FI" sz="3000" dirty="0" err="1"/>
              <a:t>applicable</a:t>
            </a:r>
            <a:r>
              <a:rPr lang="fi-FI" sz="3000" dirty="0"/>
              <a:t> </a:t>
            </a:r>
            <a:r>
              <a:rPr lang="fi-FI" sz="3000" dirty="0" err="1"/>
              <a:t>solution</a:t>
            </a:r>
            <a:r>
              <a:rPr lang="fi-FI" sz="3000" dirty="0"/>
              <a:t> for </a:t>
            </a:r>
            <a:r>
              <a:rPr lang="fi-FI" sz="3000" dirty="0" err="1"/>
              <a:t>commodity</a:t>
            </a:r>
            <a:r>
              <a:rPr lang="fi-FI" sz="3000" dirty="0"/>
              <a:t> </a:t>
            </a:r>
            <a:r>
              <a:rPr lang="fi-FI" sz="3000" dirty="0" err="1"/>
              <a:t>groups</a:t>
            </a:r>
            <a:r>
              <a:rPr lang="fi-FI" sz="3000" dirty="0"/>
              <a:t> </a:t>
            </a:r>
            <a:r>
              <a:rPr lang="fi-FI" sz="3000" dirty="0" err="1"/>
              <a:t>having</a:t>
            </a:r>
            <a:endParaRPr lang="fi-FI" sz="3000" dirty="0"/>
          </a:p>
          <a:p>
            <a:pPr lvl="1"/>
            <a:r>
              <a:rPr lang="fi-FI" sz="2800" dirty="0" err="1"/>
              <a:t>High</a:t>
            </a:r>
            <a:r>
              <a:rPr lang="fi-FI" sz="2800" dirty="0"/>
              <a:t> </a:t>
            </a:r>
            <a:r>
              <a:rPr lang="fi-FI" sz="2800" dirty="0" err="1"/>
              <a:t>attrition</a:t>
            </a:r>
            <a:r>
              <a:rPr lang="fi-FI" sz="2800" dirty="0"/>
              <a:t> </a:t>
            </a:r>
            <a:r>
              <a:rPr lang="fi-FI" sz="2800" dirty="0" err="1"/>
              <a:t>rate</a:t>
            </a:r>
            <a:endParaRPr lang="fi-FI" sz="2800" dirty="0"/>
          </a:p>
          <a:p>
            <a:pPr lvl="1"/>
            <a:r>
              <a:rPr lang="fi-FI" sz="2600" dirty="0" err="1"/>
              <a:t>High</a:t>
            </a:r>
            <a:r>
              <a:rPr lang="fi-FI" sz="2600" dirty="0"/>
              <a:t> </a:t>
            </a:r>
            <a:r>
              <a:rPr lang="fi-FI" sz="2800" dirty="0" err="1"/>
              <a:t>changes</a:t>
            </a:r>
            <a:r>
              <a:rPr lang="fi-FI" sz="2800" dirty="0"/>
              <a:t> in </a:t>
            </a:r>
            <a:r>
              <a:rPr lang="fi-FI" sz="2800" dirty="0" err="1"/>
              <a:t>consumed</a:t>
            </a:r>
            <a:r>
              <a:rPr lang="fi-FI" sz="2800" dirty="0"/>
              <a:t> </a:t>
            </a:r>
            <a:r>
              <a:rPr lang="fi-FI" sz="2800" dirty="0" err="1"/>
              <a:t>quantities</a:t>
            </a:r>
            <a:r>
              <a:rPr lang="fi-FI" sz="2800" dirty="0"/>
              <a:t> </a:t>
            </a:r>
            <a:r>
              <a:rPr lang="fi-FI" sz="2800" dirty="0" err="1"/>
              <a:t>within</a:t>
            </a:r>
            <a:r>
              <a:rPr lang="fi-FI" sz="2800" dirty="0"/>
              <a:t> a </a:t>
            </a:r>
            <a:r>
              <a:rPr lang="fi-FI" sz="2800" dirty="0" err="1"/>
              <a:t>year</a:t>
            </a:r>
            <a:endParaRPr lang="fi-FI" sz="2800" dirty="0"/>
          </a:p>
        </p:txBody>
      </p:sp>
    </p:spTree>
    <p:extLst>
      <p:ext uri="{BB962C8B-B14F-4D97-AF65-F5344CB8AC3E}">
        <p14:creationId xmlns:p14="http://schemas.microsoft.com/office/powerpoint/2010/main" val="16562547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1EE65850-FF1D-47EA-8E53-9CC9C60310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96926" y="365125"/>
            <a:ext cx="9823178" cy="850217"/>
          </a:xfrm>
        </p:spPr>
        <p:txBody>
          <a:bodyPr/>
          <a:lstStyle/>
          <a:p>
            <a:r>
              <a:rPr lang="fi-FI" dirty="0" err="1"/>
              <a:t>Studies</a:t>
            </a:r>
            <a:r>
              <a:rPr lang="fi-FI" dirty="0"/>
              <a:t> 2020 and 2021</a:t>
            </a:r>
          </a:p>
        </p:txBody>
      </p:sp>
      <p:sp>
        <p:nvSpPr>
          <p:cNvPr id="3" name="Dian numeron paikkamerkki 2">
            <a:extLst>
              <a:ext uri="{FF2B5EF4-FFF2-40B4-BE49-F238E27FC236}">
                <a16:creationId xmlns:a16="http://schemas.microsoft.com/office/drawing/2014/main" id="{288108BB-5522-45ED-B09F-41D43F4B00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DB053-BC39-5645-941A-EDB0DEC7708B}" type="slidenum">
              <a:rPr lang="fi-FI" smtClean="0"/>
              <a:t>5</a:t>
            </a:fld>
            <a:endParaRPr lang="fi-FI" dirty="0"/>
          </a:p>
        </p:txBody>
      </p:sp>
      <p:sp>
        <p:nvSpPr>
          <p:cNvPr id="4" name="Alatunnisteen paikkamerkki 3">
            <a:extLst>
              <a:ext uri="{FF2B5EF4-FFF2-40B4-BE49-F238E27FC236}">
                <a16:creationId xmlns:a16="http://schemas.microsoft.com/office/drawing/2014/main" id="{E5BCF843-9EC3-4D92-8544-CEA6ABA311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CPI/Kristiina Nieminen</a:t>
            </a:r>
            <a:endParaRPr lang="fi-FI" dirty="0"/>
          </a:p>
        </p:txBody>
      </p:sp>
      <p:sp>
        <p:nvSpPr>
          <p:cNvPr id="5" name="Päivämäärän paikkamerkki 4">
            <a:extLst>
              <a:ext uri="{FF2B5EF4-FFF2-40B4-BE49-F238E27FC236}">
                <a16:creationId xmlns:a16="http://schemas.microsoft.com/office/drawing/2014/main" id="{6DE384B0-921A-410C-8976-EAA96A8D97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/>
              <a:t>4th June 2021</a:t>
            </a:r>
            <a:endParaRPr lang="fi-FI" dirty="0"/>
          </a:p>
        </p:txBody>
      </p:sp>
      <p:sp>
        <p:nvSpPr>
          <p:cNvPr id="6" name="Sisällön paikkamerkki 5">
            <a:extLst>
              <a:ext uri="{FF2B5EF4-FFF2-40B4-BE49-F238E27FC236}">
                <a16:creationId xmlns:a16="http://schemas.microsoft.com/office/drawing/2014/main" id="{F4283632-800E-451F-BB39-A81CB1A57F5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96926" y="1480474"/>
            <a:ext cx="9823178" cy="487587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i-FI" sz="3000" b="1" dirty="0" err="1"/>
              <a:t>Study</a:t>
            </a:r>
            <a:r>
              <a:rPr lang="fi-FI" sz="3000" b="1" dirty="0"/>
              <a:t> 1 -- 2020</a:t>
            </a:r>
          </a:p>
          <a:p>
            <a:r>
              <a:rPr lang="fi-FI" sz="3000" i="1" dirty="0"/>
              <a:t>Data</a:t>
            </a:r>
            <a:r>
              <a:rPr lang="fi-FI" sz="3000" dirty="0"/>
              <a:t>: </a:t>
            </a:r>
            <a:r>
              <a:rPr lang="fi-FI" sz="3000" dirty="0" err="1"/>
              <a:t>Alcoholic</a:t>
            </a:r>
            <a:r>
              <a:rPr lang="fi-FI" sz="3000" dirty="0"/>
              <a:t> </a:t>
            </a:r>
            <a:r>
              <a:rPr lang="fi-FI" sz="3000" dirty="0" err="1"/>
              <a:t>beverages</a:t>
            </a:r>
            <a:endParaRPr lang="fi-FI" sz="3000" i="1" dirty="0"/>
          </a:p>
          <a:p>
            <a:r>
              <a:rPr lang="en-US" sz="3000" i="1" dirty="0"/>
              <a:t>Report</a:t>
            </a:r>
            <a:r>
              <a:rPr lang="en-US" sz="3000" dirty="0"/>
              <a:t>: Comparing Basic Averages, Index Numbers and Hedonic Methods as Price Change Statistic</a:t>
            </a:r>
          </a:p>
          <a:p>
            <a:pPr marL="0" indent="0">
              <a:buNone/>
            </a:pPr>
            <a:r>
              <a:rPr lang="fi-FI" sz="3000" b="1" dirty="0" err="1"/>
              <a:t>Study</a:t>
            </a:r>
            <a:r>
              <a:rPr lang="fi-FI" sz="3000" b="1" dirty="0"/>
              <a:t> 2 -- 2021</a:t>
            </a:r>
          </a:p>
          <a:p>
            <a:r>
              <a:rPr lang="en-US" sz="3000" i="1" dirty="0"/>
              <a:t>Data: </a:t>
            </a:r>
            <a:r>
              <a:rPr lang="en-US" sz="3000" dirty="0"/>
              <a:t>Clothes, shoes and bags</a:t>
            </a:r>
            <a:endParaRPr lang="en-US" sz="3000" i="1" dirty="0"/>
          </a:p>
          <a:p>
            <a:r>
              <a:rPr lang="en-US" sz="3000" i="1" dirty="0"/>
              <a:t>Report</a:t>
            </a:r>
            <a:r>
              <a:rPr lang="en-US" sz="3000" dirty="0"/>
              <a:t>: Price Index for Clothes, Shoes and Bags in Finland: Solving the Life-Cycle Bias in Scanner-data</a:t>
            </a:r>
          </a:p>
        </p:txBody>
      </p:sp>
    </p:spTree>
    <p:extLst>
      <p:ext uri="{BB962C8B-B14F-4D97-AF65-F5344CB8AC3E}">
        <p14:creationId xmlns:p14="http://schemas.microsoft.com/office/powerpoint/2010/main" val="85657735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60F1F444-392E-4F61-A64A-205627BDE4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96926" y="365126"/>
            <a:ext cx="9823178" cy="615950"/>
          </a:xfrm>
        </p:spPr>
        <p:txBody>
          <a:bodyPr>
            <a:normAutofit fontScale="90000"/>
          </a:bodyPr>
          <a:lstStyle/>
          <a:p>
            <a:r>
              <a:rPr lang="fi-FI" dirty="0" err="1"/>
              <a:t>Objectives</a:t>
            </a:r>
            <a:r>
              <a:rPr lang="fi-FI" dirty="0"/>
              <a:t> of </a:t>
            </a:r>
            <a:r>
              <a:rPr lang="fi-FI" dirty="0" err="1"/>
              <a:t>the</a:t>
            </a:r>
            <a:r>
              <a:rPr lang="fi-FI" dirty="0"/>
              <a:t> </a:t>
            </a:r>
            <a:r>
              <a:rPr lang="fi-FI" dirty="0" err="1"/>
              <a:t>study</a:t>
            </a:r>
            <a:r>
              <a:rPr lang="fi-FI" dirty="0"/>
              <a:t> 1</a:t>
            </a:r>
          </a:p>
        </p:txBody>
      </p:sp>
      <p:sp>
        <p:nvSpPr>
          <p:cNvPr id="3" name="Dian numeron paikkamerkki 2">
            <a:extLst>
              <a:ext uri="{FF2B5EF4-FFF2-40B4-BE49-F238E27FC236}">
                <a16:creationId xmlns:a16="http://schemas.microsoft.com/office/drawing/2014/main" id="{16467564-7B7F-4914-88D8-C98BFA1D91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DB053-BC39-5645-941A-EDB0DEC7708B}" type="slidenum">
              <a:rPr lang="fi-FI" smtClean="0"/>
              <a:t>6</a:t>
            </a:fld>
            <a:endParaRPr lang="fi-FI" dirty="0"/>
          </a:p>
        </p:txBody>
      </p:sp>
      <p:sp>
        <p:nvSpPr>
          <p:cNvPr id="4" name="Alatunnisteen paikkamerkki 3">
            <a:extLst>
              <a:ext uri="{FF2B5EF4-FFF2-40B4-BE49-F238E27FC236}">
                <a16:creationId xmlns:a16="http://schemas.microsoft.com/office/drawing/2014/main" id="{CE35806A-D470-4692-BC3C-A74BBCF3E1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CPI/Kristiina Nieminen</a:t>
            </a:r>
            <a:endParaRPr lang="fi-FI" dirty="0"/>
          </a:p>
        </p:txBody>
      </p:sp>
      <p:sp>
        <p:nvSpPr>
          <p:cNvPr id="5" name="Päivämäärän paikkamerkki 4">
            <a:extLst>
              <a:ext uri="{FF2B5EF4-FFF2-40B4-BE49-F238E27FC236}">
                <a16:creationId xmlns:a16="http://schemas.microsoft.com/office/drawing/2014/main" id="{234262F8-9F8B-4547-A915-752AF718D3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/>
              <a:t>4th June 2021</a:t>
            </a:r>
            <a:endParaRPr lang="fi-FI" dirty="0"/>
          </a:p>
        </p:txBody>
      </p:sp>
      <p:sp>
        <p:nvSpPr>
          <p:cNvPr id="6" name="Sisällön paikkamerkki 5">
            <a:extLst>
              <a:ext uri="{FF2B5EF4-FFF2-40B4-BE49-F238E27FC236}">
                <a16:creationId xmlns:a16="http://schemas.microsoft.com/office/drawing/2014/main" id="{B35ADEBB-2B33-48F2-B528-934C059540D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96925" y="1143000"/>
            <a:ext cx="10685029" cy="5578475"/>
          </a:xfrm>
        </p:spPr>
        <p:txBody>
          <a:bodyPr>
            <a:normAutofit/>
          </a:bodyPr>
          <a:lstStyle/>
          <a:p>
            <a:r>
              <a:rPr lang="fi-FI" dirty="0"/>
              <a:t>To </a:t>
            </a:r>
            <a:r>
              <a:rPr lang="fi-FI" dirty="0" err="1"/>
              <a:t>test</a:t>
            </a:r>
            <a:r>
              <a:rPr lang="fi-FI" dirty="0"/>
              <a:t> </a:t>
            </a:r>
            <a:r>
              <a:rPr lang="fi-FI" dirty="0" err="1"/>
              <a:t>alternative</a:t>
            </a:r>
            <a:r>
              <a:rPr lang="fi-FI" dirty="0"/>
              <a:t> </a:t>
            </a:r>
            <a:r>
              <a:rPr lang="fi-FI" dirty="0" err="1"/>
              <a:t>methods</a:t>
            </a:r>
            <a:r>
              <a:rPr lang="fi-FI" dirty="0"/>
              <a:t> for </a:t>
            </a:r>
            <a:r>
              <a:rPr lang="fi-FI" dirty="0" err="1"/>
              <a:t>calculating</a:t>
            </a:r>
            <a:r>
              <a:rPr lang="fi-FI" dirty="0"/>
              <a:t> pure </a:t>
            </a:r>
            <a:r>
              <a:rPr lang="fi-FI" dirty="0" err="1"/>
              <a:t>price</a:t>
            </a:r>
            <a:r>
              <a:rPr lang="fi-FI" dirty="0"/>
              <a:t> </a:t>
            </a:r>
            <a:r>
              <a:rPr lang="fi-FI" dirty="0" err="1"/>
              <a:t>change</a:t>
            </a:r>
            <a:r>
              <a:rPr lang="fi-FI" dirty="0"/>
              <a:t> </a:t>
            </a:r>
          </a:p>
          <a:p>
            <a:pPr lvl="1"/>
            <a:r>
              <a:rPr lang="fi-FI" dirty="0" err="1"/>
              <a:t>The</a:t>
            </a:r>
            <a:r>
              <a:rPr lang="fi-FI" dirty="0"/>
              <a:t> </a:t>
            </a:r>
            <a:r>
              <a:rPr lang="fi-FI" dirty="0" err="1"/>
              <a:t>basic</a:t>
            </a:r>
            <a:r>
              <a:rPr lang="fi-FI" dirty="0"/>
              <a:t> </a:t>
            </a:r>
            <a:r>
              <a:rPr lang="fi-FI" dirty="0" err="1"/>
              <a:t>averages</a:t>
            </a:r>
            <a:r>
              <a:rPr lang="fi-FI" dirty="0"/>
              <a:t> (</a:t>
            </a:r>
            <a:r>
              <a:rPr lang="fi-FI" dirty="0" err="1"/>
              <a:t>arithmetic</a:t>
            </a:r>
            <a:r>
              <a:rPr lang="fi-FI" dirty="0"/>
              <a:t>/</a:t>
            </a:r>
            <a:r>
              <a:rPr lang="fi-FI" dirty="0" err="1"/>
              <a:t>geom</a:t>
            </a:r>
            <a:r>
              <a:rPr lang="fi-FI" dirty="0"/>
              <a:t>/</a:t>
            </a:r>
            <a:r>
              <a:rPr lang="fi-FI" dirty="0" err="1"/>
              <a:t>harmonised</a:t>
            </a:r>
            <a:r>
              <a:rPr lang="fi-FI" dirty="0"/>
              <a:t>, </a:t>
            </a:r>
            <a:r>
              <a:rPr lang="fi-FI" dirty="0" err="1"/>
              <a:t>weights</a:t>
            </a:r>
            <a:r>
              <a:rPr lang="fi-FI" dirty="0"/>
              <a:t>/no </a:t>
            </a:r>
            <a:r>
              <a:rPr lang="fi-FI" dirty="0" err="1"/>
              <a:t>weights</a:t>
            </a:r>
            <a:r>
              <a:rPr lang="fi-FI" dirty="0"/>
              <a:t>)</a:t>
            </a:r>
          </a:p>
          <a:p>
            <a:pPr lvl="1"/>
            <a:r>
              <a:rPr lang="fi-FI" dirty="0" err="1"/>
              <a:t>The</a:t>
            </a:r>
            <a:r>
              <a:rPr lang="fi-FI" dirty="0"/>
              <a:t> </a:t>
            </a:r>
            <a:r>
              <a:rPr lang="fi-FI" dirty="0" err="1"/>
              <a:t>basic</a:t>
            </a:r>
            <a:r>
              <a:rPr lang="fi-FI" dirty="0"/>
              <a:t> </a:t>
            </a:r>
            <a:r>
              <a:rPr lang="fi-FI" dirty="0" err="1"/>
              <a:t>index</a:t>
            </a:r>
            <a:r>
              <a:rPr lang="fi-FI" dirty="0"/>
              <a:t> </a:t>
            </a:r>
            <a:r>
              <a:rPr lang="fi-FI" dirty="0" err="1"/>
              <a:t>numbers</a:t>
            </a:r>
            <a:r>
              <a:rPr lang="fi-FI" dirty="0"/>
              <a:t> (</a:t>
            </a:r>
            <a:r>
              <a:rPr lang="fi-FI" dirty="0" err="1"/>
              <a:t>Laspeyreys</a:t>
            </a:r>
            <a:r>
              <a:rPr lang="fi-FI" dirty="0"/>
              <a:t>, </a:t>
            </a:r>
            <a:r>
              <a:rPr lang="fi-FI" dirty="0" err="1"/>
              <a:t>Paasche</a:t>
            </a:r>
            <a:r>
              <a:rPr lang="fi-FI" dirty="0"/>
              <a:t>…)</a:t>
            </a:r>
          </a:p>
          <a:p>
            <a:pPr lvl="1"/>
            <a:r>
              <a:rPr lang="fi-FI" dirty="0" err="1"/>
              <a:t>The</a:t>
            </a:r>
            <a:r>
              <a:rPr lang="fi-FI" dirty="0"/>
              <a:t> </a:t>
            </a:r>
            <a:r>
              <a:rPr lang="fi-FI" dirty="0" err="1"/>
              <a:t>excellent</a:t>
            </a:r>
            <a:r>
              <a:rPr lang="fi-FI" dirty="0"/>
              <a:t> </a:t>
            </a:r>
            <a:r>
              <a:rPr lang="fi-FI" dirty="0" err="1"/>
              <a:t>index</a:t>
            </a:r>
            <a:r>
              <a:rPr lang="fi-FI" dirty="0"/>
              <a:t> </a:t>
            </a:r>
            <a:r>
              <a:rPr lang="fi-FI" dirty="0" err="1"/>
              <a:t>numbers</a:t>
            </a:r>
            <a:r>
              <a:rPr lang="fi-FI" dirty="0"/>
              <a:t> (Törnqvist, Fisher, Montgomery-</a:t>
            </a:r>
            <a:r>
              <a:rPr lang="fi-FI" dirty="0" err="1"/>
              <a:t>Vartia</a:t>
            </a:r>
            <a:r>
              <a:rPr lang="fi-FI" dirty="0"/>
              <a:t>…)</a:t>
            </a:r>
          </a:p>
          <a:p>
            <a:pPr lvl="1"/>
            <a:r>
              <a:rPr lang="fi-FI" dirty="0"/>
              <a:t>A </a:t>
            </a:r>
            <a:r>
              <a:rPr lang="fi-FI" dirty="0" err="1"/>
              <a:t>hedonic</a:t>
            </a:r>
            <a:r>
              <a:rPr lang="fi-FI" dirty="0"/>
              <a:t> </a:t>
            </a:r>
            <a:r>
              <a:rPr lang="fi-FI" dirty="0" err="1"/>
              <a:t>method</a:t>
            </a:r>
            <a:r>
              <a:rPr lang="fi-FI" dirty="0"/>
              <a:t>  (</a:t>
            </a:r>
            <a:r>
              <a:rPr lang="fi-FI" dirty="0" err="1"/>
              <a:t>quality</a:t>
            </a:r>
            <a:r>
              <a:rPr lang="fi-FI" dirty="0"/>
              <a:t> </a:t>
            </a:r>
            <a:r>
              <a:rPr lang="fi-FI" dirty="0" err="1"/>
              <a:t>or</a:t>
            </a:r>
            <a:r>
              <a:rPr lang="fi-FI" dirty="0"/>
              <a:t> </a:t>
            </a:r>
            <a:r>
              <a:rPr lang="fi-FI" dirty="0" err="1"/>
              <a:t>quantity</a:t>
            </a:r>
            <a:r>
              <a:rPr lang="fi-FI" dirty="0"/>
              <a:t> </a:t>
            </a:r>
            <a:r>
              <a:rPr lang="fi-FI" dirty="0" err="1"/>
              <a:t>adjusted</a:t>
            </a:r>
            <a:r>
              <a:rPr lang="fi-FI" dirty="0"/>
              <a:t>)</a:t>
            </a:r>
          </a:p>
          <a:p>
            <a:r>
              <a:rPr lang="fi-FI" dirty="0" err="1"/>
              <a:t>Present</a:t>
            </a:r>
            <a:r>
              <a:rPr lang="fi-FI" dirty="0"/>
              <a:t> </a:t>
            </a:r>
            <a:r>
              <a:rPr lang="fi-FI" dirty="0" err="1"/>
              <a:t>all</a:t>
            </a:r>
            <a:r>
              <a:rPr lang="fi-FI" dirty="0"/>
              <a:t> </a:t>
            </a:r>
            <a:r>
              <a:rPr lang="fi-FI" dirty="0" err="1"/>
              <a:t>methods</a:t>
            </a:r>
            <a:r>
              <a:rPr lang="fi-FI" dirty="0"/>
              <a:t> </a:t>
            </a:r>
            <a:r>
              <a:rPr lang="fi-FI" dirty="0" err="1"/>
              <a:t>by</a:t>
            </a:r>
            <a:r>
              <a:rPr lang="fi-FI" dirty="0"/>
              <a:t> </a:t>
            </a:r>
            <a:r>
              <a:rPr lang="fi-FI" dirty="0" err="1"/>
              <a:t>their</a:t>
            </a:r>
            <a:r>
              <a:rPr lang="fi-FI" dirty="0"/>
              <a:t> </a:t>
            </a:r>
            <a:r>
              <a:rPr lang="fi-FI" dirty="0" err="1"/>
              <a:t>logarithmic</a:t>
            </a:r>
            <a:r>
              <a:rPr lang="fi-FI" dirty="0"/>
              <a:t> </a:t>
            </a:r>
            <a:r>
              <a:rPr lang="fi-FI" dirty="0" err="1"/>
              <a:t>presentations</a:t>
            </a:r>
            <a:r>
              <a:rPr lang="fi-FI" dirty="0"/>
              <a:t> of </a:t>
            </a:r>
            <a:r>
              <a:rPr lang="fi-FI" dirty="0" err="1"/>
              <a:t>averages</a:t>
            </a:r>
            <a:r>
              <a:rPr lang="fi-FI" dirty="0"/>
              <a:t> 	</a:t>
            </a:r>
          </a:p>
          <a:p>
            <a:pPr lvl="1"/>
            <a:r>
              <a:rPr lang="fi-FI" dirty="0" err="1"/>
              <a:t>Easier</a:t>
            </a:r>
            <a:r>
              <a:rPr lang="fi-FI" dirty="0"/>
              <a:t> to </a:t>
            </a:r>
            <a:r>
              <a:rPr lang="fi-FI" dirty="0" err="1"/>
              <a:t>compare</a:t>
            </a:r>
            <a:r>
              <a:rPr lang="fi-FI" dirty="0"/>
              <a:t> </a:t>
            </a:r>
            <a:r>
              <a:rPr lang="fi-FI" dirty="0" err="1"/>
              <a:t>different</a:t>
            </a:r>
            <a:r>
              <a:rPr lang="fi-FI" dirty="0"/>
              <a:t> </a:t>
            </a:r>
            <a:r>
              <a:rPr lang="fi-FI" dirty="0" err="1"/>
              <a:t>formulas</a:t>
            </a:r>
            <a:r>
              <a:rPr lang="fi-FI" dirty="0"/>
              <a:t> in </a:t>
            </a:r>
            <a:r>
              <a:rPr lang="fi-FI" dirty="0" err="1"/>
              <a:t>pairs</a:t>
            </a:r>
            <a:r>
              <a:rPr lang="fi-FI" dirty="0"/>
              <a:t> </a:t>
            </a:r>
            <a:r>
              <a:rPr lang="fi-FI" dirty="0" err="1"/>
              <a:t>by</a:t>
            </a:r>
            <a:r>
              <a:rPr lang="fi-FI" dirty="0"/>
              <a:t> </a:t>
            </a:r>
            <a:r>
              <a:rPr lang="fi-FI" dirty="0" err="1"/>
              <a:t>calculating</a:t>
            </a:r>
            <a:r>
              <a:rPr lang="fi-FI" dirty="0"/>
              <a:t> </a:t>
            </a:r>
            <a:r>
              <a:rPr lang="fi-FI" dirty="0" err="1"/>
              <a:t>deviations</a:t>
            </a:r>
            <a:r>
              <a:rPr lang="fi-FI" dirty="0"/>
              <a:t> </a:t>
            </a:r>
            <a:r>
              <a:rPr lang="fi-FI" dirty="0" err="1"/>
              <a:t>between</a:t>
            </a:r>
            <a:r>
              <a:rPr lang="fi-FI" dirty="0"/>
              <a:t> </a:t>
            </a:r>
            <a:r>
              <a:rPr lang="fi-FI" dirty="0" err="1"/>
              <a:t>them</a:t>
            </a:r>
            <a:endParaRPr lang="fi-FI" dirty="0"/>
          </a:p>
          <a:p>
            <a:r>
              <a:rPr lang="fi-FI" dirty="0" err="1"/>
              <a:t>Use</a:t>
            </a:r>
            <a:r>
              <a:rPr lang="fi-FI" dirty="0"/>
              <a:t> </a:t>
            </a:r>
            <a:r>
              <a:rPr lang="fi-FI" dirty="0" err="1"/>
              <a:t>base</a:t>
            </a:r>
            <a:r>
              <a:rPr lang="fi-FI" dirty="0"/>
              <a:t> </a:t>
            </a:r>
            <a:r>
              <a:rPr lang="fi-FI" dirty="0" err="1"/>
              <a:t>strategy</a:t>
            </a:r>
            <a:r>
              <a:rPr lang="fi-FI" dirty="0"/>
              <a:t> and </a:t>
            </a:r>
            <a:r>
              <a:rPr lang="fi-FI" dirty="0" err="1"/>
              <a:t>previous</a:t>
            </a:r>
            <a:r>
              <a:rPr lang="fi-FI" dirty="0"/>
              <a:t> </a:t>
            </a:r>
            <a:r>
              <a:rPr lang="fi-FI" dirty="0" err="1"/>
              <a:t>year</a:t>
            </a:r>
            <a:r>
              <a:rPr lang="fi-FI" dirty="0"/>
              <a:t> </a:t>
            </a:r>
            <a:r>
              <a:rPr lang="fi-FI" dirty="0" err="1"/>
              <a:t>normalised</a:t>
            </a:r>
            <a:r>
              <a:rPr lang="fi-FI" dirty="0"/>
              <a:t> as </a:t>
            </a:r>
            <a:r>
              <a:rPr lang="fi-FI" dirty="0" err="1"/>
              <a:t>average</a:t>
            </a:r>
            <a:r>
              <a:rPr lang="fi-FI" dirty="0"/>
              <a:t> </a:t>
            </a:r>
            <a:r>
              <a:rPr lang="fi-FI" dirty="0" err="1"/>
              <a:t>month</a:t>
            </a:r>
            <a:r>
              <a:rPr lang="fi-FI" dirty="0"/>
              <a:t> in </a:t>
            </a:r>
            <a:r>
              <a:rPr lang="fi-FI" dirty="0" err="1"/>
              <a:t>price</a:t>
            </a:r>
            <a:r>
              <a:rPr lang="fi-FI" dirty="0"/>
              <a:t> </a:t>
            </a:r>
            <a:r>
              <a:rPr lang="fi-FI" dirty="0" err="1"/>
              <a:t>comparison</a:t>
            </a:r>
            <a:endParaRPr lang="fi-FI" dirty="0"/>
          </a:p>
          <a:p>
            <a:r>
              <a:rPr lang="fi-FI" dirty="0" err="1"/>
              <a:t>Compare</a:t>
            </a:r>
            <a:r>
              <a:rPr lang="fi-FI" dirty="0"/>
              <a:t> </a:t>
            </a:r>
            <a:r>
              <a:rPr lang="fi-FI" dirty="0" err="1"/>
              <a:t>the</a:t>
            </a:r>
            <a:r>
              <a:rPr lang="fi-FI" dirty="0"/>
              <a:t> </a:t>
            </a:r>
            <a:r>
              <a:rPr lang="fi-FI" dirty="0" err="1"/>
              <a:t>results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7465981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5C7C978F-38E5-4828-9388-377DECF0DB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96925" y="365125"/>
            <a:ext cx="10833099" cy="663575"/>
          </a:xfrm>
        </p:spPr>
        <p:txBody>
          <a:bodyPr>
            <a:normAutofit fontScale="90000"/>
          </a:bodyPr>
          <a:lstStyle/>
          <a:p>
            <a:r>
              <a:rPr lang="fi-FI" dirty="0" err="1"/>
              <a:t>Study</a:t>
            </a:r>
            <a:r>
              <a:rPr lang="fi-FI" dirty="0"/>
              <a:t> 1: </a:t>
            </a:r>
            <a:r>
              <a:rPr lang="fi-FI" dirty="0" err="1"/>
              <a:t>Alcoholic</a:t>
            </a:r>
            <a:r>
              <a:rPr lang="fi-FI" dirty="0"/>
              <a:t> </a:t>
            </a:r>
            <a:r>
              <a:rPr lang="fi-FI" dirty="0" err="1"/>
              <a:t>beverages</a:t>
            </a:r>
            <a:r>
              <a:rPr lang="fi-FI" dirty="0"/>
              <a:t>-data</a:t>
            </a:r>
          </a:p>
        </p:txBody>
      </p:sp>
      <p:sp>
        <p:nvSpPr>
          <p:cNvPr id="3" name="Dian numeron paikkamerkki 2">
            <a:extLst>
              <a:ext uri="{FF2B5EF4-FFF2-40B4-BE49-F238E27FC236}">
                <a16:creationId xmlns:a16="http://schemas.microsoft.com/office/drawing/2014/main" id="{047EF8F3-B1F2-49D4-B9A0-F71DCC009C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DB053-BC39-5645-941A-EDB0DEC7708B}" type="slidenum">
              <a:rPr lang="fi-FI" smtClean="0"/>
              <a:t>7</a:t>
            </a:fld>
            <a:endParaRPr lang="fi-FI" dirty="0"/>
          </a:p>
        </p:txBody>
      </p:sp>
      <p:sp>
        <p:nvSpPr>
          <p:cNvPr id="4" name="Alatunnisteen paikkamerkki 3">
            <a:extLst>
              <a:ext uri="{FF2B5EF4-FFF2-40B4-BE49-F238E27FC236}">
                <a16:creationId xmlns:a16="http://schemas.microsoft.com/office/drawing/2014/main" id="{FCDECCD3-8FC5-42CC-8860-B7F32105C1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CPI/Kristiina Nieminen</a:t>
            </a:r>
            <a:endParaRPr lang="fi-FI" dirty="0"/>
          </a:p>
        </p:txBody>
      </p:sp>
      <p:sp>
        <p:nvSpPr>
          <p:cNvPr id="5" name="Päivämäärän paikkamerkki 4">
            <a:extLst>
              <a:ext uri="{FF2B5EF4-FFF2-40B4-BE49-F238E27FC236}">
                <a16:creationId xmlns:a16="http://schemas.microsoft.com/office/drawing/2014/main" id="{D0EF22F6-886B-46EC-AC3A-BD86E2CECD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/>
              <a:t>4th June 2021</a:t>
            </a:r>
            <a:endParaRPr lang="fi-FI" dirty="0"/>
          </a:p>
        </p:txBody>
      </p:sp>
      <p:pic>
        <p:nvPicPr>
          <p:cNvPr id="7" name="Kuva 6">
            <a:extLst>
              <a:ext uri="{FF2B5EF4-FFF2-40B4-BE49-F238E27FC236}">
                <a16:creationId xmlns:a16="http://schemas.microsoft.com/office/drawing/2014/main" id="{FD13CB24-0794-42D5-952C-4DEA55EE081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9894" y="1118811"/>
            <a:ext cx="9580389" cy="52034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922010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3C5AD17B-E449-441C-8FE3-62DB497A0B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96926" y="365126"/>
            <a:ext cx="9823178" cy="730250"/>
          </a:xfrm>
        </p:spPr>
        <p:txBody>
          <a:bodyPr>
            <a:normAutofit/>
          </a:bodyPr>
          <a:lstStyle/>
          <a:p>
            <a:r>
              <a:rPr lang="fi-FI" dirty="0"/>
              <a:t>Basic </a:t>
            </a:r>
            <a:r>
              <a:rPr lang="fi-FI" dirty="0" err="1"/>
              <a:t>averages</a:t>
            </a:r>
            <a:endParaRPr lang="fi-FI" dirty="0"/>
          </a:p>
        </p:txBody>
      </p:sp>
      <p:sp>
        <p:nvSpPr>
          <p:cNvPr id="3" name="Dian numeron paikkamerkki 2">
            <a:extLst>
              <a:ext uri="{FF2B5EF4-FFF2-40B4-BE49-F238E27FC236}">
                <a16:creationId xmlns:a16="http://schemas.microsoft.com/office/drawing/2014/main" id="{CD75670E-ADA3-4F0F-8CC0-B42A059270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DB053-BC39-5645-941A-EDB0DEC7708B}" type="slidenum">
              <a:rPr lang="fi-FI" smtClean="0"/>
              <a:t>8</a:t>
            </a:fld>
            <a:endParaRPr lang="fi-FI" dirty="0"/>
          </a:p>
        </p:txBody>
      </p:sp>
      <p:sp>
        <p:nvSpPr>
          <p:cNvPr id="4" name="Alatunnisteen paikkamerkki 3">
            <a:extLst>
              <a:ext uri="{FF2B5EF4-FFF2-40B4-BE49-F238E27FC236}">
                <a16:creationId xmlns:a16="http://schemas.microsoft.com/office/drawing/2014/main" id="{C6197753-A27C-4BFB-A79B-995A32A8C1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CPI/Kristiina Nieminen</a:t>
            </a:r>
            <a:endParaRPr lang="fi-FI" dirty="0"/>
          </a:p>
        </p:txBody>
      </p:sp>
      <p:sp>
        <p:nvSpPr>
          <p:cNvPr id="5" name="Päivämäärän paikkamerkki 4">
            <a:extLst>
              <a:ext uri="{FF2B5EF4-FFF2-40B4-BE49-F238E27FC236}">
                <a16:creationId xmlns:a16="http://schemas.microsoft.com/office/drawing/2014/main" id="{CFD3276B-5FBB-4027-A3A8-D63614B3DA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/>
              <a:t>4th June 2021</a:t>
            </a:r>
            <a:endParaRPr lang="fi-FI" dirty="0"/>
          </a:p>
        </p:txBody>
      </p:sp>
      <p:sp>
        <p:nvSpPr>
          <p:cNvPr id="8" name="Tekstiruutu 7">
            <a:extLst>
              <a:ext uri="{FF2B5EF4-FFF2-40B4-BE49-F238E27FC236}">
                <a16:creationId xmlns:a16="http://schemas.microsoft.com/office/drawing/2014/main" id="{69CC80E2-0E6C-4BDC-A067-47DE036B3B03}"/>
              </a:ext>
            </a:extLst>
          </p:cNvPr>
          <p:cNvSpPr txBox="1"/>
          <p:nvPr/>
        </p:nvSpPr>
        <p:spPr>
          <a:xfrm>
            <a:off x="796925" y="5603591"/>
            <a:ext cx="505006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dirty="0"/>
              <a:t>Index </a:t>
            </a:r>
            <a:r>
              <a:rPr lang="fi-FI" dirty="0" err="1"/>
              <a:t>series</a:t>
            </a:r>
            <a:r>
              <a:rPr lang="fi-FI" dirty="0"/>
              <a:t> for </a:t>
            </a:r>
            <a:r>
              <a:rPr lang="fi-FI" dirty="0" err="1"/>
              <a:t>averages</a:t>
            </a:r>
            <a:r>
              <a:rPr lang="fi-FI" dirty="0"/>
              <a:t> and Fisher for </a:t>
            </a:r>
            <a:r>
              <a:rPr lang="fi-FI" dirty="0" err="1"/>
              <a:t>commodity</a:t>
            </a:r>
            <a:r>
              <a:rPr lang="fi-FI" dirty="0"/>
              <a:t> </a:t>
            </a:r>
            <a:r>
              <a:rPr lang="fi-FI" dirty="0" err="1"/>
              <a:t>group</a:t>
            </a:r>
            <a:r>
              <a:rPr lang="fi-FI" dirty="0"/>
              <a:t> </a:t>
            </a:r>
            <a:r>
              <a:rPr lang="en-US" dirty="0"/>
              <a:t>Rosé </a:t>
            </a:r>
            <a:r>
              <a:rPr lang="fi-FI" dirty="0" err="1"/>
              <a:t>from</a:t>
            </a:r>
            <a:r>
              <a:rPr lang="fi-FI" dirty="0"/>
              <a:t> 2016.0 to 2019.12</a:t>
            </a:r>
          </a:p>
        </p:txBody>
      </p:sp>
      <p:sp>
        <p:nvSpPr>
          <p:cNvPr id="10" name="Tekstiruutu 9">
            <a:extLst>
              <a:ext uri="{FF2B5EF4-FFF2-40B4-BE49-F238E27FC236}">
                <a16:creationId xmlns:a16="http://schemas.microsoft.com/office/drawing/2014/main" id="{CB06535C-5A7B-468C-8C5D-1CE105CCCD52}"/>
              </a:ext>
            </a:extLst>
          </p:cNvPr>
          <p:cNvSpPr txBox="1"/>
          <p:nvPr/>
        </p:nvSpPr>
        <p:spPr>
          <a:xfrm>
            <a:off x="6649719" y="5672001"/>
            <a:ext cx="505006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dirty="0"/>
              <a:t>Index </a:t>
            </a:r>
            <a:r>
              <a:rPr lang="fi-FI" dirty="0" err="1"/>
              <a:t>series</a:t>
            </a:r>
            <a:r>
              <a:rPr lang="fi-FI" dirty="0"/>
              <a:t> for </a:t>
            </a:r>
            <a:r>
              <a:rPr lang="fi-FI" dirty="0" err="1"/>
              <a:t>averages</a:t>
            </a:r>
            <a:r>
              <a:rPr lang="fi-FI" dirty="0"/>
              <a:t> and Fisher for </a:t>
            </a:r>
            <a:r>
              <a:rPr lang="fi-FI" dirty="0" err="1"/>
              <a:t>commodity</a:t>
            </a:r>
            <a:r>
              <a:rPr lang="fi-FI" dirty="0"/>
              <a:t> </a:t>
            </a:r>
            <a:r>
              <a:rPr lang="fi-FI" dirty="0" err="1"/>
              <a:t>group</a:t>
            </a:r>
            <a:r>
              <a:rPr lang="fi-FI" dirty="0"/>
              <a:t> </a:t>
            </a:r>
            <a:r>
              <a:rPr lang="en-US" dirty="0"/>
              <a:t>Dark Rum </a:t>
            </a:r>
            <a:r>
              <a:rPr lang="fi-FI" dirty="0" err="1"/>
              <a:t>from</a:t>
            </a:r>
            <a:r>
              <a:rPr lang="fi-FI" dirty="0"/>
              <a:t> 2016.0 to 2019.12</a:t>
            </a:r>
          </a:p>
        </p:txBody>
      </p:sp>
      <p:pic>
        <p:nvPicPr>
          <p:cNvPr id="6" name="Kuva 5">
            <a:extLst>
              <a:ext uri="{FF2B5EF4-FFF2-40B4-BE49-F238E27FC236}">
                <a16:creationId xmlns:a16="http://schemas.microsoft.com/office/drawing/2014/main" id="{320C252C-E09C-483D-B097-0739CADFDE9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8200" y="1586183"/>
            <a:ext cx="5381182" cy="3675234"/>
          </a:xfrm>
          <a:prstGeom prst="rect">
            <a:avLst/>
          </a:prstGeom>
        </p:spPr>
      </p:pic>
      <p:pic>
        <p:nvPicPr>
          <p:cNvPr id="11" name="Kuva 10">
            <a:extLst>
              <a:ext uri="{FF2B5EF4-FFF2-40B4-BE49-F238E27FC236}">
                <a16:creationId xmlns:a16="http://schemas.microsoft.com/office/drawing/2014/main" id="{F8E03CFE-AE01-4715-85A4-AC492FB2070C}"/>
              </a:ext>
            </a:extLst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86395" y="1586182"/>
            <a:ext cx="4930641" cy="371318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17347172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3C5AD17B-E449-441C-8FE3-62DB497A0B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2137" y="365127"/>
            <a:ext cx="9823178" cy="730250"/>
          </a:xfrm>
        </p:spPr>
        <p:txBody>
          <a:bodyPr>
            <a:normAutofit/>
          </a:bodyPr>
          <a:lstStyle/>
          <a:p>
            <a:r>
              <a:rPr lang="fi-FI" dirty="0"/>
              <a:t>A </a:t>
            </a:r>
            <a:r>
              <a:rPr lang="fi-FI" dirty="0" err="1"/>
              <a:t>hedonic</a:t>
            </a:r>
            <a:r>
              <a:rPr lang="fi-FI" dirty="0"/>
              <a:t> </a:t>
            </a:r>
            <a:r>
              <a:rPr lang="fi-FI" dirty="0" err="1"/>
              <a:t>method</a:t>
            </a:r>
            <a:r>
              <a:rPr lang="fi-FI" dirty="0"/>
              <a:t> – </a:t>
            </a:r>
            <a:r>
              <a:rPr lang="fi-FI" dirty="0" err="1"/>
              <a:t>panel</a:t>
            </a:r>
            <a:r>
              <a:rPr lang="fi-FI" dirty="0"/>
              <a:t> data</a:t>
            </a:r>
          </a:p>
        </p:txBody>
      </p:sp>
      <p:sp>
        <p:nvSpPr>
          <p:cNvPr id="3" name="Dian numeron paikkamerkki 2">
            <a:extLst>
              <a:ext uri="{FF2B5EF4-FFF2-40B4-BE49-F238E27FC236}">
                <a16:creationId xmlns:a16="http://schemas.microsoft.com/office/drawing/2014/main" id="{CD75670E-ADA3-4F0F-8CC0-B42A059270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DB053-BC39-5645-941A-EDB0DEC7708B}" type="slidenum">
              <a:rPr lang="fi-FI" smtClean="0"/>
              <a:t>9</a:t>
            </a:fld>
            <a:endParaRPr lang="fi-FI" dirty="0"/>
          </a:p>
        </p:txBody>
      </p:sp>
      <p:sp>
        <p:nvSpPr>
          <p:cNvPr id="4" name="Alatunnisteen paikkamerkki 3">
            <a:extLst>
              <a:ext uri="{FF2B5EF4-FFF2-40B4-BE49-F238E27FC236}">
                <a16:creationId xmlns:a16="http://schemas.microsoft.com/office/drawing/2014/main" id="{C6197753-A27C-4BFB-A79B-995A32A8C1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CPI/Kristiina Nieminen</a:t>
            </a:r>
            <a:endParaRPr lang="fi-FI" dirty="0"/>
          </a:p>
        </p:txBody>
      </p:sp>
      <p:sp>
        <p:nvSpPr>
          <p:cNvPr id="5" name="Päivämäärän paikkamerkki 4">
            <a:extLst>
              <a:ext uri="{FF2B5EF4-FFF2-40B4-BE49-F238E27FC236}">
                <a16:creationId xmlns:a16="http://schemas.microsoft.com/office/drawing/2014/main" id="{CFD3276B-5FBB-4027-A3A8-D63614B3DA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/>
              <a:t>4th June 2021</a:t>
            </a:r>
            <a:endParaRPr lang="fi-FI" dirty="0"/>
          </a:p>
        </p:txBody>
      </p:sp>
      <p:pic>
        <p:nvPicPr>
          <p:cNvPr id="7" name="Kuva 6">
            <a:extLst>
              <a:ext uri="{FF2B5EF4-FFF2-40B4-BE49-F238E27FC236}">
                <a16:creationId xmlns:a16="http://schemas.microsoft.com/office/drawing/2014/main" id="{D3A3C3AB-0866-4C18-890A-6FABC064A9D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2137" y="1767247"/>
            <a:ext cx="5498507" cy="3729916"/>
          </a:xfrm>
          <a:prstGeom prst="rect">
            <a:avLst/>
          </a:prstGeom>
        </p:spPr>
      </p:pic>
      <p:sp>
        <p:nvSpPr>
          <p:cNvPr id="8" name="Tekstiruutu 7">
            <a:extLst>
              <a:ext uri="{FF2B5EF4-FFF2-40B4-BE49-F238E27FC236}">
                <a16:creationId xmlns:a16="http://schemas.microsoft.com/office/drawing/2014/main" id="{8033D3CE-17C3-46C4-A96B-EDF00862FF2F}"/>
              </a:ext>
            </a:extLst>
          </p:cNvPr>
          <p:cNvSpPr txBox="1"/>
          <p:nvPr/>
        </p:nvSpPr>
        <p:spPr>
          <a:xfrm>
            <a:off x="796925" y="5603591"/>
            <a:ext cx="505006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Quality adjusted ‘</a:t>
            </a:r>
            <a:r>
              <a:rPr lang="en-US" dirty="0" err="1"/>
              <a:t>i</a:t>
            </a:r>
            <a:r>
              <a:rPr lang="fi-FI" dirty="0" err="1"/>
              <a:t>ndex</a:t>
            </a:r>
            <a:r>
              <a:rPr lang="fi-FI" dirty="0"/>
              <a:t> </a:t>
            </a:r>
            <a:r>
              <a:rPr lang="fi-FI" dirty="0" err="1"/>
              <a:t>series</a:t>
            </a:r>
            <a:r>
              <a:rPr lang="fi-FI" dirty="0"/>
              <a:t>’ for </a:t>
            </a:r>
            <a:r>
              <a:rPr lang="fi-FI" dirty="0" err="1"/>
              <a:t>averages</a:t>
            </a:r>
            <a:r>
              <a:rPr lang="fi-FI" dirty="0"/>
              <a:t> and Törnqvist for </a:t>
            </a:r>
            <a:r>
              <a:rPr lang="fi-FI" dirty="0" err="1"/>
              <a:t>commodity</a:t>
            </a:r>
            <a:r>
              <a:rPr lang="fi-FI" dirty="0"/>
              <a:t> </a:t>
            </a:r>
            <a:r>
              <a:rPr lang="fi-FI" dirty="0" err="1"/>
              <a:t>group</a:t>
            </a:r>
            <a:r>
              <a:rPr lang="fi-FI" dirty="0"/>
              <a:t> Rosé </a:t>
            </a:r>
            <a:r>
              <a:rPr lang="fi-FI" dirty="0" err="1"/>
              <a:t>from</a:t>
            </a:r>
            <a:r>
              <a:rPr lang="fi-FI" dirty="0"/>
              <a:t> 2016.0 to 2019.12.</a:t>
            </a:r>
          </a:p>
        </p:txBody>
      </p:sp>
      <p:pic>
        <p:nvPicPr>
          <p:cNvPr id="9" name="Kuva 8">
            <a:extLst>
              <a:ext uri="{FF2B5EF4-FFF2-40B4-BE49-F238E27FC236}">
                <a16:creationId xmlns:a16="http://schemas.microsoft.com/office/drawing/2014/main" id="{8D07396E-2CE3-40F2-95EB-3FB3F97A90DC}"/>
              </a:ext>
            </a:extLst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37283" y="1797051"/>
            <a:ext cx="5311371" cy="3700112"/>
          </a:xfrm>
          <a:prstGeom prst="rect">
            <a:avLst/>
          </a:prstGeom>
          <a:noFill/>
        </p:spPr>
      </p:pic>
      <p:sp>
        <p:nvSpPr>
          <p:cNvPr id="10" name="Tekstiruutu 9">
            <a:extLst>
              <a:ext uri="{FF2B5EF4-FFF2-40B4-BE49-F238E27FC236}">
                <a16:creationId xmlns:a16="http://schemas.microsoft.com/office/drawing/2014/main" id="{34EEED26-BC18-4F5E-AC9E-8458B70DBA9F}"/>
              </a:ext>
            </a:extLst>
          </p:cNvPr>
          <p:cNvSpPr txBox="1"/>
          <p:nvPr/>
        </p:nvSpPr>
        <p:spPr>
          <a:xfrm>
            <a:off x="6345016" y="5615582"/>
            <a:ext cx="505006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Quality adjusted ‘</a:t>
            </a:r>
            <a:r>
              <a:rPr lang="en-US" dirty="0" err="1"/>
              <a:t>i</a:t>
            </a:r>
            <a:r>
              <a:rPr lang="fi-FI" dirty="0" err="1"/>
              <a:t>ndex</a:t>
            </a:r>
            <a:r>
              <a:rPr lang="fi-FI" dirty="0"/>
              <a:t> </a:t>
            </a:r>
            <a:r>
              <a:rPr lang="fi-FI" dirty="0" err="1"/>
              <a:t>series</a:t>
            </a:r>
            <a:r>
              <a:rPr lang="fi-FI" dirty="0"/>
              <a:t>’ for </a:t>
            </a:r>
            <a:r>
              <a:rPr lang="fi-FI" dirty="0" err="1"/>
              <a:t>averages</a:t>
            </a:r>
            <a:r>
              <a:rPr lang="fi-FI" dirty="0"/>
              <a:t> and Törnqvist for </a:t>
            </a:r>
            <a:r>
              <a:rPr lang="fi-FI" dirty="0" err="1"/>
              <a:t>commodity</a:t>
            </a:r>
            <a:r>
              <a:rPr lang="fi-FI" dirty="0"/>
              <a:t> </a:t>
            </a:r>
            <a:r>
              <a:rPr lang="fi-FI" dirty="0" err="1"/>
              <a:t>group</a:t>
            </a:r>
            <a:r>
              <a:rPr lang="fi-FI" dirty="0"/>
              <a:t> </a:t>
            </a:r>
            <a:r>
              <a:rPr lang="fi-FI" dirty="0" err="1"/>
              <a:t>Dark</a:t>
            </a:r>
            <a:r>
              <a:rPr lang="fi-FI" dirty="0"/>
              <a:t> </a:t>
            </a:r>
            <a:r>
              <a:rPr lang="fi-FI" dirty="0" err="1"/>
              <a:t>Rum</a:t>
            </a:r>
            <a:r>
              <a:rPr lang="fi-FI" dirty="0"/>
              <a:t> </a:t>
            </a:r>
            <a:r>
              <a:rPr lang="fi-FI" dirty="0" err="1"/>
              <a:t>from</a:t>
            </a:r>
            <a:r>
              <a:rPr lang="fi-FI" dirty="0"/>
              <a:t> 2016.0 to 2019.12.</a:t>
            </a:r>
          </a:p>
        </p:txBody>
      </p:sp>
    </p:spTree>
    <p:extLst>
      <p:ext uri="{BB962C8B-B14F-4D97-AF65-F5344CB8AC3E}">
        <p14:creationId xmlns:p14="http://schemas.microsoft.com/office/powerpoint/2010/main" val="4196274822"/>
      </p:ext>
    </p:extLst>
  </p:cSld>
  <p:clrMapOvr>
    <a:masterClrMapping/>
  </p:clrMapOvr>
</p:sld>
</file>

<file path=ppt/theme/theme1.xml><?xml version="1.0" encoding="utf-8"?>
<a:theme xmlns:a="http://schemas.openxmlformats.org/drawingml/2006/main" name="tk2019">
  <a:themeElements>
    <a:clrScheme name="TK_2015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0073B0"/>
      </a:accent1>
      <a:accent2>
        <a:srgbClr val="C0D730"/>
      </a:accent2>
      <a:accent3>
        <a:srgbClr val="A40084"/>
      </a:accent3>
      <a:accent4>
        <a:srgbClr val="33C1BA"/>
      </a:accent4>
      <a:accent5>
        <a:srgbClr val="F8941E"/>
      </a:accent5>
      <a:accent6>
        <a:srgbClr val="E21776"/>
      </a:accent6>
      <a:hlink>
        <a:srgbClr val="0073B0"/>
      </a:hlink>
      <a:folHlink>
        <a:srgbClr val="A40084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k2019_englanti_OK.pptx" id="{B16BD290-C805-42A2-9E98-75F5994FEDE3}" vid="{30897FE5-E8AB-4929-B6FF-BB8476C3EDA6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tk2019_englanti</Template>
  <TotalTime>1703</TotalTime>
  <Words>1057</Words>
  <Application>Microsoft Office PowerPoint</Application>
  <PresentationFormat>Laajakuva</PresentationFormat>
  <Paragraphs>181</Paragraphs>
  <Slides>18</Slides>
  <Notes>16</Notes>
  <HiddenSlides>0</HiddenSlides>
  <MMClips>0</MMClips>
  <ScaleCrop>false</ScaleCrop>
  <HeadingPairs>
    <vt:vector size="6" baseType="variant">
      <vt:variant>
        <vt:lpstr>Käytetyt fontit</vt:lpstr>
      </vt:variant>
      <vt:variant>
        <vt:i4>2</vt:i4>
      </vt:variant>
      <vt:variant>
        <vt:lpstr>Teema</vt:lpstr>
      </vt:variant>
      <vt:variant>
        <vt:i4>1</vt:i4>
      </vt:variant>
      <vt:variant>
        <vt:lpstr>Dian otsikot</vt:lpstr>
      </vt:variant>
      <vt:variant>
        <vt:i4>18</vt:i4>
      </vt:variant>
    </vt:vector>
  </HeadingPairs>
  <TitlesOfParts>
    <vt:vector size="21" baseType="lpstr">
      <vt:lpstr>Arial</vt:lpstr>
      <vt:lpstr>Calibri</vt:lpstr>
      <vt:lpstr>tk2019</vt:lpstr>
      <vt:lpstr>Hedonic Quality Adjustment-methods compared to bilateral price index numbers: preliminary results</vt:lpstr>
      <vt:lpstr>Content </vt:lpstr>
      <vt:lpstr>Project group</vt:lpstr>
      <vt:lpstr>Background</vt:lpstr>
      <vt:lpstr>Studies 2020 and 2021</vt:lpstr>
      <vt:lpstr>Objectives of the study 1</vt:lpstr>
      <vt:lpstr>Study 1: Alcoholic beverages-data</vt:lpstr>
      <vt:lpstr>Basic averages</vt:lpstr>
      <vt:lpstr>A hedonic method – panel data</vt:lpstr>
      <vt:lpstr>Conclusion, study 1</vt:lpstr>
      <vt:lpstr>Objectives of the study 2</vt:lpstr>
      <vt:lpstr>Study 2: Clothes and shoes-data</vt:lpstr>
      <vt:lpstr>Bilateral index numbers</vt:lpstr>
      <vt:lpstr>Basic averages by category (KAT9)</vt:lpstr>
      <vt:lpstr>Robust vs Bilateral Analysis: Preliminary Results</vt:lpstr>
      <vt:lpstr>Conclusion, study 2</vt:lpstr>
      <vt:lpstr>Conclusion, study 2</vt:lpstr>
      <vt:lpstr>Thank you</vt:lpstr>
    </vt:vector>
  </TitlesOfParts>
  <Company>Tilastokeskus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PowerPoint-esitys</dc:title>
  <dc:creator>Kristiina Nieminen</dc:creator>
  <cp:lastModifiedBy>Kristiina Nieminen</cp:lastModifiedBy>
  <cp:revision>141</cp:revision>
  <cp:lastPrinted>2019-04-02T07:22:47Z</cp:lastPrinted>
  <dcterms:created xsi:type="dcterms:W3CDTF">2020-08-28T11:37:42Z</dcterms:created>
  <dcterms:modified xsi:type="dcterms:W3CDTF">2021-06-02T06:48:39Z</dcterms:modified>
</cp:coreProperties>
</file>