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6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0"/>
    <a:srgbClr val="024D84"/>
    <a:srgbClr val="DD0D7A"/>
    <a:srgbClr val="EB6513"/>
    <a:srgbClr val="0FA7D7"/>
    <a:srgbClr val="203262"/>
    <a:srgbClr val="0C4D85"/>
    <a:srgbClr val="EFEFEF"/>
    <a:srgbClr val="D9D9D9"/>
    <a:srgbClr val="519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97833-90FE-46E2-A2C4-DA819C998CD0}" v="1" dt="2021-06-04T15:11:09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6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1F097833-90FE-46E2-A2C4-DA819C998CD0}"/>
    <pc:docChg chg="modSld">
      <pc:chgData name="Francois Cuenot" userId="9928dff3-8fa4-42b5-9d6e-cd4dcb89281b" providerId="ADAL" clId="{1F097833-90FE-46E2-A2C4-DA819C998CD0}" dt="2021-06-16T08:17:12.902" v="8" actId="20577"/>
      <pc:docMkLst>
        <pc:docMk/>
      </pc:docMkLst>
      <pc:sldChg chg="addSp modSp mod">
        <pc:chgData name="Francois Cuenot" userId="9928dff3-8fa4-42b5-9d6e-cd4dcb89281b" providerId="ADAL" clId="{1F097833-90FE-46E2-A2C4-DA819C998CD0}" dt="2021-06-16T08:17:12.902" v="8" actId="20577"/>
        <pc:sldMkLst>
          <pc:docMk/>
          <pc:sldMk cId="2615290848" sldId="256"/>
        </pc:sldMkLst>
        <pc:spChg chg="add mod">
          <ac:chgData name="Francois Cuenot" userId="9928dff3-8fa4-42b5-9d6e-cd4dcb89281b" providerId="ADAL" clId="{1F097833-90FE-46E2-A2C4-DA819C998CD0}" dt="2021-06-16T08:17:12.902" v="8" actId="20577"/>
          <ac:spMkLst>
            <pc:docMk/>
            <pc:sldMk cId="2615290848" sldId="256"/>
            <ac:spMk id="11" creationId="{6B62D88B-0D9E-4494-8AED-D62F9FD528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72F9-254E-4527-8A5A-BC4A8589A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D7AA-223E-4438-BF10-BFD2B04EF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DEDBC-94C0-4621-8E86-E04224A5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24762-9DC1-429B-9071-AC50268B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32AF-F230-4510-8127-1EC76B69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E588-DBA2-40FF-9918-EC1ABBF9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5038-A4B7-41E6-B15A-221F2840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2AB3B-9672-40E7-8F5A-4EC97680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C5AF-8FA7-42FD-A9D8-BF8CA2CE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DCD6-BDE1-422F-AF9D-6048E5B0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7471F-0F8D-4DA9-8784-9E61C8415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458C0-66A4-4560-9FF8-BDDBB4A90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8940-130A-4279-8170-3A910F56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9EF1-EE62-4BC4-96C9-F21B4AA9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AED0-B513-4EFC-9E92-E5C1017C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A676-9B0D-47B4-AAA9-9D94ADA6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97BC-8C22-47E7-A937-800B3718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B9E07-D9FD-41E8-958E-D82B7A6C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5A85-C93B-4390-9553-7E0096C5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3120D-27BC-43DC-883B-9742126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B41D-6EBF-4B11-9506-9DF05E9E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6722-202F-4C9C-B5E3-D64B3EE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FD8A-6710-43F2-B4B5-AAA12542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5800-6840-4EBE-9E51-6A4A4445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8E03-0413-4D9C-B5D0-E47820DC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9909-FEC9-4D30-B681-53A6D70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E3121-AC23-478B-8436-73C5A262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ACCB-B490-4A32-991B-9C4BAAAB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5211-9435-4A33-82AB-5773E37D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2E3E-9D5F-4001-B198-5D8BA32F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6D70A-1BC2-49C4-83C9-DFA4797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C813-C83F-4359-B93B-45BBE325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88E3A-BAAA-47B2-AD17-11B64BE5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3CE0-3CF7-4417-9888-8F03F057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6B742-1C6D-4C43-9B66-0BF3526E9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2E07A-3E3B-4C15-B3F6-211B8CAA6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CF602-1E56-49FC-B200-DB942405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C3092-6AA4-4130-BB36-EE548A78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D3A93-FAD1-4E7C-AC89-E8D7DE1B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4F15-C967-4F25-A5D2-F85503D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9EFC3-CD75-49B8-A4B1-8AEF9A84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1AEC7-AF55-4112-A2C8-F48EB3B0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BC90-2ABE-402C-ACFF-84DF4F45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3783-005A-4583-B283-C31762AB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A077B-6445-4656-BB61-638E6E26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2E1-8242-4B1E-B2F7-3DF8591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42A-EC83-403D-A1AD-81251D2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0711-1A0D-4890-8B2F-87C6E717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E2141-F115-49F0-9A81-5282819E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3A0CF-AF3A-4D11-A8FF-DC559EDC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0B8A-5C82-48A3-9DA2-912C4218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8541-8B31-4B56-A390-83B31AAF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FED7-C7F9-45DF-87E2-7D9747B2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6C56A-49BF-4A72-9D96-5F7C60664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CD0-BEEA-422C-9085-4C30D7712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6E80-89DF-4C28-B824-6AED5B49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5D408-9FD6-4D8A-8B7C-20E55956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274C9-36BE-498E-AB21-1680CB2C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7486E-ABB4-4586-84E5-DB98B4FE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8945A-D010-429F-918C-DD75A14D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2D49-AA57-4AEE-BC17-2BB32DAF8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5000-DC31-4129-B81A-C1C9E9F0B7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9B97-9596-4BC1-BD60-C8A809078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9608-17F4-4C01-B4F4-6EE5B3CE0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4">
            <a:extLst>
              <a:ext uri="{FF2B5EF4-FFF2-40B4-BE49-F238E27FC236}">
                <a16:creationId xmlns:a16="http://schemas.microsoft.com/office/drawing/2014/main" id="{205C3A40-7D8A-45AB-A062-A9C6E2E5BE01}"/>
              </a:ext>
            </a:extLst>
          </p:cNvPr>
          <p:cNvSpPr txBox="1">
            <a:spLocks/>
          </p:cNvSpPr>
          <p:nvPr/>
        </p:nvSpPr>
        <p:spPr>
          <a:xfrm>
            <a:off x="5024649" y="2247472"/>
            <a:ext cx="6802393" cy="118152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2800" spc="50" dirty="0">
                <a:latin typeface="Arial Black" panose="020B0A04020102020204" pitchFamily="34" charset="0"/>
              </a:rPr>
              <a:t>Vice-</a:t>
            </a:r>
            <a:r>
              <a:rPr lang="en-US" sz="12800" spc="50" dirty="0" err="1">
                <a:latin typeface="Arial Black" panose="020B0A04020102020204" pitchFamily="34" charset="0"/>
              </a:rPr>
              <a:t>ch</a:t>
            </a:r>
            <a:r>
              <a:rPr lang="fr-CH" sz="12800" spc="50" dirty="0" err="1">
                <a:latin typeface="Arial Black" panose="020B0A04020102020204" pitchFamily="34" charset="0"/>
              </a:rPr>
              <a:t>air’s</a:t>
            </a:r>
            <a:r>
              <a:rPr lang="fr-CH" sz="12800" spc="50" dirty="0">
                <a:latin typeface="Arial Black" panose="020B0A04020102020204" pitchFamily="34" charset="0"/>
              </a:rPr>
              <a:t> notes</a:t>
            </a:r>
            <a:endParaRPr lang="en-US" sz="12800" spc="50" dirty="0">
              <a:latin typeface="Arial Black" panose="020B0A040201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en-US" sz="96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GRPE Low- Zero-tailpipe emissions</a:t>
            </a:r>
            <a:br>
              <a:rPr lang="en-US" sz="96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Duty Vehicles workshop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BB4BAC-121A-4FF5-9519-C6527C12ED3F}"/>
              </a:ext>
            </a:extLst>
          </p:cNvPr>
          <p:cNvGrpSpPr/>
          <p:nvPr/>
        </p:nvGrpSpPr>
        <p:grpSpPr>
          <a:xfrm>
            <a:off x="43229" y="43261"/>
            <a:ext cx="4300170" cy="6771478"/>
            <a:chOff x="43229" y="43261"/>
            <a:chExt cx="4300170" cy="677147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91F066A-6560-459F-9D05-0663BCF19548}"/>
                </a:ext>
              </a:extLst>
            </p:cNvPr>
            <p:cNvSpPr/>
            <p:nvPr/>
          </p:nvSpPr>
          <p:spPr>
            <a:xfrm>
              <a:off x="46460" y="6014319"/>
              <a:ext cx="4296939" cy="800420"/>
            </a:xfrm>
            <a:prstGeom prst="rect">
              <a:avLst/>
            </a:prstGeom>
            <a:solidFill>
              <a:srgbClr val="F1F1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BE2CFA0-0D72-4C82-8C2B-8587EAF64CF4}"/>
                </a:ext>
              </a:extLst>
            </p:cNvPr>
            <p:cNvSpPr txBox="1"/>
            <p:nvPr/>
          </p:nvSpPr>
          <p:spPr>
            <a:xfrm>
              <a:off x="108918" y="5531217"/>
              <a:ext cx="4170773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60" b="1" spc="100" dirty="0">
                  <a:solidFill>
                    <a:srgbClr val="5191CE"/>
                  </a:solidFill>
                  <a:latin typeface="Arial Narrow" panose="020B0606020202030204" pitchFamily="34" charset="0"/>
                </a:rPr>
                <a:t>INLAND TRANSPORT COMMITTEE</a:t>
              </a: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EC409E76-FB29-4BD4-85F8-60491132D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0821" y="6099757"/>
              <a:ext cx="2108216" cy="647258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E038B87-2EE9-4C29-8BE1-1C2B4648C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29" y="43261"/>
              <a:ext cx="4300151" cy="5401451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8D7946DD-4FD9-4B13-9216-E210665A1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229" y="5483439"/>
              <a:ext cx="4296921" cy="53720"/>
            </a:xfrm>
            <a:prstGeom prst="rect">
              <a:avLst/>
            </a:prstGeom>
          </p:spPr>
        </p:pic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795A59F3-8E9D-4E94-AFC1-92AC9BC82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460" y="5921873"/>
              <a:ext cx="4296939" cy="53720"/>
            </a:xfrm>
            <a:prstGeom prst="rect">
              <a:avLst/>
            </a:prstGeom>
          </p:spPr>
        </p:pic>
      </p:grpSp>
      <p:sp>
        <p:nvSpPr>
          <p:cNvPr id="10" name="Subtitle 5">
            <a:extLst>
              <a:ext uri="{FF2B5EF4-FFF2-40B4-BE49-F238E27FC236}">
                <a16:creationId xmlns:a16="http://schemas.microsoft.com/office/drawing/2014/main" id="{62C04CA3-2327-43BB-86B2-E307F6544280}"/>
              </a:ext>
            </a:extLst>
          </p:cNvPr>
          <p:cNvSpPr txBox="1">
            <a:spLocks/>
          </p:cNvSpPr>
          <p:nvPr/>
        </p:nvSpPr>
        <p:spPr>
          <a:xfrm>
            <a:off x="5132934" y="5922992"/>
            <a:ext cx="5378690" cy="9023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Duncan Kay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Vice-Chair of the Working Party on Pollution and Energy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I Jun I 2021</a:t>
            </a:r>
          </a:p>
        </p:txBody>
      </p:sp>
      <p:sp>
        <p:nvSpPr>
          <p:cNvPr id="11" name="Textfeld 12">
            <a:extLst>
              <a:ext uri="{FF2B5EF4-FFF2-40B4-BE49-F238E27FC236}">
                <a16:creationId xmlns:a16="http://schemas.microsoft.com/office/drawing/2014/main" id="{6B62D88B-0D9E-4494-8AED-D62F9FD52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982" y="182842"/>
            <a:ext cx="28331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GRPE-83-34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83rd GRPE, 1~4 June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14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9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741457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good, concrete, relevant presentations received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policy players (local, city authorities) now deploying environmental policies potentially influencing vehicle technology choices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cost of ownership highly important for HDV users, but not the only driver to incentivize low- and zero-tailpipe technology penetration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0">
              <a:buClr>
                <a:srgbClr val="3E8EDE"/>
              </a:buCl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 Chair and Vice chair take-aways: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term priorities – items that GRPE could start work on now, with new proposals to amend UN Regulations and/or UN GTRs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Wider considerations - not limited to the current scope of GRPE</a:t>
            </a: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41252" y="320517"/>
            <a:ext cx="9854118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en-US" sz="3200" b="1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GRPE workshop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4360444" y="1413456"/>
            <a:ext cx="7147376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B35A420-0FDA-471A-A260-777B630AF12B}"/>
              </a:ext>
            </a:extLst>
          </p:cNvPr>
          <p:cNvSpPr txBox="1"/>
          <p:nvPr/>
        </p:nvSpPr>
        <p:spPr>
          <a:xfrm>
            <a:off x="603433" y="1384321"/>
            <a:ext cx="37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INLAND TRANSPORT COMMITTEE</a:t>
            </a:r>
          </a:p>
        </p:txBody>
      </p:sp>
    </p:spTree>
    <p:extLst>
      <p:ext uri="{BB962C8B-B14F-4D97-AF65-F5344CB8AC3E}">
        <p14:creationId xmlns:p14="http://schemas.microsoft.com/office/powerpoint/2010/main" val="50491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741457" cy="4835234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electrification appears to have greatest potential for carbon reduction and identified as market-ready technology;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Urgent regulatory needs associated with direct electrification and batteries:</a:t>
            </a: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Standardised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energy consumption and range measurement for BEV HDVs</a:t>
            </a: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Battery durability for HDVs – new workstream for IWG EVE?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Hybridization still an important bridge technology to full decarbonization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Amending UNR49, UNR85 and PEMS/ISC testing</a:t>
            </a: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Amending UN GTR No. 21 to include HDVs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Hydrogen – both fuel cell and internal combustion engine applications highlighted as important for certain applications</a:t>
            </a: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41252" y="320517"/>
            <a:ext cx="9854118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en-US" sz="3200" b="1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priorities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4360444" y="1413456"/>
            <a:ext cx="7147376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B35A420-0FDA-471A-A260-777B630AF12B}"/>
              </a:ext>
            </a:extLst>
          </p:cNvPr>
          <p:cNvSpPr txBox="1"/>
          <p:nvPr/>
        </p:nvSpPr>
        <p:spPr>
          <a:xfrm>
            <a:off x="603433" y="1384321"/>
            <a:ext cx="37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INLAND TRANSPORT COMMITTEE</a:t>
            </a:r>
          </a:p>
        </p:txBody>
      </p:sp>
    </p:spTree>
    <p:extLst>
      <p:ext uri="{BB962C8B-B14F-4D97-AF65-F5344CB8AC3E}">
        <p14:creationId xmlns:p14="http://schemas.microsoft.com/office/powerpoint/2010/main" val="44758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4"/>
            <a:ext cx="10741457" cy="4623347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115888" indent="0">
              <a:buClr>
                <a:srgbClr val="3E8EDE"/>
              </a:buCl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wider issues identified, not only limited to HDV applications: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 issues today beyond the control of GRPE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to consider the emissions and energy consumption measurement across the whole energy supply chain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WtW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emissions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Infrastructure for the new fuel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pathways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prerequisite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faster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penetration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Harmonisation of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recharging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refueling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infrastructure</a:t>
            </a: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Electric roads / catenary systems 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GRPE may need to take into consideration wider environmental and other considerations for future powertrain technologies in deciding priorities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0">
              <a:buClr>
                <a:srgbClr val="3E8EDE"/>
              </a:buClr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41252" y="320517"/>
            <a:ext cx="9854118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en-US" sz="3200" b="1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4360444" y="1413456"/>
            <a:ext cx="7147376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B35A420-0FDA-471A-A260-777B630AF12B}"/>
              </a:ext>
            </a:extLst>
          </p:cNvPr>
          <p:cNvSpPr txBox="1"/>
          <p:nvPr/>
        </p:nvSpPr>
        <p:spPr>
          <a:xfrm>
            <a:off x="603433" y="1384321"/>
            <a:ext cx="37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INLAND TRANSPORT COMMITTEE</a:t>
            </a:r>
          </a:p>
        </p:txBody>
      </p:sp>
    </p:spTree>
    <p:extLst>
      <p:ext uri="{BB962C8B-B14F-4D97-AF65-F5344CB8AC3E}">
        <p14:creationId xmlns:p14="http://schemas.microsoft.com/office/powerpoint/2010/main" val="8379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741457" cy="462334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OICA working on proposals to amend UN Regulations Nos. 49, 85 and 96 to include H2 as a fuel for ICEs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and agree how to take forward standardization of energy consumption, range measurement and battery durability for BEV HDVs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Amending existing regulations to properly account for hybridization technologies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lvl="1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41252" y="320517"/>
            <a:ext cx="9854118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en-US" sz="3200" b="1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4360444" y="1413456"/>
            <a:ext cx="7147376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B35A420-0FDA-471A-A260-777B630AF12B}"/>
              </a:ext>
            </a:extLst>
          </p:cNvPr>
          <p:cNvSpPr txBox="1"/>
          <p:nvPr/>
        </p:nvSpPr>
        <p:spPr>
          <a:xfrm>
            <a:off x="603433" y="1384321"/>
            <a:ext cx="37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INLAND TRANSPORT COMMITTEE</a:t>
            </a:r>
          </a:p>
        </p:txBody>
      </p:sp>
    </p:spTree>
    <p:extLst>
      <p:ext uri="{BB962C8B-B14F-4D97-AF65-F5344CB8AC3E}">
        <p14:creationId xmlns:p14="http://schemas.microsoft.com/office/powerpoint/2010/main" val="412550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4D41BA-6F42-4343-AD9A-05D01FFE7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E5B118-B553-4D34-9194-51CE30987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CD4690-9112-4BD2-892F-C59766F618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25e845c-2d7b-4130-bacf-a0028de519a7"/>
    <ds:schemaRef ds:uri="a6a4c9dd-6cff-41ee-bc74-e1f53c3499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382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Francois Cuenot</cp:lastModifiedBy>
  <cp:revision>60</cp:revision>
  <dcterms:created xsi:type="dcterms:W3CDTF">2018-10-22T08:00:17Z</dcterms:created>
  <dcterms:modified xsi:type="dcterms:W3CDTF">2021-06-16T08:17:20Z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