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</p:sldMasterIdLst>
  <p:notesMasterIdLst>
    <p:notesMasterId r:id="rId31"/>
  </p:notesMasterIdLst>
  <p:handoutMasterIdLst>
    <p:handoutMasterId r:id="rId32"/>
  </p:handoutMasterIdLst>
  <p:sldIdLst>
    <p:sldId id="256" r:id="rId13"/>
    <p:sldId id="453" r:id="rId14"/>
    <p:sldId id="464" r:id="rId15"/>
    <p:sldId id="343" r:id="rId16"/>
    <p:sldId id="454" r:id="rId17"/>
    <p:sldId id="448" r:id="rId18"/>
    <p:sldId id="455" r:id="rId19"/>
    <p:sldId id="456" r:id="rId20"/>
    <p:sldId id="457" r:id="rId21"/>
    <p:sldId id="351" r:id="rId22"/>
    <p:sldId id="458" r:id="rId23"/>
    <p:sldId id="460" r:id="rId24"/>
    <p:sldId id="465" r:id="rId25"/>
    <p:sldId id="466" r:id="rId26"/>
    <p:sldId id="461" r:id="rId27"/>
    <p:sldId id="462" r:id="rId28"/>
    <p:sldId id="463" r:id="rId29"/>
    <p:sldId id="45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  <p:cmAuthor id="2" name="Safoutin, Mike" initials="SM" lastIdx="5" clrIdx="1">
    <p:extLst>
      <p:ext uri="{19B8F6BF-5375-455C-9EA6-DF929625EA0E}">
        <p15:presenceInfo xmlns:p15="http://schemas.microsoft.com/office/powerpoint/2012/main" userId="S::safoutin.mike@epa.gov::e223aa6a-9838-42df-92a4-45d3f46cad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4909D-04D4-4EA8-8A9D-3BB4482B0590}" v="1" dt="2021-06-03T17:08:45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799" autoAdjust="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954909D-04D4-4EA8-8A9D-3BB4482B0590}"/>
    <pc:docChg chg="modSld sldOrd">
      <pc:chgData name="Francois Cuenot" userId="9928dff3-8fa4-42b5-9d6e-cd4dcb89281b" providerId="ADAL" clId="{8954909D-04D4-4EA8-8A9D-3BB4482B0590}" dt="2021-06-03T17:26:55.097" v="12"/>
      <pc:docMkLst>
        <pc:docMk/>
      </pc:docMkLst>
      <pc:sldChg chg="modSp mod">
        <pc:chgData name="Francois Cuenot" userId="9928dff3-8fa4-42b5-9d6e-cd4dcb89281b" providerId="ADAL" clId="{8954909D-04D4-4EA8-8A9D-3BB4482B0590}" dt="2021-06-03T17:08:45.734" v="10" actId="207"/>
        <pc:sldMkLst>
          <pc:docMk/>
          <pc:sldMk cId="0" sldId="256"/>
        </pc:sldMkLst>
        <pc:spChg chg="mod">
          <ac:chgData name="Francois Cuenot" userId="9928dff3-8fa4-42b5-9d6e-cd4dcb89281b" providerId="ADAL" clId="{8954909D-04D4-4EA8-8A9D-3BB4482B0590}" dt="2021-06-03T17:08:45.734" v="10" actId="207"/>
          <ac:spMkLst>
            <pc:docMk/>
            <pc:sldMk cId="0" sldId="256"/>
            <ac:spMk id="6" creationId="{00000000-0000-0000-0000-000000000000}"/>
          </ac:spMkLst>
        </pc:spChg>
      </pc:sldChg>
      <pc:sldChg chg="ord">
        <pc:chgData name="Francois Cuenot" userId="9928dff3-8fa4-42b5-9d6e-cd4dcb89281b" providerId="ADAL" clId="{8954909D-04D4-4EA8-8A9D-3BB4482B0590}" dt="2021-06-03T17:26:55.097" v="12"/>
        <pc:sldMkLst>
          <pc:docMk/>
          <pc:sldMk cId="3110683299" sldId="465"/>
        </pc:sldMkLst>
      </pc:sldChg>
      <pc:sldChg chg="ord">
        <pc:chgData name="Francois Cuenot" userId="9928dff3-8fa4-42b5-9d6e-cd4dcb89281b" providerId="ADAL" clId="{8954909D-04D4-4EA8-8A9D-3BB4482B0590}" dt="2021-06-03T17:26:55.097" v="12"/>
        <pc:sldMkLst>
          <pc:docMk/>
          <pc:sldMk cId="2554560512" sldId="466"/>
        </pc:sldMkLst>
      </pc:sldChg>
    </pc:docChg>
  </pc:docChgLst>
  <pc:docChgLst>
    <pc:chgData name="Olechiw, Michael" userId="62df5384-d19d-4d4a-b4ba-fbd764964b24" providerId="ADAL" clId="{E9C2BE27-92E9-4EC8-AA1A-F601F104BE61}"/>
    <pc:docChg chg="modSld">
      <pc:chgData name="Olechiw, Michael" userId="62df5384-d19d-4d4a-b4ba-fbd764964b24" providerId="ADAL" clId="{E9C2BE27-92E9-4EC8-AA1A-F601F104BE61}" dt="2021-06-03T17:03:41.410" v="3" actId="20577"/>
      <pc:docMkLst>
        <pc:docMk/>
      </pc:docMkLst>
      <pc:sldChg chg="modSp mod">
        <pc:chgData name="Olechiw, Michael" userId="62df5384-d19d-4d4a-b4ba-fbd764964b24" providerId="ADAL" clId="{E9C2BE27-92E9-4EC8-AA1A-F601F104BE61}" dt="2021-06-03T17:03:41.410" v="3" actId="20577"/>
        <pc:sldMkLst>
          <pc:docMk/>
          <pc:sldMk cId="1139574834" sldId="464"/>
        </pc:sldMkLst>
        <pc:spChg chg="mod">
          <ac:chgData name="Olechiw, Michael" userId="62df5384-d19d-4d4a-b4ba-fbd764964b24" providerId="ADAL" clId="{E9C2BE27-92E9-4EC8-AA1A-F601F104BE61}" dt="2021-06-03T17:03:41.410" v="3" actId="20577"/>
          <ac:spMkLst>
            <pc:docMk/>
            <pc:sldMk cId="1139574834" sldId="464"/>
            <ac:spMk id="5" creationId="{31C7B040-7626-4C03-8554-7CE2400183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52E-28EE-486C-8817-8481609D48FA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B952-7A5B-4A42-A915-AA6C5EA17A8E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BB8-4EB5-458C-8CCD-EC14D7E64A33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8420-9527-4012-8A53-B9A85E846BF8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CF4D-6739-4966-BF53-378B3A5E238E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DB1318-DCCC-440F-94D6-CEF81F116C95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F6C2-977C-44AA-A0B7-DEF18281B245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994D-669E-4CDF-BBE5-0D33D73F0CF5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3D8E-7A90-4EB2-9F87-6CEC1C5BE1B1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751C-225E-4DE5-8C72-1C81BD736081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069196-9691-4D00-9118-A17652EA00CC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28AE78-2866-4736-94AA-7BDB5573C706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49th+Sess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lechiw.michael@e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presscorner/detail/en/ip_20_2312" TargetMode="External"/><Relationship Id="rId7" Type="http://schemas.openxmlformats.org/officeDocument/2006/relationships/image" Target="../media/image5.emf"/><Relationship Id="rId2" Type="http://schemas.openxmlformats.org/officeDocument/2006/relationships/hyperlink" Target="https://ww2.arb.ca.gov/events/public-workshop-advanced-clean-cars-i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nationalacademies.org/our-work/assessment-of-technologies-for-improving-fuel-economy-of-light-duty-vehicles-phase-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83rd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GRPE-83-29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83rd GRPE, 1~4 June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9(b)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proposed mandate timeline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/>
              <a:t>(</a:t>
            </a:r>
            <a:r>
              <a:rPr lang="en-US" sz="2900" dirty="0" err="1"/>
              <a:t>i</a:t>
            </a:r>
            <a:r>
              <a:rPr lang="en-US" sz="2900" dirty="0"/>
              <a:t>)         March 2020: Approval of mandate from AC.3</a:t>
            </a:r>
          </a:p>
          <a:p>
            <a:r>
              <a:rPr lang="en-US" sz="2900" dirty="0"/>
              <a:t>(ii)        January 2020 – June 2020: EVE IWG formulates new drafting group, and begins drafting GTR with elements agreed upon by EVE IWG</a:t>
            </a:r>
          </a:p>
          <a:p>
            <a:r>
              <a:rPr lang="en-US" sz="2900" dirty="0"/>
              <a:t>(iii)	June 2020: EVE IWG provides update to  GRPE outlining details of draft outline of GTR</a:t>
            </a:r>
          </a:p>
          <a:p>
            <a:r>
              <a:rPr lang="en-US" sz="2900" dirty="0"/>
              <a:t>(iv)       June 2020 – December 2020: EVE begins validation testing of relevant aspects of the proposed procedure, assesses results and makes changes to GTR</a:t>
            </a:r>
          </a:p>
          <a:p>
            <a:r>
              <a:rPr lang="en-US" sz="2900" dirty="0"/>
              <a:t>(v)  	January 2021: EVE IWG submits first draft proposal for the GTR as an informal document to January 2021 session of GRPE for further discussion and recommendation.</a:t>
            </a:r>
          </a:p>
          <a:p>
            <a:r>
              <a:rPr lang="en-US" sz="2900" dirty="0"/>
              <a:t>(vi)        January 2021- March 2021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a.       EVE revises draft proposal based on recommendations from GRPE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b.	 Transmission of the draft GTR as an informal document twelve weeks before the June 2021 session of GRPE;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c.	 Endorsement of the draft GTR based on an informal document by GRPE.</a:t>
            </a:r>
          </a:p>
          <a:p>
            <a:r>
              <a:rPr lang="en-US" sz="2900" dirty="0"/>
              <a:t>(vii)	June 2021: EVE presents the final GTR to GRPE</a:t>
            </a:r>
          </a:p>
          <a:p>
            <a:r>
              <a:rPr lang="en-US" sz="2900" dirty="0"/>
              <a:t>(viii)	November 2021: establishment of the GTR by AC.3 in the Global Registry.</a:t>
            </a:r>
          </a:p>
          <a:p>
            <a:r>
              <a:rPr lang="en-US" sz="2900" dirty="0"/>
              <a:t>(ix)	January 2021-January 2024: EVE IWG continues information gathering on possible modifications to the GTR and develops amendments to the GTR for consideration by WP.29 and AC.3, as deemed appropriate.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568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Electrified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72796" y="1600200"/>
            <a:ext cx="8592312" cy="6101355"/>
          </a:xfrm>
        </p:spPr>
        <p:txBody>
          <a:bodyPr>
            <a:noAutofit/>
          </a:bodyPr>
          <a:lstStyle/>
          <a:p>
            <a:r>
              <a:rPr lang="en-US" sz="1200" dirty="0"/>
              <a:t>(a) January 2020: IWG on EVE presents timeline and framework for mandate request in GRPE. </a:t>
            </a:r>
          </a:p>
          <a:p>
            <a:r>
              <a:rPr lang="en-US" sz="1200" dirty="0"/>
              <a:t>(b) June 2020: Request for authorization submitted to AC.3;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dirty="0">
              <a:solidFill>
                <a:srgbClr val="00B050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sz="1200" dirty="0"/>
              <a:t>(c) January 2020 – June 2020: IWG on EVE formulates drafting group and begins drafting UN GTR with elements agreed upon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1200" dirty="0">
              <a:solidFill>
                <a:srgbClr val="00B050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sz="1200" dirty="0"/>
              <a:t>(d) June 2020: IWG on EVE provides an update to the June 2020 meeting of GRPE with the detailed elements and proposed timelines to be pursued;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(e) June 2020 – December 2020: IWG on EVE begins validation testing of relevant aspects of the proposed procedure, assesses test results and makes further UN GTR changes as necessary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i="1" dirty="0">
                <a:solidFill>
                  <a:srgbClr val="FF0000"/>
                </a:solidFill>
              </a:rPr>
              <a:t>(No validation necessary for phase 1, more time being spent on drafting and framework)</a:t>
            </a:r>
          </a:p>
          <a:p>
            <a:r>
              <a:rPr lang="en-US" sz="1200" dirty="0"/>
              <a:t>(f) January 2021: IWG on EVE presents to GRPE </a:t>
            </a:r>
          </a:p>
          <a:p>
            <a:pPr marL="560070" lvl="1" indent="-285750">
              <a:buFont typeface="+mj-lt"/>
              <a:buAutoNum type="romanLcPeriod"/>
            </a:pPr>
            <a:r>
              <a:rPr lang="en-US" sz="1000" dirty="0"/>
              <a:t>(</a:t>
            </a:r>
            <a:r>
              <a:rPr lang="en-US" sz="1000" dirty="0" err="1"/>
              <a:t>i</a:t>
            </a:r>
            <a:r>
              <a:rPr lang="en-US" sz="1000" dirty="0"/>
              <a:t>) A status update of the first UN GTR validation results; ECE/TRANS/WP.29/AC.3/57 5 </a:t>
            </a:r>
            <a:r>
              <a:rPr lang="en-US" sz="1000" dirty="0">
                <a:solidFill>
                  <a:srgbClr val="FF0000"/>
                </a:solidFill>
              </a:rPr>
              <a:t>(Not needed)</a:t>
            </a:r>
            <a:endParaRPr lang="en-US" sz="1000" dirty="0"/>
          </a:p>
          <a:p>
            <a:pPr lvl="1">
              <a:spcBef>
                <a:spcPts val="0"/>
              </a:spcBef>
            </a:pPr>
            <a:r>
              <a:rPr lang="en-US" sz="1000" dirty="0"/>
              <a:t>(ii) First draft UN GTR proposal, both as informal documents for the January 2021 session of GRPE for further discussion and recommendation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(g) January 2021 – March 2021: </a:t>
            </a:r>
          </a:p>
          <a:p>
            <a:pPr lvl="1"/>
            <a:r>
              <a:rPr lang="en-US" sz="1000" dirty="0"/>
              <a:t>(</a:t>
            </a:r>
            <a:r>
              <a:rPr lang="en-US" sz="1000" dirty="0" err="1"/>
              <a:t>i</a:t>
            </a:r>
            <a:r>
              <a:rPr lang="en-US" sz="1000" dirty="0"/>
              <a:t>) IWG on EVE revises draft proposal based on discussions and recommendations from GRPE and; </a:t>
            </a:r>
          </a:p>
          <a:p>
            <a:pPr lvl="1"/>
            <a:r>
              <a:rPr lang="en-US" sz="1000" dirty="0"/>
              <a:t>(ii) Submits the draft UN GTR for transmission as a formal document for the June 2021 GRPE session  </a:t>
            </a:r>
            <a:r>
              <a:rPr lang="en-US" sz="1000" i="1" dirty="0">
                <a:solidFill>
                  <a:srgbClr val="FF0000"/>
                </a:solidFill>
              </a:rPr>
              <a:t>(The aim was to achieve this, but several open issues remain in discussion and need to be resolved to ensure a robust and accepted GTR)</a:t>
            </a:r>
            <a:endParaRPr lang="en-US" sz="1000" i="1" dirty="0"/>
          </a:p>
          <a:p>
            <a:r>
              <a:rPr lang="en-US" sz="1200" dirty="0"/>
              <a:t>(h) </a:t>
            </a:r>
            <a:r>
              <a:rPr lang="en-US" sz="1200" b="1" dirty="0">
                <a:solidFill>
                  <a:srgbClr val="FF0000"/>
                </a:solidFill>
              </a:rPr>
              <a:t>(Proposal)</a:t>
            </a:r>
            <a:r>
              <a:rPr lang="en-US" sz="1200" dirty="0"/>
              <a:t> November 2021: IWG on EVE presents Final UN GTR to GRPE for endorsement at the additional GRPE session held in November 2021.</a:t>
            </a:r>
          </a:p>
          <a:p>
            <a:r>
              <a:rPr lang="en-US" sz="1200" dirty="0"/>
              <a:t>(</a:t>
            </a:r>
            <a:r>
              <a:rPr lang="en-US" sz="1200" dirty="0" err="1"/>
              <a:t>i</a:t>
            </a:r>
            <a:r>
              <a:rPr lang="en-US" sz="1200" dirty="0"/>
              <a:t>) November 2021: establishment of the UN GTR by AC.3 in the Global Registry. </a:t>
            </a:r>
          </a:p>
          <a:p>
            <a:r>
              <a:rPr lang="en-US" sz="1200" dirty="0"/>
              <a:t>(j) November 2021-January 2024: IWG on EVE continues information gathering on possible modifications to the UN GTR and develops amendments to the UN GTR for consideration by WP.29 and AC.3, as deemed appropriate.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35497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D16349"/>
              </a:buClr>
            </a:pP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DF3D-557E-48BE-963B-4574DF74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to meet adjusted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1EDB-C03C-4882-8948-5775BDC15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original schedule was ambitious</a:t>
            </a:r>
          </a:p>
          <a:p>
            <a:r>
              <a:rPr lang="en-US" dirty="0"/>
              <a:t>EVE IWG has increased cadence of meetings </a:t>
            </a:r>
          </a:p>
          <a:p>
            <a:r>
              <a:rPr lang="en-US" dirty="0"/>
              <a:t>The draft GTR is available for review and comment</a:t>
            </a:r>
          </a:p>
          <a:p>
            <a:r>
              <a:rPr lang="en-US" dirty="0"/>
              <a:t>The EVE IWG requires some additional time to address remaining issues.</a:t>
            </a:r>
          </a:p>
          <a:p>
            <a:r>
              <a:rPr lang="en-US" dirty="0"/>
              <a:t>Final document will be submitted in September to support an additional GRPE session in November 2021.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5A359-F3F2-43D3-8027-DF7212EF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FC9BD-47E7-48F5-9845-F91F864E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441-436D-43C2-9D61-A01E8DA2F5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95165-8659-4A73-B016-4DBF9464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Stating Energy Consumption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55739-34A9-45D5-B738-E8BA6E12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2E46A-E0B3-49D7-AB42-90AAEDFE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124668-2129-44A3-8F56-18C8D9A01CA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 held, together with the Group of Expert on Energy Efficiency (GEEE) of the Energy division of UNECE and its task force on Energy Digitalization, a joint workshop on “Real-Time Upstream Emissions of Electric Vehicles During Recharge”</a:t>
            </a:r>
          </a:p>
          <a:p>
            <a:pPr lvl="1"/>
            <a:r>
              <a:rPr lang="en-US" dirty="0"/>
              <a:t>More info about the workshop available here: https://unece.org/sustainable-energy/events/online-workshop-real-time-upstream-emissions-electric-vehicles-during</a:t>
            </a:r>
          </a:p>
          <a:p>
            <a:r>
              <a:rPr lang="en-US" dirty="0"/>
              <a:t>The objective of the workshop was to:</a:t>
            </a:r>
          </a:p>
          <a:p>
            <a:pPr lvl="1"/>
            <a:r>
              <a:rPr lang="en-US" dirty="0"/>
              <a:t>Engage GEEE and EVE to look closely at this (and other) opportunities to work together on a concrete topic linked to the EVE mandate</a:t>
            </a:r>
          </a:p>
          <a:p>
            <a:pPr lvl="1"/>
            <a:r>
              <a:rPr lang="en-US" dirty="0"/>
              <a:t>Assess the feasibility of an accurate determination of the electricity mix and its related carbon content in real time during EV recharge, exploring both grid, recharging stations and vehicles dimensions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8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B752-760C-44B5-BEB2-81C2DE98C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GEEE/EVE Workshop Results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D106F-CF24-4337-B3C8-361E1057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1D5F5-1166-4AEF-8CC1-97636F7F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5BF821-3F9C-43FB-A72A-D16099E478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Smart grids, intelligent charging management systems and connected vehicles make the quantification of real-time recharging emissions technically feasible today</a:t>
            </a:r>
          </a:p>
          <a:p>
            <a:r>
              <a:rPr lang="en-US" dirty="0"/>
              <a:t>Broad agreement among speakers that vehicle and energy supply sides need to work together to deliver on a potential measurement procedure, if deemed appropriate and useful</a:t>
            </a:r>
          </a:p>
          <a:p>
            <a:r>
              <a:rPr lang="en-US" dirty="0"/>
              <a:t>Third-party data users (app developers, data aggregators) called for more transparent and harmonized data streams, from both electricity providers and connected vehicle features, while ensuring data privacy and security</a:t>
            </a:r>
          </a:p>
          <a:p>
            <a:r>
              <a:rPr lang="en-US" dirty="0"/>
              <a:t>GEEE and EVE still need further considerations to decide on a way forward towards concrete 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6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EVE IWG items and updates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UN GTR No. 21 – Determination of system power of electrified vehicles</a:t>
            </a:r>
          </a:p>
          <a:p>
            <a:pPr lvl="1"/>
            <a:r>
              <a:rPr lang="en-CA" dirty="0"/>
              <a:t>The EVE IWG previously indicated that a candidate method and family concept may be considered in the future for this GTR.</a:t>
            </a:r>
          </a:p>
          <a:p>
            <a:pPr lvl="1"/>
            <a:r>
              <a:rPr lang="en-CA" dirty="0"/>
              <a:t>The EVE IWG will continue to assess and provide updates </a:t>
            </a:r>
          </a:p>
          <a:p>
            <a:r>
              <a:rPr lang="en-CA" dirty="0"/>
              <a:t>EVE IWG Terms of Reference</a:t>
            </a:r>
          </a:p>
          <a:p>
            <a:pPr lvl="1"/>
            <a:r>
              <a:rPr lang="en-CA" dirty="0"/>
              <a:t>A draft copy of the updated terms of reference has been added to the EVE IWG wiki page as document </a:t>
            </a:r>
            <a:r>
              <a:rPr lang="en-CA" dirty="0">
                <a:hlinkClick r:id="rId2"/>
              </a:rPr>
              <a:t>EVE-49-05e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508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EVE IWG has conducted regular online meetings since September 2020 to diligently work within the in-vehicle battery durability GTR timelines</a:t>
            </a:r>
          </a:p>
          <a:p>
            <a:r>
              <a:rPr lang="en-US" dirty="0"/>
              <a:t>24-26 March 2020– WebEx</a:t>
            </a:r>
          </a:p>
          <a:p>
            <a:r>
              <a:rPr lang="en-US" dirty="0"/>
              <a:t>7-8 September 2020 - WebEx</a:t>
            </a:r>
          </a:p>
          <a:p>
            <a:r>
              <a:rPr lang="en-US" dirty="0"/>
              <a:t>7-8 October 2020 – WebEx </a:t>
            </a:r>
          </a:p>
          <a:p>
            <a:r>
              <a:rPr lang="en-US" dirty="0"/>
              <a:t>9-10 and 30 November 2020 – WebEx </a:t>
            </a:r>
          </a:p>
          <a:p>
            <a:r>
              <a:rPr lang="en-US" dirty="0"/>
              <a:t> 1</a:t>
            </a:r>
            <a:r>
              <a:rPr lang="en-US" baseline="30000" dirty="0"/>
              <a:t>  </a:t>
            </a:r>
            <a:r>
              <a:rPr lang="en-US" dirty="0"/>
              <a:t>and 15-16 December 2020 – WebEx </a:t>
            </a:r>
          </a:p>
          <a:p>
            <a:r>
              <a:rPr lang="en-US" dirty="0"/>
              <a:t>8 January 2021 – WebEx </a:t>
            </a:r>
          </a:p>
          <a:p>
            <a:r>
              <a:rPr lang="en-US" dirty="0"/>
              <a:t>3-4, and 26 February 2021 – WebEx</a:t>
            </a:r>
          </a:p>
          <a:p>
            <a:r>
              <a:rPr lang="en-US" dirty="0"/>
              <a:t>25-26 March 2021 – WebEx</a:t>
            </a:r>
          </a:p>
          <a:p>
            <a:r>
              <a:rPr lang="en-US" dirty="0"/>
              <a:t>23 and 26 April 2021 – WebEx</a:t>
            </a:r>
          </a:p>
          <a:p>
            <a:r>
              <a:rPr lang="en-US" dirty="0"/>
              <a:t>12, 18 and 26 of May 2021 - WebEx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84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Meetings for EVE IWG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Meetings will remain virtual through the summer and early fall.</a:t>
            </a:r>
          </a:p>
          <a:p>
            <a:r>
              <a:rPr lang="en-US" dirty="0"/>
              <a:t>Meetings planned for mid-June, early July and early September </a:t>
            </a:r>
          </a:p>
          <a:p>
            <a:pPr lvl="1"/>
            <a:r>
              <a:rPr lang="en-US" dirty="0"/>
              <a:t>Dates to be announced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2028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C2A255-555E-4DC1-93B6-43E24401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481CD-8338-45A0-9984-EA8B3A0F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87D13A-642A-4349-AD3F-9B517A6CECA1}"/>
              </a:ext>
            </a:extLst>
          </p:cNvPr>
          <p:cNvSpPr txBox="1"/>
          <p:nvPr/>
        </p:nvSpPr>
        <p:spPr>
          <a:xfrm>
            <a:off x="3441748" y="3505200"/>
            <a:ext cx="2754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Thank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557B6-6E91-4DB4-9B8D-341CBA58D3A7}"/>
              </a:ext>
            </a:extLst>
          </p:cNvPr>
          <p:cNvSpPr txBox="1"/>
          <p:nvPr/>
        </p:nvSpPr>
        <p:spPr>
          <a:xfrm flipH="1">
            <a:off x="6477000" y="5334000"/>
            <a:ext cx="22860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Michael Olechiw</a:t>
            </a:r>
          </a:p>
          <a:p>
            <a:r>
              <a:rPr lang="en-US" sz="1400" dirty="0"/>
              <a:t>EVE Chair</a:t>
            </a:r>
          </a:p>
          <a:p>
            <a:r>
              <a:rPr lang="en-US" sz="1400" dirty="0">
                <a:hlinkClick r:id="rId2"/>
              </a:rPr>
              <a:t>olechiw.michael@epa.gov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39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 Mandate Items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EVE IWG has made significant progress on the GTR over the last year.</a:t>
            </a:r>
          </a:p>
          <a:p>
            <a:pPr lvl="1"/>
            <a:r>
              <a:rPr lang="en-US" dirty="0"/>
              <a:t>However, significant issues remain and prevent the IWG from moving the GTR forward during this GRPE</a:t>
            </a:r>
          </a:p>
          <a:p>
            <a:pPr lvl="1"/>
            <a:r>
              <a:rPr lang="en-US" dirty="0"/>
              <a:t>An option for a 1-year extension was provided under the last mandate.</a:t>
            </a:r>
          </a:p>
          <a:p>
            <a:pPr lvl="2"/>
            <a:r>
              <a:rPr lang="en-US" dirty="0"/>
              <a:t>The IWG is now targeting consideration of the GTR by GRPE in November 2021.</a:t>
            </a:r>
          </a:p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New GTR on determination of power in electrified vehicles was accepted by WP. 29 in November 2020 as GTR No. 21</a:t>
            </a:r>
          </a:p>
          <a:p>
            <a:pPr lvl="1"/>
            <a:r>
              <a:rPr lang="en-US" dirty="0"/>
              <a:t>The EVE IWG will continue to consider the need for additions and revisions</a:t>
            </a:r>
          </a:p>
          <a:p>
            <a:pPr lvl="1"/>
            <a:r>
              <a:rPr lang="en-US" dirty="0"/>
              <a:t>For example, addition of family concept and candidate method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EVE coordinating with  </a:t>
            </a:r>
            <a:r>
              <a:rPr lang="en-US" i="1" dirty="0"/>
              <a:t>Group of Experts on Energy Efficiency (GEEE)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65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B79C-D365-48A0-AC3F-A7F26B49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Electrified Vehicle Durability Importance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490D1-F17E-462B-A7F3-E7395167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1998E-1383-494F-8908-412C25E1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C7B040-7626-4C03-8554-7CE2400183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4956050" cy="503924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California Air Resources Board (CARB) recently presented “Assurance Measures”, which included electrified vehicle durability requirements, during a public workshop on their Advanced Clean Car (ACC) II program.</a:t>
            </a:r>
          </a:p>
          <a:p>
            <a:pPr lvl="1"/>
            <a:r>
              <a:rPr lang="en-US" dirty="0">
                <a:hlinkClick r:id="rId2"/>
              </a:rPr>
              <a:t>https://ww2.arb.ca.gov/events/public-workshop-advanced-clean-cars-ii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Battery Regulation proposal in EU recognizes the importance of performance criteria for batteries and mentions work of EVE IWG</a:t>
            </a:r>
          </a:p>
          <a:p>
            <a:pPr lvl="1"/>
            <a:r>
              <a:rPr lang="fr-BE" dirty="0">
                <a:hlinkClick r:id="rId3"/>
              </a:rPr>
              <a:t>https://ec.europa.eu/commission/presscorner/detail/en/ip_20_2312</a:t>
            </a:r>
            <a:endParaRPr lang="fr-BE" dirty="0"/>
          </a:p>
          <a:p>
            <a:pPr marL="274320" lvl="1" indent="0">
              <a:buNone/>
            </a:pPr>
            <a:endParaRPr lang="fr-BE" dirty="0"/>
          </a:p>
          <a:p>
            <a:r>
              <a:rPr lang="en-US" dirty="0"/>
              <a:t>In US National Academy of Science’s recent report: “Assessment of Technologies for Improving Light-Duty Vehicle Fuel Economy—2025-2035” concluded that</a:t>
            </a:r>
          </a:p>
          <a:p>
            <a:pPr lvl="1"/>
            <a:r>
              <a:rPr lang="en-US" dirty="0"/>
              <a:t> “Battery degradation is important to cost and consumer acceptance, but real-life degradation is not well understood.”</a:t>
            </a:r>
          </a:p>
          <a:p>
            <a:pPr lvl="1"/>
            <a:r>
              <a:rPr lang="en-US" dirty="0">
                <a:hlinkClick r:id="rId4"/>
              </a:rPr>
              <a:t>https://www.nationalacademies.org/our-work/assessment-of-technologies-for-improving-fuel-economy-of-light-duty-vehicles-phase-3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630E4D-8E14-4C43-9B33-EA953FBF65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659243" y="1205758"/>
            <a:ext cx="1566321" cy="208320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EBF94F-A5D9-479C-8BA6-2795321C01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5719" y="4114800"/>
            <a:ext cx="1539900" cy="204036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7418" y="3143463"/>
            <a:ext cx="1627833" cy="224893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13957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80000"/>
            </a:pPr>
            <a:r>
              <a:rPr lang="en-US" dirty="0"/>
              <a:t>Document has been submitted for this GRPE:  ECE/TRANS/WP.29/GRPE/2021/18</a:t>
            </a:r>
          </a:p>
          <a:p>
            <a:pPr lvl="1">
              <a:buClr>
                <a:srgbClr val="FF0000"/>
              </a:buClr>
              <a:buSzPct val="80000"/>
            </a:pPr>
            <a:r>
              <a:rPr lang="en-US" dirty="0"/>
              <a:t>Originally submitted for consideration by this GRPE</a:t>
            </a:r>
          </a:p>
          <a:p>
            <a:pPr lvl="1">
              <a:buClr>
                <a:srgbClr val="FF0000"/>
              </a:buClr>
              <a:buSzPct val="80000"/>
            </a:pPr>
            <a:r>
              <a:rPr lang="en-US" dirty="0"/>
              <a:t>Significant issues remain open or have just recently been closed:</a:t>
            </a:r>
          </a:p>
          <a:p>
            <a:pPr marL="1051560" lvl="2" indent="-457200"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n-US" dirty="0"/>
              <a:t>Part A and B Family Definitions</a:t>
            </a:r>
          </a:p>
          <a:p>
            <a:pPr marL="1051560" lvl="2" indent="-457200"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n-US" dirty="0"/>
              <a:t>Part A Statistics</a:t>
            </a:r>
          </a:p>
          <a:p>
            <a:pPr marL="1051560" lvl="2" indent="-457200"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n-US" dirty="0"/>
              <a:t>Part A and B Flags</a:t>
            </a:r>
          </a:p>
          <a:p>
            <a:pPr marL="1051560" lvl="2" indent="-457200"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n-US" dirty="0"/>
              <a:t>UBE Definition</a:t>
            </a:r>
          </a:p>
          <a:p>
            <a:pPr marL="1051560" lvl="2" indent="-457200">
              <a:buClr>
                <a:srgbClr val="FF0000"/>
              </a:buClr>
              <a:buSzPct val="80000"/>
              <a:buFont typeface="+mj-lt"/>
              <a:buAutoNum type="arabicPeriod"/>
            </a:pPr>
            <a:r>
              <a:rPr lang="en-US" dirty="0"/>
              <a:t>V2X Provision</a:t>
            </a:r>
          </a:p>
          <a:p>
            <a:pPr lvl="1">
              <a:buClr>
                <a:srgbClr val="FF0000"/>
              </a:buClr>
              <a:buSzPct val="80000"/>
            </a:pPr>
            <a:r>
              <a:rPr lang="en-US" dirty="0"/>
              <a:t>Considerable new text has been drafted and it is appropriate that stakeholders have more time for review.</a:t>
            </a:r>
          </a:p>
          <a:p>
            <a:pPr marL="320040" lvl="1" indent="0">
              <a:buClr>
                <a:srgbClr val="FF0000"/>
              </a:buClr>
              <a:buSzPct val="8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2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6EDE-A5CC-462B-BA4A-69195581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 and B Family Definitions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3C411-D614-4A7E-BEB6-E0B70E0B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2DD68-4621-40D9-89D6-6ED92563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13741B-C72C-4E31-9F03-5E7B403219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previously described, the Durability GTR contains provisions for family definitions.</a:t>
            </a:r>
          </a:p>
          <a:p>
            <a:r>
              <a:rPr lang="en-US" dirty="0"/>
              <a:t>These families are divided into two parts:</a:t>
            </a:r>
          </a:p>
          <a:p>
            <a:pPr lvl="1"/>
            <a:r>
              <a:rPr lang="en-US" dirty="0"/>
              <a:t>Part A Family, for verification of the state of health monitor</a:t>
            </a:r>
          </a:p>
          <a:p>
            <a:pPr lvl="1"/>
            <a:r>
              <a:rPr lang="en-US" dirty="0"/>
              <a:t>Part B Family, for verification of the minimum performance requirements</a:t>
            </a:r>
          </a:p>
          <a:p>
            <a:r>
              <a:rPr lang="en-US" u="sng" dirty="0"/>
              <a:t>Issue:</a:t>
            </a:r>
            <a:r>
              <a:rPr lang="en-US" dirty="0"/>
              <a:t> Lack of consensus regarding the exact criteria for Part A and Part B family membership</a:t>
            </a:r>
          </a:p>
          <a:p>
            <a:pPr lvl="1"/>
            <a:r>
              <a:rPr lang="en-US" dirty="0"/>
              <a:t>Attempt to identify the vehicle and system parameters which are important for the Part A and Part B requirements.</a:t>
            </a:r>
          </a:p>
          <a:p>
            <a:pPr lvl="1"/>
            <a:r>
              <a:rPr lang="en-US" dirty="0"/>
              <a:t>Balanced with manufacturer burden for testing and monitoring.</a:t>
            </a:r>
          </a:p>
          <a:p>
            <a:r>
              <a:rPr lang="en-US" u="sng" dirty="0"/>
              <a:t>Status:</a:t>
            </a:r>
            <a:r>
              <a:rPr lang="en-US" dirty="0"/>
              <a:t> GTR text recently updated to reflect current consensus. (</a:t>
            </a:r>
            <a:r>
              <a:rPr lang="en-US" i="1" dirty="0"/>
              <a:t>Reference GTR Section 6.1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03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E516-365A-49C2-AD4F-4D750E22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 Statistics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836F1-6E84-4A3B-8944-622C2A01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8BA81-5378-4427-AF62-DC140FE5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936F45-4F01-41DA-8AD0-A0DC36F6B1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previously described, the Durability GTR contains provisions for in-service conformity.</a:t>
            </a:r>
          </a:p>
          <a:p>
            <a:r>
              <a:rPr lang="en-US" dirty="0"/>
              <a:t>Part A requirements specifically address the performance of the state of health monitor.</a:t>
            </a:r>
          </a:p>
          <a:p>
            <a:r>
              <a:rPr lang="en-US" u="sng" dirty="0"/>
              <a:t>Issue:</a:t>
            </a:r>
            <a:r>
              <a:rPr lang="en-US" dirty="0"/>
              <a:t> Testing and developing confidence in the capability of SOH monitor requires prescriptive statistics. Several alternatives were considered.</a:t>
            </a:r>
          </a:p>
          <a:p>
            <a:r>
              <a:rPr lang="en-US" u="sng" dirty="0"/>
              <a:t>Status:</a:t>
            </a:r>
            <a:r>
              <a:rPr lang="en-US" dirty="0"/>
              <a:t> GTR text recently updated to reflect current consensus. (</a:t>
            </a:r>
            <a:r>
              <a:rPr lang="en-US" i="1" dirty="0"/>
              <a:t>Reference GTR Section 6.3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219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C6FF-BC9E-4FD8-B03F-AF72417B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 and B Flags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F19E1-607F-4C4A-A4FA-3746E60A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1A5B4-7017-45BA-A321-CF85E231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F890A2-B042-482D-9920-31127C242B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GTR has provisions for the status of the vehicle to be included in Part A and Part B verification</a:t>
            </a:r>
          </a:p>
          <a:p>
            <a:r>
              <a:rPr lang="en-US" dirty="0"/>
              <a:t>Part A flag is meant to show that vehicle and/or operating conditions are not appropriate for the monitor to reflect the correct SOH value.</a:t>
            </a:r>
          </a:p>
          <a:p>
            <a:pPr lvl="1"/>
            <a:r>
              <a:rPr lang="en-US" dirty="0"/>
              <a:t>Part A flags may be cleared through the inducement of a monitor routine.</a:t>
            </a:r>
          </a:p>
          <a:p>
            <a:r>
              <a:rPr lang="en-US" dirty="0"/>
              <a:t>Part B flag is meant to identify vehicles that have been operated in such a way as make the monitoring of the performance requirements inappropriate.</a:t>
            </a:r>
          </a:p>
          <a:p>
            <a:pPr lvl="1"/>
            <a:r>
              <a:rPr lang="en-US" dirty="0"/>
              <a:t>Intent was to have a limited use of Part B flags with most vehicle operation considered “normal”.</a:t>
            </a:r>
          </a:p>
          <a:p>
            <a:r>
              <a:rPr lang="en-US" u="sng" dirty="0"/>
              <a:t>Issue:</a:t>
            </a:r>
            <a:r>
              <a:rPr lang="en-US" dirty="0"/>
              <a:t> Criteria for setting of Part A and Part B flags and their exact role in Part A and Part B is not decided.</a:t>
            </a:r>
          </a:p>
          <a:p>
            <a:r>
              <a:rPr lang="en-US" u="sng" dirty="0"/>
              <a:t>Status:</a:t>
            </a:r>
            <a:r>
              <a:rPr lang="en-US" dirty="0"/>
              <a:t> Issue open. (</a:t>
            </a:r>
            <a:r>
              <a:rPr lang="en-US" i="1" dirty="0"/>
              <a:t>Reference GTR Section 6 and Annex 2</a:t>
            </a:r>
            <a:r>
              <a:rPr lang="en-US" dirty="0"/>
              <a:t>)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4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B1C3-5FD3-437B-8DAF-C4D26BBC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Usable Battery Energy (UBE) Definition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569AD-26EC-4315-829E-73DCA33E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D51FC-02CC-4B36-AB92-0CD18EE3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A1D60C-D154-416B-BDF3-D900415E13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Phase 1 of GTR, MPR is based on UBE retention (range retention to be considered in Phase 2)</a:t>
            </a:r>
          </a:p>
          <a:p>
            <a:r>
              <a:rPr lang="en-US" u="sng" dirty="0"/>
              <a:t>Issue:</a:t>
            </a:r>
            <a:r>
              <a:rPr lang="en-US" dirty="0"/>
              <a:t> Depending on the applicable regional test procedure, UBE may be determined differently and may not be a formally declared value</a:t>
            </a:r>
          </a:p>
          <a:p>
            <a:pPr lvl="1"/>
            <a:r>
              <a:rPr lang="en-US" dirty="0"/>
              <a:t>GTR needs more detail on how to determine “certified” UBE and measured UBE in all scenarios, and other issues such as SOC correction for OVC-HEV and rounding</a:t>
            </a:r>
          </a:p>
          <a:p>
            <a:pPr lvl="1"/>
            <a:r>
              <a:rPr lang="en-US" dirty="0"/>
              <a:t>IWG considering proposals but more discussion needed</a:t>
            </a:r>
          </a:p>
          <a:p>
            <a:r>
              <a:rPr lang="en-US" u="sng" dirty="0"/>
              <a:t>Status:</a:t>
            </a:r>
            <a:r>
              <a:rPr lang="en-US" dirty="0"/>
              <a:t> Issue open. (</a:t>
            </a:r>
            <a:r>
              <a:rPr lang="en-US" i="1" dirty="0"/>
              <a:t>Reference GTR Annex 3</a:t>
            </a:r>
            <a:r>
              <a:rPr lang="en-US" dirty="0"/>
              <a:t>)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3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44EE-215A-4738-9A41-6C881486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V2x Provision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E84C0-D5B1-4A92-BEB6-EB70E31A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AB13E-E123-4C02-8E97-3B741DF0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519814-7F99-4982-AC90-4D9CB4150E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V2x is the ability for the vehicle to supply energy from the in-vehicle battery to a load not related to propulsion.</a:t>
            </a:r>
          </a:p>
          <a:p>
            <a:pPr lvl="1"/>
            <a:r>
              <a:rPr lang="en-US" dirty="0"/>
              <a:t>For example: powering your home in the event of a power loss</a:t>
            </a:r>
          </a:p>
          <a:p>
            <a:r>
              <a:rPr lang="en-US" dirty="0"/>
              <a:t>GTR should not discourage V2x operation</a:t>
            </a:r>
          </a:p>
          <a:p>
            <a:r>
              <a:rPr lang="en-US" u="sng" dirty="0"/>
              <a:t>Issue:</a:t>
            </a:r>
            <a:r>
              <a:rPr lang="en-US" dirty="0"/>
              <a:t> Usage of the battery for this purpose is not </a:t>
            </a:r>
            <a:r>
              <a:rPr lang="en-US" strike="sngStrike" dirty="0"/>
              <a:t> </a:t>
            </a:r>
            <a:r>
              <a:rPr lang="en-US" dirty="0"/>
              <a:t>reflected in the distance traveled when the MPR is being evaluated in Part B.</a:t>
            </a:r>
          </a:p>
          <a:p>
            <a:r>
              <a:rPr lang="en-US" u="sng" dirty="0"/>
              <a:t>Status:</a:t>
            </a:r>
            <a:r>
              <a:rPr lang="en-US" dirty="0"/>
              <a:t> EVE is considering several alternatives including exclusion of vehicles with significant V2x operation or a means of compensating for V2x energy transfer.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77414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D79B784-32D4-4BE3-B66C-D3D4E7BBD7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D8D2EDF-A47A-4622-81D7-1F3D89361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16F2B92-9301-45D4-A065-FA3633C54FBA}">
  <ds:schemaRefs>
    <ds:schemaRef ds:uri="http://schemas.microsoft.com/sharepoint/v3/field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terms/"/>
    <ds:schemaRef ds:uri="440f22b9-1133-4259-b744-d4e8616cd5bb"/>
    <ds:schemaRef ds:uri="967c5cee-9983-42a0-93b4-ecb7e2581ed2"/>
    <ds:schemaRef ds:uri="http://purl.org/dc/dcmitype/"/>
    <ds:schemaRef ds:uri="http://schemas.microsoft.com/office/2006/documentManagement/types"/>
    <ds:schemaRef ds:uri="http://schemas.microsoft.com/sharepoint.v3"/>
    <ds:schemaRef ds:uri="4ffa91fb-a0ff-4ac5-b2db-65c790d184a4"/>
    <ds:schemaRef ds:uri="http://www.w3.org/XML/1998/namespace"/>
  </ds:schemaRefs>
</ds:datastoreItem>
</file>

<file path=customXml/itemProps6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14327</TotalTime>
  <Words>2122</Words>
  <Application>Microsoft Office PowerPoint</Application>
  <PresentationFormat>On-screen Show (4:3)</PresentationFormat>
  <Paragraphs>184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EVE Mandate Items</vt:lpstr>
      <vt:lpstr>Electrified Vehicle Durability Importance</vt:lpstr>
      <vt:lpstr>Status of In-Vehicle Battery Durability</vt:lpstr>
      <vt:lpstr>Part A and B Family Definitions</vt:lpstr>
      <vt:lpstr>Part A Statistics</vt:lpstr>
      <vt:lpstr>Part A and B Flags</vt:lpstr>
      <vt:lpstr>Usable Battery Energy (UBE) Definition</vt:lpstr>
      <vt:lpstr>V2x Provision</vt:lpstr>
      <vt:lpstr>Original proposed mandate timeline</vt:lpstr>
      <vt:lpstr>Next Steps for Electrified In-Vehicle Battery Durability</vt:lpstr>
      <vt:lpstr>Requirements to meet adjusted schedule</vt:lpstr>
      <vt:lpstr>Method of Stating Energy Consumption</vt:lpstr>
      <vt:lpstr>GEEE/EVE Workshop Results</vt:lpstr>
      <vt:lpstr>Other EVE IWG items and updates</vt:lpstr>
      <vt:lpstr>EVE Meetings</vt:lpstr>
      <vt:lpstr>Proposed Meetings for EVE IWG</vt:lpstr>
      <vt:lpstr>PowerPoint Presentation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Cuenot</cp:lastModifiedBy>
  <cp:revision>494</cp:revision>
  <dcterms:created xsi:type="dcterms:W3CDTF">2014-06-05T20:11:34Z</dcterms:created>
  <dcterms:modified xsi:type="dcterms:W3CDTF">2021-06-03T17:27:00Z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