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6" r:id="rId2"/>
    <p:sldId id="639" r:id="rId3"/>
    <p:sldId id="260" r:id="rId4"/>
    <p:sldId id="277" r:id="rId5"/>
    <p:sldId id="647" r:id="rId6"/>
    <p:sldId id="648" r:id="rId7"/>
    <p:sldId id="279" r:id="rId8"/>
    <p:sldId id="650" r:id="rId9"/>
    <p:sldId id="259" r:id="rId10"/>
    <p:sldId id="649" r:id="rId11"/>
    <p:sldId id="281" r:id="rId12"/>
    <p:sldId id="288"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C5B0"/>
    <a:srgbClr val="006600"/>
    <a:srgbClr val="339933"/>
    <a:srgbClr val="DEF0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250" autoAdjust="0"/>
  </p:normalViewPr>
  <p:slideViewPr>
    <p:cSldViewPr snapToGrid="0">
      <p:cViewPr varScale="1">
        <p:scale>
          <a:sx n="109" d="100"/>
          <a:sy n="109" d="100"/>
        </p:scale>
        <p:origin x="612"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542C0-8E7F-4033-9914-21E9AA87C19F}" type="datetimeFigureOut">
              <a:rPr lang="ru-RU" smtClean="0"/>
              <a:t>01.06.2021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28D55-1528-4272-B9DB-50B40BDDB40B}" type="slidenum">
              <a:rPr lang="ru-RU" smtClean="0"/>
              <a:t>‹#›</a:t>
            </a:fld>
            <a:endParaRPr lang="ru-RU"/>
          </a:p>
        </p:txBody>
      </p:sp>
    </p:spTree>
    <p:extLst>
      <p:ext uri="{BB962C8B-B14F-4D97-AF65-F5344CB8AC3E}">
        <p14:creationId xmlns:p14="http://schemas.microsoft.com/office/powerpoint/2010/main" val="1208190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333" eaLnBrk="0" hangingPunct="0">
              <a:defRPr kumimoji="1" sz="1100">
                <a:solidFill>
                  <a:schemeClr val="bg1"/>
                </a:solidFill>
                <a:latin typeface="HY울릉도M" pitchFamily="18" charset="-127"/>
                <a:ea typeface="HY울릉도M" pitchFamily="18" charset="-127"/>
              </a:defRPr>
            </a:lvl1pPr>
            <a:lvl2pPr marL="722808" indent="-278003" defTabSz="897333" eaLnBrk="0" hangingPunct="0">
              <a:defRPr kumimoji="1" sz="1100">
                <a:solidFill>
                  <a:schemeClr val="bg1"/>
                </a:solidFill>
                <a:latin typeface="HY울릉도M" pitchFamily="18" charset="-127"/>
                <a:ea typeface="HY울릉도M" pitchFamily="18" charset="-127"/>
              </a:defRPr>
            </a:lvl2pPr>
            <a:lvl3pPr marL="1112013" indent="-222403" defTabSz="897333" eaLnBrk="0" hangingPunct="0">
              <a:defRPr kumimoji="1" sz="1100">
                <a:solidFill>
                  <a:schemeClr val="bg1"/>
                </a:solidFill>
                <a:latin typeface="HY울릉도M" pitchFamily="18" charset="-127"/>
                <a:ea typeface="HY울릉도M" pitchFamily="18" charset="-127"/>
              </a:defRPr>
            </a:lvl3pPr>
            <a:lvl4pPr marL="1556818" indent="-222403" defTabSz="897333" eaLnBrk="0" hangingPunct="0">
              <a:defRPr kumimoji="1" sz="1100">
                <a:solidFill>
                  <a:schemeClr val="bg1"/>
                </a:solidFill>
                <a:latin typeface="HY울릉도M" pitchFamily="18" charset="-127"/>
                <a:ea typeface="HY울릉도M" pitchFamily="18" charset="-127"/>
              </a:defRPr>
            </a:lvl4pPr>
            <a:lvl5pPr marL="2001624" indent="-222403" defTabSz="897333" eaLnBrk="0" hangingPunct="0">
              <a:defRPr kumimoji="1" sz="1100">
                <a:solidFill>
                  <a:schemeClr val="bg1"/>
                </a:solidFill>
                <a:latin typeface="HY울릉도M" pitchFamily="18" charset="-127"/>
                <a:ea typeface="HY울릉도M" pitchFamily="18" charset="-127"/>
              </a:defRPr>
            </a:lvl5pPr>
            <a:lvl6pPr marL="2446429" indent="-222403" defTabSz="897333" eaLnBrk="0" fontAlgn="base" latinLnBrk="1" hangingPunct="0">
              <a:spcBef>
                <a:spcPct val="0"/>
              </a:spcBef>
              <a:spcAft>
                <a:spcPct val="0"/>
              </a:spcAft>
              <a:defRPr kumimoji="1" sz="1100">
                <a:solidFill>
                  <a:schemeClr val="bg1"/>
                </a:solidFill>
                <a:latin typeface="HY울릉도M" pitchFamily="18" charset="-127"/>
                <a:ea typeface="HY울릉도M" pitchFamily="18" charset="-127"/>
              </a:defRPr>
            </a:lvl6pPr>
            <a:lvl7pPr marL="2891235" indent="-222403" defTabSz="897333" eaLnBrk="0" fontAlgn="base" latinLnBrk="1" hangingPunct="0">
              <a:spcBef>
                <a:spcPct val="0"/>
              </a:spcBef>
              <a:spcAft>
                <a:spcPct val="0"/>
              </a:spcAft>
              <a:defRPr kumimoji="1" sz="1100">
                <a:solidFill>
                  <a:schemeClr val="bg1"/>
                </a:solidFill>
                <a:latin typeface="HY울릉도M" pitchFamily="18" charset="-127"/>
                <a:ea typeface="HY울릉도M" pitchFamily="18" charset="-127"/>
              </a:defRPr>
            </a:lvl7pPr>
            <a:lvl8pPr marL="3336041" indent="-222403" defTabSz="897333" eaLnBrk="0" fontAlgn="base" latinLnBrk="1" hangingPunct="0">
              <a:spcBef>
                <a:spcPct val="0"/>
              </a:spcBef>
              <a:spcAft>
                <a:spcPct val="0"/>
              </a:spcAft>
              <a:defRPr kumimoji="1" sz="1100">
                <a:solidFill>
                  <a:schemeClr val="bg1"/>
                </a:solidFill>
                <a:latin typeface="HY울릉도M" pitchFamily="18" charset="-127"/>
                <a:ea typeface="HY울릉도M" pitchFamily="18" charset="-127"/>
              </a:defRPr>
            </a:lvl8pPr>
            <a:lvl9pPr marL="3780845" indent="-222403" defTabSz="897333" eaLnBrk="0" fontAlgn="base" latinLnBrk="1" hangingPunct="0">
              <a:spcBef>
                <a:spcPct val="0"/>
              </a:spcBef>
              <a:spcAft>
                <a:spcPct val="0"/>
              </a:spcAft>
              <a:defRPr kumimoji="1" sz="1100">
                <a:solidFill>
                  <a:schemeClr val="bg1"/>
                </a:solidFill>
                <a:latin typeface="HY울릉도M" pitchFamily="18" charset="-127"/>
                <a:ea typeface="HY울릉도M" pitchFamily="18" charset="-127"/>
              </a:defRPr>
            </a:lvl9pPr>
          </a:lstStyle>
          <a:p>
            <a:pPr eaLnBrk="1" hangingPunct="1"/>
            <a:fld id="{74709008-22A6-4203-9958-BEA34733006E}" type="slidenum">
              <a:rPr lang="en-US" altLang="ko-KR" sz="1200">
                <a:solidFill>
                  <a:prstClr val="black"/>
                </a:solidFill>
                <a:latin typeface="굴림" pitchFamily="50" charset="-127"/>
                <a:ea typeface="굴림" pitchFamily="50" charset="-127"/>
              </a:rPr>
              <a:pPr eaLnBrk="1" hangingPunct="1"/>
              <a:t>1</a:t>
            </a:fld>
            <a:endParaRPr lang="en-US" altLang="ko-KR" sz="1200">
              <a:solidFill>
                <a:prstClr val="black"/>
              </a:solidFill>
              <a:latin typeface="굴림" pitchFamily="50" charset="-127"/>
              <a:ea typeface="굴림" pitchFamily="50" charset="-127"/>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a:p>
        </p:txBody>
      </p:sp>
    </p:spTree>
    <p:extLst>
      <p:ext uri="{BB962C8B-B14F-4D97-AF65-F5344CB8AC3E}">
        <p14:creationId xmlns:p14="http://schemas.microsoft.com/office/powerpoint/2010/main" val="4035545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marL="0" marR="0" lvl="0" indent="0" algn="r" defTabSz="922338" rtl="0" eaLnBrk="1" fontAlgn="auto" latinLnBrk="0" hangingPunct="1">
              <a:lnSpc>
                <a:spcPct val="100000"/>
              </a:lnSpc>
              <a:spcBef>
                <a:spcPts val="0"/>
              </a:spcBef>
              <a:spcAft>
                <a:spcPts val="0"/>
              </a:spcAft>
              <a:buClrTx/>
              <a:buSzTx/>
              <a:buFontTx/>
              <a:buNone/>
              <a:tabLst/>
              <a:defRPr/>
            </a:pPr>
            <a:fld id="{A6B8D2AD-BF98-44FE-8166-AFA57206D5C1}" type="slidenum">
              <a:rPr kumimoji="1" lang="en-US" altLang="ko-KR" sz="1200" b="0" i="0" u="none" strike="noStrike" kern="1200" cap="none" spc="0" normalizeH="0" baseline="0" noProof="0">
                <a:ln>
                  <a:noFill/>
                </a:ln>
                <a:solidFill>
                  <a:prstClr val="black"/>
                </a:solidFill>
                <a:effectLst/>
                <a:uLnTx/>
                <a:uFillTx/>
                <a:latin typeface="굴림" pitchFamily="50" charset="-127"/>
                <a:ea typeface="굴림" pitchFamily="50" charset="-127"/>
                <a:cs typeface="+mn-cs"/>
              </a:rPr>
              <a:pPr marL="0" marR="0" lvl="0" indent="0" algn="r" defTabSz="922338" rtl="0" eaLnBrk="1" fontAlgn="auto" latinLnBrk="0" hangingPunct="1">
                <a:lnSpc>
                  <a:spcPct val="100000"/>
                </a:lnSpc>
                <a:spcBef>
                  <a:spcPts val="0"/>
                </a:spcBef>
                <a:spcAft>
                  <a:spcPts val="0"/>
                </a:spcAft>
                <a:buClrTx/>
                <a:buSzTx/>
                <a:buFontTx/>
                <a:buNone/>
                <a:tabLst/>
                <a:defRPr/>
              </a:pPr>
              <a:t>11</a:t>
            </a:fld>
            <a:endParaRPr kumimoji="1" lang="en-US" altLang="ko-KR" sz="1200" b="0" i="0" u="none" strike="noStrike" kern="1200" cap="none" spc="0" normalizeH="0" baseline="0" noProof="0">
              <a:ln>
                <a:noFill/>
              </a:ln>
              <a:solidFill>
                <a:prstClr val="black"/>
              </a:solidFill>
              <a:effectLst/>
              <a:uLnTx/>
              <a:uFillTx/>
              <a:latin typeface="굴림" pitchFamily="50" charset="-127"/>
              <a:ea typeface="굴림" pitchFamily="50" charset="-127"/>
              <a:cs typeface="+mn-cs"/>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591273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prstClr val="black"/>
                </a:solidFill>
                <a:latin typeface="굴림" pitchFamily="50" charset="-127"/>
                <a:ea typeface="굴림" pitchFamily="50" charset="-127"/>
              </a:rPr>
              <a:pPr algn="r" eaLnBrk="1" hangingPunct="1"/>
              <a:t>12</a:t>
            </a:fld>
            <a:endParaRPr lang="en-US" altLang="ko-KR">
              <a:solidFill>
                <a:prstClr val="black"/>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25788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2</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8696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prstClr val="black"/>
                </a:solidFill>
                <a:latin typeface="굴림" pitchFamily="50" charset="-127"/>
                <a:ea typeface="굴림" pitchFamily="50" charset="-127"/>
              </a:rPr>
              <a:pPr algn="r" eaLnBrk="1" hangingPunct="1"/>
              <a:t>3</a:t>
            </a:fld>
            <a:endParaRPr lang="en-US" altLang="ko-KR">
              <a:solidFill>
                <a:prstClr val="black"/>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474586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marL="0" marR="0" lvl="0" indent="0" algn="r" defTabSz="922338" rtl="0" eaLnBrk="1" fontAlgn="auto" latinLnBrk="0" hangingPunct="1">
              <a:lnSpc>
                <a:spcPct val="100000"/>
              </a:lnSpc>
              <a:spcBef>
                <a:spcPts val="0"/>
              </a:spcBef>
              <a:spcAft>
                <a:spcPts val="0"/>
              </a:spcAft>
              <a:buClrTx/>
              <a:buSzTx/>
              <a:buFontTx/>
              <a:buNone/>
              <a:tabLst/>
              <a:defRPr/>
            </a:pPr>
            <a:fld id="{A6B8D2AD-BF98-44FE-8166-AFA57206D5C1}" type="slidenum">
              <a:rPr kumimoji="1" lang="en-US" altLang="ko-KR" sz="1200" b="0" i="0" u="none" strike="noStrike" kern="1200" cap="none" spc="0" normalizeH="0" baseline="0" noProof="0">
                <a:ln>
                  <a:noFill/>
                </a:ln>
                <a:solidFill>
                  <a:prstClr val="black"/>
                </a:solidFill>
                <a:effectLst/>
                <a:uLnTx/>
                <a:uFillTx/>
                <a:latin typeface="굴림" pitchFamily="50" charset="-127"/>
                <a:ea typeface="굴림" pitchFamily="50" charset="-127"/>
                <a:cs typeface="+mn-cs"/>
              </a:rPr>
              <a:pPr marL="0" marR="0" lvl="0" indent="0" algn="r" defTabSz="922338" rtl="0" eaLnBrk="1" fontAlgn="auto" latinLnBrk="0" hangingPunct="1">
                <a:lnSpc>
                  <a:spcPct val="100000"/>
                </a:lnSpc>
                <a:spcBef>
                  <a:spcPts val="0"/>
                </a:spcBef>
                <a:spcAft>
                  <a:spcPts val="0"/>
                </a:spcAft>
                <a:buClrTx/>
                <a:buSzTx/>
                <a:buFontTx/>
                <a:buNone/>
                <a:tabLst/>
                <a:defRPr/>
              </a:pPr>
              <a:t>4</a:t>
            </a:fld>
            <a:endParaRPr kumimoji="1" lang="en-US" altLang="ko-KR" sz="1200" b="0" i="0" u="none" strike="noStrike" kern="1200" cap="none" spc="0" normalizeH="0" baseline="0" noProof="0">
              <a:ln>
                <a:noFill/>
              </a:ln>
              <a:solidFill>
                <a:prstClr val="black"/>
              </a:solidFill>
              <a:effectLst/>
              <a:uLnTx/>
              <a:uFillTx/>
              <a:latin typeface="굴림" pitchFamily="50" charset="-127"/>
              <a:ea typeface="굴림" pitchFamily="50" charset="-127"/>
              <a:cs typeface="+mn-cs"/>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954021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5</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794840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6</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717296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marL="0" marR="0" lvl="0" indent="0" algn="r" defTabSz="922338" rtl="0" eaLnBrk="1" fontAlgn="auto" latinLnBrk="0" hangingPunct="1">
              <a:lnSpc>
                <a:spcPct val="100000"/>
              </a:lnSpc>
              <a:spcBef>
                <a:spcPts val="0"/>
              </a:spcBef>
              <a:spcAft>
                <a:spcPts val="0"/>
              </a:spcAft>
              <a:buClrTx/>
              <a:buSzTx/>
              <a:buFontTx/>
              <a:buNone/>
              <a:tabLst/>
              <a:defRPr/>
            </a:pPr>
            <a:fld id="{A6B8D2AD-BF98-44FE-8166-AFA57206D5C1}" type="slidenum">
              <a:rPr kumimoji="1" lang="en-US" altLang="ko-KR" sz="1200" b="0" i="0" u="none" strike="noStrike" kern="1200" cap="none" spc="0" normalizeH="0" baseline="0" noProof="0">
                <a:ln>
                  <a:noFill/>
                </a:ln>
                <a:solidFill>
                  <a:prstClr val="black"/>
                </a:solidFill>
                <a:effectLst/>
                <a:uLnTx/>
                <a:uFillTx/>
                <a:latin typeface="굴림" pitchFamily="50" charset="-127"/>
                <a:ea typeface="굴림" pitchFamily="50" charset="-127"/>
                <a:cs typeface="+mn-cs"/>
              </a:rPr>
              <a:pPr marL="0" marR="0" lvl="0" indent="0" algn="r" defTabSz="922338" rtl="0" eaLnBrk="1" fontAlgn="auto" latinLnBrk="0" hangingPunct="1">
                <a:lnSpc>
                  <a:spcPct val="100000"/>
                </a:lnSpc>
                <a:spcBef>
                  <a:spcPts val="0"/>
                </a:spcBef>
                <a:spcAft>
                  <a:spcPts val="0"/>
                </a:spcAft>
                <a:buClrTx/>
                <a:buSzTx/>
                <a:buFontTx/>
                <a:buNone/>
                <a:tabLst/>
                <a:defRPr/>
              </a:pPr>
              <a:t>7</a:t>
            </a:fld>
            <a:endParaRPr kumimoji="1" lang="en-US" altLang="ko-KR" sz="1200" b="0" i="0" u="none" strike="noStrike" kern="1200" cap="none" spc="0" normalizeH="0" baseline="0" noProof="0">
              <a:ln>
                <a:noFill/>
              </a:ln>
              <a:solidFill>
                <a:prstClr val="black"/>
              </a:solidFill>
              <a:effectLst/>
              <a:uLnTx/>
              <a:uFillTx/>
              <a:latin typeface="굴림" pitchFamily="50" charset="-127"/>
              <a:ea typeface="굴림" pitchFamily="50" charset="-127"/>
              <a:cs typeface="+mn-cs"/>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1468105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marL="0" marR="0" lvl="0" indent="0" algn="r" defTabSz="922338" rtl="0" eaLnBrk="1" fontAlgn="auto" latinLnBrk="0" hangingPunct="1">
              <a:lnSpc>
                <a:spcPct val="100000"/>
              </a:lnSpc>
              <a:spcBef>
                <a:spcPts val="0"/>
              </a:spcBef>
              <a:spcAft>
                <a:spcPts val="0"/>
              </a:spcAft>
              <a:buClrTx/>
              <a:buSzTx/>
              <a:buFontTx/>
              <a:buNone/>
              <a:tabLst/>
              <a:defRPr/>
            </a:pPr>
            <a:fld id="{A6B8D2AD-BF98-44FE-8166-AFA57206D5C1}" type="slidenum">
              <a:rPr kumimoji="1" lang="en-US" altLang="ko-KR" sz="1200" b="0" i="0" u="none" strike="noStrike" kern="1200" cap="none" spc="0" normalizeH="0" baseline="0" noProof="0">
                <a:ln>
                  <a:noFill/>
                </a:ln>
                <a:solidFill>
                  <a:prstClr val="black"/>
                </a:solidFill>
                <a:effectLst/>
                <a:uLnTx/>
                <a:uFillTx/>
                <a:latin typeface="굴림" pitchFamily="50" charset="-127"/>
                <a:ea typeface="굴림" pitchFamily="50" charset="-127"/>
                <a:cs typeface="+mn-cs"/>
              </a:rPr>
              <a:pPr marL="0" marR="0" lvl="0" indent="0" algn="r" defTabSz="922338" rtl="0" eaLnBrk="1" fontAlgn="auto" latinLnBrk="0" hangingPunct="1">
                <a:lnSpc>
                  <a:spcPct val="100000"/>
                </a:lnSpc>
                <a:spcBef>
                  <a:spcPts val="0"/>
                </a:spcBef>
                <a:spcAft>
                  <a:spcPts val="0"/>
                </a:spcAft>
                <a:buClrTx/>
                <a:buSzTx/>
                <a:buFontTx/>
                <a:buNone/>
                <a:tabLst/>
                <a:defRPr/>
              </a:pPr>
              <a:t>8</a:t>
            </a:fld>
            <a:endParaRPr kumimoji="1" lang="en-US" altLang="ko-KR" sz="1200" b="0" i="0" u="none" strike="noStrike" kern="1200" cap="none" spc="0" normalizeH="0" baseline="0" noProof="0">
              <a:ln>
                <a:noFill/>
              </a:ln>
              <a:solidFill>
                <a:prstClr val="black"/>
              </a:solidFill>
              <a:effectLst/>
              <a:uLnTx/>
              <a:uFillTx/>
              <a:latin typeface="굴림" pitchFamily="50" charset="-127"/>
              <a:ea typeface="굴림" pitchFamily="50" charset="-127"/>
              <a:cs typeface="+mn-cs"/>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4259119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marL="0" marR="0" lvl="0" indent="0" algn="r" defTabSz="922338" rtl="0" eaLnBrk="1" fontAlgn="auto" latinLnBrk="0" hangingPunct="1">
              <a:lnSpc>
                <a:spcPct val="100000"/>
              </a:lnSpc>
              <a:spcBef>
                <a:spcPts val="0"/>
              </a:spcBef>
              <a:spcAft>
                <a:spcPts val="0"/>
              </a:spcAft>
              <a:buClrTx/>
              <a:buSzTx/>
              <a:buFontTx/>
              <a:buNone/>
              <a:tabLst/>
              <a:defRPr/>
            </a:pPr>
            <a:fld id="{A6B8D2AD-BF98-44FE-8166-AFA57206D5C1}" type="slidenum">
              <a:rPr kumimoji="1" lang="en-US" altLang="ko-KR" sz="1200" b="0" i="0" u="none" strike="noStrike" kern="1200" cap="none" spc="0" normalizeH="0" baseline="0" noProof="0">
                <a:ln>
                  <a:noFill/>
                </a:ln>
                <a:solidFill>
                  <a:prstClr val="black"/>
                </a:solidFill>
                <a:effectLst/>
                <a:uLnTx/>
                <a:uFillTx/>
                <a:latin typeface="굴림" pitchFamily="50" charset="-127"/>
                <a:ea typeface="굴림" pitchFamily="50" charset="-127"/>
                <a:cs typeface="+mn-cs"/>
              </a:rPr>
              <a:pPr marL="0" marR="0" lvl="0" indent="0" algn="r" defTabSz="922338" rtl="0" eaLnBrk="1" fontAlgn="auto" latinLnBrk="0" hangingPunct="1">
                <a:lnSpc>
                  <a:spcPct val="100000"/>
                </a:lnSpc>
                <a:spcBef>
                  <a:spcPts val="0"/>
                </a:spcBef>
                <a:spcAft>
                  <a:spcPts val="0"/>
                </a:spcAft>
                <a:buClrTx/>
                <a:buSzTx/>
                <a:buFontTx/>
                <a:buNone/>
                <a:tabLst/>
                <a:defRPr/>
              </a:pPr>
              <a:t>9</a:t>
            </a:fld>
            <a:endParaRPr kumimoji="1" lang="en-US" altLang="ko-KR" sz="1200" b="0" i="0" u="none" strike="noStrike" kern="1200" cap="none" spc="0" normalizeH="0" baseline="0" noProof="0">
              <a:ln>
                <a:noFill/>
              </a:ln>
              <a:solidFill>
                <a:prstClr val="black"/>
              </a:solidFill>
              <a:effectLst/>
              <a:uLnTx/>
              <a:uFillTx/>
              <a:latin typeface="굴림" pitchFamily="50" charset="-127"/>
              <a:ea typeface="굴림" pitchFamily="50" charset="-127"/>
              <a:cs typeface="+mn-cs"/>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698617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1B95CEDF-CCD1-4242-A4BC-06A1B0034A70}" type="datetimeFigureOut">
              <a:rPr lang="ru-RU" smtClean="0">
                <a:solidFill>
                  <a:prstClr val="black">
                    <a:tint val="75000"/>
                  </a:prstClr>
                </a:solidFill>
              </a:rPr>
              <a:pPr/>
              <a:t>01.06.2021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4729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B95CEDF-CCD1-4242-A4BC-06A1B0034A70}" type="datetimeFigureOut">
              <a:rPr lang="ru-RU" smtClean="0">
                <a:solidFill>
                  <a:prstClr val="black">
                    <a:tint val="75000"/>
                  </a:prstClr>
                </a:solidFill>
              </a:rPr>
              <a:pPr/>
              <a:t>01.06.2021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904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B95CEDF-CCD1-4242-A4BC-06A1B0034A70}" type="datetimeFigureOut">
              <a:rPr lang="ru-RU" smtClean="0">
                <a:solidFill>
                  <a:prstClr val="black">
                    <a:tint val="75000"/>
                  </a:prstClr>
                </a:solidFill>
              </a:rPr>
              <a:pPr/>
              <a:t>01.06.2021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17993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빈내용">
    <p:spTree>
      <p:nvGrpSpPr>
        <p:cNvPr id="1" name=""/>
        <p:cNvGrpSpPr/>
        <p:nvPr/>
      </p:nvGrpSpPr>
      <p:grpSpPr>
        <a:xfrm>
          <a:off x="0" y="0"/>
          <a:ext cx="0" cy="0"/>
          <a:chOff x="0" y="0"/>
          <a:chExt cx="0" cy="0"/>
        </a:xfrm>
      </p:grpSpPr>
      <p:sp>
        <p:nvSpPr>
          <p:cNvPr id="2" name="직사각형 5"/>
          <p:cNvSpPr/>
          <p:nvPr userDrawn="1"/>
        </p:nvSpPr>
        <p:spPr>
          <a:xfrm>
            <a:off x="0" y="928670"/>
            <a:ext cx="12192000" cy="5929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ko-KR" altLang="en-US">
              <a:solidFill>
                <a:srgbClr val="FFFFFF"/>
              </a:solidFill>
            </a:endParaRPr>
          </a:p>
        </p:txBody>
      </p:sp>
      <p:sp>
        <p:nvSpPr>
          <p:cNvPr id="4" name="TextBox 3"/>
          <p:cNvSpPr txBox="1"/>
          <p:nvPr userDrawn="1"/>
        </p:nvSpPr>
        <p:spPr>
          <a:xfrm>
            <a:off x="8858269" y="98048"/>
            <a:ext cx="3333731" cy="738664"/>
          </a:xfrm>
          <a:prstGeom prst="rect">
            <a:avLst/>
          </a:prstGeom>
          <a:noFill/>
        </p:spPr>
        <p:txBody>
          <a:bodyPr wrap="square">
            <a:spAutoFit/>
          </a:bodyPr>
          <a:lstStyle>
            <a:lvl1pPr eaLnBrk="0" hangingPunct="0">
              <a:defRPr kumimoji="1" sz="1200">
                <a:solidFill>
                  <a:schemeClr val="bg1"/>
                </a:solidFill>
                <a:latin typeface="HY울릉도M" pitchFamily="18" charset="-127"/>
                <a:ea typeface="HY울릉도M" pitchFamily="18" charset="-127"/>
              </a:defRPr>
            </a:lvl1pPr>
            <a:lvl2pPr marL="742950" indent="-285750" eaLnBrk="0" hangingPunct="0">
              <a:defRPr kumimoji="1" sz="1200">
                <a:solidFill>
                  <a:schemeClr val="bg1"/>
                </a:solidFill>
                <a:latin typeface="HY울릉도M" pitchFamily="18" charset="-127"/>
                <a:ea typeface="HY울릉도M" pitchFamily="18" charset="-127"/>
              </a:defRPr>
            </a:lvl2pPr>
            <a:lvl3pPr marL="1143000" indent="-228600" eaLnBrk="0" hangingPunct="0">
              <a:defRPr kumimoji="1" sz="1200">
                <a:solidFill>
                  <a:schemeClr val="bg1"/>
                </a:solidFill>
                <a:latin typeface="HY울릉도M" pitchFamily="18" charset="-127"/>
                <a:ea typeface="HY울릉도M" pitchFamily="18" charset="-127"/>
              </a:defRPr>
            </a:lvl3pPr>
            <a:lvl4pPr marL="1600200" indent="-228600" eaLnBrk="0" hangingPunct="0">
              <a:defRPr kumimoji="1" sz="1200">
                <a:solidFill>
                  <a:schemeClr val="bg1"/>
                </a:solidFill>
                <a:latin typeface="HY울릉도M" pitchFamily="18" charset="-127"/>
                <a:ea typeface="HY울릉도M" pitchFamily="18" charset="-127"/>
              </a:defRPr>
            </a:lvl4pPr>
            <a:lvl5pPr marL="2057400" indent="-228600" eaLnBrk="0" hangingPunct="0">
              <a:defRPr kumimoji="1" sz="1200">
                <a:solidFill>
                  <a:schemeClr val="bg1"/>
                </a:solidFill>
                <a:latin typeface="HY울릉도M" pitchFamily="18" charset="-127"/>
                <a:ea typeface="HY울릉도M" pitchFamily="18" charset="-127"/>
              </a:defRPr>
            </a:lvl5pPr>
            <a:lvl6pPr marL="2514600" indent="-228600"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eaLnBrk="1" hangingPunct="1"/>
            <a:r>
              <a:rPr lang="en-US" altLang="ko-KR" sz="1800" b="1" dirty="0">
                <a:solidFill>
                  <a:prstClr val="white"/>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VIAQ IWG</a:t>
            </a:r>
          </a:p>
          <a:p>
            <a:pPr eaLnBrk="1" hangingPunct="1"/>
            <a:r>
              <a:rPr lang="en-US" altLang="ko-KR" b="1" dirty="0">
                <a:solidFill>
                  <a:prstClr val="white"/>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Vehicle Interior Air Quality</a:t>
            </a:r>
          </a:p>
          <a:p>
            <a:pPr eaLnBrk="1" hangingPunct="1"/>
            <a:r>
              <a:rPr lang="en-US" altLang="ko-KR" b="1" dirty="0">
                <a:solidFill>
                  <a:prstClr val="white"/>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Informal Working Group</a:t>
            </a:r>
          </a:p>
        </p:txBody>
      </p:sp>
      <p:sp>
        <p:nvSpPr>
          <p:cNvPr id="5" name="Rectangle 10"/>
          <p:cNvSpPr>
            <a:spLocks noChangeArrowheads="1"/>
          </p:cNvSpPr>
          <p:nvPr userDrawn="1"/>
        </p:nvSpPr>
        <p:spPr bwMode="auto">
          <a:xfrm>
            <a:off x="5651501" y="6553200"/>
            <a:ext cx="827617" cy="260350"/>
          </a:xfrm>
          <a:prstGeom prst="rect">
            <a:avLst/>
          </a:prstGeom>
          <a:noFill/>
          <a:ln w="9525">
            <a:noFill/>
            <a:miter lim="800000"/>
            <a:headEnd/>
            <a:tailEnd/>
          </a:ln>
        </p:spPr>
        <p:txBody>
          <a:bodyPr anchor="b"/>
          <a:lstStyle/>
          <a:p>
            <a:pPr algn="ctr">
              <a:lnSpc>
                <a:spcPct val="150000"/>
              </a:lnSpc>
              <a:buFont typeface="Wingdings" pitchFamily="2" charset="2"/>
              <a:buNone/>
              <a:defRPr/>
            </a:pPr>
            <a:fld id="{ADDD4C19-1730-4E07-9EB5-4D889BF255D2}" type="slidenum">
              <a:rPr lang="ko-KR" altLang="en-US" sz="1000" b="1" i="1">
                <a:solidFill>
                  <a:srgbClr val="000000"/>
                </a:solidFill>
                <a:latin typeface="Arial" charset="0"/>
                <a:cs typeface="Arial" charset="0"/>
              </a:rPr>
              <a:pPr algn="ctr">
                <a:lnSpc>
                  <a:spcPct val="150000"/>
                </a:lnSpc>
                <a:buFont typeface="Wingdings" pitchFamily="2" charset="2"/>
                <a:buNone/>
                <a:defRPr/>
              </a:pPr>
              <a:t>‹#›</a:t>
            </a:fld>
            <a:r>
              <a:rPr lang="en-US" altLang="ko-KR" sz="1000" b="1" i="1" dirty="0">
                <a:solidFill>
                  <a:srgbClr val="000000"/>
                </a:solidFill>
                <a:latin typeface="Arial" charset="0"/>
                <a:cs typeface="Arial" charset="0"/>
              </a:rPr>
              <a:t>p</a:t>
            </a:r>
          </a:p>
        </p:txBody>
      </p:sp>
    </p:spTree>
    <p:extLst>
      <p:ext uri="{BB962C8B-B14F-4D97-AF65-F5344CB8AC3E}">
        <p14:creationId xmlns:p14="http://schemas.microsoft.com/office/powerpoint/2010/main" val="3788940978"/>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B95CEDF-CCD1-4242-A4BC-06A1B0034A70}" type="datetimeFigureOut">
              <a:rPr lang="ru-RU" smtClean="0">
                <a:solidFill>
                  <a:prstClr val="black">
                    <a:tint val="75000"/>
                  </a:prstClr>
                </a:solidFill>
              </a:rPr>
              <a:pPr/>
              <a:t>01.06.2021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78950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B95CEDF-CCD1-4242-A4BC-06A1B0034A70}" type="datetimeFigureOut">
              <a:rPr lang="ru-RU" smtClean="0">
                <a:solidFill>
                  <a:prstClr val="black">
                    <a:tint val="75000"/>
                  </a:prstClr>
                </a:solidFill>
              </a:rPr>
              <a:pPr/>
              <a:t>01.06.2021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2206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1B95CEDF-CCD1-4242-A4BC-06A1B0034A70}" type="datetimeFigureOut">
              <a:rPr lang="ru-RU" smtClean="0">
                <a:solidFill>
                  <a:prstClr val="black">
                    <a:tint val="75000"/>
                  </a:prstClr>
                </a:solidFill>
              </a:rPr>
              <a:pPr/>
              <a:t>01.06.2021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10820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1B95CEDF-CCD1-4242-A4BC-06A1B0034A70}" type="datetimeFigureOut">
              <a:rPr lang="ru-RU" smtClean="0">
                <a:solidFill>
                  <a:prstClr val="black">
                    <a:tint val="75000"/>
                  </a:prstClr>
                </a:solidFill>
              </a:rPr>
              <a:pPr/>
              <a:t>01.06.2021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21518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1B95CEDF-CCD1-4242-A4BC-06A1B0034A70}" type="datetimeFigureOut">
              <a:rPr lang="ru-RU" smtClean="0">
                <a:solidFill>
                  <a:prstClr val="black">
                    <a:tint val="75000"/>
                  </a:prstClr>
                </a:solidFill>
              </a:rPr>
              <a:pPr/>
              <a:t>01.06.2021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35650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B95CEDF-CCD1-4242-A4BC-06A1B0034A70}" type="datetimeFigureOut">
              <a:rPr lang="ru-RU" smtClean="0">
                <a:solidFill>
                  <a:prstClr val="black">
                    <a:tint val="75000"/>
                  </a:prstClr>
                </a:solidFill>
              </a:rPr>
              <a:pPr/>
              <a:t>01.06.2021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95553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1B95CEDF-CCD1-4242-A4BC-06A1B0034A70}" type="datetimeFigureOut">
              <a:rPr lang="ru-RU" smtClean="0">
                <a:solidFill>
                  <a:prstClr val="black">
                    <a:tint val="75000"/>
                  </a:prstClr>
                </a:solidFill>
              </a:rPr>
              <a:pPr/>
              <a:t>01.06.2021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18313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1B95CEDF-CCD1-4242-A4BC-06A1B0034A70}" type="datetimeFigureOut">
              <a:rPr lang="ru-RU" smtClean="0">
                <a:solidFill>
                  <a:prstClr val="black">
                    <a:tint val="75000"/>
                  </a:prstClr>
                </a:solidFill>
              </a:rPr>
              <a:pPr/>
              <a:t>01.06.2021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19617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5CEDF-CCD1-4242-A4BC-06A1B0034A70}" type="datetimeFigureOut">
              <a:rPr lang="ru-RU" smtClean="0">
                <a:solidFill>
                  <a:prstClr val="black">
                    <a:tint val="75000"/>
                  </a:prstClr>
                </a:solidFill>
              </a:rPr>
              <a:pPr/>
              <a:t>01.06.2021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76461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unece.org/fileadmin/DAM/trans/doc/2020/wp29grpe/GRPE-81-09r1e.pdf"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dx.doi.org/10.4271/02-12-02-0012" TargetMode="External"/><Relationship Id="rId7" Type="http://schemas.openxmlformats.org/officeDocument/2006/relationships/hyperlink" Target="https://doi.org/10.1021/Es0618797"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s://doi.org/10.1016/j.atmosenv.2013.09.040" TargetMode="External"/><Relationship Id="rId5" Type="http://schemas.openxmlformats.org/officeDocument/2006/relationships/hyperlink" Target="https://doi.org/10.1007/s11356-020-09214-0" TargetMode="External"/><Relationship Id="rId4" Type="http://schemas.openxmlformats.org/officeDocument/2006/relationships/hyperlink" Target="https://wiki.unece.org/download/attachments/117506349/VIAQ-21-07_Dynamic%20and%20stationary%20measurement%20of%20in-vehicle%20PM2.5_YC.pdf?api=v2"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doi.org/10.1016/j.atmosenv.2009.04.029" TargetMode="External"/><Relationship Id="rId3" Type="http://schemas.openxmlformats.org/officeDocument/2006/relationships/hyperlink" Target="https://doi.org/10.1016/j.scitotenv.2012.10.082" TargetMode="External"/><Relationship Id="rId7" Type="http://schemas.openxmlformats.org/officeDocument/2006/relationships/hyperlink" Target="https://doi.org/10.1016/j.atmosenv.2005.02.046"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doi.org/10.1016/j.scitotenv.2012.03.007" TargetMode="External"/><Relationship Id="rId11" Type="http://schemas.openxmlformats.org/officeDocument/2006/relationships/hyperlink" Target="https://doi.org/10.1016/j.atmosenv.2012.10.003" TargetMode="External"/><Relationship Id="rId5" Type="http://schemas.openxmlformats.org/officeDocument/2006/relationships/hyperlink" Target="https://doi.org/10.1016/j.atmosenv.2017.04.014" TargetMode="External"/><Relationship Id="rId10" Type="http://schemas.openxmlformats.org/officeDocument/2006/relationships/hyperlink" Target="https://doi.org/10.1016/j.apr.2017.03.005" TargetMode="External"/><Relationship Id="rId4" Type="http://schemas.openxmlformats.org/officeDocument/2006/relationships/hyperlink" Target="https://doi.org/10.1016/j.serj.2016.08.006" TargetMode="External"/><Relationship Id="rId9" Type="http://schemas.openxmlformats.org/officeDocument/2006/relationships/hyperlink" Target="https://doi.org/10.1021/es9038209"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a:off x="1055879" y="254176"/>
            <a:ext cx="5461778" cy="369332"/>
          </a:xfrm>
          <a:prstGeom prst="rect">
            <a:avLst/>
          </a:prstGeom>
        </p:spPr>
        <p:txBody>
          <a:bodyPr wrap="square">
            <a:spAutoFit/>
          </a:bodyPr>
          <a:lstStyle/>
          <a:p>
            <a:pPr algn="just"/>
            <a:r>
              <a:rPr lang="en-US" altLang="ja-JP" b="1" dirty="0">
                <a:solidFill>
                  <a:prstClr val="white"/>
                </a:solidFill>
                <a:latin typeface="Arial" pitchFamily="34" charset="0"/>
                <a:ea typeface="ＭＳ 明朝" charset="-128"/>
                <a:cs typeface="Arial" pitchFamily="34" charset="0"/>
              </a:rPr>
              <a:t>Transmitted by the Chair and Secretary of VIAQ </a:t>
            </a:r>
            <a:endParaRPr lang="de-DE" altLang="ja-JP" b="1" dirty="0">
              <a:solidFill>
                <a:prstClr val="white"/>
              </a:solidFill>
              <a:latin typeface="Arial" pitchFamily="34" charset="0"/>
              <a:ea typeface="ＭＳ 明朝" charset="-128"/>
              <a:cs typeface="Arial" pitchFamily="34" charset="0"/>
            </a:endParaRPr>
          </a:p>
        </p:txBody>
      </p:sp>
      <p:sp>
        <p:nvSpPr>
          <p:cNvPr id="7" name="직사각형 6"/>
          <p:cNvSpPr/>
          <p:nvPr/>
        </p:nvSpPr>
        <p:spPr>
          <a:xfrm>
            <a:off x="3709344" y="4320566"/>
            <a:ext cx="4773312" cy="1131848"/>
          </a:xfrm>
          <a:prstGeom prst="rect">
            <a:avLst/>
          </a:prstGeom>
        </p:spPr>
        <p:txBody>
          <a:bodyPr wrap="square">
            <a:spAutoFit/>
          </a:bodyPr>
          <a:lstStyle/>
          <a:p>
            <a:pPr algn="ctr">
              <a:lnSpc>
                <a:spcPct val="150000"/>
              </a:lnSpc>
            </a:pPr>
            <a:r>
              <a:rPr lang="de-DE" altLang="ko-KR" sz="2400" dirty="0">
                <a:solidFill>
                  <a:prstClr val="black"/>
                </a:solidFill>
                <a:latin typeface="Arial" pitchFamily="34" charset="0"/>
                <a:ea typeface="Tahoma" pitchFamily="34" charset="0"/>
                <a:cs typeface="Arial" pitchFamily="34" charset="0"/>
              </a:rPr>
              <a:t>Geneva, </a:t>
            </a:r>
            <a:r>
              <a:rPr lang="en-US" altLang="ko-KR" sz="2400" dirty="0">
                <a:solidFill>
                  <a:prstClr val="black"/>
                </a:solidFill>
                <a:latin typeface="Arial" pitchFamily="34" charset="0"/>
                <a:ea typeface="Tahoma" pitchFamily="34" charset="0"/>
                <a:cs typeface="Arial" pitchFamily="34" charset="0"/>
              </a:rPr>
              <a:t>June</a:t>
            </a:r>
            <a:r>
              <a:rPr lang="de-DE" altLang="ko-KR" sz="2400" dirty="0">
                <a:solidFill>
                  <a:prstClr val="black"/>
                </a:solidFill>
                <a:latin typeface="Arial" pitchFamily="34" charset="0"/>
                <a:ea typeface="Tahoma" pitchFamily="34" charset="0"/>
                <a:cs typeface="Arial" pitchFamily="34" charset="0"/>
              </a:rPr>
              <a:t> </a:t>
            </a:r>
            <a:r>
              <a:rPr lang="en-US" altLang="ko-KR" sz="2400" dirty="0">
                <a:solidFill>
                  <a:prstClr val="black"/>
                </a:solidFill>
                <a:latin typeface="Arial" pitchFamily="34" charset="0"/>
                <a:ea typeface="Tahoma" pitchFamily="34" charset="0"/>
                <a:cs typeface="Arial" pitchFamily="34" charset="0"/>
              </a:rPr>
              <a:t>1-4,</a:t>
            </a:r>
            <a:r>
              <a:rPr lang="de-DE" altLang="ko-KR" sz="2400" dirty="0">
                <a:solidFill>
                  <a:prstClr val="black"/>
                </a:solidFill>
                <a:latin typeface="Arial" pitchFamily="34" charset="0"/>
                <a:ea typeface="Tahoma" pitchFamily="34" charset="0"/>
                <a:cs typeface="Arial" pitchFamily="34" charset="0"/>
              </a:rPr>
              <a:t> 2021</a:t>
            </a:r>
          </a:p>
          <a:p>
            <a:pPr algn="ctr">
              <a:lnSpc>
                <a:spcPct val="150000"/>
              </a:lnSpc>
            </a:pPr>
            <a:endParaRPr lang="de-DE" altLang="ko-KR" sz="2400" dirty="0">
              <a:solidFill>
                <a:prstClr val="black"/>
              </a:solidFill>
              <a:latin typeface="Arial" pitchFamily="34" charset="0"/>
              <a:ea typeface="Tahoma" pitchFamily="34" charset="0"/>
              <a:cs typeface="Arial" pitchFamily="34" charset="0"/>
            </a:endParaRPr>
          </a:p>
        </p:txBody>
      </p:sp>
      <p:sp>
        <p:nvSpPr>
          <p:cNvPr id="5" name="직사각형 4"/>
          <p:cNvSpPr/>
          <p:nvPr/>
        </p:nvSpPr>
        <p:spPr>
          <a:xfrm>
            <a:off x="3047730" y="5157192"/>
            <a:ext cx="6130741" cy="1338828"/>
          </a:xfrm>
          <a:prstGeom prst="rect">
            <a:avLst/>
          </a:prstGeom>
        </p:spPr>
        <p:txBody>
          <a:bodyPr wrap="square">
            <a:spAutoFit/>
          </a:bodyPr>
          <a:lstStyle/>
          <a:p>
            <a:pPr marL="609600" indent="-609600" algn="ctr">
              <a:lnSpc>
                <a:spcPct val="150000"/>
              </a:lnSpc>
              <a:defRPr/>
            </a:pPr>
            <a:r>
              <a:rPr lang="en-US" altLang="ko-KR" spc="80" dirty="0">
                <a:solidFill>
                  <a:prstClr val="black"/>
                </a:solidFill>
                <a:latin typeface="Arial" pitchFamily="34" charset="0"/>
                <a:cs typeface="Arial" pitchFamily="34" charset="0"/>
              </a:rPr>
              <a:t>Chair:  Andrey KOZLOV, Russian Federation </a:t>
            </a:r>
          </a:p>
          <a:p>
            <a:pPr marL="609600" indent="-609600" algn="ctr">
              <a:lnSpc>
                <a:spcPct val="150000"/>
              </a:lnSpc>
              <a:defRPr/>
            </a:pPr>
            <a:r>
              <a:rPr lang="en-US" altLang="ko-KR" spc="80" dirty="0">
                <a:solidFill>
                  <a:prstClr val="black"/>
                </a:solidFill>
                <a:latin typeface="Arial" pitchFamily="34" charset="0"/>
                <a:cs typeface="Arial" pitchFamily="34" charset="0"/>
              </a:rPr>
              <a:t>Co-Chair: </a:t>
            </a:r>
            <a:r>
              <a:rPr lang="en-US" altLang="ko-KR" spc="80" dirty="0" err="1">
                <a:solidFill>
                  <a:prstClr val="black"/>
                </a:solidFill>
                <a:latin typeface="Arial" pitchFamily="34" charset="0"/>
                <a:cs typeface="Arial" pitchFamily="34" charset="0"/>
              </a:rPr>
              <a:t>Jongsoon</a:t>
            </a:r>
            <a:r>
              <a:rPr lang="en-US" altLang="ko-KR" spc="80" dirty="0">
                <a:solidFill>
                  <a:prstClr val="black"/>
                </a:solidFill>
                <a:latin typeface="Arial" pitchFamily="34" charset="0"/>
                <a:cs typeface="Arial" pitchFamily="34" charset="0"/>
              </a:rPr>
              <a:t> LIM, The Republic of Korea </a:t>
            </a:r>
          </a:p>
          <a:p>
            <a:pPr marL="609600" indent="-609600" algn="ctr">
              <a:lnSpc>
                <a:spcPct val="150000"/>
              </a:lnSpc>
              <a:defRPr/>
            </a:pPr>
            <a:r>
              <a:rPr lang="en-US" altLang="ko-KR" spc="80" dirty="0">
                <a:solidFill>
                  <a:prstClr val="black"/>
                </a:solidFill>
                <a:latin typeface="Arial" pitchFamily="34" charset="0"/>
                <a:cs typeface="Arial" pitchFamily="34" charset="0"/>
              </a:rPr>
              <a:t>Secretary:  Andreas WEHRMEIER, BMW </a:t>
            </a:r>
          </a:p>
        </p:txBody>
      </p:sp>
      <p:sp>
        <p:nvSpPr>
          <p:cNvPr id="9" name="Rectangle 3">
            <a:extLst>
              <a:ext uri="{FF2B5EF4-FFF2-40B4-BE49-F238E27FC236}">
                <a16:creationId xmlns:a16="http://schemas.microsoft.com/office/drawing/2014/main" id="{E6786786-007D-4579-99F1-7664955D21DD}"/>
              </a:ext>
            </a:extLst>
          </p:cNvPr>
          <p:cNvSpPr txBox="1">
            <a:spLocks noChangeArrowheads="1"/>
          </p:cNvSpPr>
          <p:nvPr/>
        </p:nvSpPr>
        <p:spPr bwMode="auto">
          <a:xfrm>
            <a:off x="1809720" y="1772816"/>
            <a:ext cx="8606760" cy="2357454"/>
          </a:xfrm>
          <a:prstGeom prst="rect">
            <a:avLst/>
          </a:prstGeom>
          <a:noFill/>
          <a:ln>
            <a:miter lim="800000"/>
            <a:headEnd/>
            <a:tailEnd/>
          </a:ln>
        </p:spPr>
        <p:txBody>
          <a:bodyPr anchor="ctr"/>
          <a:lstStyle/>
          <a:p>
            <a:pPr algn="ctr" eaLnBrk="0" hangingPunct="0">
              <a:lnSpc>
                <a:spcPct val="150000"/>
              </a:lnSpc>
              <a:defRPr/>
            </a:pPr>
            <a:r>
              <a:rPr lang="en-US" altLang="ko-KR" sz="2800" b="1" kern="0" dirty="0">
                <a:solidFill>
                  <a:prstClr val="black"/>
                </a:solidFill>
                <a:latin typeface="Arial" pitchFamily="34" charset="0"/>
                <a:ea typeface="Arial Unicode MS" pitchFamily="50" charset="-127"/>
                <a:cs typeface="Arial" pitchFamily="34" charset="0"/>
              </a:rPr>
              <a:t>Status Report of the</a:t>
            </a:r>
          </a:p>
          <a:p>
            <a:pPr algn="ctr" eaLnBrk="0" hangingPunct="0">
              <a:lnSpc>
                <a:spcPct val="150000"/>
              </a:lnSpc>
              <a:defRPr/>
            </a:pPr>
            <a:r>
              <a:rPr lang="en-US" altLang="ko-KR" sz="2800" b="1" kern="0" dirty="0">
                <a:solidFill>
                  <a:prstClr val="black"/>
                </a:solidFill>
                <a:latin typeface="Arial" pitchFamily="34" charset="0"/>
                <a:ea typeface="Arial Unicode MS" pitchFamily="50" charset="-127"/>
                <a:cs typeface="Arial" pitchFamily="34" charset="0"/>
              </a:rPr>
              <a:t>VIAQ (Vehicle Interior Air Quality)</a:t>
            </a:r>
          </a:p>
          <a:p>
            <a:pPr algn="ctr" eaLnBrk="0" hangingPunct="0">
              <a:lnSpc>
                <a:spcPct val="150000"/>
              </a:lnSpc>
              <a:defRPr/>
            </a:pPr>
            <a:r>
              <a:rPr lang="en-US" altLang="ko-KR" sz="2800" b="1" kern="0" dirty="0">
                <a:solidFill>
                  <a:prstClr val="black"/>
                </a:solidFill>
                <a:latin typeface="Arial" pitchFamily="34" charset="0"/>
                <a:ea typeface="Arial Unicode MS" pitchFamily="50" charset="-127"/>
                <a:cs typeface="Arial" pitchFamily="34" charset="0"/>
              </a:rPr>
              <a:t>Informal Working Group</a:t>
            </a:r>
          </a:p>
        </p:txBody>
      </p:sp>
      <p:sp>
        <p:nvSpPr>
          <p:cNvPr id="10" name="Textfeld 12">
            <a:extLst>
              <a:ext uri="{FF2B5EF4-FFF2-40B4-BE49-F238E27FC236}">
                <a16:creationId xmlns:a16="http://schemas.microsoft.com/office/drawing/2014/main" id="{94D0FD70-DC63-488C-A425-7F79949C5142}"/>
              </a:ext>
            </a:extLst>
          </p:cNvPr>
          <p:cNvSpPr txBox="1">
            <a:spLocks noChangeArrowheads="1"/>
          </p:cNvSpPr>
          <p:nvPr/>
        </p:nvSpPr>
        <p:spPr bwMode="auto">
          <a:xfrm>
            <a:off x="8339667" y="1074689"/>
            <a:ext cx="3757975"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lgn="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Informal </a:t>
            </a:r>
            <a:r>
              <a:rPr lang="en-US">
                <a:solidFill>
                  <a:prstClr val="black"/>
                </a:solidFill>
                <a:latin typeface="Arial" panose="020B0604020202020204" pitchFamily="34" charset="0"/>
                <a:cs typeface="Arial" panose="020B0604020202020204" pitchFamily="34" charset="0"/>
              </a:rPr>
              <a:t>document </a:t>
            </a:r>
            <a:r>
              <a:rPr kumimoji="0" lang="en-US">
                <a:solidFill>
                  <a:prstClr val="black"/>
                </a:solidFill>
                <a:latin typeface="Arial" panose="020B0604020202020204" pitchFamily="34" charset="0"/>
                <a:cs typeface="Arial" panose="020B0604020202020204" pitchFamily="34" charset="0"/>
              </a:rPr>
              <a:t>GRPE-83-23</a:t>
            </a:r>
            <a:endParaRPr kumimoji="0" lang="de-DE" dirty="0">
              <a:solidFill>
                <a:prstClr val="black"/>
              </a:solidFill>
              <a:latin typeface="Arial" panose="020B0604020202020204" pitchFamily="34" charset="0"/>
              <a:cs typeface="Arial" panose="020B0604020202020204" pitchFamily="34" charset="0"/>
            </a:endParaRPr>
          </a:p>
          <a:p>
            <a:pPr lvl="0" algn="r" fontAlgn="auto">
              <a:spcBef>
                <a:spcPts val="0"/>
              </a:spcBef>
              <a:spcAft>
                <a:spcPts val="0"/>
              </a:spcAft>
            </a:pPr>
            <a:r>
              <a:rPr kumimoji="0" lang="en-US" dirty="0">
                <a:solidFill>
                  <a:prstClr val="black"/>
                </a:solidFill>
                <a:latin typeface="Arial" panose="020B0604020202020204" pitchFamily="34" charset="0"/>
                <a:cs typeface="Arial" panose="020B0604020202020204" pitchFamily="34" charset="0"/>
              </a:rPr>
              <a:t>8</a:t>
            </a:r>
            <a:r>
              <a:rPr kumimoji="0" lang="ru-RU" dirty="0">
                <a:solidFill>
                  <a:prstClr val="black"/>
                </a:solidFill>
                <a:latin typeface="Arial" panose="020B0604020202020204" pitchFamily="34" charset="0"/>
                <a:cs typeface="Arial" panose="020B0604020202020204" pitchFamily="34" charset="0"/>
              </a:rPr>
              <a:t>3</a:t>
            </a:r>
            <a:r>
              <a:rPr kumimoji="0" lang="en-GB" baseline="30000" dirty="0" err="1">
                <a:solidFill>
                  <a:prstClr val="black"/>
                </a:solidFill>
                <a:latin typeface="Arial" panose="020B0604020202020204" pitchFamily="34" charset="0"/>
                <a:cs typeface="Arial" panose="020B0604020202020204" pitchFamily="34" charset="0"/>
              </a:rPr>
              <a:t>nd</a:t>
            </a:r>
            <a:r>
              <a:rPr kumimoji="0" lang="en-GB" dirty="0">
                <a:solidFill>
                  <a:prstClr val="black"/>
                </a:solidFill>
                <a:latin typeface="Arial" panose="020B0604020202020204" pitchFamily="34" charset="0"/>
                <a:cs typeface="Arial" panose="020B0604020202020204" pitchFamily="34" charset="0"/>
              </a:rPr>
              <a:t> </a:t>
            </a:r>
            <a:r>
              <a:rPr kumimoji="0" lang="en-US" dirty="0">
                <a:solidFill>
                  <a:prstClr val="black"/>
                </a:solidFill>
                <a:latin typeface="Arial" panose="020B0604020202020204" pitchFamily="34" charset="0"/>
                <a:cs typeface="Arial" panose="020B0604020202020204" pitchFamily="34" charset="0"/>
              </a:rPr>
              <a:t>GRPE, </a:t>
            </a:r>
            <a:r>
              <a:rPr kumimoji="0" lang="en-GB" dirty="0">
                <a:solidFill>
                  <a:prstClr val="black"/>
                </a:solidFill>
                <a:latin typeface="Arial" panose="020B0604020202020204" pitchFamily="34" charset="0"/>
                <a:cs typeface="Arial" panose="020B0604020202020204" pitchFamily="34" charset="0"/>
              </a:rPr>
              <a:t>1-</a:t>
            </a:r>
            <a:r>
              <a:rPr kumimoji="0" lang="ru-RU" dirty="0">
                <a:solidFill>
                  <a:prstClr val="black"/>
                </a:solidFill>
                <a:latin typeface="Arial" panose="020B0604020202020204" pitchFamily="34" charset="0"/>
                <a:cs typeface="Arial" panose="020B0604020202020204" pitchFamily="34" charset="0"/>
              </a:rPr>
              <a:t>4</a:t>
            </a:r>
            <a:r>
              <a:rPr kumimoji="0" lang="en-GB" dirty="0">
                <a:solidFill>
                  <a:prstClr val="black"/>
                </a:solidFill>
                <a:latin typeface="Arial" panose="020B0604020202020204" pitchFamily="34" charset="0"/>
                <a:cs typeface="Arial" panose="020B0604020202020204" pitchFamily="34" charset="0"/>
              </a:rPr>
              <a:t> June</a:t>
            </a:r>
            <a:r>
              <a:rPr kumimoji="0" lang="en-US" dirty="0">
                <a:solidFill>
                  <a:prstClr val="black"/>
                </a:solidFill>
                <a:latin typeface="Arial" panose="020B0604020202020204" pitchFamily="34" charset="0"/>
                <a:cs typeface="Arial" panose="020B0604020202020204" pitchFamily="34" charset="0"/>
              </a:rPr>
              <a:t> 2021</a:t>
            </a:r>
          </a:p>
          <a:p>
            <a:pPr lvl="0" algn="r" fontAlgn="auto">
              <a:spcBef>
                <a:spcPts val="0"/>
              </a:spcBef>
              <a:spcAft>
                <a:spcPts val="0"/>
              </a:spcAft>
            </a:pPr>
            <a:r>
              <a:rPr kumimoji="0" lang="en-US" dirty="0">
                <a:solidFill>
                  <a:prstClr val="black"/>
                </a:solidFill>
                <a:latin typeface="Arial" panose="020B0604020202020204" pitchFamily="34" charset="0"/>
                <a:cs typeface="Arial" panose="020B0604020202020204" pitchFamily="34" charset="0"/>
              </a:rPr>
              <a:t>Agenda item 12</a:t>
            </a:r>
            <a:endParaRPr kumimoji="0" lang="de-DE" dirty="0">
              <a:solidFill>
                <a:prstClr val="black"/>
              </a:solidFill>
              <a:latin typeface="Arial" panose="020B0604020202020204" pitchFamily="34" charset="0"/>
              <a:cs typeface="Arial" panose="020B0604020202020204" pitchFamily="34" charset="0"/>
            </a:endParaRPr>
          </a:p>
          <a:p>
            <a:pPr algn="r"/>
            <a:endParaRPr lang="de-DE"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794350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id="{2C69FED7-0E98-4C72-98E1-E4F2EECB0897}"/>
              </a:ext>
            </a:extLst>
          </p:cNvPr>
          <p:cNvGraphicFramePr>
            <a:graphicFrameLocks noGrp="1"/>
          </p:cNvGraphicFramePr>
          <p:nvPr>
            <p:extLst>
              <p:ext uri="{D42A27DB-BD31-4B8C-83A1-F6EECF244321}">
                <p14:modId xmlns:p14="http://schemas.microsoft.com/office/powerpoint/2010/main" val="2015166734"/>
              </p:ext>
            </p:extLst>
          </p:nvPr>
        </p:nvGraphicFramePr>
        <p:xfrm>
          <a:off x="367460" y="1347443"/>
          <a:ext cx="11441919" cy="4851400"/>
        </p:xfrm>
        <a:graphic>
          <a:graphicData uri="http://schemas.openxmlformats.org/drawingml/2006/table">
            <a:tbl>
              <a:tblPr firstRow="1" bandRow="1">
                <a:tableStyleId>{5C22544A-7EE6-4342-B048-85BDC9FD1C3A}</a:tableStyleId>
              </a:tblPr>
              <a:tblGrid>
                <a:gridCol w="1599408">
                  <a:extLst>
                    <a:ext uri="{9D8B030D-6E8A-4147-A177-3AD203B41FA5}">
                      <a16:colId xmlns:a16="http://schemas.microsoft.com/office/drawing/2014/main" val="287437147"/>
                    </a:ext>
                  </a:extLst>
                </a:gridCol>
                <a:gridCol w="1560429">
                  <a:extLst>
                    <a:ext uri="{9D8B030D-6E8A-4147-A177-3AD203B41FA5}">
                      <a16:colId xmlns:a16="http://schemas.microsoft.com/office/drawing/2014/main" val="4286050268"/>
                    </a:ext>
                  </a:extLst>
                </a:gridCol>
                <a:gridCol w="6360639">
                  <a:extLst>
                    <a:ext uri="{9D8B030D-6E8A-4147-A177-3AD203B41FA5}">
                      <a16:colId xmlns:a16="http://schemas.microsoft.com/office/drawing/2014/main" val="980164883"/>
                    </a:ext>
                  </a:extLst>
                </a:gridCol>
                <a:gridCol w="1921443">
                  <a:extLst>
                    <a:ext uri="{9D8B030D-6E8A-4147-A177-3AD203B41FA5}">
                      <a16:colId xmlns:a16="http://schemas.microsoft.com/office/drawing/2014/main" val="910939723"/>
                    </a:ext>
                  </a:extLst>
                </a:gridCol>
              </a:tblGrid>
              <a:tr h="370840">
                <a:tc>
                  <a:txBody>
                    <a:bodyPr/>
                    <a:lstStyle/>
                    <a:p>
                      <a:pPr algn="ctr"/>
                      <a:r>
                        <a:rPr lang="en-GB" dirty="0"/>
                        <a:t>Company</a:t>
                      </a:r>
                      <a:endParaRPr lang="ru-RU" dirty="0"/>
                    </a:p>
                  </a:txBody>
                  <a:tcPr/>
                </a:tc>
                <a:tc>
                  <a:txBody>
                    <a:bodyPr/>
                    <a:lstStyle/>
                    <a:p>
                      <a:pPr algn="ctr"/>
                      <a:r>
                        <a:rPr lang="en-GB" dirty="0"/>
                        <a:t>Presenter Name</a:t>
                      </a:r>
                      <a:endParaRPr lang="ru-RU" dirty="0"/>
                    </a:p>
                  </a:txBody>
                  <a:tcPr/>
                </a:tc>
                <a:tc>
                  <a:txBody>
                    <a:bodyPr/>
                    <a:lstStyle/>
                    <a:p>
                      <a:pPr algn="ctr"/>
                      <a:r>
                        <a:rPr lang="en-GB" dirty="0"/>
                        <a:t>Document Title</a:t>
                      </a:r>
                      <a:endParaRPr lang="ru-RU" dirty="0"/>
                    </a:p>
                  </a:txBody>
                  <a:tcPr/>
                </a:tc>
                <a:tc>
                  <a:txBody>
                    <a:bodyPr/>
                    <a:lstStyle/>
                    <a:p>
                      <a:pPr algn="ctr"/>
                      <a:r>
                        <a:rPr lang="en-GB" dirty="0"/>
                        <a:t>Document No.</a:t>
                      </a:r>
                      <a:endParaRPr lang="ru-RU" dirty="0"/>
                    </a:p>
                  </a:txBody>
                  <a:tcPr/>
                </a:tc>
                <a:extLst>
                  <a:ext uri="{0D108BD9-81ED-4DB2-BD59-A6C34878D82A}">
                    <a16:rowId xmlns:a16="http://schemas.microsoft.com/office/drawing/2014/main" val="2569335996"/>
                  </a:ext>
                </a:extLst>
              </a:tr>
              <a:tr h="370840">
                <a:tc>
                  <a:txBody>
                    <a:bodyPr/>
                    <a:lstStyle/>
                    <a:p>
                      <a:r>
                        <a:rPr lang="en-GB" dirty="0" err="1"/>
                        <a:t>VolvoCars</a:t>
                      </a:r>
                      <a:endParaRPr lang="ru-RU" dirty="0"/>
                    </a:p>
                  </a:txBody>
                  <a:tcPr/>
                </a:tc>
                <a:tc>
                  <a:txBody>
                    <a:bodyPr/>
                    <a:lstStyle/>
                    <a:p>
                      <a:r>
                        <a:rPr lang="en-GB" dirty="0"/>
                        <a:t>Dixin Wei</a:t>
                      </a:r>
                      <a:endParaRPr lang="ru-RU" dirty="0"/>
                    </a:p>
                  </a:txBody>
                  <a:tcPr/>
                </a:tc>
                <a:tc>
                  <a:txBody>
                    <a:bodyPr/>
                    <a:lstStyle/>
                    <a:p>
                      <a:r>
                        <a:rPr lang="en-GB" dirty="0">
                          <a:solidFill>
                            <a:schemeClr val="dk1"/>
                          </a:solidFill>
                        </a:rPr>
                        <a:t>PM 2.5 and UFP in Sweden and Northern China – The influence of filter age and pre-ionization </a:t>
                      </a:r>
                      <a:endParaRPr lang="ru-RU" dirty="0"/>
                    </a:p>
                  </a:txBody>
                  <a:tcPr/>
                </a:tc>
                <a:tc>
                  <a:txBody>
                    <a:bodyPr/>
                    <a:lstStyle/>
                    <a:p>
                      <a:r>
                        <a:rPr lang="en-GB" dirty="0"/>
                        <a:t>VIAQ-22-04</a:t>
                      </a:r>
                      <a:endParaRPr lang="ru-RU" dirty="0"/>
                    </a:p>
                  </a:txBody>
                  <a:tcPr/>
                </a:tc>
                <a:extLst>
                  <a:ext uri="{0D108BD9-81ED-4DB2-BD59-A6C34878D82A}">
                    <a16:rowId xmlns:a16="http://schemas.microsoft.com/office/drawing/2014/main" val="2639818421"/>
                  </a:ext>
                </a:extLst>
              </a:tr>
              <a:tr h="370840">
                <a:tc>
                  <a:txBody>
                    <a:bodyPr/>
                    <a:lstStyle/>
                    <a:p>
                      <a:r>
                        <a:rPr lang="en-GB" dirty="0" err="1"/>
                        <a:t>CabinAir</a:t>
                      </a:r>
                      <a:endParaRPr lang="ru-RU" dirty="0"/>
                    </a:p>
                  </a:txBody>
                  <a:tcPr/>
                </a:tc>
                <a:tc>
                  <a:txBody>
                    <a:bodyPr/>
                    <a:lstStyle/>
                    <a:p>
                      <a:r>
                        <a:rPr lang="en-GB" dirty="0"/>
                        <a:t>Yingying Cha</a:t>
                      </a:r>
                      <a:endParaRPr lang="ru-RU" dirty="0"/>
                    </a:p>
                  </a:txBody>
                  <a:tcPr/>
                </a:tc>
                <a:tc>
                  <a:txBody>
                    <a:bodyPr/>
                    <a:lstStyle/>
                    <a:p>
                      <a:r>
                        <a:rPr lang="en-US" dirty="0">
                          <a:solidFill>
                            <a:schemeClr val="dk1"/>
                          </a:solidFill>
                        </a:rPr>
                        <a:t>Vehicle filtration performance for testing at different locations where the dominant particle size is different </a:t>
                      </a:r>
                      <a:endParaRPr lang="ru-RU" dirty="0"/>
                    </a:p>
                  </a:txBody>
                  <a:tcPr/>
                </a:tc>
                <a:tc>
                  <a:txBody>
                    <a:bodyPr/>
                    <a:lstStyle/>
                    <a:p>
                      <a:r>
                        <a:rPr lang="en-GB" dirty="0"/>
                        <a:t>VIAQ-22-05</a:t>
                      </a:r>
                      <a:endParaRPr lang="ru-RU" dirty="0"/>
                    </a:p>
                  </a:txBody>
                  <a:tcPr/>
                </a:tc>
                <a:extLst>
                  <a:ext uri="{0D108BD9-81ED-4DB2-BD59-A6C34878D82A}">
                    <a16:rowId xmlns:a16="http://schemas.microsoft.com/office/drawing/2014/main" val="1495342245"/>
                  </a:ext>
                </a:extLst>
              </a:tr>
              <a:tr h="370840">
                <a:tc>
                  <a:txBody>
                    <a:bodyPr/>
                    <a:lstStyle/>
                    <a:p>
                      <a:r>
                        <a:rPr lang="en-GB" dirty="0"/>
                        <a:t>AIR</a:t>
                      </a:r>
                      <a:endParaRPr lang="ru-RU" dirty="0"/>
                    </a:p>
                  </a:txBody>
                  <a:tcPr/>
                </a:tc>
                <a:tc>
                  <a:txBody>
                    <a:bodyPr/>
                    <a:lstStyle/>
                    <a:p>
                      <a:r>
                        <a:rPr lang="en-GB" dirty="0"/>
                        <a:t>Nick Molden</a:t>
                      </a:r>
                      <a:endParaRPr lang="ru-RU" dirty="0"/>
                    </a:p>
                  </a:txBody>
                  <a:tcPr/>
                </a:tc>
                <a:tc>
                  <a:txBody>
                    <a:bodyPr/>
                    <a:lstStyle/>
                    <a:p>
                      <a:r>
                        <a:rPr lang="en-GB" dirty="0">
                          <a:solidFill>
                            <a:schemeClr val="dk1"/>
                          </a:solidFill>
                        </a:rPr>
                        <a:t>Update on method validation. Results of further testing</a:t>
                      </a:r>
                      <a:endParaRPr lang="ru-RU" dirty="0"/>
                    </a:p>
                  </a:txBody>
                  <a:tcPr/>
                </a:tc>
                <a:tc>
                  <a:txBody>
                    <a:bodyPr/>
                    <a:lstStyle/>
                    <a:p>
                      <a:r>
                        <a:rPr lang="en-GB" dirty="0"/>
                        <a:t>VIAQ-22-06</a:t>
                      </a:r>
                      <a:endParaRPr lang="ru-RU" dirty="0"/>
                    </a:p>
                  </a:txBody>
                  <a:tcPr/>
                </a:tc>
                <a:extLst>
                  <a:ext uri="{0D108BD9-81ED-4DB2-BD59-A6C34878D82A}">
                    <a16:rowId xmlns:a16="http://schemas.microsoft.com/office/drawing/2014/main" val="3139823454"/>
                  </a:ext>
                </a:extLst>
              </a:tr>
              <a:tr h="370840">
                <a:tc>
                  <a:txBody>
                    <a:bodyPr/>
                    <a:lstStyle/>
                    <a:p>
                      <a:r>
                        <a:rPr lang="en-GB" dirty="0"/>
                        <a:t>NAMI</a:t>
                      </a:r>
                      <a:endParaRPr lang="ru-RU" dirty="0"/>
                    </a:p>
                  </a:txBody>
                  <a:tcPr/>
                </a:tc>
                <a:tc>
                  <a:txBody>
                    <a:bodyPr/>
                    <a:lstStyle/>
                    <a:p>
                      <a:r>
                        <a:rPr lang="en-GB" dirty="0"/>
                        <a:t>Andrey Kozlov</a:t>
                      </a:r>
                      <a:endParaRPr lang="ru-RU" dirty="0"/>
                    </a:p>
                  </a:txBody>
                  <a:tcPr/>
                </a:tc>
                <a:tc>
                  <a:txBody>
                    <a:bodyPr/>
                    <a:lstStyle/>
                    <a:p>
                      <a:r>
                        <a:rPr lang="en-US" dirty="0">
                          <a:solidFill>
                            <a:schemeClr val="dk1"/>
                          </a:solidFill>
                        </a:rPr>
                        <a:t>Comparative analysis of different VIAQ test methodologies Working items feedback form </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VIAQ-22-07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VIAQ-22-08</a:t>
                      </a:r>
                      <a:endParaRPr lang="ru-RU" dirty="0"/>
                    </a:p>
                  </a:txBody>
                  <a:tcPr/>
                </a:tc>
                <a:extLst>
                  <a:ext uri="{0D108BD9-81ED-4DB2-BD59-A6C34878D82A}">
                    <a16:rowId xmlns:a16="http://schemas.microsoft.com/office/drawing/2014/main" val="774068015"/>
                  </a:ext>
                </a:extLst>
              </a:tr>
              <a:tr h="370840">
                <a:tc>
                  <a:txBody>
                    <a:bodyPr/>
                    <a:lstStyle/>
                    <a:p>
                      <a:r>
                        <a:rPr lang="en-GB" dirty="0" err="1"/>
                        <a:t>Cambustion</a:t>
                      </a:r>
                      <a:endParaRPr lang="ru-RU" dirty="0"/>
                    </a:p>
                  </a:txBody>
                  <a:tcPr/>
                </a:tc>
                <a:tc>
                  <a:txBody>
                    <a:bodyPr/>
                    <a:lstStyle/>
                    <a:p>
                      <a:r>
                        <a:rPr lang="en-GB" dirty="0"/>
                        <a:t>Mark Peckham</a:t>
                      </a:r>
                      <a:endParaRPr lang="ru-RU" dirty="0"/>
                    </a:p>
                  </a:txBody>
                  <a:tcPr/>
                </a:tc>
                <a:tc>
                  <a:txBody>
                    <a:bodyPr/>
                    <a:lstStyle/>
                    <a:p>
                      <a:r>
                        <a:rPr lang="en-US" dirty="0">
                          <a:solidFill>
                            <a:schemeClr val="dk1"/>
                          </a:solidFill>
                        </a:rPr>
                        <a:t>Passenger car cabin air vent [NO] measurements with a fast response CLD</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VIAQ-22-09</a:t>
                      </a:r>
                      <a:endParaRPr lang="ru-RU" dirty="0"/>
                    </a:p>
                    <a:p>
                      <a:endParaRPr lang="ru-RU" dirty="0"/>
                    </a:p>
                  </a:txBody>
                  <a:tcPr/>
                </a:tc>
                <a:extLst>
                  <a:ext uri="{0D108BD9-81ED-4DB2-BD59-A6C34878D82A}">
                    <a16:rowId xmlns:a16="http://schemas.microsoft.com/office/drawing/2014/main" val="3123401169"/>
                  </a:ext>
                </a:extLst>
              </a:tr>
              <a:tr h="370840">
                <a:tc>
                  <a:txBody>
                    <a:bodyPr/>
                    <a:lstStyle/>
                    <a:p>
                      <a:r>
                        <a:rPr lang="en-GB" dirty="0" err="1"/>
                        <a:t>Stellantis</a:t>
                      </a:r>
                      <a:endParaRPr lang="ru-RU" dirty="0"/>
                    </a:p>
                  </a:txBody>
                  <a:tcPr/>
                </a:tc>
                <a:tc>
                  <a:txBody>
                    <a:bodyPr/>
                    <a:lstStyle/>
                    <a:p>
                      <a:r>
                        <a:rPr lang="en-GB" dirty="0"/>
                        <a:t>Juliette Quartararo</a:t>
                      </a:r>
                      <a:endParaRPr lang="ru-RU" dirty="0"/>
                    </a:p>
                  </a:txBody>
                  <a:tcPr/>
                </a:tc>
                <a:tc>
                  <a:txBody>
                    <a:bodyPr/>
                    <a:lstStyle/>
                    <a:p>
                      <a:r>
                        <a:rPr lang="en-US" dirty="0">
                          <a:solidFill>
                            <a:schemeClr val="dk1"/>
                          </a:solidFill>
                        </a:rPr>
                        <a:t>Methodology for PM measurements in real driving conditions</a:t>
                      </a:r>
                      <a:r>
                        <a:rPr lang="en-GB" dirty="0">
                          <a:solidFill>
                            <a:schemeClr val="dk1"/>
                          </a:solidFill>
                        </a:rPr>
                        <a:t> </a:t>
                      </a:r>
                      <a:endParaRPr lang="ru-RU" dirty="0"/>
                    </a:p>
                  </a:txBody>
                  <a:tcPr/>
                </a:tc>
                <a:tc>
                  <a:txBody>
                    <a:bodyPr/>
                    <a:lstStyle/>
                    <a:p>
                      <a:r>
                        <a:rPr lang="en-US" dirty="0">
                          <a:solidFill>
                            <a:schemeClr val="dk1"/>
                          </a:solidFill>
                        </a:rPr>
                        <a:t>VIAQ-22-</a:t>
                      </a:r>
                      <a:r>
                        <a:rPr lang="en-GB" dirty="0">
                          <a:solidFill>
                            <a:schemeClr val="dk1"/>
                          </a:solidFill>
                        </a:rPr>
                        <a:t>10</a:t>
                      </a:r>
                      <a:endParaRPr lang="ru-RU" dirty="0"/>
                    </a:p>
                  </a:txBody>
                  <a:tcPr/>
                </a:tc>
                <a:extLst>
                  <a:ext uri="{0D108BD9-81ED-4DB2-BD59-A6C34878D82A}">
                    <a16:rowId xmlns:a16="http://schemas.microsoft.com/office/drawing/2014/main" val="4060219509"/>
                  </a:ext>
                </a:extLst>
              </a:tr>
              <a:tr h="370840">
                <a:tc>
                  <a:txBody>
                    <a:bodyPr/>
                    <a:lstStyle/>
                    <a:p>
                      <a:r>
                        <a:rPr lang="en-GB" dirty="0"/>
                        <a:t>Renault</a:t>
                      </a:r>
                      <a:endParaRPr lang="ru-RU" dirty="0"/>
                    </a:p>
                  </a:txBody>
                  <a:tcPr/>
                </a:tc>
                <a:tc>
                  <a:txBody>
                    <a:bodyPr/>
                    <a:lstStyle/>
                    <a:p>
                      <a:r>
                        <a:rPr lang="en-GB" dirty="0"/>
                        <a:t>Didier </a:t>
                      </a:r>
                      <a:r>
                        <a:rPr lang="en-US" sz="1800" b="0" dirty="0" err="1"/>
                        <a:t>Moigneu</a:t>
                      </a:r>
                      <a:endParaRPr lang="ru-RU" dirty="0"/>
                    </a:p>
                  </a:txBody>
                  <a:tcPr/>
                </a:tc>
                <a:tc>
                  <a:txBody>
                    <a:bodyPr/>
                    <a:lstStyle/>
                    <a:p>
                      <a:r>
                        <a:rPr lang="en-GB" dirty="0">
                          <a:solidFill>
                            <a:schemeClr val="dk1"/>
                          </a:solidFill>
                        </a:rPr>
                        <a:t>Air treatment for vehicle interior air quality </a:t>
                      </a:r>
                      <a:endParaRPr lang="ru-RU" dirty="0"/>
                    </a:p>
                  </a:txBody>
                  <a:tcPr/>
                </a:tc>
                <a:tc>
                  <a:txBody>
                    <a:bodyPr/>
                    <a:lstStyle/>
                    <a:p>
                      <a:r>
                        <a:rPr lang="en-US" dirty="0">
                          <a:solidFill>
                            <a:schemeClr val="dk1"/>
                          </a:solidFill>
                        </a:rPr>
                        <a:t>VIAQ-22-</a:t>
                      </a:r>
                      <a:r>
                        <a:rPr lang="en-GB" dirty="0">
                          <a:solidFill>
                            <a:schemeClr val="dk1"/>
                          </a:solidFill>
                        </a:rPr>
                        <a:t>11</a:t>
                      </a:r>
                      <a:endParaRPr lang="ru-RU" dirty="0"/>
                    </a:p>
                  </a:txBody>
                  <a:tcPr/>
                </a:tc>
                <a:extLst>
                  <a:ext uri="{0D108BD9-81ED-4DB2-BD59-A6C34878D82A}">
                    <a16:rowId xmlns:a16="http://schemas.microsoft.com/office/drawing/2014/main" val="1504671405"/>
                  </a:ext>
                </a:extLst>
              </a:tr>
            </a:tbl>
          </a:graphicData>
        </a:graphic>
      </p:graphicFrame>
      <p:sp>
        <p:nvSpPr>
          <p:cNvPr id="5" name="Rectangle 24">
            <a:extLst>
              <a:ext uri="{FF2B5EF4-FFF2-40B4-BE49-F238E27FC236}">
                <a16:creationId xmlns:a16="http://schemas.microsoft.com/office/drawing/2014/main" id="{B367809F-F81E-4CC5-B778-49EB11A2113A}"/>
              </a:ext>
            </a:extLst>
          </p:cNvPr>
          <p:cNvSpPr>
            <a:spLocks noChangeArrowheads="1"/>
          </p:cNvSpPr>
          <p:nvPr/>
        </p:nvSpPr>
        <p:spPr bwMode="auto">
          <a:xfrm>
            <a:off x="446374" y="219945"/>
            <a:ext cx="8328172" cy="523220"/>
          </a:xfrm>
          <a:prstGeom prst="rect">
            <a:avLst/>
          </a:prstGeom>
          <a:noFill/>
          <a:ln w="9525" algn="ctr">
            <a:noFill/>
            <a:miter lim="800000"/>
            <a:headEnd/>
            <a:tailEnd/>
          </a:ln>
          <a:effectLst>
            <a:outerShdw dist="63500" dir="3187806" algn="ctr" rotWithShape="0">
              <a:srgbClr val="000000"/>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ko-KR" altLang="en-US" sz="2800" b="1" i="0" u="none" strike="noStrike" kern="1200" cap="none" spc="0" normalizeH="0" baseline="0" noProof="0" dirty="0">
                <a:ln>
                  <a:noFill/>
                </a:ln>
                <a:solidFill>
                  <a:prstClr val="white"/>
                </a:solidFill>
                <a:effectLst/>
                <a:uLnTx/>
                <a:uFillTx/>
                <a:latin typeface="Arial" charset="0"/>
                <a:ea typeface="HY헤드라인M" pitchFamily="18" charset="-127"/>
                <a:cs typeface="Arial" charset="0"/>
              </a:rPr>
              <a:t> </a:t>
            </a:r>
            <a:r>
              <a:rPr kumimoji="0" lang="en-US" altLang="ko-KR" sz="2800" b="1" i="0" u="none" strike="noStrike" kern="1200" cap="none" spc="0" normalizeH="0" baseline="0" noProof="0" dirty="0">
                <a:ln>
                  <a:noFill/>
                </a:ln>
                <a:solidFill>
                  <a:prstClr val="white"/>
                </a:solidFill>
                <a:effectLst/>
                <a:uLnTx/>
                <a:uFillTx/>
                <a:latin typeface="Arial" charset="0"/>
                <a:ea typeface="HY헤드라인M" pitchFamily="18" charset="-127"/>
                <a:cs typeface="Arial" charset="0"/>
              </a:rPr>
              <a:t>   </a:t>
            </a:r>
            <a:r>
              <a:rPr kumimoji="0" lang="en-GB" altLang="ko-KR" sz="2800" b="1" i="0" u="none" strike="noStrike" kern="1200" cap="none" spc="0" normalizeH="0" baseline="0" noProof="0" dirty="0">
                <a:ln>
                  <a:noFill/>
                </a:ln>
                <a:solidFill>
                  <a:prstClr val="white"/>
                </a:solidFill>
                <a:effectLst/>
                <a:uLnTx/>
                <a:uFillTx/>
                <a:latin typeface="Arial" charset="0"/>
                <a:ea typeface="HY헤드라인M" pitchFamily="18" charset="-127"/>
                <a:cs typeface="Arial" charset="0"/>
              </a:rPr>
              <a:t>Information discussed last meeting</a:t>
            </a:r>
            <a:endParaRPr kumimoji="0" lang="en-US" altLang="ko-KR" sz="2800" b="1" i="0" u="none" strike="noStrike" kern="1200" cap="none" spc="0" normalizeH="0" baseline="0" noProof="0" dirty="0">
              <a:ln>
                <a:noFill/>
              </a:ln>
              <a:solidFill>
                <a:prstClr val="white"/>
              </a:solidFill>
              <a:effectLst/>
              <a:uLnTx/>
              <a:uFillTx/>
              <a:latin typeface="Arial" charset="0"/>
              <a:ea typeface="HY헤드라인M" pitchFamily="18" charset="-127"/>
              <a:cs typeface="Arial" charset="0"/>
            </a:endParaRPr>
          </a:p>
        </p:txBody>
      </p:sp>
    </p:spTree>
    <p:extLst>
      <p:ext uri="{BB962C8B-B14F-4D97-AF65-F5344CB8AC3E}">
        <p14:creationId xmlns:p14="http://schemas.microsoft.com/office/powerpoint/2010/main" val="684128351"/>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56BF6B1D-DA0D-47EF-8AD2-838C9CB93CE5}"/>
              </a:ext>
            </a:extLst>
          </p:cNvPr>
          <p:cNvSpPr>
            <a:spLocks noChangeArrowheads="1"/>
          </p:cNvSpPr>
          <p:nvPr/>
        </p:nvSpPr>
        <p:spPr bwMode="auto">
          <a:xfrm>
            <a:off x="446374" y="219945"/>
            <a:ext cx="8328172" cy="523220"/>
          </a:xfrm>
          <a:prstGeom prst="rect">
            <a:avLst/>
          </a:prstGeom>
          <a:noFill/>
          <a:ln w="9525" algn="ctr">
            <a:noFill/>
            <a:miter lim="800000"/>
            <a:headEnd/>
            <a:tailEnd/>
          </a:ln>
          <a:effectLst>
            <a:outerShdw dist="63500" dir="3187806" algn="ctr" rotWithShape="0">
              <a:srgbClr val="000000"/>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ko-KR" altLang="en-US" sz="2800" b="1" i="0" u="none" strike="noStrike" kern="1200" cap="none" spc="0" normalizeH="0" baseline="0" noProof="0" dirty="0">
                <a:ln>
                  <a:noFill/>
                </a:ln>
                <a:solidFill>
                  <a:prstClr val="white"/>
                </a:solidFill>
                <a:effectLst/>
                <a:uLnTx/>
                <a:uFillTx/>
                <a:latin typeface="Arial" charset="0"/>
                <a:ea typeface="HY헤드라인M" pitchFamily="18" charset="-127"/>
                <a:cs typeface="Arial" charset="0"/>
              </a:rPr>
              <a:t> </a:t>
            </a:r>
            <a:r>
              <a:rPr kumimoji="0" lang="en-US" altLang="ko-KR" sz="2800" b="1" i="0" u="none" strike="noStrike" kern="1200" cap="none" spc="0" normalizeH="0" baseline="0" noProof="0" dirty="0">
                <a:ln>
                  <a:noFill/>
                </a:ln>
                <a:solidFill>
                  <a:prstClr val="white"/>
                </a:solidFill>
                <a:effectLst/>
                <a:uLnTx/>
                <a:uFillTx/>
                <a:latin typeface="Arial" charset="0"/>
                <a:ea typeface="HY헤드라인M" pitchFamily="18" charset="-127"/>
                <a:cs typeface="Arial" charset="0"/>
              </a:rPr>
              <a:t>   Feedback form</a:t>
            </a:r>
          </a:p>
        </p:txBody>
      </p:sp>
      <p:pic>
        <p:nvPicPr>
          <p:cNvPr id="7" name="Рисунок 6">
            <a:extLst>
              <a:ext uri="{FF2B5EF4-FFF2-40B4-BE49-F238E27FC236}">
                <a16:creationId xmlns:a16="http://schemas.microsoft.com/office/drawing/2014/main" id="{E82CBEF5-851D-4A48-8FDB-D656750763FA}"/>
              </a:ext>
            </a:extLst>
          </p:cNvPr>
          <p:cNvPicPr>
            <a:picLocks noChangeAspect="1"/>
          </p:cNvPicPr>
          <p:nvPr/>
        </p:nvPicPr>
        <p:blipFill>
          <a:blip r:embed="rId3"/>
          <a:stretch>
            <a:fillRect/>
          </a:stretch>
        </p:blipFill>
        <p:spPr>
          <a:xfrm>
            <a:off x="264786" y="1490760"/>
            <a:ext cx="11662427" cy="4917052"/>
          </a:xfrm>
          <a:prstGeom prst="rect">
            <a:avLst/>
          </a:prstGeom>
        </p:spPr>
      </p:pic>
    </p:spTree>
    <p:extLst>
      <p:ext uri="{BB962C8B-B14F-4D97-AF65-F5344CB8AC3E}">
        <p14:creationId xmlns:p14="http://schemas.microsoft.com/office/powerpoint/2010/main" val="269530825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2"/>
          <p:cNvSpPr>
            <a:spLocks noChangeArrowheads="1"/>
          </p:cNvSpPr>
          <p:nvPr/>
        </p:nvSpPr>
        <p:spPr bwMode="auto">
          <a:xfrm>
            <a:off x="973666" y="158837"/>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sz="2800" b="1" dirty="0">
                <a:solidFill>
                  <a:schemeClr val="bg1"/>
                </a:solidFill>
                <a:effectLst>
                  <a:outerShdw blurRad="38100" dist="38100" dir="2700000" algn="tl">
                    <a:srgbClr val="000000">
                      <a:alpha val="43137"/>
                    </a:srgbClr>
                  </a:outerShdw>
                </a:effectLst>
              </a:rPr>
              <a:t>Next VIAQ IWG Meetings</a:t>
            </a:r>
            <a:endParaRPr kumimoji="0" lang="en-US"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2" name="Прямоугольник 1"/>
          <p:cNvSpPr/>
          <p:nvPr/>
        </p:nvSpPr>
        <p:spPr>
          <a:xfrm>
            <a:off x="473635" y="961954"/>
            <a:ext cx="11167534" cy="4305730"/>
          </a:xfrm>
          <a:prstGeom prst="rect">
            <a:avLst/>
          </a:prstGeom>
        </p:spPr>
        <p:txBody>
          <a:bodyPr wrap="square">
            <a:spAutoFit/>
          </a:bodyPr>
          <a:lstStyle/>
          <a:p>
            <a:pPr marL="285750" indent="-285750">
              <a:lnSpc>
                <a:spcPct val="200000"/>
              </a:lnSpc>
              <a:buFont typeface="Wingdings" panose="05000000000000000000" pitchFamily="2" charset="2"/>
              <a:buChar char="Ø"/>
            </a:pPr>
            <a:r>
              <a:rPr lang="en-US" sz="2000" b="1" spc="80" dirty="0">
                <a:latin typeface="Arial" pitchFamily="34" charset="0"/>
                <a:cs typeface="Arial" pitchFamily="34" charset="0"/>
              </a:rPr>
              <a:t>23</a:t>
            </a:r>
            <a:r>
              <a:rPr lang="en-US" sz="2000" b="1" spc="80" baseline="30000" dirty="0">
                <a:latin typeface="Arial" pitchFamily="34" charset="0"/>
                <a:cs typeface="Arial" pitchFamily="34" charset="0"/>
              </a:rPr>
              <a:t>st</a:t>
            </a:r>
            <a:r>
              <a:rPr lang="en-US" sz="2000" b="1" spc="80" dirty="0">
                <a:latin typeface="Arial" pitchFamily="34" charset="0"/>
                <a:cs typeface="Arial" pitchFamily="34" charset="0"/>
              </a:rPr>
              <a:t> VIAQ IWG Meeting (TBD)</a:t>
            </a:r>
          </a:p>
          <a:p>
            <a:pPr lvl="1">
              <a:lnSpc>
                <a:spcPct val="200000"/>
              </a:lnSpc>
            </a:pPr>
            <a:r>
              <a:rPr lang="en-US" sz="2000" spc="80" dirty="0">
                <a:latin typeface="Arial" pitchFamily="34" charset="0"/>
                <a:cs typeface="Arial" pitchFamily="34" charset="0"/>
              </a:rPr>
              <a:t>•   Brussels, Belgium, November, 2021</a:t>
            </a:r>
          </a:p>
          <a:p>
            <a:pPr marL="800100" lvl="1" indent="-342900">
              <a:lnSpc>
                <a:spcPct val="200000"/>
              </a:lnSpc>
              <a:buFont typeface="Arial" panose="020B0604020202020204" pitchFamily="34" charset="0"/>
              <a:buChar char="•"/>
            </a:pPr>
            <a:r>
              <a:rPr lang="en-US" sz="2000" spc="80" dirty="0">
                <a:latin typeface="Arial" pitchFamily="34" charset="0"/>
                <a:cs typeface="Arial" pitchFamily="34" charset="0"/>
              </a:rPr>
              <a:t>or Paris, France, November, 2021</a:t>
            </a:r>
          </a:p>
          <a:p>
            <a:pPr marL="800100" lvl="1" indent="-342900">
              <a:lnSpc>
                <a:spcPct val="200000"/>
              </a:lnSpc>
              <a:buFont typeface="Arial" panose="020B0604020202020204" pitchFamily="34" charset="0"/>
              <a:buChar char="•"/>
            </a:pPr>
            <a:r>
              <a:rPr kumimoji="1" lang="en-US" sz="2000" spc="80" dirty="0">
                <a:solidFill>
                  <a:srgbClr val="000000"/>
                </a:solidFill>
                <a:latin typeface="Arial" pitchFamily="34" charset="0"/>
                <a:ea typeface="HY울릉도M" pitchFamily="18" charset="-127"/>
                <a:cs typeface="Arial" pitchFamily="34" charset="0"/>
              </a:rPr>
              <a:t>T</a:t>
            </a:r>
            <a:r>
              <a:rPr kumimoji="1" lang="en-US" altLang="ko-KR" sz="2000" spc="80" dirty="0">
                <a:solidFill>
                  <a:srgbClr val="000000"/>
                </a:solidFill>
                <a:latin typeface="Arial" pitchFamily="34" charset="0"/>
                <a:ea typeface="HY울릉도M" pitchFamily="18" charset="-127"/>
                <a:cs typeface="Arial" pitchFamily="34" charset="0"/>
              </a:rPr>
              <a:t>wo days</a:t>
            </a:r>
            <a:r>
              <a:rPr lang="en-US" sz="2000" spc="80" dirty="0">
                <a:latin typeface="Arial" pitchFamily="34" charset="0"/>
                <a:cs typeface="Arial" pitchFamily="34" charset="0"/>
              </a:rPr>
              <a:t> </a:t>
            </a:r>
          </a:p>
          <a:p>
            <a:pPr marL="285750" indent="-285750">
              <a:lnSpc>
                <a:spcPct val="200000"/>
              </a:lnSpc>
              <a:buFont typeface="Wingdings" panose="05000000000000000000" pitchFamily="2" charset="2"/>
              <a:buChar char="Ø"/>
            </a:pPr>
            <a:r>
              <a:rPr lang="en-US" sz="2000" b="1" spc="80" dirty="0">
                <a:latin typeface="Arial" pitchFamily="34" charset="0"/>
                <a:cs typeface="Arial" pitchFamily="34" charset="0"/>
              </a:rPr>
              <a:t>24</a:t>
            </a:r>
            <a:r>
              <a:rPr lang="en-US" sz="2000" b="1" spc="80" baseline="30000" dirty="0">
                <a:latin typeface="Arial" pitchFamily="34" charset="0"/>
                <a:cs typeface="Arial" pitchFamily="34" charset="0"/>
              </a:rPr>
              <a:t>st</a:t>
            </a:r>
            <a:r>
              <a:rPr lang="en-US" sz="2000" b="1" spc="80" dirty="0">
                <a:latin typeface="Arial" pitchFamily="34" charset="0"/>
                <a:cs typeface="Arial" pitchFamily="34" charset="0"/>
              </a:rPr>
              <a:t> VIAQ IWG Meeting (TBD)</a:t>
            </a:r>
          </a:p>
          <a:p>
            <a:pPr lvl="1">
              <a:lnSpc>
                <a:spcPct val="200000"/>
              </a:lnSpc>
            </a:pPr>
            <a:r>
              <a:rPr lang="en-US" sz="2000" spc="80" dirty="0">
                <a:latin typeface="Arial" pitchFamily="34" charset="0"/>
                <a:cs typeface="Arial" pitchFamily="34" charset="0"/>
              </a:rPr>
              <a:t>•  Geneva, Switzerland, January, 2022</a:t>
            </a:r>
            <a:endParaRPr lang="ru-RU" sz="2000" spc="80" dirty="0">
              <a:latin typeface="Arial" pitchFamily="34" charset="0"/>
              <a:cs typeface="Arial" pitchFamily="34" charset="0"/>
            </a:endParaRPr>
          </a:p>
          <a:p>
            <a:pPr lvl="1">
              <a:lnSpc>
                <a:spcPct val="200000"/>
              </a:lnSpc>
            </a:pPr>
            <a:r>
              <a:rPr lang="en-US" sz="2000" spc="80" dirty="0">
                <a:latin typeface="Arial" pitchFamily="34" charset="0"/>
                <a:cs typeface="Arial" pitchFamily="34" charset="0"/>
              </a:rPr>
              <a:t>• </a:t>
            </a:r>
            <a:r>
              <a:rPr lang="ru-RU" sz="2000" spc="80" dirty="0">
                <a:latin typeface="Arial" pitchFamily="34" charset="0"/>
                <a:cs typeface="Arial" pitchFamily="34" charset="0"/>
              </a:rPr>
              <a:t> </a:t>
            </a:r>
            <a:r>
              <a:rPr lang="en-US" sz="2000" spc="80" dirty="0">
                <a:latin typeface="Arial" pitchFamily="34" charset="0"/>
                <a:cs typeface="Arial" pitchFamily="34" charset="0"/>
              </a:rPr>
              <a:t>Half a day</a:t>
            </a:r>
          </a:p>
        </p:txBody>
      </p:sp>
    </p:spTree>
    <p:extLst>
      <p:ext uri="{BB962C8B-B14F-4D97-AF65-F5344CB8AC3E}">
        <p14:creationId xmlns:p14="http://schemas.microsoft.com/office/powerpoint/2010/main" val="354848483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926410" y="165291"/>
            <a:ext cx="90011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3200" b="1" dirty="0" err="1">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ToR</a:t>
            </a:r>
            <a:r>
              <a:rPr lang="en-US" altLang="ko-KR" sz="32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 for the Third Stage</a:t>
            </a:r>
            <a:endParaRPr lang="ko-KR" altLang="en-US" sz="32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4" name="Rectangle 3">
            <a:extLst>
              <a:ext uri="{FF2B5EF4-FFF2-40B4-BE49-F238E27FC236}">
                <a16:creationId xmlns:a16="http://schemas.microsoft.com/office/drawing/2014/main" id="{893C1A52-BC52-43F3-880F-881E4F5C2C2D}"/>
              </a:ext>
            </a:extLst>
          </p:cNvPr>
          <p:cNvSpPr txBox="1">
            <a:spLocks noChangeArrowheads="1"/>
          </p:cNvSpPr>
          <p:nvPr/>
        </p:nvSpPr>
        <p:spPr bwMode="auto">
          <a:xfrm>
            <a:off x="81064" y="1091652"/>
            <a:ext cx="11758009" cy="260494"/>
          </a:xfrm>
          <a:prstGeom prst="rect">
            <a:avLst/>
          </a:prstGeom>
          <a:noFill/>
          <a:ln>
            <a:miter lim="800000"/>
            <a:headEnd/>
            <a:tailEnd/>
          </a:ln>
        </p:spPr>
        <p:txBody>
          <a:bodyPr anchor="ctr"/>
          <a:lstStyle/>
          <a:p>
            <a:pPr lvl="0" algn="ctr" eaLnBrk="0" hangingPunct="0">
              <a:defRPr/>
            </a:pPr>
            <a:r>
              <a:rPr kumimoji="0" lang="en-US" altLang="ko-KR" sz="2000" b="1" kern="0" dirty="0">
                <a:solidFill>
                  <a:schemeClr val="tx1"/>
                </a:solidFill>
                <a:latin typeface="Arial" pitchFamily="34" charset="0"/>
                <a:ea typeface="Arial Unicode MS" pitchFamily="50" charset="-127"/>
                <a:cs typeface="Arial" pitchFamily="34" charset="0"/>
              </a:rPr>
              <a:t>Terms of reference and rules of procedure for the IWG on Vehicle Interior Air Quality</a:t>
            </a:r>
          </a:p>
        </p:txBody>
      </p:sp>
      <p:sp>
        <p:nvSpPr>
          <p:cNvPr id="5" name="TextBox 4">
            <a:extLst>
              <a:ext uri="{FF2B5EF4-FFF2-40B4-BE49-F238E27FC236}">
                <a16:creationId xmlns:a16="http://schemas.microsoft.com/office/drawing/2014/main" id="{4C9FC7F7-B54A-404E-A828-3A183551FD43}"/>
              </a:ext>
            </a:extLst>
          </p:cNvPr>
          <p:cNvSpPr txBox="1"/>
          <p:nvPr/>
        </p:nvSpPr>
        <p:spPr>
          <a:xfrm>
            <a:off x="0" y="6482448"/>
            <a:ext cx="5007311" cy="375552"/>
          </a:xfrm>
          <a:prstGeom prst="rect">
            <a:avLst/>
          </a:prstGeom>
          <a:noFill/>
        </p:spPr>
        <p:txBody>
          <a:bodyPr wrap="square">
            <a:spAutoFit/>
          </a:bodyPr>
          <a:lstStyle/>
          <a:p>
            <a:pPr lvl="0" eaLnBrk="0" hangingPunct="0">
              <a:lnSpc>
                <a:spcPct val="150000"/>
              </a:lnSpc>
              <a:defRPr/>
            </a:pPr>
            <a:r>
              <a:rPr lang="en-US" altLang="ko-KR" sz="1400" b="1" kern="0" dirty="0">
                <a:latin typeface="Arial" pitchFamily="34" charset="0"/>
                <a:ea typeface="Arial Unicode MS" pitchFamily="50" charset="-127"/>
                <a:cs typeface="Arial" pitchFamily="34" charset="0"/>
              </a:rPr>
              <a:t>Informal document </a:t>
            </a:r>
            <a:r>
              <a:rPr lang="en-US" altLang="ko-KR" sz="1400" b="1" kern="0" dirty="0">
                <a:latin typeface="Arial" pitchFamily="34" charset="0"/>
                <a:ea typeface="Arial Unicode MS" pitchFamily="50" charset="-127"/>
                <a:cs typeface="Arial" pitchFamily="34" charset="0"/>
                <a:hlinkClick r:id="rId3"/>
              </a:rPr>
              <a:t>GRPE-81-09</a:t>
            </a:r>
            <a:endParaRPr kumimoji="0" lang="en-US" altLang="ko-KR" b="1" kern="0" dirty="0">
              <a:solidFill>
                <a:schemeClr val="tx1"/>
              </a:solidFill>
              <a:latin typeface="Arial" pitchFamily="34" charset="0"/>
              <a:ea typeface="Arial Unicode MS" pitchFamily="50" charset="-127"/>
              <a:cs typeface="Arial" pitchFamily="34" charset="0"/>
            </a:endParaRPr>
          </a:p>
        </p:txBody>
      </p:sp>
      <p:sp>
        <p:nvSpPr>
          <p:cNvPr id="7" name="TextBox 6">
            <a:extLst>
              <a:ext uri="{FF2B5EF4-FFF2-40B4-BE49-F238E27FC236}">
                <a16:creationId xmlns:a16="http://schemas.microsoft.com/office/drawing/2014/main" id="{6359A0B6-7E07-48A3-AB3B-79673B0F667D}"/>
              </a:ext>
            </a:extLst>
          </p:cNvPr>
          <p:cNvSpPr txBox="1"/>
          <p:nvPr/>
        </p:nvSpPr>
        <p:spPr>
          <a:xfrm>
            <a:off x="162128" y="1352146"/>
            <a:ext cx="11861259" cy="5355312"/>
          </a:xfrm>
          <a:prstGeom prst="rect">
            <a:avLst/>
          </a:prstGeom>
          <a:noFill/>
        </p:spPr>
        <p:txBody>
          <a:bodyPr wrap="square">
            <a:spAutoFit/>
          </a:bodyPr>
          <a:lstStyle/>
          <a:p>
            <a:r>
              <a:rPr lang="en-GB" b="1" dirty="0"/>
              <a:t>Background.</a:t>
            </a:r>
            <a:r>
              <a:rPr lang="en-GB" dirty="0"/>
              <a:t> The group considered the inclusion in the scope of interior air pollutants from outside sources as a possible extension of the mandate at third stage. As an extension of the existing Mutual Resolution on VIAQ, this will take into account not only interior air emissions generated from interior materials and exhaust gases from the vehicle entering into the cabin but also outside air pollution sources. The list of outside air pollutions could include CO, NO, NO2, SO2, O3 volatile organic compounds (VOC), aldehydes, aromatic and aliphatic hydrocarbons, particulate number (PN) and mass (PM) and microbiological substances, e.g. allergens, fungi, bacteria and viruses. As an extension of the existing Mutual Resolution on VIAQ, this will take into account not only interior air quality but also the air cleaning efficiency of the vehicle air handling &amp; treatment system.</a:t>
            </a:r>
          </a:p>
          <a:p>
            <a:r>
              <a:rPr lang="en-GB" b="1" dirty="0"/>
              <a:t>Objective. </a:t>
            </a:r>
            <a:r>
              <a:rPr lang="en-GB" dirty="0"/>
              <a:t>This proposal expands on the issues of the vehicle interior air quality, addressing outside air pollutants entering into the vehicle cabin and the interior air cleaning efficiency, to develop a test procedure in a recommendation by including Part 4 in the Mutual Resolution No. 3.</a:t>
            </a:r>
          </a:p>
          <a:p>
            <a:r>
              <a:rPr lang="en-GB" b="1" dirty="0"/>
              <a:t>Scope and work items. </a:t>
            </a:r>
            <a:r>
              <a:rPr lang="en-GB" dirty="0"/>
              <a:t>Outside air pollutants entering into the vehicle cabin and their cleaning efficiencies</a:t>
            </a:r>
          </a:p>
          <a:p>
            <a:r>
              <a:rPr lang="en-GB" dirty="0"/>
              <a:t>(a)  Collect the information and research data on relevant air pollutants and similar issues, and understand the current regulatory requirements with respect to vehicle interior air quality in different markets.</a:t>
            </a:r>
          </a:p>
          <a:p>
            <a:r>
              <a:rPr lang="en-GB" dirty="0"/>
              <a:t>(b)  Review, assess and develop new test procedures suitable for the measurement methods of air pollutants entering into the vehicle cabin and their cleaning efficiencies (including test modes, sample collection methods and analysis methods, etc.)</a:t>
            </a:r>
          </a:p>
          <a:p>
            <a:r>
              <a:rPr lang="en-GB" dirty="0"/>
              <a:t>(c)  Discuss the potential of air pollutants in the vehicle interior air with toxicologists.</a:t>
            </a:r>
          </a:p>
          <a:p>
            <a:r>
              <a:rPr lang="en-GB" dirty="0"/>
              <a:t>(d)  Develop a draft for test procedures in a recommendation.</a:t>
            </a:r>
          </a:p>
          <a:p>
            <a:endParaRPr lang="ru-RU" dirty="0"/>
          </a:p>
        </p:txBody>
      </p:sp>
    </p:spTree>
    <p:extLst>
      <p:ext uri="{BB962C8B-B14F-4D97-AF65-F5344CB8AC3E}">
        <p14:creationId xmlns:p14="http://schemas.microsoft.com/office/powerpoint/2010/main" val="246380224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46667" y="197313"/>
            <a:ext cx="9795934" cy="523220"/>
          </a:xfrm>
          <a:prstGeom prst="rect">
            <a:avLst/>
          </a:prstGeom>
        </p:spPr>
        <p:txBody>
          <a:bodyPr wrap="square">
            <a:spAutoFit/>
          </a:bodyPr>
          <a:lstStyle/>
          <a:p>
            <a:pPr lvl="0" eaLnBrk="0" hangingPunct="0">
              <a:spcBef>
                <a:spcPct val="50000"/>
              </a:spcBef>
            </a:pPr>
            <a:r>
              <a:rPr lang="en-US" sz="2800" b="1" dirty="0">
                <a:solidFill>
                  <a:schemeClr val="bg1"/>
                </a:solidFill>
                <a:effectLst>
                  <a:outerShdw blurRad="38100" dist="38100" dir="2700000" algn="tl">
                    <a:srgbClr val="000000">
                      <a:alpha val="43137"/>
                    </a:srgbClr>
                  </a:outerShdw>
                </a:effectLst>
              </a:rPr>
              <a:t>VIAQ IWG Meetings </a:t>
            </a:r>
            <a:r>
              <a:rPr lang="en-GB" sz="2800" b="1" dirty="0">
                <a:solidFill>
                  <a:schemeClr val="bg1"/>
                </a:solidFill>
                <a:effectLst>
                  <a:outerShdw blurRad="38100" dist="38100" dir="2700000" algn="tl">
                    <a:srgbClr val="000000">
                      <a:alpha val="43137"/>
                    </a:srgbClr>
                  </a:outerShdw>
                </a:effectLst>
              </a:rPr>
              <a:t>since the last GRPE session</a:t>
            </a:r>
            <a:endParaRPr lang="en-US"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3" name="Прямоугольник 2">
            <a:extLst>
              <a:ext uri="{FF2B5EF4-FFF2-40B4-BE49-F238E27FC236}">
                <a16:creationId xmlns:a16="http://schemas.microsoft.com/office/drawing/2014/main" id="{D6CAEA2D-779A-46F9-B388-D3CE9B7B44E0}"/>
              </a:ext>
            </a:extLst>
          </p:cNvPr>
          <p:cNvSpPr/>
          <p:nvPr/>
        </p:nvSpPr>
        <p:spPr>
          <a:xfrm>
            <a:off x="736599" y="1423370"/>
            <a:ext cx="8771468" cy="2459071"/>
          </a:xfrm>
          <a:prstGeom prst="rect">
            <a:avLst/>
          </a:prstGeom>
        </p:spPr>
        <p:txBody>
          <a:bodyPr wrap="square">
            <a:spAutoFit/>
          </a:bodyPr>
          <a:lstStyle/>
          <a:p>
            <a:pPr marL="285750" indent="-285750">
              <a:lnSpc>
                <a:spcPct val="200000"/>
              </a:lnSpc>
              <a:buFont typeface="Wingdings" panose="05000000000000000000" pitchFamily="2" charset="2"/>
              <a:buChar char="Ø"/>
            </a:pPr>
            <a:r>
              <a:rPr lang="en-US" sz="2000" b="1" spc="80" dirty="0">
                <a:latin typeface="Arial" pitchFamily="34" charset="0"/>
                <a:cs typeface="Arial" pitchFamily="34" charset="0"/>
              </a:rPr>
              <a:t>22</a:t>
            </a:r>
            <a:r>
              <a:rPr lang="en-US" sz="2000" b="1" spc="80" baseline="30000" dirty="0">
                <a:latin typeface="Arial" pitchFamily="34" charset="0"/>
                <a:cs typeface="Arial" pitchFamily="34" charset="0"/>
              </a:rPr>
              <a:t>nd</a:t>
            </a:r>
            <a:r>
              <a:rPr lang="en-US" sz="2000" b="1" spc="80" dirty="0">
                <a:latin typeface="Arial" pitchFamily="34" charset="0"/>
                <a:cs typeface="Arial" pitchFamily="34" charset="0"/>
              </a:rPr>
              <a:t> VIAQ IWG Meeting</a:t>
            </a:r>
          </a:p>
          <a:p>
            <a:pPr lvl="1">
              <a:lnSpc>
                <a:spcPct val="200000"/>
              </a:lnSpc>
            </a:pPr>
            <a:r>
              <a:rPr lang="en-US" sz="2000" spc="80" dirty="0">
                <a:latin typeface="Arial" pitchFamily="34" charset="0"/>
                <a:cs typeface="Arial" pitchFamily="34" charset="0"/>
              </a:rPr>
              <a:t>•  </a:t>
            </a:r>
            <a:r>
              <a:rPr kumimoji="1" lang="en-US" altLang="ko-KR" sz="2000" spc="80" dirty="0" err="1">
                <a:solidFill>
                  <a:srgbClr val="000000"/>
                </a:solidFill>
                <a:latin typeface="Arial" pitchFamily="34" charset="0"/>
                <a:ea typeface="HY울릉도M" pitchFamily="18" charset="-127"/>
                <a:cs typeface="Arial" pitchFamily="34" charset="0"/>
              </a:rPr>
              <a:t>Webex</a:t>
            </a:r>
            <a:r>
              <a:rPr kumimoji="1" lang="en-US" altLang="ko-KR" sz="2000" spc="80" dirty="0">
                <a:solidFill>
                  <a:srgbClr val="000000"/>
                </a:solidFill>
                <a:latin typeface="Arial" pitchFamily="34" charset="0"/>
                <a:ea typeface="HY울릉도M" pitchFamily="18" charset="-127"/>
                <a:cs typeface="Arial" pitchFamily="34" charset="0"/>
              </a:rPr>
              <a:t>, 27</a:t>
            </a:r>
            <a:r>
              <a:rPr kumimoji="1" lang="en-US" altLang="ko-KR" sz="2000" spc="80" baseline="30000" dirty="0">
                <a:solidFill>
                  <a:srgbClr val="000000"/>
                </a:solidFill>
                <a:latin typeface="Arial" pitchFamily="34" charset="0"/>
                <a:ea typeface="HY울릉도M" pitchFamily="18" charset="-127"/>
                <a:cs typeface="Arial" pitchFamily="34" charset="0"/>
              </a:rPr>
              <a:t>th</a:t>
            </a:r>
            <a:r>
              <a:rPr kumimoji="1" lang="en-US" altLang="ko-KR" sz="2000" spc="80" dirty="0">
                <a:solidFill>
                  <a:srgbClr val="000000"/>
                </a:solidFill>
                <a:latin typeface="Arial" pitchFamily="34" charset="0"/>
                <a:ea typeface="HY울릉도M" pitchFamily="18" charset="-127"/>
                <a:cs typeface="Arial" pitchFamily="34" charset="0"/>
              </a:rPr>
              <a:t> April 2021</a:t>
            </a:r>
          </a:p>
          <a:p>
            <a:pPr marL="719138" lvl="1" indent="-261938" fontAlgn="base" latinLnBrk="1">
              <a:lnSpc>
                <a:spcPct val="200000"/>
              </a:lnSpc>
              <a:spcBef>
                <a:spcPct val="0"/>
              </a:spcBef>
              <a:spcAft>
                <a:spcPct val="0"/>
              </a:spcAft>
              <a:buFont typeface="Arial" pitchFamily="34" charset="0"/>
              <a:buChar char="•"/>
              <a:defRPr/>
            </a:pPr>
            <a:r>
              <a:rPr kumimoji="1" lang="en-US" altLang="ko-KR" sz="2000" spc="80" dirty="0">
                <a:solidFill>
                  <a:srgbClr val="000000"/>
                </a:solidFill>
                <a:latin typeface="Arial" pitchFamily="34" charset="0"/>
                <a:ea typeface="HY울릉도M" pitchFamily="18" charset="-127"/>
                <a:cs typeface="Arial" pitchFamily="34" charset="0"/>
              </a:rPr>
              <a:t>Half a day</a:t>
            </a:r>
          </a:p>
          <a:p>
            <a:pPr lvl="1" fontAlgn="base" latinLnBrk="1">
              <a:lnSpc>
                <a:spcPct val="200000"/>
              </a:lnSpc>
              <a:spcBef>
                <a:spcPct val="0"/>
              </a:spcBef>
              <a:spcAft>
                <a:spcPct val="0"/>
              </a:spcAft>
              <a:defRPr/>
            </a:pPr>
            <a:endParaRPr kumimoji="1" lang="en-US" altLang="ko-KR" sz="2000" spc="80" dirty="0">
              <a:solidFill>
                <a:srgbClr val="000000"/>
              </a:solidFill>
              <a:latin typeface="Arial" pitchFamily="34" charset="0"/>
              <a:ea typeface="HY울릉도M" pitchFamily="18" charset="-127"/>
              <a:cs typeface="Arial" pitchFamily="34" charset="0"/>
            </a:endParaRPr>
          </a:p>
        </p:txBody>
      </p:sp>
    </p:spTree>
    <p:extLst>
      <p:ext uri="{BB962C8B-B14F-4D97-AF65-F5344CB8AC3E}">
        <p14:creationId xmlns:p14="http://schemas.microsoft.com/office/powerpoint/2010/main" val="122048357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a:extLst>
              <a:ext uri="{FF2B5EF4-FFF2-40B4-BE49-F238E27FC236}">
                <a16:creationId xmlns:a16="http://schemas.microsoft.com/office/drawing/2014/main" id="{E229CD9C-2639-46ED-B929-F245E3C6DEB6}"/>
              </a:ext>
            </a:extLst>
          </p:cNvPr>
          <p:cNvSpPr/>
          <p:nvPr/>
        </p:nvSpPr>
        <p:spPr>
          <a:xfrm>
            <a:off x="0" y="1968230"/>
            <a:ext cx="12192000" cy="4271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Прямоугольник 2"/>
          <p:cNvSpPr/>
          <p:nvPr/>
        </p:nvSpPr>
        <p:spPr>
          <a:xfrm>
            <a:off x="1052297" y="187867"/>
            <a:ext cx="165782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Timeline</a:t>
            </a:r>
            <a:endParaRPr kumimoji="0" lang="ru-RU"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5" name="Таблица 5">
            <a:extLst>
              <a:ext uri="{FF2B5EF4-FFF2-40B4-BE49-F238E27FC236}">
                <a16:creationId xmlns:a16="http://schemas.microsoft.com/office/drawing/2014/main" id="{207F069C-AB79-46EC-87D4-F610EF3B3DCF}"/>
              </a:ext>
            </a:extLst>
          </p:cNvPr>
          <p:cNvGraphicFramePr>
            <a:graphicFrameLocks noGrp="1"/>
          </p:cNvGraphicFramePr>
          <p:nvPr/>
        </p:nvGraphicFramePr>
        <p:xfrm>
          <a:off x="719074" y="3507790"/>
          <a:ext cx="11379138" cy="541696"/>
        </p:xfrm>
        <a:graphic>
          <a:graphicData uri="http://schemas.openxmlformats.org/drawingml/2006/table">
            <a:tbl>
              <a:tblPr firstRow="1" bandRow="1">
                <a:tableStyleId>{5C22544A-7EE6-4342-B048-85BDC9FD1C3A}</a:tableStyleId>
              </a:tblPr>
              <a:tblGrid>
                <a:gridCol w="1896523">
                  <a:extLst>
                    <a:ext uri="{9D8B030D-6E8A-4147-A177-3AD203B41FA5}">
                      <a16:colId xmlns:a16="http://schemas.microsoft.com/office/drawing/2014/main" val="1770029358"/>
                    </a:ext>
                  </a:extLst>
                </a:gridCol>
                <a:gridCol w="1896523">
                  <a:extLst>
                    <a:ext uri="{9D8B030D-6E8A-4147-A177-3AD203B41FA5}">
                      <a16:colId xmlns:a16="http://schemas.microsoft.com/office/drawing/2014/main" val="519750078"/>
                    </a:ext>
                  </a:extLst>
                </a:gridCol>
                <a:gridCol w="1896523">
                  <a:extLst>
                    <a:ext uri="{9D8B030D-6E8A-4147-A177-3AD203B41FA5}">
                      <a16:colId xmlns:a16="http://schemas.microsoft.com/office/drawing/2014/main" val="1161398764"/>
                    </a:ext>
                  </a:extLst>
                </a:gridCol>
                <a:gridCol w="1896523">
                  <a:extLst>
                    <a:ext uri="{9D8B030D-6E8A-4147-A177-3AD203B41FA5}">
                      <a16:colId xmlns:a16="http://schemas.microsoft.com/office/drawing/2014/main" val="1065217593"/>
                    </a:ext>
                  </a:extLst>
                </a:gridCol>
                <a:gridCol w="1896523">
                  <a:extLst>
                    <a:ext uri="{9D8B030D-6E8A-4147-A177-3AD203B41FA5}">
                      <a16:colId xmlns:a16="http://schemas.microsoft.com/office/drawing/2014/main" val="264884373"/>
                    </a:ext>
                  </a:extLst>
                </a:gridCol>
                <a:gridCol w="1896523">
                  <a:extLst>
                    <a:ext uri="{9D8B030D-6E8A-4147-A177-3AD203B41FA5}">
                      <a16:colId xmlns:a16="http://schemas.microsoft.com/office/drawing/2014/main" val="2926460324"/>
                    </a:ext>
                  </a:extLst>
                </a:gridCol>
              </a:tblGrid>
              <a:tr h="541696">
                <a:tc>
                  <a:txBody>
                    <a:bodyPr/>
                    <a:lstStyle/>
                    <a:p>
                      <a:pPr algn="ctr"/>
                      <a:r>
                        <a:rPr lang="en-US" sz="2800" dirty="0">
                          <a:solidFill>
                            <a:schemeClr val="accent6">
                              <a:lumMod val="50000"/>
                            </a:schemeClr>
                          </a:solidFill>
                        </a:rPr>
                        <a:t>2020</a:t>
                      </a:r>
                      <a:endParaRPr lang="ru-RU" sz="2800" dirty="0">
                        <a:solidFill>
                          <a:schemeClr val="accent6">
                            <a:lumMod val="50000"/>
                          </a:schemeClr>
                        </a:solidFill>
                      </a:endParaRPr>
                    </a:p>
                  </a:txBody>
                  <a:tcPr anchor="ctr">
                    <a:solidFill>
                      <a:schemeClr val="accent3">
                        <a:lumMod val="20000"/>
                        <a:lumOff val="80000"/>
                      </a:schemeClr>
                    </a:solidFill>
                  </a:tcPr>
                </a:tc>
                <a:tc>
                  <a:txBody>
                    <a:bodyPr/>
                    <a:lstStyle/>
                    <a:p>
                      <a:pPr algn="ctr"/>
                      <a:r>
                        <a:rPr lang="en-US" sz="2800" dirty="0">
                          <a:solidFill>
                            <a:schemeClr val="accent6">
                              <a:lumMod val="50000"/>
                            </a:schemeClr>
                          </a:solidFill>
                        </a:rPr>
                        <a:t>2021</a:t>
                      </a:r>
                      <a:endParaRPr lang="ru-RU" sz="2800" dirty="0">
                        <a:solidFill>
                          <a:schemeClr val="accent6">
                            <a:lumMod val="50000"/>
                          </a:schemeClr>
                        </a:solidFill>
                      </a:endParaRPr>
                    </a:p>
                  </a:txBody>
                  <a:tcPr anchor="ctr">
                    <a:solidFill>
                      <a:schemeClr val="accent3">
                        <a:lumMod val="40000"/>
                        <a:lumOff val="60000"/>
                      </a:schemeClr>
                    </a:solidFill>
                  </a:tcPr>
                </a:tc>
                <a:tc>
                  <a:txBody>
                    <a:bodyPr/>
                    <a:lstStyle/>
                    <a:p>
                      <a:pPr algn="ctr"/>
                      <a:r>
                        <a:rPr lang="en-US" sz="2800" dirty="0">
                          <a:solidFill>
                            <a:schemeClr val="accent6">
                              <a:lumMod val="50000"/>
                            </a:schemeClr>
                          </a:solidFill>
                        </a:rPr>
                        <a:t>2022</a:t>
                      </a:r>
                      <a:endParaRPr lang="ru-RU" sz="2800" dirty="0">
                        <a:solidFill>
                          <a:schemeClr val="accent6">
                            <a:lumMod val="50000"/>
                          </a:schemeClr>
                        </a:solidFill>
                      </a:endParaRPr>
                    </a:p>
                  </a:txBody>
                  <a:tcPr anchor="ctr">
                    <a:solidFill>
                      <a:schemeClr val="accent3">
                        <a:lumMod val="60000"/>
                        <a:lumOff val="40000"/>
                      </a:schemeClr>
                    </a:solidFill>
                  </a:tcPr>
                </a:tc>
                <a:tc>
                  <a:txBody>
                    <a:bodyPr/>
                    <a:lstStyle/>
                    <a:p>
                      <a:pPr algn="ctr"/>
                      <a:r>
                        <a:rPr lang="en-US" sz="2800" dirty="0">
                          <a:solidFill>
                            <a:schemeClr val="accent6">
                              <a:lumMod val="50000"/>
                            </a:schemeClr>
                          </a:solidFill>
                        </a:rPr>
                        <a:t>2023</a:t>
                      </a:r>
                      <a:endParaRPr lang="ru-RU" sz="2800" dirty="0">
                        <a:solidFill>
                          <a:schemeClr val="accent6">
                            <a:lumMod val="50000"/>
                          </a:schemeClr>
                        </a:solidFill>
                      </a:endParaRPr>
                    </a:p>
                  </a:txBody>
                  <a:tcPr anchor="ctr">
                    <a:solidFill>
                      <a:srgbClr val="69B79F"/>
                    </a:solidFill>
                  </a:tcPr>
                </a:tc>
                <a:tc>
                  <a:txBody>
                    <a:bodyPr/>
                    <a:lstStyle/>
                    <a:p>
                      <a:pPr algn="ctr"/>
                      <a:r>
                        <a:rPr lang="en-US" sz="2800" dirty="0">
                          <a:solidFill>
                            <a:schemeClr val="accent6">
                              <a:lumMod val="50000"/>
                            </a:schemeClr>
                          </a:solidFill>
                        </a:rPr>
                        <a:t>2024</a:t>
                      </a:r>
                      <a:endParaRPr lang="ru-RU" sz="2800" dirty="0">
                        <a:solidFill>
                          <a:schemeClr val="accent6">
                            <a:lumMod val="50000"/>
                          </a:schemeClr>
                        </a:solidFill>
                      </a:endParaRPr>
                    </a:p>
                  </a:txBody>
                  <a:tcPr anchor="ctr">
                    <a:solidFill>
                      <a:schemeClr val="accent3">
                        <a:lumMod val="75000"/>
                      </a:schemeClr>
                    </a:solidFill>
                  </a:tcPr>
                </a:tc>
                <a:tc>
                  <a:txBody>
                    <a:bodyPr/>
                    <a:lstStyle/>
                    <a:p>
                      <a:pPr algn="ctr"/>
                      <a:r>
                        <a:rPr lang="en-US" sz="2800" dirty="0">
                          <a:solidFill>
                            <a:schemeClr val="accent6">
                              <a:lumMod val="20000"/>
                              <a:lumOff val="80000"/>
                            </a:schemeClr>
                          </a:solidFill>
                        </a:rPr>
                        <a:t>2025</a:t>
                      </a:r>
                      <a:endParaRPr lang="ru-RU" sz="2800" dirty="0">
                        <a:solidFill>
                          <a:schemeClr val="accent6">
                            <a:lumMod val="20000"/>
                            <a:lumOff val="80000"/>
                          </a:schemeClr>
                        </a:solidFill>
                      </a:endParaRPr>
                    </a:p>
                  </a:txBody>
                  <a:tcPr anchor="ctr">
                    <a:solidFill>
                      <a:schemeClr val="accent3">
                        <a:lumMod val="50000"/>
                      </a:schemeClr>
                    </a:solidFill>
                  </a:tcPr>
                </a:tc>
                <a:extLst>
                  <a:ext uri="{0D108BD9-81ED-4DB2-BD59-A6C34878D82A}">
                    <a16:rowId xmlns:a16="http://schemas.microsoft.com/office/drawing/2014/main" val="55652574"/>
                  </a:ext>
                </a:extLst>
              </a:tr>
            </a:tbl>
          </a:graphicData>
        </a:graphic>
      </p:graphicFrame>
      <p:sp>
        <p:nvSpPr>
          <p:cNvPr id="11" name="Прямоугольник: загнутый угол 10">
            <a:extLst>
              <a:ext uri="{FF2B5EF4-FFF2-40B4-BE49-F238E27FC236}">
                <a16:creationId xmlns:a16="http://schemas.microsoft.com/office/drawing/2014/main" id="{01972F10-CE18-47C3-92A7-28419F01472F}"/>
              </a:ext>
            </a:extLst>
          </p:cNvPr>
          <p:cNvSpPr/>
          <p:nvPr/>
        </p:nvSpPr>
        <p:spPr>
          <a:xfrm>
            <a:off x="1439156" y="2000983"/>
            <a:ext cx="652059" cy="363471"/>
          </a:xfrm>
          <a:prstGeom prst="foldedCorner">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81</a:t>
            </a:r>
          </a:p>
        </p:txBody>
      </p:sp>
      <p:cxnSp>
        <p:nvCxnSpPr>
          <p:cNvPr id="19" name="Прямая соединительная линия 18">
            <a:extLst>
              <a:ext uri="{FF2B5EF4-FFF2-40B4-BE49-F238E27FC236}">
                <a16:creationId xmlns:a16="http://schemas.microsoft.com/office/drawing/2014/main" id="{D76497BD-3FAE-40D2-9574-14161856E18F}"/>
              </a:ext>
            </a:extLst>
          </p:cNvPr>
          <p:cNvCxnSpPr>
            <a:cxnSpLocks/>
          </p:cNvCxnSpPr>
          <p:nvPr/>
        </p:nvCxnSpPr>
        <p:spPr>
          <a:xfrm>
            <a:off x="1765803" y="2358069"/>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E3D2C17-2088-4E85-9AA2-C6E5D426E3CF}"/>
              </a:ext>
            </a:extLst>
          </p:cNvPr>
          <p:cNvSpPr txBox="1"/>
          <p:nvPr/>
        </p:nvSpPr>
        <p:spPr>
          <a:xfrm>
            <a:off x="85416" y="2002991"/>
            <a:ext cx="7375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GRPE</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Прямоугольник: загнутый угол 28">
            <a:extLst>
              <a:ext uri="{FF2B5EF4-FFF2-40B4-BE49-F238E27FC236}">
                <a16:creationId xmlns:a16="http://schemas.microsoft.com/office/drawing/2014/main" id="{31D25B8D-9CBE-4D74-AD94-D49AA0250EEF}"/>
              </a:ext>
            </a:extLst>
          </p:cNvPr>
          <p:cNvSpPr/>
          <p:nvPr/>
        </p:nvSpPr>
        <p:spPr>
          <a:xfrm>
            <a:off x="2427990"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a:ln>
                  <a:noFill/>
                </a:ln>
                <a:solidFill>
                  <a:prstClr val="black"/>
                </a:solidFill>
                <a:effectLst/>
                <a:uLnTx/>
                <a:uFillTx/>
                <a:latin typeface="Calibri" panose="020F0502020204030204"/>
                <a:ea typeface="+mn-ea"/>
                <a:cs typeface="+mn-cs"/>
              </a:rPr>
              <a:t>8</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0" name="Прямая соединительная линия 29">
            <a:extLst>
              <a:ext uri="{FF2B5EF4-FFF2-40B4-BE49-F238E27FC236}">
                <a16:creationId xmlns:a16="http://schemas.microsoft.com/office/drawing/2014/main" id="{9DAE64B4-8FB9-4109-B8CC-A2ED15689265}"/>
              </a:ext>
            </a:extLst>
          </p:cNvPr>
          <p:cNvCxnSpPr>
            <a:cxnSpLocks/>
          </p:cNvCxnSpPr>
          <p:nvPr/>
        </p:nvCxnSpPr>
        <p:spPr>
          <a:xfrm>
            <a:off x="2754637" y="2362899"/>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1" name="Прямоугольник: загнутый угол 30">
            <a:extLst>
              <a:ext uri="{FF2B5EF4-FFF2-40B4-BE49-F238E27FC236}">
                <a16:creationId xmlns:a16="http://schemas.microsoft.com/office/drawing/2014/main" id="{877625D2-46D9-4951-9812-500CC3C54FAB}"/>
              </a:ext>
            </a:extLst>
          </p:cNvPr>
          <p:cNvSpPr/>
          <p:nvPr/>
        </p:nvSpPr>
        <p:spPr>
          <a:xfrm>
            <a:off x="3280987"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a:ln>
                  <a:noFill/>
                </a:ln>
                <a:solidFill>
                  <a:prstClr val="black"/>
                </a:solidFill>
                <a:effectLst/>
                <a:uLnTx/>
                <a:uFillTx/>
                <a:latin typeface="Calibri" panose="020F0502020204030204"/>
                <a:ea typeface="+mn-ea"/>
                <a:cs typeface="+mn-cs"/>
              </a:rPr>
              <a:t>8</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2" name="Прямая соединительная линия 31">
            <a:extLst>
              <a:ext uri="{FF2B5EF4-FFF2-40B4-BE49-F238E27FC236}">
                <a16:creationId xmlns:a16="http://schemas.microsoft.com/office/drawing/2014/main" id="{C22396B5-2F91-4E1D-86C3-55F14BC26343}"/>
              </a:ext>
            </a:extLst>
          </p:cNvPr>
          <p:cNvCxnSpPr>
            <a:cxnSpLocks/>
          </p:cNvCxnSpPr>
          <p:nvPr/>
        </p:nvCxnSpPr>
        <p:spPr>
          <a:xfrm>
            <a:off x="3607634" y="2358068"/>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5" name="Стрелка: пятиугольник 14">
            <a:extLst>
              <a:ext uri="{FF2B5EF4-FFF2-40B4-BE49-F238E27FC236}">
                <a16:creationId xmlns:a16="http://schemas.microsoft.com/office/drawing/2014/main" id="{00A35C38-DB3D-4601-BA73-EA07CDAE5999}"/>
              </a:ext>
            </a:extLst>
          </p:cNvPr>
          <p:cNvSpPr/>
          <p:nvPr/>
        </p:nvSpPr>
        <p:spPr>
          <a:xfrm>
            <a:off x="1105935" y="4522497"/>
            <a:ext cx="2407117" cy="920301"/>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 collection</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Стрелка: пятиугольник 34">
            <a:extLst>
              <a:ext uri="{FF2B5EF4-FFF2-40B4-BE49-F238E27FC236}">
                <a16:creationId xmlns:a16="http://schemas.microsoft.com/office/drawing/2014/main" id="{2F026AD3-93C0-4280-90D8-1EA974F5A648}"/>
              </a:ext>
            </a:extLst>
          </p:cNvPr>
          <p:cNvSpPr/>
          <p:nvPr/>
        </p:nvSpPr>
        <p:spPr>
          <a:xfrm>
            <a:off x="3513052" y="4525262"/>
            <a:ext cx="1936788" cy="920301"/>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Analysis of existing test procedures</a:t>
            </a:r>
          </a:p>
        </p:txBody>
      </p:sp>
      <p:sp>
        <p:nvSpPr>
          <p:cNvPr id="36" name="Стрелка: пятиугольник 35">
            <a:extLst>
              <a:ext uri="{FF2B5EF4-FFF2-40B4-BE49-F238E27FC236}">
                <a16:creationId xmlns:a16="http://schemas.microsoft.com/office/drawing/2014/main" id="{FC4D9219-492B-449F-BCA3-D3EB1CD5E1F8}"/>
              </a:ext>
            </a:extLst>
          </p:cNvPr>
          <p:cNvSpPr/>
          <p:nvPr/>
        </p:nvSpPr>
        <p:spPr>
          <a:xfrm>
            <a:off x="5449839" y="4525906"/>
            <a:ext cx="3741923" cy="920301"/>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Tests by VIAQ IWG members</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Стрелка: пятиугольник 36">
            <a:extLst>
              <a:ext uri="{FF2B5EF4-FFF2-40B4-BE49-F238E27FC236}">
                <a16:creationId xmlns:a16="http://schemas.microsoft.com/office/drawing/2014/main" id="{82681BD4-D4A2-49FC-9878-3E2BE7C25B59}"/>
              </a:ext>
            </a:extLst>
          </p:cNvPr>
          <p:cNvSpPr/>
          <p:nvPr/>
        </p:nvSpPr>
        <p:spPr>
          <a:xfrm>
            <a:off x="9191762" y="4522497"/>
            <a:ext cx="1936787" cy="920301"/>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Developing of harmonized test procedure </a:t>
            </a:r>
            <a:endPar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Прямоугольник: загнутый угол 37">
            <a:extLst>
              <a:ext uri="{FF2B5EF4-FFF2-40B4-BE49-F238E27FC236}">
                <a16:creationId xmlns:a16="http://schemas.microsoft.com/office/drawing/2014/main" id="{17F55813-CC1D-441C-AA6D-E52144D939A7}"/>
              </a:ext>
            </a:extLst>
          </p:cNvPr>
          <p:cNvSpPr/>
          <p:nvPr/>
        </p:nvSpPr>
        <p:spPr>
          <a:xfrm>
            <a:off x="4269821"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8</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9" name="Прямая соединительная линия 38">
            <a:extLst>
              <a:ext uri="{FF2B5EF4-FFF2-40B4-BE49-F238E27FC236}">
                <a16:creationId xmlns:a16="http://schemas.microsoft.com/office/drawing/2014/main" id="{620A9250-0731-423E-888D-14F18848CCCB}"/>
              </a:ext>
            </a:extLst>
          </p:cNvPr>
          <p:cNvCxnSpPr>
            <a:cxnSpLocks/>
          </p:cNvCxnSpPr>
          <p:nvPr/>
        </p:nvCxnSpPr>
        <p:spPr>
          <a:xfrm>
            <a:off x="4596468" y="2348761"/>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0" name="Прямоугольник: загнутый угол 39">
            <a:extLst>
              <a:ext uri="{FF2B5EF4-FFF2-40B4-BE49-F238E27FC236}">
                <a16:creationId xmlns:a16="http://schemas.microsoft.com/office/drawing/2014/main" id="{7C5B6F57-F7B8-49A3-B78F-31C338A6FA83}"/>
              </a:ext>
            </a:extLst>
          </p:cNvPr>
          <p:cNvSpPr/>
          <p:nvPr/>
        </p:nvSpPr>
        <p:spPr>
          <a:xfrm>
            <a:off x="5122818"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8</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1" name="Прямая соединительная линия 40">
            <a:extLst>
              <a:ext uri="{FF2B5EF4-FFF2-40B4-BE49-F238E27FC236}">
                <a16:creationId xmlns:a16="http://schemas.microsoft.com/office/drawing/2014/main" id="{ECFAE3A4-2E20-481E-9CBB-1D1E62923F0D}"/>
              </a:ext>
            </a:extLst>
          </p:cNvPr>
          <p:cNvCxnSpPr>
            <a:cxnSpLocks/>
          </p:cNvCxnSpPr>
          <p:nvPr/>
        </p:nvCxnSpPr>
        <p:spPr>
          <a:xfrm>
            <a:off x="5449465" y="2343930"/>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3" name="Прямоугольник: загнутый угол 42">
            <a:extLst>
              <a:ext uri="{FF2B5EF4-FFF2-40B4-BE49-F238E27FC236}">
                <a16:creationId xmlns:a16="http://schemas.microsoft.com/office/drawing/2014/main" id="{72FC1AB3-49BE-4B7A-A6C4-AF05F33DD9D7}"/>
              </a:ext>
            </a:extLst>
          </p:cNvPr>
          <p:cNvSpPr/>
          <p:nvPr/>
        </p:nvSpPr>
        <p:spPr>
          <a:xfrm>
            <a:off x="6158730"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8</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6</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4" name="Прямая соединительная линия 43">
            <a:extLst>
              <a:ext uri="{FF2B5EF4-FFF2-40B4-BE49-F238E27FC236}">
                <a16:creationId xmlns:a16="http://schemas.microsoft.com/office/drawing/2014/main" id="{50E92BC8-0D84-4E53-AE97-D587512F76CA}"/>
              </a:ext>
            </a:extLst>
          </p:cNvPr>
          <p:cNvCxnSpPr>
            <a:cxnSpLocks/>
          </p:cNvCxnSpPr>
          <p:nvPr/>
        </p:nvCxnSpPr>
        <p:spPr>
          <a:xfrm>
            <a:off x="6485377" y="2354836"/>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5" name="Прямоугольник: загнутый угол 44">
            <a:extLst>
              <a:ext uri="{FF2B5EF4-FFF2-40B4-BE49-F238E27FC236}">
                <a16:creationId xmlns:a16="http://schemas.microsoft.com/office/drawing/2014/main" id="{70F2B1E2-FB8B-461A-8A08-104B14267734}"/>
              </a:ext>
            </a:extLst>
          </p:cNvPr>
          <p:cNvSpPr/>
          <p:nvPr/>
        </p:nvSpPr>
        <p:spPr>
          <a:xfrm>
            <a:off x="7011727"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8</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7</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6" name="Прямая соединительная линия 45">
            <a:extLst>
              <a:ext uri="{FF2B5EF4-FFF2-40B4-BE49-F238E27FC236}">
                <a16:creationId xmlns:a16="http://schemas.microsoft.com/office/drawing/2014/main" id="{C91BAC9E-C492-4A21-8B67-D6EAA5A050DB}"/>
              </a:ext>
            </a:extLst>
          </p:cNvPr>
          <p:cNvCxnSpPr>
            <a:cxnSpLocks/>
          </p:cNvCxnSpPr>
          <p:nvPr/>
        </p:nvCxnSpPr>
        <p:spPr>
          <a:xfrm>
            <a:off x="7338374" y="2350005"/>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8" name="Прямоугольник: загнутый угол 47">
            <a:extLst>
              <a:ext uri="{FF2B5EF4-FFF2-40B4-BE49-F238E27FC236}">
                <a16:creationId xmlns:a16="http://schemas.microsoft.com/office/drawing/2014/main" id="{7D2BF936-AAA8-4945-9A04-D47CC6C19C4B}"/>
              </a:ext>
            </a:extLst>
          </p:cNvPr>
          <p:cNvSpPr/>
          <p:nvPr/>
        </p:nvSpPr>
        <p:spPr>
          <a:xfrm>
            <a:off x="8050801"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8</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8</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9" name="Прямая соединительная линия 48">
            <a:extLst>
              <a:ext uri="{FF2B5EF4-FFF2-40B4-BE49-F238E27FC236}">
                <a16:creationId xmlns:a16="http://schemas.microsoft.com/office/drawing/2014/main" id="{DB15A07F-88EB-45C0-9C62-7639D2F8437E}"/>
              </a:ext>
            </a:extLst>
          </p:cNvPr>
          <p:cNvCxnSpPr>
            <a:cxnSpLocks/>
          </p:cNvCxnSpPr>
          <p:nvPr/>
        </p:nvCxnSpPr>
        <p:spPr>
          <a:xfrm>
            <a:off x="8377448" y="2345722"/>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0" name="Прямоугольник: загнутый угол 49">
            <a:extLst>
              <a:ext uri="{FF2B5EF4-FFF2-40B4-BE49-F238E27FC236}">
                <a16:creationId xmlns:a16="http://schemas.microsoft.com/office/drawing/2014/main" id="{988DC54A-5F42-42E2-BF83-988694297A37}"/>
              </a:ext>
            </a:extLst>
          </p:cNvPr>
          <p:cNvSpPr/>
          <p:nvPr/>
        </p:nvSpPr>
        <p:spPr>
          <a:xfrm>
            <a:off x="8903798"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8</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9</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1" name="Прямая соединительная линия 50">
            <a:extLst>
              <a:ext uri="{FF2B5EF4-FFF2-40B4-BE49-F238E27FC236}">
                <a16:creationId xmlns:a16="http://schemas.microsoft.com/office/drawing/2014/main" id="{8B6DF025-99B2-4980-8135-BF1954B1F630}"/>
              </a:ext>
            </a:extLst>
          </p:cNvPr>
          <p:cNvCxnSpPr>
            <a:cxnSpLocks/>
          </p:cNvCxnSpPr>
          <p:nvPr/>
        </p:nvCxnSpPr>
        <p:spPr>
          <a:xfrm>
            <a:off x="9230445" y="2340891"/>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4" name="Прямоугольник: загнутый угол 53">
            <a:extLst>
              <a:ext uri="{FF2B5EF4-FFF2-40B4-BE49-F238E27FC236}">
                <a16:creationId xmlns:a16="http://schemas.microsoft.com/office/drawing/2014/main" id="{7434E44D-750A-4F5A-9C4F-77CC414C8BC4}"/>
              </a:ext>
            </a:extLst>
          </p:cNvPr>
          <p:cNvSpPr/>
          <p:nvPr/>
        </p:nvSpPr>
        <p:spPr>
          <a:xfrm>
            <a:off x="9949867"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90</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5" name="Прямая соединительная линия 54">
            <a:extLst>
              <a:ext uri="{FF2B5EF4-FFF2-40B4-BE49-F238E27FC236}">
                <a16:creationId xmlns:a16="http://schemas.microsoft.com/office/drawing/2014/main" id="{B5592335-1B97-4F91-A92A-12C400F23D8F}"/>
              </a:ext>
            </a:extLst>
          </p:cNvPr>
          <p:cNvCxnSpPr>
            <a:cxnSpLocks/>
          </p:cNvCxnSpPr>
          <p:nvPr/>
        </p:nvCxnSpPr>
        <p:spPr>
          <a:xfrm>
            <a:off x="10276514" y="2340697"/>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6" name="Прямоугольник: загнутый угол 55">
            <a:extLst>
              <a:ext uri="{FF2B5EF4-FFF2-40B4-BE49-F238E27FC236}">
                <a16:creationId xmlns:a16="http://schemas.microsoft.com/office/drawing/2014/main" id="{5D02DABA-D961-491E-BF96-4DE50E73B2B8}"/>
              </a:ext>
            </a:extLst>
          </p:cNvPr>
          <p:cNvSpPr/>
          <p:nvPr/>
        </p:nvSpPr>
        <p:spPr>
          <a:xfrm>
            <a:off x="10858128"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91</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7" name="Прямая соединительная линия 56">
            <a:extLst>
              <a:ext uri="{FF2B5EF4-FFF2-40B4-BE49-F238E27FC236}">
                <a16:creationId xmlns:a16="http://schemas.microsoft.com/office/drawing/2014/main" id="{41715239-410D-4900-8FAC-13461ED6143D}"/>
              </a:ext>
            </a:extLst>
          </p:cNvPr>
          <p:cNvCxnSpPr>
            <a:cxnSpLocks/>
          </p:cNvCxnSpPr>
          <p:nvPr/>
        </p:nvCxnSpPr>
        <p:spPr>
          <a:xfrm>
            <a:off x="11179751" y="2345914"/>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4" name="Прямоугольник 13">
            <a:extLst>
              <a:ext uri="{FF2B5EF4-FFF2-40B4-BE49-F238E27FC236}">
                <a16:creationId xmlns:a16="http://schemas.microsoft.com/office/drawing/2014/main" id="{1E1674F9-5028-46E1-8330-078EC43419D6}"/>
              </a:ext>
            </a:extLst>
          </p:cNvPr>
          <p:cNvSpPr/>
          <p:nvPr/>
        </p:nvSpPr>
        <p:spPr>
          <a:xfrm>
            <a:off x="0" y="2670456"/>
            <a:ext cx="12192000" cy="427135"/>
          </a:xfrm>
          <a:prstGeom prst="rect">
            <a:avLst/>
          </a:prstGeom>
          <a:solidFill>
            <a:srgbClr val="ED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1BE2A02-93EB-4DE8-A8F2-E043F461FDCC}"/>
              </a:ext>
            </a:extLst>
          </p:cNvPr>
          <p:cNvSpPr txBox="1"/>
          <p:nvPr/>
        </p:nvSpPr>
        <p:spPr>
          <a:xfrm>
            <a:off x="85417" y="2699357"/>
            <a:ext cx="7375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VIAQ</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Прямоугольник: скругленные углы 59">
            <a:extLst>
              <a:ext uri="{FF2B5EF4-FFF2-40B4-BE49-F238E27FC236}">
                <a16:creationId xmlns:a16="http://schemas.microsoft.com/office/drawing/2014/main" id="{26D5918E-F4F1-4EA9-A547-C008A504200A}"/>
              </a:ext>
            </a:extLst>
          </p:cNvPr>
          <p:cNvSpPr/>
          <p:nvPr/>
        </p:nvSpPr>
        <p:spPr>
          <a:xfrm>
            <a:off x="2023806" y="2720737"/>
            <a:ext cx="410965" cy="326572"/>
          </a:xfrm>
          <a:prstGeom prst="roundRect">
            <a:avLst/>
          </a:prstGeom>
        </p:spPr>
        <p:style>
          <a:lnRef idx="0">
            <a:schemeClr val="accent3"/>
          </a:lnRef>
          <a:fillRef idx="3">
            <a:schemeClr val="accent3"/>
          </a:fillRef>
          <a:effectRef idx="3">
            <a:schemeClr val="accent3"/>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1" name="Прямая соединительная линия 60">
            <a:extLst>
              <a:ext uri="{FF2B5EF4-FFF2-40B4-BE49-F238E27FC236}">
                <a16:creationId xmlns:a16="http://schemas.microsoft.com/office/drawing/2014/main" id="{985CAD53-18F9-4C84-B6A8-51E3BE405B83}"/>
              </a:ext>
            </a:extLst>
          </p:cNvPr>
          <p:cNvCxnSpPr>
            <a:cxnSpLocks/>
            <a:stCxn id="60" idx="2"/>
          </p:cNvCxnSpPr>
          <p:nvPr/>
        </p:nvCxnSpPr>
        <p:spPr>
          <a:xfrm>
            <a:off x="2229289" y="3047309"/>
            <a:ext cx="0" cy="48654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62" name="Прямоугольник: скругленные углы 61">
            <a:extLst>
              <a:ext uri="{FF2B5EF4-FFF2-40B4-BE49-F238E27FC236}">
                <a16:creationId xmlns:a16="http://schemas.microsoft.com/office/drawing/2014/main" id="{0891F92A-9980-4650-9DFC-3EBAC080120C}"/>
              </a:ext>
            </a:extLst>
          </p:cNvPr>
          <p:cNvSpPr/>
          <p:nvPr/>
        </p:nvSpPr>
        <p:spPr>
          <a:xfrm>
            <a:off x="2542404" y="2720737"/>
            <a:ext cx="410965" cy="326572"/>
          </a:xfrm>
          <a:prstGeom prst="roundRect">
            <a:avLst/>
          </a:prstGeom>
        </p:spPr>
        <p:style>
          <a:lnRef idx="0">
            <a:schemeClr val="accent3"/>
          </a:lnRef>
          <a:fillRef idx="3">
            <a:schemeClr val="accent3"/>
          </a:fillRef>
          <a:effectRef idx="3">
            <a:schemeClr val="accent3"/>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21</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Прямоугольник: скругленные углы 63">
            <a:extLst>
              <a:ext uri="{FF2B5EF4-FFF2-40B4-BE49-F238E27FC236}">
                <a16:creationId xmlns:a16="http://schemas.microsoft.com/office/drawing/2014/main" id="{8BC193F7-5362-4CDA-B779-F024E127641E}"/>
              </a:ext>
            </a:extLst>
          </p:cNvPr>
          <p:cNvSpPr/>
          <p:nvPr/>
        </p:nvSpPr>
        <p:spPr>
          <a:xfrm>
            <a:off x="2999928" y="2720737"/>
            <a:ext cx="410965" cy="326572"/>
          </a:xfrm>
          <a:prstGeom prst="roundRect">
            <a:avLst/>
          </a:prstGeom>
        </p:spPr>
        <p:style>
          <a:lnRef idx="1">
            <a:schemeClr val="accent3"/>
          </a:lnRef>
          <a:fillRef idx="3">
            <a:schemeClr val="accent3"/>
          </a:fillRef>
          <a:effectRef idx="2">
            <a:schemeClr val="accent3"/>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22</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6" name="Прямая соединительная линия 65">
            <a:extLst>
              <a:ext uri="{FF2B5EF4-FFF2-40B4-BE49-F238E27FC236}">
                <a16:creationId xmlns:a16="http://schemas.microsoft.com/office/drawing/2014/main" id="{8F27CE22-D6C3-43F6-9478-A5581772B7D8}"/>
              </a:ext>
            </a:extLst>
          </p:cNvPr>
          <p:cNvCxnSpPr>
            <a:cxnSpLocks/>
          </p:cNvCxnSpPr>
          <p:nvPr/>
        </p:nvCxnSpPr>
        <p:spPr>
          <a:xfrm flipH="1">
            <a:off x="3204673" y="3043046"/>
            <a:ext cx="1" cy="48998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67" name="Прямоугольник: скругленные углы 66">
            <a:extLst>
              <a:ext uri="{FF2B5EF4-FFF2-40B4-BE49-F238E27FC236}">
                <a16:creationId xmlns:a16="http://schemas.microsoft.com/office/drawing/2014/main" id="{CA5846CF-1F95-424F-962F-4B553EECF02D}"/>
              </a:ext>
            </a:extLst>
          </p:cNvPr>
          <p:cNvSpPr/>
          <p:nvPr/>
        </p:nvSpPr>
        <p:spPr>
          <a:xfrm>
            <a:off x="3970237"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23</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8" name="Прямая соединительная линия 67">
            <a:extLst>
              <a:ext uri="{FF2B5EF4-FFF2-40B4-BE49-F238E27FC236}">
                <a16:creationId xmlns:a16="http://schemas.microsoft.com/office/drawing/2014/main" id="{134A1779-A567-41E3-91A4-4289DA600A77}"/>
              </a:ext>
            </a:extLst>
          </p:cNvPr>
          <p:cNvCxnSpPr>
            <a:cxnSpLocks/>
            <a:stCxn id="67" idx="2"/>
          </p:cNvCxnSpPr>
          <p:nvPr/>
        </p:nvCxnSpPr>
        <p:spPr>
          <a:xfrm>
            <a:off x="4175720" y="3047309"/>
            <a:ext cx="0" cy="48654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69" name="Прямоугольник: скругленные углы 68">
            <a:extLst>
              <a:ext uri="{FF2B5EF4-FFF2-40B4-BE49-F238E27FC236}">
                <a16:creationId xmlns:a16="http://schemas.microsoft.com/office/drawing/2014/main" id="{E9D20DCD-3505-4781-93C0-6682EA3BC862}"/>
              </a:ext>
            </a:extLst>
          </p:cNvPr>
          <p:cNvSpPr/>
          <p:nvPr/>
        </p:nvSpPr>
        <p:spPr>
          <a:xfrm>
            <a:off x="4421824"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24</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Прямоугольник: скругленные углы 69">
            <a:extLst>
              <a:ext uri="{FF2B5EF4-FFF2-40B4-BE49-F238E27FC236}">
                <a16:creationId xmlns:a16="http://schemas.microsoft.com/office/drawing/2014/main" id="{DC5BDCFB-43B2-425B-B8D6-0FB41C667DEC}"/>
              </a:ext>
            </a:extLst>
          </p:cNvPr>
          <p:cNvSpPr/>
          <p:nvPr/>
        </p:nvSpPr>
        <p:spPr>
          <a:xfrm>
            <a:off x="4879348"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25</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Прямоугольник: скругленные углы 70">
            <a:extLst>
              <a:ext uri="{FF2B5EF4-FFF2-40B4-BE49-F238E27FC236}">
                <a16:creationId xmlns:a16="http://schemas.microsoft.com/office/drawing/2014/main" id="{C2EDBA76-5590-40D3-BA1A-0A6EFE7ABA71}"/>
              </a:ext>
            </a:extLst>
          </p:cNvPr>
          <p:cNvSpPr/>
          <p:nvPr/>
        </p:nvSpPr>
        <p:spPr>
          <a:xfrm>
            <a:off x="5336427"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26</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2" name="Прямая соединительная линия 71">
            <a:extLst>
              <a:ext uri="{FF2B5EF4-FFF2-40B4-BE49-F238E27FC236}">
                <a16:creationId xmlns:a16="http://schemas.microsoft.com/office/drawing/2014/main" id="{E26FCBA8-BC78-46F5-8EEC-C7F009A8F025}"/>
              </a:ext>
            </a:extLst>
          </p:cNvPr>
          <p:cNvCxnSpPr>
            <a:cxnSpLocks/>
          </p:cNvCxnSpPr>
          <p:nvPr/>
        </p:nvCxnSpPr>
        <p:spPr>
          <a:xfrm flipH="1">
            <a:off x="5084093" y="3038783"/>
            <a:ext cx="1" cy="48998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73" name="Прямоугольник: скругленные углы 72">
            <a:extLst>
              <a:ext uri="{FF2B5EF4-FFF2-40B4-BE49-F238E27FC236}">
                <a16:creationId xmlns:a16="http://schemas.microsoft.com/office/drawing/2014/main" id="{31C3C0AB-2F14-4C2C-9F27-69AE502ABF11}"/>
              </a:ext>
            </a:extLst>
          </p:cNvPr>
          <p:cNvSpPr/>
          <p:nvPr/>
        </p:nvSpPr>
        <p:spPr>
          <a:xfrm>
            <a:off x="5849657"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27</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4" name="Прямая соединительная линия 73">
            <a:extLst>
              <a:ext uri="{FF2B5EF4-FFF2-40B4-BE49-F238E27FC236}">
                <a16:creationId xmlns:a16="http://schemas.microsoft.com/office/drawing/2014/main" id="{BB379E99-93CE-476A-8C3C-FE312D56E144}"/>
              </a:ext>
            </a:extLst>
          </p:cNvPr>
          <p:cNvCxnSpPr>
            <a:cxnSpLocks/>
            <a:stCxn id="73" idx="2"/>
          </p:cNvCxnSpPr>
          <p:nvPr/>
        </p:nvCxnSpPr>
        <p:spPr>
          <a:xfrm>
            <a:off x="6055140" y="3047309"/>
            <a:ext cx="0" cy="482277"/>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75" name="Прямоугольник: скругленные углы 74">
            <a:extLst>
              <a:ext uri="{FF2B5EF4-FFF2-40B4-BE49-F238E27FC236}">
                <a16:creationId xmlns:a16="http://schemas.microsoft.com/office/drawing/2014/main" id="{A0B06B04-4B74-4DD3-93CD-447B4E83F8D9}"/>
              </a:ext>
            </a:extLst>
          </p:cNvPr>
          <p:cNvSpPr/>
          <p:nvPr/>
        </p:nvSpPr>
        <p:spPr>
          <a:xfrm>
            <a:off x="6301244"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28</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Прямоугольник: скругленные углы 75">
            <a:extLst>
              <a:ext uri="{FF2B5EF4-FFF2-40B4-BE49-F238E27FC236}">
                <a16:creationId xmlns:a16="http://schemas.microsoft.com/office/drawing/2014/main" id="{F8B33121-3263-467E-8B9B-D89E7DBB5F21}"/>
              </a:ext>
            </a:extLst>
          </p:cNvPr>
          <p:cNvSpPr/>
          <p:nvPr/>
        </p:nvSpPr>
        <p:spPr>
          <a:xfrm>
            <a:off x="6758768"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29</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Прямоугольник: скругленные углы 76">
            <a:extLst>
              <a:ext uri="{FF2B5EF4-FFF2-40B4-BE49-F238E27FC236}">
                <a16:creationId xmlns:a16="http://schemas.microsoft.com/office/drawing/2014/main" id="{4142C08F-BDFD-4D72-8CFD-42C8D27C5017}"/>
              </a:ext>
            </a:extLst>
          </p:cNvPr>
          <p:cNvSpPr/>
          <p:nvPr/>
        </p:nvSpPr>
        <p:spPr>
          <a:xfrm>
            <a:off x="7215847"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30</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8" name="Прямая соединительная линия 77">
            <a:extLst>
              <a:ext uri="{FF2B5EF4-FFF2-40B4-BE49-F238E27FC236}">
                <a16:creationId xmlns:a16="http://schemas.microsoft.com/office/drawing/2014/main" id="{8212D864-7C06-4354-B674-73F3C32CE024}"/>
              </a:ext>
            </a:extLst>
          </p:cNvPr>
          <p:cNvCxnSpPr>
            <a:cxnSpLocks/>
          </p:cNvCxnSpPr>
          <p:nvPr/>
        </p:nvCxnSpPr>
        <p:spPr>
          <a:xfrm flipH="1">
            <a:off x="6963513" y="3043046"/>
            <a:ext cx="1" cy="48998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79" name="Прямоугольник: скругленные углы 78">
            <a:extLst>
              <a:ext uri="{FF2B5EF4-FFF2-40B4-BE49-F238E27FC236}">
                <a16:creationId xmlns:a16="http://schemas.microsoft.com/office/drawing/2014/main" id="{954014F0-9AF8-4FB6-8190-0C5DD5BF0893}"/>
              </a:ext>
            </a:extLst>
          </p:cNvPr>
          <p:cNvSpPr/>
          <p:nvPr/>
        </p:nvSpPr>
        <p:spPr>
          <a:xfrm>
            <a:off x="7729077"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31</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0" name="Прямая соединительная линия 79">
            <a:extLst>
              <a:ext uri="{FF2B5EF4-FFF2-40B4-BE49-F238E27FC236}">
                <a16:creationId xmlns:a16="http://schemas.microsoft.com/office/drawing/2014/main" id="{0D33CAB6-0A24-48B0-A0B8-23069B5148A9}"/>
              </a:ext>
            </a:extLst>
          </p:cNvPr>
          <p:cNvCxnSpPr>
            <a:cxnSpLocks/>
            <a:stCxn id="79" idx="2"/>
          </p:cNvCxnSpPr>
          <p:nvPr/>
        </p:nvCxnSpPr>
        <p:spPr>
          <a:xfrm>
            <a:off x="7934560" y="3047309"/>
            <a:ext cx="0" cy="48654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81" name="Прямоугольник: скругленные углы 80">
            <a:extLst>
              <a:ext uri="{FF2B5EF4-FFF2-40B4-BE49-F238E27FC236}">
                <a16:creationId xmlns:a16="http://schemas.microsoft.com/office/drawing/2014/main" id="{B1594BC0-7D32-4035-8190-FF944331681A}"/>
              </a:ext>
            </a:extLst>
          </p:cNvPr>
          <p:cNvSpPr/>
          <p:nvPr/>
        </p:nvSpPr>
        <p:spPr>
          <a:xfrm>
            <a:off x="8180663"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32</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Прямоугольник: скругленные углы 81">
            <a:extLst>
              <a:ext uri="{FF2B5EF4-FFF2-40B4-BE49-F238E27FC236}">
                <a16:creationId xmlns:a16="http://schemas.microsoft.com/office/drawing/2014/main" id="{333EAAFB-4FF0-4B1E-89BE-D8D017AAC12B}"/>
              </a:ext>
            </a:extLst>
          </p:cNvPr>
          <p:cNvSpPr/>
          <p:nvPr/>
        </p:nvSpPr>
        <p:spPr>
          <a:xfrm>
            <a:off x="8638187"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33</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Прямоугольник: скругленные углы 82">
            <a:extLst>
              <a:ext uri="{FF2B5EF4-FFF2-40B4-BE49-F238E27FC236}">
                <a16:creationId xmlns:a16="http://schemas.microsoft.com/office/drawing/2014/main" id="{8FFBEE3E-0F93-48F3-A119-C1B75C4D4A8A}"/>
              </a:ext>
            </a:extLst>
          </p:cNvPr>
          <p:cNvSpPr/>
          <p:nvPr/>
        </p:nvSpPr>
        <p:spPr>
          <a:xfrm>
            <a:off x="9095266"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34</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4" name="Прямая соединительная линия 83">
            <a:extLst>
              <a:ext uri="{FF2B5EF4-FFF2-40B4-BE49-F238E27FC236}">
                <a16:creationId xmlns:a16="http://schemas.microsoft.com/office/drawing/2014/main" id="{D157E8B4-E8C2-4531-9CB5-9AB6346997FA}"/>
              </a:ext>
            </a:extLst>
          </p:cNvPr>
          <p:cNvCxnSpPr>
            <a:cxnSpLocks/>
          </p:cNvCxnSpPr>
          <p:nvPr/>
        </p:nvCxnSpPr>
        <p:spPr>
          <a:xfrm flipH="1">
            <a:off x="8842932" y="3043046"/>
            <a:ext cx="1" cy="48998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85" name="Прямоугольник: скругленные углы 84">
            <a:extLst>
              <a:ext uri="{FF2B5EF4-FFF2-40B4-BE49-F238E27FC236}">
                <a16:creationId xmlns:a16="http://schemas.microsoft.com/office/drawing/2014/main" id="{EF1760B9-10A5-43E1-8FBA-10F3FAD36F24}"/>
              </a:ext>
            </a:extLst>
          </p:cNvPr>
          <p:cNvSpPr/>
          <p:nvPr/>
        </p:nvSpPr>
        <p:spPr>
          <a:xfrm>
            <a:off x="9608496"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35</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6" name="Прямая соединительная линия 85">
            <a:extLst>
              <a:ext uri="{FF2B5EF4-FFF2-40B4-BE49-F238E27FC236}">
                <a16:creationId xmlns:a16="http://schemas.microsoft.com/office/drawing/2014/main" id="{03E94144-C3C3-41B4-AA80-505ACE193385}"/>
              </a:ext>
            </a:extLst>
          </p:cNvPr>
          <p:cNvCxnSpPr>
            <a:cxnSpLocks/>
            <a:stCxn id="85" idx="2"/>
          </p:cNvCxnSpPr>
          <p:nvPr/>
        </p:nvCxnSpPr>
        <p:spPr>
          <a:xfrm>
            <a:off x="9813979" y="3047309"/>
            <a:ext cx="0" cy="48654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87" name="Прямоугольник: скругленные углы 86">
            <a:extLst>
              <a:ext uri="{FF2B5EF4-FFF2-40B4-BE49-F238E27FC236}">
                <a16:creationId xmlns:a16="http://schemas.microsoft.com/office/drawing/2014/main" id="{01CB5AA4-ADCF-49F8-B824-32652D7A274C}"/>
              </a:ext>
            </a:extLst>
          </p:cNvPr>
          <p:cNvSpPr/>
          <p:nvPr/>
        </p:nvSpPr>
        <p:spPr>
          <a:xfrm>
            <a:off x="10083836"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36</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Прямоугольник: скругленные углы 87">
            <a:extLst>
              <a:ext uri="{FF2B5EF4-FFF2-40B4-BE49-F238E27FC236}">
                <a16:creationId xmlns:a16="http://schemas.microsoft.com/office/drawing/2014/main" id="{5018AB64-4625-40D1-8B5B-0B5CC8DFE868}"/>
              </a:ext>
            </a:extLst>
          </p:cNvPr>
          <p:cNvSpPr/>
          <p:nvPr/>
        </p:nvSpPr>
        <p:spPr>
          <a:xfrm>
            <a:off x="10541360"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37</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Прямоугольник: скругленные углы 88">
            <a:extLst>
              <a:ext uri="{FF2B5EF4-FFF2-40B4-BE49-F238E27FC236}">
                <a16:creationId xmlns:a16="http://schemas.microsoft.com/office/drawing/2014/main" id="{8CB16BAF-6EEB-4CA7-8783-D25BF6B1FFE3}"/>
              </a:ext>
            </a:extLst>
          </p:cNvPr>
          <p:cNvSpPr/>
          <p:nvPr/>
        </p:nvSpPr>
        <p:spPr>
          <a:xfrm>
            <a:off x="10998439"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38</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90" name="Прямая соединительная линия 89">
            <a:extLst>
              <a:ext uri="{FF2B5EF4-FFF2-40B4-BE49-F238E27FC236}">
                <a16:creationId xmlns:a16="http://schemas.microsoft.com/office/drawing/2014/main" id="{EF674E83-F78F-4040-B50B-BF276960DC55}"/>
              </a:ext>
            </a:extLst>
          </p:cNvPr>
          <p:cNvCxnSpPr>
            <a:cxnSpLocks/>
          </p:cNvCxnSpPr>
          <p:nvPr/>
        </p:nvCxnSpPr>
        <p:spPr>
          <a:xfrm flipH="1">
            <a:off x="10746105" y="3043046"/>
            <a:ext cx="1" cy="48998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91" name="Прямоугольник 90">
            <a:extLst>
              <a:ext uri="{FF2B5EF4-FFF2-40B4-BE49-F238E27FC236}">
                <a16:creationId xmlns:a16="http://schemas.microsoft.com/office/drawing/2014/main" id="{7F9FB037-778B-4E21-83E0-F753E9709526}"/>
              </a:ext>
            </a:extLst>
          </p:cNvPr>
          <p:cNvSpPr/>
          <p:nvPr/>
        </p:nvSpPr>
        <p:spPr>
          <a:xfrm>
            <a:off x="0" y="1302387"/>
            <a:ext cx="12192000" cy="4271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TextBox 91">
            <a:extLst>
              <a:ext uri="{FF2B5EF4-FFF2-40B4-BE49-F238E27FC236}">
                <a16:creationId xmlns:a16="http://schemas.microsoft.com/office/drawing/2014/main" id="{E3BFFC2D-BDFE-4BF0-AF3C-D338F662BE16}"/>
              </a:ext>
            </a:extLst>
          </p:cNvPr>
          <p:cNvSpPr txBox="1"/>
          <p:nvPr/>
        </p:nvSpPr>
        <p:spPr>
          <a:xfrm>
            <a:off x="85416" y="1337148"/>
            <a:ext cx="8329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WP.29</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Волна 1">
            <a:extLst>
              <a:ext uri="{FF2B5EF4-FFF2-40B4-BE49-F238E27FC236}">
                <a16:creationId xmlns:a16="http://schemas.microsoft.com/office/drawing/2014/main" id="{85661296-858C-438D-A09B-99A34244CCA3}"/>
              </a:ext>
            </a:extLst>
          </p:cNvPr>
          <p:cNvSpPr/>
          <p:nvPr/>
        </p:nvSpPr>
        <p:spPr>
          <a:xfrm>
            <a:off x="11446154" y="1302387"/>
            <a:ext cx="586748" cy="427135"/>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197</a:t>
            </a: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 name="Соединитель: уступ 5">
            <a:extLst>
              <a:ext uri="{FF2B5EF4-FFF2-40B4-BE49-F238E27FC236}">
                <a16:creationId xmlns:a16="http://schemas.microsoft.com/office/drawing/2014/main" id="{A7088B59-9FEF-4ACF-B0B0-460670FE87F4}"/>
              </a:ext>
            </a:extLst>
          </p:cNvPr>
          <p:cNvCxnSpPr>
            <a:cxnSpLocks/>
            <a:stCxn id="56" idx="0"/>
            <a:endCxn id="2" idx="1"/>
          </p:cNvCxnSpPr>
          <p:nvPr/>
        </p:nvCxnSpPr>
        <p:spPr>
          <a:xfrm rot="5400000" flipH="1" flipV="1">
            <a:off x="11072642" y="1627471"/>
            <a:ext cx="485028" cy="261996"/>
          </a:xfrm>
          <a:prstGeom prst="bentConnector2">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93" name="Соединитель: уступ 92">
            <a:extLst>
              <a:ext uri="{FF2B5EF4-FFF2-40B4-BE49-F238E27FC236}">
                <a16:creationId xmlns:a16="http://schemas.microsoft.com/office/drawing/2014/main" id="{F9556000-A706-4113-B6DF-A43C8CDDAB61}"/>
              </a:ext>
            </a:extLst>
          </p:cNvPr>
          <p:cNvCxnSpPr>
            <a:cxnSpLocks/>
            <a:endCxn id="54" idx="1"/>
          </p:cNvCxnSpPr>
          <p:nvPr/>
        </p:nvCxnSpPr>
        <p:spPr>
          <a:xfrm rot="5400000" flipH="1" flipV="1">
            <a:off x="9623602" y="2373095"/>
            <a:ext cx="516641" cy="135890"/>
          </a:xfrm>
          <a:prstGeom prst="bentConnector2">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94" name="Соединитель: уступ 93">
            <a:extLst>
              <a:ext uri="{FF2B5EF4-FFF2-40B4-BE49-F238E27FC236}">
                <a16:creationId xmlns:a16="http://schemas.microsoft.com/office/drawing/2014/main" id="{3059BE1C-39BB-47E3-BB00-4145B57F279F}"/>
              </a:ext>
            </a:extLst>
          </p:cNvPr>
          <p:cNvCxnSpPr>
            <a:cxnSpLocks/>
            <a:stCxn id="88" idx="0"/>
            <a:endCxn id="56" idx="1"/>
          </p:cNvCxnSpPr>
          <p:nvPr/>
        </p:nvCxnSpPr>
        <p:spPr>
          <a:xfrm rot="5400000" flipH="1" flipV="1">
            <a:off x="10533476" y="2396086"/>
            <a:ext cx="538018" cy="111285"/>
          </a:xfrm>
          <a:prstGeom prst="bentConnector2">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sp>
        <p:nvSpPr>
          <p:cNvPr id="17" name="TextBox 16">
            <a:extLst>
              <a:ext uri="{FF2B5EF4-FFF2-40B4-BE49-F238E27FC236}">
                <a16:creationId xmlns:a16="http://schemas.microsoft.com/office/drawing/2014/main" id="{99B84777-D7B9-408E-BEB3-571B85C8F3DF}"/>
              </a:ext>
            </a:extLst>
          </p:cNvPr>
          <p:cNvSpPr txBox="1"/>
          <p:nvPr/>
        </p:nvSpPr>
        <p:spPr>
          <a:xfrm>
            <a:off x="6963513" y="4049486"/>
            <a:ext cx="53158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PM Draft		+Gas Draft	Final Draft</a:t>
            </a:r>
            <a:endParaRPr kumimoji="0" lang="ru-RU"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4" name="Правая фигурная скобка 3">
            <a:extLst>
              <a:ext uri="{FF2B5EF4-FFF2-40B4-BE49-F238E27FC236}">
                <a16:creationId xmlns:a16="http://schemas.microsoft.com/office/drawing/2014/main" id="{03B683E4-9DA8-4BC2-A149-4D385582175A}"/>
              </a:ext>
            </a:extLst>
          </p:cNvPr>
          <p:cNvSpPr/>
          <p:nvPr/>
        </p:nvSpPr>
        <p:spPr>
          <a:xfrm rot="5400000">
            <a:off x="4909579" y="2994366"/>
            <a:ext cx="344687" cy="57052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B45474B-1445-4CB5-8DB5-F44457EF9955}"/>
              </a:ext>
            </a:extLst>
          </p:cNvPr>
          <p:cNvSpPr txBox="1"/>
          <p:nvPr/>
        </p:nvSpPr>
        <p:spPr>
          <a:xfrm>
            <a:off x="4229733" y="6063131"/>
            <a:ext cx="17043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Stage 3. Phase 1</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5" name="Правая фигурная скобка 94">
            <a:extLst>
              <a:ext uri="{FF2B5EF4-FFF2-40B4-BE49-F238E27FC236}">
                <a16:creationId xmlns:a16="http://schemas.microsoft.com/office/drawing/2014/main" id="{34F2DA0E-4B76-45FF-9355-2E86847CE652}"/>
              </a:ext>
            </a:extLst>
          </p:cNvPr>
          <p:cNvSpPr/>
          <p:nvPr/>
        </p:nvSpPr>
        <p:spPr>
          <a:xfrm rot="5400000">
            <a:off x="9665017" y="3944205"/>
            <a:ext cx="344687" cy="3805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TextBox 95">
            <a:extLst>
              <a:ext uri="{FF2B5EF4-FFF2-40B4-BE49-F238E27FC236}">
                <a16:creationId xmlns:a16="http://schemas.microsoft.com/office/drawing/2014/main" id="{6C81A975-0458-4091-90AB-8386C52235F6}"/>
              </a:ext>
            </a:extLst>
          </p:cNvPr>
          <p:cNvSpPr txBox="1"/>
          <p:nvPr/>
        </p:nvSpPr>
        <p:spPr>
          <a:xfrm>
            <a:off x="8985171" y="6063131"/>
            <a:ext cx="17043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Stage 3. Phase 2</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64022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984776" y="232567"/>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The objective and tasks for the Phase 1</a:t>
            </a:r>
            <a:endParaRPr lang="ko-KR" altLang="en-US"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2" name="Прямоугольник 1">
            <a:extLst>
              <a:ext uri="{FF2B5EF4-FFF2-40B4-BE49-F238E27FC236}">
                <a16:creationId xmlns:a16="http://schemas.microsoft.com/office/drawing/2014/main" id="{694A1EBE-EABC-4105-9D51-B68A4FC5C8A4}"/>
              </a:ext>
            </a:extLst>
          </p:cNvPr>
          <p:cNvSpPr/>
          <p:nvPr/>
        </p:nvSpPr>
        <p:spPr>
          <a:xfrm>
            <a:off x="252919" y="1013069"/>
            <a:ext cx="11527276" cy="2031325"/>
          </a:xfrm>
          <a:prstGeom prst="rect">
            <a:avLst/>
          </a:prstGeom>
        </p:spPr>
        <p:txBody>
          <a:bodyPr wrap="square">
            <a:spAutoFit/>
          </a:bodyPr>
          <a:lstStyle/>
          <a:p>
            <a:r>
              <a:rPr lang="en-GB" b="1" dirty="0"/>
              <a:t>Objective:</a:t>
            </a:r>
          </a:p>
          <a:p>
            <a:r>
              <a:rPr lang="en-GB" b="1" dirty="0"/>
              <a:t>globally: </a:t>
            </a:r>
            <a:r>
              <a:rPr lang="en-GB" dirty="0"/>
              <a:t>development of a harmonized (at the UN level) methodology for assessing the effectiveness of air</a:t>
            </a:r>
            <a:r>
              <a:rPr lang="ru-RU" dirty="0"/>
              <a:t> </a:t>
            </a:r>
            <a:r>
              <a:rPr lang="en-GB" dirty="0"/>
              <a:t>cleaning in the cabin of a complete vehicle</a:t>
            </a:r>
          </a:p>
          <a:p>
            <a:r>
              <a:rPr lang="en-GB" b="1" dirty="0"/>
              <a:t>1 phase of work: </a:t>
            </a:r>
            <a:r>
              <a:rPr lang="en-GB" dirty="0"/>
              <a:t>development of a methodology for the concentration of particles measuring in the passenger compartment of a car in real driving conditions and assessment of the effectiveness of the cabin air cleaning systems regarding particles</a:t>
            </a:r>
            <a:endParaRPr lang="ru-RU" dirty="0"/>
          </a:p>
          <a:p>
            <a:r>
              <a:rPr lang="en-GB" dirty="0"/>
              <a:t> </a:t>
            </a:r>
          </a:p>
        </p:txBody>
      </p:sp>
      <p:sp>
        <p:nvSpPr>
          <p:cNvPr id="4" name="TextBox 3">
            <a:extLst>
              <a:ext uri="{FF2B5EF4-FFF2-40B4-BE49-F238E27FC236}">
                <a16:creationId xmlns:a16="http://schemas.microsoft.com/office/drawing/2014/main" id="{5035A30A-E0D9-49AC-9C4E-F16B8F3946F4}"/>
              </a:ext>
            </a:extLst>
          </p:cNvPr>
          <p:cNvSpPr txBox="1"/>
          <p:nvPr/>
        </p:nvSpPr>
        <p:spPr>
          <a:xfrm>
            <a:off x="252919" y="2776539"/>
            <a:ext cx="11686162" cy="3416320"/>
          </a:xfrm>
          <a:prstGeom prst="rect">
            <a:avLst/>
          </a:prstGeom>
          <a:noFill/>
        </p:spPr>
        <p:txBody>
          <a:bodyPr wrap="square" rtlCol="0">
            <a:spAutoFit/>
          </a:bodyPr>
          <a:lstStyle/>
          <a:p>
            <a:r>
              <a:rPr lang="en-GB" b="1" dirty="0"/>
              <a:t>Tasks:</a:t>
            </a:r>
          </a:p>
          <a:p>
            <a:pPr marL="342900" indent="-342900">
              <a:buFont typeface="+mj-lt"/>
              <a:buAutoNum type="arabicPeriod"/>
            </a:pPr>
            <a:r>
              <a:rPr lang="en-GB" dirty="0"/>
              <a:t>Development of the draft of the test procedure</a:t>
            </a:r>
          </a:p>
          <a:p>
            <a:pPr marL="342900" indent="-342900">
              <a:buFont typeface="+mj-lt"/>
              <a:buAutoNum type="arabicPeriod"/>
            </a:pPr>
            <a:r>
              <a:rPr lang="en-GB" dirty="0"/>
              <a:t>Carrying out field experiments on various vehicles in various driving conditions with various settings / configurations of the interior ventilation system</a:t>
            </a:r>
          </a:p>
          <a:p>
            <a:pPr marL="342900" indent="-342900">
              <a:buFont typeface="+mj-lt"/>
              <a:buAutoNum type="arabicPeriod"/>
            </a:pPr>
            <a:r>
              <a:rPr lang="en-GB" dirty="0"/>
              <a:t>Analysis of the obtained data (with the development of the method of post-processing of the data), their submission for consideration in the VIAQ group</a:t>
            </a:r>
          </a:p>
          <a:p>
            <a:pPr marL="342900" indent="-342900">
              <a:buFont typeface="+mj-lt"/>
              <a:buAutoNum type="arabicPeriod"/>
            </a:pPr>
            <a:r>
              <a:rPr lang="en-GB" dirty="0"/>
              <a:t>Development of a methodology for measuring the concentration of particles in the passenger compartment under real driving conditions</a:t>
            </a:r>
          </a:p>
          <a:p>
            <a:pPr marL="342900" indent="-342900">
              <a:buFont typeface="+mj-lt"/>
              <a:buAutoNum type="arabicPeriod"/>
            </a:pPr>
            <a:r>
              <a:rPr lang="en-GB" dirty="0"/>
              <a:t>Analysis of the data obtained with an assessment of the effectiveness of the cabin air cleaning system</a:t>
            </a:r>
          </a:p>
          <a:p>
            <a:pPr marL="342900" indent="-342900">
              <a:buFont typeface="+mj-lt"/>
              <a:buAutoNum type="arabicPeriod"/>
            </a:pPr>
            <a:r>
              <a:rPr lang="en-GB" dirty="0"/>
              <a:t>Development of a methodology for assessing the effectiveness of a cabin air cleaning system for a car regarding to particles in real driving conditions</a:t>
            </a:r>
          </a:p>
          <a:p>
            <a:pPr marL="342900" indent="-342900">
              <a:buFont typeface="+mj-lt"/>
              <a:buAutoNum type="arabicPeriod"/>
            </a:pPr>
            <a:r>
              <a:rPr lang="en-GB" dirty="0"/>
              <a:t>Presentation of the methodology and results of experimental studies on the VIAQ group</a:t>
            </a:r>
            <a:endParaRPr lang="ru-RU" dirty="0"/>
          </a:p>
        </p:txBody>
      </p:sp>
    </p:spTree>
    <p:extLst>
      <p:ext uri="{BB962C8B-B14F-4D97-AF65-F5344CB8AC3E}">
        <p14:creationId xmlns:p14="http://schemas.microsoft.com/office/powerpoint/2010/main" val="280704991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821"/>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Comparative analysis of different VIAQ test methodologies </a:t>
            </a:r>
          </a:p>
        </p:txBody>
      </p:sp>
      <p:sp>
        <p:nvSpPr>
          <p:cNvPr id="5" name="Прямоугольник 4">
            <a:extLst>
              <a:ext uri="{FF2B5EF4-FFF2-40B4-BE49-F238E27FC236}">
                <a16:creationId xmlns:a16="http://schemas.microsoft.com/office/drawing/2014/main" id="{2DFFB39E-39BA-40D7-8464-01BB036E67ED}"/>
              </a:ext>
            </a:extLst>
          </p:cNvPr>
          <p:cNvSpPr/>
          <p:nvPr/>
        </p:nvSpPr>
        <p:spPr>
          <a:xfrm>
            <a:off x="332185" y="1119397"/>
            <a:ext cx="11527630" cy="830997"/>
          </a:xfrm>
          <a:prstGeom prst="rect">
            <a:avLst/>
          </a:prstGeom>
        </p:spPr>
        <p:txBody>
          <a:bodyPr wrap="square">
            <a:spAutoFit/>
          </a:bodyPr>
          <a:lstStyle/>
          <a:p>
            <a:r>
              <a:rPr lang="en-US" sz="2400" b="1" dirty="0"/>
              <a:t>The purpose </a:t>
            </a:r>
            <a:r>
              <a:rPr lang="en-US" sz="2400" dirty="0"/>
              <a:t>of this analysis is to compare different vehicle interior air test approaches to develop PM measurement test method.</a:t>
            </a:r>
            <a:endParaRPr lang="ru-RU" sz="2400" dirty="0"/>
          </a:p>
        </p:txBody>
      </p:sp>
      <p:sp>
        <p:nvSpPr>
          <p:cNvPr id="6" name="TextBox 5">
            <a:extLst>
              <a:ext uri="{FF2B5EF4-FFF2-40B4-BE49-F238E27FC236}">
                <a16:creationId xmlns:a16="http://schemas.microsoft.com/office/drawing/2014/main" id="{F02B8C13-C8D5-4ACA-9462-2E00424F99BD}"/>
              </a:ext>
            </a:extLst>
          </p:cNvPr>
          <p:cNvSpPr txBox="1"/>
          <p:nvPr/>
        </p:nvSpPr>
        <p:spPr>
          <a:xfrm>
            <a:off x="369272" y="2952507"/>
            <a:ext cx="11564717" cy="4154984"/>
          </a:xfrm>
          <a:prstGeom prst="rect">
            <a:avLst/>
          </a:prstGeom>
          <a:noFill/>
        </p:spPr>
        <p:txBody>
          <a:bodyPr wrap="square" numCol="2" rtlCol="0">
            <a:spAutoFit/>
          </a:bodyPr>
          <a:lstStyle/>
          <a:p>
            <a:pPr marL="514350" indent="-514350">
              <a:buFont typeface="+mj-lt"/>
              <a:buAutoNum type="arabicPeriod"/>
            </a:pPr>
            <a:r>
              <a:rPr lang="en-GB" sz="2400" dirty="0"/>
              <a:t>Vehicle Category</a:t>
            </a:r>
            <a:endParaRPr lang="ru-RU" sz="2400" dirty="0"/>
          </a:p>
          <a:p>
            <a:pPr marL="514350" indent="-514350">
              <a:buFont typeface="+mj-lt"/>
              <a:buAutoNum type="arabicPeriod"/>
            </a:pPr>
            <a:r>
              <a:rPr lang="en-GB" sz="2400" spc="0" dirty="0"/>
              <a:t>Criteria for excluding a vehicle from tests</a:t>
            </a:r>
            <a:endParaRPr lang="en-US" sz="2400" spc="0" dirty="0"/>
          </a:p>
          <a:p>
            <a:pPr marL="514350" indent="-514350">
              <a:buFont typeface="+mj-lt"/>
              <a:buAutoNum type="arabicPeriod"/>
            </a:pPr>
            <a:r>
              <a:rPr lang="en-GB" sz="2400" dirty="0"/>
              <a:t>Test Vehicle age/millage</a:t>
            </a:r>
          </a:p>
          <a:p>
            <a:pPr marL="514350" indent="-514350">
              <a:buFont typeface="+mj-lt"/>
              <a:buAutoNum type="arabicPeriod"/>
            </a:pPr>
            <a:r>
              <a:rPr lang="en-GB" sz="2400" dirty="0"/>
              <a:t>Meteorological Conditions</a:t>
            </a:r>
          </a:p>
          <a:p>
            <a:pPr marL="514350" indent="-514350">
              <a:buFont typeface="+mj-lt"/>
              <a:buAutoNum type="arabicPeriod"/>
            </a:pPr>
            <a:r>
              <a:rPr lang="en-GB" sz="2400" dirty="0"/>
              <a:t>Test Conditions</a:t>
            </a:r>
          </a:p>
          <a:p>
            <a:pPr marL="514350" indent="-514350">
              <a:buFont typeface="+mj-lt"/>
              <a:buAutoNum type="arabicPeriod"/>
            </a:pPr>
            <a:r>
              <a:rPr lang="en-GB" sz="2400" dirty="0"/>
              <a:t>Sampling Points</a:t>
            </a:r>
            <a:r>
              <a:rPr lang="ru-RU" sz="2400" dirty="0"/>
              <a:t>/</a:t>
            </a:r>
            <a:r>
              <a:rPr lang="en-GB" sz="2400" dirty="0"/>
              <a:t>Sampling</a:t>
            </a:r>
            <a:r>
              <a:rPr lang="ru-RU" sz="2400" dirty="0"/>
              <a:t> </a:t>
            </a:r>
            <a:r>
              <a:rPr lang="en-US" sz="2400" dirty="0"/>
              <a:t>Lines</a:t>
            </a:r>
            <a:r>
              <a:rPr lang="en-GB" sz="2400" dirty="0"/>
              <a:t> </a:t>
            </a:r>
          </a:p>
          <a:p>
            <a:pPr marL="514350" indent="-514350">
              <a:buFont typeface="+mj-lt"/>
              <a:buAutoNum type="arabicPeriod"/>
            </a:pPr>
            <a:r>
              <a:rPr lang="en-GB" sz="2400" dirty="0"/>
              <a:t>Background air pollution level</a:t>
            </a:r>
          </a:p>
          <a:p>
            <a:pPr marL="514350" indent="-514350">
              <a:buFont typeface="+mj-lt"/>
              <a:buAutoNum type="arabicPeriod"/>
            </a:pPr>
            <a:r>
              <a:rPr lang="en-GB" sz="2400" dirty="0"/>
              <a:t>Cabin air filter age</a:t>
            </a:r>
          </a:p>
          <a:p>
            <a:pPr marL="514350" indent="-514350">
              <a:buFont typeface="+mj-lt"/>
              <a:buAutoNum type="arabicPeriod"/>
            </a:pPr>
            <a:endParaRPr lang="en-GB" sz="2400" dirty="0"/>
          </a:p>
          <a:p>
            <a:pPr marL="514350" indent="-514350">
              <a:buFont typeface="+mj-lt"/>
              <a:buAutoNum type="arabicPeriod"/>
            </a:pPr>
            <a:endParaRPr lang="en-GB" sz="2400" dirty="0"/>
          </a:p>
          <a:p>
            <a:pPr marL="514350" indent="-514350">
              <a:buFont typeface="+mj-lt"/>
              <a:buAutoNum type="arabicPeriod"/>
            </a:pPr>
            <a:endParaRPr lang="en-GB" sz="2400" dirty="0"/>
          </a:p>
          <a:p>
            <a:pPr marL="514350" indent="-514350">
              <a:buFont typeface="+mj-lt"/>
              <a:buAutoNum type="arabicPeriod"/>
            </a:pPr>
            <a:r>
              <a:rPr lang="en-GB" sz="2400" dirty="0"/>
              <a:t>PM and gas components to be Measured</a:t>
            </a:r>
          </a:p>
          <a:p>
            <a:pPr marL="514350" indent="-514350">
              <a:buFont typeface="+mj-lt"/>
              <a:buAutoNum type="arabicPeriod"/>
            </a:pPr>
            <a:r>
              <a:rPr lang="en-GB" sz="2400" dirty="0"/>
              <a:t>Measurement Methods</a:t>
            </a:r>
          </a:p>
          <a:p>
            <a:pPr marL="514350" indent="-514350">
              <a:buFont typeface="+mj-lt"/>
              <a:buAutoNum type="arabicPeriod"/>
            </a:pPr>
            <a:r>
              <a:rPr lang="en-GB" sz="2400" dirty="0"/>
              <a:t>Test equipment requirements </a:t>
            </a:r>
          </a:p>
          <a:p>
            <a:pPr marL="514350" indent="-514350">
              <a:buFont typeface="+mj-lt"/>
              <a:buAutoNum type="arabicPeriod"/>
            </a:pPr>
            <a:r>
              <a:rPr lang="en-GB" sz="2400" spc="0" dirty="0"/>
              <a:t>Gas Analysers Calibration</a:t>
            </a:r>
          </a:p>
          <a:p>
            <a:pPr marL="514350" indent="-514350">
              <a:buFont typeface="+mj-lt"/>
              <a:buAutoNum type="arabicPeriod"/>
            </a:pPr>
            <a:r>
              <a:rPr lang="en-GB" sz="2400" dirty="0"/>
              <a:t>Test Modes</a:t>
            </a:r>
          </a:p>
          <a:p>
            <a:pPr marL="514350" indent="-514350">
              <a:buFont typeface="+mj-lt"/>
              <a:buAutoNum type="arabicPeriod"/>
            </a:pPr>
            <a:r>
              <a:rPr lang="en-GB" sz="2400" dirty="0"/>
              <a:t>HVAC Modes</a:t>
            </a:r>
          </a:p>
          <a:p>
            <a:pPr marL="514350" indent="-514350">
              <a:buFont typeface="+mj-lt"/>
              <a:buAutoNum type="arabicPeriod"/>
            </a:pPr>
            <a:r>
              <a:rPr lang="en-GB" sz="2400" dirty="0"/>
              <a:t>Test Procedure</a:t>
            </a:r>
          </a:p>
          <a:p>
            <a:pPr marL="514350" indent="-514350">
              <a:buFont typeface="+mj-lt"/>
              <a:buAutoNum type="arabicPeriod"/>
            </a:pPr>
            <a:r>
              <a:rPr lang="en-GB" sz="2400" dirty="0"/>
              <a:t>Test Protocol</a:t>
            </a:r>
          </a:p>
        </p:txBody>
      </p:sp>
      <p:sp>
        <p:nvSpPr>
          <p:cNvPr id="7" name="TextBox 6">
            <a:extLst>
              <a:ext uri="{FF2B5EF4-FFF2-40B4-BE49-F238E27FC236}">
                <a16:creationId xmlns:a16="http://schemas.microsoft.com/office/drawing/2014/main" id="{1147C989-A6EB-4ADE-94D2-94755E192560}"/>
              </a:ext>
            </a:extLst>
          </p:cNvPr>
          <p:cNvSpPr txBox="1"/>
          <p:nvPr/>
        </p:nvSpPr>
        <p:spPr>
          <a:xfrm>
            <a:off x="369272" y="2457079"/>
            <a:ext cx="6094378" cy="461665"/>
          </a:xfrm>
          <a:prstGeom prst="rect">
            <a:avLst/>
          </a:prstGeom>
          <a:noFill/>
        </p:spPr>
        <p:txBody>
          <a:bodyPr wrap="square">
            <a:spAutoFit/>
          </a:bodyPr>
          <a:lstStyle/>
          <a:p>
            <a:r>
              <a:rPr lang="en-US" sz="2400" b="1" dirty="0"/>
              <a:t>The items</a:t>
            </a:r>
            <a:endParaRPr lang="ru-RU" sz="2400" dirty="0"/>
          </a:p>
        </p:txBody>
      </p:sp>
    </p:spTree>
    <p:extLst>
      <p:ext uri="{BB962C8B-B14F-4D97-AF65-F5344CB8AC3E}">
        <p14:creationId xmlns:p14="http://schemas.microsoft.com/office/powerpoint/2010/main" val="262892336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56BF6B1D-DA0D-47EF-8AD2-838C9CB93CE5}"/>
              </a:ext>
            </a:extLst>
          </p:cNvPr>
          <p:cNvSpPr>
            <a:spLocks noChangeArrowheads="1"/>
          </p:cNvSpPr>
          <p:nvPr/>
        </p:nvSpPr>
        <p:spPr bwMode="auto">
          <a:xfrm>
            <a:off x="446374" y="219945"/>
            <a:ext cx="8328172" cy="954107"/>
          </a:xfrm>
          <a:prstGeom prst="rect">
            <a:avLst/>
          </a:prstGeom>
          <a:noFill/>
          <a:ln w="9525" algn="ctr">
            <a:noFill/>
            <a:miter lim="800000"/>
            <a:headEnd/>
            <a:tailEnd/>
          </a:ln>
          <a:effectLst>
            <a:outerShdw dist="63500" dir="3187806" algn="ctr" rotWithShape="0">
              <a:srgbClr val="000000"/>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ko-KR" altLang="en-US" sz="2800" b="1" i="0" u="none" strike="noStrike" kern="1200" cap="none" spc="0" normalizeH="0" baseline="0" noProof="0" dirty="0">
                <a:ln>
                  <a:noFill/>
                </a:ln>
                <a:solidFill>
                  <a:prstClr val="white"/>
                </a:solidFill>
                <a:uLnTx/>
                <a:uFillTx/>
                <a:latin typeface="Arial" charset="0"/>
                <a:ea typeface="HY헤드라인M" pitchFamily="18" charset="-127"/>
                <a:cs typeface="Arial" charset="0"/>
              </a:rPr>
              <a:t> </a:t>
            </a:r>
            <a:r>
              <a:rPr kumimoji="0" lang="en-US" altLang="ko-KR" sz="2800" b="1" i="0" u="none" strike="noStrike" kern="1200" cap="none" spc="0" normalizeH="0" baseline="0" noProof="0" dirty="0">
                <a:ln>
                  <a:noFill/>
                </a:ln>
                <a:solidFill>
                  <a:prstClr val="white"/>
                </a:solidFill>
                <a:uLnTx/>
                <a:uFillTx/>
                <a:latin typeface="Arial" charset="0"/>
                <a:ea typeface="HY헤드라인M" pitchFamily="18" charset="-127"/>
                <a:cs typeface="Arial" charset="0"/>
              </a:rPr>
              <a:t>   </a:t>
            </a:r>
            <a:r>
              <a:rPr lang="en-US"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Literature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graphicFrame>
        <p:nvGraphicFramePr>
          <p:cNvPr id="7" name="Таблица 4">
            <a:extLst>
              <a:ext uri="{FF2B5EF4-FFF2-40B4-BE49-F238E27FC236}">
                <a16:creationId xmlns:a16="http://schemas.microsoft.com/office/drawing/2014/main" id="{D2729103-4ED7-4158-9925-5981CD2A17F9}"/>
              </a:ext>
            </a:extLst>
          </p:cNvPr>
          <p:cNvGraphicFramePr>
            <a:graphicFrameLocks noGrp="1"/>
          </p:cNvGraphicFramePr>
          <p:nvPr>
            <p:extLst>
              <p:ext uri="{D42A27DB-BD31-4B8C-83A1-F6EECF244321}">
                <p14:modId xmlns:p14="http://schemas.microsoft.com/office/powerpoint/2010/main" val="503616350"/>
              </p:ext>
            </p:extLst>
          </p:nvPr>
        </p:nvGraphicFramePr>
        <p:xfrm>
          <a:off x="273845" y="1077018"/>
          <a:ext cx="11613355" cy="5222240"/>
        </p:xfrm>
        <a:graphic>
          <a:graphicData uri="http://schemas.openxmlformats.org/drawingml/2006/table">
            <a:tbl>
              <a:tblPr firstRow="1" bandRow="1">
                <a:tableStyleId>{5C22544A-7EE6-4342-B048-85BDC9FD1C3A}</a:tableStyleId>
              </a:tblPr>
              <a:tblGrid>
                <a:gridCol w="1794213">
                  <a:extLst>
                    <a:ext uri="{9D8B030D-6E8A-4147-A177-3AD203B41FA5}">
                      <a16:colId xmlns:a16="http://schemas.microsoft.com/office/drawing/2014/main" val="2900303702"/>
                    </a:ext>
                  </a:extLst>
                </a:gridCol>
                <a:gridCol w="9819142">
                  <a:extLst>
                    <a:ext uri="{9D8B030D-6E8A-4147-A177-3AD203B41FA5}">
                      <a16:colId xmlns:a16="http://schemas.microsoft.com/office/drawing/2014/main" val="2308929214"/>
                    </a:ext>
                  </a:extLst>
                </a:gridCol>
              </a:tblGrid>
              <a:tr h="370840">
                <a:tc>
                  <a:txBody>
                    <a:bodyPr/>
                    <a:lstStyle/>
                    <a:p>
                      <a:r>
                        <a:rPr lang="en-GB" dirty="0"/>
                        <a:t>Index</a:t>
                      </a:r>
                      <a:endParaRPr lang="ru-RU" dirty="0"/>
                    </a:p>
                  </a:txBody>
                  <a:tcPr/>
                </a:tc>
                <a:tc>
                  <a:txBody>
                    <a:bodyPr/>
                    <a:lstStyle/>
                    <a:p>
                      <a:r>
                        <a:rPr lang="en-GB" dirty="0"/>
                        <a:t>Publication reference</a:t>
                      </a:r>
                      <a:endParaRPr lang="ru-RU" dirty="0"/>
                    </a:p>
                  </a:txBody>
                  <a:tcPr/>
                </a:tc>
                <a:extLst>
                  <a:ext uri="{0D108BD9-81ED-4DB2-BD59-A6C34878D82A}">
                    <a16:rowId xmlns:a16="http://schemas.microsoft.com/office/drawing/2014/main" val="2347699197"/>
                  </a:ext>
                </a:extLst>
              </a:tr>
              <a:tr h="370840">
                <a:tc>
                  <a:txBody>
                    <a:bodyPr/>
                    <a:lstStyle/>
                    <a:p>
                      <a:r>
                        <a:rPr lang="en-GB" dirty="0"/>
                        <a:t>CEN</a:t>
                      </a:r>
                      <a:endParaRPr lang="ru-RU" dirty="0"/>
                    </a:p>
                  </a:txBody>
                  <a:tcPr/>
                </a:tc>
                <a:tc>
                  <a:txBody>
                    <a:bodyPr/>
                    <a:lstStyle/>
                    <a:p>
                      <a:r>
                        <a:rPr lang="en-GB" dirty="0"/>
                        <a:t>CEN/WS 103 Real drive test method for collecting vehicle interior air quality data // Doc. CEN/WS 103 N. 23, 2021</a:t>
                      </a:r>
                    </a:p>
                    <a:p>
                      <a:r>
                        <a:rPr lang="en-GB" sz="1800" b="0" i="0" kern="1200" dirty="0">
                          <a:solidFill>
                            <a:schemeClr val="dk1"/>
                          </a:solidFill>
                          <a:effectLst/>
                          <a:latin typeface="+mn-lt"/>
                          <a:ea typeface="+mn-ea"/>
                          <a:cs typeface="+mn-cs"/>
                        </a:rPr>
                        <a:t>Pham, L., </a:t>
                      </a:r>
                      <a:r>
                        <a:rPr lang="en-GB" sz="1800" b="1" i="0" kern="1200" dirty="0">
                          <a:solidFill>
                            <a:schemeClr val="dk1"/>
                          </a:solidFill>
                          <a:effectLst/>
                          <a:latin typeface="+mn-lt"/>
                          <a:ea typeface="+mn-ea"/>
                          <a:cs typeface="+mn-cs"/>
                        </a:rPr>
                        <a:t>Molden, N., </a:t>
                      </a:r>
                      <a:r>
                        <a:rPr lang="en-GB" sz="1800" b="0" i="0" kern="1200" dirty="0">
                          <a:solidFill>
                            <a:schemeClr val="dk1"/>
                          </a:solidFill>
                          <a:effectLst/>
                          <a:latin typeface="+mn-lt"/>
                          <a:ea typeface="+mn-ea"/>
                          <a:cs typeface="+mn-cs"/>
                        </a:rPr>
                        <a:t>Boyle, S., Johnson, K., &amp; </a:t>
                      </a:r>
                      <a:r>
                        <a:rPr lang="en-GB" sz="1800" b="1" i="0" kern="1200" dirty="0">
                          <a:solidFill>
                            <a:schemeClr val="dk1"/>
                          </a:solidFill>
                          <a:effectLst/>
                          <a:latin typeface="+mn-lt"/>
                          <a:ea typeface="+mn-ea"/>
                          <a:cs typeface="+mn-cs"/>
                        </a:rPr>
                        <a:t>Jung, H. </a:t>
                      </a:r>
                      <a:r>
                        <a:rPr lang="en-GB" sz="1800" b="0" i="0" kern="1200" dirty="0">
                          <a:solidFill>
                            <a:schemeClr val="dk1"/>
                          </a:solidFill>
                          <a:effectLst/>
                          <a:latin typeface="+mn-lt"/>
                          <a:ea typeface="+mn-ea"/>
                          <a:cs typeface="+mn-cs"/>
                        </a:rPr>
                        <a:t>(2019). Development of a Standard Testing Method for Vehicle Cabin Air Quality Index. </a:t>
                      </a:r>
                      <a:r>
                        <a:rPr lang="en-GB" sz="1800" b="0" i="1" kern="1200" dirty="0">
                          <a:solidFill>
                            <a:schemeClr val="dk1"/>
                          </a:solidFill>
                          <a:effectLst/>
                          <a:latin typeface="+mn-lt"/>
                          <a:ea typeface="+mn-ea"/>
                          <a:cs typeface="+mn-cs"/>
                        </a:rPr>
                        <a:t>SAE International Journal of Commercial Vehicles</a:t>
                      </a:r>
                      <a:r>
                        <a:rPr lang="en-GB" sz="1800" b="0" i="0" kern="1200" dirty="0">
                          <a:solidFill>
                            <a:schemeClr val="dk1"/>
                          </a:solidFill>
                          <a:effectLst/>
                          <a:latin typeface="+mn-lt"/>
                          <a:ea typeface="+mn-ea"/>
                          <a:cs typeface="+mn-cs"/>
                        </a:rPr>
                        <a:t>, 12(2). </a:t>
                      </a:r>
                      <a:r>
                        <a:rPr lang="en-GB" sz="1800" b="0" i="0" kern="1200" dirty="0">
                          <a:solidFill>
                            <a:schemeClr val="dk1"/>
                          </a:solidFill>
                          <a:effectLst/>
                          <a:latin typeface="+mn-lt"/>
                          <a:ea typeface="+mn-ea"/>
                          <a:cs typeface="+mn-cs"/>
                          <a:hlinkClick r:id="rId3"/>
                        </a:rPr>
                        <a:t>http://dx.doi.org/10.4271/02-12-02-0012</a:t>
                      </a:r>
                      <a:r>
                        <a:rPr lang="en-GB" sz="1800" b="0" i="0" kern="1200" dirty="0">
                          <a:solidFill>
                            <a:schemeClr val="dk1"/>
                          </a:solidFill>
                          <a:effectLst/>
                          <a:latin typeface="+mn-lt"/>
                          <a:ea typeface="+mn-ea"/>
                          <a:cs typeface="+mn-cs"/>
                        </a:rPr>
                        <a:t> </a:t>
                      </a:r>
                      <a:endParaRPr lang="ru-RU" dirty="0"/>
                    </a:p>
                  </a:txBody>
                  <a:tcPr/>
                </a:tc>
                <a:extLst>
                  <a:ext uri="{0D108BD9-81ED-4DB2-BD59-A6C34878D82A}">
                    <a16:rowId xmlns:a16="http://schemas.microsoft.com/office/drawing/2014/main" val="2590808038"/>
                  </a:ext>
                </a:extLst>
              </a:tr>
              <a:tr h="370840">
                <a:tc>
                  <a:txBody>
                    <a:bodyPr/>
                    <a:lstStyle/>
                    <a:p>
                      <a:r>
                        <a:rPr lang="en-GB" dirty="0" err="1"/>
                        <a:t>CabinAir</a:t>
                      </a:r>
                      <a:endParaRPr lang="ru-RU" dirty="0"/>
                    </a:p>
                  </a:txBody>
                  <a:tcPr/>
                </a:tc>
                <a:tc>
                  <a:txBody>
                    <a:bodyPr/>
                    <a:lstStyle/>
                    <a:p>
                      <a:r>
                        <a:rPr lang="en-GB" sz="1800" b="1" i="0" u="none" strike="noStrike" kern="1200" baseline="0" dirty="0">
                          <a:solidFill>
                            <a:schemeClr val="dk1"/>
                          </a:solidFill>
                          <a:latin typeface="+mn-lt"/>
                          <a:ea typeface="+mn-ea"/>
                          <a:cs typeface="+mn-cs"/>
                        </a:rPr>
                        <a:t>Cha Y. </a:t>
                      </a:r>
                      <a:r>
                        <a:rPr lang="en-GB" sz="1800" b="0" i="0" u="none" strike="noStrike" kern="1200" baseline="0" dirty="0">
                          <a:solidFill>
                            <a:schemeClr val="dk1"/>
                          </a:solidFill>
                          <a:latin typeface="+mn-lt"/>
                          <a:ea typeface="+mn-ea"/>
                          <a:cs typeface="+mn-cs"/>
                        </a:rPr>
                        <a:t>Dynamic and stationary measurement of in-vehicle PM2.5 and the filtration. </a:t>
                      </a:r>
                      <a:r>
                        <a:rPr lang="en-GB" sz="1800" b="0" i="0" u="none" strike="noStrike" kern="1200" baseline="0" dirty="0">
                          <a:solidFill>
                            <a:schemeClr val="dk1"/>
                          </a:solidFill>
                          <a:latin typeface="+mn-lt"/>
                          <a:ea typeface="+mn-ea"/>
                          <a:cs typeface="+mn-cs"/>
                          <a:hlinkClick r:id="rId4"/>
                        </a:rPr>
                        <a:t>VIAQ-21-07</a:t>
                      </a:r>
                      <a:endParaRPr lang="ru-RU" dirty="0"/>
                    </a:p>
                  </a:txBody>
                  <a:tcPr/>
                </a:tc>
                <a:extLst>
                  <a:ext uri="{0D108BD9-81ED-4DB2-BD59-A6C34878D82A}">
                    <a16:rowId xmlns:a16="http://schemas.microsoft.com/office/drawing/2014/main" val="2435745735"/>
                  </a:ext>
                </a:extLst>
              </a:tr>
              <a:tr h="370840">
                <a:tc>
                  <a:txBody>
                    <a:bodyPr/>
                    <a:lstStyle/>
                    <a:p>
                      <a:r>
                        <a:rPr lang="en-GB" dirty="0"/>
                        <a:t>Wei</a:t>
                      </a:r>
                      <a:endParaRPr lang="ru-RU" dirty="0"/>
                    </a:p>
                  </a:txBody>
                  <a:tcPr/>
                </a:tc>
                <a:tc>
                  <a:txBody>
                    <a:bodyPr/>
                    <a:lstStyle/>
                    <a:p>
                      <a:r>
                        <a:rPr lang="en-GB" b="1" dirty="0"/>
                        <a:t>Wei, D.</a:t>
                      </a:r>
                      <a:r>
                        <a:rPr lang="en-GB" dirty="0"/>
                        <a:t>, Nielsen, F., Ekberg, L., </a:t>
                      </a:r>
                      <a:r>
                        <a:rPr lang="en-GB" b="1" dirty="0"/>
                        <a:t>Löfvendahl, A</a:t>
                      </a:r>
                      <a:r>
                        <a:rPr lang="en-GB" dirty="0"/>
                        <a:t>., </a:t>
                      </a:r>
                      <a:r>
                        <a:rPr lang="en-GB" dirty="0" err="1"/>
                        <a:t>Bernander</a:t>
                      </a:r>
                      <a:r>
                        <a:rPr lang="en-GB" dirty="0"/>
                        <a:t>, M., </a:t>
                      </a:r>
                      <a:r>
                        <a:rPr lang="en-GB" dirty="0" err="1"/>
                        <a:t>Dalenbäck</a:t>
                      </a:r>
                      <a:r>
                        <a:rPr lang="en-GB" dirty="0"/>
                        <a:t>, J-O. PM2.5 and ultrafine particles in passenger car cabins in Sweden and northern China—the influence of filter age and pre-ionization. Environ Sci </a:t>
                      </a:r>
                      <a:r>
                        <a:rPr lang="en-GB" dirty="0" err="1"/>
                        <a:t>Pollut</a:t>
                      </a:r>
                      <a:r>
                        <a:rPr lang="en-GB" dirty="0"/>
                        <a:t> Res 27, 30815–30830 (2020). </a:t>
                      </a:r>
                      <a:r>
                        <a:rPr lang="en-GB" dirty="0">
                          <a:hlinkClick r:id="rId5"/>
                        </a:rPr>
                        <a:t>https://doi.org/10.1007/s11356-020-09214-0</a:t>
                      </a:r>
                      <a:r>
                        <a:rPr lang="en-GB" dirty="0"/>
                        <a:t> </a:t>
                      </a:r>
                      <a:endParaRPr lang="ru-RU" dirty="0"/>
                    </a:p>
                  </a:txBody>
                  <a:tcPr/>
                </a:tc>
                <a:extLst>
                  <a:ext uri="{0D108BD9-81ED-4DB2-BD59-A6C34878D82A}">
                    <a16:rowId xmlns:a16="http://schemas.microsoft.com/office/drawing/2014/main" val="2183070032"/>
                  </a:ext>
                </a:extLst>
              </a:tr>
              <a:tr h="370840">
                <a:tc>
                  <a:txBody>
                    <a:bodyPr/>
                    <a:lstStyle/>
                    <a:p>
                      <a:r>
                        <a:rPr lang="en-GB" sz="1800" b="0" i="0" u="none" strike="noStrike" kern="1200" baseline="0" dirty="0">
                          <a:solidFill>
                            <a:schemeClr val="dk1"/>
                          </a:solidFill>
                          <a:latin typeface="+mn-lt"/>
                          <a:ea typeface="+mn-ea"/>
                          <a:cs typeface="+mn-cs"/>
                        </a:rPr>
                        <a:t>Abi-</a:t>
                      </a:r>
                      <a:r>
                        <a:rPr lang="en-GB" sz="1800" b="0" i="0" u="none" strike="noStrike" kern="1200" baseline="0" dirty="0" err="1">
                          <a:solidFill>
                            <a:schemeClr val="dk1"/>
                          </a:solidFill>
                          <a:latin typeface="+mn-lt"/>
                          <a:ea typeface="+mn-ea"/>
                          <a:cs typeface="+mn-cs"/>
                        </a:rPr>
                        <a:t>Esber</a:t>
                      </a:r>
                      <a:endParaRPr lang="ru-RU" dirty="0"/>
                    </a:p>
                  </a:txBody>
                  <a:tcPr/>
                </a:tc>
                <a:tc>
                  <a:txBody>
                    <a:bodyPr/>
                    <a:lstStyle/>
                    <a:p>
                      <a:r>
                        <a:rPr lang="en-GB" sz="1800" b="0" i="0" u="none" strike="noStrike" kern="1200" baseline="0" dirty="0">
                          <a:solidFill>
                            <a:schemeClr val="dk1"/>
                          </a:solidFill>
                          <a:latin typeface="+mn-lt"/>
                          <a:ea typeface="+mn-ea"/>
                          <a:cs typeface="+mn-cs"/>
                        </a:rPr>
                        <a:t>Abi-</a:t>
                      </a:r>
                      <a:r>
                        <a:rPr lang="en-GB" sz="1800" b="0" i="0" u="none" strike="noStrike" kern="1200" baseline="0" dirty="0" err="1">
                          <a:solidFill>
                            <a:schemeClr val="dk1"/>
                          </a:solidFill>
                          <a:latin typeface="+mn-lt"/>
                          <a:ea typeface="+mn-ea"/>
                          <a:cs typeface="+mn-cs"/>
                        </a:rPr>
                        <a:t>Esber</a:t>
                      </a:r>
                      <a:r>
                        <a:rPr lang="en-GB" sz="1800" b="0" i="0" u="none" strike="noStrike" kern="1200" baseline="0" dirty="0">
                          <a:solidFill>
                            <a:schemeClr val="dk1"/>
                          </a:solidFill>
                          <a:latin typeface="+mn-lt"/>
                          <a:ea typeface="+mn-ea"/>
                          <a:cs typeface="+mn-cs"/>
                        </a:rPr>
                        <a:t> L, El-</a:t>
                      </a:r>
                      <a:r>
                        <a:rPr lang="en-GB" sz="1800" b="0" i="0" u="none" strike="noStrike" kern="1200" baseline="0" dirty="0" err="1">
                          <a:solidFill>
                            <a:schemeClr val="dk1"/>
                          </a:solidFill>
                          <a:latin typeface="+mn-lt"/>
                          <a:ea typeface="+mn-ea"/>
                          <a:cs typeface="+mn-cs"/>
                        </a:rPr>
                        <a:t>FadelM</a:t>
                      </a:r>
                      <a:r>
                        <a:rPr lang="en-GB" sz="1800" b="0" i="0" u="none" strike="noStrike" kern="1200" baseline="0" dirty="0">
                          <a:solidFill>
                            <a:schemeClr val="dk1"/>
                          </a:solidFill>
                          <a:latin typeface="+mn-lt"/>
                          <a:ea typeface="+mn-ea"/>
                          <a:cs typeface="+mn-cs"/>
                        </a:rPr>
                        <a:t> (2013) Indoor to outdoor air quality associations with self-pollution implications inside passenger car cabins. Atmos </a:t>
                      </a:r>
                      <a:r>
                        <a:rPr lang="fr-FR" sz="1800" b="0" i="0" u="none" strike="noStrike" kern="1200" baseline="0" dirty="0">
                          <a:solidFill>
                            <a:schemeClr val="dk1"/>
                          </a:solidFill>
                          <a:latin typeface="+mn-lt"/>
                          <a:ea typeface="+mn-ea"/>
                          <a:cs typeface="+mn-cs"/>
                        </a:rPr>
                        <a:t>Environ 81:450–463. </a:t>
                      </a:r>
                      <a:r>
                        <a:rPr lang="fr-FR" sz="1800" b="0" i="0" u="none" strike="noStrike" kern="1200" baseline="0" dirty="0">
                          <a:solidFill>
                            <a:schemeClr val="dk1"/>
                          </a:solidFill>
                          <a:latin typeface="+mn-lt"/>
                          <a:ea typeface="+mn-ea"/>
                          <a:cs typeface="+mn-cs"/>
                          <a:hlinkClick r:id="rId6"/>
                        </a:rPr>
                        <a:t>https://doi.org/10.1016/j.atmosenv.2013.09.</a:t>
                      </a:r>
                      <a:r>
                        <a:rPr lang="ru-RU" sz="1800" b="0" i="0" u="none" strike="noStrike" kern="1200" baseline="0" dirty="0">
                          <a:solidFill>
                            <a:schemeClr val="dk1"/>
                          </a:solidFill>
                          <a:latin typeface="+mn-lt"/>
                          <a:ea typeface="+mn-ea"/>
                          <a:cs typeface="+mn-cs"/>
                          <a:hlinkClick r:id="rId6"/>
                        </a:rPr>
                        <a:t>040</a:t>
                      </a:r>
                      <a:r>
                        <a:rPr lang="en-GB" sz="1800" b="0" i="0" u="none" strike="noStrike" kern="1200" baseline="0" dirty="0">
                          <a:solidFill>
                            <a:schemeClr val="dk1"/>
                          </a:solidFill>
                          <a:latin typeface="+mn-lt"/>
                          <a:ea typeface="+mn-ea"/>
                          <a:cs typeface="+mn-cs"/>
                        </a:rPr>
                        <a:t> </a:t>
                      </a:r>
                      <a:endParaRPr lang="ru-RU" dirty="0"/>
                    </a:p>
                  </a:txBody>
                  <a:tcPr/>
                </a:tc>
                <a:extLst>
                  <a:ext uri="{0D108BD9-81ED-4DB2-BD59-A6C34878D82A}">
                    <a16:rowId xmlns:a16="http://schemas.microsoft.com/office/drawing/2014/main" val="3374525037"/>
                  </a:ext>
                </a:extLst>
              </a:tr>
              <a:tr h="370840">
                <a:tc>
                  <a:txBody>
                    <a:bodyPr/>
                    <a:lstStyle/>
                    <a:p>
                      <a:r>
                        <a:rPr lang="en-GB" dirty="0"/>
                        <a:t>Zhu</a:t>
                      </a:r>
                      <a:endParaRPr lang="ru-RU" dirty="0"/>
                    </a:p>
                  </a:txBody>
                  <a:tcPr/>
                </a:tc>
                <a:tc>
                  <a:txBody>
                    <a:bodyPr/>
                    <a:lstStyle/>
                    <a:p>
                      <a:r>
                        <a:rPr lang="en-GB" sz="1800" b="0" i="0" u="none" strike="noStrike" kern="1200" baseline="0" dirty="0">
                          <a:solidFill>
                            <a:schemeClr val="dk1"/>
                          </a:solidFill>
                          <a:latin typeface="+mn-lt"/>
                          <a:ea typeface="+mn-ea"/>
                          <a:cs typeface="+mn-cs"/>
                        </a:rPr>
                        <a:t>Zhu Y, </a:t>
                      </a:r>
                      <a:r>
                        <a:rPr lang="en-GB" sz="1800" b="0" i="0" u="none" strike="noStrike" kern="1200" baseline="0" dirty="0" err="1">
                          <a:solidFill>
                            <a:schemeClr val="dk1"/>
                          </a:solidFill>
                          <a:latin typeface="+mn-lt"/>
                          <a:ea typeface="+mn-ea"/>
                          <a:cs typeface="+mn-cs"/>
                        </a:rPr>
                        <a:t>Eiguren</a:t>
                      </a:r>
                      <a:r>
                        <a:rPr lang="en-GB" sz="1800" b="0" i="0" u="none" strike="noStrike" kern="1200" baseline="0" dirty="0">
                          <a:solidFill>
                            <a:schemeClr val="dk1"/>
                          </a:solidFill>
                          <a:latin typeface="+mn-lt"/>
                          <a:ea typeface="+mn-ea"/>
                          <a:cs typeface="+mn-cs"/>
                        </a:rPr>
                        <a:t>-Fernandez A, Hinds WC, Miguel AH (2007) In-cabin </a:t>
                      </a:r>
                      <a:r>
                        <a:rPr lang="fr-FR" sz="1800" b="0" i="0" u="none" strike="noStrike" kern="1200" baseline="0" dirty="0">
                          <a:solidFill>
                            <a:schemeClr val="dk1"/>
                          </a:solidFill>
                          <a:latin typeface="+mn-lt"/>
                          <a:ea typeface="+mn-ea"/>
                          <a:cs typeface="+mn-cs"/>
                        </a:rPr>
                        <a:t>commuter </a:t>
                      </a:r>
                      <a:r>
                        <a:rPr lang="fr-FR" sz="1800" b="0" i="0" u="none" strike="noStrike" kern="1200" baseline="0" dirty="0" err="1">
                          <a:solidFill>
                            <a:schemeClr val="dk1"/>
                          </a:solidFill>
                          <a:latin typeface="+mn-lt"/>
                          <a:ea typeface="+mn-ea"/>
                          <a:cs typeface="+mn-cs"/>
                        </a:rPr>
                        <a:t>exposure</a:t>
                      </a:r>
                      <a:r>
                        <a:rPr lang="fr-FR" sz="1800" b="0" i="0" u="none" strike="noStrike" kern="1200" baseline="0" dirty="0">
                          <a:solidFill>
                            <a:schemeClr val="dk1"/>
                          </a:solidFill>
                          <a:latin typeface="+mn-lt"/>
                          <a:ea typeface="+mn-ea"/>
                          <a:cs typeface="+mn-cs"/>
                        </a:rPr>
                        <a:t> to ultrafine </a:t>
                      </a:r>
                      <a:r>
                        <a:rPr lang="fr-FR" sz="1800" b="0" i="0" u="none" strike="noStrike" kern="1200" baseline="0" dirty="0" err="1">
                          <a:solidFill>
                            <a:schemeClr val="dk1"/>
                          </a:solidFill>
                          <a:latin typeface="+mn-lt"/>
                          <a:ea typeface="+mn-ea"/>
                          <a:cs typeface="+mn-cs"/>
                        </a:rPr>
                        <a:t>particles</a:t>
                      </a:r>
                      <a:r>
                        <a:rPr lang="fr-FR" sz="1800" b="0" i="0" u="none" strike="noStrike" kern="1200" baseline="0" dirty="0">
                          <a:solidFill>
                            <a:schemeClr val="dk1"/>
                          </a:solidFill>
                          <a:latin typeface="+mn-lt"/>
                          <a:ea typeface="+mn-ea"/>
                          <a:cs typeface="+mn-cs"/>
                        </a:rPr>
                        <a:t> on Los Angeles </a:t>
                      </a:r>
                      <a:r>
                        <a:rPr lang="fr-FR" sz="1800" b="0" i="0" u="none" strike="noStrike" kern="1200" baseline="0" dirty="0" err="1">
                          <a:solidFill>
                            <a:schemeClr val="dk1"/>
                          </a:solidFill>
                          <a:latin typeface="+mn-lt"/>
                          <a:ea typeface="+mn-ea"/>
                          <a:cs typeface="+mn-cs"/>
                        </a:rPr>
                        <a:t>freeways</a:t>
                      </a:r>
                      <a:r>
                        <a:rPr lang="fr-FR" sz="1800" b="0" i="0" u="none" strike="noStrike" kern="1200" baseline="0" dirty="0">
                          <a:solidFill>
                            <a:schemeClr val="dk1"/>
                          </a:solidFill>
                          <a:latin typeface="+mn-lt"/>
                          <a:ea typeface="+mn-ea"/>
                          <a:cs typeface="+mn-cs"/>
                        </a:rPr>
                        <a:t>.</a:t>
                      </a:r>
                    </a:p>
                    <a:p>
                      <a:r>
                        <a:rPr lang="fr-FR" sz="1800" b="0" i="0" u="none" strike="noStrike" kern="1200" baseline="0" dirty="0">
                          <a:solidFill>
                            <a:schemeClr val="dk1"/>
                          </a:solidFill>
                          <a:latin typeface="+mn-lt"/>
                          <a:ea typeface="+mn-ea"/>
                          <a:cs typeface="+mn-cs"/>
                        </a:rPr>
                        <a:t>Environ </a:t>
                      </a:r>
                      <a:r>
                        <a:rPr lang="fr-FR" sz="1800" b="0" i="0" u="none" strike="noStrike" kern="1200" baseline="0" dirty="0" err="1">
                          <a:solidFill>
                            <a:schemeClr val="dk1"/>
                          </a:solidFill>
                          <a:latin typeface="+mn-lt"/>
                          <a:ea typeface="+mn-ea"/>
                          <a:cs typeface="+mn-cs"/>
                        </a:rPr>
                        <a:t>Sci</a:t>
                      </a:r>
                      <a:r>
                        <a:rPr lang="fr-FR" sz="1800" b="0" i="0" u="none" strike="noStrike" kern="1200" baseline="0" dirty="0">
                          <a:solidFill>
                            <a:schemeClr val="dk1"/>
                          </a:solidFill>
                          <a:latin typeface="+mn-lt"/>
                          <a:ea typeface="+mn-ea"/>
                          <a:cs typeface="+mn-cs"/>
                        </a:rPr>
                        <a:t> </a:t>
                      </a:r>
                      <a:r>
                        <a:rPr lang="fr-FR" sz="1800" b="0" i="0" u="none" strike="noStrike" kern="1200" baseline="0" dirty="0" err="1">
                          <a:solidFill>
                            <a:schemeClr val="dk1"/>
                          </a:solidFill>
                          <a:latin typeface="+mn-lt"/>
                          <a:ea typeface="+mn-ea"/>
                          <a:cs typeface="+mn-cs"/>
                        </a:rPr>
                        <a:t>Technol</a:t>
                      </a:r>
                      <a:r>
                        <a:rPr lang="fr-FR" sz="1800" b="0" i="0" u="none" strike="noStrike" kern="1200" baseline="0" dirty="0">
                          <a:solidFill>
                            <a:schemeClr val="dk1"/>
                          </a:solidFill>
                          <a:latin typeface="+mn-lt"/>
                          <a:ea typeface="+mn-ea"/>
                          <a:cs typeface="+mn-cs"/>
                        </a:rPr>
                        <a:t> 41:2138–2145. </a:t>
                      </a:r>
                      <a:r>
                        <a:rPr lang="fr-FR" sz="1800" b="0" i="0" u="none" strike="noStrike" kern="1200" baseline="0" dirty="0">
                          <a:solidFill>
                            <a:schemeClr val="dk1"/>
                          </a:solidFill>
                          <a:latin typeface="+mn-lt"/>
                          <a:ea typeface="+mn-ea"/>
                          <a:cs typeface="+mn-cs"/>
                          <a:hlinkClick r:id="rId7"/>
                        </a:rPr>
                        <a:t>https://doi.org/10.1021/</a:t>
                      </a:r>
                      <a:r>
                        <a:rPr lang="en-GB" sz="1800" b="0" i="0" u="none" strike="noStrike" kern="1200" baseline="0" dirty="0">
                          <a:solidFill>
                            <a:schemeClr val="dk1"/>
                          </a:solidFill>
                          <a:latin typeface="+mn-lt"/>
                          <a:ea typeface="+mn-ea"/>
                          <a:cs typeface="+mn-cs"/>
                          <a:hlinkClick r:id="rId7"/>
                        </a:rPr>
                        <a:t>Es0618797</a:t>
                      </a:r>
                      <a:r>
                        <a:rPr lang="en-GB" sz="1800" b="0" i="0" u="none" strike="noStrike" kern="1200" baseline="0" dirty="0">
                          <a:solidFill>
                            <a:schemeClr val="dk1"/>
                          </a:solidFill>
                          <a:latin typeface="+mn-lt"/>
                          <a:ea typeface="+mn-ea"/>
                          <a:cs typeface="+mn-cs"/>
                        </a:rPr>
                        <a:t> </a:t>
                      </a:r>
                      <a:endParaRPr lang="ru-RU" dirty="0"/>
                    </a:p>
                  </a:txBody>
                  <a:tcPr/>
                </a:tc>
                <a:extLst>
                  <a:ext uri="{0D108BD9-81ED-4DB2-BD59-A6C34878D82A}">
                    <a16:rowId xmlns:a16="http://schemas.microsoft.com/office/drawing/2014/main" val="693551861"/>
                  </a:ext>
                </a:extLst>
              </a:tr>
            </a:tbl>
          </a:graphicData>
        </a:graphic>
      </p:graphicFrame>
    </p:spTree>
    <p:extLst>
      <p:ext uri="{BB962C8B-B14F-4D97-AF65-F5344CB8AC3E}">
        <p14:creationId xmlns:p14="http://schemas.microsoft.com/office/powerpoint/2010/main" val="37807849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56BF6B1D-DA0D-47EF-8AD2-838C9CB93CE5}"/>
              </a:ext>
            </a:extLst>
          </p:cNvPr>
          <p:cNvSpPr>
            <a:spLocks noChangeArrowheads="1"/>
          </p:cNvSpPr>
          <p:nvPr/>
        </p:nvSpPr>
        <p:spPr bwMode="auto">
          <a:xfrm>
            <a:off x="446374" y="219945"/>
            <a:ext cx="8328172" cy="954107"/>
          </a:xfrm>
          <a:prstGeom prst="rect">
            <a:avLst/>
          </a:prstGeom>
          <a:noFill/>
          <a:ln w="9525" algn="ctr">
            <a:noFill/>
            <a:miter lim="800000"/>
            <a:headEnd/>
            <a:tailEnd/>
          </a:ln>
          <a:effectLst>
            <a:outerShdw dist="63500" dir="3187806" algn="ctr" rotWithShape="0">
              <a:srgbClr val="000000"/>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ko-KR" altLang="en-US" sz="2800" b="1" i="0" u="none" strike="noStrike" kern="1200" cap="none" spc="0" normalizeH="0" baseline="0" noProof="0" dirty="0">
                <a:ln>
                  <a:noFill/>
                </a:ln>
                <a:solidFill>
                  <a:prstClr val="white"/>
                </a:solidFill>
                <a:uLnTx/>
                <a:uFillTx/>
                <a:latin typeface="Arial" charset="0"/>
                <a:ea typeface="HY헤드라인M" pitchFamily="18" charset="-127"/>
                <a:cs typeface="Arial" charset="0"/>
              </a:rPr>
              <a:t> </a:t>
            </a:r>
            <a:r>
              <a:rPr kumimoji="0" lang="en-US" altLang="ko-KR" sz="2800" b="1" i="0" u="none" strike="noStrike" kern="1200" cap="none" spc="0" normalizeH="0" baseline="0" noProof="0" dirty="0">
                <a:ln>
                  <a:noFill/>
                </a:ln>
                <a:solidFill>
                  <a:prstClr val="white"/>
                </a:solidFill>
                <a:uLnTx/>
                <a:uFillTx/>
                <a:latin typeface="Arial" charset="0"/>
                <a:ea typeface="HY헤드라인M" pitchFamily="18" charset="-127"/>
                <a:cs typeface="Arial" charset="0"/>
              </a:rPr>
              <a:t>   </a:t>
            </a:r>
            <a:r>
              <a:rPr lang="en-US"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Literature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4" name="TextBox 3">
            <a:extLst>
              <a:ext uri="{FF2B5EF4-FFF2-40B4-BE49-F238E27FC236}">
                <a16:creationId xmlns:a16="http://schemas.microsoft.com/office/drawing/2014/main" id="{40AC9AC2-5387-4BE2-BE0D-8EB917818767}"/>
              </a:ext>
            </a:extLst>
          </p:cNvPr>
          <p:cNvSpPr txBox="1"/>
          <p:nvPr/>
        </p:nvSpPr>
        <p:spPr>
          <a:xfrm>
            <a:off x="273845" y="1072054"/>
            <a:ext cx="11739479" cy="5078313"/>
          </a:xfrm>
          <a:prstGeom prst="rect">
            <a:avLst/>
          </a:prstGeom>
          <a:noFill/>
        </p:spPr>
        <p:txBody>
          <a:bodyPr wrap="square" rtlCol="0">
            <a:spAutoFit/>
          </a:bodyPr>
          <a:lstStyle/>
          <a:p>
            <a:pPr marL="342900" indent="-342900">
              <a:buFont typeface="+mj-lt"/>
              <a:buAutoNum type="arabicPeriod"/>
            </a:pPr>
            <a:r>
              <a:rPr lang="en-GB" dirty="0"/>
              <a:t>Both AF, </a:t>
            </a:r>
            <a:r>
              <a:rPr lang="en-GB" dirty="0" err="1"/>
              <a:t>Westerdahl</a:t>
            </a:r>
            <a:r>
              <a:rPr lang="en-GB" dirty="0"/>
              <a:t> D, </a:t>
            </a:r>
            <a:r>
              <a:rPr lang="en-GB" dirty="0" err="1"/>
              <a:t>Fruin</a:t>
            </a:r>
            <a:r>
              <a:rPr lang="en-GB" dirty="0"/>
              <a:t> S, Haryanto B, Marshall JD (2013) Exposure to carbon monoxide, fine particle mass, and ultrafine particle number in Jakarta, Indonesia: effect of commute mode. </a:t>
            </a:r>
            <a:r>
              <a:rPr lang="en-GB" dirty="0" err="1"/>
              <a:t>SciTotal</a:t>
            </a:r>
            <a:r>
              <a:rPr lang="en-GB" dirty="0"/>
              <a:t> Environ 443:965–972. </a:t>
            </a:r>
            <a:r>
              <a:rPr lang="en-GB" dirty="0">
                <a:hlinkClick r:id="rId3"/>
              </a:rPr>
              <a:t>https://doi.org/10.1016/j.scitotenv.2012.10.082</a:t>
            </a:r>
            <a:endParaRPr lang="en-GB" dirty="0"/>
          </a:p>
          <a:p>
            <a:pPr marL="342900" indent="-342900">
              <a:buFont typeface="+mj-lt"/>
              <a:buAutoNum type="arabicPeriod"/>
            </a:pPr>
            <a:r>
              <a:rPr lang="en-GB" dirty="0"/>
              <a:t>Jain S (2017) Exposure to in-vehicle respirable particulate matter in passenger vehicles under different ventilation conditions and seasons. Sustain Environ Res 27:87–94. </a:t>
            </a:r>
            <a:r>
              <a:rPr lang="en-GB" dirty="0">
                <a:hlinkClick r:id="rId4"/>
              </a:rPr>
              <a:t>https://doi.org/10.1016/j.serj.2016.08.006</a:t>
            </a:r>
            <a:endParaRPr lang="en-GB" dirty="0"/>
          </a:p>
          <a:p>
            <a:pPr marL="342900" indent="-342900">
              <a:buFont typeface="+mj-lt"/>
              <a:buAutoNum type="arabicPeriod"/>
            </a:pPr>
            <a:r>
              <a:rPr lang="en-GB" dirty="0"/>
              <a:t>Jung HS, Grady ML, </a:t>
            </a:r>
            <a:r>
              <a:rPr lang="en-GB" dirty="0" err="1"/>
              <a:t>Victoroff</a:t>
            </a:r>
            <a:r>
              <a:rPr lang="en-GB" dirty="0"/>
              <a:t> T, Miller AL. Simultaneously reducing CO2 and particulate exposures via fractional recirculation of vehicle cabin air. Atmos Environ. 2017 Jul;160:77-88.  </a:t>
            </a:r>
            <a:r>
              <a:rPr lang="en-GB" dirty="0">
                <a:hlinkClick r:id="rId5"/>
              </a:rPr>
              <a:t>https://doi.org/10.1016/j.atmosenv.2017.04.014</a:t>
            </a:r>
            <a:r>
              <a:rPr lang="en-GB" dirty="0"/>
              <a:t> </a:t>
            </a:r>
          </a:p>
          <a:p>
            <a:pPr marL="342900" indent="-342900">
              <a:buFont typeface="+mj-lt"/>
              <a:buAutoNum type="arabicPeriod"/>
            </a:pPr>
            <a:r>
              <a:rPr lang="en-GB" dirty="0"/>
              <a:t>Huang J, Deng F, Wu S, Guo X (2012) Comparisons of personal exposure to PM2.5 and CO by different commuting modes in Beijing, China. Sci Total Environ 425:52–59. </a:t>
            </a:r>
            <a:r>
              <a:rPr lang="en-GB" dirty="0">
                <a:hlinkClick r:id="rId6"/>
              </a:rPr>
              <a:t>https://doi.org/10.1016/j.scitotenv.2012.03.007</a:t>
            </a:r>
            <a:endParaRPr lang="en-GB" dirty="0"/>
          </a:p>
          <a:p>
            <a:pPr marL="342900" indent="-342900">
              <a:buFont typeface="+mj-lt"/>
              <a:buAutoNum type="arabicPeriod"/>
            </a:pPr>
            <a:r>
              <a:rPr lang="en-GB" dirty="0"/>
              <a:t>Kaur S, </a:t>
            </a:r>
            <a:r>
              <a:rPr lang="en-GB" dirty="0" err="1"/>
              <a:t>NieuwenhuijsenM</a:t>
            </a:r>
            <a:r>
              <a:rPr lang="en-GB" dirty="0"/>
              <a:t>, </a:t>
            </a:r>
            <a:r>
              <a:rPr lang="en-GB" dirty="0" err="1"/>
              <a:t>Colvile</a:t>
            </a:r>
            <a:r>
              <a:rPr lang="en-GB" dirty="0"/>
              <a:t> R (2005) Personal exposure of street canyon intersection users to PM2.5, ultrafine particle counts and carbon monoxide in Central London, UK. Atmos Environ 39: 3629–3641. </a:t>
            </a:r>
            <a:r>
              <a:rPr lang="en-GB" dirty="0">
                <a:hlinkClick r:id="rId7"/>
              </a:rPr>
              <a:t>https://doi.org/10.1016/j.atmosenv.2005.02.046</a:t>
            </a:r>
            <a:endParaRPr lang="en-GB" dirty="0"/>
          </a:p>
          <a:p>
            <a:pPr marL="342900" indent="-342900">
              <a:buFont typeface="+mj-lt"/>
              <a:buAutoNum type="arabicPeriod"/>
            </a:pPr>
            <a:r>
              <a:rPr lang="en-GB" dirty="0" err="1"/>
              <a:t>Knibbs</a:t>
            </a:r>
            <a:r>
              <a:rPr lang="en-GB" dirty="0"/>
              <a:t> LD, de Dear RJ, </a:t>
            </a:r>
            <a:r>
              <a:rPr lang="en-GB" dirty="0" err="1"/>
              <a:t>Morawska</a:t>
            </a:r>
            <a:r>
              <a:rPr lang="en-GB" dirty="0"/>
              <a:t> L, </a:t>
            </a:r>
            <a:r>
              <a:rPr lang="en-GB" dirty="0" err="1"/>
              <a:t>Mengersen</a:t>
            </a:r>
            <a:r>
              <a:rPr lang="en-GB" dirty="0"/>
              <a:t> KL (2009) On-road ultrafine particle concentration in the M5 East road tunnel, Sydney, Australia. Atmos Environ 43:3510–3519. </a:t>
            </a:r>
            <a:r>
              <a:rPr lang="en-GB" dirty="0">
                <a:hlinkClick r:id="rId8"/>
              </a:rPr>
              <a:t>https://doi.org/10.1016/j.atmosenv.2009.04.029</a:t>
            </a:r>
            <a:r>
              <a:rPr lang="en-GB" dirty="0"/>
              <a:t> </a:t>
            </a:r>
          </a:p>
          <a:p>
            <a:pPr marL="342900" indent="-342900">
              <a:buFont typeface="+mj-lt"/>
              <a:buAutoNum type="arabicPeriod"/>
            </a:pPr>
            <a:r>
              <a:rPr lang="en-GB" dirty="0" err="1"/>
              <a:t>Knibbs</a:t>
            </a:r>
            <a:r>
              <a:rPr lang="en-GB" dirty="0"/>
              <a:t> LD, De Dear RJ, </a:t>
            </a:r>
            <a:r>
              <a:rPr lang="en-GB" dirty="0" err="1"/>
              <a:t>Morawska</a:t>
            </a:r>
            <a:r>
              <a:rPr lang="en-GB" dirty="0"/>
              <a:t> L (2010) Effect of cabin ventilation rate on ultrafine particle exposure inside automobiles. Environ </a:t>
            </a:r>
            <a:r>
              <a:rPr lang="en-GB" dirty="0" err="1"/>
              <a:t>SciTechnol</a:t>
            </a:r>
            <a:r>
              <a:rPr lang="en-GB" dirty="0"/>
              <a:t> 44:3546–3551. </a:t>
            </a:r>
            <a:r>
              <a:rPr lang="en-GB" dirty="0">
                <a:hlinkClick r:id="rId9"/>
              </a:rPr>
              <a:t>https://doi.org/10.1021/es9038209</a:t>
            </a:r>
            <a:r>
              <a:rPr lang="en-GB" dirty="0"/>
              <a:t> </a:t>
            </a:r>
          </a:p>
          <a:p>
            <a:pPr marL="342900" indent="-342900">
              <a:buFont typeface="+mj-lt"/>
              <a:buAutoNum type="arabicPeriod"/>
            </a:pPr>
            <a:r>
              <a:rPr lang="en-GB" dirty="0" err="1"/>
              <a:t>Qiu</a:t>
            </a:r>
            <a:r>
              <a:rPr lang="en-GB" dirty="0"/>
              <a:t> Z, Song J, Xu X, Luo Y, Zhao R, Zhou W, Xiang B, Hao Y (2017) Commuter exposure to particulate matter for different transportation modes in Xi’an, China. Atmos </a:t>
            </a:r>
            <a:r>
              <a:rPr lang="en-GB" dirty="0" err="1"/>
              <a:t>Pollut</a:t>
            </a:r>
            <a:r>
              <a:rPr lang="en-GB" dirty="0"/>
              <a:t> Res 8:940–948. </a:t>
            </a:r>
            <a:r>
              <a:rPr lang="en-GB" dirty="0">
                <a:hlinkClick r:id="rId10"/>
              </a:rPr>
              <a:t>https://doi.org/10.1016/j.apr.2017.03.005</a:t>
            </a:r>
            <a:endParaRPr lang="ru-RU" dirty="0"/>
          </a:p>
          <a:p>
            <a:pPr marL="342900" indent="-342900">
              <a:buFont typeface="+mj-lt"/>
              <a:buAutoNum type="arabicPeriod"/>
            </a:pPr>
            <a:r>
              <a:rPr lang="en-GB" dirty="0"/>
              <a:t>Tartakovsky L, </a:t>
            </a:r>
            <a:r>
              <a:rPr lang="en-GB" dirty="0" err="1"/>
              <a:t>Baibikov</a:t>
            </a:r>
            <a:r>
              <a:rPr lang="en-GB" dirty="0"/>
              <a:t> N, Czerwinski J, Gutman M, Kasper M, Popescu D, </a:t>
            </a:r>
            <a:r>
              <a:rPr lang="en-GB" dirty="0" err="1"/>
              <a:t>Veinblat</a:t>
            </a:r>
            <a:r>
              <a:rPr lang="en-GB" dirty="0"/>
              <a:t> M, </a:t>
            </a:r>
            <a:r>
              <a:rPr lang="en-GB" dirty="0" err="1"/>
              <a:t>Zvirin</a:t>
            </a:r>
            <a:r>
              <a:rPr lang="en-GB" dirty="0"/>
              <a:t> Y (2013) In-vehicle particle air pollution and its mitigation. Atmos Environ 64:320–328 </a:t>
            </a:r>
            <a:r>
              <a:rPr lang="en-GB" dirty="0">
                <a:hlinkClick r:id="rId11"/>
              </a:rPr>
              <a:t>https://doi.org/10.1016/j.atmosenv.2012.10.003</a:t>
            </a:r>
            <a:r>
              <a:rPr lang="en-GB" dirty="0"/>
              <a:t> </a:t>
            </a:r>
          </a:p>
        </p:txBody>
      </p:sp>
    </p:spTree>
    <p:extLst>
      <p:ext uri="{BB962C8B-B14F-4D97-AF65-F5344CB8AC3E}">
        <p14:creationId xmlns:p14="http://schemas.microsoft.com/office/powerpoint/2010/main" val="127605261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56BF6B1D-DA0D-47EF-8AD2-838C9CB93CE5}"/>
              </a:ext>
            </a:extLst>
          </p:cNvPr>
          <p:cNvSpPr>
            <a:spLocks noChangeArrowheads="1"/>
          </p:cNvSpPr>
          <p:nvPr/>
        </p:nvSpPr>
        <p:spPr bwMode="auto">
          <a:xfrm>
            <a:off x="446374" y="219945"/>
            <a:ext cx="8328172" cy="523220"/>
          </a:xfrm>
          <a:prstGeom prst="rect">
            <a:avLst/>
          </a:prstGeom>
          <a:noFill/>
          <a:ln w="9525" algn="ctr">
            <a:noFill/>
            <a:miter lim="800000"/>
            <a:headEnd/>
            <a:tailEnd/>
          </a:ln>
          <a:effectLst>
            <a:outerShdw dist="63500" dir="3187806" algn="ctr" rotWithShape="0">
              <a:srgbClr val="000000"/>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ko-KR" altLang="en-US" sz="2800" b="1" i="0" u="none" strike="noStrike" kern="1200" cap="none" spc="0" normalizeH="0" baseline="0" noProof="0" dirty="0">
                <a:ln>
                  <a:noFill/>
                </a:ln>
                <a:solidFill>
                  <a:prstClr val="white"/>
                </a:solidFill>
                <a:effectLst/>
                <a:uLnTx/>
                <a:uFillTx/>
                <a:latin typeface="Arial" charset="0"/>
                <a:ea typeface="HY헤드라인M" pitchFamily="18" charset="-127"/>
                <a:cs typeface="Arial" charset="0"/>
              </a:rPr>
              <a:t> </a:t>
            </a:r>
            <a:r>
              <a:rPr kumimoji="0" lang="en-US" altLang="ko-KR" sz="2800" b="1" i="0" u="none" strike="noStrike" kern="1200" cap="none" spc="0" normalizeH="0" baseline="0" noProof="0" dirty="0">
                <a:ln>
                  <a:noFill/>
                </a:ln>
                <a:solidFill>
                  <a:prstClr val="white"/>
                </a:solidFill>
                <a:effectLst/>
                <a:uLnTx/>
                <a:uFillTx/>
                <a:latin typeface="Arial" charset="0"/>
                <a:ea typeface="HY헤드라인M" pitchFamily="18" charset="-127"/>
                <a:cs typeface="Arial" charset="0"/>
              </a:rPr>
              <a:t>   </a:t>
            </a:r>
            <a:r>
              <a:rPr lang="en-US" altLang="ko-KR" sz="2800" b="1" dirty="0">
                <a:solidFill>
                  <a:prstClr val="white"/>
                </a:solidFill>
                <a:latin typeface="Arial" charset="0"/>
                <a:ea typeface="HY헤드라인M" pitchFamily="18" charset="-127"/>
                <a:cs typeface="Arial" charset="0"/>
              </a:rPr>
              <a:t>Analysis conclusions</a:t>
            </a:r>
            <a:endParaRPr kumimoji="0" lang="en-US" altLang="ko-KR" sz="2800" b="1" i="0" u="none" strike="noStrike" kern="1200" cap="none" spc="0" normalizeH="0" baseline="0" noProof="0" dirty="0">
              <a:ln>
                <a:noFill/>
              </a:ln>
              <a:solidFill>
                <a:prstClr val="white"/>
              </a:solidFill>
              <a:effectLst/>
              <a:uLnTx/>
              <a:uFillTx/>
              <a:latin typeface="Arial" charset="0"/>
              <a:ea typeface="HY헤드라인M" pitchFamily="18" charset="-127"/>
              <a:cs typeface="Arial" charset="0"/>
            </a:endParaRPr>
          </a:p>
        </p:txBody>
      </p:sp>
      <p:sp>
        <p:nvSpPr>
          <p:cNvPr id="6" name="TextBox 5">
            <a:extLst>
              <a:ext uri="{FF2B5EF4-FFF2-40B4-BE49-F238E27FC236}">
                <a16:creationId xmlns:a16="http://schemas.microsoft.com/office/drawing/2014/main" id="{D222B0C3-1278-4A2B-AFD7-1B06FDB60EFC}"/>
              </a:ext>
            </a:extLst>
          </p:cNvPr>
          <p:cNvSpPr txBox="1"/>
          <p:nvPr/>
        </p:nvSpPr>
        <p:spPr>
          <a:xfrm>
            <a:off x="257592" y="1351508"/>
            <a:ext cx="11425327" cy="4154984"/>
          </a:xfrm>
          <a:prstGeom prst="rect">
            <a:avLst/>
          </a:prstGeom>
          <a:noFill/>
        </p:spPr>
        <p:txBody>
          <a:bodyPr wrap="square" rtlCol="0">
            <a:spAutoFit/>
          </a:bodyPr>
          <a:lstStyle/>
          <a:p>
            <a:pPr marL="342900" indent="-342900">
              <a:buFont typeface="+mj-lt"/>
              <a:buAutoNum type="arabicPeriod"/>
            </a:pPr>
            <a:r>
              <a:rPr lang="en-GB" sz="2400" dirty="0"/>
              <a:t>The analytical review of published papers describing VIAQ research showed a wide range of approaches, measured substances and particle dimensions, different test modes and conditions, different HVAC settings etc. Most works are research or pilot study.</a:t>
            </a:r>
          </a:p>
          <a:p>
            <a:pPr marL="342900" indent="-342900">
              <a:buFont typeface="+mj-lt"/>
              <a:buAutoNum type="arabicPeriod"/>
            </a:pPr>
            <a:r>
              <a:rPr lang="en-GB" sz="2400" dirty="0"/>
              <a:t>Only some publications contain of relatively detailed description of  test methodology and test conditions and they were analysed in this document.</a:t>
            </a:r>
          </a:p>
          <a:p>
            <a:pPr marL="342900" indent="-342900">
              <a:buFont typeface="+mj-lt"/>
              <a:buAutoNum type="arabicPeriod"/>
            </a:pPr>
            <a:r>
              <a:rPr lang="en-GB" sz="2400" dirty="0"/>
              <a:t>Most comprehensive test methodology description is in the document CEN/WS 103 N. 23.</a:t>
            </a:r>
          </a:p>
          <a:p>
            <a:pPr marL="342900" indent="-342900">
              <a:buFont typeface="+mj-lt"/>
              <a:buAutoNum type="arabicPeriod"/>
            </a:pPr>
            <a:r>
              <a:rPr lang="en-GB" sz="2400" dirty="0"/>
              <a:t>Our informal working group could use this information for developing our own harmonized methodology taking into account researchers experience worldwide.</a:t>
            </a:r>
          </a:p>
          <a:p>
            <a:pPr marL="342900" indent="-342900">
              <a:buFont typeface="+mj-lt"/>
              <a:buAutoNum type="arabicPeriod"/>
            </a:pPr>
            <a:r>
              <a:rPr lang="en-GB" sz="2400" dirty="0"/>
              <a:t>Most important criterions for our methodology will be: to find worse case scenario; to minimize cost and test time; to ensure accuracy and repeatability of tests in different laboratories; to harmonize test conditions and test procedure worldwide.</a:t>
            </a:r>
          </a:p>
        </p:txBody>
      </p:sp>
    </p:spTree>
    <p:extLst>
      <p:ext uri="{BB962C8B-B14F-4D97-AF65-F5344CB8AC3E}">
        <p14:creationId xmlns:p14="http://schemas.microsoft.com/office/powerpoint/2010/main" val="1623343358"/>
      </p:ext>
    </p:extLst>
  </p:cSld>
  <p:clrMapOvr>
    <a:masterClrMapping/>
  </p:clrMapOvr>
  <p:transition spd="med"/>
</p:sld>
</file>

<file path=ppt/theme/theme1.xml><?xml version="1.0" encoding="utf-8"?>
<a:theme xmlns:a="http://schemas.openxmlformats.org/drawingml/2006/main" name="1_Тема Office">
  <a:themeElements>
    <a:clrScheme name="Синий и зеленый">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11347</TotalTime>
  <Words>1845</Words>
  <Application>Microsoft Office PowerPoint</Application>
  <PresentationFormat>Widescreen</PresentationFormat>
  <Paragraphs>193</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굴림</vt:lpstr>
      <vt:lpstr>Arial</vt:lpstr>
      <vt:lpstr>Calibri</vt:lpstr>
      <vt:lpstr>Calibri Light</vt:lpstr>
      <vt:lpstr>Wingdings</vt:lpstr>
      <vt:lpstr>1_Тема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Kozlov Andrey</dc:creator>
  <cp:lastModifiedBy>Francois Cuenot</cp:lastModifiedBy>
  <cp:revision>127</cp:revision>
  <dcterms:created xsi:type="dcterms:W3CDTF">2017-12-11T10:49:37Z</dcterms:created>
  <dcterms:modified xsi:type="dcterms:W3CDTF">2021-06-01T09:38:15Z</dcterms:modified>
</cp:coreProperties>
</file>