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03" r:id="rId5"/>
    <p:sldId id="335" r:id="rId6"/>
    <p:sldId id="305" r:id="rId7"/>
    <p:sldId id="339" r:id="rId8"/>
    <p:sldId id="340" r:id="rId9"/>
    <p:sldId id="362" r:id="rId10"/>
    <p:sldId id="344" r:id="rId11"/>
    <p:sldId id="356" r:id="rId12"/>
    <p:sldId id="346" r:id="rId13"/>
    <p:sldId id="365" r:id="rId14"/>
    <p:sldId id="357" r:id="rId15"/>
    <p:sldId id="358" r:id="rId16"/>
    <p:sldId id="363" r:id="rId17"/>
    <p:sldId id="366" r:id="rId18"/>
    <p:sldId id="364" r:id="rId19"/>
    <p:sldId id="286" r:id="rId20"/>
    <p:sldId id="30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1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ner" initials="R" lastIdx="2" clrIdx="0">
    <p:extLst>
      <p:ext uri="{19B8F6BF-5375-455C-9EA6-DF929625EA0E}">
        <p15:presenceInfo xmlns:p15="http://schemas.microsoft.com/office/powerpoint/2012/main" userId="S::rvogt@ford.com::7499ea09-4daa-4048-bc58-efa2d0947a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6F0"/>
    <a:srgbClr val="1F6DA6"/>
    <a:srgbClr val="FFC000"/>
    <a:srgbClr val="34ABE3"/>
    <a:srgbClr val="195989"/>
    <a:srgbClr val="1D679F"/>
    <a:srgbClr val="1B5B87"/>
    <a:srgbClr val="227DC1"/>
    <a:srgbClr val="2178B9"/>
    <a:srgbClr val="217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FEE49-64BF-4797-ABF8-53455C9F0EAC}" v="3" dt="2021-06-01T08:45:46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08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13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9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7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9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20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Delete/update</a:t>
            </a:r>
            <a:r>
              <a:rPr lang="en-IE" baseline="0" dirty="0"/>
              <a:t> as appropriate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7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 anchor="b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0" indent="-342900" algn="l">
              <a:buClr>
                <a:schemeClr val="accent5"/>
              </a:buClr>
              <a:buFont typeface="Arial"/>
              <a:buNone/>
              <a:defRPr/>
            </a:lvl1pPr>
            <a:lvl2pPr marL="800100" indent="-342900">
              <a:buClr>
                <a:schemeClr val="accent5"/>
              </a:buClr>
              <a:buFont typeface="Arial"/>
              <a:buNone/>
              <a:defRPr/>
            </a:lvl2pPr>
            <a:lvl3pPr marL="1200150" indent="-285750">
              <a:buClr>
                <a:schemeClr val="accent5"/>
              </a:buClr>
              <a:buFont typeface="Arial"/>
              <a:buNone/>
              <a:defRPr/>
            </a:lvl3pPr>
            <a:lvl4pPr marL="1657350" indent="-285750">
              <a:buClr>
                <a:schemeClr val="accent5"/>
              </a:buClr>
              <a:buFont typeface="Arial"/>
              <a:buNone/>
              <a:defRPr/>
            </a:lvl4pPr>
            <a:lvl5pPr marL="2114550" indent="-285750">
              <a:buClr>
                <a:schemeClr val="accent5"/>
              </a:buClr>
              <a:buFont typeface="Arial"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F77687C-AC6F-634F-AC60-81131BCE7FC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1F17483-D7EC-5F47-B284-CA9DDB1A89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8392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020C457-3C2E-CA42-88B4-5E3F06B1AE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3831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33CC6E2-D391-D44C-9F83-EE43AEFB9D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7850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2EE2749-4448-E94D-A3B6-E8FD4C9B9E3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4178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292FCF7F-70FF-AF43-824A-E78383E715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8197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5F365213-848B-024E-A456-0D200676FA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1F0C252E-54B1-624A-B251-93ACB24B44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EC7BFE4B-D881-0841-972F-3BB3E43AAF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26D230BA-B3D4-3543-AD14-9F6C784D2F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49106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6151C0D4-98EF-D447-A8C6-142CA23E3F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3298D3D7-E8BE-DE4C-9995-3011560B905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5AA5AF97-B62D-1649-9296-29B8A162A1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018AC41E-3877-BF47-AA29-7A9F0F0A09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49106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endParaRPr lang="en-GB" noProof="0" dirty="0"/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None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baseline="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02658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99653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83</a:t>
            </a:r>
            <a:r>
              <a:rPr lang="en-IE" baseline="30000" dirty="0"/>
              <a:t>rd</a:t>
            </a:r>
            <a:r>
              <a:rPr lang="en-IE" dirty="0"/>
              <a:t> UNECE GRPE session</a:t>
            </a:r>
            <a:br>
              <a:rPr lang="en-IE" dirty="0"/>
            </a:br>
            <a:br>
              <a:rPr lang="en-IE" dirty="0"/>
            </a:br>
            <a:r>
              <a:rPr lang="en-IE" dirty="0"/>
              <a:t>PMP IWG Progress Report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G. Martini, B. Giechaskiel,T. Grigoratos</a:t>
            </a:r>
          </a:p>
          <a:p>
            <a:r>
              <a:rPr lang="it-IT" dirty="0"/>
              <a:t>Webconf, 1st -4th June 2021</a:t>
            </a:r>
            <a:endParaRPr lang="en-US" dirty="0"/>
          </a:p>
          <a:p>
            <a:endParaRPr lang="nl-NL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3622" y="4844875"/>
            <a:ext cx="1969717" cy="1493763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63622" y="6448243"/>
            <a:ext cx="2496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>
                <a:solidFill>
                  <a:schemeClr val="bg1"/>
                </a:solidFill>
              </a:rPr>
              <a:t>UNITED NATIONS</a:t>
            </a:r>
            <a:endParaRPr lang="en-IE" sz="1600" dirty="0">
              <a:solidFill>
                <a:schemeClr val="bg1"/>
              </a:solidFill>
            </a:endParaRPr>
          </a:p>
        </p:txBody>
      </p:sp>
      <p:sp>
        <p:nvSpPr>
          <p:cNvPr id="7" name="Textfeld 12">
            <a:extLst>
              <a:ext uri="{FF2B5EF4-FFF2-40B4-BE49-F238E27FC236}">
                <a16:creationId xmlns:a16="http://schemas.microsoft.com/office/drawing/2014/main" id="{08979DB3-7EC9-41D2-B71B-10892028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7700" y="104453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GRPE-83-21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83rd GRPE, 1-4 June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7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613320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Brake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</a:t>
            </a:r>
            <a:r>
              <a:rPr lang="" u="sng">
                <a:solidFill>
                  <a:srgbClr val="1D679F"/>
                </a:solidFill>
              </a:rPr>
              <a:t>Patent Issue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924791" y="1572977"/>
            <a:ext cx="10795159" cy="4207338"/>
          </a:xfrm>
        </p:spPr>
        <p:txBody>
          <a:bodyPr/>
          <a:lstStyle/>
          <a:p>
            <a:pPr indent="0" algn="just">
              <a:spcAft>
                <a:spcPts val="3000"/>
              </a:spcAft>
              <a:buClrTx/>
            </a:pPr>
            <a:r>
              <a:rPr lang="" sz="1700" i="1" dirty="0"/>
              <a:t>Technical activities</a:t>
            </a:r>
            <a:r>
              <a:rPr lang="en-US" sz="1700" i="1" dirty="0"/>
              <a:t> </a:t>
            </a:r>
            <a:r>
              <a:rPr lang="" sz="1700" i="1" dirty="0"/>
              <a:t>were slowed down </a:t>
            </a:r>
            <a:r>
              <a:rPr lang="en-US" sz="1700" i="1" dirty="0"/>
              <a:t>during the </a:t>
            </a:r>
            <a:r>
              <a:rPr lang="" sz="1700" i="1" dirty="0"/>
              <a:t>reporting period for various reasons:</a:t>
            </a:r>
            <a:endParaRPr lang="en-US" sz="1700" dirty="0"/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en-US" sz="1700" dirty="0"/>
              <a:t>The activity </a:t>
            </a:r>
            <a:r>
              <a:rPr lang="" sz="1700" dirty="0"/>
              <a:t>was</a:t>
            </a:r>
            <a:r>
              <a:rPr lang="en-US" sz="1700" dirty="0"/>
              <a:t> slowed down significantly in 2020</a:t>
            </a:r>
            <a:r>
              <a:rPr lang="" sz="1700" dirty="0"/>
              <a:t> and in the first months of 2021</a:t>
            </a:r>
            <a:r>
              <a:rPr lang="en-US" sz="1700" dirty="0"/>
              <a:t> due to the Coronavirus crisis and also to a potential issue with a patent request</a:t>
            </a:r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The issue of patents on the measurement methodology is not new in the PMP group and also other IWG have had similar problems – on going discussion within UNECE on how to prevent these problems</a:t>
            </a:r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On-going discussion with the company that has submitted the patent request – Potential solution </a:t>
            </a:r>
            <a:r>
              <a:rPr lang="en-US" sz="1700" dirty="0"/>
              <a:t>provided</a:t>
            </a:r>
            <a:r>
              <a:rPr lang="en-US" sz="1700" dirty="0">
                <a:solidFill>
                  <a:srgbClr val="2AB6F0"/>
                </a:solidFill>
              </a:rPr>
              <a:t> </a:t>
            </a:r>
            <a:r>
              <a:rPr lang="" sz="1700" dirty="0"/>
              <a:t>at the latest PMP virtual Meeting: </a:t>
            </a:r>
            <a:r>
              <a:rPr lang="en-IE" sz="1700" dirty="0"/>
              <a:t>Patent (if granted) will be made freely available for an unlimited time under </a:t>
            </a:r>
            <a:r>
              <a:rPr lang="" sz="1700" dirty="0"/>
              <a:t>specific </a:t>
            </a:r>
            <a:r>
              <a:rPr lang="en-IE" sz="1700" dirty="0"/>
              <a:t>conditions 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</a:rPr>
              <a:t>to be agreed between the parties </a:t>
            </a:r>
            <a:endParaRPr lang="" sz="17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The full document submitted by the involved companies can be found on the PMP website at the dedicated folder of the last PMP virtual meeting</a:t>
            </a:r>
            <a:endParaRPr lang="en-IE" sz="1700" dirty="0"/>
          </a:p>
        </p:txBody>
      </p:sp>
    </p:spTree>
    <p:extLst>
      <p:ext uri="{BB962C8B-B14F-4D97-AF65-F5344CB8AC3E}">
        <p14:creationId xmlns:p14="http://schemas.microsoft.com/office/powerpoint/2010/main" val="190900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515346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Brake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Summary</a:t>
            </a:r>
            <a:r>
              <a:rPr lang="" u="sng">
                <a:solidFill>
                  <a:srgbClr val="1D679F"/>
                </a:solidFill>
              </a:rPr>
              <a:t> and Next Steps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924791" y="1507661"/>
            <a:ext cx="10795159" cy="4717484"/>
          </a:xfrm>
        </p:spPr>
        <p:txBody>
          <a:bodyPr/>
          <a:lstStyle/>
          <a:p>
            <a:pPr marL="0" indent="0" algn="just">
              <a:spcAft>
                <a:spcPts val="2400"/>
              </a:spcAft>
              <a:buClrTx/>
              <a:buNone/>
            </a:pPr>
            <a:r>
              <a:rPr lang="" sz="1700" i="1" dirty="0"/>
              <a:t>Technical activities</a:t>
            </a:r>
            <a:r>
              <a:rPr lang="en-US" sz="1700" i="1" dirty="0"/>
              <a:t> </a:t>
            </a:r>
            <a:r>
              <a:rPr lang="" sz="1700" i="1" dirty="0"/>
              <a:t>were relaunced in March 2021 following the PMP virtual meeting</a:t>
            </a:r>
            <a:endParaRPr lang="en-US" sz="1700" dirty="0"/>
          </a:p>
          <a:p>
            <a:pPr marL="285750"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81</a:t>
            </a:r>
            <a:r>
              <a:rPr lang="" sz="1700" baseline="30000" dirty="0"/>
              <a:t>st</a:t>
            </a:r>
            <a:r>
              <a:rPr lang="" sz="1700" dirty="0"/>
              <a:t> GRPE </a:t>
            </a:r>
            <a:r>
              <a:rPr lang="en-GB" sz="1700" dirty="0"/>
              <a:t>–</a:t>
            </a:r>
            <a:r>
              <a:rPr lang="" sz="1700" dirty="0"/>
              <a:t> </a:t>
            </a:r>
            <a:r>
              <a:rPr lang="en-GB" sz="1700" dirty="0"/>
              <a:t>TF1 submitted the Informal Document GRPE-81-</a:t>
            </a:r>
            <a:r>
              <a:rPr lang="" sz="1700" dirty="0"/>
              <a:t>12</a:t>
            </a:r>
            <a:r>
              <a:rPr lang="en-GB" sz="1700" dirty="0"/>
              <a:t> entitled "</a:t>
            </a:r>
            <a:r>
              <a:rPr lang="en-US" sz="1700" b="1" i="1" dirty="0"/>
              <a:t>Non-Exhaust Brake Emissions — Laboratory testing — Part 1: Inertia Dynamometer Protocol to Measure and Characterise Brake Emissions Using the WLTP-Brake Cycle</a:t>
            </a:r>
            <a:r>
              <a:rPr lang="en-US" sz="1700" dirty="0"/>
              <a:t>"</a:t>
            </a:r>
            <a:endParaRPr lang="" sz="1700" dirty="0"/>
          </a:p>
          <a:p>
            <a:pPr marL="273050" indent="0" algn="just">
              <a:spcAft>
                <a:spcPts val="2400"/>
              </a:spcAft>
              <a:buClrTx/>
            </a:pPr>
            <a:r>
              <a:rPr lang="" sz="1700" dirty="0"/>
              <a:t>Feedback on several elements of the document has been received from various laboratories. These are being discussed in dedicated TF2 meetings. A revision of the Part 1 Protocol is expected as a result of these discussions  </a:t>
            </a:r>
            <a:endParaRPr lang="en-US" sz="1700" dirty="0"/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Current status </a:t>
            </a:r>
            <a:r>
              <a:rPr lang="en-GB" sz="1700" dirty="0"/>
              <a:t>–</a:t>
            </a:r>
            <a:r>
              <a:rPr lang="" sz="1700" dirty="0"/>
              <a:t> TF2 is still in the development phase. The definition of the </a:t>
            </a:r>
            <a:r>
              <a:rPr lang="" sz="1700" b="1" i="1" dirty="0"/>
              <a:t>minimum requirements </a:t>
            </a:r>
            <a:r>
              <a:rPr lang="" sz="1700" dirty="0"/>
              <a:t>for measuring brake particle emissions will be finalized by the end of June 2021.</a:t>
            </a:r>
          </a:p>
          <a:p>
            <a:pPr marL="285750" indent="-285750" algn="just">
              <a:spcAft>
                <a:spcPts val="2400"/>
              </a:spcAft>
              <a:buClrTx/>
              <a:buFont typeface="Wingdings" panose="05000000000000000000" pitchFamily="2" charset="2"/>
              <a:buChar char="ü"/>
            </a:pPr>
            <a:r>
              <a:rPr lang="" sz="1700" dirty="0"/>
              <a:t>A testing phase including an InterLaboratory Study will follow. PMP</a:t>
            </a:r>
            <a:r>
              <a:rPr lang="en-GB" sz="1700" dirty="0"/>
              <a:t> members </a:t>
            </a:r>
            <a:r>
              <a:rPr lang="" sz="1700" dirty="0"/>
              <a:t>able to follow</a:t>
            </a:r>
            <a:r>
              <a:rPr lang="en-GB" sz="1700" dirty="0"/>
              <a:t> the specified requirements </a:t>
            </a:r>
            <a:r>
              <a:rPr lang="" sz="1700" dirty="0"/>
              <a:t>can</a:t>
            </a:r>
            <a:r>
              <a:rPr lang="en-GB" sz="1700" dirty="0"/>
              <a:t> participate</a:t>
            </a:r>
            <a:r>
              <a:rPr lang="" sz="1700"/>
              <a:t> </a:t>
            </a:r>
            <a:r>
              <a:rPr lang="en-GB" sz="1700" dirty="0"/>
              <a:t>–</a:t>
            </a:r>
            <a:r>
              <a:rPr lang="" sz="1700"/>
              <a:t> A dedicated Task Force has been created (</a:t>
            </a:r>
            <a:r>
              <a:rPr lang="" sz="1700" dirty="0"/>
              <a:t>TF3</a:t>
            </a:r>
            <a:r>
              <a:rPr lang="" sz="1700"/>
              <a:t>).</a:t>
            </a:r>
            <a:r>
              <a:rPr lang="" sz="1700" dirty="0"/>
              <a:t> The campaign will start in Q3 2021 and is expected to finish by the end of Q4 2021. 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7992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5946" y="504460"/>
            <a:ext cx="11073806" cy="782357"/>
          </a:xfrm>
        </p:spPr>
        <p:txBody>
          <a:bodyPr/>
          <a:lstStyle/>
          <a:p>
            <a:r>
              <a:rPr lang="" u="sng" dirty="0">
                <a:solidFill>
                  <a:srgbClr val="1D679F"/>
                </a:solidFill>
              </a:rPr>
              <a:t>Tyre Emissions </a:t>
            </a:r>
            <a:r>
              <a:rPr lang="en-GB" u="sng" dirty="0">
                <a:solidFill>
                  <a:srgbClr val="1D679F"/>
                </a:solidFill>
              </a:rPr>
              <a:t>–</a:t>
            </a:r>
            <a:r>
              <a:rPr lang="" u="sng" dirty="0">
                <a:solidFill>
                  <a:srgbClr val="1D679F"/>
                </a:solidFill>
              </a:rPr>
              <a:t> Summary</a:t>
            </a:r>
            <a:endParaRPr lang="en-GB" u="sng" dirty="0">
              <a:solidFill>
                <a:srgbClr val="1D679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4"/>
          </p:nvPr>
        </p:nvSpPr>
        <p:spPr>
          <a:xfrm>
            <a:off x="848349" y="1502420"/>
            <a:ext cx="10871602" cy="4451572"/>
          </a:xfrm>
        </p:spPr>
        <p:txBody>
          <a:bodyPr/>
          <a:lstStyle/>
          <a:p>
            <a:pPr indent="0" algn="just">
              <a:spcAft>
                <a:spcPts val="900"/>
              </a:spcAft>
              <a:buClrTx/>
            </a:pPr>
            <a:r>
              <a:rPr lang="" sz="1800" b="1" i="1" u="sng" dirty="0"/>
              <a:t>H2020 Project</a:t>
            </a:r>
            <a:endParaRPr lang="en-US" sz="1800" b="1" i="1" u="sng" dirty="0"/>
          </a:p>
          <a:p>
            <a:pPr algn="just">
              <a:spcAft>
                <a:spcPts val="900"/>
              </a:spcAft>
              <a:buClrTx/>
              <a:buFont typeface="Wingdings" panose="05000000000000000000" pitchFamily="2" charset="2"/>
              <a:buChar char="ü"/>
            </a:pPr>
            <a:r>
              <a:rPr lang="" sz="1800" dirty="0"/>
              <a:t>The </a:t>
            </a:r>
            <a:r>
              <a:rPr lang="en-GB" sz="1800" dirty="0"/>
              <a:t>L</a:t>
            </a:r>
            <a:r>
              <a:rPr lang="" sz="1800" dirty="0"/>
              <a:t>C-MG-1-14-2020 call aims in addressing the issue of </a:t>
            </a:r>
            <a:r>
              <a:rPr lang="" sz="1800" b="1" dirty="0"/>
              <a:t>particle emissions</a:t>
            </a:r>
            <a:r>
              <a:rPr lang="" sz="1800" dirty="0"/>
              <a:t> and noise from tyres. </a:t>
            </a:r>
            <a:r>
              <a:rPr lang="" sz="1800"/>
              <a:t>The</a:t>
            </a:r>
            <a:r>
              <a:rPr lang="" sz="1800" dirty="0"/>
              <a:t> winning consortium</a:t>
            </a:r>
            <a:r>
              <a:rPr lang="" sz="1800"/>
              <a:t> has been identified (LEON-T) and</a:t>
            </a:r>
            <a:r>
              <a:rPr lang="" sz="1800" dirty="0"/>
              <a:t> will work among others on the following topics. </a:t>
            </a:r>
          </a:p>
          <a:p>
            <a:pPr marL="971550" lvl="1" indent="-285750" algn="just">
              <a:spcBef>
                <a:spcPts val="3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" sz="1400" dirty="0"/>
              <a:t>Assessment and characterization of tyre</a:t>
            </a:r>
            <a:r>
              <a:rPr lang="" sz="1400"/>
              <a:t> wear</a:t>
            </a:r>
            <a:r>
              <a:rPr lang="" sz="1400" dirty="0"/>
              <a:t> particles emitted under different driving conditions both in the laboratory and on-road </a:t>
            </a:r>
          </a:p>
          <a:p>
            <a:pPr marL="971550" lvl="1" indent="-285750" algn="just">
              <a:spcBef>
                <a:spcPts val="30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</a:pPr>
            <a:r>
              <a:rPr lang="" sz="1400"/>
              <a:t>D</a:t>
            </a:r>
            <a:r>
              <a:rPr lang="" sz="1400" dirty="0"/>
              <a:t>evelopment of reliable and repeatable methodologies for the assessment of tyre emissions </a:t>
            </a:r>
            <a:r>
              <a:rPr lang="" sz="1400"/>
              <a:t>in the laboratory and on-road and for mrasuring </a:t>
            </a:r>
            <a:r>
              <a:rPr lang="" sz="1400" dirty="0"/>
              <a:t>tyre abrasion rate</a:t>
            </a:r>
          </a:p>
          <a:p>
            <a:pPr marL="971550" lvl="1" indent="-285750" algn="just">
              <a:spcBef>
                <a:spcPts val="0"/>
              </a:spcBef>
              <a:spcAft>
                <a:spcPts val="2400"/>
              </a:spcAft>
              <a:buClrTx/>
              <a:buFont typeface="Courier New" panose="02070309020205020404" pitchFamily="49" charset="0"/>
              <a:buChar char="o"/>
            </a:pPr>
            <a:r>
              <a:rPr lang="" sz="1400" dirty="0"/>
              <a:t>Particles tracing and quantification in different environmental compartments with focus on microplastics emissions  </a:t>
            </a:r>
            <a:endParaRPr lang="" sz="1800" dirty="0"/>
          </a:p>
          <a:p>
            <a:pPr indent="0" algn="just">
              <a:spcAft>
                <a:spcPts val="600"/>
              </a:spcAft>
              <a:buClrTx/>
            </a:pPr>
            <a:r>
              <a:rPr lang="" sz="1800" b="1" i="1" u="sng" dirty="0"/>
              <a:t>Abrasion Rate</a:t>
            </a:r>
            <a:endParaRPr lang="en-US" sz="1800" b="1" i="1" u="sng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 dirty="0"/>
              <a:t>ETRMA has completed the feasibility assessment regarding the development of a tyre abrasion methodology. ETRMA </a:t>
            </a:r>
            <a:r>
              <a:rPr lang="en-GB" sz="1800" dirty="0"/>
              <a:t>h</a:t>
            </a:r>
            <a:r>
              <a:rPr lang="" sz="1800" dirty="0"/>
              <a:t>as committed to present their proposal at the next F2F PMP Meeting.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" sz="1800" dirty="0"/>
              <a:t>PMP's target remains to explore the possible correlation of tyre abrasion rate with PM</a:t>
            </a:r>
            <a:r>
              <a:rPr lang="" sz="1800" baseline="-25000" dirty="0"/>
              <a:t>10</a:t>
            </a:r>
            <a:r>
              <a:rPr lang="" sz="1800" dirty="0"/>
              <a:t> and PM</a:t>
            </a:r>
            <a:r>
              <a:rPr lang="" sz="1800" baseline="-25000" dirty="0"/>
              <a:t>2.5</a:t>
            </a:r>
            <a:r>
              <a:rPr lang="" sz="1800" dirty="0"/>
              <a:t> emissions as soon as the method becomes available</a:t>
            </a:r>
          </a:p>
        </p:txBody>
      </p:sp>
    </p:spTree>
    <p:extLst>
      <p:ext uri="{BB962C8B-B14F-4D97-AF65-F5344CB8AC3E}">
        <p14:creationId xmlns:p14="http://schemas.microsoft.com/office/powerpoint/2010/main" val="47004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A new version of the Terms of Reference has been submitted to GRPE for approval (informal document …)</a:t>
            </a:r>
          </a:p>
          <a:p>
            <a:pPr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Main changes: </a:t>
            </a:r>
          </a:p>
          <a:p>
            <a:pPr lvl="1"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IE" altLang="en-US" dirty="0"/>
              <a:t>Monitoring of new protocols (sub-23, tailpipe sampling), in particular for regenerations, alternative fuels</a:t>
            </a:r>
            <a:r>
              <a:rPr lang="" altLang="en-US"/>
              <a:t>,</a:t>
            </a:r>
            <a:r>
              <a:rPr lang="en-IE" altLang="en-US"/>
              <a:t> </a:t>
            </a:r>
            <a:r>
              <a:rPr lang="en-IE" altLang="en-US" dirty="0" err="1"/>
              <a:t>etc</a:t>
            </a:r>
            <a:r>
              <a:rPr lang="en-US" altLang="en-US" dirty="0"/>
              <a:t>.</a:t>
            </a:r>
          </a:p>
          <a:p>
            <a:pPr lvl="1"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Development of common calibration procedures for lab and on-road systems</a:t>
            </a:r>
          </a:p>
          <a:p>
            <a:pPr lvl="1"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Development of a sampling/measuring procedure for brake wear emission as a basis of a GTR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altLang="en-US" dirty="0"/>
          </a:p>
          <a:p>
            <a:r>
              <a:rPr lang="en-US" dirty="0"/>
              <a:t>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Terms of Reference of PMP IWG</a:t>
            </a:r>
            <a:endParaRPr lang="en-IE" u="sng" dirty="0"/>
          </a:p>
        </p:txBody>
      </p:sp>
    </p:spTree>
    <p:extLst>
      <p:ext uri="{BB962C8B-B14F-4D97-AF65-F5344CB8AC3E}">
        <p14:creationId xmlns:p14="http://schemas.microsoft.com/office/powerpoint/2010/main" val="265867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259346"/>
            <a:ext cx="10267462" cy="5097066"/>
          </a:xfrm>
        </p:spPr>
        <p:txBody>
          <a:bodyPr/>
          <a:lstStyle/>
          <a:p>
            <a:pPr indent="0" algn="just">
              <a:buClr>
                <a:schemeClr val="tx1">
                  <a:lumMod val="75000"/>
                </a:schemeClr>
              </a:buClr>
            </a:pPr>
            <a:r>
              <a:rPr lang="en-US" altLang="en-US" dirty="0"/>
              <a:t>Development of a sampling/measuring procedure for brake wear emission as a basis of a GTR</a:t>
            </a:r>
            <a:r>
              <a:rPr lang="" altLang="en-US" dirty="0"/>
              <a:t> </a:t>
            </a:r>
            <a:r>
              <a:rPr lang="en-GB" altLang="en-US" dirty="0"/>
              <a:t>–</a:t>
            </a:r>
            <a:r>
              <a:rPr lang="" altLang="en-US" dirty="0"/>
              <a:t> Main elements</a:t>
            </a:r>
            <a:r>
              <a:rPr lang="en-US" altLang="en-US" dirty="0"/>
              <a:t> </a:t>
            </a:r>
          </a:p>
          <a:p>
            <a:pPr algn="just"/>
            <a:r>
              <a:rPr lang="" sz="1600" dirty="0"/>
              <a:t>(a) </a:t>
            </a:r>
            <a:r>
              <a:rPr lang="en-GB" sz="1600" dirty="0"/>
              <a:t>Validation of the developed novel test cycle for the investigation of Brake Wear Particles – Item completed</a:t>
            </a:r>
          </a:p>
          <a:p>
            <a:pPr algn="just"/>
            <a:r>
              <a:rPr lang="en-GB" sz="1600" dirty="0"/>
              <a:t>(b)</a:t>
            </a:r>
            <a:r>
              <a:rPr lang="" sz="1600" dirty="0"/>
              <a:t> </a:t>
            </a:r>
            <a:r>
              <a:rPr lang="en-GB" sz="1600" dirty="0"/>
              <a:t>Investigation and selection of the appropriate instrumentation and sampling methodology for the measurement and characterization of brake wear particles – PM and PN measurement equipment</a:t>
            </a:r>
          </a:p>
          <a:p>
            <a:pPr algn="just"/>
            <a:r>
              <a:rPr lang="en-GB" sz="1600" dirty="0"/>
              <a:t>(c)</a:t>
            </a:r>
            <a:r>
              <a:rPr lang="" sz="1600" dirty="0"/>
              <a:t> </a:t>
            </a:r>
            <a:r>
              <a:rPr lang="en-GB" sz="1600" dirty="0"/>
              <a:t>Definition of the minimum requirements for brake wear particles generation and sampling </a:t>
            </a:r>
          </a:p>
          <a:p>
            <a:pPr algn="just"/>
            <a:r>
              <a:rPr lang="en-GB" sz="1600" dirty="0"/>
              <a:t>(d)</a:t>
            </a:r>
            <a:r>
              <a:rPr lang="" sz="16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</a:rPr>
              <a:t>Application </a:t>
            </a:r>
            <a:r>
              <a:rPr lang="en-GB" sz="1600" dirty="0"/>
              <a:t>of the proposed approach for the measurement and characterization of brake wear particles through an Interlaboratory Study – Creation of a dedicated Task Force (TF3)</a:t>
            </a:r>
          </a:p>
          <a:p>
            <a:pPr algn="just"/>
            <a:r>
              <a:rPr lang="en-GB" sz="1600" dirty="0"/>
              <a:t>(e)</a:t>
            </a:r>
            <a:r>
              <a:rPr lang="" sz="1600" dirty="0"/>
              <a:t> </a:t>
            </a:r>
            <a:r>
              <a:rPr lang="en-US" sz="1600" dirty="0"/>
              <a:t>Adaptation of the proposed methodology to include regenerative braking </a:t>
            </a:r>
            <a:r>
              <a:rPr lang="en-GB" sz="1600" dirty="0"/>
              <a:t>– Creation of a dedicated Task Force (TF4)</a:t>
            </a:r>
          </a:p>
          <a:p>
            <a:pPr algn="just"/>
            <a:r>
              <a:rPr lang="en-GB" sz="1600" dirty="0"/>
              <a:t>(f)</a:t>
            </a:r>
            <a:r>
              <a:rPr lang="" sz="1600" dirty="0"/>
              <a:t> </a:t>
            </a:r>
            <a:r>
              <a:rPr lang="en-GB" sz="1600" dirty="0"/>
              <a:t>Preparation of the PMP Brake protocol for sampling and measuring brake wear PM and </a:t>
            </a:r>
            <a:r>
              <a:rPr lang="en-GB" sz="1600" dirty="0" err="1"/>
              <a:t>PN</a:t>
            </a:r>
            <a:r>
              <a:rPr lang="en-GB" sz="1600" dirty="0"/>
              <a:t> emissions</a:t>
            </a:r>
          </a:p>
          <a:p>
            <a:pPr algn="just"/>
            <a:r>
              <a:rPr lang="en-US" altLang="en-US" sz="1600" dirty="0"/>
              <a:t>(g) Refinement and validation of the </a:t>
            </a:r>
            <a:r>
              <a:rPr lang="en-US" altLang="en-US" sz="1600" dirty="0" err="1"/>
              <a:t>PMP</a:t>
            </a:r>
            <a:r>
              <a:rPr lang="en-US" altLang="en-US" sz="1600" dirty="0"/>
              <a:t> Brake protocol – Final Round Robin Exercise (to be confirmed at a later stage)</a:t>
            </a:r>
          </a:p>
          <a:p>
            <a:pPr algn="just"/>
            <a:endParaRPr lang="en-US" altLang="en-US" dirty="0"/>
          </a:p>
          <a:p>
            <a:pPr algn="just"/>
            <a:endParaRPr lang="en-US" altLang="en-US" dirty="0"/>
          </a:p>
          <a:p>
            <a:pPr algn="just"/>
            <a:r>
              <a:rPr lang="en-US" dirty="0"/>
              <a:t>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3" y="261891"/>
            <a:ext cx="10263893" cy="782357"/>
          </a:xfrm>
        </p:spPr>
        <p:txBody>
          <a:bodyPr/>
          <a:lstStyle/>
          <a:p>
            <a:r>
              <a:rPr lang="en-US" u="sng" dirty="0"/>
              <a:t>New </a:t>
            </a:r>
            <a:r>
              <a:rPr lang="" u="sng" dirty="0"/>
              <a:t>ToR</a:t>
            </a:r>
            <a:r>
              <a:rPr lang="en-US" u="sng" dirty="0"/>
              <a:t> of PMP IWG</a:t>
            </a:r>
            <a:r>
              <a:rPr lang="" u="sng" dirty="0"/>
              <a:t> </a:t>
            </a:r>
            <a:r>
              <a:rPr lang="en-GB" u="sng" dirty="0"/>
              <a:t>–</a:t>
            </a:r>
            <a:r>
              <a:rPr lang="" u="sng" dirty="0"/>
              <a:t> Brake Emissions GTR</a:t>
            </a:r>
            <a:endParaRPr lang="en-IE" u="sng" dirty="0"/>
          </a:p>
        </p:txBody>
      </p:sp>
    </p:spTree>
    <p:extLst>
      <p:ext uri="{BB962C8B-B14F-4D97-AF65-F5344CB8AC3E}">
        <p14:creationId xmlns:p14="http://schemas.microsoft.com/office/powerpoint/2010/main" val="2677266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PMP IWG Chairman</a:t>
            </a:r>
            <a:endParaRPr lang="en-IE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</p:spPr>
        <p:txBody>
          <a:bodyPr/>
          <a:lstStyle/>
          <a:p>
            <a:pPr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As already announced in January 2021, a change of the Chairman has been proposed to the IWG  </a:t>
            </a:r>
          </a:p>
          <a:p>
            <a:pPr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A candidate for this role has been suggested by EC and proposed to the PMP IWG during the </a:t>
            </a:r>
            <a:r>
              <a:rPr lang="en-US" altLang="en-US" dirty="0" err="1"/>
              <a:t>webconference</a:t>
            </a:r>
            <a:r>
              <a:rPr lang="en-US" altLang="en-US" dirty="0"/>
              <a:t> of the 24</a:t>
            </a:r>
            <a:r>
              <a:rPr lang="en-US" altLang="en-US" baseline="30000" dirty="0"/>
              <a:t>th</a:t>
            </a:r>
            <a:r>
              <a:rPr lang="en-US" altLang="en-US" dirty="0"/>
              <a:t> March - the group accepted this nomination </a:t>
            </a:r>
          </a:p>
          <a:p>
            <a:pPr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The proposed new Chairman is </a:t>
            </a:r>
            <a:r>
              <a:rPr lang="en-US" altLang="en-US" b="1" dirty="0"/>
              <a:t>Barouch </a:t>
            </a:r>
            <a:r>
              <a:rPr lang="en-US" altLang="en-US" b="1" dirty="0" err="1"/>
              <a:t>Giechaskiel</a:t>
            </a:r>
            <a:r>
              <a:rPr lang="en-US" altLang="en-US" b="1" dirty="0"/>
              <a:t> </a:t>
            </a:r>
            <a:r>
              <a:rPr lang="en-US" altLang="en-US" dirty="0"/>
              <a:t>from the </a:t>
            </a:r>
            <a:r>
              <a:rPr lang="" altLang="en-US" dirty="0"/>
              <a:t>EC's </a:t>
            </a:r>
            <a:r>
              <a:rPr lang="en-US" altLang="en-US" dirty="0"/>
              <a:t>Joint Research Centre</a:t>
            </a:r>
          </a:p>
          <a:p>
            <a:pPr algn="just">
              <a:buClr>
                <a:schemeClr val="tx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The IWG kindly ask the GRPE to consider this nomination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958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944076" y="1825624"/>
            <a:ext cx="9290539" cy="41703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accent2"/>
                </a:solidFill>
              </a:rPr>
              <a:t>EU Science Hub: </a:t>
            </a:r>
            <a:r>
              <a:rPr lang="en-GB" dirty="0" err="1"/>
              <a:t>ec.europa.eu</a:t>
            </a:r>
            <a:r>
              <a:rPr lang="en-GB" dirty="0"/>
              <a:t>/</a:t>
            </a:r>
            <a:r>
              <a:rPr lang="en-GB" dirty="0" err="1"/>
              <a:t>jrc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@</a:t>
            </a:r>
            <a:r>
              <a:rPr lang="en-GB" dirty="0" err="1"/>
              <a:t>EU_ScienceHub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EU Science Hub – Joint Research Centre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EU Science, Research and Innovation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/>
              <a:t>Eu</a:t>
            </a:r>
            <a:r>
              <a:rPr lang="en-GB" dirty="0"/>
              <a:t> Science Hub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Keep in touch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6" y="1710237"/>
            <a:ext cx="827881" cy="907677"/>
          </a:xfrm>
          <a:prstGeom prst="rect">
            <a:avLst/>
          </a:prstGeom>
        </p:spPr>
      </p:pic>
      <p:pic>
        <p:nvPicPr>
          <p:cNvPr id="26" name="Picture 25" descr="Twitter_Social_Icon_Rounded_Square_Colo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7" y="2675006"/>
            <a:ext cx="624058" cy="624058"/>
          </a:xfrm>
          <a:prstGeom prst="rect">
            <a:avLst/>
          </a:prstGeom>
        </p:spPr>
      </p:pic>
      <p:pic>
        <p:nvPicPr>
          <p:cNvPr id="28" name="Picture 27" descr="LI-In-Bug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14" y="4238027"/>
            <a:ext cx="746211" cy="634574"/>
          </a:xfrm>
          <a:prstGeom prst="rect">
            <a:avLst/>
          </a:prstGeom>
        </p:spPr>
      </p:pic>
      <p:pic>
        <p:nvPicPr>
          <p:cNvPr id="29" name="Picture 28" descr="yt_icon_rgb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7" y="5035058"/>
            <a:ext cx="739172" cy="521650"/>
          </a:xfrm>
          <a:prstGeom prst="rect">
            <a:avLst/>
          </a:prstGeom>
        </p:spPr>
      </p:pic>
      <p:pic>
        <p:nvPicPr>
          <p:cNvPr id="31" name="Picture 30" descr="f_logo_RGB-Blue_7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94" y="3375703"/>
            <a:ext cx="7155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3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wrap="square" anchor="b" anchorCtr="0"/>
          <a:lstStyle/>
          <a:p>
            <a:r>
              <a:rPr lang="en-GB" sz="1050" b="1"/>
              <a:t>© European Union 2020</a:t>
            </a:r>
          </a:p>
          <a:p>
            <a:r>
              <a:rPr lang="en-GB" sz="1050"/>
              <a:t>Unless otherwise noted the reuse of this presentation is authorised under the </a:t>
            </a:r>
            <a:r>
              <a:rPr lang="en-GB" sz="1050">
                <a:hlinkClick r:id="rId3"/>
              </a:rPr>
              <a:t>CC BY 4.0 </a:t>
            </a:r>
            <a:r>
              <a:rPr lang="en-GB" sz="105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GB" sz="1050"/>
              <a:t>Slide </a:t>
            </a:r>
            <a:r>
              <a:rPr lang="en-GB" sz="1050">
                <a:solidFill>
                  <a:schemeClr val="accent6"/>
                </a:solidFill>
              </a:rPr>
              <a:t>xx</a:t>
            </a:r>
            <a:r>
              <a:rPr lang="en-GB" sz="1050"/>
              <a:t>: </a:t>
            </a:r>
            <a:r>
              <a:rPr lang="en-GB" sz="1050">
                <a:solidFill>
                  <a:schemeClr val="accent6"/>
                </a:solidFill>
              </a:rPr>
              <a:t>element concerned</a:t>
            </a:r>
            <a:r>
              <a:rPr lang="en-GB" sz="1050"/>
              <a:t>, source</a:t>
            </a:r>
            <a:r>
              <a:rPr lang="en-GB" sz="1050">
                <a:solidFill>
                  <a:schemeClr val="accent6"/>
                </a:solidFill>
              </a:rPr>
              <a:t>: e.g. Fotolia.com</a:t>
            </a:r>
            <a:r>
              <a:rPr lang="en-GB" sz="1050"/>
              <a:t>; Slide </a:t>
            </a:r>
            <a:r>
              <a:rPr lang="en-GB" sz="1050">
                <a:solidFill>
                  <a:schemeClr val="accent6"/>
                </a:solidFill>
              </a:rPr>
              <a:t>xx</a:t>
            </a:r>
            <a:r>
              <a:rPr lang="en-GB" sz="1050"/>
              <a:t>: </a:t>
            </a:r>
            <a:r>
              <a:rPr lang="en-GB" sz="1050">
                <a:solidFill>
                  <a:schemeClr val="accent6"/>
                </a:solidFill>
              </a:rPr>
              <a:t>element concerned</a:t>
            </a:r>
            <a:r>
              <a:rPr lang="en-GB" sz="1050"/>
              <a:t>, source: </a:t>
            </a:r>
            <a:r>
              <a:rPr lang="en-GB" sz="1050">
                <a:solidFill>
                  <a:schemeClr val="accent6"/>
                </a:solidFill>
              </a:rPr>
              <a:t>e.g. iStock.com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03" y="4043693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825624"/>
            <a:ext cx="9828000" cy="4170363"/>
          </a:xfrm>
        </p:spPr>
        <p:txBody>
          <a:bodyPr/>
          <a:lstStyle/>
          <a:p>
            <a:r>
              <a:rPr lang="en-US" altLang="en-US" dirty="0"/>
              <a:t>2021-01-13:  		PMP Workshop on Brake wear emission regulation</a:t>
            </a:r>
          </a:p>
          <a:p>
            <a:r>
              <a:rPr lang="en-US" altLang="en-US" dirty="0"/>
              <a:t>2020-03-24		PMP </a:t>
            </a:r>
            <a:r>
              <a:rPr lang="en-US" altLang="en-US" dirty="0" err="1"/>
              <a:t>Webconference</a:t>
            </a:r>
            <a:endParaRPr lang="en-US" altLang="en-US" dirty="0"/>
          </a:p>
          <a:p>
            <a:pPr algn="just"/>
            <a:r>
              <a:rPr lang="en-US" altLang="en-US" dirty="0"/>
              <a:t>Several ad-hoc </a:t>
            </a:r>
            <a:r>
              <a:rPr lang="en-US" altLang="en-US" dirty="0" err="1"/>
              <a:t>webconferences</a:t>
            </a:r>
            <a:r>
              <a:rPr lang="en-US" altLang="en-US" dirty="0"/>
              <a:t> to discuss specific issues related to exhaust and non-exhaust particle measurement procedures</a:t>
            </a: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endParaRPr lang="en-US" altLang="en-US" baseline="30000" dirty="0">
              <a:solidFill>
                <a:srgbClr val="0F5494"/>
              </a:solidFill>
              <a:latin typeface="Verdana" pitchFamily="34" charset="0"/>
            </a:endParaRPr>
          </a:p>
          <a:p>
            <a:pPr defTabSz="825500">
              <a:spcAft>
                <a:spcPct val="40000"/>
              </a:spcAft>
              <a:buClr>
                <a:srgbClr val="002060"/>
              </a:buClr>
              <a:buSzPct val="115000"/>
            </a:pPr>
            <a:r>
              <a:rPr lang="en-US" altLang="en-US" dirty="0"/>
              <a:t>NEXT F-2-F MEETING: </a:t>
            </a:r>
            <a:r>
              <a:rPr lang="en-US" altLang="en-US" dirty="0" err="1"/>
              <a:t>tbd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PMP meetings in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9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EXHAUST PARTICLE EMISSIONS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1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Proposal for a sub-23 nm particle measurement methodology for HD finalized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Proposal for PN measurement for HD with direct sampling with fixed dilution from raw exhaust almost finalized – additional tests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Well advanced proposal for on-road sub-23 nm particle measurement for LD (PEMS-PN)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Reports on experimental activities on LD being finalized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Results of China direct sampling and sub-23 nm tests published *</a:t>
            </a:r>
          </a:p>
          <a:p>
            <a:pPr marL="457200" lvl="1" indent="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the IWG activity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4034" y="6374674"/>
            <a:ext cx="7534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600" noProof="0" dirty="0"/>
              <a:t>* Su et al. (2021) J. Aerosol Sci. </a:t>
            </a:r>
            <a:r>
              <a:rPr lang="en-US" sz="1600" dirty="0"/>
              <a:t>https://doi.org/10.1016/j.jaerosci.2021.105799 </a:t>
            </a:r>
            <a:endParaRPr lang="en-IE" sz="1600" noProof="0" dirty="0"/>
          </a:p>
        </p:txBody>
      </p:sp>
    </p:spTree>
    <p:extLst>
      <p:ext uri="{BB962C8B-B14F-4D97-AF65-F5344CB8AC3E}">
        <p14:creationId xmlns:p14="http://schemas.microsoft.com/office/powerpoint/2010/main" val="137500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569250"/>
            <a:ext cx="10566100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 Consolidated Resolution proposal has been drafted. This proposal contains: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The solid PN &gt;23 nm measurement procedure as laid down in Reg. 49 with the necessary modifications </a:t>
            </a:r>
            <a:r>
              <a:rPr lang="en-AU" dirty="0"/>
              <a:t>in order to allow the use of </a:t>
            </a:r>
            <a:r>
              <a:rPr lang="en-AU" dirty="0" err="1"/>
              <a:t>catalyzed</a:t>
            </a:r>
            <a:r>
              <a:rPr lang="en-AU" dirty="0"/>
              <a:t> volatile particle remover (VPR) and with minor improvements </a:t>
            </a:r>
            <a:endParaRPr lang="en-GB" dirty="0"/>
          </a:p>
          <a:p>
            <a:pPr marL="914400" lvl="1" indent="-457200">
              <a:buFont typeface="+mj-lt"/>
              <a:buAutoNum type="alphaLcParenR"/>
            </a:pPr>
            <a:r>
              <a:rPr lang="en-AU" dirty="0"/>
              <a:t>As a second option a solid PN measurement methodology with a cut-off size at 10 nm.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The solid PN measurement procedure as laid down in Reg. 49 with the necessary modifications </a:t>
            </a:r>
            <a:r>
              <a:rPr lang="en-AU" dirty="0"/>
              <a:t>in order to allow the </a:t>
            </a:r>
            <a:r>
              <a:rPr lang="en-US" dirty="0"/>
              <a:t>sampling directly from raw exhaust with fixed dilution ratio in addition to the already existing options (sampling from full flow dilution tunnel and from proportional partial flow dilution systems) </a:t>
            </a:r>
            <a:endParaRPr lang="en-GB" dirty="0"/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566100" cy="782357"/>
          </a:xfrm>
        </p:spPr>
        <p:txBody>
          <a:bodyPr/>
          <a:lstStyle/>
          <a:p>
            <a:r>
              <a:rPr lang="en-US" altLang="en-US" dirty="0"/>
              <a:t>Proposed Consolidated Resolution on HD particle emission 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67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2" y="1569250"/>
            <a:ext cx="10566100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The final adoption of this Consolidated Resolution was initially foreseen in the 83</a:t>
            </a:r>
            <a:r>
              <a:rPr lang="en-US" altLang="en-US" baseline="30000" dirty="0"/>
              <a:t>rd</a:t>
            </a:r>
            <a:r>
              <a:rPr lang="en-US" altLang="en-US" dirty="0"/>
              <a:t> GRPE 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However, at a late stage different views on a specific point related to the possibility of </a:t>
            </a:r>
            <a:r>
              <a:rPr lang="en-US" dirty="0"/>
              <a:t>sampling directly from raw exhaust emerged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point was discussed among the experts but no final decision was reached – additional tests are needed to take an informed decision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The tests are planned for the 2021 summer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For this reason the PMP IWG asks to postpone the adoption of the Consolidated Resolution to January 2022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566100" cy="782357"/>
          </a:xfrm>
        </p:spPr>
        <p:txBody>
          <a:bodyPr/>
          <a:lstStyle/>
          <a:p>
            <a:r>
              <a:rPr lang="en-US" altLang="en-US" dirty="0"/>
              <a:t>Proposed Consolidated Resolution on HD particle emission 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44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LD Sub-23nm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Europe and Asia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Draft report was sent to participants</a:t>
            </a:r>
            <a:endParaRPr lang="en-IE" alt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IE" altLang="en-US" sz="2800" dirty="0"/>
              <a:t>HD Tailpipe (</a:t>
            </a:r>
            <a:r>
              <a:rPr lang="en-IE" altLang="en-US" dirty="0"/>
              <a:t>Investigate the possibility of using direct sampling with fixed dilution from raw exhaust and SPN10 or SPN23)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altLang="en-US" sz="2400" dirty="0"/>
              <a:t>Finalised (Europe** and China* completed)</a:t>
            </a:r>
            <a:endParaRPr lang="en-US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Briefly about the experimental Exercises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88571" y="6226629"/>
            <a:ext cx="730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600" noProof="0" dirty="0"/>
              <a:t>* Su et al. (2021) J. Aerosol Sci. </a:t>
            </a:r>
            <a:r>
              <a:rPr lang="en-US" sz="1600" dirty="0"/>
              <a:t>https://doi.org/10.1016/j.jaerosci.2021.105799</a:t>
            </a:r>
          </a:p>
          <a:p>
            <a:pPr>
              <a:buClr>
                <a:schemeClr val="accent5"/>
              </a:buClr>
            </a:pPr>
            <a:r>
              <a:rPr lang="en-US" sz="1600" dirty="0"/>
              <a:t>** Giechaskiel et al. (2019) Applied Sci. https://doi.org/10.3390/app9204418 </a:t>
            </a:r>
            <a:endParaRPr lang="en-IE" sz="1600" noProof="0" dirty="0"/>
          </a:p>
        </p:txBody>
      </p:sp>
    </p:spTree>
    <p:extLst>
      <p:ext uri="{BB962C8B-B14F-4D97-AF65-F5344CB8AC3E}">
        <p14:creationId xmlns:p14="http://schemas.microsoft.com/office/powerpoint/2010/main" val="139172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Collect data to take a decision on the still open point for the option to measure particle emissions from HD engines by sampling directly from raw exhausts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Update the current version of the Consolidate Resolution in order to be taken into consideration for adoption in January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Submit a technical report with the data supporting the two procedures by January 2022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Present the proposal on on-road PN measurement for vehicles to the RDE IWG to be incorporated in the future RDE GTR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altLang="en-US" dirty="0"/>
          </a:p>
          <a:p>
            <a:r>
              <a:rPr lang="en-US" dirty="0"/>
              <a:t>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433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NON-EXHAUST PARTICLE EMISSIONS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61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929284-D620-425C-9EE5-9974C51E5C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011F47-EE70-4D89-AFA4-9FCA807E07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723CAE-5402-4C24-978A-9DCED0722D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1574</Words>
  <Application>Microsoft Office PowerPoint</Application>
  <PresentationFormat>Widescreen</PresentationFormat>
  <Paragraphs>114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83rd UNECE GRPE session  PMP IWG Progress Report</vt:lpstr>
      <vt:lpstr>PMP meetings in 2021</vt:lpstr>
      <vt:lpstr>EXHAUST PARTICLE EMISSIONS </vt:lpstr>
      <vt:lpstr>Summary of the IWG activity</vt:lpstr>
      <vt:lpstr>Proposed Consolidated Resolution on HD particle emission measurement</vt:lpstr>
      <vt:lpstr>Proposed Consolidated Resolution on HD particle emission measurement</vt:lpstr>
      <vt:lpstr>Briefly about the experimental Exercises</vt:lpstr>
      <vt:lpstr>Next steps</vt:lpstr>
      <vt:lpstr>NON-EXHAUST PARTICLE EMISSIONS </vt:lpstr>
      <vt:lpstr>Brake Emissions – Patent Issue</vt:lpstr>
      <vt:lpstr>Brake Emissions – Summary and Next Steps</vt:lpstr>
      <vt:lpstr>Tyre Emissions – Summary</vt:lpstr>
      <vt:lpstr>New Terms of Reference of PMP IWG</vt:lpstr>
      <vt:lpstr>New ToR of PMP IWG – Brake Emissions GTR</vt:lpstr>
      <vt:lpstr>New PMP IWG Chairman</vt:lpstr>
      <vt:lpstr>Keep in touch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264</cp:revision>
  <dcterms:created xsi:type="dcterms:W3CDTF">2019-08-09T12:06:42Z</dcterms:created>
  <dcterms:modified xsi:type="dcterms:W3CDTF">2021-06-01T08:48:15Z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10</vt:lpwstr>
  </property>
  <property fmtid="{D5CDD505-2E9C-101B-9397-08002B2CF9AE}" pid="3" name="Offisync_ServerID">
    <vt:lpwstr>0d3b22a6-6203-4efc-8e8e-b5279256493b</vt:lpwstr>
  </property>
  <property fmtid="{D5CDD505-2E9C-101B-9397-08002B2CF9AE}" pid="4" name="Jive_LatestUserAccountName">
    <vt:lpwstr>martigb</vt:lpwstr>
  </property>
  <property fmtid="{D5CDD505-2E9C-101B-9397-08002B2CF9AE}" pid="5" name="Offisync_ProviderInitializationData">
    <vt:lpwstr>https://webgate.ec.europa.eu/connected</vt:lpwstr>
  </property>
  <property fmtid="{D5CDD505-2E9C-101B-9397-08002B2CF9AE}" pid="6" name="Offisync_UniqueId">
    <vt:lpwstr>216256</vt:lpwstr>
  </property>
  <property fmtid="{D5CDD505-2E9C-101B-9397-08002B2CF9AE}" pid="7" name="Jive_VersionGuid">
    <vt:lpwstr>e7f9d301-6148-4f88-94fd-a64920e41c95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0x0101003B8422D08C252547BB1CFA7F78E2CB83</vt:lpwstr>
  </property>
</Properties>
</file>