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slideshow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8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9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theme/theme10.xml" ContentType="application/vnd.openxmlformats-officedocument.theme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drawings/drawing3.xml" ContentType="application/vnd.openxmlformats-officedocument.drawingml.chartshapes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373" r:id="rId1"/>
    <p:sldMasterId id="2147484423" r:id="rId2"/>
    <p:sldMasterId id="2147484435" r:id="rId3"/>
    <p:sldMasterId id="2147484459" r:id="rId4"/>
    <p:sldMasterId id="2147484471" r:id="rId5"/>
    <p:sldMasterId id="2147484519" r:id="rId6"/>
    <p:sldMasterId id="2147484531" r:id="rId7"/>
    <p:sldMasterId id="2147484555" r:id="rId8"/>
    <p:sldMasterId id="2147484567" r:id="rId9"/>
    <p:sldMasterId id="2147484579" r:id="rId10"/>
    <p:sldMasterId id="2147484604" r:id="rId11"/>
  </p:sldMasterIdLst>
  <p:notesMasterIdLst>
    <p:notesMasterId r:id="rId30"/>
  </p:notesMasterIdLst>
  <p:handoutMasterIdLst>
    <p:handoutMasterId r:id="rId31"/>
  </p:handoutMasterIdLst>
  <p:sldIdLst>
    <p:sldId id="300" r:id="rId12"/>
    <p:sldId id="296" r:id="rId13"/>
    <p:sldId id="358" r:id="rId14"/>
    <p:sldId id="359" r:id="rId15"/>
    <p:sldId id="338" r:id="rId16"/>
    <p:sldId id="349" r:id="rId17"/>
    <p:sldId id="328" r:id="rId18"/>
    <p:sldId id="363" r:id="rId19"/>
    <p:sldId id="364" r:id="rId20"/>
    <p:sldId id="365" r:id="rId21"/>
    <p:sldId id="350" r:id="rId22"/>
    <p:sldId id="331" r:id="rId23"/>
    <p:sldId id="332" r:id="rId24"/>
    <p:sldId id="339" r:id="rId25"/>
    <p:sldId id="334" r:id="rId26"/>
    <p:sldId id="351" r:id="rId27"/>
    <p:sldId id="362" r:id="rId28"/>
    <p:sldId id="366" r:id="rId29"/>
  </p:sldIdLst>
  <p:sldSz cx="9144000" cy="6858000" type="screen4x3"/>
  <p:notesSz cx="7010400" cy="9296400"/>
  <p:custDataLst>
    <p:tags r:id="rId32"/>
  </p:custDataLst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414140"/>
    <a:srgbClr val="1F324F"/>
    <a:srgbClr val="DFE9F8"/>
    <a:srgbClr val="31708D"/>
    <a:srgbClr val="6A9BDE"/>
    <a:srgbClr val="B6954C"/>
    <a:srgbClr val="3677D3"/>
    <a:srgbClr val="4D4D4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6" autoAdjust="0"/>
    <p:restoredTop sz="92956" autoAdjust="0"/>
  </p:normalViewPr>
  <p:slideViewPr>
    <p:cSldViewPr>
      <p:cViewPr varScale="1">
        <p:scale>
          <a:sx n="95" d="100"/>
          <a:sy n="95" d="100"/>
        </p:scale>
        <p:origin x="1272" y="90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tags" Target="tags/tag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bop600\IIP-Special%20Projects\Globalization%20Inward%20and%20Outward%20FATS\Inward%20FAS%20Production%202020\Presentation\Presentation_Charts_Oct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bop600\IIP-Special%20Projects\Globalization%20Inward%20and%20Outward%20FATS\Michelle\ACOA%20Presentation\Trade_Graphs.xlsx" TargetMode="Externa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\\bop600\IIP-Special%20Projects\Globalization%20Inward%20and%20Outward%20FATS\Michelle\ACOA%20Presentation\Trade_Graphs.xlsx" TargetMode="Externa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chartUserShapes" Target="../drawings/drawing3.xml"/><Relationship Id="rId4" Type="http://schemas.openxmlformats.org/officeDocument/2006/relationships/package" Target="../embeddings/Microsoft_Excel_Worksheet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bop600\IIP-Special%20Projects\Globalization%20Inward%20and%20Outward%20FATS\Michelle\ACOA%20Presentation\Trade_Graphs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\\bop600\IIP-Special%20Projects\Globalization%20Inward%20and%20Outward%20FATS\Inward%20FAS%20Production%202020\Presentation\Presentation_Charts_Dec0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800" b="1"/>
              <a:t>Number of multinationals in Canada, 2010 to 2018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NumberofEnterprises!$B$9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cat>
            <c:numRef>
              <c:f>NumberofEnterprises!$C$8:$K$8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NumberofEnterprises!$C$9:$K$9</c:f>
              <c:numCache>
                <c:formatCode>#,##0</c:formatCode>
                <c:ptCount val="9"/>
                <c:pt idx="0">
                  <c:v>12704</c:v>
                </c:pt>
                <c:pt idx="1">
                  <c:v>13385</c:v>
                </c:pt>
                <c:pt idx="2">
                  <c:v>13936</c:v>
                </c:pt>
                <c:pt idx="3">
                  <c:v>16172</c:v>
                </c:pt>
                <c:pt idx="4">
                  <c:v>16238</c:v>
                </c:pt>
                <c:pt idx="5">
                  <c:v>16670</c:v>
                </c:pt>
                <c:pt idx="6">
                  <c:v>16439</c:v>
                </c:pt>
                <c:pt idx="7">
                  <c:v>16385</c:v>
                </c:pt>
                <c:pt idx="8">
                  <c:v>16256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D4-4114-A667-598CF6FBB3CA}"/>
            </c:ext>
          </c:extLst>
        </c:ser>
        <c:ser>
          <c:idx val="1"/>
          <c:order val="1"/>
          <c:tx>
            <c:strRef>
              <c:f>NumberofEnterprises!$B$10</c:f>
              <c:strCache>
                <c:ptCount val="1"/>
                <c:pt idx="0">
                  <c:v>Canadian multinationals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cat>
            <c:numRef>
              <c:f>NumberofEnterprises!$C$8:$K$8</c:f>
              <c:numCache>
                <c:formatCode>General</c:formatCode>
                <c:ptCount val="9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</c:v>
                </c:pt>
              </c:numCache>
            </c:numRef>
          </c:cat>
          <c:val>
            <c:numRef>
              <c:f>NumberofEnterprises!$C$10:$K$10</c:f>
              <c:numCache>
                <c:formatCode>#,##0</c:formatCode>
                <c:ptCount val="9"/>
                <c:pt idx="0">
                  <c:v>8977</c:v>
                </c:pt>
                <c:pt idx="1">
                  <c:v>10042</c:v>
                </c:pt>
                <c:pt idx="2">
                  <c:v>10486</c:v>
                </c:pt>
                <c:pt idx="3">
                  <c:v>11642</c:v>
                </c:pt>
                <c:pt idx="4">
                  <c:v>11914</c:v>
                </c:pt>
                <c:pt idx="5">
                  <c:v>11684</c:v>
                </c:pt>
                <c:pt idx="6">
                  <c:v>11506</c:v>
                </c:pt>
                <c:pt idx="7">
                  <c:v>10774</c:v>
                </c:pt>
                <c:pt idx="8">
                  <c:v>11490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D4-4114-A667-598CF6FBB3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59322880"/>
        <c:axId val="259323272"/>
      </c:barChart>
      <c:lineChart>
        <c:grouping val="standard"/>
        <c:varyColors val="0"/>
        <c:ser>
          <c:idx val="2"/>
          <c:order val="2"/>
          <c:tx>
            <c:strRef>
              <c:f>NumberofEnterprises!$B$37</c:f>
              <c:strCache>
                <c:ptCount val="1"/>
                <c:pt idx="0">
                  <c:v>Foreign multinationals (% change)</c:v>
                </c:pt>
              </c:strCache>
            </c:strRef>
          </c:tx>
          <c:spPr>
            <a:ln w="63500" cap="rnd">
              <a:solidFill>
                <a:srgbClr val="00B050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</a:ln>
              <a:effectLst/>
            </c:spPr>
          </c:marker>
          <c:val>
            <c:numRef>
              <c:f>NumberofEnterprises!$C$37:$K$37</c:f>
              <c:numCache>
                <c:formatCode>0.0%</c:formatCode>
                <c:ptCount val="9"/>
                <c:pt idx="1">
                  <c:v>5.3605163727959759E-2</c:v>
                </c:pt>
                <c:pt idx="2">
                  <c:v>4.1165483750466914E-2</c:v>
                </c:pt>
                <c:pt idx="3">
                  <c:v>0.16044776119402981</c:v>
                </c:pt>
                <c:pt idx="4">
                  <c:v>4.0811278753400959E-3</c:v>
                </c:pt>
                <c:pt idx="5">
                  <c:v>2.6604261608572433E-2</c:v>
                </c:pt>
                <c:pt idx="6">
                  <c:v>-1.3857228554289169E-2</c:v>
                </c:pt>
                <c:pt idx="7">
                  <c:v>-3.2848713425390752E-3</c:v>
                </c:pt>
                <c:pt idx="8">
                  <c:v>-7.8730546231309262E-3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D4-4114-A667-598CF6FBB3CA}"/>
            </c:ext>
          </c:extLst>
        </c:ser>
        <c:ser>
          <c:idx val="3"/>
          <c:order val="3"/>
          <c:tx>
            <c:strRef>
              <c:f>NumberofEnterprises!$B$38</c:f>
              <c:strCache>
                <c:ptCount val="1"/>
                <c:pt idx="0">
                  <c:v>Canadian multinationals (% change)</c:v>
                </c:pt>
              </c:strCache>
            </c:strRef>
          </c:tx>
          <c:spPr>
            <a:ln w="50800" cap="rnd">
              <a:solidFill>
                <a:schemeClr val="accent4"/>
              </a:solidFill>
              <a:prstDash val="sys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  <a:prstDash val="sysDash"/>
              </a:ln>
              <a:effectLst/>
            </c:spPr>
          </c:marker>
          <c:val>
            <c:numRef>
              <c:f>NumberofEnterprises!$C$38:$K$38</c:f>
              <c:numCache>
                <c:formatCode>0.0%</c:formatCode>
                <c:ptCount val="9"/>
                <c:pt idx="1">
                  <c:v>0.11863651553971266</c:v>
                </c:pt>
                <c:pt idx="2">
                  <c:v>4.4214299940251056E-2</c:v>
                </c:pt>
                <c:pt idx="3">
                  <c:v>0.11024222773221437</c:v>
                </c:pt>
                <c:pt idx="4">
                  <c:v>2.3363683215942288E-2</c:v>
                </c:pt>
                <c:pt idx="5">
                  <c:v>-1.9305019305019266E-2</c:v>
                </c:pt>
                <c:pt idx="6">
                  <c:v>-1.5234508729887075E-2</c:v>
                </c:pt>
                <c:pt idx="7">
                  <c:v>-6.361898140100819E-2</c:v>
                </c:pt>
                <c:pt idx="8">
                  <c:v>6.6456283645814018E-2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9D4-4114-A667-598CF6FBB3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59321312"/>
        <c:axId val="259324448"/>
      </c:lineChart>
      <c:catAx>
        <c:axId val="259322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323272"/>
        <c:crosses val="autoZero"/>
        <c:auto val="1"/>
        <c:lblAlgn val="ctr"/>
        <c:lblOffset val="100"/>
        <c:noMultiLvlLbl val="0"/>
      </c:catAx>
      <c:valAx>
        <c:axId val="2593232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sz="1600"/>
                  <a:t>Number of enterprises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322880"/>
        <c:crosses val="autoZero"/>
        <c:crossBetween val="between"/>
      </c:valAx>
      <c:valAx>
        <c:axId val="259324448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CA" sz="1400" dirty="0">
                    <a:solidFill>
                      <a:schemeClr val="tx1"/>
                    </a:solidFill>
                  </a:rPr>
                  <a:t>Growth 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321312"/>
        <c:crosses val="max"/>
        <c:crossBetween val="between"/>
      </c:valAx>
      <c:catAx>
        <c:axId val="259321312"/>
        <c:scaling>
          <c:orientation val="minMax"/>
        </c:scaling>
        <c:delete val="1"/>
        <c:axPos val="b"/>
        <c:majorTickMark val="out"/>
        <c:minorTickMark val="none"/>
        <c:tickLblPos val="nextTo"/>
        <c:crossAx val="259324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85000"/>
        </a:schemeClr>
      </a:solidFill>
    </a:ln>
    <a:effectLst/>
  </c:spPr>
  <c:txPr>
    <a:bodyPr/>
    <a:lstStyle/>
    <a:p>
      <a:pPr>
        <a:defRPr sz="140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800" b="1"/>
              <a:t>Share of value added by province and type of multinational, 2018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GDP_Prov_Share!$B$42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GDP_Prov_Share!$A$43:$A$54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New Brunswick</c:v>
                </c:pt>
                <c:pt idx="3">
                  <c:v>Nova Scotia</c:v>
                </c:pt>
                <c:pt idx="4">
                  <c:v>Manitoba</c:v>
                </c:pt>
                <c:pt idx="5">
                  <c:v>British Columbia</c:v>
                </c:pt>
                <c:pt idx="6">
                  <c:v>Quebec</c:v>
                </c:pt>
                <c:pt idx="7">
                  <c:v>Alberta</c:v>
                </c:pt>
                <c:pt idx="8">
                  <c:v>Canada</c:v>
                </c:pt>
                <c:pt idx="9">
                  <c:v>Territories </c:v>
                </c:pt>
                <c:pt idx="10">
                  <c:v>Ontario</c:v>
                </c:pt>
                <c:pt idx="11">
                  <c:v>Newfoundland and Labrador</c:v>
                </c:pt>
              </c:strCache>
            </c:strRef>
          </c:cat>
          <c:val>
            <c:numRef>
              <c:f>GDP_Prov_Share!$B$43:$B$54</c:f>
              <c:numCache>
                <c:formatCode>0%</c:formatCode>
                <c:ptCount val="12"/>
                <c:pt idx="0">
                  <c:v>0.12260765550239235</c:v>
                </c:pt>
                <c:pt idx="1">
                  <c:v>0.14540295780943313</c:v>
                </c:pt>
                <c:pt idx="2">
                  <c:v>0.15316865762300061</c:v>
                </c:pt>
                <c:pt idx="3">
                  <c:v>0.1611200912807835</c:v>
                </c:pt>
                <c:pt idx="4">
                  <c:v>0.16736338070988827</c:v>
                </c:pt>
                <c:pt idx="5">
                  <c:v>0.17801698106504671</c:v>
                </c:pt>
                <c:pt idx="6">
                  <c:v>0.21208250797317038</c:v>
                </c:pt>
                <c:pt idx="7">
                  <c:v>0.22156624994773591</c:v>
                </c:pt>
                <c:pt idx="8">
                  <c:v>0.23577373397486837</c:v>
                </c:pt>
                <c:pt idx="9">
                  <c:v>0.27275904246024812</c:v>
                </c:pt>
                <c:pt idx="10">
                  <c:v>0.28596968251139637</c:v>
                </c:pt>
                <c:pt idx="11">
                  <c:v>0.42395954881369119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E2-4B0F-A289-DABC6B8FCADB}"/>
            </c:ext>
          </c:extLst>
        </c:ser>
        <c:ser>
          <c:idx val="1"/>
          <c:order val="1"/>
          <c:tx>
            <c:strRef>
              <c:f>GDP_Prov_Share!$C$42</c:f>
              <c:strCache>
                <c:ptCount val="1"/>
                <c:pt idx="0">
                  <c:v>Canadian multinationals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GDP_Prov_Share!$A$43:$A$54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New Brunswick</c:v>
                </c:pt>
                <c:pt idx="3">
                  <c:v>Nova Scotia</c:v>
                </c:pt>
                <c:pt idx="4">
                  <c:v>Manitoba</c:v>
                </c:pt>
                <c:pt idx="5">
                  <c:v>British Columbia</c:v>
                </c:pt>
                <c:pt idx="6">
                  <c:v>Quebec</c:v>
                </c:pt>
                <c:pt idx="7">
                  <c:v>Alberta</c:v>
                </c:pt>
                <c:pt idx="8">
                  <c:v>Canada</c:v>
                </c:pt>
                <c:pt idx="9">
                  <c:v>Territories </c:v>
                </c:pt>
                <c:pt idx="10">
                  <c:v>Ontario</c:v>
                </c:pt>
                <c:pt idx="11">
                  <c:v>Newfoundland and Labrador</c:v>
                </c:pt>
              </c:strCache>
            </c:strRef>
          </c:cat>
          <c:val>
            <c:numRef>
              <c:f>GDP_Prov_Share!$C$43:$C$54</c:f>
              <c:numCache>
                <c:formatCode>0%</c:formatCode>
                <c:ptCount val="12"/>
                <c:pt idx="0">
                  <c:v>0.14623205741626794</c:v>
                </c:pt>
                <c:pt idx="1">
                  <c:v>0.2385292574382494</c:v>
                </c:pt>
                <c:pt idx="2">
                  <c:v>0.24149625430249039</c:v>
                </c:pt>
                <c:pt idx="3">
                  <c:v>0.24260720737853</c:v>
                </c:pt>
                <c:pt idx="4">
                  <c:v>0.24167110030148717</c:v>
                </c:pt>
                <c:pt idx="5">
                  <c:v>0.25144173268440562</c:v>
                </c:pt>
                <c:pt idx="6">
                  <c:v>0.25239577517571565</c:v>
                </c:pt>
                <c:pt idx="7">
                  <c:v>0.33794372203871725</c:v>
                </c:pt>
                <c:pt idx="8">
                  <c:v>0.26409062113532183</c:v>
                </c:pt>
                <c:pt idx="9">
                  <c:v>0.1796260702428796</c:v>
                </c:pt>
                <c:pt idx="10">
                  <c:v>0.25286418064026583</c:v>
                </c:pt>
                <c:pt idx="11">
                  <c:v>0.13603656164916375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E2-4B0F-A289-DABC6B8FCADB}"/>
            </c:ext>
          </c:extLst>
        </c:ser>
        <c:ser>
          <c:idx val="2"/>
          <c:order val="2"/>
          <c:tx>
            <c:strRef>
              <c:f>GDP_Prov_Share!$D$42</c:f>
              <c:strCache>
                <c:ptCount val="1"/>
                <c:pt idx="0">
                  <c:v>Non-multinationals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GDP_Prov_Share!$A$43:$A$54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New Brunswick</c:v>
                </c:pt>
                <c:pt idx="3">
                  <c:v>Nova Scotia</c:v>
                </c:pt>
                <c:pt idx="4">
                  <c:v>Manitoba</c:v>
                </c:pt>
                <c:pt idx="5">
                  <c:v>British Columbia</c:v>
                </c:pt>
                <c:pt idx="6">
                  <c:v>Quebec</c:v>
                </c:pt>
                <c:pt idx="7">
                  <c:v>Alberta</c:v>
                </c:pt>
                <c:pt idx="8">
                  <c:v>Canada</c:v>
                </c:pt>
                <c:pt idx="9">
                  <c:v>Territories </c:v>
                </c:pt>
                <c:pt idx="10">
                  <c:v>Ontario</c:v>
                </c:pt>
                <c:pt idx="11">
                  <c:v>Newfoundland and Labrador</c:v>
                </c:pt>
              </c:strCache>
            </c:strRef>
          </c:cat>
          <c:val>
            <c:numRef>
              <c:f>GDP_Prov_Share!$D$43:$D$54</c:f>
              <c:numCache>
                <c:formatCode>0%</c:formatCode>
                <c:ptCount val="12"/>
                <c:pt idx="0">
                  <c:v>0.73116028708133973</c:v>
                </c:pt>
                <c:pt idx="1">
                  <c:v>0.61606778475231749</c:v>
                </c:pt>
                <c:pt idx="2">
                  <c:v>0.60533508807450898</c:v>
                </c:pt>
                <c:pt idx="3">
                  <c:v>0.59627270134068655</c:v>
                </c:pt>
                <c:pt idx="4">
                  <c:v>0.59096551898862459</c:v>
                </c:pt>
                <c:pt idx="5">
                  <c:v>0.57054128625054767</c:v>
                </c:pt>
                <c:pt idx="6">
                  <c:v>0.53552171685111394</c:v>
                </c:pt>
                <c:pt idx="7">
                  <c:v>0.44049002801354686</c:v>
                </c:pt>
                <c:pt idx="8">
                  <c:v>0.50013564488980977</c:v>
                </c:pt>
                <c:pt idx="9">
                  <c:v>0.54761488729687224</c:v>
                </c:pt>
                <c:pt idx="10">
                  <c:v>0.46116613684833785</c:v>
                </c:pt>
                <c:pt idx="11">
                  <c:v>0.44000388953714509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E2-4B0F-A289-DABC6B8FCA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1"/>
        <c:overlap val="100"/>
        <c:axId val="317795384"/>
        <c:axId val="317798128"/>
      </c:barChart>
      <c:catAx>
        <c:axId val="31779538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798128"/>
        <c:crosses val="autoZero"/>
        <c:auto val="1"/>
        <c:lblAlgn val="ctr"/>
        <c:lblOffset val="100"/>
        <c:noMultiLvlLbl val="0"/>
      </c:catAx>
      <c:valAx>
        <c:axId val="317798128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7953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95000"/>
        </a:schemeClr>
      </a:solidFill>
    </a:ln>
    <a:effectLst/>
  </c:spPr>
  <c:txPr>
    <a:bodyPr/>
    <a:lstStyle/>
    <a:p>
      <a:pPr>
        <a:defRPr sz="1600">
          <a:solidFill>
            <a:schemeClr val="tx1"/>
          </a:solidFill>
        </a:defRPr>
      </a:pPr>
      <a:endParaRPr lang="en-US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800" b="1">
                <a:solidFill>
                  <a:schemeClr val="tx1"/>
                </a:solidFill>
              </a:rPr>
              <a:t>Share of employment</a:t>
            </a:r>
            <a:r>
              <a:rPr lang="en-CA" sz="1800" b="1" baseline="0">
                <a:solidFill>
                  <a:schemeClr val="tx1"/>
                </a:solidFill>
              </a:rPr>
              <a:t> by province and type of multinational, 2018</a:t>
            </a:r>
            <a:endParaRPr lang="en-CA" sz="18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Jobs_Prov_Share!$B$42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Jobs_Prov_Share!$A$43:$A$54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Quebec</c:v>
                </c:pt>
                <c:pt idx="3">
                  <c:v>New Brunswick</c:v>
                </c:pt>
                <c:pt idx="4">
                  <c:v>Territories </c:v>
                </c:pt>
                <c:pt idx="5">
                  <c:v>Newfoundland and Labrador</c:v>
                </c:pt>
                <c:pt idx="6">
                  <c:v>Manitoba</c:v>
                </c:pt>
                <c:pt idx="7">
                  <c:v>Nova Scotia</c:v>
                </c:pt>
                <c:pt idx="8">
                  <c:v>British Columbia</c:v>
                </c:pt>
                <c:pt idx="9">
                  <c:v>Alberta</c:v>
                </c:pt>
                <c:pt idx="10">
                  <c:v>Canada</c:v>
                </c:pt>
                <c:pt idx="11">
                  <c:v>Ontario</c:v>
                </c:pt>
              </c:strCache>
            </c:strRef>
          </c:cat>
          <c:val>
            <c:numRef>
              <c:f>Jobs_Prov_Share!$B$43:$B$54</c:f>
              <c:numCache>
                <c:formatCode>0%</c:formatCode>
                <c:ptCount val="12"/>
                <c:pt idx="0">
                  <c:v>0.10136607540361318</c:v>
                </c:pt>
                <c:pt idx="1">
                  <c:v>0.11600279134682484</c:v>
                </c:pt>
                <c:pt idx="2">
                  <c:v>0.13753241152386073</c:v>
                </c:pt>
                <c:pt idx="3">
                  <c:v>0.13845566462004272</c:v>
                </c:pt>
                <c:pt idx="4">
                  <c:v>0.1417024210848912</c:v>
                </c:pt>
                <c:pt idx="5">
                  <c:v>0.14275531946820325</c:v>
                </c:pt>
                <c:pt idx="6">
                  <c:v>0.14531617224301233</c:v>
                </c:pt>
                <c:pt idx="7">
                  <c:v>0.15443302510663881</c:v>
                </c:pt>
                <c:pt idx="8">
                  <c:v>0.1544930980350665</c:v>
                </c:pt>
                <c:pt idx="9">
                  <c:v>0.16439874530382345</c:v>
                </c:pt>
                <c:pt idx="10">
                  <c:v>0.179219840630887</c:v>
                </c:pt>
                <c:pt idx="11">
                  <c:v>0.22747812487867852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83-4AC5-A2B7-A377CB362FB6}"/>
            </c:ext>
          </c:extLst>
        </c:ser>
        <c:ser>
          <c:idx val="1"/>
          <c:order val="1"/>
          <c:tx>
            <c:strRef>
              <c:f>Jobs_Prov_Share!$C$42</c:f>
              <c:strCache>
                <c:ptCount val="1"/>
                <c:pt idx="0">
                  <c:v>Canadian multinationals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Jobs_Prov_Share!$A$43:$A$54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Quebec</c:v>
                </c:pt>
                <c:pt idx="3">
                  <c:v>New Brunswick</c:v>
                </c:pt>
                <c:pt idx="4">
                  <c:v>Territories </c:v>
                </c:pt>
                <c:pt idx="5">
                  <c:v>Newfoundland and Labrador</c:v>
                </c:pt>
                <c:pt idx="6">
                  <c:v>Manitoba</c:v>
                </c:pt>
                <c:pt idx="7">
                  <c:v>Nova Scotia</c:v>
                </c:pt>
                <c:pt idx="8">
                  <c:v>British Columbia</c:v>
                </c:pt>
                <c:pt idx="9">
                  <c:v>Alberta</c:v>
                </c:pt>
                <c:pt idx="10">
                  <c:v>Canada</c:v>
                </c:pt>
                <c:pt idx="11">
                  <c:v>Ontario</c:v>
                </c:pt>
              </c:strCache>
            </c:strRef>
          </c:cat>
          <c:val>
            <c:numRef>
              <c:f>Jobs_Prov_Share!$C$43:$C$54</c:f>
              <c:numCache>
                <c:formatCode>0%</c:formatCode>
                <c:ptCount val="12"/>
                <c:pt idx="0">
                  <c:v>9.9655552170958603E-2</c:v>
                </c:pt>
                <c:pt idx="1">
                  <c:v>0.1545317515701326</c:v>
                </c:pt>
                <c:pt idx="2">
                  <c:v>0.14899628543083146</c:v>
                </c:pt>
                <c:pt idx="3">
                  <c:v>0.1717610289057887</c:v>
                </c:pt>
                <c:pt idx="4">
                  <c:v>0.16062672387373583</c:v>
                </c:pt>
                <c:pt idx="5">
                  <c:v>0.13054080009603553</c:v>
                </c:pt>
                <c:pt idx="6">
                  <c:v>0.17992162519291097</c:v>
                </c:pt>
                <c:pt idx="7">
                  <c:v>0.16888651913772867</c:v>
                </c:pt>
                <c:pt idx="8">
                  <c:v>0.1398522421355404</c:v>
                </c:pt>
                <c:pt idx="9">
                  <c:v>0.18780786686663722</c:v>
                </c:pt>
                <c:pt idx="10">
                  <c:v>0.16137666117597668</c:v>
                </c:pt>
                <c:pt idx="11">
                  <c:v>0.16581955676825841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83-4AC5-A2B7-A377CB362FB6}"/>
            </c:ext>
          </c:extLst>
        </c:ser>
        <c:ser>
          <c:idx val="2"/>
          <c:order val="2"/>
          <c:tx>
            <c:strRef>
              <c:f>Jobs_Prov_Share!$D$42</c:f>
              <c:strCache>
                <c:ptCount val="1"/>
                <c:pt idx="0">
                  <c:v>Non-multinationals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Jobs_Prov_Share!$A$43:$A$54</c:f>
              <c:strCache>
                <c:ptCount val="12"/>
                <c:pt idx="0">
                  <c:v>Prince Edward Island</c:v>
                </c:pt>
                <c:pt idx="1">
                  <c:v>Saskatchewan</c:v>
                </c:pt>
                <c:pt idx="2">
                  <c:v>Quebec</c:v>
                </c:pt>
                <c:pt idx="3">
                  <c:v>New Brunswick</c:v>
                </c:pt>
                <c:pt idx="4">
                  <c:v>Territories </c:v>
                </c:pt>
                <c:pt idx="5">
                  <c:v>Newfoundland and Labrador</c:v>
                </c:pt>
                <c:pt idx="6">
                  <c:v>Manitoba</c:v>
                </c:pt>
                <c:pt idx="7">
                  <c:v>Nova Scotia</c:v>
                </c:pt>
                <c:pt idx="8">
                  <c:v>British Columbia</c:v>
                </c:pt>
                <c:pt idx="9">
                  <c:v>Alberta</c:v>
                </c:pt>
                <c:pt idx="10">
                  <c:v>Canada</c:v>
                </c:pt>
                <c:pt idx="11">
                  <c:v>Ontario</c:v>
                </c:pt>
              </c:strCache>
            </c:strRef>
          </c:cat>
          <c:val>
            <c:numRef>
              <c:f>Jobs_Prov_Share!$D$43:$D$54</c:f>
              <c:numCache>
                <c:formatCode>0%</c:formatCode>
                <c:ptCount val="12"/>
                <c:pt idx="0">
                  <c:v>0.79897837242542824</c:v>
                </c:pt>
                <c:pt idx="1">
                  <c:v>0.72946545708304256</c:v>
                </c:pt>
                <c:pt idx="2">
                  <c:v>0.71347130304530781</c:v>
                </c:pt>
                <c:pt idx="3">
                  <c:v>0.68978330647416863</c:v>
                </c:pt>
                <c:pt idx="4">
                  <c:v>0.69767085504137294</c:v>
                </c:pt>
                <c:pt idx="5">
                  <c:v>0.72670388043576128</c:v>
                </c:pt>
                <c:pt idx="6">
                  <c:v>0.67476220256407671</c:v>
                </c:pt>
                <c:pt idx="7">
                  <c:v>0.67668045575563252</c:v>
                </c:pt>
                <c:pt idx="8">
                  <c:v>0.70565465982939313</c:v>
                </c:pt>
                <c:pt idx="9">
                  <c:v>0.64779338782953932</c:v>
                </c:pt>
                <c:pt idx="10">
                  <c:v>0.65940349819313626</c:v>
                </c:pt>
                <c:pt idx="11">
                  <c:v>0.6067023183530631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83-4AC5-A2B7-A377CB362F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17793424"/>
        <c:axId val="317800872"/>
      </c:barChart>
      <c:catAx>
        <c:axId val="3177934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800872"/>
        <c:crosses val="autoZero"/>
        <c:auto val="1"/>
        <c:lblAlgn val="ctr"/>
        <c:lblOffset val="100"/>
        <c:noMultiLvlLbl val="0"/>
      </c:catAx>
      <c:valAx>
        <c:axId val="317800872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793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95000"/>
        </a:schemeClr>
      </a:solidFill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600" b="1" dirty="0">
                <a:solidFill>
                  <a:schemeClr val="tx1"/>
                </a:solidFill>
              </a:rPr>
              <a:t>Share of value of goods exports by province</a:t>
            </a:r>
            <a:r>
              <a:rPr lang="en-CA" sz="1600" b="1" baseline="0" dirty="0">
                <a:solidFill>
                  <a:schemeClr val="tx1"/>
                </a:solidFill>
              </a:rPr>
              <a:t> and type of multinational, 2018</a:t>
            </a:r>
            <a:endParaRPr lang="en-CA" sz="1600" b="1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EX_Prov_Share!$B$41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EX_Prov_Share!$A$42:$A$52</c:f>
              <c:strCache>
                <c:ptCount val="11"/>
                <c:pt idx="0">
                  <c:v>New Brunswick</c:v>
                </c:pt>
                <c:pt idx="1">
                  <c:v>British Columbia</c:v>
                </c:pt>
                <c:pt idx="2">
                  <c:v>Manitoba</c:v>
                </c:pt>
                <c:pt idx="3">
                  <c:v>Prince Edward Island</c:v>
                </c:pt>
                <c:pt idx="4">
                  <c:v>Nova Scotia</c:v>
                </c:pt>
                <c:pt idx="5">
                  <c:v>Saskatchewan</c:v>
                </c:pt>
                <c:pt idx="6">
                  <c:v>Canada</c:v>
                </c:pt>
                <c:pt idx="7">
                  <c:v>Quebec</c:v>
                </c:pt>
                <c:pt idx="8">
                  <c:v>Ontario</c:v>
                </c:pt>
                <c:pt idx="9">
                  <c:v>Alberta</c:v>
                </c:pt>
                <c:pt idx="10">
                  <c:v>Newfoundland and Labrador</c:v>
                </c:pt>
              </c:strCache>
            </c:strRef>
          </c:cat>
          <c:val>
            <c:numRef>
              <c:f>EX_Prov_Share!$B$42:$B$52</c:f>
              <c:numCache>
                <c:formatCode>0%</c:formatCode>
                <c:ptCount val="11"/>
                <c:pt idx="0">
                  <c:v>0.15232530216921475</c:v>
                </c:pt>
                <c:pt idx="1">
                  <c:v>0.2990616809715303</c:v>
                </c:pt>
                <c:pt idx="2">
                  <c:v>0.32987336516504046</c:v>
                </c:pt>
                <c:pt idx="3">
                  <c:v>0.40762656147271531</c:v>
                </c:pt>
                <c:pt idx="4">
                  <c:v>0.4393375511723111</c:v>
                </c:pt>
                <c:pt idx="5">
                  <c:v>0.54877589453860642</c:v>
                </c:pt>
                <c:pt idx="6">
                  <c:v>0.60743587876651173</c:v>
                </c:pt>
                <c:pt idx="7">
                  <c:v>0.60825594115867143</c:v>
                </c:pt>
                <c:pt idx="8">
                  <c:v>0.67386185831904455</c:v>
                </c:pt>
                <c:pt idx="9">
                  <c:v>0.72268225768677441</c:v>
                </c:pt>
                <c:pt idx="10">
                  <c:v>0.73188198224004586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B6-4AA9-90C8-7CA4AC5DDC51}"/>
            </c:ext>
          </c:extLst>
        </c:ser>
        <c:ser>
          <c:idx val="1"/>
          <c:order val="1"/>
          <c:tx>
            <c:strRef>
              <c:f>EX_Prov_Share!$C$41</c:f>
              <c:strCache>
                <c:ptCount val="1"/>
                <c:pt idx="0">
                  <c:v>Canadian multinationals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EX_Prov_Share!$A$42:$A$52</c:f>
              <c:strCache>
                <c:ptCount val="11"/>
                <c:pt idx="0">
                  <c:v>New Brunswick</c:v>
                </c:pt>
                <c:pt idx="1">
                  <c:v>British Columbia</c:v>
                </c:pt>
                <c:pt idx="2">
                  <c:v>Manitoba</c:v>
                </c:pt>
                <c:pt idx="3">
                  <c:v>Prince Edward Island</c:v>
                </c:pt>
                <c:pt idx="4">
                  <c:v>Nova Scotia</c:v>
                </c:pt>
                <c:pt idx="5">
                  <c:v>Saskatchewan</c:v>
                </c:pt>
                <c:pt idx="6">
                  <c:v>Canada</c:v>
                </c:pt>
                <c:pt idx="7">
                  <c:v>Quebec</c:v>
                </c:pt>
                <c:pt idx="8">
                  <c:v>Ontario</c:v>
                </c:pt>
                <c:pt idx="9">
                  <c:v>Alberta</c:v>
                </c:pt>
                <c:pt idx="10">
                  <c:v>Newfoundland and Labrador</c:v>
                </c:pt>
              </c:strCache>
            </c:strRef>
          </c:cat>
          <c:val>
            <c:numRef>
              <c:f>EX_Prov_Share!$C$42:$C$52</c:f>
              <c:numCache>
                <c:formatCode>0%</c:formatCode>
                <c:ptCount val="11"/>
                <c:pt idx="0">
                  <c:v>0.61978708076522848</c:v>
                </c:pt>
                <c:pt idx="1">
                  <c:v>0.47862273172878778</c:v>
                </c:pt>
                <c:pt idx="2">
                  <c:v>0.47591862154868175</c:v>
                </c:pt>
                <c:pt idx="3">
                  <c:v>2.4326101249178174E-2</c:v>
                </c:pt>
                <c:pt idx="4">
                  <c:v>0.15258652772608858</c:v>
                </c:pt>
                <c:pt idx="5">
                  <c:v>0.35410277105192361</c:v>
                </c:pt>
                <c:pt idx="6">
                  <c:v>0.2344348172645439</c:v>
                </c:pt>
                <c:pt idx="7">
                  <c:v>0.17860717361450551</c:v>
                </c:pt>
                <c:pt idx="8">
                  <c:v>0.15892741987892481</c:v>
                </c:pt>
                <c:pt idx="9">
                  <c:v>0.22335140018066849</c:v>
                </c:pt>
                <c:pt idx="10">
                  <c:v>2.2629619020338013E-2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B6-4AA9-90C8-7CA4AC5DDC51}"/>
            </c:ext>
          </c:extLst>
        </c:ser>
        <c:ser>
          <c:idx val="2"/>
          <c:order val="2"/>
          <c:tx>
            <c:strRef>
              <c:f>EX_Prov_Share!$D$41</c:f>
              <c:strCache>
                <c:ptCount val="1"/>
                <c:pt idx="0">
                  <c:v>Non-multinationals</c:v>
                </c:pt>
              </c:strCache>
            </c:strRef>
          </c:tx>
          <c:spPr>
            <a:solidFill>
              <a:srgbClr val="FFC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EX_Prov_Share!$A$42:$A$52</c:f>
              <c:strCache>
                <c:ptCount val="11"/>
                <c:pt idx="0">
                  <c:v>New Brunswick</c:v>
                </c:pt>
                <c:pt idx="1">
                  <c:v>British Columbia</c:v>
                </c:pt>
                <c:pt idx="2">
                  <c:v>Manitoba</c:v>
                </c:pt>
                <c:pt idx="3">
                  <c:v>Prince Edward Island</c:v>
                </c:pt>
                <c:pt idx="4">
                  <c:v>Nova Scotia</c:v>
                </c:pt>
                <c:pt idx="5">
                  <c:v>Saskatchewan</c:v>
                </c:pt>
                <c:pt idx="6">
                  <c:v>Canada</c:v>
                </c:pt>
                <c:pt idx="7">
                  <c:v>Quebec</c:v>
                </c:pt>
                <c:pt idx="8">
                  <c:v>Ontario</c:v>
                </c:pt>
                <c:pt idx="9">
                  <c:v>Alberta</c:v>
                </c:pt>
                <c:pt idx="10">
                  <c:v>Newfoundland and Labrador</c:v>
                </c:pt>
              </c:strCache>
            </c:strRef>
          </c:cat>
          <c:val>
            <c:numRef>
              <c:f>EX_Prov_Share!$D$42:$D$52</c:f>
              <c:numCache>
                <c:formatCode>0%</c:formatCode>
                <c:ptCount val="11"/>
                <c:pt idx="0">
                  <c:v>0.22788761706555671</c:v>
                </c:pt>
                <c:pt idx="1">
                  <c:v>0.2223155872996819</c:v>
                </c:pt>
                <c:pt idx="2">
                  <c:v>0.19420801328627776</c:v>
                </c:pt>
                <c:pt idx="3">
                  <c:v>0.56804733727810652</c:v>
                </c:pt>
                <c:pt idx="4">
                  <c:v>0.40807592110160029</c:v>
                </c:pt>
                <c:pt idx="5">
                  <c:v>9.7121334409470003E-2</c:v>
                </c:pt>
                <c:pt idx="6">
                  <c:v>0.15812930396894437</c:v>
                </c:pt>
                <c:pt idx="7">
                  <c:v>0.21313688522682309</c:v>
                </c:pt>
                <c:pt idx="8">
                  <c:v>0.16721072180203059</c:v>
                </c:pt>
                <c:pt idx="9">
                  <c:v>5.3966342132557125E-2</c:v>
                </c:pt>
                <c:pt idx="10">
                  <c:v>0.24548839873961614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B6-4AA9-90C8-7CA4AC5DDC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7"/>
        <c:overlap val="100"/>
        <c:axId val="454839560"/>
        <c:axId val="454836032"/>
      </c:barChart>
      <c:catAx>
        <c:axId val="454839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836032"/>
        <c:crosses val="autoZero"/>
        <c:auto val="1"/>
        <c:lblAlgn val="ctr"/>
        <c:lblOffset val="100"/>
        <c:noMultiLvlLbl val="0"/>
      </c:catAx>
      <c:valAx>
        <c:axId val="454836032"/>
        <c:scaling>
          <c:orientation val="minMax"/>
          <c:max val="1"/>
        </c:scaling>
        <c:delete val="0"/>
        <c:axPos val="b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4839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solidFill>
        <a:sysClr val="window" lastClr="FFFFFF">
          <a:lumMod val="95000"/>
        </a:sysClr>
      </a:solidFill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  <c:userShapes r:id="rId5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800" b="1" dirty="0">
                <a:solidFill>
                  <a:schemeClr val="tx1"/>
                </a:solidFill>
              </a:rPr>
              <a:t>Share of capital investment by province</a:t>
            </a:r>
            <a:r>
              <a:rPr lang="en-CA" sz="1800" b="1" baseline="0" dirty="0">
                <a:solidFill>
                  <a:schemeClr val="tx1"/>
                </a:solidFill>
              </a:rPr>
              <a:t> and type of multinationals, 2018</a:t>
            </a:r>
            <a:endParaRPr lang="en-CA" sz="1800" b="1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GFCF_Prov_Share!$B$42</c:f>
              <c:strCache>
                <c:ptCount val="1"/>
                <c:pt idx="0">
                  <c:v>Foreign multinationals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GFCF_Prov_Share!$A$43:$A$54</c:f>
              <c:strCache>
                <c:ptCount val="12"/>
                <c:pt idx="0">
                  <c:v>Prince Edward Island</c:v>
                </c:pt>
                <c:pt idx="1">
                  <c:v>Manitoba</c:v>
                </c:pt>
                <c:pt idx="2">
                  <c:v>New Brunswick</c:v>
                </c:pt>
                <c:pt idx="3">
                  <c:v>Nova Scotia</c:v>
                </c:pt>
                <c:pt idx="4">
                  <c:v>Alberta</c:v>
                </c:pt>
                <c:pt idx="5">
                  <c:v>Quebec</c:v>
                </c:pt>
                <c:pt idx="6">
                  <c:v>British Columbia</c:v>
                </c:pt>
                <c:pt idx="7">
                  <c:v>Canada</c:v>
                </c:pt>
                <c:pt idx="8">
                  <c:v>Territories</c:v>
                </c:pt>
                <c:pt idx="9">
                  <c:v>Ontario</c:v>
                </c:pt>
                <c:pt idx="10">
                  <c:v>Saskatchewan</c:v>
                </c:pt>
                <c:pt idx="11">
                  <c:v>Newfoundland and Labrador</c:v>
                </c:pt>
              </c:strCache>
            </c:strRef>
          </c:cat>
          <c:val>
            <c:numRef>
              <c:f>GFCF_Prov_Share!$B$43:$B$54</c:f>
              <c:numCache>
                <c:formatCode>0%</c:formatCode>
                <c:ptCount val="12"/>
                <c:pt idx="0">
                  <c:v>8.576642335766424E-2</c:v>
                </c:pt>
                <c:pt idx="1">
                  <c:v>0.1164994425863991</c:v>
                </c:pt>
                <c:pt idx="2">
                  <c:v>0.14584479911942763</c:v>
                </c:pt>
                <c:pt idx="3">
                  <c:v>0.20173410404624278</c:v>
                </c:pt>
                <c:pt idx="4">
                  <c:v>0.20406781846312533</c:v>
                </c:pt>
                <c:pt idx="5">
                  <c:v>0.21223704528769965</c:v>
                </c:pt>
                <c:pt idx="6">
                  <c:v>0.22184747372212579</c:v>
                </c:pt>
                <c:pt idx="7">
                  <c:v>0.23519271981861664</c:v>
                </c:pt>
                <c:pt idx="8">
                  <c:v>0.24772727272727274</c:v>
                </c:pt>
                <c:pt idx="9">
                  <c:v>0.26343843487345076</c:v>
                </c:pt>
                <c:pt idx="10">
                  <c:v>0.30062243411468681</c:v>
                </c:pt>
                <c:pt idx="11">
                  <c:v>0.45609416137525166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70-4B4D-8153-872024B2F188}"/>
            </c:ext>
          </c:extLst>
        </c:ser>
        <c:ser>
          <c:idx val="1"/>
          <c:order val="1"/>
          <c:tx>
            <c:strRef>
              <c:f>GFCF_Prov_Share!$C$42</c:f>
              <c:strCache>
                <c:ptCount val="1"/>
                <c:pt idx="0">
                  <c:v>Canadian multinationals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GFCF_Prov_Share!$A$43:$A$54</c:f>
              <c:strCache>
                <c:ptCount val="12"/>
                <c:pt idx="0">
                  <c:v>Prince Edward Island</c:v>
                </c:pt>
                <c:pt idx="1">
                  <c:v>Manitoba</c:v>
                </c:pt>
                <c:pt idx="2">
                  <c:v>New Brunswick</c:v>
                </c:pt>
                <c:pt idx="3">
                  <c:v>Nova Scotia</c:v>
                </c:pt>
                <c:pt idx="4">
                  <c:v>Alberta</c:v>
                </c:pt>
                <c:pt idx="5">
                  <c:v>Quebec</c:v>
                </c:pt>
                <c:pt idx="6">
                  <c:v>British Columbia</c:v>
                </c:pt>
                <c:pt idx="7">
                  <c:v>Canada</c:v>
                </c:pt>
                <c:pt idx="8">
                  <c:v>Territories</c:v>
                </c:pt>
                <c:pt idx="9">
                  <c:v>Ontario</c:v>
                </c:pt>
                <c:pt idx="10">
                  <c:v>Saskatchewan</c:v>
                </c:pt>
                <c:pt idx="11">
                  <c:v>Newfoundland and Labrador</c:v>
                </c:pt>
              </c:strCache>
            </c:strRef>
          </c:cat>
          <c:val>
            <c:numRef>
              <c:f>GFCF_Prov_Share!$C$43:$C$54</c:f>
              <c:numCache>
                <c:formatCode>0%</c:formatCode>
                <c:ptCount val="12"/>
                <c:pt idx="0">
                  <c:v>0.27737226277372262</c:v>
                </c:pt>
                <c:pt idx="1">
                  <c:v>0.25496098104793757</c:v>
                </c:pt>
                <c:pt idx="2">
                  <c:v>0.38800220143093012</c:v>
                </c:pt>
                <c:pt idx="3">
                  <c:v>0.30346820809248554</c:v>
                </c:pt>
                <c:pt idx="4">
                  <c:v>0.43187532233109849</c:v>
                </c:pt>
                <c:pt idx="5">
                  <c:v>0.4030833101283447</c:v>
                </c:pt>
                <c:pt idx="6">
                  <c:v>0.39133566914437279</c:v>
                </c:pt>
                <c:pt idx="7">
                  <c:v>0.36155930676771125</c:v>
                </c:pt>
                <c:pt idx="8">
                  <c:v>0.34512987012987012</c:v>
                </c:pt>
                <c:pt idx="9">
                  <c:v>0.32038558336103329</c:v>
                </c:pt>
                <c:pt idx="10">
                  <c:v>0.28698185670772081</c:v>
                </c:pt>
                <c:pt idx="11">
                  <c:v>0.18197305250116153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270-4B4D-8153-872024B2F188}"/>
            </c:ext>
          </c:extLst>
        </c:ser>
        <c:ser>
          <c:idx val="2"/>
          <c:order val="2"/>
          <c:tx>
            <c:strRef>
              <c:f>GFCF_Prov_Share!$D$42</c:f>
              <c:strCache>
                <c:ptCount val="1"/>
                <c:pt idx="0">
                  <c:v>Non-multinationals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GFCF_Prov_Share!$A$43:$A$54</c:f>
              <c:strCache>
                <c:ptCount val="12"/>
                <c:pt idx="0">
                  <c:v>Prince Edward Island</c:v>
                </c:pt>
                <c:pt idx="1">
                  <c:v>Manitoba</c:v>
                </c:pt>
                <c:pt idx="2">
                  <c:v>New Brunswick</c:v>
                </c:pt>
                <c:pt idx="3">
                  <c:v>Nova Scotia</c:v>
                </c:pt>
                <c:pt idx="4">
                  <c:v>Alberta</c:v>
                </c:pt>
                <c:pt idx="5">
                  <c:v>Quebec</c:v>
                </c:pt>
                <c:pt idx="6">
                  <c:v>British Columbia</c:v>
                </c:pt>
                <c:pt idx="7">
                  <c:v>Canada</c:v>
                </c:pt>
                <c:pt idx="8">
                  <c:v>Territories</c:v>
                </c:pt>
                <c:pt idx="9">
                  <c:v>Ontario</c:v>
                </c:pt>
                <c:pt idx="10">
                  <c:v>Saskatchewan</c:v>
                </c:pt>
                <c:pt idx="11">
                  <c:v>Newfoundland and Labrador</c:v>
                </c:pt>
              </c:strCache>
            </c:strRef>
          </c:cat>
          <c:val>
            <c:numRef>
              <c:f>GFCF_Prov_Share!$D$43:$D$54</c:f>
              <c:numCache>
                <c:formatCode>0%</c:formatCode>
                <c:ptCount val="12"/>
                <c:pt idx="0">
                  <c:v>0.63686131386861311</c:v>
                </c:pt>
                <c:pt idx="1">
                  <c:v>0.62853957636566338</c:v>
                </c:pt>
                <c:pt idx="2">
                  <c:v>0.46615299944964228</c:v>
                </c:pt>
                <c:pt idx="3">
                  <c:v>0.49479768786127165</c:v>
                </c:pt>
                <c:pt idx="4">
                  <c:v>0.36405685920577618</c:v>
                </c:pt>
                <c:pt idx="5">
                  <c:v>0.38467964458395565</c:v>
                </c:pt>
                <c:pt idx="6">
                  <c:v>0.38681685713350145</c:v>
                </c:pt>
                <c:pt idx="7">
                  <c:v>0.40324797341367208</c:v>
                </c:pt>
                <c:pt idx="8">
                  <c:v>0.40714285714285714</c:v>
                </c:pt>
                <c:pt idx="9">
                  <c:v>0.41617598176551596</c:v>
                </c:pt>
                <c:pt idx="10">
                  <c:v>0.41239570917759238</c:v>
                </c:pt>
                <c:pt idx="11">
                  <c:v>0.36193278612358681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0-4B4D-8153-872024B2F1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5"/>
        <c:overlap val="100"/>
        <c:axId val="317797344"/>
        <c:axId val="317798520"/>
      </c:barChart>
      <c:catAx>
        <c:axId val="3177973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798520"/>
        <c:crosses val="autoZero"/>
        <c:auto val="1"/>
        <c:lblAlgn val="ctr"/>
        <c:lblOffset val="100"/>
        <c:noMultiLvlLbl val="0"/>
      </c:catAx>
      <c:valAx>
        <c:axId val="317798520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7797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 w="9525" cap="flat" cmpd="sng" algn="ctr">
      <a:solidFill>
        <a:schemeClr val="bg1">
          <a:lumMod val="9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CA" sz="1800" b="1">
                <a:solidFill>
                  <a:schemeClr val="tx1"/>
                </a:solidFill>
              </a:rPr>
              <a:t>Share</a:t>
            </a:r>
            <a:r>
              <a:rPr lang="en-CA" sz="1800" b="1" baseline="0">
                <a:solidFill>
                  <a:schemeClr val="tx1"/>
                </a:solidFill>
              </a:rPr>
              <a:t> of worldwide employment by CMNEs, by region, 2018</a:t>
            </a:r>
            <a:endParaRPr lang="en-CA" sz="18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2.1503009696500684E-2"/>
          <c:y val="0.15284722428156947"/>
          <c:w val="0.77667937054850333"/>
          <c:h val="0.6834680756973267"/>
        </c:manualLayout>
      </c:layout>
      <c:ofPieChart>
        <c:ofPieType val="bar"/>
        <c:varyColors val="1"/>
        <c:ser>
          <c:idx val="0"/>
          <c:order val="0"/>
          <c:explosion val="1"/>
          <c:dPt>
            <c:idx val="0"/>
            <c:bubble3D val="0"/>
            <c:spPr>
              <a:solidFill>
                <a:srgbClr val="0070C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946-453E-89C4-6C968422593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946-453E-89C4-6C9684225932}"/>
              </c:ext>
            </c:extLst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946-453E-89C4-6C968422593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946-453E-89C4-6C9684225932}"/>
              </c:ext>
            </c:extLst>
          </c:dPt>
          <c:dPt>
            <c:idx val="4"/>
            <c:bubble3D val="0"/>
            <c:spPr>
              <a:solidFill>
                <a:srgbClr val="00206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946-453E-89C4-6C9684225932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946-453E-89C4-6C9684225932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946-453E-89C4-6C9684225932}"/>
              </c:ext>
            </c:extLst>
          </c:dPt>
          <c:dPt>
            <c:idx val="7"/>
            <c:bubble3D val="0"/>
            <c:spPr>
              <a:solidFill>
                <a:srgbClr val="C0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3946-453E-89C4-6C9684225932}"/>
              </c:ext>
            </c:extLst>
          </c:dPt>
          <c:dLbls>
            <c:dLbl>
              <c:idx val="0"/>
              <c:layout>
                <c:manualLayout>
                  <c:x val="9.1718868420436153E-2"/>
                  <c:y val="2.06226558096203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946-453E-89C4-6C9684225932}"/>
                </c:ext>
              </c:extLst>
            </c:dLbl>
            <c:dLbl>
              <c:idx val="2"/>
              <c:layout>
                <c:manualLayout>
                  <c:x val="0"/>
                  <c:y val="1.214882017737277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3946-453E-89C4-6C9684225932}"/>
                </c:ext>
              </c:extLst>
            </c:dLbl>
            <c:dLbl>
              <c:idx val="3"/>
              <c:layout>
                <c:manualLayout>
                  <c:x val="1.7591136013744676E-2"/>
                  <c:y val="-3.755825225649286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212556964804366"/>
                      <c:h val="0.105284609289921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3946-453E-89C4-6C9684225932}"/>
                </c:ext>
              </c:extLst>
            </c:dLbl>
            <c:dLbl>
              <c:idx val="4"/>
              <c:layout>
                <c:manualLayout>
                  <c:x val="-1.3665496398759857E-16"/>
                  <c:y val="0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946-453E-89C4-6C9684225932}"/>
                </c:ext>
              </c:extLst>
            </c:dLbl>
            <c:dLbl>
              <c:idx val="5"/>
              <c:layout>
                <c:manualLayout>
                  <c:x val="2.6430441507588297E-2"/>
                  <c:y val="6.27454795068324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3946-453E-89C4-6C9684225932}"/>
                </c:ext>
              </c:extLst>
            </c:dLbl>
            <c:dLbl>
              <c:idx val="6"/>
              <c:layout>
                <c:manualLayout>
                  <c:x val="1.5745314762760299E-2"/>
                  <c:y val="0.1367505167212882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6772897454595614"/>
                      <c:h val="0.105284609289921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D-3946-453E-89C4-6C9684225932}"/>
                </c:ext>
              </c:extLst>
            </c:dLbl>
            <c:dLbl>
              <c:idx val="7"/>
              <c:layout>
                <c:manualLayout>
                  <c:x val="-0.20645922819716644"/>
                  <c:y val="2.131356933653315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400" baseline="0" dirty="0">
                        <a:solidFill>
                          <a:schemeClr val="bg1"/>
                        </a:solidFill>
                      </a:rPr>
                      <a:t>CMNEs abroad
</a:t>
                    </a:r>
                    <a:fld id="{ED7BA97A-7B4D-4E97-8055-D4945870127F}" type="PERCENTAGE">
                      <a:rPr lang="en-US" sz="1400" baseline="0">
                        <a:solidFill>
                          <a:schemeClr val="bg1"/>
                        </a:solidFill>
                      </a:rPr>
                      <a:pPr>
                        <a:defRPr sz="1400" b="1">
                          <a:solidFill>
                            <a:schemeClr val="bg1"/>
                          </a:solidFill>
                        </a:defRPr>
                      </a:pPr>
                      <a:t>[PERCENTAGE]</a:t>
                    </a:fld>
                    <a:endParaRPr lang="en-US" sz="1400" baseline="0" dirty="0">
                      <a:solidFill>
                        <a:schemeClr val="bg1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3946-453E-89C4-6C96842259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EmploymentPt1!$M$19:$M$25</c:f>
              <c:strCache>
                <c:ptCount val="7"/>
                <c:pt idx="0">
                  <c:v>CMNEs in Canada</c:v>
                </c:pt>
                <c:pt idx="2">
                  <c:v>North America and Caribbean</c:v>
                </c:pt>
                <c:pt idx="3">
                  <c:v>Europe</c:v>
                </c:pt>
                <c:pt idx="4">
                  <c:v>South and Central America</c:v>
                </c:pt>
                <c:pt idx="5">
                  <c:v>Asia/Oceania</c:v>
                </c:pt>
                <c:pt idx="6">
                  <c:v>Africa</c:v>
                </c:pt>
              </c:strCache>
            </c:strRef>
          </c:cat>
          <c:val>
            <c:numRef>
              <c:f>EmploymentPt1!$N$19:$N$25</c:f>
              <c:numCache>
                <c:formatCode>General</c:formatCode>
                <c:ptCount val="7"/>
                <c:pt idx="0" formatCode="_-* #,##0_-;\-* #,##0_-;_-* &quot;-&quot;??_-;_-@_-">
                  <c:v>2065009</c:v>
                </c:pt>
                <c:pt idx="2" formatCode="_-* #,##0_-;\-* #,##0_-;_-* &quot;-&quot;??_-;_-@_-">
                  <c:v>826675</c:v>
                </c:pt>
                <c:pt idx="3" formatCode="_-* #,##0_-;\-* #,##0_-;_-* &quot;-&quot;??_-;_-@_-">
                  <c:v>287371</c:v>
                </c:pt>
                <c:pt idx="4" formatCode="_-* #,##0_-;\-* #,##0_-;_-* &quot;-&quot;??_-;_-@_-">
                  <c:v>200936</c:v>
                </c:pt>
                <c:pt idx="5" formatCode="_-* #,##0_-;\-* #,##0_-;_-* &quot;-&quot;??_-;_-@_-">
                  <c:v>194199</c:v>
                </c:pt>
                <c:pt idx="6" formatCode="_-* #,##0_-;\-* #,##0_-;_-* &quot;-&quot;??_-;_-@_-">
                  <c:v>43339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3946-453E-89C4-6C9684225932}"/>
            </c:ext>
          </c:extLst>
        </c:ser>
        <c:dLbls>
          <c:dLblPos val="bestFit"/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gapWidth val="100"/>
        <c:splitType val="cust"/>
        <c:custSplit>
          <c:secondPiePt val="2"/>
          <c:secondPiePt val="3"/>
          <c:secondPiePt val="4"/>
          <c:secondPiePt val="5"/>
          <c:secondPiePt val="6"/>
        </c:custSplit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4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BEE216-FB7B-48C5-A570-A88DB7F6F169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0052E324-C37A-448A-9B10-018B60C2C901}">
      <dgm:prSet phldrT="[Text]"/>
      <dgm:spPr>
        <a:solidFill>
          <a:srgbClr val="003366"/>
        </a:solidFill>
      </dgm:spPr>
      <dgm:t>
        <a:bodyPr/>
        <a:lstStyle/>
        <a:p>
          <a:r>
            <a:rPr lang="en-CA" dirty="0"/>
            <a:t>Context: An extended and more agile International Accounts program</a:t>
          </a:r>
        </a:p>
      </dgm:t>
    </dgm:pt>
    <dgm:pt modelId="{D352949D-C45D-4E49-9085-68511D2B7A36}" type="parTrans" cxnId="{0A8CB240-A8C3-4846-8EB9-193B74657AF2}">
      <dgm:prSet/>
      <dgm:spPr/>
      <dgm:t>
        <a:bodyPr/>
        <a:lstStyle/>
        <a:p>
          <a:endParaRPr lang="en-CA"/>
        </a:p>
      </dgm:t>
    </dgm:pt>
    <dgm:pt modelId="{A234A902-170A-4778-86D8-C9638B09A15E}" type="sibTrans" cxnId="{0A8CB240-A8C3-4846-8EB9-193B74657AF2}">
      <dgm:prSet/>
      <dgm:spPr/>
      <dgm:t>
        <a:bodyPr/>
        <a:lstStyle/>
        <a:p>
          <a:endParaRPr lang="en-CA"/>
        </a:p>
      </dgm:t>
    </dgm:pt>
    <dgm:pt modelId="{07FFD9C5-FC9F-4E68-AC58-F95E67A5354B}">
      <dgm:prSet phldrT="[Text]"/>
      <dgm:spPr>
        <a:solidFill>
          <a:srgbClr val="003366"/>
        </a:solidFill>
      </dgm:spPr>
      <dgm:t>
        <a:bodyPr/>
        <a:lstStyle/>
        <a:p>
          <a:r>
            <a:rPr lang="en-CA" dirty="0"/>
            <a:t>The Activities of Multinational Enterprises Program</a:t>
          </a:r>
        </a:p>
      </dgm:t>
    </dgm:pt>
    <dgm:pt modelId="{629827C1-5108-4281-A92B-A631E068F4DB}" type="parTrans" cxnId="{5D77F03E-201B-4CEF-B25D-1506EF943E49}">
      <dgm:prSet/>
      <dgm:spPr/>
      <dgm:t>
        <a:bodyPr/>
        <a:lstStyle/>
        <a:p>
          <a:endParaRPr lang="en-CA"/>
        </a:p>
      </dgm:t>
    </dgm:pt>
    <dgm:pt modelId="{F6CEFDD0-9BD9-45E8-9722-2044B40CDE1A}" type="sibTrans" cxnId="{5D77F03E-201B-4CEF-B25D-1506EF943E49}">
      <dgm:prSet/>
      <dgm:spPr/>
      <dgm:t>
        <a:bodyPr/>
        <a:lstStyle/>
        <a:p>
          <a:endParaRPr lang="en-CA"/>
        </a:p>
      </dgm:t>
    </dgm:pt>
    <dgm:pt modelId="{DF3C62C2-2791-4BBE-ABB1-4D6C53A42CF6}">
      <dgm:prSet phldrT="[Text]"/>
      <dgm:spPr>
        <a:solidFill>
          <a:srgbClr val="003366"/>
        </a:solidFill>
      </dgm:spPr>
      <dgm:t>
        <a:bodyPr/>
        <a:lstStyle/>
        <a:p>
          <a:r>
            <a:rPr lang="en-CA" dirty="0"/>
            <a:t>Results</a:t>
          </a:r>
        </a:p>
      </dgm:t>
    </dgm:pt>
    <dgm:pt modelId="{25159D6C-9E92-4885-B139-DC14C0436E91}" type="parTrans" cxnId="{B43F2A25-BB75-45EC-A79A-05D1BC56C97D}">
      <dgm:prSet/>
      <dgm:spPr/>
      <dgm:t>
        <a:bodyPr/>
        <a:lstStyle/>
        <a:p>
          <a:endParaRPr lang="en-CA"/>
        </a:p>
      </dgm:t>
    </dgm:pt>
    <dgm:pt modelId="{08563067-116B-4172-8AF7-15EC0E076F58}" type="sibTrans" cxnId="{B43F2A25-BB75-45EC-A79A-05D1BC56C97D}">
      <dgm:prSet/>
      <dgm:spPr/>
      <dgm:t>
        <a:bodyPr/>
        <a:lstStyle/>
        <a:p>
          <a:endParaRPr lang="en-CA"/>
        </a:p>
      </dgm:t>
    </dgm:pt>
    <dgm:pt modelId="{573C6E19-CD44-486F-A591-A8E2A227DF13}" type="pres">
      <dgm:prSet presAssocID="{DABEE216-FB7B-48C5-A570-A88DB7F6F169}" presName="Name0" presStyleCnt="0">
        <dgm:presLayoutVars>
          <dgm:chMax val="7"/>
          <dgm:chPref val="7"/>
          <dgm:dir/>
        </dgm:presLayoutVars>
      </dgm:prSet>
      <dgm:spPr/>
    </dgm:pt>
    <dgm:pt modelId="{CCC4F8DD-AD0C-42BF-8F8A-F1C9CEB1E081}" type="pres">
      <dgm:prSet presAssocID="{DABEE216-FB7B-48C5-A570-A88DB7F6F169}" presName="Name1" presStyleCnt="0"/>
      <dgm:spPr/>
    </dgm:pt>
    <dgm:pt modelId="{2C53443B-4BBE-4F43-9DB4-E901BE140650}" type="pres">
      <dgm:prSet presAssocID="{DABEE216-FB7B-48C5-A570-A88DB7F6F169}" presName="cycle" presStyleCnt="0"/>
      <dgm:spPr/>
    </dgm:pt>
    <dgm:pt modelId="{231A0041-E5BC-4FE6-AB13-ACD5CC5B9CAB}" type="pres">
      <dgm:prSet presAssocID="{DABEE216-FB7B-48C5-A570-A88DB7F6F169}" presName="srcNode" presStyleLbl="node1" presStyleIdx="0" presStyleCnt="3"/>
      <dgm:spPr/>
    </dgm:pt>
    <dgm:pt modelId="{9776D019-07C9-49BE-A5A0-F3AB544B8BBE}" type="pres">
      <dgm:prSet presAssocID="{DABEE216-FB7B-48C5-A570-A88DB7F6F169}" presName="conn" presStyleLbl="parChTrans1D2" presStyleIdx="0" presStyleCnt="1"/>
      <dgm:spPr/>
    </dgm:pt>
    <dgm:pt modelId="{5721382F-D2EC-4E67-913D-6DFEA9A3CD3C}" type="pres">
      <dgm:prSet presAssocID="{DABEE216-FB7B-48C5-A570-A88DB7F6F169}" presName="extraNode" presStyleLbl="node1" presStyleIdx="0" presStyleCnt="3"/>
      <dgm:spPr/>
    </dgm:pt>
    <dgm:pt modelId="{744C4747-D83D-43C8-80B8-41D30F2DCB1C}" type="pres">
      <dgm:prSet presAssocID="{DABEE216-FB7B-48C5-A570-A88DB7F6F169}" presName="dstNode" presStyleLbl="node1" presStyleIdx="0" presStyleCnt="3"/>
      <dgm:spPr/>
    </dgm:pt>
    <dgm:pt modelId="{5F58BE75-C464-40EA-9C32-A5819156EA67}" type="pres">
      <dgm:prSet presAssocID="{0052E324-C37A-448A-9B10-018B60C2C901}" presName="text_1" presStyleLbl="node1" presStyleIdx="0" presStyleCnt="3">
        <dgm:presLayoutVars>
          <dgm:bulletEnabled val="1"/>
        </dgm:presLayoutVars>
      </dgm:prSet>
      <dgm:spPr/>
    </dgm:pt>
    <dgm:pt modelId="{E4C7636F-83EE-4C49-904E-78FD20FAC991}" type="pres">
      <dgm:prSet presAssocID="{0052E324-C37A-448A-9B10-018B60C2C901}" presName="accent_1" presStyleCnt="0"/>
      <dgm:spPr/>
    </dgm:pt>
    <dgm:pt modelId="{550F8348-EA31-442C-A3E4-3AA9F0366CB7}" type="pres">
      <dgm:prSet presAssocID="{0052E324-C37A-448A-9B10-018B60C2C901}" presName="accentRepeatNode" presStyleLbl="solidFgAcc1" presStyleIdx="0" presStyleCnt="3"/>
      <dgm:spPr/>
    </dgm:pt>
    <dgm:pt modelId="{1D1A9469-3051-446A-B38B-91320CC430C8}" type="pres">
      <dgm:prSet presAssocID="{07FFD9C5-FC9F-4E68-AC58-F95E67A5354B}" presName="text_2" presStyleLbl="node1" presStyleIdx="1" presStyleCnt="3">
        <dgm:presLayoutVars>
          <dgm:bulletEnabled val="1"/>
        </dgm:presLayoutVars>
      </dgm:prSet>
      <dgm:spPr/>
    </dgm:pt>
    <dgm:pt modelId="{BD6D6E78-A9B7-4820-89BF-4F4A24DE3886}" type="pres">
      <dgm:prSet presAssocID="{07FFD9C5-FC9F-4E68-AC58-F95E67A5354B}" presName="accent_2" presStyleCnt="0"/>
      <dgm:spPr/>
    </dgm:pt>
    <dgm:pt modelId="{37E49AA0-72D7-4249-87C5-02132C272D45}" type="pres">
      <dgm:prSet presAssocID="{07FFD9C5-FC9F-4E68-AC58-F95E67A5354B}" presName="accentRepeatNode" presStyleLbl="solidFgAcc1" presStyleIdx="1" presStyleCnt="3"/>
      <dgm:spPr/>
    </dgm:pt>
    <dgm:pt modelId="{A7C4493A-3097-4E09-953E-7413F62D9F1B}" type="pres">
      <dgm:prSet presAssocID="{DF3C62C2-2791-4BBE-ABB1-4D6C53A42CF6}" presName="text_3" presStyleLbl="node1" presStyleIdx="2" presStyleCnt="3">
        <dgm:presLayoutVars>
          <dgm:bulletEnabled val="1"/>
        </dgm:presLayoutVars>
      </dgm:prSet>
      <dgm:spPr/>
    </dgm:pt>
    <dgm:pt modelId="{2C84840D-FD8E-461C-9C1D-E72534DBF2CD}" type="pres">
      <dgm:prSet presAssocID="{DF3C62C2-2791-4BBE-ABB1-4D6C53A42CF6}" presName="accent_3" presStyleCnt="0"/>
      <dgm:spPr/>
    </dgm:pt>
    <dgm:pt modelId="{E1242600-3798-4D65-A434-3A5E214E7FE1}" type="pres">
      <dgm:prSet presAssocID="{DF3C62C2-2791-4BBE-ABB1-4D6C53A42CF6}" presName="accentRepeatNode" presStyleLbl="solidFgAcc1" presStyleIdx="2" presStyleCnt="3"/>
      <dgm:spPr/>
    </dgm:pt>
  </dgm:ptLst>
  <dgm:cxnLst>
    <dgm:cxn modelId="{A03A1317-928F-40A2-91F9-1D151CC634BB}" type="presOf" srcId="{07FFD9C5-FC9F-4E68-AC58-F95E67A5354B}" destId="{1D1A9469-3051-446A-B38B-91320CC430C8}" srcOrd="0" destOrd="0" presId="urn:microsoft.com/office/officeart/2008/layout/VerticalCurvedList"/>
    <dgm:cxn modelId="{B43F2A25-BB75-45EC-A79A-05D1BC56C97D}" srcId="{DABEE216-FB7B-48C5-A570-A88DB7F6F169}" destId="{DF3C62C2-2791-4BBE-ABB1-4D6C53A42CF6}" srcOrd="2" destOrd="0" parTransId="{25159D6C-9E92-4885-B139-DC14C0436E91}" sibTransId="{08563067-116B-4172-8AF7-15EC0E076F58}"/>
    <dgm:cxn modelId="{5D77F03E-201B-4CEF-B25D-1506EF943E49}" srcId="{DABEE216-FB7B-48C5-A570-A88DB7F6F169}" destId="{07FFD9C5-FC9F-4E68-AC58-F95E67A5354B}" srcOrd="1" destOrd="0" parTransId="{629827C1-5108-4281-A92B-A631E068F4DB}" sibTransId="{F6CEFDD0-9BD9-45E8-9722-2044B40CDE1A}"/>
    <dgm:cxn modelId="{0A8CB240-A8C3-4846-8EB9-193B74657AF2}" srcId="{DABEE216-FB7B-48C5-A570-A88DB7F6F169}" destId="{0052E324-C37A-448A-9B10-018B60C2C901}" srcOrd="0" destOrd="0" parTransId="{D352949D-C45D-4E49-9085-68511D2B7A36}" sibTransId="{A234A902-170A-4778-86D8-C9638B09A15E}"/>
    <dgm:cxn modelId="{3D954891-05FC-4819-848F-671D0B178ED2}" type="presOf" srcId="{DABEE216-FB7B-48C5-A570-A88DB7F6F169}" destId="{573C6E19-CD44-486F-A591-A8E2A227DF13}" srcOrd="0" destOrd="0" presId="urn:microsoft.com/office/officeart/2008/layout/VerticalCurvedList"/>
    <dgm:cxn modelId="{834E36B7-D3EC-4E7E-BDF4-3535C601F799}" type="presOf" srcId="{A234A902-170A-4778-86D8-C9638B09A15E}" destId="{9776D019-07C9-49BE-A5A0-F3AB544B8BBE}" srcOrd="0" destOrd="0" presId="urn:microsoft.com/office/officeart/2008/layout/VerticalCurvedList"/>
    <dgm:cxn modelId="{1C4B35D9-794A-4078-8D0F-804FA6A03777}" type="presOf" srcId="{DF3C62C2-2791-4BBE-ABB1-4D6C53A42CF6}" destId="{A7C4493A-3097-4E09-953E-7413F62D9F1B}" srcOrd="0" destOrd="0" presId="urn:microsoft.com/office/officeart/2008/layout/VerticalCurvedList"/>
    <dgm:cxn modelId="{2B5677EF-9343-4D07-BB32-0F9A9F5A1A49}" type="presOf" srcId="{0052E324-C37A-448A-9B10-018B60C2C901}" destId="{5F58BE75-C464-40EA-9C32-A5819156EA67}" srcOrd="0" destOrd="0" presId="urn:microsoft.com/office/officeart/2008/layout/VerticalCurvedList"/>
    <dgm:cxn modelId="{542B15DE-88E6-467D-B4F1-AC6FFEEC33A7}" type="presParOf" srcId="{573C6E19-CD44-486F-A591-A8E2A227DF13}" destId="{CCC4F8DD-AD0C-42BF-8F8A-F1C9CEB1E081}" srcOrd="0" destOrd="0" presId="urn:microsoft.com/office/officeart/2008/layout/VerticalCurvedList"/>
    <dgm:cxn modelId="{D06D5F08-F452-46E0-BDD2-E2A52FF37823}" type="presParOf" srcId="{CCC4F8DD-AD0C-42BF-8F8A-F1C9CEB1E081}" destId="{2C53443B-4BBE-4F43-9DB4-E901BE140650}" srcOrd="0" destOrd="0" presId="urn:microsoft.com/office/officeart/2008/layout/VerticalCurvedList"/>
    <dgm:cxn modelId="{995E489B-72C4-4C5C-8A39-D0E4ABC535A4}" type="presParOf" srcId="{2C53443B-4BBE-4F43-9DB4-E901BE140650}" destId="{231A0041-E5BC-4FE6-AB13-ACD5CC5B9CAB}" srcOrd="0" destOrd="0" presId="urn:microsoft.com/office/officeart/2008/layout/VerticalCurvedList"/>
    <dgm:cxn modelId="{BD8474C8-8430-4371-8836-B4AFAEB0008B}" type="presParOf" srcId="{2C53443B-4BBE-4F43-9DB4-E901BE140650}" destId="{9776D019-07C9-49BE-A5A0-F3AB544B8BBE}" srcOrd="1" destOrd="0" presId="urn:microsoft.com/office/officeart/2008/layout/VerticalCurvedList"/>
    <dgm:cxn modelId="{CD145070-1279-4BDC-82AD-23AA8FB2E124}" type="presParOf" srcId="{2C53443B-4BBE-4F43-9DB4-E901BE140650}" destId="{5721382F-D2EC-4E67-913D-6DFEA9A3CD3C}" srcOrd="2" destOrd="0" presId="urn:microsoft.com/office/officeart/2008/layout/VerticalCurvedList"/>
    <dgm:cxn modelId="{BF714764-09F1-4638-8BE5-D6065AA42B71}" type="presParOf" srcId="{2C53443B-4BBE-4F43-9DB4-E901BE140650}" destId="{744C4747-D83D-43C8-80B8-41D30F2DCB1C}" srcOrd="3" destOrd="0" presId="urn:microsoft.com/office/officeart/2008/layout/VerticalCurvedList"/>
    <dgm:cxn modelId="{406A7BF8-73AD-4BBF-8818-74330340990F}" type="presParOf" srcId="{CCC4F8DD-AD0C-42BF-8F8A-F1C9CEB1E081}" destId="{5F58BE75-C464-40EA-9C32-A5819156EA67}" srcOrd="1" destOrd="0" presId="urn:microsoft.com/office/officeart/2008/layout/VerticalCurvedList"/>
    <dgm:cxn modelId="{C1659E82-BED0-43C5-8103-ED7CFECEA771}" type="presParOf" srcId="{CCC4F8DD-AD0C-42BF-8F8A-F1C9CEB1E081}" destId="{E4C7636F-83EE-4C49-904E-78FD20FAC991}" srcOrd="2" destOrd="0" presId="urn:microsoft.com/office/officeart/2008/layout/VerticalCurvedList"/>
    <dgm:cxn modelId="{21E07E1B-F9CF-44AA-81F1-9E4CB8DDD003}" type="presParOf" srcId="{E4C7636F-83EE-4C49-904E-78FD20FAC991}" destId="{550F8348-EA31-442C-A3E4-3AA9F0366CB7}" srcOrd="0" destOrd="0" presId="urn:microsoft.com/office/officeart/2008/layout/VerticalCurvedList"/>
    <dgm:cxn modelId="{F1AD5060-C77F-47AC-82E0-B7EDD406D3C6}" type="presParOf" srcId="{CCC4F8DD-AD0C-42BF-8F8A-F1C9CEB1E081}" destId="{1D1A9469-3051-446A-B38B-91320CC430C8}" srcOrd="3" destOrd="0" presId="urn:microsoft.com/office/officeart/2008/layout/VerticalCurvedList"/>
    <dgm:cxn modelId="{F1596D09-250D-4D30-AA81-A2E1D859BC73}" type="presParOf" srcId="{CCC4F8DD-AD0C-42BF-8F8A-F1C9CEB1E081}" destId="{BD6D6E78-A9B7-4820-89BF-4F4A24DE3886}" srcOrd="4" destOrd="0" presId="urn:microsoft.com/office/officeart/2008/layout/VerticalCurvedList"/>
    <dgm:cxn modelId="{D6A3E16D-631D-4DA9-937B-635968CE833A}" type="presParOf" srcId="{BD6D6E78-A9B7-4820-89BF-4F4A24DE3886}" destId="{37E49AA0-72D7-4249-87C5-02132C272D45}" srcOrd="0" destOrd="0" presId="urn:microsoft.com/office/officeart/2008/layout/VerticalCurvedList"/>
    <dgm:cxn modelId="{23F06755-436F-4DC7-9220-DFF58A35B161}" type="presParOf" srcId="{CCC4F8DD-AD0C-42BF-8F8A-F1C9CEB1E081}" destId="{A7C4493A-3097-4E09-953E-7413F62D9F1B}" srcOrd="5" destOrd="0" presId="urn:microsoft.com/office/officeart/2008/layout/VerticalCurvedList"/>
    <dgm:cxn modelId="{0F9CB6BF-2687-4B5D-A0E2-881B67531F4B}" type="presParOf" srcId="{CCC4F8DD-AD0C-42BF-8F8A-F1C9CEB1E081}" destId="{2C84840D-FD8E-461C-9C1D-E72534DBF2CD}" srcOrd="6" destOrd="0" presId="urn:microsoft.com/office/officeart/2008/layout/VerticalCurvedList"/>
    <dgm:cxn modelId="{82E61664-A959-485B-A30B-35253D513CB3}" type="presParOf" srcId="{2C84840D-FD8E-461C-9C1D-E72534DBF2CD}" destId="{E1242600-3798-4D65-A434-3A5E214E7FE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FEDF943-8DB6-439F-8108-E9AD324C0447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</dgm:pt>
    <dgm:pt modelId="{238D34B1-63C7-4919-AE40-33FF891936F9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CA" sz="1600" dirty="0"/>
            <a:t>Component 1</a:t>
          </a:r>
        </a:p>
      </dgm:t>
    </dgm:pt>
    <dgm:pt modelId="{1B86E2E3-6D5C-4881-BE5A-A3D1AB408F36}" type="parTrans" cxnId="{422CF955-7C1E-4700-B7E8-43FC16149B81}">
      <dgm:prSet/>
      <dgm:spPr/>
      <dgm:t>
        <a:bodyPr/>
        <a:lstStyle/>
        <a:p>
          <a:endParaRPr lang="en-CA"/>
        </a:p>
      </dgm:t>
    </dgm:pt>
    <dgm:pt modelId="{FEC7CECE-2371-497B-901D-32CFDF924E6C}" type="sibTrans" cxnId="{422CF955-7C1E-4700-B7E8-43FC16149B81}">
      <dgm:prSet/>
      <dgm:spPr/>
      <dgm:t>
        <a:bodyPr/>
        <a:lstStyle/>
        <a:p>
          <a:endParaRPr lang="en-CA"/>
        </a:p>
      </dgm:t>
    </dgm:pt>
    <dgm:pt modelId="{78FF245E-924D-4160-9F4E-C9DAE8BEF3DF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CA" sz="1600" dirty="0"/>
            <a:t>Component 2</a:t>
          </a:r>
        </a:p>
      </dgm:t>
    </dgm:pt>
    <dgm:pt modelId="{DAD5297C-B574-443B-919E-F04F8BFC2BB9}" type="parTrans" cxnId="{F937582E-A310-4D2E-A222-1CBE9A9D9620}">
      <dgm:prSet/>
      <dgm:spPr/>
      <dgm:t>
        <a:bodyPr/>
        <a:lstStyle/>
        <a:p>
          <a:endParaRPr lang="en-CA"/>
        </a:p>
      </dgm:t>
    </dgm:pt>
    <dgm:pt modelId="{95C01A9C-3524-4573-97B5-5257EDB788DA}" type="sibTrans" cxnId="{F937582E-A310-4D2E-A222-1CBE9A9D9620}">
      <dgm:prSet/>
      <dgm:spPr/>
      <dgm:t>
        <a:bodyPr/>
        <a:lstStyle/>
        <a:p>
          <a:endParaRPr lang="en-CA"/>
        </a:p>
      </dgm:t>
    </dgm:pt>
    <dgm:pt modelId="{AA405790-EF7D-42F4-A820-D3E447BE5727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CA" sz="1600" dirty="0"/>
            <a:t>Component 3</a:t>
          </a:r>
        </a:p>
      </dgm:t>
    </dgm:pt>
    <dgm:pt modelId="{3F315897-9F23-45A9-95D5-68F1029012B9}" type="parTrans" cxnId="{BF50D65E-390A-4619-87D4-4D92ED8A722B}">
      <dgm:prSet/>
      <dgm:spPr/>
      <dgm:t>
        <a:bodyPr/>
        <a:lstStyle/>
        <a:p>
          <a:endParaRPr lang="en-CA"/>
        </a:p>
      </dgm:t>
    </dgm:pt>
    <dgm:pt modelId="{1AAA9B75-2EF9-43EC-9034-CF774CA3F9AE}" type="sibTrans" cxnId="{BF50D65E-390A-4619-87D4-4D92ED8A722B}">
      <dgm:prSet/>
      <dgm:spPr/>
      <dgm:t>
        <a:bodyPr/>
        <a:lstStyle/>
        <a:p>
          <a:endParaRPr lang="en-CA"/>
        </a:p>
      </dgm:t>
    </dgm:pt>
    <dgm:pt modelId="{1DB65CBB-1858-4B10-A3D6-65A8D4E2685D}">
      <dgm:prSet custT="1"/>
      <dgm:spPr>
        <a:solidFill>
          <a:srgbClr val="003366">
            <a:alpha val="90000"/>
          </a:srgbClr>
        </a:solidFill>
      </dgm:spPr>
      <dgm:t>
        <a:bodyPr/>
        <a:lstStyle/>
        <a:p>
          <a:pPr algn="l"/>
          <a:r>
            <a:rPr lang="en-CA" sz="1900" dirty="0">
              <a:solidFill>
                <a:schemeClr val="bg1"/>
              </a:solidFill>
            </a:rPr>
            <a:t>International trade in services</a:t>
          </a:r>
        </a:p>
      </dgm:t>
    </dgm:pt>
    <dgm:pt modelId="{A59DF26B-3FD1-4D98-8119-FBCF7ECD9BFE}" type="parTrans" cxnId="{10425CEE-617D-44FD-B68A-52D4B842D44B}">
      <dgm:prSet/>
      <dgm:spPr/>
      <dgm:t>
        <a:bodyPr/>
        <a:lstStyle/>
        <a:p>
          <a:endParaRPr lang="en-CA"/>
        </a:p>
      </dgm:t>
    </dgm:pt>
    <dgm:pt modelId="{3830C030-2739-4DF6-B54D-3A5F76FA35B8}" type="sibTrans" cxnId="{10425CEE-617D-44FD-B68A-52D4B842D44B}">
      <dgm:prSet/>
      <dgm:spPr/>
      <dgm:t>
        <a:bodyPr/>
        <a:lstStyle/>
        <a:p>
          <a:endParaRPr lang="en-CA"/>
        </a:p>
      </dgm:t>
    </dgm:pt>
    <dgm:pt modelId="{F116F99A-CFC1-4E9D-AAF4-76BA80B5AA57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CA" sz="1600" dirty="0"/>
            <a:t>Component 4</a:t>
          </a:r>
        </a:p>
      </dgm:t>
    </dgm:pt>
    <dgm:pt modelId="{E1EE0F07-2106-464E-95FB-F8C20E2C2A62}" type="parTrans" cxnId="{A9BCD171-F100-41A0-B116-1B3D001B65DF}">
      <dgm:prSet/>
      <dgm:spPr/>
      <dgm:t>
        <a:bodyPr/>
        <a:lstStyle/>
        <a:p>
          <a:endParaRPr lang="en-CA"/>
        </a:p>
      </dgm:t>
    </dgm:pt>
    <dgm:pt modelId="{F92B3F33-70DB-4302-ACAB-A0724CB65930}" type="sibTrans" cxnId="{A9BCD171-F100-41A0-B116-1B3D001B65DF}">
      <dgm:prSet/>
      <dgm:spPr/>
      <dgm:t>
        <a:bodyPr/>
        <a:lstStyle/>
        <a:p>
          <a:endParaRPr lang="en-CA"/>
        </a:p>
      </dgm:t>
    </dgm:pt>
    <dgm:pt modelId="{BCABBFC5-DE08-46CC-95DD-44D647FD755F}">
      <dgm:prSet phldrT="[Text]" custT="1"/>
      <dgm:spPr>
        <a:solidFill>
          <a:schemeClr val="bg1">
            <a:lumMod val="50000"/>
          </a:schemeClr>
        </a:solidFill>
      </dgm:spPr>
      <dgm:t>
        <a:bodyPr/>
        <a:lstStyle/>
        <a:p>
          <a:r>
            <a:rPr lang="en-CA" sz="1600" dirty="0"/>
            <a:t>Component 5</a:t>
          </a:r>
        </a:p>
      </dgm:t>
    </dgm:pt>
    <dgm:pt modelId="{0D9DDD02-80CC-4ADC-9AA3-27C9E7B01B97}" type="parTrans" cxnId="{1DF6B53E-B7D3-4E30-84D2-C89FDC0782AF}">
      <dgm:prSet/>
      <dgm:spPr/>
      <dgm:t>
        <a:bodyPr/>
        <a:lstStyle/>
        <a:p>
          <a:endParaRPr lang="en-CA"/>
        </a:p>
      </dgm:t>
    </dgm:pt>
    <dgm:pt modelId="{5D43D33A-71E0-40FE-9E92-88C969D59592}" type="sibTrans" cxnId="{1DF6B53E-B7D3-4E30-84D2-C89FDC0782AF}">
      <dgm:prSet/>
      <dgm:spPr/>
      <dgm:t>
        <a:bodyPr/>
        <a:lstStyle/>
        <a:p>
          <a:endParaRPr lang="en-CA"/>
        </a:p>
      </dgm:t>
    </dgm:pt>
    <dgm:pt modelId="{16924752-EEF5-461F-B98D-5A300CC65612}">
      <dgm:prSet/>
      <dgm:spPr>
        <a:solidFill>
          <a:srgbClr val="003366">
            <a:alpha val="90000"/>
          </a:srgbClr>
        </a:solidFill>
      </dgm:spPr>
      <dgm:t>
        <a:bodyPr/>
        <a:lstStyle/>
        <a:p>
          <a:r>
            <a:rPr lang="en-CA" dirty="0">
              <a:solidFill>
                <a:schemeClr val="bg1"/>
              </a:solidFill>
            </a:rPr>
            <a:t>Characteristics of trading firms</a:t>
          </a:r>
        </a:p>
      </dgm:t>
    </dgm:pt>
    <dgm:pt modelId="{862EB892-8783-4B15-B837-BCE6FB866365}" type="parTrans" cxnId="{3D371518-547D-429C-B564-FA44B48E45DB}">
      <dgm:prSet/>
      <dgm:spPr/>
      <dgm:t>
        <a:bodyPr/>
        <a:lstStyle/>
        <a:p>
          <a:endParaRPr lang="en-CA"/>
        </a:p>
      </dgm:t>
    </dgm:pt>
    <dgm:pt modelId="{C1D53312-4C53-4324-A9B3-A415892AD88C}" type="sibTrans" cxnId="{3D371518-547D-429C-B564-FA44B48E45DB}">
      <dgm:prSet/>
      <dgm:spPr/>
      <dgm:t>
        <a:bodyPr/>
        <a:lstStyle/>
        <a:p>
          <a:endParaRPr lang="en-CA"/>
        </a:p>
      </dgm:t>
    </dgm:pt>
    <dgm:pt modelId="{35F88072-6722-4C64-95E0-A4B1D556D650}">
      <dgm:prSet/>
      <dgm:spPr>
        <a:solidFill>
          <a:srgbClr val="003366">
            <a:alpha val="90000"/>
          </a:srgbClr>
        </a:solidFill>
      </dgm:spPr>
      <dgm:t>
        <a:bodyPr/>
        <a:lstStyle/>
        <a:p>
          <a:r>
            <a:rPr lang="en-CA" dirty="0">
              <a:solidFill>
                <a:schemeClr val="bg1"/>
              </a:solidFill>
            </a:rPr>
            <a:t>Foreign direct investment and Impacts of FDI</a:t>
          </a:r>
        </a:p>
      </dgm:t>
    </dgm:pt>
    <dgm:pt modelId="{536F5EC7-B922-46CC-87F9-D20DA6AC0EFC}" type="parTrans" cxnId="{063F7CBC-EB6B-4E77-B1BC-F96E7518D059}">
      <dgm:prSet/>
      <dgm:spPr/>
      <dgm:t>
        <a:bodyPr/>
        <a:lstStyle/>
        <a:p>
          <a:endParaRPr lang="en-CA"/>
        </a:p>
      </dgm:t>
    </dgm:pt>
    <dgm:pt modelId="{3EE856D4-25C4-4612-81F8-69A0FB2ED8DE}" type="sibTrans" cxnId="{063F7CBC-EB6B-4E77-B1BC-F96E7518D059}">
      <dgm:prSet/>
      <dgm:spPr/>
      <dgm:t>
        <a:bodyPr/>
        <a:lstStyle/>
        <a:p>
          <a:endParaRPr lang="en-CA"/>
        </a:p>
      </dgm:t>
    </dgm:pt>
    <dgm:pt modelId="{10405E04-B8D3-4D86-952A-0930B385C13C}">
      <dgm:prSet/>
      <dgm:spPr>
        <a:solidFill>
          <a:srgbClr val="003366">
            <a:alpha val="90000"/>
          </a:srgbClr>
        </a:solidFill>
      </dgm:spPr>
      <dgm:t>
        <a:bodyPr/>
        <a:lstStyle/>
        <a:p>
          <a:r>
            <a:rPr lang="en-CA" dirty="0">
              <a:solidFill>
                <a:schemeClr val="bg1"/>
              </a:solidFill>
            </a:rPr>
            <a:t>Economic globalization</a:t>
          </a:r>
        </a:p>
      </dgm:t>
    </dgm:pt>
    <dgm:pt modelId="{EC861021-BF4B-43A8-89C8-F3AE89E21605}" type="parTrans" cxnId="{834A1317-CF83-4E91-82EF-ECD9DBAA40D5}">
      <dgm:prSet/>
      <dgm:spPr/>
      <dgm:t>
        <a:bodyPr/>
        <a:lstStyle/>
        <a:p>
          <a:endParaRPr lang="en-CA"/>
        </a:p>
      </dgm:t>
    </dgm:pt>
    <dgm:pt modelId="{D8711F1F-8D91-4AE6-984F-54EC3D76205D}" type="sibTrans" cxnId="{834A1317-CF83-4E91-82EF-ECD9DBAA40D5}">
      <dgm:prSet/>
      <dgm:spPr/>
      <dgm:t>
        <a:bodyPr/>
        <a:lstStyle/>
        <a:p>
          <a:endParaRPr lang="en-CA"/>
        </a:p>
      </dgm:t>
    </dgm:pt>
    <dgm:pt modelId="{E0CD4B5D-4ECC-4C0B-AF67-2894F64F3C36}">
      <dgm:prSet/>
      <dgm:spPr>
        <a:solidFill>
          <a:srgbClr val="003366">
            <a:alpha val="90000"/>
          </a:srgbClr>
        </a:solidFill>
      </dgm:spPr>
      <dgm:t>
        <a:bodyPr/>
        <a:lstStyle/>
        <a:p>
          <a:r>
            <a:rPr lang="en-CA" dirty="0">
              <a:solidFill>
                <a:schemeClr val="bg1"/>
              </a:solidFill>
            </a:rPr>
            <a:t>Financial exposure</a:t>
          </a:r>
        </a:p>
      </dgm:t>
    </dgm:pt>
    <dgm:pt modelId="{308A9A81-6AF1-4389-A8B5-E18AAFCCE504}" type="parTrans" cxnId="{7059075F-332D-45E5-917B-607F70470AC8}">
      <dgm:prSet/>
      <dgm:spPr/>
      <dgm:t>
        <a:bodyPr/>
        <a:lstStyle/>
        <a:p>
          <a:endParaRPr lang="en-CA"/>
        </a:p>
      </dgm:t>
    </dgm:pt>
    <dgm:pt modelId="{6FAE8EF9-EFA0-42B9-97CC-24802FAB6F29}" type="sibTrans" cxnId="{7059075F-332D-45E5-917B-607F70470AC8}">
      <dgm:prSet/>
      <dgm:spPr/>
      <dgm:t>
        <a:bodyPr/>
        <a:lstStyle/>
        <a:p>
          <a:endParaRPr lang="en-CA"/>
        </a:p>
      </dgm:t>
    </dgm:pt>
    <dgm:pt modelId="{6AE6481D-2133-4827-8070-74250FAB91ED}" type="pres">
      <dgm:prSet presAssocID="{4FEDF943-8DB6-439F-8108-E9AD324C0447}" presName="diagram" presStyleCnt="0">
        <dgm:presLayoutVars>
          <dgm:dir/>
          <dgm:animLvl val="lvl"/>
          <dgm:resizeHandles val="exact"/>
        </dgm:presLayoutVars>
      </dgm:prSet>
      <dgm:spPr/>
    </dgm:pt>
    <dgm:pt modelId="{513BCD0B-DFA5-4EDB-8C01-13AF5C056A90}" type="pres">
      <dgm:prSet presAssocID="{238D34B1-63C7-4919-AE40-33FF891936F9}" presName="compNode" presStyleCnt="0"/>
      <dgm:spPr/>
    </dgm:pt>
    <dgm:pt modelId="{815D4F54-6147-41F2-852F-38606B0C8850}" type="pres">
      <dgm:prSet presAssocID="{238D34B1-63C7-4919-AE40-33FF891936F9}" presName="childRect" presStyleLbl="bgAcc1" presStyleIdx="0" presStyleCnt="5">
        <dgm:presLayoutVars>
          <dgm:bulletEnabled val="1"/>
        </dgm:presLayoutVars>
      </dgm:prSet>
      <dgm:spPr/>
    </dgm:pt>
    <dgm:pt modelId="{D9E4FBC2-5897-466B-A51B-4D435A227867}" type="pres">
      <dgm:prSet presAssocID="{238D34B1-63C7-4919-AE40-33FF891936F9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2EEB50A9-4336-4ADA-92D1-F38E4F6AACC1}" type="pres">
      <dgm:prSet presAssocID="{238D34B1-63C7-4919-AE40-33FF891936F9}" presName="parentRect" presStyleLbl="alignNode1" presStyleIdx="0" presStyleCnt="5"/>
      <dgm:spPr/>
    </dgm:pt>
    <dgm:pt modelId="{895D5ECE-5CCD-4AAB-B9AC-03377AE23F6B}" type="pres">
      <dgm:prSet presAssocID="{238D34B1-63C7-4919-AE40-33FF891936F9}" presName="adorn" presStyleLbl="fgAccFollow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DFEB43F6-7F6C-4FB9-AA42-E33BE04AF596}" type="pres">
      <dgm:prSet presAssocID="{FEC7CECE-2371-497B-901D-32CFDF924E6C}" presName="sibTrans" presStyleLbl="sibTrans2D1" presStyleIdx="0" presStyleCnt="0"/>
      <dgm:spPr/>
    </dgm:pt>
    <dgm:pt modelId="{D0D813ED-5BD5-429F-995D-D9384CCC1C99}" type="pres">
      <dgm:prSet presAssocID="{78FF245E-924D-4160-9F4E-C9DAE8BEF3DF}" presName="compNode" presStyleCnt="0"/>
      <dgm:spPr/>
    </dgm:pt>
    <dgm:pt modelId="{7744576F-095B-4F94-B6D1-45B3010D924A}" type="pres">
      <dgm:prSet presAssocID="{78FF245E-924D-4160-9F4E-C9DAE8BEF3DF}" presName="childRect" presStyleLbl="bgAcc1" presStyleIdx="1" presStyleCnt="5">
        <dgm:presLayoutVars>
          <dgm:bulletEnabled val="1"/>
        </dgm:presLayoutVars>
      </dgm:prSet>
      <dgm:spPr/>
    </dgm:pt>
    <dgm:pt modelId="{2D42DE19-CEDF-4310-8A84-751C98722ECD}" type="pres">
      <dgm:prSet presAssocID="{78FF245E-924D-4160-9F4E-C9DAE8BEF3D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C8F0436-6DB3-4AC4-857D-61F1868D2E0C}" type="pres">
      <dgm:prSet presAssocID="{78FF245E-924D-4160-9F4E-C9DAE8BEF3DF}" presName="parentRect" presStyleLbl="alignNode1" presStyleIdx="1" presStyleCnt="5"/>
      <dgm:spPr/>
    </dgm:pt>
    <dgm:pt modelId="{27F788A2-0B1A-430E-9C5D-395C44472682}" type="pres">
      <dgm:prSet presAssocID="{78FF245E-924D-4160-9F4E-C9DAE8BEF3DF}" presName="adorn" presStyleLbl="fgAccFollowNode1" presStyleIdx="1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CD22D197-6B17-4635-8202-E0C8D7A2BD95}" type="pres">
      <dgm:prSet presAssocID="{95C01A9C-3524-4573-97B5-5257EDB788DA}" presName="sibTrans" presStyleLbl="sibTrans2D1" presStyleIdx="0" presStyleCnt="0"/>
      <dgm:spPr/>
    </dgm:pt>
    <dgm:pt modelId="{C6E08B63-595F-442F-A474-A1EE00CCFF62}" type="pres">
      <dgm:prSet presAssocID="{AA405790-EF7D-42F4-A820-D3E447BE5727}" presName="compNode" presStyleCnt="0"/>
      <dgm:spPr/>
    </dgm:pt>
    <dgm:pt modelId="{B650FBB8-0ABA-49C5-974D-39D4A28D483B}" type="pres">
      <dgm:prSet presAssocID="{AA405790-EF7D-42F4-A820-D3E447BE5727}" presName="childRect" presStyleLbl="bgAcc1" presStyleIdx="2" presStyleCnt="5">
        <dgm:presLayoutVars>
          <dgm:bulletEnabled val="1"/>
        </dgm:presLayoutVars>
      </dgm:prSet>
      <dgm:spPr/>
    </dgm:pt>
    <dgm:pt modelId="{9A3757A7-FEAB-4C20-BDCF-8CB15AB94901}" type="pres">
      <dgm:prSet presAssocID="{AA405790-EF7D-42F4-A820-D3E447BE572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AAB141F-4FB7-4C60-AD7C-97692F40E06D}" type="pres">
      <dgm:prSet presAssocID="{AA405790-EF7D-42F4-A820-D3E447BE5727}" presName="parentRect" presStyleLbl="alignNode1" presStyleIdx="2" presStyleCnt="5"/>
      <dgm:spPr/>
    </dgm:pt>
    <dgm:pt modelId="{7EB5AC98-BCE5-4BBC-A98A-E55DB73CE125}" type="pres">
      <dgm:prSet presAssocID="{AA405790-EF7D-42F4-A820-D3E447BE5727}" presName="adorn" presStyleLbl="fgAccFollowNode1" presStyleIdx="2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EB7CA390-8C53-4EEE-A469-9BB833D3760D}" type="pres">
      <dgm:prSet presAssocID="{1AAA9B75-2EF9-43EC-9034-CF774CA3F9AE}" presName="sibTrans" presStyleLbl="sibTrans2D1" presStyleIdx="0" presStyleCnt="0"/>
      <dgm:spPr/>
    </dgm:pt>
    <dgm:pt modelId="{E7C07997-02AF-4609-BB72-6533D6D9C4C6}" type="pres">
      <dgm:prSet presAssocID="{F116F99A-CFC1-4E9D-AAF4-76BA80B5AA57}" presName="compNode" presStyleCnt="0"/>
      <dgm:spPr/>
    </dgm:pt>
    <dgm:pt modelId="{A4507547-B5D4-4630-9E1E-5E28C83ED65E}" type="pres">
      <dgm:prSet presAssocID="{F116F99A-CFC1-4E9D-AAF4-76BA80B5AA57}" presName="childRect" presStyleLbl="bgAcc1" presStyleIdx="3" presStyleCnt="5">
        <dgm:presLayoutVars>
          <dgm:bulletEnabled val="1"/>
        </dgm:presLayoutVars>
      </dgm:prSet>
      <dgm:spPr/>
    </dgm:pt>
    <dgm:pt modelId="{E57155A4-3B35-47F8-85E9-9AE75F19137C}" type="pres">
      <dgm:prSet presAssocID="{F116F99A-CFC1-4E9D-AAF4-76BA80B5AA57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83633EFB-C07A-4D01-AF73-691BD0B5D385}" type="pres">
      <dgm:prSet presAssocID="{F116F99A-CFC1-4E9D-AAF4-76BA80B5AA57}" presName="parentRect" presStyleLbl="alignNode1" presStyleIdx="3" presStyleCnt="5"/>
      <dgm:spPr/>
    </dgm:pt>
    <dgm:pt modelId="{F6518B7C-1F79-413C-B92C-7937C063C817}" type="pres">
      <dgm:prSet presAssocID="{F116F99A-CFC1-4E9D-AAF4-76BA80B5AA57}" presName="adorn" presStyleLbl="fgAccFollowNode1" presStyleIdx="3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  <dgm:pt modelId="{F1497F24-9C2B-4DBF-85FC-BF612BB2FE19}" type="pres">
      <dgm:prSet presAssocID="{F92B3F33-70DB-4302-ACAB-A0724CB65930}" presName="sibTrans" presStyleLbl="sibTrans2D1" presStyleIdx="0" presStyleCnt="0"/>
      <dgm:spPr/>
    </dgm:pt>
    <dgm:pt modelId="{7EF78862-2AF7-4B22-9A5E-E50159401093}" type="pres">
      <dgm:prSet presAssocID="{BCABBFC5-DE08-46CC-95DD-44D647FD755F}" presName="compNode" presStyleCnt="0"/>
      <dgm:spPr/>
    </dgm:pt>
    <dgm:pt modelId="{37C3C2DB-0F7B-4A9D-A70D-5DBC3F9372BF}" type="pres">
      <dgm:prSet presAssocID="{BCABBFC5-DE08-46CC-95DD-44D647FD755F}" presName="childRect" presStyleLbl="bgAcc1" presStyleIdx="4" presStyleCnt="5">
        <dgm:presLayoutVars>
          <dgm:bulletEnabled val="1"/>
        </dgm:presLayoutVars>
      </dgm:prSet>
      <dgm:spPr/>
    </dgm:pt>
    <dgm:pt modelId="{6B54E64E-BD36-44CE-8480-E0AC2A17CFDC}" type="pres">
      <dgm:prSet presAssocID="{BCABBFC5-DE08-46CC-95DD-44D647FD755F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6862D0EB-6205-4AB2-8E2C-F400E417B718}" type="pres">
      <dgm:prSet presAssocID="{BCABBFC5-DE08-46CC-95DD-44D647FD755F}" presName="parentRect" presStyleLbl="alignNode1" presStyleIdx="4" presStyleCnt="5"/>
      <dgm:spPr/>
    </dgm:pt>
    <dgm:pt modelId="{DD208567-E7A1-4F8A-A49F-9F3CC8329FC2}" type="pres">
      <dgm:prSet presAssocID="{BCABBFC5-DE08-46CC-95DD-44D647FD755F}" presName="adorn" presStyleLbl="fgAccFollowNode1" presStyleIdx="4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</dgm:spPr>
    </dgm:pt>
  </dgm:ptLst>
  <dgm:cxnLst>
    <dgm:cxn modelId="{FE750D15-7AA0-4C4D-BBFC-FB7474550965}" type="presOf" srcId="{78FF245E-924D-4160-9F4E-C9DAE8BEF3DF}" destId="{8C8F0436-6DB3-4AC4-857D-61F1868D2E0C}" srcOrd="1" destOrd="0" presId="urn:microsoft.com/office/officeart/2005/8/layout/bList2"/>
    <dgm:cxn modelId="{834A1317-CF83-4E91-82EF-ECD9DBAA40D5}" srcId="{F116F99A-CFC1-4E9D-AAF4-76BA80B5AA57}" destId="{10405E04-B8D3-4D86-952A-0930B385C13C}" srcOrd="0" destOrd="0" parTransId="{EC861021-BF4B-43A8-89C8-F3AE89E21605}" sibTransId="{D8711F1F-8D91-4AE6-984F-54EC3D76205D}"/>
    <dgm:cxn modelId="{3D371518-547D-429C-B564-FA44B48E45DB}" srcId="{78FF245E-924D-4160-9F4E-C9DAE8BEF3DF}" destId="{16924752-EEF5-461F-B98D-5A300CC65612}" srcOrd="0" destOrd="0" parTransId="{862EB892-8783-4B15-B837-BCE6FB866365}" sibTransId="{C1D53312-4C53-4324-A9B3-A415892AD88C}"/>
    <dgm:cxn modelId="{CD261C26-3B84-4174-BEA6-9F28C9037A62}" type="presOf" srcId="{F116F99A-CFC1-4E9D-AAF4-76BA80B5AA57}" destId="{83633EFB-C07A-4D01-AF73-691BD0B5D385}" srcOrd="1" destOrd="0" presId="urn:microsoft.com/office/officeart/2005/8/layout/bList2"/>
    <dgm:cxn modelId="{5ED79B26-DE74-4C2C-9DC6-817592E97689}" type="presOf" srcId="{35F88072-6722-4C64-95E0-A4B1D556D650}" destId="{B650FBB8-0ABA-49C5-974D-39D4A28D483B}" srcOrd="0" destOrd="0" presId="urn:microsoft.com/office/officeart/2005/8/layout/bList2"/>
    <dgm:cxn modelId="{F937582E-A310-4D2E-A222-1CBE9A9D9620}" srcId="{4FEDF943-8DB6-439F-8108-E9AD324C0447}" destId="{78FF245E-924D-4160-9F4E-C9DAE8BEF3DF}" srcOrd="1" destOrd="0" parTransId="{DAD5297C-B574-443B-919E-F04F8BFC2BB9}" sibTransId="{95C01A9C-3524-4573-97B5-5257EDB788DA}"/>
    <dgm:cxn modelId="{6A7EAC30-BB29-4AAE-BA54-0F4D408D068B}" type="presOf" srcId="{10405E04-B8D3-4D86-952A-0930B385C13C}" destId="{A4507547-B5D4-4630-9E1E-5E28C83ED65E}" srcOrd="0" destOrd="0" presId="urn:microsoft.com/office/officeart/2005/8/layout/bList2"/>
    <dgm:cxn modelId="{193C0D3C-9064-4FE8-9271-929D93F43272}" type="presOf" srcId="{F92B3F33-70DB-4302-ACAB-A0724CB65930}" destId="{F1497F24-9C2B-4DBF-85FC-BF612BB2FE19}" srcOrd="0" destOrd="0" presId="urn:microsoft.com/office/officeart/2005/8/layout/bList2"/>
    <dgm:cxn modelId="{2AEEE03C-429C-4C81-AD7B-CF34C70E6EC4}" type="presOf" srcId="{1AAA9B75-2EF9-43EC-9034-CF774CA3F9AE}" destId="{EB7CA390-8C53-4EEE-A469-9BB833D3760D}" srcOrd="0" destOrd="0" presId="urn:microsoft.com/office/officeart/2005/8/layout/bList2"/>
    <dgm:cxn modelId="{EF35CA3D-06DD-485F-A2C2-DEB0759C9F14}" type="presOf" srcId="{BCABBFC5-DE08-46CC-95DD-44D647FD755F}" destId="{6B54E64E-BD36-44CE-8480-E0AC2A17CFDC}" srcOrd="0" destOrd="0" presId="urn:microsoft.com/office/officeart/2005/8/layout/bList2"/>
    <dgm:cxn modelId="{1DF6B53E-B7D3-4E30-84D2-C89FDC0782AF}" srcId="{4FEDF943-8DB6-439F-8108-E9AD324C0447}" destId="{BCABBFC5-DE08-46CC-95DD-44D647FD755F}" srcOrd="4" destOrd="0" parTransId="{0D9DDD02-80CC-4ADC-9AA3-27C9E7B01B97}" sibTransId="{5D43D33A-71E0-40FE-9E92-88C969D59592}"/>
    <dgm:cxn modelId="{43B17C40-EA93-4C51-923A-BA66E4C5193F}" type="presOf" srcId="{238D34B1-63C7-4919-AE40-33FF891936F9}" destId="{2EEB50A9-4336-4ADA-92D1-F38E4F6AACC1}" srcOrd="1" destOrd="0" presId="urn:microsoft.com/office/officeart/2005/8/layout/bList2"/>
    <dgm:cxn modelId="{BF50D65E-390A-4619-87D4-4D92ED8A722B}" srcId="{4FEDF943-8DB6-439F-8108-E9AD324C0447}" destId="{AA405790-EF7D-42F4-A820-D3E447BE5727}" srcOrd="2" destOrd="0" parTransId="{3F315897-9F23-45A9-95D5-68F1029012B9}" sibTransId="{1AAA9B75-2EF9-43EC-9034-CF774CA3F9AE}"/>
    <dgm:cxn modelId="{7059075F-332D-45E5-917B-607F70470AC8}" srcId="{BCABBFC5-DE08-46CC-95DD-44D647FD755F}" destId="{E0CD4B5D-4ECC-4C0B-AF67-2894F64F3C36}" srcOrd="0" destOrd="0" parTransId="{308A9A81-6AF1-4389-A8B5-E18AAFCCE504}" sibTransId="{6FAE8EF9-EFA0-42B9-97CC-24802FAB6F29}"/>
    <dgm:cxn modelId="{CCA18667-A9B8-4B6E-A11F-27625B975A72}" type="presOf" srcId="{AA405790-EF7D-42F4-A820-D3E447BE5727}" destId="{5AAB141F-4FB7-4C60-AD7C-97692F40E06D}" srcOrd="1" destOrd="0" presId="urn:microsoft.com/office/officeart/2005/8/layout/bList2"/>
    <dgm:cxn modelId="{6D53154F-D65B-45AD-8BCA-C6B1E6BA05B8}" type="presOf" srcId="{16924752-EEF5-461F-B98D-5A300CC65612}" destId="{7744576F-095B-4F94-B6D1-45B3010D924A}" srcOrd="0" destOrd="0" presId="urn:microsoft.com/office/officeart/2005/8/layout/bList2"/>
    <dgm:cxn modelId="{A9BCD171-F100-41A0-B116-1B3D001B65DF}" srcId="{4FEDF943-8DB6-439F-8108-E9AD324C0447}" destId="{F116F99A-CFC1-4E9D-AAF4-76BA80B5AA57}" srcOrd="3" destOrd="0" parTransId="{E1EE0F07-2106-464E-95FB-F8C20E2C2A62}" sibTransId="{F92B3F33-70DB-4302-ACAB-A0724CB65930}"/>
    <dgm:cxn modelId="{422CF955-7C1E-4700-B7E8-43FC16149B81}" srcId="{4FEDF943-8DB6-439F-8108-E9AD324C0447}" destId="{238D34B1-63C7-4919-AE40-33FF891936F9}" srcOrd="0" destOrd="0" parTransId="{1B86E2E3-6D5C-4881-BE5A-A3D1AB408F36}" sibTransId="{FEC7CECE-2371-497B-901D-32CFDF924E6C}"/>
    <dgm:cxn modelId="{5AF84359-CA1E-403F-A4DB-6D53A4B0B617}" type="presOf" srcId="{BCABBFC5-DE08-46CC-95DD-44D647FD755F}" destId="{6862D0EB-6205-4AB2-8E2C-F400E417B718}" srcOrd="1" destOrd="0" presId="urn:microsoft.com/office/officeart/2005/8/layout/bList2"/>
    <dgm:cxn modelId="{741B5A95-E9A2-4885-B74C-E7E5214C50B6}" type="presOf" srcId="{95C01A9C-3524-4573-97B5-5257EDB788DA}" destId="{CD22D197-6B17-4635-8202-E0C8D7A2BD95}" srcOrd="0" destOrd="0" presId="urn:microsoft.com/office/officeart/2005/8/layout/bList2"/>
    <dgm:cxn modelId="{786A2899-7689-40E3-86D2-6ABF11643569}" type="presOf" srcId="{E0CD4B5D-4ECC-4C0B-AF67-2894F64F3C36}" destId="{37C3C2DB-0F7B-4A9D-A70D-5DBC3F9372BF}" srcOrd="0" destOrd="0" presId="urn:microsoft.com/office/officeart/2005/8/layout/bList2"/>
    <dgm:cxn modelId="{EA1242B4-8C6E-4B16-99C5-A47F5F6AE4CC}" type="presOf" srcId="{AA405790-EF7D-42F4-A820-D3E447BE5727}" destId="{9A3757A7-FEAB-4C20-BDCF-8CB15AB94901}" srcOrd="0" destOrd="0" presId="urn:microsoft.com/office/officeart/2005/8/layout/bList2"/>
    <dgm:cxn modelId="{40B06FB8-8E40-4D47-B248-CDCACD31055E}" type="presOf" srcId="{FEC7CECE-2371-497B-901D-32CFDF924E6C}" destId="{DFEB43F6-7F6C-4FB9-AA42-E33BE04AF596}" srcOrd="0" destOrd="0" presId="urn:microsoft.com/office/officeart/2005/8/layout/bList2"/>
    <dgm:cxn modelId="{063F7CBC-EB6B-4E77-B1BC-F96E7518D059}" srcId="{AA405790-EF7D-42F4-A820-D3E447BE5727}" destId="{35F88072-6722-4C64-95E0-A4B1D556D650}" srcOrd="0" destOrd="0" parTransId="{536F5EC7-B922-46CC-87F9-D20DA6AC0EFC}" sibTransId="{3EE856D4-25C4-4612-81F8-69A0FB2ED8DE}"/>
    <dgm:cxn modelId="{547E18C4-5DE1-4056-9A1F-F2EDCCA293C5}" type="presOf" srcId="{238D34B1-63C7-4919-AE40-33FF891936F9}" destId="{D9E4FBC2-5897-466B-A51B-4D435A227867}" srcOrd="0" destOrd="0" presId="urn:microsoft.com/office/officeart/2005/8/layout/bList2"/>
    <dgm:cxn modelId="{409F67CC-8568-4BCC-8D7B-BA98C6A4A61E}" type="presOf" srcId="{1DB65CBB-1858-4B10-A3D6-65A8D4E2685D}" destId="{815D4F54-6147-41F2-852F-38606B0C8850}" srcOrd="0" destOrd="0" presId="urn:microsoft.com/office/officeart/2005/8/layout/bList2"/>
    <dgm:cxn modelId="{E8AC3DDB-3030-4B37-A454-E713D1AA00C5}" type="presOf" srcId="{4FEDF943-8DB6-439F-8108-E9AD324C0447}" destId="{6AE6481D-2133-4827-8070-74250FAB91ED}" srcOrd="0" destOrd="0" presId="urn:microsoft.com/office/officeart/2005/8/layout/bList2"/>
    <dgm:cxn modelId="{A48BD1E1-4F6D-4CD2-B1E8-7B13CB1FB62C}" type="presOf" srcId="{F116F99A-CFC1-4E9D-AAF4-76BA80B5AA57}" destId="{E57155A4-3B35-47F8-85E9-9AE75F19137C}" srcOrd="0" destOrd="0" presId="urn:microsoft.com/office/officeart/2005/8/layout/bList2"/>
    <dgm:cxn modelId="{F711A5E7-FC30-40DC-9B30-2071C3AAFA91}" type="presOf" srcId="{78FF245E-924D-4160-9F4E-C9DAE8BEF3DF}" destId="{2D42DE19-CEDF-4310-8A84-751C98722ECD}" srcOrd="0" destOrd="0" presId="urn:microsoft.com/office/officeart/2005/8/layout/bList2"/>
    <dgm:cxn modelId="{10425CEE-617D-44FD-B68A-52D4B842D44B}" srcId="{238D34B1-63C7-4919-AE40-33FF891936F9}" destId="{1DB65CBB-1858-4B10-A3D6-65A8D4E2685D}" srcOrd="0" destOrd="0" parTransId="{A59DF26B-3FD1-4D98-8119-FBCF7ECD9BFE}" sibTransId="{3830C030-2739-4DF6-B54D-3A5F76FA35B8}"/>
    <dgm:cxn modelId="{FD990EC1-EA1C-4700-B12F-D76665B5E586}" type="presParOf" srcId="{6AE6481D-2133-4827-8070-74250FAB91ED}" destId="{513BCD0B-DFA5-4EDB-8C01-13AF5C056A90}" srcOrd="0" destOrd="0" presId="urn:microsoft.com/office/officeart/2005/8/layout/bList2"/>
    <dgm:cxn modelId="{6F28C84F-3472-4C97-8839-8FAF44796FF3}" type="presParOf" srcId="{513BCD0B-DFA5-4EDB-8C01-13AF5C056A90}" destId="{815D4F54-6147-41F2-852F-38606B0C8850}" srcOrd="0" destOrd="0" presId="urn:microsoft.com/office/officeart/2005/8/layout/bList2"/>
    <dgm:cxn modelId="{0E540E2D-CF5A-40D0-AC0F-C379FCFCF6F9}" type="presParOf" srcId="{513BCD0B-DFA5-4EDB-8C01-13AF5C056A90}" destId="{D9E4FBC2-5897-466B-A51B-4D435A227867}" srcOrd="1" destOrd="0" presId="urn:microsoft.com/office/officeart/2005/8/layout/bList2"/>
    <dgm:cxn modelId="{AE8E5197-1DC4-4B71-ACEB-1965C7C04BFC}" type="presParOf" srcId="{513BCD0B-DFA5-4EDB-8C01-13AF5C056A90}" destId="{2EEB50A9-4336-4ADA-92D1-F38E4F6AACC1}" srcOrd="2" destOrd="0" presId="urn:microsoft.com/office/officeart/2005/8/layout/bList2"/>
    <dgm:cxn modelId="{7395EBC8-6290-4EF2-8714-1289E989AF13}" type="presParOf" srcId="{513BCD0B-DFA5-4EDB-8C01-13AF5C056A90}" destId="{895D5ECE-5CCD-4AAB-B9AC-03377AE23F6B}" srcOrd="3" destOrd="0" presId="urn:microsoft.com/office/officeart/2005/8/layout/bList2"/>
    <dgm:cxn modelId="{C3E6DB26-0FEB-45EC-B18F-0E75766D860A}" type="presParOf" srcId="{6AE6481D-2133-4827-8070-74250FAB91ED}" destId="{DFEB43F6-7F6C-4FB9-AA42-E33BE04AF596}" srcOrd="1" destOrd="0" presId="urn:microsoft.com/office/officeart/2005/8/layout/bList2"/>
    <dgm:cxn modelId="{B05ECFAB-9E5C-4860-9214-C050BF35CF4F}" type="presParOf" srcId="{6AE6481D-2133-4827-8070-74250FAB91ED}" destId="{D0D813ED-5BD5-429F-995D-D9384CCC1C99}" srcOrd="2" destOrd="0" presId="urn:microsoft.com/office/officeart/2005/8/layout/bList2"/>
    <dgm:cxn modelId="{3C730685-DD07-4CAD-9BB5-8B96C7B2F651}" type="presParOf" srcId="{D0D813ED-5BD5-429F-995D-D9384CCC1C99}" destId="{7744576F-095B-4F94-B6D1-45B3010D924A}" srcOrd="0" destOrd="0" presId="urn:microsoft.com/office/officeart/2005/8/layout/bList2"/>
    <dgm:cxn modelId="{26864B50-F137-41E9-9534-8344AB88B796}" type="presParOf" srcId="{D0D813ED-5BD5-429F-995D-D9384CCC1C99}" destId="{2D42DE19-CEDF-4310-8A84-751C98722ECD}" srcOrd="1" destOrd="0" presId="urn:microsoft.com/office/officeart/2005/8/layout/bList2"/>
    <dgm:cxn modelId="{7C5D5533-4C96-4590-9156-B1361DB92519}" type="presParOf" srcId="{D0D813ED-5BD5-429F-995D-D9384CCC1C99}" destId="{8C8F0436-6DB3-4AC4-857D-61F1868D2E0C}" srcOrd="2" destOrd="0" presId="urn:microsoft.com/office/officeart/2005/8/layout/bList2"/>
    <dgm:cxn modelId="{F9337954-5AFA-4398-89FE-D3BA7872785B}" type="presParOf" srcId="{D0D813ED-5BD5-429F-995D-D9384CCC1C99}" destId="{27F788A2-0B1A-430E-9C5D-395C44472682}" srcOrd="3" destOrd="0" presId="urn:microsoft.com/office/officeart/2005/8/layout/bList2"/>
    <dgm:cxn modelId="{2F5A289E-9091-40FF-ABEA-460AE06158C2}" type="presParOf" srcId="{6AE6481D-2133-4827-8070-74250FAB91ED}" destId="{CD22D197-6B17-4635-8202-E0C8D7A2BD95}" srcOrd="3" destOrd="0" presId="urn:microsoft.com/office/officeart/2005/8/layout/bList2"/>
    <dgm:cxn modelId="{8A5ACD99-25BE-4B0E-A92A-E0DD156B1DC0}" type="presParOf" srcId="{6AE6481D-2133-4827-8070-74250FAB91ED}" destId="{C6E08B63-595F-442F-A474-A1EE00CCFF62}" srcOrd="4" destOrd="0" presId="urn:microsoft.com/office/officeart/2005/8/layout/bList2"/>
    <dgm:cxn modelId="{C00E9287-574F-4714-B816-3564189343FA}" type="presParOf" srcId="{C6E08B63-595F-442F-A474-A1EE00CCFF62}" destId="{B650FBB8-0ABA-49C5-974D-39D4A28D483B}" srcOrd="0" destOrd="0" presId="urn:microsoft.com/office/officeart/2005/8/layout/bList2"/>
    <dgm:cxn modelId="{77FCF1D3-D800-4F98-A320-E820FE6279F7}" type="presParOf" srcId="{C6E08B63-595F-442F-A474-A1EE00CCFF62}" destId="{9A3757A7-FEAB-4C20-BDCF-8CB15AB94901}" srcOrd="1" destOrd="0" presId="urn:microsoft.com/office/officeart/2005/8/layout/bList2"/>
    <dgm:cxn modelId="{0DD7CF10-CD41-4CAF-AD60-17CD137117E4}" type="presParOf" srcId="{C6E08B63-595F-442F-A474-A1EE00CCFF62}" destId="{5AAB141F-4FB7-4C60-AD7C-97692F40E06D}" srcOrd="2" destOrd="0" presId="urn:microsoft.com/office/officeart/2005/8/layout/bList2"/>
    <dgm:cxn modelId="{C63923BC-E0DC-4AFA-B5D4-186E96417B6F}" type="presParOf" srcId="{C6E08B63-595F-442F-A474-A1EE00CCFF62}" destId="{7EB5AC98-BCE5-4BBC-A98A-E55DB73CE125}" srcOrd="3" destOrd="0" presId="urn:microsoft.com/office/officeart/2005/8/layout/bList2"/>
    <dgm:cxn modelId="{6884ADE1-6EB1-4E51-88EB-55151418B229}" type="presParOf" srcId="{6AE6481D-2133-4827-8070-74250FAB91ED}" destId="{EB7CA390-8C53-4EEE-A469-9BB833D3760D}" srcOrd="5" destOrd="0" presId="urn:microsoft.com/office/officeart/2005/8/layout/bList2"/>
    <dgm:cxn modelId="{01F0E523-D663-46BE-B71C-DEE7908CD35F}" type="presParOf" srcId="{6AE6481D-2133-4827-8070-74250FAB91ED}" destId="{E7C07997-02AF-4609-BB72-6533D6D9C4C6}" srcOrd="6" destOrd="0" presId="urn:microsoft.com/office/officeart/2005/8/layout/bList2"/>
    <dgm:cxn modelId="{8ADF3DB2-72BC-4979-87BF-3D098C50028C}" type="presParOf" srcId="{E7C07997-02AF-4609-BB72-6533D6D9C4C6}" destId="{A4507547-B5D4-4630-9E1E-5E28C83ED65E}" srcOrd="0" destOrd="0" presId="urn:microsoft.com/office/officeart/2005/8/layout/bList2"/>
    <dgm:cxn modelId="{D04F2C5C-CE7A-4BA1-9259-713B96E5B107}" type="presParOf" srcId="{E7C07997-02AF-4609-BB72-6533D6D9C4C6}" destId="{E57155A4-3B35-47F8-85E9-9AE75F19137C}" srcOrd="1" destOrd="0" presId="urn:microsoft.com/office/officeart/2005/8/layout/bList2"/>
    <dgm:cxn modelId="{82038EF6-FF3B-483B-94A4-729CE16DEA05}" type="presParOf" srcId="{E7C07997-02AF-4609-BB72-6533D6D9C4C6}" destId="{83633EFB-C07A-4D01-AF73-691BD0B5D385}" srcOrd="2" destOrd="0" presId="urn:microsoft.com/office/officeart/2005/8/layout/bList2"/>
    <dgm:cxn modelId="{69BB12CF-4309-43A6-84E5-CC8C5094EF52}" type="presParOf" srcId="{E7C07997-02AF-4609-BB72-6533D6D9C4C6}" destId="{F6518B7C-1F79-413C-B92C-7937C063C817}" srcOrd="3" destOrd="0" presId="urn:microsoft.com/office/officeart/2005/8/layout/bList2"/>
    <dgm:cxn modelId="{645CA399-2C25-465F-8EB3-9BFC4D681C00}" type="presParOf" srcId="{6AE6481D-2133-4827-8070-74250FAB91ED}" destId="{F1497F24-9C2B-4DBF-85FC-BF612BB2FE19}" srcOrd="7" destOrd="0" presId="urn:microsoft.com/office/officeart/2005/8/layout/bList2"/>
    <dgm:cxn modelId="{D8612277-B350-4F2E-B64B-93ECEF3C7CDD}" type="presParOf" srcId="{6AE6481D-2133-4827-8070-74250FAB91ED}" destId="{7EF78862-2AF7-4B22-9A5E-E50159401093}" srcOrd="8" destOrd="0" presId="urn:microsoft.com/office/officeart/2005/8/layout/bList2"/>
    <dgm:cxn modelId="{A48552E0-51BA-4836-9524-1CF83088C124}" type="presParOf" srcId="{7EF78862-2AF7-4B22-9A5E-E50159401093}" destId="{37C3C2DB-0F7B-4A9D-A70D-5DBC3F9372BF}" srcOrd="0" destOrd="0" presId="urn:microsoft.com/office/officeart/2005/8/layout/bList2"/>
    <dgm:cxn modelId="{C9E01E97-C369-4A5D-BCB6-3F4C0478F0D0}" type="presParOf" srcId="{7EF78862-2AF7-4B22-9A5E-E50159401093}" destId="{6B54E64E-BD36-44CE-8480-E0AC2A17CFDC}" srcOrd="1" destOrd="0" presId="urn:microsoft.com/office/officeart/2005/8/layout/bList2"/>
    <dgm:cxn modelId="{D3056A6D-3C57-4FDA-B958-AC2250C61C58}" type="presParOf" srcId="{7EF78862-2AF7-4B22-9A5E-E50159401093}" destId="{6862D0EB-6205-4AB2-8E2C-F400E417B718}" srcOrd="2" destOrd="0" presId="urn:microsoft.com/office/officeart/2005/8/layout/bList2"/>
    <dgm:cxn modelId="{A2101A8C-2809-41F5-B226-F41CA1335CD5}" type="presParOf" srcId="{7EF78862-2AF7-4B22-9A5E-E50159401093}" destId="{DD208567-E7A1-4F8A-A49F-9F3CC8329FC2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BA033FE-EFEF-42B9-A6BD-644644C9B7AE}" type="doc">
      <dgm:prSet loTypeId="urn:microsoft.com/office/officeart/2009/3/layout/PieProces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746B329F-A076-491C-B4F9-F0D748954993}">
      <dgm:prSet phldrT="[Text]" custT="1"/>
      <dgm:spPr/>
      <dgm:t>
        <a:bodyPr/>
        <a:lstStyle/>
        <a:p>
          <a:pPr>
            <a:spcBef>
              <a:spcPct val="0"/>
            </a:spcBef>
            <a:spcAft>
              <a:spcPts val="1200"/>
            </a:spcAft>
          </a:pPr>
          <a:r>
            <a:rPr lang="en-CA" sz="1800" dirty="0"/>
            <a:t>Activities of Canadian majority-owned affiliates abroad</a:t>
          </a:r>
        </a:p>
        <a:p>
          <a:pPr>
            <a:spcBef>
              <a:spcPts val="600"/>
            </a:spcBef>
            <a:spcAft>
              <a:spcPts val="0"/>
            </a:spcAft>
          </a:pPr>
          <a:r>
            <a:rPr lang="en-CA" sz="1800" i="1" dirty="0"/>
            <a:t>Survey approach </a:t>
          </a:r>
          <a:r>
            <a:rPr lang="en-CA" sz="1800" dirty="0"/>
            <a:t>(under review for optimisation)</a:t>
          </a:r>
        </a:p>
        <a:p>
          <a:pPr>
            <a:spcBef>
              <a:spcPct val="0"/>
            </a:spcBef>
            <a:spcAft>
              <a:spcPct val="35000"/>
            </a:spcAft>
          </a:pPr>
          <a:endParaRPr lang="en-CA" sz="1800" dirty="0"/>
        </a:p>
      </dgm:t>
    </dgm:pt>
    <dgm:pt modelId="{7340E528-F99D-4E0E-B063-EB36A3C1B2E4}" type="parTrans" cxnId="{3287D24B-3669-4CAA-AFC0-1F3F435A6FF6}">
      <dgm:prSet/>
      <dgm:spPr/>
      <dgm:t>
        <a:bodyPr/>
        <a:lstStyle/>
        <a:p>
          <a:endParaRPr lang="en-CA"/>
        </a:p>
      </dgm:t>
    </dgm:pt>
    <dgm:pt modelId="{B0FEE53B-56B2-4247-A83E-77D218A028FC}" type="sibTrans" cxnId="{3287D24B-3669-4CAA-AFC0-1F3F435A6FF6}">
      <dgm:prSet/>
      <dgm:spPr/>
      <dgm:t>
        <a:bodyPr/>
        <a:lstStyle/>
        <a:p>
          <a:endParaRPr lang="en-CA"/>
        </a:p>
      </dgm:t>
    </dgm:pt>
    <dgm:pt modelId="{185EE4FE-C7E1-4018-A471-06851B645EEB}">
      <dgm:prSet phldrT="[Text]" custT="1"/>
      <dgm:spPr/>
      <dgm:t>
        <a:bodyPr/>
        <a:lstStyle/>
        <a:p>
          <a:pPr algn="ctr"/>
          <a:r>
            <a:rPr lang="en-CA" sz="2000" b="1" dirty="0">
              <a:latin typeface="Arial MT Std"/>
            </a:rPr>
            <a:t>2015</a:t>
          </a:r>
        </a:p>
      </dgm:t>
    </dgm:pt>
    <dgm:pt modelId="{8422C37C-4568-445F-9EE2-C465DA8935FA}" type="parTrans" cxnId="{15F2B1A0-2E8E-45F8-AADC-7F0E1C363503}">
      <dgm:prSet/>
      <dgm:spPr/>
      <dgm:t>
        <a:bodyPr/>
        <a:lstStyle/>
        <a:p>
          <a:endParaRPr lang="en-CA"/>
        </a:p>
      </dgm:t>
    </dgm:pt>
    <dgm:pt modelId="{D27034F4-EE44-4499-B9B2-F56C90A74487}" type="sibTrans" cxnId="{15F2B1A0-2E8E-45F8-AADC-7F0E1C363503}">
      <dgm:prSet/>
      <dgm:spPr/>
      <dgm:t>
        <a:bodyPr/>
        <a:lstStyle/>
        <a:p>
          <a:endParaRPr lang="en-CA"/>
        </a:p>
      </dgm:t>
    </dgm:pt>
    <dgm:pt modelId="{E2188C41-658D-41A1-91F0-A82DDFF7BE12}">
      <dgm:prSet phldrT="[Text]" custT="1"/>
      <dgm:spPr/>
      <dgm:t>
        <a:bodyPr/>
        <a:lstStyle/>
        <a:p>
          <a:pPr>
            <a:spcAft>
              <a:spcPts val="1200"/>
            </a:spcAft>
          </a:pPr>
          <a:r>
            <a:rPr lang="en-CA" sz="1800" dirty="0"/>
            <a:t>Activities of foreign majority-owned affiliates in Canada</a:t>
          </a:r>
        </a:p>
        <a:p>
          <a:pPr>
            <a:spcAft>
              <a:spcPct val="35000"/>
            </a:spcAft>
          </a:pPr>
          <a:r>
            <a:rPr lang="en-CA" sz="1800" i="1" dirty="0"/>
            <a:t>Record linkage approach</a:t>
          </a:r>
        </a:p>
      </dgm:t>
    </dgm:pt>
    <dgm:pt modelId="{F81E5FFA-E3C6-4BCC-9565-8BC7AAED54CC}" type="parTrans" cxnId="{187DB178-CAD5-4C9A-B2C1-496954A2361A}">
      <dgm:prSet/>
      <dgm:spPr/>
      <dgm:t>
        <a:bodyPr/>
        <a:lstStyle/>
        <a:p>
          <a:endParaRPr lang="en-CA"/>
        </a:p>
      </dgm:t>
    </dgm:pt>
    <dgm:pt modelId="{8C906D16-06E7-4E23-ABF5-1BAA68059F3C}" type="sibTrans" cxnId="{187DB178-CAD5-4C9A-B2C1-496954A2361A}">
      <dgm:prSet/>
      <dgm:spPr/>
      <dgm:t>
        <a:bodyPr/>
        <a:lstStyle/>
        <a:p>
          <a:endParaRPr lang="en-CA"/>
        </a:p>
      </dgm:t>
    </dgm:pt>
    <dgm:pt modelId="{96C0BF69-F92F-4E38-9E00-F1642DC56302}">
      <dgm:prSet phldrT="[Text]" custT="1"/>
      <dgm:spPr/>
      <dgm:t>
        <a:bodyPr/>
        <a:lstStyle/>
        <a:p>
          <a:r>
            <a:rPr lang="en-CA" sz="2000" b="1" dirty="0">
              <a:latin typeface="Arial MT Std"/>
            </a:rPr>
            <a:t>2019</a:t>
          </a:r>
        </a:p>
      </dgm:t>
    </dgm:pt>
    <dgm:pt modelId="{0F369F3D-BD71-4482-82E9-54F18DC4F841}" type="parTrans" cxnId="{D93AF7DB-4C34-49F6-BB03-1738DA8CE5F3}">
      <dgm:prSet/>
      <dgm:spPr/>
      <dgm:t>
        <a:bodyPr/>
        <a:lstStyle/>
        <a:p>
          <a:endParaRPr lang="en-CA"/>
        </a:p>
      </dgm:t>
    </dgm:pt>
    <dgm:pt modelId="{A84ECD6E-125E-4243-AB5E-5E23816D167F}" type="sibTrans" cxnId="{D93AF7DB-4C34-49F6-BB03-1738DA8CE5F3}">
      <dgm:prSet/>
      <dgm:spPr/>
      <dgm:t>
        <a:bodyPr/>
        <a:lstStyle/>
        <a:p>
          <a:endParaRPr lang="en-CA"/>
        </a:p>
      </dgm:t>
    </dgm:pt>
    <dgm:pt modelId="{75AD3D38-BA36-4707-AF11-6CF7009DEF0F}">
      <dgm:prSet phldrT="[Text]" custT="1"/>
      <dgm:spPr/>
      <dgm:t>
        <a:bodyPr/>
        <a:lstStyle/>
        <a:p>
          <a:pPr>
            <a:spcAft>
              <a:spcPts val="1200"/>
            </a:spcAft>
          </a:pPr>
          <a:r>
            <a:rPr lang="en-CA" sz="1800" dirty="0"/>
            <a:t>Activities of Canadian MNEs in Canada</a:t>
          </a:r>
        </a:p>
      </dgm:t>
    </dgm:pt>
    <dgm:pt modelId="{15C49D48-F1BC-40C5-A109-67139B25CF95}" type="parTrans" cxnId="{7E08716E-8252-4D68-BDE2-ABF118B06D50}">
      <dgm:prSet/>
      <dgm:spPr/>
      <dgm:t>
        <a:bodyPr/>
        <a:lstStyle/>
        <a:p>
          <a:endParaRPr lang="en-CA"/>
        </a:p>
      </dgm:t>
    </dgm:pt>
    <dgm:pt modelId="{9DE00B38-C159-424C-8EB2-B2CA1C3595D1}" type="sibTrans" cxnId="{7E08716E-8252-4D68-BDE2-ABF118B06D50}">
      <dgm:prSet/>
      <dgm:spPr/>
      <dgm:t>
        <a:bodyPr/>
        <a:lstStyle/>
        <a:p>
          <a:endParaRPr lang="en-CA"/>
        </a:p>
      </dgm:t>
    </dgm:pt>
    <dgm:pt modelId="{A0DFC84C-4260-4141-BE72-852DADFD5A26}">
      <dgm:prSet custT="1"/>
      <dgm:spPr/>
      <dgm:t>
        <a:bodyPr/>
        <a:lstStyle/>
        <a:p>
          <a:pPr>
            <a:spcAft>
              <a:spcPts val="1200"/>
            </a:spcAft>
          </a:pPr>
          <a:r>
            <a:rPr lang="en-CA" sz="1800" i="1" dirty="0"/>
            <a:t>Record linkage approach</a:t>
          </a:r>
        </a:p>
      </dgm:t>
    </dgm:pt>
    <dgm:pt modelId="{7BE49127-6F8B-44D9-9497-171CD7EE5BFF}" type="parTrans" cxnId="{5DB0B676-80FB-460B-AEC8-65818FBD1BA2}">
      <dgm:prSet/>
      <dgm:spPr/>
      <dgm:t>
        <a:bodyPr/>
        <a:lstStyle/>
        <a:p>
          <a:endParaRPr lang="en-CA"/>
        </a:p>
      </dgm:t>
    </dgm:pt>
    <dgm:pt modelId="{17450735-7250-473A-B7BC-6BC86D46F672}" type="sibTrans" cxnId="{5DB0B676-80FB-460B-AEC8-65818FBD1BA2}">
      <dgm:prSet/>
      <dgm:spPr/>
      <dgm:t>
        <a:bodyPr/>
        <a:lstStyle/>
        <a:p>
          <a:endParaRPr lang="en-CA"/>
        </a:p>
      </dgm:t>
    </dgm:pt>
    <dgm:pt modelId="{C05B8D82-2F0A-4857-A7DC-A2894CD47172}">
      <dgm:prSet custT="1"/>
      <dgm:spPr/>
      <dgm:t>
        <a:bodyPr/>
        <a:lstStyle/>
        <a:p>
          <a:pPr>
            <a:spcAft>
              <a:spcPts val="1200"/>
            </a:spcAft>
          </a:pPr>
          <a:r>
            <a:rPr lang="en-CA" sz="1800" dirty="0"/>
            <a:t>Full AMNE program, including a n</a:t>
          </a:r>
          <a:r>
            <a:rPr lang="en-CA" sz="1800" b="0" dirty="0"/>
            <a:t>on-MNE component</a:t>
          </a:r>
        </a:p>
      </dgm:t>
    </dgm:pt>
    <dgm:pt modelId="{6DE00E69-649C-41AE-9B45-51E0597070AE}" type="parTrans" cxnId="{54B3145D-5737-4A30-B172-01516F013017}">
      <dgm:prSet/>
      <dgm:spPr/>
      <dgm:t>
        <a:bodyPr/>
        <a:lstStyle/>
        <a:p>
          <a:endParaRPr lang="en-CA"/>
        </a:p>
      </dgm:t>
    </dgm:pt>
    <dgm:pt modelId="{3BE58125-9BF7-4554-954F-6DD929FA5C25}" type="sibTrans" cxnId="{54B3145D-5737-4A30-B172-01516F013017}">
      <dgm:prSet/>
      <dgm:spPr/>
      <dgm:t>
        <a:bodyPr/>
        <a:lstStyle/>
        <a:p>
          <a:endParaRPr lang="en-CA"/>
        </a:p>
      </dgm:t>
    </dgm:pt>
    <dgm:pt modelId="{9916A05F-F947-466B-97B1-9E288AECFE04}">
      <dgm:prSet phldrT="[Text]" custT="1"/>
      <dgm:spPr/>
      <dgm:t>
        <a:bodyPr/>
        <a:lstStyle/>
        <a:p>
          <a:pPr algn="ctr"/>
          <a:r>
            <a:rPr lang="en-CA" sz="2000" b="1" dirty="0">
              <a:latin typeface="Arial MT Std"/>
            </a:rPr>
            <a:t>1999</a:t>
          </a:r>
        </a:p>
      </dgm:t>
    </dgm:pt>
    <dgm:pt modelId="{9C936AC6-DA0E-4812-BB50-350A3E46EA59}" type="sibTrans" cxnId="{522FEA61-2690-4D0E-988C-9AC4D618F6E9}">
      <dgm:prSet/>
      <dgm:spPr/>
      <dgm:t>
        <a:bodyPr/>
        <a:lstStyle/>
        <a:p>
          <a:endParaRPr lang="en-CA"/>
        </a:p>
      </dgm:t>
    </dgm:pt>
    <dgm:pt modelId="{449FA320-BA99-44A8-8ECA-82665074CF48}" type="parTrans" cxnId="{522FEA61-2690-4D0E-988C-9AC4D618F6E9}">
      <dgm:prSet/>
      <dgm:spPr/>
      <dgm:t>
        <a:bodyPr/>
        <a:lstStyle/>
        <a:p>
          <a:endParaRPr lang="en-CA"/>
        </a:p>
      </dgm:t>
    </dgm:pt>
    <dgm:pt modelId="{DF3377A4-458C-4D1E-8234-2F5400176A35}" type="pres">
      <dgm:prSet presAssocID="{8BA033FE-EFEF-42B9-A6BD-644644C9B7AE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</dgm:pt>
    <dgm:pt modelId="{5BDD7507-B1C6-405A-B2F6-184CCCFA54FB}" type="pres">
      <dgm:prSet presAssocID="{9916A05F-F947-466B-97B1-9E288AECFE04}" presName="ParentComposite" presStyleCnt="0"/>
      <dgm:spPr/>
    </dgm:pt>
    <dgm:pt modelId="{7A5988ED-8D27-47E1-8195-7637CCC2F886}" type="pres">
      <dgm:prSet presAssocID="{9916A05F-F947-466B-97B1-9E288AECFE04}" presName="Chord" presStyleLbl="bgShp" presStyleIdx="0" presStyleCnt="3" custScaleX="646264" custScaleY="626925"/>
      <dgm:spPr/>
    </dgm:pt>
    <dgm:pt modelId="{8409F50B-1857-40F2-9A42-8455369BC2E1}" type="pres">
      <dgm:prSet presAssocID="{9916A05F-F947-466B-97B1-9E288AECFE04}" presName="Pie" presStyleLbl="alignNode1" presStyleIdx="0" presStyleCnt="3" custScaleX="767860" custScaleY="738757" custLinFactNeighborX="22390" custLinFactNeighborY="-1"/>
      <dgm:spPr/>
    </dgm:pt>
    <dgm:pt modelId="{CC0FE386-E508-4506-9601-62DF2897FB71}" type="pres">
      <dgm:prSet presAssocID="{9916A05F-F947-466B-97B1-9E288AECFE04}" presName="Parent" presStyleLbl="revTx" presStyleIdx="0" presStyleCnt="6" custAng="5400000" custLinFactX="-18264" custLinFactY="-100000" custLinFactNeighborX="-100000" custLinFactNeighborY="-143129">
        <dgm:presLayoutVars>
          <dgm:chMax val="1"/>
          <dgm:chPref val="1"/>
          <dgm:bulletEnabled val="1"/>
        </dgm:presLayoutVars>
      </dgm:prSet>
      <dgm:spPr/>
    </dgm:pt>
    <dgm:pt modelId="{623FC644-CC4A-4520-B9FB-E470AB7BB7E5}" type="pres">
      <dgm:prSet presAssocID="{B0FEE53B-56B2-4247-A83E-77D218A028FC}" presName="negSibTrans" presStyleCnt="0"/>
      <dgm:spPr/>
    </dgm:pt>
    <dgm:pt modelId="{DAC4A1AB-3F98-4785-9BB2-702473C0FD4A}" type="pres">
      <dgm:prSet presAssocID="{9916A05F-F947-466B-97B1-9E288AECFE04}" presName="composite" presStyleCnt="0"/>
      <dgm:spPr/>
    </dgm:pt>
    <dgm:pt modelId="{4890DD86-EAF5-44C6-8ED3-24B17C990BEE}" type="pres">
      <dgm:prSet presAssocID="{9916A05F-F947-466B-97B1-9E288AECFE04}" presName="Child" presStyleLbl="revTx" presStyleIdx="1" presStyleCnt="6" custScaleX="271295" custScaleY="154474" custLinFactNeighborX="-84082" custLinFactNeighborY="-31121">
        <dgm:presLayoutVars>
          <dgm:chMax val="0"/>
          <dgm:chPref val="0"/>
          <dgm:bulletEnabled val="1"/>
        </dgm:presLayoutVars>
      </dgm:prSet>
      <dgm:spPr/>
    </dgm:pt>
    <dgm:pt modelId="{3D5E767D-1CB4-43B2-9D59-41C96734A47A}" type="pres">
      <dgm:prSet presAssocID="{9C936AC6-DA0E-4812-BB50-350A3E46EA59}" presName="sibTrans" presStyleCnt="0"/>
      <dgm:spPr/>
    </dgm:pt>
    <dgm:pt modelId="{8CFD25F5-6952-498E-A11E-71DD438CC0DF}" type="pres">
      <dgm:prSet presAssocID="{185EE4FE-C7E1-4018-A471-06851B645EEB}" presName="ParentComposite" presStyleCnt="0"/>
      <dgm:spPr/>
    </dgm:pt>
    <dgm:pt modelId="{61F89AB2-51FA-4198-90F9-0C2563188DA7}" type="pres">
      <dgm:prSet presAssocID="{185EE4FE-C7E1-4018-A471-06851B645EEB}" presName="Chord" presStyleLbl="bgShp" presStyleIdx="1" presStyleCnt="3" custScaleX="666861" custScaleY="600067"/>
      <dgm:spPr/>
    </dgm:pt>
    <dgm:pt modelId="{856F8952-364D-4205-BB79-8AB58D3003BE}" type="pres">
      <dgm:prSet presAssocID="{185EE4FE-C7E1-4018-A471-06851B645EEB}" presName="Pie" presStyleLbl="alignNode1" presStyleIdx="1" presStyleCnt="3" custScaleX="732361" custScaleY="660856"/>
      <dgm:spPr/>
    </dgm:pt>
    <dgm:pt modelId="{CDD554A7-4416-4FC8-8EFE-8A2CBED5B761}" type="pres">
      <dgm:prSet presAssocID="{185EE4FE-C7E1-4018-A471-06851B645EEB}" presName="Parent" presStyleLbl="revTx" presStyleIdx="2" presStyleCnt="6" custAng="5400000" custLinFactY="-100000" custLinFactNeighborX="-40663" custLinFactNeighborY="-147504">
        <dgm:presLayoutVars>
          <dgm:chMax val="1"/>
          <dgm:chPref val="1"/>
          <dgm:bulletEnabled val="1"/>
        </dgm:presLayoutVars>
      </dgm:prSet>
      <dgm:spPr/>
    </dgm:pt>
    <dgm:pt modelId="{BDCBD02B-E184-4005-A357-46F0D2E76595}" type="pres">
      <dgm:prSet presAssocID="{8C906D16-06E7-4E23-ABF5-1BAA68059F3C}" presName="negSibTrans" presStyleCnt="0"/>
      <dgm:spPr/>
    </dgm:pt>
    <dgm:pt modelId="{8656044C-5BC3-45A1-85B5-D723CE65D818}" type="pres">
      <dgm:prSet presAssocID="{185EE4FE-C7E1-4018-A471-06851B645EEB}" presName="composite" presStyleCnt="0"/>
      <dgm:spPr/>
    </dgm:pt>
    <dgm:pt modelId="{575D4C95-E2D4-446F-B80F-D77C28B87E09}" type="pres">
      <dgm:prSet presAssocID="{185EE4FE-C7E1-4018-A471-06851B645EEB}" presName="Child" presStyleLbl="revTx" presStyleIdx="3" presStyleCnt="6" custScaleX="196327" custLinFactNeighborX="-83555" custLinFactNeighborY="-46499">
        <dgm:presLayoutVars>
          <dgm:chMax val="0"/>
          <dgm:chPref val="0"/>
          <dgm:bulletEnabled val="1"/>
        </dgm:presLayoutVars>
      </dgm:prSet>
      <dgm:spPr/>
    </dgm:pt>
    <dgm:pt modelId="{6C66F285-CA38-4032-8EF4-2589E6F85A06}" type="pres">
      <dgm:prSet presAssocID="{D27034F4-EE44-4499-B9B2-F56C90A74487}" presName="sibTrans" presStyleCnt="0"/>
      <dgm:spPr/>
    </dgm:pt>
    <dgm:pt modelId="{7DBAC6CE-68A2-4BEC-9119-35D977C264C0}" type="pres">
      <dgm:prSet presAssocID="{96C0BF69-F92F-4E38-9E00-F1642DC56302}" presName="ParentComposite" presStyleCnt="0"/>
      <dgm:spPr/>
    </dgm:pt>
    <dgm:pt modelId="{CEA01DCE-5329-4638-B6E5-8ECA5BB7F1D3}" type="pres">
      <dgm:prSet presAssocID="{96C0BF69-F92F-4E38-9E00-F1642DC56302}" presName="Chord" presStyleLbl="bgShp" presStyleIdx="2" presStyleCnt="3" custScaleX="907958" custScaleY="787099"/>
      <dgm:spPr/>
    </dgm:pt>
    <dgm:pt modelId="{A8CD0D54-A9F2-4C98-A8A6-454BA901DF6E}" type="pres">
      <dgm:prSet presAssocID="{96C0BF69-F92F-4E38-9E00-F1642DC56302}" presName="Pie" presStyleLbl="alignNode1" presStyleIdx="2" presStyleCnt="3" custScaleX="968223" custScaleY="842178"/>
      <dgm:spPr/>
    </dgm:pt>
    <dgm:pt modelId="{FFFCF3C8-B9FD-4A33-8CE8-8307AF03EDB7}" type="pres">
      <dgm:prSet presAssocID="{96C0BF69-F92F-4E38-9E00-F1642DC56302}" presName="Parent" presStyleLbl="revTx" presStyleIdx="4" presStyleCnt="6" custAng="5400000" custLinFactX="-40059" custLinFactY="-100000" custLinFactNeighborX="-100000" custLinFactNeighborY="-156119">
        <dgm:presLayoutVars>
          <dgm:chMax val="1"/>
          <dgm:chPref val="1"/>
          <dgm:bulletEnabled val="1"/>
        </dgm:presLayoutVars>
      </dgm:prSet>
      <dgm:spPr/>
    </dgm:pt>
    <dgm:pt modelId="{215BCC43-9513-4F37-809F-96B88FF3D370}" type="pres">
      <dgm:prSet presAssocID="{9DE00B38-C159-424C-8EB2-B2CA1C3595D1}" presName="negSibTrans" presStyleCnt="0"/>
      <dgm:spPr/>
    </dgm:pt>
    <dgm:pt modelId="{0F9B8C02-C9CA-42F0-9E3B-B6B757049273}" type="pres">
      <dgm:prSet presAssocID="{96C0BF69-F92F-4E38-9E00-F1642DC56302}" presName="composite" presStyleCnt="0"/>
      <dgm:spPr/>
    </dgm:pt>
    <dgm:pt modelId="{3C25C09F-8237-4233-8C6E-304552C50457}" type="pres">
      <dgm:prSet presAssocID="{96C0BF69-F92F-4E38-9E00-F1642DC56302}" presName="Child" presStyleLbl="revTx" presStyleIdx="5" presStyleCnt="6" custScaleX="251649" custLinFactX="-16447" custLinFactNeighborX="-100000" custLinFactNeighborY="-58420">
        <dgm:presLayoutVars>
          <dgm:chMax val="0"/>
          <dgm:chPref val="0"/>
          <dgm:bulletEnabled val="1"/>
        </dgm:presLayoutVars>
      </dgm:prSet>
      <dgm:spPr/>
    </dgm:pt>
  </dgm:ptLst>
  <dgm:cxnLst>
    <dgm:cxn modelId="{67FCE818-5B5D-458E-9A7E-69139BC88D95}" type="presOf" srcId="{746B329F-A076-491C-B4F9-F0D748954993}" destId="{4890DD86-EAF5-44C6-8ED3-24B17C990BEE}" srcOrd="0" destOrd="0" presId="urn:microsoft.com/office/officeart/2009/3/layout/PieProcess"/>
    <dgm:cxn modelId="{54B3145D-5737-4A30-B172-01516F013017}" srcId="{96C0BF69-F92F-4E38-9E00-F1642DC56302}" destId="{C05B8D82-2F0A-4857-A7DC-A2894CD47172}" srcOrd="2" destOrd="0" parTransId="{6DE00E69-649C-41AE-9B45-51E0597070AE}" sibTransId="{3BE58125-9BF7-4554-954F-6DD929FA5C25}"/>
    <dgm:cxn modelId="{522FEA61-2690-4D0E-988C-9AC4D618F6E9}" srcId="{8BA033FE-EFEF-42B9-A6BD-644644C9B7AE}" destId="{9916A05F-F947-466B-97B1-9E288AECFE04}" srcOrd="0" destOrd="0" parTransId="{449FA320-BA99-44A8-8ECA-82665074CF48}" sibTransId="{9C936AC6-DA0E-4812-BB50-350A3E46EA59}"/>
    <dgm:cxn modelId="{B110074A-9739-4059-9AC9-EC03D4C55B02}" type="presOf" srcId="{96C0BF69-F92F-4E38-9E00-F1642DC56302}" destId="{FFFCF3C8-B9FD-4A33-8CE8-8307AF03EDB7}" srcOrd="0" destOrd="0" presId="urn:microsoft.com/office/officeart/2009/3/layout/PieProcess"/>
    <dgm:cxn modelId="{3287D24B-3669-4CAA-AFC0-1F3F435A6FF6}" srcId="{9916A05F-F947-466B-97B1-9E288AECFE04}" destId="{746B329F-A076-491C-B4F9-F0D748954993}" srcOrd="0" destOrd="0" parTransId="{7340E528-F99D-4E0E-B063-EB36A3C1B2E4}" sibTransId="{B0FEE53B-56B2-4247-A83E-77D218A028FC}"/>
    <dgm:cxn modelId="{7E08716E-8252-4D68-BDE2-ABF118B06D50}" srcId="{96C0BF69-F92F-4E38-9E00-F1642DC56302}" destId="{75AD3D38-BA36-4707-AF11-6CF7009DEF0F}" srcOrd="0" destOrd="0" parTransId="{15C49D48-F1BC-40C5-A109-67139B25CF95}" sibTransId="{9DE00B38-C159-424C-8EB2-B2CA1C3595D1}"/>
    <dgm:cxn modelId="{28852D74-F3FD-46E3-9104-577B7180D2AF}" type="presOf" srcId="{C05B8D82-2F0A-4857-A7DC-A2894CD47172}" destId="{3C25C09F-8237-4233-8C6E-304552C50457}" srcOrd="0" destOrd="2" presId="urn:microsoft.com/office/officeart/2009/3/layout/PieProcess"/>
    <dgm:cxn modelId="{5DB0B676-80FB-460B-AEC8-65818FBD1BA2}" srcId="{96C0BF69-F92F-4E38-9E00-F1642DC56302}" destId="{A0DFC84C-4260-4141-BE72-852DADFD5A26}" srcOrd="1" destOrd="0" parTransId="{7BE49127-6F8B-44D9-9497-171CD7EE5BFF}" sibTransId="{17450735-7250-473A-B7BC-6BC86D46F672}"/>
    <dgm:cxn modelId="{187DB178-CAD5-4C9A-B2C1-496954A2361A}" srcId="{185EE4FE-C7E1-4018-A471-06851B645EEB}" destId="{E2188C41-658D-41A1-91F0-A82DDFF7BE12}" srcOrd="0" destOrd="0" parTransId="{F81E5FFA-E3C6-4BCC-9565-8BC7AAED54CC}" sibTransId="{8C906D16-06E7-4E23-ABF5-1BAA68059F3C}"/>
    <dgm:cxn modelId="{44942A59-559B-4828-91C7-7A03E3AAE5F3}" type="presOf" srcId="{A0DFC84C-4260-4141-BE72-852DADFD5A26}" destId="{3C25C09F-8237-4233-8C6E-304552C50457}" srcOrd="0" destOrd="1" presId="urn:microsoft.com/office/officeart/2009/3/layout/PieProcess"/>
    <dgm:cxn modelId="{A02E4459-68C1-4364-B3B1-E758B615C976}" type="presOf" srcId="{185EE4FE-C7E1-4018-A471-06851B645EEB}" destId="{CDD554A7-4416-4FC8-8EFE-8A2CBED5B761}" srcOrd="0" destOrd="0" presId="urn:microsoft.com/office/officeart/2009/3/layout/PieProcess"/>
    <dgm:cxn modelId="{B21A449D-396A-418C-8FB1-F29E2F37D6D0}" type="presOf" srcId="{75AD3D38-BA36-4707-AF11-6CF7009DEF0F}" destId="{3C25C09F-8237-4233-8C6E-304552C50457}" srcOrd="0" destOrd="0" presId="urn:microsoft.com/office/officeart/2009/3/layout/PieProcess"/>
    <dgm:cxn modelId="{15F2B1A0-2E8E-45F8-AADC-7F0E1C363503}" srcId="{8BA033FE-EFEF-42B9-A6BD-644644C9B7AE}" destId="{185EE4FE-C7E1-4018-A471-06851B645EEB}" srcOrd="1" destOrd="0" parTransId="{8422C37C-4568-445F-9EE2-C465DA8935FA}" sibTransId="{D27034F4-EE44-4499-B9B2-F56C90A74487}"/>
    <dgm:cxn modelId="{A1AF54C7-6B90-42D8-AF63-657763011233}" type="presOf" srcId="{E2188C41-658D-41A1-91F0-A82DDFF7BE12}" destId="{575D4C95-E2D4-446F-B80F-D77C28B87E09}" srcOrd="0" destOrd="0" presId="urn:microsoft.com/office/officeart/2009/3/layout/PieProcess"/>
    <dgm:cxn modelId="{0C7325CA-D17A-4201-BF6C-98D1FDC92837}" type="presOf" srcId="{9916A05F-F947-466B-97B1-9E288AECFE04}" destId="{CC0FE386-E508-4506-9601-62DF2897FB71}" srcOrd="0" destOrd="0" presId="urn:microsoft.com/office/officeart/2009/3/layout/PieProcess"/>
    <dgm:cxn modelId="{D93AF7DB-4C34-49F6-BB03-1738DA8CE5F3}" srcId="{8BA033FE-EFEF-42B9-A6BD-644644C9B7AE}" destId="{96C0BF69-F92F-4E38-9E00-F1642DC56302}" srcOrd="2" destOrd="0" parTransId="{0F369F3D-BD71-4482-82E9-54F18DC4F841}" sibTransId="{A84ECD6E-125E-4243-AB5E-5E23816D167F}"/>
    <dgm:cxn modelId="{21C3FFE4-7D0D-4698-B51C-22D7B0980D05}" type="presOf" srcId="{8BA033FE-EFEF-42B9-A6BD-644644C9B7AE}" destId="{DF3377A4-458C-4D1E-8234-2F5400176A35}" srcOrd="0" destOrd="0" presId="urn:microsoft.com/office/officeart/2009/3/layout/PieProcess"/>
    <dgm:cxn modelId="{2E5999AB-AA7D-488B-AF0F-4F3AE8390202}" type="presParOf" srcId="{DF3377A4-458C-4D1E-8234-2F5400176A35}" destId="{5BDD7507-B1C6-405A-B2F6-184CCCFA54FB}" srcOrd="0" destOrd="0" presId="urn:microsoft.com/office/officeart/2009/3/layout/PieProcess"/>
    <dgm:cxn modelId="{3B16E16C-DF0B-4A51-ABF7-181D17C07CCD}" type="presParOf" srcId="{5BDD7507-B1C6-405A-B2F6-184CCCFA54FB}" destId="{7A5988ED-8D27-47E1-8195-7637CCC2F886}" srcOrd="0" destOrd="0" presId="urn:microsoft.com/office/officeart/2009/3/layout/PieProcess"/>
    <dgm:cxn modelId="{CFADF71C-D2B8-4A75-84A1-1E0FED7397E7}" type="presParOf" srcId="{5BDD7507-B1C6-405A-B2F6-184CCCFA54FB}" destId="{8409F50B-1857-40F2-9A42-8455369BC2E1}" srcOrd="1" destOrd="0" presId="urn:microsoft.com/office/officeart/2009/3/layout/PieProcess"/>
    <dgm:cxn modelId="{0687CB5D-65D2-4B1D-AD42-5E6FE60896E0}" type="presParOf" srcId="{5BDD7507-B1C6-405A-B2F6-184CCCFA54FB}" destId="{CC0FE386-E508-4506-9601-62DF2897FB71}" srcOrd="2" destOrd="0" presId="urn:microsoft.com/office/officeart/2009/3/layout/PieProcess"/>
    <dgm:cxn modelId="{CD105347-DC9D-4E33-8485-E063515BE571}" type="presParOf" srcId="{DF3377A4-458C-4D1E-8234-2F5400176A35}" destId="{623FC644-CC4A-4520-B9FB-E470AB7BB7E5}" srcOrd="1" destOrd="0" presId="urn:microsoft.com/office/officeart/2009/3/layout/PieProcess"/>
    <dgm:cxn modelId="{7A030F7E-A91A-4668-A7F5-AA56C09DC4C2}" type="presParOf" srcId="{DF3377A4-458C-4D1E-8234-2F5400176A35}" destId="{DAC4A1AB-3F98-4785-9BB2-702473C0FD4A}" srcOrd="2" destOrd="0" presId="urn:microsoft.com/office/officeart/2009/3/layout/PieProcess"/>
    <dgm:cxn modelId="{CF10FC89-2398-4738-9135-14036D3A7F4F}" type="presParOf" srcId="{DAC4A1AB-3F98-4785-9BB2-702473C0FD4A}" destId="{4890DD86-EAF5-44C6-8ED3-24B17C990BEE}" srcOrd="0" destOrd="0" presId="urn:microsoft.com/office/officeart/2009/3/layout/PieProcess"/>
    <dgm:cxn modelId="{669D5349-49C7-4A64-BE75-DE9DB8DA5515}" type="presParOf" srcId="{DF3377A4-458C-4D1E-8234-2F5400176A35}" destId="{3D5E767D-1CB4-43B2-9D59-41C96734A47A}" srcOrd="3" destOrd="0" presId="urn:microsoft.com/office/officeart/2009/3/layout/PieProcess"/>
    <dgm:cxn modelId="{BA3EFE4C-7D48-43A2-B3A9-872020B6C44C}" type="presParOf" srcId="{DF3377A4-458C-4D1E-8234-2F5400176A35}" destId="{8CFD25F5-6952-498E-A11E-71DD438CC0DF}" srcOrd="4" destOrd="0" presId="urn:microsoft.com/office/officeart/2009/3/layout/PieProcess"/>
    <dgm:cxn modelId="{DD98D66A-9E8F-41E6-96D2-366716CC36BA}" type="presParOf" srcId="{8CFD25F5-6952-498E-A11E-71DD438CC0DF}" destId="{61F89AB2-51FA-4198-90F9-0C2563188DA7}" srcOrd="0" destOrd="0" presId="urn:microsoft.com/office/officeart/2009/3/layout/PieProcess"/>
    <dgm:cxn modelId="{79FDD6EC-394F-4458-8C86-C0E8EB409D81}" type="presParOf" srcId="{8CFD25F5-6952-498E-A11E-71DD438CC0DF}" destId="{856F8952-364D-4205-BB79-8AB58D3003BE}" srcOrd="1" destOrd="0" presId="urn:microsoft.com/office/officeart/2009/3/layout/PieProcess"/>
    <dgm:cxn modelId="{5CF98343-D127-4D4E-A07C-8A7EA16380CE}" type="presParOf" srcId="{8CFD25F5-6952-498E-A11E-71DD438CC0DF}" destId="{CDD554A7-4416-4FC8-8EFE-8A2CBED5B761}" srcOrd="2" destOrd="0" presId="urn:microsoft.com/office/officeart/2009/3/layout/PieProcess"/>
    <dgm:cxn modelId="{97D9F3B4-89F1-46EC-9233-FA8161FB1B90}" type="presParOf" srcId="{DF3377A4-458C-4D1E-8234-2F5400176A35}" destId="{BDCBD02B-E184-4005-A357-46F0D2E76595}" srcOrd="5" destOrd="0" presId="urn:microsoft.com/office/officeart/2009/3/layout/PieProcess"/>
    <dgm:cxn modelId="{B19CE94A-52C4-4559-B1DA-A0D2E78BDDE9}" type="presParOf" srcId="{DF3377A4-458C-4D1E-8234-2F5400176A35}" destId="{8656044C-5BC3-45A1-85B5-D723CE65D818}" srcOrd="6" destOrd="0" presId="urn:microsoft.com/office/officeart/2009/3/layout/PieProcess"/>
    <dgm:cxn modelId="{B4FA5482-6A3D-4CA8-A659-77A0D3538531}" type="presParOf" srcId="{8656044C-5BC3-45A1-85B5-D723CE65D818}" destId="{575D4C95-E2D4-446F-B80F-D77C28B87E09}" srcOrd="0" destOrd="0" presId="urn:microsoft.com/office/officeart/2009/3/layout/PieProcess"/>
    <dgm:cxn modelId="{C660D21E-39A9-452C-9BDA-5D655D8B78F7}" type="presParOf" srcId="{DF3377A4-458C-4D1E-8234-2F5400176A35}" destId="{6C66F285-CA38-4032-8EF4-2589E6F85A06}" srcOrd="7" destOrd="0" presId="urn:microsoft.com/office/officeart/2009/3/layout/PieProcess"/>
    <dgm:cxn modelId="{35FCA892-9FD9-4184-8675-CB8E8E96124C}" type="presParOf" srcId="{DF3377A4-458C-4D1E-8234-2F5400176A35}" destId="{7DBAC6CE-68A2-4BEC-9119-35D977C264C0}" srcOrd="8" destOrd="0" presId="urn:microsoft.com/office/officeart/2009/3/layout/PieProcess"/>
    <dgm:cxn modelId="{6D04BC20-FB47-43A1-9D9E-894CA5253756}" type="presParOf" srcId="{7DBAC6CE-68A2-4BEC-9119-35D977C264C0}" destId="{CEA01DCE-5329-4638-B6E5-8ECA5BB7F1D3}" srcOrd="0" destOrd="0" presId="urn:microsoft.com/office/officeart/2009/3/layout/PieProcess"/>
    <dgm:cxn modelId="{F53A1EAA-5B55-42E6-98F8-413EB7A240A4}" type="presParOf" srcId="{7DBAC6CE-68A2-4BEC-9119-35D977C264C0}" destId="{A8CD0D54-A9F2-4C98-A8A6-454BA901DF6E}" srcOrd="1" destOrd="0" presId="urn:microsoft.com/office/officeart/2009/3/layout/PieProcess"/>
    <dgm:cxn modelId="{47EF3BD9-38A2-4585-89A9-78EE2CCA39AF}" type="presParOf" srcId="{7DBAC6CE-68A2-4BEC-9119-35D977C264C0}" destId="{FFFCF3C8-B9FD-4A33-8CE8-8307AF03EDB7}" srcOrd="2" destOrd="0" presId="urn:microsoft.com/office/officeart/2009/3/layout/PieProcess"/>
    <dgm:cxn modelId="{0C1B83E8-64FA-4BC1-BB22-FB77800769E7}" type="presParOf" srcId="{DF3377A4-458C-4D1E-8234-2F5400176A35}" destId="{215BCC43-9513-4F37-809F-96B88FF3D370}" srcOrd="9" destOrd="0" presId="urn:microsoft.com/office/officeart/2009/3/layout/PieProcess"/>
    <dgm:cxn modelId="{C9A4F7BD-F93A-4A1C-8CDF-24C215017AC1}" type="presParOf" srcId="{DF3377A4-458C-4D1E-8234-2F5400176A35}" destId="{0F9B8C02-C9CA-42F0-9E3B-B6B757049273}" srcOrd="10" destOrd="0" presId="urn:microsoft.com/office/officeart/2009/3/layout/PieProcess"/>
    <dgm:cxn modelId="{6603CA10-2412-4C16-A8D5-9D3E36585DC8}" type="presParOf" srcId="{0F9B8C02-C9CA-42F0-9E3B-B6B757049273}" destId="{3C25C09F-8237-4233-8C6E-304552C50457}" srcOrd="0" destOrd="0" presId="urn:microsoft.com/office/officeart/2009/3/layout/Pi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80AB95F-6421-4070-9761-604B671CEAA1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25530793-B690-4AB3-8BF1-6B7BE0F8CBD8}">
      <dgm:prSet phldrT="[Text]"/>
      <dgm:spPr/>
      <dgm:t>
        <a:bodyPr/>
        <a:lstStyle/>
        <a:p>
          <a:r>
            <a:rPr lang="en-CA" dirty="0"/>
            <a:t>Increasing scope</a:t>
          </a:r>
        </a:p>
      </dgm:t>
    </dgm:pt>
    <dgm:pt modelId="{9B6EB53A-9499-465B-A317-838730A036E1}" type="parTrans" cxnId="{79DE72FA-E0DF-42E7-845E-B985AA0FF495}">
      <dgm:prSet/>
      <dgm:spPr/>
      <dgm:t>
        <a:bodyPr/>
        <a:lstStyle/>
        <a:p>
          <a:endParaRPr lang="en-CA"/>
        </a:p>
      </dgm:t>
    </dgm:pt>
    <dgm:pt modelId="{48E89B9E-3644-4CD4-B394-51088D64C225}" type="sibTrans" cxnId="{79DE72FA-E0DF-42E7-845E-B985AA0FF495}">
      <dgm:prSet/>
      <dgm:spPr/>
      <dgm:t>
        <a:bodyPr/>
        <a:lstStyle/>
        <a:p>
          <a:endParaRPr lang="en-CA"/>
        </a:p>
      </dgm:t>
    </dgm:pt>
    <dgm:pt modelId="{A3E7740C-7649-4241-8EF2-D35099F7947F}">
      <dgm:prSet phldrT="[Text]"/>
      <dgm:spPr/>
      <dgm:t>
        <a:bodyPr/>
        <a:lstStyle/>
        <a:p>
          <a:r>
            <a:rPr lang="en-CA" dirty="0"/>
            <a:t>Coverage of firms</a:t>
          </a:r>
        </a:p>
      </dgm:t>
    </dgm:pt>
    <dgm:pt modelId="{2F2AD7F1-B048-4D96-B205-11E510A4FE83}" type="parTrans" cxnId="{78C36B93-0088-44BB-9189-2A454D0234B4}">
      <dgm:prSet/>
      <dgm:spPr/>
      <dgm:t>
        <a:bodyPr/>
        <a:lstStyle/>
        <a:p>
          <a:endParaRPr lang="en-CA"/>
        </a:p>
      </dgm:t>
    </dgm:pt>
    <dgm:pt modelId="{673139C8-09AE-469D-A0CD-057E2DF4CB33}" type="sibTrans" cxnId="{78C36B93-0088-44BB-9189-2A454D0234B4}">
      <dgm:prSet/>
      <dgm:spPr/>
      <dgm:t>
        <a:bodyPr/>
        <a:lstStyle/>
        <a:p>
          <a:endParaRPr lang="en-CA"/>
        </a:p>
      </dgm:t>
    </dgm:pt>
    <dgm:pt modelId="{E802F17B-532D-4259-B7ED-0D48786C6870}">
      <dgm:prSet phldrT="[Text]"/>
      <dgm:spPr/>
      <dgm:t>
        <a:bodyPr/>
        <a:lstStyle/>
        <a:p>
          <a:r>
            <a:rPr lang="en-CA" dirty="0"/>
            <a:t>Economic indicators</a:t>
          </a:r>
        </a:p>
      </dgm:t>
    </dgm:pt>
    <dgm:pt modelId="{77265CAD-062B-495E-BE20-84B637524C56}" type="parTrans" cxnId="{1F77BFA4-9361-4CE3-A20A-0B81745ACD09}">
      <dgm:prSet/>
      <dgm:spPr/>
      <dgm:t>
        <a:bodyPr/>
        <a:lstStyle/>
        <a:p>
          <a:endParaRPr lang="en-CA"/>
        </a:p>
      </dgm:t>
    </dgm:pt>
    <dgm:pt modelId="{5C2C2CCC-60BC-4004-B4DA-02893D7930A1}" type="sibTrans" cxnId="{1F77BFA4-9361-4CE3-A20A-0B81745ACD09}">
      <dgm:prSet/>
      <dgm:spPr/>
      <dgm:t>
        <a:bodyPr/>
        <a:lstStyle/>
        <a:p>
          <a:endParaRPr lang="en-CA"/>
        </a:p>
      </dgm:t>
    </dgm:pt>
    <dgm:pt modelId="{DEA428AB-4A2E-4E9E-97B7-E1FCD53CA2C4}" type="pres">
      <dgm:prSet presAssocID="{B80AB95F-6421-4070-9761-604B671CEAA1}" presName="Name0" presStyleCnt="0">
        <dgm:presLayoutVars>
          <dgm:dir/>
          <dgm:animLvl val="lvl"/>
          <dgm:resizeHandles val="exact"/>
        </dgm:presLayoutVars>
      </dgm:prSet>
      <dgm:spPr/>
    </dgm:pt>
    <dgm:pt modelId="{931F1EF7-0335-49A5-8F2A-9566E8A81504}" type="pres">
      <dgm:prSet presAssocID="{25530793-B690-4AB3-8BF1-6B7BE0F8CBD8}" presName="parTxOnly" presStyleLbl="node1" presStyleIdx="0" presStyleCnt="3" custScaleY="86157" custLinFactY="100000" custLinFactNeighborX="36685" custLinFactNeighborY="166780">
        <dgm:presLayoutVars>
          <dgm:chMax val="0"/>
          <dgm:chPref val="0"/>
          <dgm:bulletEnabled val="1"/>
        </dgm:presLayoutVars>
      </dgm:prSet>
      <dgm:spPr/>
    </dgm:pt>
    <dgm:pt modelId="{68C36918-256B-4E0C-A0BC-470C3BAB1488}" type="pres">
      <dgm:prSet presAssocID="{48E89B9E-3644-4CD4-B394-51088D64C225}" presName="parTxOnlySpace" presStyleCnt="0"/>
      <dgm:spPr/>
    </dgm:pt>
    <dgm:pt modelId="{43183B32-1B87-4848-8646-7893FD3576F0}" type="pres">
      <dgm:prSet presAssocID="{A3E7740C-7649-4241-8EF2-D35099F7947F}" presName="parTxOnly" presStyleLbl="node1" presStyleIdx="1" presStyleCnt="3" custScaleY="86157" custLinFactY="100000" custLinFactNeighborX="36685" custLinFactNeighborY="166780">
        <dgm:presLayoutVars>
          <dgm:chMax val="0"/>
          <dgm:chPref val="0"/>
          <dgm:bulletEnabled val="1"/>
        </dgm:presLayoutVars>
      </dgm:prSet>
      <dgm:spPr/>
    </dgm:pt>
    <dgm:pt modelId="{1D6DD8B0-2FF7-4F9B-BFD8-0C59AC5CD7FB}" type="pres">
      <dgm:prSet presAssocID="{673139C8-09AE-469D-A0CD-057E2DF4CB33}" presName="parTxOnlySpace" presStyleCnt="0"/>
      <dgm:spPr/>
    </dgm:pt>
    <dgm:pt modelId="{B914389C-B721-4659-9A2C-AC6CECAFF807}" type="pres">
      <dgm:prSet presAssocID="{E802F17B-532D-4259-B7ED-0D48786C6870}" presName="parTxOnly" presStyleLbl="node1" presStyleIdx="2" presStyleCnt="3" custScaleY="86157" custLinFactY="100000" custLinFactNeighborX="-25809" custLinFactNeighborY="166780">
        <dgm:presLayoutVars>
          <dgm:chMax val="0"/>
          <dgm:chPref val="0"/>
          <dgm:bulletEnabled val="1"/>
        </dgm:presLayoutVars>
      </dgm:prSet>
      <dgm:spPr/>
    </dgm:pt>
  </dgm:ptLst>
  <dgm:cxnLst>
    <dgm:cxn modelId="{565B4018-867A-4ACE-883F-4E8C57D3CEDD}" type="presOf" srcId="{25530793-B690-4AB3-8BF1-6B7BE0F8CBD8}" destId="{931F1EF7-0335-49A5-8F2A-9566E8A81504}" srcOrd="0" destOrd="0" presId="urn:microsoft.com/office/officeart/2005/8/layout/chevron1"/>
    <dgm:cxn modelId="{4897947B-2AD0-42FF-AFD3-391ECE626C70}" type="presOf" srcId="{A3E7740C-7649-4241-8EF2-D35099F7947F}" destId="{43183B32-1B87-4848-8646-7893FD3576F0}" srcOrd="0" destOrd="0" presId="urn:microsoft.com/office/officeart/2005/8/layout/chevron1"/>
    <dgm:cxn modelId="{AAB9C181-A373-4FD3-B50D-742143077B8A}" type="presOf" srcId="{E802F17B-532D-4259-B7ED-0D48786C6870}" destId="{B914389C-B721-4659-9A2C-AC6CECAFF807}" srcOrd="0" destOrd="0" presId="urn:microsoft.com/office/officeart/2005/8/layout/chevron1"/>
    <dgm:cxn modelId="{78C36B93-0088-44BB-9189-2A454D0234B4}" srcId="{B80AB95F-6421-4070-9761-604B671CEAA1}" destId="{A3E7740C-7649-4241-8EF2-D35099F7947F}" srcOrd="1" destOrd="0" parTransId="{2F2AD7F1-B048-4D96-B205-11E510A4FE83}" sibTransId="{673139C8-09AE-469D-A0CD-057E2DF4CB33}"/>
    <dgm:cxn modelId="{1F77BFA4-9361-4CE3-A20A-0B81745ACD09}" srcId="{B80AB95F-6421-4070-9761-604B671CEAA1}" destId="{E802F17B-532D-4259-B7ED-0D48786C6870}" srcOrd="2" destOrd="0" parTransId="{77265CAD-062B-495E-BE20-84B637524C56}" sibTransId="{5C2C2CCC-60BC-4004-B4DA-02893D7930A1}"/>
    <dgm:cxn modelId="{3928B8B9-22DF-47A3-A9F3-4519F8805B90}" type="presOf" srcId="{B80AB95F-6421-4070-9761-604B671CEAA1}" destId="{DEA428AB-4A2E-4E9E-97B7-E1FCD53CA2C4}" srcOrd="0" destOrd="0" presId="urn:microsoft.com/office/officeart/2005/8/layout/chevron1"/>
    <dgm:cxn modelId="{79DE72FA-E0DF-42E7-845E-B985AA0FF495}" srcId="{B80AB95F-6421-4070-9761-604B671CEAA1}" destId="{25530793-B690-4AB3-8BF1-6B7BE0F8CBD8}" srcOrd="0" destOrd="0" parTransId="{9B6EB53A-9499-465B-A317-838730A036E1}" sibTransId="{48E89B9E-3644-4CD4-B394-51088D64C225}"/>
    <dgm:cxn modelId="{480F81F2-AEBE-40A4-897C-0D182B31130F}" type="presParOf" srcId="{DEA428AB-4A2E-4E9E-97B7-E1FCD53CA2C4}" destId="{931F1EF7-0335-49A5-8F2A-9566E8A81504}" srcOrd="0" destOrd="0" presId="urn:microsoft.com/office/officeart/2005/8/layout/chevron1"/>
    <dgm:cxn modelId="{46BC5A85-45BA-417B-A2F7-D2D75B7B7A4E}" type="presParOf" srcId="{DEA428AB-4A2E-4E9E-97B7-E1FCD53CA2C4}" destId="{68C36918-256B-4E0C-A0BC-470C3BAB1488}" srcOrd="1" destOrd="0" presId="urn:microsoft.com/office/officeart/2005/8/layout/chevron1"/>
    <dgm:cxn modelId="{28B5D8E9-A349-4FDF-B279-093472399F42}" type="presParOf" srcId="{DEA428AB-4A2E-4E9E-97B7-E1FCD53CA2C4}" destId="{43183B32-1B87-4848-8646-7893FD3576F0}" srcOrd="2" destOrd="0" presId="urn:microsoft.com/office/officeart/2005/8/layout/chevron1"/>
    <dgm:cxn modelId="{05C748C2-A3D6-42A2-B200-6D7B2C32E48B}" type="presParOf" srcId="{DEA428AB-4A2E-4E9E-97B7-E1FCD53CA2C4}" destId="{1D6DD8B0-2FF7-4F9B-BFD8-0C59AC5CD7FB}" srcOrd="3" destOrd="0" presId="urn:microsoft.com/office/officeart/2005/8/layout/chevron1"/>
    <dgm:cxn modelId="{B393FE03-D017-4FB9-8D9B-2316CCAC11FA}" type="presParOf" srcId="{DEA428AB-4A2E-4E9E-97B7-E1FCD53CA2C4}" destId="{B914389C-B721-4659-9A2C-AC6CECAFF807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DBA37F3-6B5B-45B5-A7B7-DAC92FDA678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DC74B166-8178-4554-8D12-1F3C16D03D23}">
      <dgm:prSet phldrT="[Text]" custT="1"/>
      <dgm:spPr/>
      <dgm:t>
        <a:bodyPr/>
        <a:lstStyle/>
        <a:p>
          <a:r>
            <a:rPr lang="en-CA" sz="2000" dirty="0"/>
            <a:t>Multinational Enterprises in Canada and abroad</a:t>
          </a:r>
        </a:p>
      </dgm:t>
    </dgm:pt>
    <dgm:pt modelId="{9A624A5D-48CA-4F2E-9CD9-A4715CE309E7}" type="parTrans" cxnId="{702B0A8A-5C4B-4DAF-B9BE-5555C62E9075}">
      <dgm:prSet/>
      <dgm:spPr/>
      <dgm:t>
        <a:bodyPr/>
        <a:lstStyle/>
        <a:p>
          <a:endParaRPr lang="en-CA" sz="2400"/>
        </a:p>
      </dgm:t>
    </dgm:pt>
    <dgm:pt modelId="{A867A442-0518-410C-88BE-58B185430F55}" type="sibTrans" cxnId="{702B0A8A-5C4B-4DAF-B9BE-5555C62E9075}">
      <dgm:prSet/>
      <dgm:spPr/>
      <dgm:t>
        <a:bodyPr/>
        <a:lstStyle/>
        <a:p>
          <a:endParaRPr lang="en-CA" sz="2400"/>
        </a:p>
      </dgm:t>
    </dgm:pt>
    <dgm:pt modelId="{FA9E483C-9FD1-4CB9-AE58-0BDDE83968E2}">
      <dgm:prSet phldrT="[Text]" custT="1"/>
      <dgm:spPr/>
      <dgm:t>
        <a:bodyPr/>
        <a:lstStyle/>
        <a:p>
          <a:r>
            <a:rPr lang="en-CA" sz="1800" dirty="0"/>
            <a:t>Foreign multinationals in Canada</a:t>
          </a:r>
        </a:p>
      </dgm:t>
    </dgm:pt>
    <dgm:pt modelId="{760BB550-5C81-4D25-BB23-67F491836492}" type="parTrans" cxnId="{F68FD2A7-7630-4011-A833-C08BD4E926C0}">
      <dgm:prSet/>
      <dgm:spPr/>
      <dgm:t>
        <a:bodyPr/>
        <a:lstStyle/>
        <a:p>
          <a:endParaRPr lang="en-CA" sz="2400"/>
        </a:p>
      </dgm:t>
    </dgm:pt>
    <dgm:pt modelId="{2B949CEF-1FE9-4DBB-BAB9-7F0722C9EBF4}" type="sibTrans" cxnId="{F68FD2A7-7630-4011-A833-C08BD4E926C0}">
      <dgm:prSet/>
      <dgm:spPr/>
      <dgm:t>
        <a:bodyPr/>
        <a:lstStyle/>
        <a:p>
          <a:endParaRPr lang="en-CA" sz="2400"/>
        </a:p>
      </dgm:t>
    </dgm:pt>
    <dgm:pt modelId="{7D174885-034E-4517-9F26-6341E0B92025}">
      <dgm:prSet phldrT="[Text]" custT="1"/>
      <dgm:spPr/>
      <dgm:t>
        <a:bodyPr/>
        <a:lstStyle/>
        <a:p>
          <a:r>
            <a:rPr lang="en-CA" sz="1600" dirty="0"/>
            <a:t>Different tax schedules from Canada Revenue Agency </a:t>
          </a:r>
        </a:p>
      </dgm:t>
    </dgm:pt>
    <dgm:pt modelId="{56A072D4-C6EC-4AC9-A2D6-00FDA48A96EB}" type="parTrans" cxnId="{C55C70AB-C8B1-413A-AE22-22DF68E6DF2D}">
      <dgm:prSet/>
      <dgm:spPr/>
      <dgm:t>
        <a:bodyPr/>
        <a:lstStyle/>
        <a:p>
          <a:endParaRPr lang="en-CA" sz="2400"/>
        </a:p>
      </dgm:t>
    </dgm:pt>
    <dgm:pt modelId="{2B9F12D0-A240-4079-BAC0-A7795F4FD51C}" type="sibTrans" cxnId="{C55C70AB-C8B1-413A-AE22-22DF68E6DF2D}">
      <dgm:prSet/>
      <dgm:spPr/>
      <dgm:t>
        <a:bodyPr/>
        <a:lstStyle/>
        <a:p>
          <a:endParaRPr lang="en-CA" sz="2400"/>
        </a:p>
      </dgm:t>
    </dgm:pt>
    <dgm:pt modelId="{32EE1857-9069-489D-A2BE-BC5A840BB896}">
      <dgm:prSet phldrT="[Text]" custT="1"/>
      <dgm:spPr/>
      <dgm:t>
        <a:bodyPr/>
        <a:lstStyle/>
        <a:p>
          <a:r>
            <a:rPr lang="en-CA" sz="1600" dirty="0"/>
            <a:t>Data collected by survey programs at StatCan (e.g. FDIC, Inter-Corporate Ownership, etc.)</a:t>
          </a:r>
        </a:p>
      </dgm:t>
    </dgm:pt>
    <dgm:pt modelId="{1A9CF9F1-5340-44D9-8030-4297AC0591F3}" type="parTrans" cxnId="{296A5DB0-FBEE-4F55-B203-65B98B707D69}">
      <dgm:prSet/>
      <dgm:spPr/>
      <dgm:t>
        <a:bodyPr/>
        <a:lstStyle/>
        <a:p>
          <a:endParaRPr lang="en-CA" sz="2400"/>
        </a:p>
      </dgm:t>
    </dgm:pt>
    <dgm:pt modelId="{D9CCA3EB-5C3C-41F1-92E2-3DD418AC6A00}" type="sibTrans" cxnId="{296A5DB0-FBEE-4F55-B203-65B98B707D69}">
      <dgm:prSet/>
      <dgm:spPr/>
      <dgm:t>
        <a:bodyPr/>
        <a:lstStyle/>
        <a:p>
          <a:endParaRPr lang="en-CA" sz="2400"/>
        </a:p>
      </dgm:t>
    </dgm:pt>
    <dgm:pt modelId="{117660A8-C477-42E3-B0A5-A59C3A3E9947}">
      <dgm:prSet phldrT="[Text]" custT="1"/>
      <dgm:spPr/>
      <dgm:t>
        <a:bodyPr/>
        <a:lstStyle/>
        <a:p>
          <a:r>
            <a:rPr lang="en-CA" sz="1800" dirty="0"/>
            <a:t>Canadian multinationals in Canada and abroad</a:t>
          </a:r>
        </a:p>
      </dgm:t>
    </dgm:pt>
    <dgm:pt modelId="{4689C814-8653-427A-BC4D-41C11C41D0ED}" type="parTrans" cxnId="{FD42E44F-26C4-4581-B2A4-DF3BB5D2C84D}">
      <dgm:prSet/>
      <dgm:spPr/>
      <dgm:t>
        <a:bodyPr/>
        <a:lstStyle/>
        <a:p>
          <a:endParaRPr lang="en-CA" sz="2400"/>
        </a:p>
      </dgm:t>
    </dgm:pt>
    <dgm:pt modelId="{0828FF7D-1D35-4E0E-B268-EFE60C58D167}" type="sibTrans" cxnId="{FD42E44F-26C4-4581-B2A4-DF3BB5D2C84D}">
      <dgm:prSet/>
      <dgm:spPr/>
      <dgm:t>
        <a:bodyPr/>
        <a:lstStyle/>
        <a:p>
          <a:endParaRPr lang="en-CA" sz="2400"/>
        </a:p>
      </dgm:t>
    </dgm:pt>
    <dgm:pt modelId="{FD907DAE-A4D7-48C5-9D31-480DACBCDE58}">
      <dgm:prSet phldrT="[Text]" custT="1"/>
      <dgm:spPr/>
      <dgm:t>
        <a:bodyPr/>
        <a:lstStyle/>
        <a:p>
          <a:r>
            <a:rPr lang="en-CA" sz="1600" dirty="0"/>
            <a:t>Different tax schedules from Canada Revenue Agency </a:t>
          </a:r>
        </a:p>
      </dgm:t>
    </dgm:pt>
    <dgm:pt modelId="{4EAD40D0-1E58-4DEF-A8F3-B1AE828957EC}" type="parTrans" cxnId="{E555525E-8C51-4327-A8DA-83115255C795}">
      <dgm:prSet/>
      <dgm:spPr/>
      <dgm:t>
        <a:bodyPr/>
        <a:lstStyle/>
        <a:p>
          <a:endParaRPr lang="en-CA" sz="2400"/>
        </a:p>
      </dgm:t>
    </dgm:pt>
    <dgm:pt modelId="{101E12CA-0661-4B9C-973A-D99F1639640E}" type="sibTrans" cxnId="{E555525E-8C51-4327-A8DA-83115255C795}">
      <dgm:prSet/>
      <dgm:spPr/>
      <dgm:t>
        <a:bodyPr/>
        <a:lstStyle/>
        <a:p>
          <a:endParaRPr lang="en-CA" sz="2400"/>
        </a:p>
      </dgm:t>
    </dgm:pt>
    <dgm:pt modelId="{2C31F669-7044-443B-9424-BF6277991D2D}">
      <dgm:prSet custT="1"/>
      <dgm:spPr/>
      <dgm:t>
        <a:bodyPr/>
        <a:lstStyle/>
        <a:p>
          <a:r>
            <a:rPr lang="en-CA" sz="1600" dirty="0"/>
            <a:t>Data collected by private firms </a:t>
          </a:r>
        </a:p>
        <a:p>
          <a:endParaRPr lang="en-CA" sz="1600" dirty="0"/>
        </a:p>
        <a:p>
          <a:endParaRPr lang="en-CA" sz="1600" dirty="0"/>
        </a:p>
      </dgm:t>
    </dgm:pt>
    <dgm:pt modelId="{F3021C93-68C0-4E96-B4BF-35DC25A203A2}" type="parTrans" cxnId="{3AE1577A-2F32-471C-B79E-CA41D048D87B}">
      <dgm:prSet/>
      <dgm:spPr/>
      <dgm:t>
        <a:bodyPr/>
        <a:lstStyle/>
        <a:p>
          <a:endParaRPr lang="en-CA"/>
        </a:p>
      </dgm:t>
    </dgm:pt>
    <dgm:pt modelId="{274AC8A6-8CB5-468D-9513-238020FCC6FC}" type="sibTrans" cxnId="{3AE1577A-2F32-471C-B79E-CA41D048D87B}">
      <dgm:prSet/>
      <dgm:spPr/>
      <dgm:t>
        <a:bodyPr/>
        <a:lstStyle/>
        <a:p>
          <a:endParaRPr lang="en-CA"/>
        </a:p>
      </dgm:t>
    </dgm:pt>
    <dgm:pt modelId="{B260C081-E2F1-4BAD-821F-C5FFC1EE25A7}">
      <dgm:prSet custT="1"/>
      <dgm:spPr/>
      <dgm:t>
        <a:bodyPr/>
        <a:lstStyle/>
        <a:p>
          <a:r>
            <a:rPr lang="en-CA" sz="1600" dirty="0"/>
            <a:t>Data collected by survey programs at StatCan (e.g. CDIA)</a:t>
          </a:r>
        </a:p>
      </dgm:t>
    </dgm:pt>
    <dgm:pt modelId="{F5B2C2FC-58DD-4DDB-AB40-B92F0F5B8C1C}" type="parTrans" cxnId="{22AF46A9-FEEB-4220-B894-C0322E9D2007}">
      <dgm:prSet/>
      <dgm:spPr/>
      <dgm:t>
        <a:bodyPr/>
        <a:lstStyle/>
        <a:p>
          <a:endParaRPr lang="en-CA"/>
        </a:p>
      </dgm:t>
    </dgm:pt>
    <dgm:pt modelId="{010D080B-4310-4097-9F21-3FBD558E64F6}" type="sibTrans" cxnId="{22AF46A9-FEEB-4220-B894-C0322E9D2007}">
      <dgm:prSet/>
      <dgm:spPr/>
      <dgm:t>
        <a:bodyPr/>
        <a:lstStyle/>
        <a:p>
          <a:endParaRPr lang="en-CA"/>
        </a:p>
      </dgm:t>
    </dgm:pt>
    <dgm:pt modelId="{ABAEF5FE-1DB0-45A2-BC6E-47FBFE9DBB3E}" type="pres">
      <dgm:prSet presAssocID="{ADBA37F3-6B5B-45B5-A7B7-DAC92FDA678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AB02B2B-3F5D-4C10-BF68-87136AEEFC31}" type="pres">
      <dgm:prSet presAssocID="{DC74B166-8178-4554-8D12-1F3C16D03D23}" presName="hierRoot1" presStyleCnt="0"/>
      <dgm:spPr/>
    </dgm:pt>
    <dgm:pt modelId="{F1DF57BB-0428-48FA-AF48-723DA06F31B9}" type="pres">
      <dgm:prSet presAssocID="{DC74B166-8178-4554-8D12-1F3C16D03D23}" presName="composite" presStyleCnt="0"/>
      <dgm:spPr/>
    </dgm:pt>
    <dgm:pt modelId="{D24589C0-5A01-491E-8F75-F383B7103681}" type="pres">
      <dgm:prSet presAssocID="{DC74B166-8178-4554-8D12-1F3C16D03D23}" presName="background" presStyleLbl="node0" presStyleIdx="0" presStyleCnt="1"/>
      <dgm:spPr/>
    </dgm:pt>
    <dgm:pt modelId="{6CDB01CB-45FD-4CAF-8FF9-C3F9CCD0C165}" type="pres">
      <dgm:prSet presAssocID="{DC74B166-8178-4554-8D12-1F3C16D03D23}" presName="text" presStyleLbl="fgAcc0" presStyleIdx="0" presStyleCnt="1" custScaleX="224444">
        <dgm:presLayoutVars>
          <dgm:chPref val="3"/>
        </dgm:presLayoutVars>
      </dgm:prSet>
      <dgm:spPr/>
    </dgm:pt>
    <dgm:pt modelId="{6347D7AE-F564-4C28-A6C4-A0DC7D4DB5E8}" type="pres">
      <dgm:prSet presAssocID="{DC74B166-8178-4554-8D12-1F3C16D03D23}" presName="hierChild2" presStyleCnt="0"/>
      <dgm:spPr/>
    </dgm:pt>
    <dgm:pt modelId="{D64BE3D6-C3E6-4914-A06A-FE24DC0292C8}" type="pres">
      <dgm:prSet presAssocID="{760BB550-5C81-4D25-BB23-67F491836492}" presName="Name10" presStyleLbl="parChTrans1D2" presStyleIdx="0" presStyleCnt="2"/>
      <dgm:spPr/>
    </dgm:pt>
    <dgm:pt modelId="{939F1F2B-70CC-49C3-8856-D98FBD6D7006}" type="pres">
      <dgm:prSet presAssocID="{FA9E483C-9FD1-4CB9-AE58-0BDDE83968E2}" presName="hierRoot2" presStyleCnt="0"/>
      <dgm:spPr/>
    </dgm:pt>
    <dgm:pt modelId="{AC977BAF-01F3-4CA1-94F1-08BEFFAC9945}" type="pres">
      <dgm:prSet presAssocID="{FA9E483C-9FD1-4CB9-AE58-0BDDE83968E2}" presName="composite2" presStyleCnt="0"/>
      <dgm:spPr/>
    </dgm:pt>
    <dgm:pt modelId="{EB99CB07-9191-40CD-8952-64F3BBA4145C}" type="pres">
      <dgm:prSet presAssocID="{FA9E483C-9FD1-4CB9-AE58-0BDDE83968E2}" presName="background2" presStyleLbl="node2" presStyleIdx="0" presStyleCnt="2"/>
      <dgm:spPr/>
    </dgm:pt>
    <dgm:pt modelId="{FB1885C3-AC9E-40B2-88CB-B4C1C0008FB9}" type="pres">
      <dgm:prSet presAssocID="{FA9E483C-9FD1-4CB9-AE58-0BDDE83968E2}" presName="text2" presStyleLbl="fgAcc2" presStyleIdx="0" presStyleCnt="2" custScaleX="214049">
        <dgm:presLayoutVars>
          <dgm:chPref val="3"/>
        </dgm:presLayoutVars>
      </dgm:prSet>
      <dgm:spPr/>
    </dgm:pt>
    <dgm:pt modelId="{8BB1C1FB-9EB3-4186-9403-1955E52E1B5B}" type="pres">
      <dgm:prSet presAssocID="{FA9E483C-9FD1-4CB9-AE58-0BDDE83968E2}" presName="hierChild3" presStyleCnt="0"/>
      <dgm:spPr/>
    </dgm:pt>
    <dgm:pt modelId="{9FA43AED-5C5C-4C66-A73A-EF539214B678}" type="pres">
      <dgm:prSet presAssocID="{56A072D4-C6EC-4AC9-A2D6-00FDA48A96EB}" presName="Name17" presStyleLbl="parChTrans1D3" presStyleIdx="0" presStyleCnt="5"/>
      <dgm:spPr/>
    </dgm:pt>
    <dgm:pt modelId="{46ACA9E2-73DF-443F-A0EC-A84F172679D6}" type="pres">
      <dgm:prSet presAssocID="{7D174885-034E-4517-9F26-6341E0B92025}" presName="hierRoot3" presStyleCnt="0"/>
      <dgm:spPr/>
    </dgm:pt>
    <dgm:pt modelId="{8B59ECE1-117B-483F-A87B-3E1752DD7094}" type="pres">
      <dgm:prSet presAssocID="{7D174885-034E-4517-9F26-6341E0B92025}" presName="composite3" presStyleCnt="0"/>
      <dgm:spPr/>
    </dgm:pt>
    <dgm:pt modelId="{2DE7F974-8C04-4449-A857-55A2107A3959}" type="pres">
      <dgm:prSet presAssocID="{7D174885-034E-4517-9F26-6341E0B92025}" presName="background3" presStyleLbl="node3" presStyleIdx="0" presStyleCnt="5"/>
      <dgm:spPr/>
    </dgm:pt>
    <dgm:pt modelId="{C891947C-692E-40D0-9E7D-FA0EEC1F59FB}" type="pres">
      <dgm:prSet presAssocID="{7D174885-034E-4517-9F26-6341E0B92025}" presName="text3" presStyleLbl="fgAcc3" presStyleIdx="0" presStyleCnt="5" custScaleY="209580">
        <dgm:presLayoutVars>
          <dgm:chPref val="3"/>
        </dgm:presLayoutVars>
      </dgm:prSet>
      <dgm:spPr/>
    </dgm:pt>
    <dgm:pt modelId="{8B48A0D9-C1BC-4FAD-947E-FAD1291AA9AF}" type="pres">
      <dgm:prSet presAssocID="{7D174885-034E-4517-9F26-6341E0B92025}" presName="hierChild4" presStyleCnt="0"/>
      <dgm:spPr/>
    </dgm:pt>
    <dgm:pt modelId="{3F7E159B-561C-4B95-BCE0-F404E1307271}" type="pres">
      <dgm:prSet presAssocID="{1A9CF9F1-5340-44D9-8030-4297AC0591F3}" presName="Name17" presStyleLbl="parChTrans1D3" presStyleIdx="1" presStyleCnt="5"/>
      <dgm:spPr/>
    </dgm:pt>
    <dgm:pt modelId="{A5FCCC2D-11D1-4E98-B8EB-48CAEF4535EA}" type="pres">
      <dgm:prSet presAssocID="{32EE1857-9069-489D-A2BE-BC5A840BB896}" presName="hierRoot3" presStyleCnt="0"/>
      <dgm:spPr/>
    </dgm:pt>
    <dgm:pt modelId="{A0D2E6E4-7664-4A40-9889-D92F9DBE73B6}" type="pres">
      <dgm:prSet presAssocID="{32EE1857-9069-489D-A2BE-BC5A840BB896}" presName="composite3" presStyleCnt="0"/>
      <dgm:spPr/>
    </dgm:pt>
    <dgm:pt modelId="{0374D8EB-9926-40E4-98F5-31B9C1E55346}" type="pres">
      <dgm:prSet presAssocID="{32EE1857-9069-489D-A2BE-BC5A840BB896}" presName="background3" presStyleLbl="node3" presStyleIdx="1" presStyleCnt="5"/>
      <dgm:spPr/>
    </dgm:pt>
    <dgm:pt modelId="{824026C4-5E84-4633-8040-EEBE33AD7898}" type="pres">
      <dgm:prSet presAssocID="{32EE1857-9069-489D-A2BE-BC5A840BB896}" presName="text3" presStyleLbl="fgAcc3" presStyleIdx="1" presStyleCnt="5" custScaleX="121715" custScaleY="205465">
        <dgm:presLayoutVars>
          <dgm:chPref val="3"/>
        </dgm:presLayoutVars>
      </dgm:prSet>
      <dgm:spPr/>
    </dgm:pt>
    <dgm:pt modelId="{917C11BB-DA70-4307-89EA-CB8A0F98A519}" type="pres">
      <dgm:prSet presAssocID="{32EE1857-9069-489D-A2BE-BC5A840BB896}" presName="hierChild4" presStyleCnt="0"/>
      <dgm:spPr/>
    </dgm:pt>
    <dgm:pt modelId="{3EC73771-F270-45C5-AFC1-0F1085900D62}" type="pres">
      <dgm:prSet presAssocID="{4689C814-8653-427A-BC4D-41C11C41D0ED}" presName="Name10" presStyleLbl="parChTrans1D2" presStyleIdx="1" presStyleCnt="2"/>
      <dgm:spPr/>
    </dgm:pt>
    <dgm:pt modelId="{FE4922BB-9434-40F7-81F4-6F389864954C}" type="pres">
      <dgm:prSet presAssocID="{117660A8-C477-42E3-B0A5-A59C3A3E9947}" presName="hierRoot2" presStyleCnt="0"/>
      <dgm:spPr/>
    </dgm:pt>
    <dgm:pt modelId="{DB5542A1-2E32-4AB7-BA55-31772A3000E3}" type="pres">
      <dgm:prSet presAssocID="{117660A8-C477-42E3-B0A5-A59C3A3E9947}" presName="composite2" presStyleCnt="0"/>
      <dgm:spPr/>
    </dgm:pt>
    <dgm:pt modelId="{5FF25248-1D20-46F4-A6D2-8424A12256AC}" type="pres">
      <dgm:prSet presAssocID="{117660A8-C477-42E3-B0A5-A59C3A3E9947}" presName="background2" presStyleLbl="node2" presStyleIdx="1" presStyleCnt="2"/>
      <dgm:spPr/>
    </dgm:pt>
    <dgm:pt modelId="{9277229C-E2E1-4E5F-92CF-7C2566770FB0}" type="pres">
      <dgm:prSet presAssocID="{117660A8-C477-42E3-B0A5-A59C3A3E9947}" presName="text2" presStyleLbl="fgAcc2" presStyleIdx="1" presStyleCnt="2" custScaleX="200624">
        <dgm:presLayoutVars>
          <dgm:chPref val="3"/>
        </dgm:presLayoutVars>
      </dgm:prSet>
      <dgm:spPr/>
    </dgm:pt>
    <dgm:pt modelId="{C2D90565-0F2E-4EAC-8284-A6085E36E959}" type="pres">
      <dgm:prSet presAssocID="{117660A8-C477-42E3-B0A5-A59C3A3E9947}" presName="hierChild3" presStyleCnt="0"/>
      <dgm:spPr/>
    </dgm:pt>
    <dgm:pt modelId="{1BCE9922-DA10-4EB3-8225-3126F04158B4}" type="pres">
      <dgm:prSet presAssocID="{4EAD40D0-1E58-4DEF-A8F3-B1AE828957EC}" presName="Name17" presStyleLbl="parChTrans1D3" presStyleIdx="2" presStyleCnt="5"/>
      <dgm:spPr/>
    </dgm:pt>
    <dgm:pt modelId="{8D2A5596-3B05-48E3-A101-31269F32557F}" type="pres">
      <dgm:prSet presAssocID="{FD907DAE-A4D7-48C5-9D31-480DACBCDE58}" presName="hierRoot3" presStyleCnt="0"/>
      <dgm:spPr/>
    </dgm:pt>
    <dgm:pt modelId="{ED910969-A738-480E-A1FA-840C5AD6262F}" type="pres">
      <dgm:prSet presAssocID="{FD907DAE-A4D7-48C5-9D31-480DACBCDE58}" presName="composite3" presStyleCnt="0"/>
      <dgm:spPr/>
    </dgm:pt>
    <dgm:pt modelId="{DC329310-90A1-4298-B7BD-4485FEB17A5E}" type="pres">
      <dgm:prSet presAssocID="{FD907DAE-A4D7-48C5-9D31-480DACBCDE58}" presName="background3" presStyleLbl="node3" presStyleIdx="2" presStyleCnt="5"/>
      <dgm:spPr/>
    </dgm:pt>
    <dgm:pt modelId="{A99A624A-3C09-4864-9EF1-D8B709A4762F}" type="pres">
      <dgm:prSet presAssocID="{FD907DAE-A4D7-48C5-9D31-480DACBCDE58}" presName="text3" presStyleLbl="fgAcc3" presStyleIdx="2" presStyleCnt="5" custScaleY="207387">
        <dgm:presLayoutVars>
          <dgm:chPref val="3"/>
        </dgm:presLayoutVars>
      </dgm:prSet>
      <dgm:spPr/>
    </dgm:pt>
    <dgm:pt modelId="{DB8E1141-8E08-49DD-927F-A391C790E001}" type="pres">
      <dgm:prSet presAssocID="{FD907DAE-A4D7-48C5-9D31-480DACBCDE58}" presName="hierChild4" presStyleCnt="0"/>
      <dgm:spPr/>
    </dgm:pt>
    <dgm:pt modelId="{419AD985-3C82-4A3A-8D9D-A4F1D84832A2}" type="pres">
      <dgm:prSet presAssocID="{F5B2C2FC-58DD-4DDB-AB40-B92F0F5B8C1C}" presName="Name17" presStyleLbl="parChTrans1D3" presStyleIdx="3" presStyleCnt="5"/>
      <dgm:spPr/>
    </dgm:pt>
    <dgm:pt modelId="{B8CBFD4B-3932-4929-B528-67E5B79241C8}" type="pres">
      <dgm:prSet presAssocID="{B260C081-E2F1-4BAD-821F-C5FFC1EE25A7}" presName="hierRoot3" presStyleCnt="0"/>
      <dgm:spPr/>
    </dgm:pt>
    <dgm:pt modelId="{B7B6B319-EF99-4659-B634-0CE2810D485C}" type="pres">
      <dgm:prSet presAssocID="{B260C081-E2F1-4BAD-821F-C5FFC1EE25A7}" presName="composite3" presStyleCnt="0"/>
      <dgm:spPr/>
    </dgm:pt>
    <dgm:pt modelId="{0777A5D9-EB36-4901-BB42-31530DD9B6D8}" type="pres">
      <dgm:prSet presAssocID="{B260C081-E2F1-4BAD-821F-C5FFC1EE25A7}" presName="background3" presStyleLbl="node3" presStyleIdx="3" presStyleCnt="5"/>
      <dgm:spPr/>
    </dgm:pt>
    <dgm:pt modelId="{9890D52E-73A5-46DE-8A77-4DFE3F44B98B}" type="pres">
      <dgm:prSet presAssocID="{B260C081-E2F1-4BAD-821F-C5FFC1EE25A7}" presName="text3" presStyleLbl="fgAcc3" presStyleIdx="3" presStyleCnt="5" custScaleY="205465">
        <dgm:presLayoutVars>
          <dgm:chPref val="3"/>
        </dgm:presLayoutVars>
      </dgm:prSet>
      <dgm:spPr/>
    </dgm:pt>
    <dgm:pt modelId="{2E1F9BE7-361E-49DB-850F-86D97BD98543}" type="pres">
      <dgm:prSet presAssocID="{B260C081-E2F1-4BAD-821F-C5FFC1EE25A7}" presName="hierChild4" presStyleCnt="0"/>
      <dgm:spPr/>
    </dgm:pt>
    <dgm:pt modelId="{002AF7B7-05FE-4A49-8FD8-195F0D1A9EEA}" type="pres">
      <dgm:prSet presAssocID="{F3021C93-68C0-4E96-B4BF-35DC25A203A2}" presName="Name17" presStyleLbl="parChTrans1D3" presStyleIdx="4" presStyleCnt="5"/>
      <dgm:spPr/>
    </dgm:pt>
    <dgm:pt modelId="{77E47A44-1B5A-4D55-AA49-EE18D65039C8}" type="pres">
      <dgm:prSet presAssocID="{2C31F669-7044-443B-9424-BF6277991D2D}" presName="hierRoot3" presStyleCnt="0"/>
      <dgm:spPr/>
    </dgm:pt>
    <dgm:pt modelId="{7E2C9D22-325F-4252-9FE4-363BEDF9FD7A}" type="pres">
      <dgm:prSet presAssocID="{2C31F669-7044-443B-9424-BF6277991D2D}" presName="composite3" presStyleCnt="0"/>
      <dgm:spPr/>
    </dgm:pt>
    <dgm:pt modelId="{048755A1-8600-40A8-92DE-1EBD026F8795}" type="pres">
      <dgm:prSet presAssocID="{2C31F669-7044-443B-9424-BF6277991D2D}" presName="background3" presStyleLbl="node3" presStyleIdx="4" presStyleCnt="5"/>
      <dgm:spPr/>
    </dgm:pt>
    <dgm:pt modelId="{A8A03C82-1FB0-428A-98B8-96D84D245B5B}" type="pres">
      <dgm:prSet presAssocID="{2C31F669-7044-443B-9424-BF6277991D2D}" presName="text3" presStyleLbl="fgAcc3" presStyleIdx="4" presStyleCnt="5" custScaleY="205465">
        <dgm:presLayoutVars>
          <dgm:chPref val="3"/>
        </dgm:presLayoutVars>
      </dgm:prSet>
      <dgm:spPr/>
    </dgm:pt>
    <dgm:pt modelId="{3FF054AC-2BF1-419D-AD1E-F28E77CA0AE0}" type="pres">
      <dgm:prSet presAssocID="{2C31F669-7044-443B-9424-BF6277991D2D}" presName="hierChild4" presStyleCnt="0"/>
      <dgm:spPr/>
    </dgm:pt>
  </dgm:ptLst>
  <dgm:cxnLst>
    <dgm:cxn modelId="{BD25DF17-8E3D-44E3-AE49-725AE7F3D1AF}" type="presOf" srcId="{F5B2C2FC-58DD-4DDB-AB40-B92F0F5B8C1C}" destId="{419AD985-3C82-4A3A-8D9D-A4F1D84832A2}" srcOrd="0" destOrd="0" presId="urn:microsoft.com/office/officeart/2005/8/layout/hierarchy1"/>
    <dgm:cxn modelId="{05AE273C-C98B-4156-A242-E89822CC6D31}" type="presOf" srcId="{4689C814-8653-427A-BC4D-41C11C41D0ED}" destId="{3EC73771-F270-45C5-AFC1-0F1085900D62}" srcOrd="0" destOrd="0" presId="urn:microsoft.com/office/officeart/2005/8/layout/hierarchy1"/>
    <dgm:cxn modelId="{E555525E-8C51-4327-A8DA-83115255C795}" srcId="{117660A8-C477-42E3-B0A5-A59C3A3E9947}" destId="{FD907DAE-A4D7-48C5-9D31-480DACBCDE58}" srcOrd="0" destOrd="0" parTransId="{4EAD40D0-1E58-4DEF-A8F3-B1AE828957EC}" sibTransId="{101E12CA-0661-4B9C-973A-D99F1639640E}"/>
    <dgm:cxn modelId="{9AFCA642-7091-4C6B-96F7-E867C513BF69}" type="presOf" srcId="{2C31F669-7044-443B-9424-BF6277991D2D}" destId="{A8A03C82-1FB0-428A-98B8-96D84D245B5B}" srcOrd="0" destOrd="0" presId="urn:microsoft.com/office/officeart/2005/8/layout/hierarchy1"/>
    <dgm:cxn modelId="{35CB5543-8458-47AA-B9FA-D879FD8A3211}" type="presOf" srcId="{FA9E483C-9FD1-4CB9-AE58-0BDDE83968E2}" destId="{FB1885C3-AC9E-40B2-88CB-B4C1C0008FB9}" srcOrd="0" destOrd="0" presId="urn:microsoft.com/office/officeart/2005/8/layout/hierarchy1"/>
    <dgm:cxn modelId="{FD42E44F-26C4-4581-B2A4-DF3BB5D2C84D}" srcId="{DC74B166-8178-4554-8D12-1F3C16D03D23}" destId="{117660A8-C477-42E3-B0A5-A59C3A3E9947}" srcOrd="1" destOrd="0" parTransId="{4689C814-8653-427A-BC4D-41C11C41D0ED}" sibTransId="{0828FF7D-1D35-4E0E-B268-EFE60C58D167}"/>
    <dgm:cxn modelId="{3AE1577A-2F32-471C-B79E-CA41D048D87B}" srcId="{117660A8-C477-42E3-B0A5-A59C3A3E9947}" destId="{2C31F669-7044-443B-9424-BF6277991D2D}" srcOrd="2" destOrd="0" parTransId="{F3021C93-68C0-4E96-B4BF-35DC25A203A2}" sibTransId="{274AC8A6-8CB5-468D-9513-238020FCC6FC}"/>
    <dgm:cxn modelId="{702B0A8A-5C4B-4DAF-B9BE-5555C62E9075}" srcId="{ADBA37F3-6B5B-45B5-A7B7-DAC92FDA6781}" destId="{DC74B166-8178-4554-8D12-1F3C16D03D23}" srcOrd="0" destOrd="0" parTransId="{9A624A5D-48CA-4F2E-9CD9-A4715CE309E7}" sibTransId="{A867A442-0518-410C-88BE-58B185430F55}"/>
    <dgm:cxn modelId="{FBA19B8C-3DA9-4333-A726-E34B9B58EF1E}" type="presOf" srcId="{DC74B166-8178-4554-8D12-1F3C16D03D23}" destId="{6CDB01CB-45FD-4CAF-8FF9-C3F9CCD0C165}" srcOrd="0" destOrd="0" presId="urn:microsoft.com/office/officeart/2005/8/layout/hierarchy1"/>
    <dgm:cxn modelId="{15D48D99-A54B-4D12-B748-7BFD275814F7}" type="presOf" srcId="{4EAD40D0-1E58-4DEF-A8F3-B1AE828957EC}" destId="{1BCE9922-DA10-4EB3-8225-3126F04158B4}" srcOrd="0" destOrd="0" presId="urn:microsoft.com/office/officeart/2005/8/layout/hierarchy1"/>
    <dgm:cxn modelId="{F68FD2A7-7630-4011-A833-C08BD4E926C0}" srcId="{DC74B166-8178-4554-8D12-1F3C16D03D23}" destId="{FA9E483C-9FD1-4CB9-AE58-0BDDE83968E2}" srcOrd="0" destOrd="0" parTransId="{760BB550-5C81-4D25-BB23-67F491836492}" sibTransId="{2B949CEF-1FE9-4DBB-BAB9-7F0722C9EBF4}"/>
    <dgm:cxn modelId="{22AF46A9-FEEB-4220-B894-C0322E9D2007}" srcId="{117660A8-C477-42E3-B0A5-A59C3A3E9947}" destId="{B260C081-E2F1-4BAD-821F-C5FFC1EE25A7}" srcOrd="1" destOrd="0" parTransId="{F5B2C2FC-58DD-4DDB-AB40-B92F0F5B8C1C}" sibTransId="{010D080B-4310-4097-9F21-3FBD558E64F6}"/>
    <dgm:cxn modelId="{C55C70AB-C8B1-413A-AE22-22DF68E6DF2D}" srcId="{FA9E483C-9FD1-4CB9-AE58-0BDDE83968E2}" destId="{7D174885-034E-4517-9F26-6341E0B92025}" srcOrd="0" destOrd="0" parTransId="{56A072D4-C6EC-4AC9-A2D6-00FDA48A96EB}" sibTransId="{2B9F12D0-A240-4079-BAC0-A7795F4FD51C}"/>
    <dgm:cxn modelId="{75B080AE-E58F-4B14-B86B-3CEA35245A41}" type="presOf" srcId="{FD907DAE-A4D7-48C5-9D31-480DACBCDE58}" destId="{A99A624A-3C09-4864-9EF1-D8B709A4762F}" srcOrd="0" destOrd="0" presId="urn:microsoft.com/office/officeart/2005/8/layout/hierarchy1"/>
    <dgm:cxn modelId="{296A5DB0-FBEE-4F55-B203-65B98B707D69}" srcId="{FA9E483C-9FD1-4CB9-AE58-0BDDE83968E2}" destId="{32EE1857-9069-489D-A2BE-BC5A840BB896}" srcOrd="1" destOrd="0" parTransId="{1A9CF9F1-5340-44D9-8030-4297AC0591F3}" sibTransId="{D9CCA3EB-5C3C-41F1-92E2-3DD418AC6A00}"/>
    <dgm:cxn modelId="{C57DDDB2-91F1-47AA-AA57-4CAB349266E9}" type="presOf" srcId="{F3021C93-68C0-4E96-B4BF-35DC25A203A2}" destId="{002AF7B7-05FE-4A49-8FD8-195F0D1A9EEA}" srcOrd="0" destOrd="0" presId="urn:microsoft.com/office/officeart/2005/8/layout/hierarchy1"/>
    <dgm:cxn modelId="{36CE5AB6-4AC7-4999-A654-E1DCE4915378}" type="presOf" srcId="{117660A8-C477-42E3-B0A5-A59C3A3E9947}" destId="{9277229C-E2E1-4E5F-92CF-7C2566770FB0}" srcOrd="0" destOrd="0" presId="urn:microsoft.com/office/officeart/2005/8/layout/hierarchy1"/>
    <dgm:cxn modelId="{512EC4B9-1514-43F4-9DEB-DAB7493EB47B}" type="presOf" srcId="{1A9CF9F1-5340-44D9-8030-4297AC0591F3}" destId="{3F7E159B-561C-4B95-BCE0-F404E1307271}" srcOrd="0" destOrd="0" presId="urn:microsoft.com/office/officeart/2005/8/layout/hierarchy1"/>
    <dgm:cxn modelId="{57FA80CE-E77C-4770-BF76-7EDC4068F3D8}" type="presOf" srcId="{B260C081-E2F1-4BAD-821F-C5FFC1EE25A7}" destId="{9890D52E-73A5-46DE-8A77-4DFE3F44B98B}" srcOrd="0" destOrd="0" presId="urn:microsoft.com/office/officeart/2005/8/layout/hierarchy1"/>
    <dgm:cxn modelId="{F90C0AD1-DB6E-4D13-A959-C6BD548228DA}" type="presOf" srcId="{7D174885-034E-4517-9F26-6341E0B92025}" destId="{C891947C-692E-40D0-9E7D-FA0EEC1F59FB}" srcOrd="0" destOrd="0" presId="urn:microsoft.com/office/officeart/2005/8/layout/hierarchy1"/>
    <dgm:cxn modelId="{63B8E1D8-6807-4CBF-B467-02CA6534CEA3}" type="presOf" srcId="{ADBA37F3-6B5B-45B5-A7B7-DAC92FDA6781}" destId="{ABAEF5FE-1DB0-45A2-BC6E-47FBFE9DBB3E}" srcOrd="0" destOrd="0" presId="urn:microsoft.com/office/officeart/2005/8/layout/hierarchy1"/>
    <dgm:cxn modelId="{ADE086DE-FFB1-4C49-8D8B-42880EB9C0D6}" type="presOf" srcId="{760BB550-5C81-4D25-BB23-67F491836492}" destId="{D64BE3D6-C3E6-4914-A06A-FE24DC0292C8}" srcOrd="0" destOrd="0" presId="urn:microsoft.com/office/officeart/2005/8/layout/hierarchy1"/>
    <dgm:cxn modelId="{4FDDA1EC-6E08-4CFC-90E6-3102B6A7F679}" type="presOf" srcId="{32EE1857-9069-489D-A2BE-BC5A840BB896}" destId="{824026C4-5E84-4633-8040-EEBE33AD7898}" srcOrd="0" destOrd="0" presId="urn:microsoft.com/office/officeart/2005/8/layout/hierarchy1"/>
    <dgm:cxn modelId="{BB3713F0-8EAF-44A0-B82F-FEBBAD6CD1AA}" type="presOf" srcId="{56A072D4-C6EC-4AC9-A2D6-00FDA48A96EB}" destId="{9FA43AED-5C5C-4C66-A73A-EF539214B678}" srcOrd="0" destOrd="0" presId="urn:microsoft.com/office/officeart/2005/8/layout/hierarchy1"/>
    <dgm:cxn modelId="{51A0EFCF-3179-4D30-B84D-C63A23764A5A}" type="presParOf" srcId="{ABAEF5FE-1DB0-45A2-BC6E-47FBFE9DBB3E}" destId="{AAB02B2B-3F5D-4C10-BF68-87136AEEFC31}" srcOrd="0" destOrd="0" presId="urn:microsoft.com/office/officeart/2005/8/layout/hierarchy1"/>
    <dgm:cxn modelId="{595D7795-6A83-4CC2-8EEB-0E19EF296A8D}" type="presParOf" srcId="{AAB02B2B-3F5D-4C10-BF68-87136AEEFC31}" destId="{F1DF57BB-0428-48FA-AF48-723DA06F31B9}" srcOrd="0" destOrd="0" presId="urn:microsoft.com/office/officeart/2005/8/layout/hierarchy1"/>
    <dgm:cxn modelId="{6F87293D-ECF8-4108-9856-3DE09C039C8A}" type="presParOf" srcId="{F1DF57BB-0428-48FA-AF48-723DA06F31B9}" destId="{D24589C0-5A01-491E-8F75-F383B7103681}" srcOrd="0" destOrd="0" presId="urn:microsoft.com/office/officeart/2005/8/layout/hierarchy1"/>
    <dgm:cxn modelId="{792B9FD7-4822-4458-ADE4-11677A6D0BC6}" type="presParOf" srcId="{F1DF57BB-0428-48FA-AF48-723DA06F31B9}" destId="{6CDB01CB-45FD-4CAF-8FF9-C3F9CCD0C165}" srcOrd="1" destOrd="0" presId="urn:microsoft.com/office/officeart/2005/8/layout/hierarchy1"/>
    <dgm:cxn modelId="{962F2A36-3197-4BE0-B83A-23F7E000813A}" type="presParOf" srcId="{AAB02B2B-3F5D-4C10-BF68-87136AEEFC31}" destId="{6347D7AE-F564-4C28-A6C4-A0DC7D4DB5E8}" srcOrd="1" destOrd="0" presId="urn:microsoft.com/office/officeart/2005/8/layout/hierarchy1"/>
    <dgm:cxn modelId="{B63DDB10-4D26-4E91-94AB-DD1B55DB466F}" type="presParOf" srcId="{6347D7AE-F564-4C28-A6C4-A0DC7D4DB5E8}" destId="{D64BE3D6-C3E6-4914-A06A-FE24DC0292C8}" srcOrd="0" destOrd="0" presId="urn:microsoft.com/office/officeart/2005/8/layout/hierarchy1"/>
    <dgm:cxn modelId="{C51C6135-9DF1-4FF1-AC4F-1B93B3F91078}" type="presParOf" srcId="{6347D7AE-F564-4C28-A6C4-A0DC7D4DB5E8}" destId="{939F1F2B-70CC-49C3-8856-D98FBD6D7006}" srcOrd="1" destOrd="0" presId="urn:microsoft.com/office/officeart/2005/8/layout/hierarchy1"/>
    <dgm:cxn modelId="{35E14EB9-E43B-4B7C-BECB-334895475AEE}" type="presParOf" srcId="{939F1F2B-70CC-49C3-8856-D98FBD6D7006}" destId="{AC977BAF-01F3-4CA1-94F1-08BEFFAC9945}" srcOrd="0" destOrd="0" presId="urn:microsoft.com/office/officeart/2005/8/layout/hierarchy1"/>
    <dgm:cxn modelId="{7346C2E1-5A1E-4287-AEB3-EE1842851758}" type="presParOf" srcId="{AC977BAF-01F3-4CA1-94F1-08BEFFAC9945}" destId="{EB99CB07-9191-40CD-8952-64F3BBA4145C}" srcOrd="0" destOrd="0" presId="urn:microsoft.com/office/officeart/2005/8/layout/hierarchy1"/>
    <dgm:cxn modelId="{4A0CA7DD-8F98-4A79-BAE3-245E76B4964F}" type="presParOf" srcId="{AC977BAF-01F3-4CA1-94F1-08BEFFAC9945}" destId="{FB1885C3-AC9E-40B2-88CB-B4C1C0008FB9}" srcOrd="1" destOrd="0" presId="urn:microsoft.com/office/officeart/2005/8/layout/hierarchy1"/>
    <dgm:cxn modelId="{947C8993-202C-4029-BB8F-DBAD74C5AF01}" type="presParOf" srcId="{939F1F2B-70CC-49C3-8856-D98FBD6D7006}" destId="{8BB1C1FB-9EB3-4186-9403-1955E52E1B5B}" srcOrd="1" destOrd="0" presId="urn:microsoft.com/office/officeart/2005/8/layout/hierarchy1"/>
    <dgm:cxn modelId="{E7325774-B8F1-4279-AF26-520F435EF794}" type="presParOf" srcId="{8BB1C1FB-9EB3-4186-9403-1955E52E1B5B}" destId="{9FA43AED-5C5C-4C66-A73A-EF539214B678}" srcOrd="0" destOrd="0" presId="urn:microsoft.com/office/officeart/2005/8/layout/hierarchy1"/>
    <dgm:cxn modelId="{B6F1CB58-548B-4745-85BF-A8DE4F2B4164}" type="presParOf" srcId="{8BB1C1FB-9EB3-4186-9403-1955E52E1B5B}" destId="{46ACA9E2-73DF-443F-A0EC-A84F172679D6}" srcOrd="1" destOrd="0" presId="urn:microsoft.com/office/officeart/2005/8/layout/hierarchy1"/>
    <dgm:cxn modelId="{2881E7D9-33E0-415F-AC44-2600FE0CF969}" type="presParOf" srcId="{46ACA9E2-73DF-443F-A0EC-A84F172679D6}" destId="{8B59ECE1-117B-483F-A87B-3E1752DD7094}" srcOrd="0" destOrd="0" presId="urn:microsoft.com/office/officeart/2005/8/layout/hierarchy1"/>
    <dgm:cxn modelId="{2EB11905-C301-4A69-A032-E9BDE6C6E004}" type="presParOf" srcId="{8B59ECE1-117B-483F-A87B-3E1752DD7094}" destId="{2DE7F974-8C04-4449-A857-55A2107A3959}" srcOrd="0" destOrd="0" presId="urn:microsoft.com/office/officeart/2005/8/layout/hierarchy1"/>
    <dgm:cxn modelId="{0A01E4C7-4A8F-44AD-B064-5FD81B91E718}" type="presParOf" srcId="{8B59ECE1-117B-483F-A87B-3E1752DD7094}" destId="{C891947C-692E-40D0-9E7D-FA0EEC1F59FB}" srcOrd="1" destOrd="0" presId="urn:microsoft.com/office/officeart/2005/8/layout/hierarchy1"/>
    <dgm:cxn modelId="{04744348-A5D1-42AB-9F53-C4C349E1B30E}" type="presParOf" srcId="{46ACA9E2-73DF-443F-A0EC-A84F172679D6}" destId="{8B48A0D9-C1BC-4FAD-947E-FAD1291AA9AF}" srcOrd="1" destOrd="0" presId="urn:microsoft.com/office/officeart/2005/8/layout/hierarchy1"/>
    <dgm:cxn modelId="{8F086425-CE54-45D7-9D41-7BF4B970CAA3}" type="presParOf" srcId="{8BB1C1FB-9EB3-4186-9403-1955E52E1B5B}" destId="{3F7E159B-561C-4B95-BCE0-F404E1307271}" srcOrd="2" destOrd="0" presId="urn:microsoft.com/office/officeart/2005/8/layout/hierarchy1"/>
    <dgm:cxn modelId="{5BF86B8B-9399-4DE7-BDD0-772F4134DE21}" type="presParOf" srcId="{8BB1C1FB-9EB3-4186-9403-1955E52E1B5B}" destId="{A5FCCC2D-11D1-4E98-B8EB-48CAEF4535EA}" srcOrd="3" destOrd="0" presId="urn:microsoft.com/office/officeart/2005/8/layout/hierarchy1"/>
    <dgm:cxn modelId="{D8F1C58D-F341-4183-A3D0-22736698CFF8}" type="presParOf" srcId="{A5FCCC2D-11D1-4E98-B8EB-48CAEF4535EA}" destId="{A0D2E6E4-7664-4A40-9889-D92F9DBE73B6}" srcOrd="0" destOrd="0" presId="urn:microsoft.com/office/officeart/2005/8/layout/hierarchy1"/>
    <dgm:cxn modelId="{A3FC1BDD-1307-4750-935E-4F03A7F26729}" type="presParOf" srcId="{A0D2E6E4-7664-4A40-9889-D92F9DBE73B6}" destId="{0374D8EB-9926-40E4-98F5-31B9C1E55346}" srcOrd="0" destOrd="0" presId="urn:microsoft.com/office/officeart/2005/8/layout/hierarchy1"/>
    <dgm:cxn modelId="{8DD19CB1-0BFB-487B-AD75-5BC066A15347}" type="presParOf" srcId="{A0D2E6E4-7664-4A40-9889-D92F9DBE73B6}" destId="{824026C4-5E84-4633-8040-EEBE33AD7898}" srcOrd="1" destOrd="0" presId="urn:microsoft.com/office/officeart/2005/8/layout/hierarchy1"/>
    <dgm:cxn modelId="{66018934-BA2A-4335-BBBD-F2E03B5E1E82}" type="presParOf" srcId="{A5FCCC2D-11D1-4E98-B8EB-48CAEF4535EA}" destId="{917C11BB-DA70-4307-89EA-CB8A0F98A519}" srcOrd="1" destOrd="0" presId="urn:microsoft.com/office/officeart/2005/8/layout/hierarchy1"/>
    <dgm:cxn modelId="{50777C79-D54D-43D8-8F8A-4A6CF45E1E63}" type="presParOf" srcId="{6347D7AE-F564-4C28-A6C4-A0DC7D4DB5E8}" destId="{3EC73771-F270-45C5-AFC1-0F1085900D62}" srcOrd="2" destOrd="0" presId="urn:microsoft.com/office/officeart/2005/8/layout/hierarchy1"/>
    <dgm:cxn modelId="{8F7E7594-F836-4501-9EF2-427F5EB45827}" type="presParOf" srcId="{6347D7AE-F564-4C28-A6C4-A0DC7D4DB5E8}" destId="{FE4922BB-9434-40F7-81F4-6F389864954C}" srcOrd="3" destOrd="0" presId="urn:microsoft.com/office/officeart/2005/8/layout/hierarchy1"/>
    <dgm:cxn modelId="{6E531BEF-54CE-44E1-9160-3E0D84E3A803}" type="presParOf" srcId="{FE4922BB-9434-40F7-81F4-6F389864954C}" destId="{DB5542A1-2E32-4AB7-BA55-31772A3000E3}" srcOrd="0" destOrd="0" presId="urn:microsoft.com/office/officeart/2005/8/layout/hierarchy1"/>
    <dgm:cxn modelId="{6B151934-0195-4F8E-B679-607E41CB3799}" type="presParOf" srcId="{DB5542A1-2E32-4AB7-BA55-31772A3000E3}" destId="{5FF25248-1D20-46F4-A6D2-8424A12256AC}" srcOrd="0" destOrd="0" presId="urn:microsoft.com/office/officeart/2005/8/layout/hierarchy1"/>
    <dgm:cxn modelId="{493F0DC6-5EDA-4ED8-8FD0-C48994828F2E}" type="presParOf" srcId="{DB5542A1-2E32-4AB7-BA55-31772A3000E3}" destId="{9277229C-E2E1-4E5F-92CF-7C2566770FB0}" srcOrd="1" destOrd="0" presId="urn:microsoft.com/office/officeart/2005/8/layout/hierarchy1"/>
    <dgm:cxn modelId="{25A717F9-FEC3-46AC-AB47-C04B40701E71}" type="presParOf" srcId="{FE4922BB-9434-40F7-81F4-6F389864954C}" destId="{C2D90565-0F2E-4EAC-8284-A6085E36E959}" srcOrd="1" destOrd="0" presId="urn:microsoft.com/office/officeart/2005/8/layout/hierarchy1"/>
    <dgm:cxn modelId="{739AACB8-3626-4A04-9960-8CB726E543D6}" type="presParOf" srcId="{C2D90565-0F2E-4EAC-8284-A6085E36E959}" destId="{1BCE9922-DA10-4EB3-8225-3126F04158B4}" srcOrd="0" destOrd="0" presId="urn:microsoft.com/office/officeart/2005/8/layout/hierarchy1"/>
    <dgm:cxn modelId="{BE9B3718-5863-4362-B526-0909773107F2}" type="presParOf" srcId="{C2D90565-0F2E-4EAC-8284-A6085E36E959}" destId="{8D2A5596-3B05-48E3-A101-31269F32557F}" srcOrd="1" destOrd="0" presId="urn:microsoft.com/office/officeart/2005/8/layout/hierarchy1"/>
    <dgm:cxn modelId="{0F61167B-A08E-4458-916B-FF75A3CD4225}" type="presParOf" srcId="{8D2A5596-3B05-48E3-A101-31269F32557F}" destId="{ED910969-A738-480E-A1FA-840C5AD6262F}" srcOrd="0" destOrd="0" presId="urn:microsoft.com/office/officeart/2005/8/layout/hierarchy1"/>
    <dgm:cxn modelId="{B6AAC85A-3528-48D7-9912-20F4F5B41C4B}" type="presParOf" srcId="{ED910969-A738-480E-A1FA-840C5AD6262F}" destId="{DC329310-90A1-4298-B7BD-4485FEB17A5E}" srcOrd="0" destOrd="0" presId="urn:microsoft.com/office/officeart/2005/8/layout/hierarchy1"/>
    <dgm:cxn modelId="{61BCF3FA-A270-4FA0-9467-DA618A515E2C}" type="presParOf" srcId="{ED910969-A738-480E-A1FA-840C5AD6262F}" destId="{A99A624A-3C09-4864-9EF1-D8B709A4762F}" srcOrd="1" destOrd="0" presId="urn:microsoft.com/office/officeart/2005/8/layout/hierarchy1"/>
    <dgm:cxn modelId="{4F2E9445-8B69-4CE4-9763-78E3932C3548}" type="presParOf" srcId="{8D2A5596-3B05-48E3-A101-31269F32557F}" destId="{DB8E1141-8E08-49DD-927F-A391C790E001}" srcOrd="1" destOrd="0" presId="urn:microsoft.com/office/officeart/2005/8/layout/hierarchy1"/>
    <dgm:cxn modelId="{20352D82-0037-4B07-B3F6-15F7E4359A39}" type="presParOf" srcId="{C2D90565-0F2E-4EAC-8284-A6085E36E959}" destId="{419AD985-3C82-4A3A-8D9D-A4F1D84832A2}" srcOrd="2" destOrd="0" presId="urn:microsoft.com/office/officeart/2005/8/layout/hierarchy1"/>
    <dgm:cxn modelId="{EBD4E50B-3119-4D8D-B1B3-3ED5C7934F6B}" type="presParOf" srcId="{C2D90565-0F2E-4EAC-8284-A6085E36E959}" destId="{B8CBFD4B-3932-4929-B528-67E5B79241C8}" srcOrd="3" destOrd="0" presId="urn:microsoft.com/office/officeart/2005/8/layout/hierarchy1"/>
    <dgm:cxn modelId="{AEAACF4F-832E-421A-A3F9-F10506110164}" type="presParOf" srcId="{B8CBFD4B-3932-4929-B528-67E5B79241C8}" destId="{B7B6B319-EF99-4659-B634-0CE2810D485C}" srcOrd="0" destOrd="0" presId="urn:microsoft.com/office/officeart/2005/8/layout/hierarchy1"/>
    <dgm:cxn modelId="{B7545C5F-D4BF-43F7-8579-0BDFF5F93A74}" type="presParOf" srcId="{B7B6B319-EF99-4659-B634-0CE2810D485C}" destId="{0777A5D9-EB36-4901-BB42-31530DD9B6D8}" srcOrd="0" destOrd="0" presId="urn:microsoft.com/office/officeart/2005/8/layout/hierarchy1"/>
    <dgm:cxn modelId="{418BEF1D-7AE6-49C1-AA4B-A0985BADA428}" type="presParOf" srcId="{B7B6B319-EF99-4659-B634-0CE2810D485C}" destId="{9890D52E-73A5-46DE-8A77-4DFE3F44B98B}" srcOrd="1" destOrd="0" presId="urn:microsoft.com/office/officeart/2005/8/layout/hierarchy1"/>
    <dgm:cxn modelId="{1E6260FB-4CE6-49E3-B24E-944728157159}" type="presParOf" srcId="{B8CBFD4B-3932-4929-B528-67E5B79241C8}" destId="{2E1F9BE7-361E-49DB-850F-86D97BD98543}" srcOrd="1" destOrd="0" presId="urn:microsoft.com/office/officeart/2005/8/layout/hierarchy1"/>
    <dgm:cxn modelId="{EA2783F6-AEBC-4469-BA83-971063706EA1}" type="presParOf" srcId="{C2D90565-0F2E-4EAC-8284-A6085E36E959}" destId="{002AF7B7-05FE-4A49-8FD8-195F0D1A9EEA}" srcOrd="4" destOrd="0" presId="urn:microsoft.com/office/officeart/2005/8/layout/hierarchy1"/>
    <dgm:cxn modelId="{DA8D5880-A474-4AA8-AEBC-05C37B17F08B}" type="presParOf" srcId="{C2D90565-0F2E-4EAC-8284-A6085E36E959}" destId="{77E47A44-1B5A-4D55-AA49-EE18D65039C8}" srcOrd="5" destOrd="0" presId="urn:microsoft.com/office/officeart/2005/8/layout/hierarchy1"/>
    <dgm:cxn modelId="{A121989E-DACF-4B91-A194-39D127FE28D7}" type="presParOf" srcId="{77E47A44-1B5A-4D55-AA49-EE18D65039C8}" destId="{7E2C9D22-325F-4252-9FE4-363BEDF9FD7A}" srcOrd="0" destOrd="0" presId="urn:microsoft.com/office/officeart/2005/8/layout/hierarchy1"/>
    <dgm:cxn modelId="{A0EB6B96-E419-4DEA-92B4-0B6DD7068C22}" type="presParOf" srcId="{7E2C9D22-325F-4252-9FE4-363BEDF9FD7A}" destId="{048755A1-8600-40A8-92DE-1EBD026F8795}" srcOrd="0" destOrd="0" presId="urn:microsoft.com/office/officeart/2005/8/layout/hierarchy1"/>
    <dgm:cxn modelId="{EBD50A7D-CCC2-4D4D-A0F9-9FF05252361B}" type="presParOf" srcId="{7E2C9D22-325F-4252-9FE4-363BEDF9FD7A}" destId="{A8A03C82-1FB0-428A-98B8-96D84D245B5B}" srcOrd="1" destOrd="0" presId="urn:microsoft.com/office/officeart/2005/8/layout/hierarchy1"/>
    <dgm:cxn modelId="{CC18A9D6-CB6E-4C53-B40A-89A7E3EA4C74}" type="presParOf" srcId="{77E47A44-1B5A-4D55-AA49-EE18D65039C8}" destId="{3FF054AC-2BF1-419D-AD1E-F28E77CA0AE0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8F1F3E2-C95D-4264-BB01-0F79C128337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CA"/>
        </a:p>
      </dgm:t>
    </dgm:pt>
    <dgm:pt modelId="{CEE5CDA0-5BA9-4752-BAB0-AB274CFE18F5}">
      <dgm:prSet phldrT="[Text]" custT="1"/>
      <dgm:spPr>
        <a:solidFill>
          <a:srgbClr val="003366"/>
        </a:solidFill>
      </dgm:spPr>
      <dgm:t>
        <a:bodyPr/>
        <a:lstStyle/>
        <a:p>
          <a:r>
            <a:rPr lang="en-CA" sz="2400" dirty="0">
              <a:solidFill>
                <a:schemeClr val="bg1"/>
              </a:solidFill>
              <a:latin typeface="Calibri" panose="020F0502020204030204" pitchFamily="34" charset="0"/>
            </a:rPr>
            <a:t>1. Economic indicators: SNA/BOP concepts</a:t>
          </a:r>
          <a:endParaRPr lang="en-CA" sz="2400" dirty="0">
            <a:solidFill>
              <a:schemeClr val="bg1"/>
            </a:solidFill>
          </a:endParaRPr>
        </a:p>
      </dgm:t>
    </dgm:pt>
    <dgm:pt modelId="{D5EB1039-49AC-4BB2-A3DC-ED4DA1536FA4}" type="parTrans" cxnId="{7E575904-B2BC-42DB-A5ED-6FE0A0F17700}">
      <dgm:prSet/>
      <dgm:spPr/>
      <dgm:t>
        <a:bodyPr/>
        <a:lstStyle/>
        <a:p>
          <a:endParaRPr lang="en-CA" sz="2400"/>
        </a:p>
      </dgm:t>
    </dgm:pt>
    <dgm:pt modelId="{6597F52C-CD0F-41FC-9C98-DC555E6DF81E}" type="sibTrans" cxnId="{7E575904-B2BC-42DB-A5ED-6FE0A0F17700}">
      <dgm:prSet/>
      <dgm:spPr/>
      <dgm:t>
        <a:bodyPr/>
        <a:lstStyle/>
        <a:p>
          <a:endParaRPr lang="en-CA" sz="2400"/>
        </a:p>
      </dgm:t>
    </dgm:pt>
    <dgm:pt modelId="{07D15DF5-9FF5-4D48-BC43-86433527BA37}">
      <dgm:prSet phldrT="[Text]" custT="1"/>
      <dgm:spPr>
        <a:solidFill>
          <a:srgbClr val="003366"/>
        </a:solidFill>
      </dgm:spPr>
      <dgm:t>
        <a:bodyPr/>
        <a:lstStyle/>
        <a:p>
          <a:r>
            <a:rPr lang="en-CA" sz="2400" dirty="0">
              <a:solidFill>
                <a:schemeClr val="bg1"/>
              </a:solidFill>
              <a:latin typeface="Calibri" panose="020F0502020204030204" pitchFamily="34" charset="0"/>
            </a:rPr>
            <a:t>2. Sample vs </a:t>
          </a:r>
          <a:r>
            <a:rPr lang="en-CA" sz="2400">
              <a:solidFill>
                <a:schemeClr val="bg1"/>
              </a:solidFill>
              <a:latin typeface="Calibri" panose="020F0502020204030204" pitchFamily="34" charset="0"/>
            </a:rPr>
            <a:t>Census surveys</a:t>
          </a:r>
          <a:endParaRPr lang="en-CA" sz="2400" dirty="0">
            <a:solidFill>
              <a:schemeClr val="bg1"/>
            </a:solidFill>
          </a:endParaRPr>
        </a:p>
      </dgm:t>
    </dgm:pt>
    <dgm:pt modelId="{52FCAC05-9B51-4660-8A57-A287568374F8}" type="parTrans" cxnId="{B6660810-9E77-4D4E-82A8-28C50ED4775C}">
      <dgm:prSet/>
      <dgm:spPr/>
      <dgm:t>
        <a:bodyPr/>
        <a:lstStyle/>
        <a:p>
          <a:endParaRPr lang="en-CA" sz="2400"/>
        </a:p>
      </dgm:t>
    </dgm:pt>
    <dgm:pt modelId="{9F17F3B0-69FF-4482-A8F7-B04588A7F7BA}" type="sibTrans" cxnId="{B6660810-9E77-4D4E-82A8-28C50ED4775C}">
      <dgm:prSet/>
      <dgm:spPr/>
      <dgm:t>
        <a:bodyPr/>
        <a:lstStyle/>
        <a:p>
          <a:endParaRPr lang="en-CA" sz="2400"/>
        </a:p>
      </dgm:t>
    </dgm:pt>
    <dgm:pt modelId="{2DBC1088-9DB5-45A2-AE0C-54D2EF4D9B93}">
      <dgm:prSet phldrT="[Text]" custT="1"/>
      <dgm:spPr>
        <a:solidFill>
          <a:srgbClr val="003366"/>
        </a:solidFill>
      </dgm:spPr>
      <dgm:t>
        <a:bodyPr/>
        <a:lstStyle/>
        <a:p>
          <a:r>
            <a:rPr lang="en-CA" sz="2400" dirty="0">
              <a:latin typeface="Calibri" panose="020F0502020204030204" pitchFamily="34" charset="0"/>
            </a:rPr>
            <a:t>3. Timeliness</a:t>
          </a:r>
          <a:endParaRPr lang="en-CA" sz="2400" dirty="0"/>
        </a:p>
      </dgm:t>
    </dgm:pt>
    <dgm:pt modelId="{C29F0E08-2DF8-4F91-8C73-25ED2BBBF93D}" type="parTrans" cxnId="{DA831663-E083-4CC4-855C-D900C94F5994}">
      <dgm:prSet/>
      <dgm:spPr/>
      <dgm:t>
        <a:bodyPr/>
        <a:lstStyle/>
        <a:p>
          <a:endParaRPr lang="en-CA" sz="2400"/>
        </a:p>
      </dgm:t>
    </dgm:pt>
    <dgm:pt modelId="{445FD6EE-D671-439F-B2D1-2D79773F3F46}" type="sibTrans" cxnId="{DA831663-E083-4CC4-855C-D900C94F5994}">
      <dgm:prSet/>
      <dgm:spPr/>
      <dgm:t>
        <a:bodyPr/>
        <a:lstStyle/>
        <a:p>
          <a:endParaRPr lang="en-CA" sz="2400"/>
        </a:p>
      </dgm:t>
    </dgm:pt>
    <dgm:pt modelId="{72557673-9C0B-4238-B31C-7D894375F7A5}">
      <dgm:prSet phldrT="[Text]" custT="1"/>
      <dgm:spPr>
        <a:solidFill>
          <a:srgbClr val="003366"/>
        </a:solidFill>
      </dgm:spPr>
      <dgm:t>
        <a:bodyPr/>
        <a:lstStyle/>
        <a:p>
          <a:r>
            <a:rPr lang="en-CA" sz="2400" dirty="0">
              <a:solidFill>
                <a:schemeClr val="bg1"/>
              </a:solidFill>
              <a:latin typeface="Calibri" panose="020F0502020204030204" pitchFamily="34" charset="0"/>
            </a:rPr>
            <a:t>4. Granularity and confidentiality</a:t>
          </a:r>
          <a:endParaRPr lang="en-CA" sz="2400" dirty="0">
            <a:solidFill>
              <a:schemeClr val="bg1"/>
            </a:solidFill>
          </a:endParaRPr>
        </a:p>
      </dgm:t>
    </dgm:pt>
    <dgm:pt modelId="{8BCB7F27-3926-417C-99B5-AAAC2BCF6F82}" type="parTrans" cxnId="{80B99A4F-B11B-4DB8-B35E-E9B762A47089}">
      <dgm:prSet/>
      <dgm:spPr/>
      <dgm:t>
        <a:bodyPr/>
        <a:lstStyle/>
        <a:p>
          <a:endParaRPr lang="en-CA" sz="2400"/>
        </a:p>
      </dgm:t>
    </dgm:pt>
    <dgm:pt modelId="{6566F0F3-D89F-405D-AF4B-088B7E589CDD}" type="sibTrans" cxnId="{80B99A4F-B11B-4DB8-B35E-E9B762A47089}">
      <dgm:prSet/>
      <dgm:spPr/>
      <dgm:t>
        <a:bodyPr/>
        <a:lstStyle/>
        <a:p>
          <a:endParaRPr lang="en-CA" sz="2400"/>
        </a:p>
      </dgm:t>
    </dgm:pt>
    <dgm:pt modelId="{95F62463-AEA7-4537-AB9A-249EB1934556}" type="pres">
      <dgm:prSet presAssocID="{E8F1F3E2-C95D-4264-BB01-0F79C128337D}" presName="diagram" presStyleCnt="0">
        <dgm:presLayoutVars>
          <dgm:dir/>
          <dgm:resizeHandles val="exact"/>
        </dgm:presLayoutVars>
      </dgm:prSet>
      <dgm:spPr/>
    </dgm:pt>
    <dgm:pt modelId="{E5994AC8-198E-4EAF-A244-A3B704C09FA6}" type="pres">
      <dgm:prSet presAssocID="{CEE5CDA0-5BA9-4752-BAB0-AB274CFE18F5}" presName="node" presStyleLbl="node1" presStyleIdx="0" presStyleCnt="4">
        <dgm:presLayoutVars>
          <dgm:bulletEnabled val="1"/>
        </dgm:presLayoutVars>
      </dgm:prSet>
      <dgm:spPr/>
    </dgm:pt>
    <dgm:pt modelId="{26BAD3C9-17E4-450C-96B1-2BDFAE26AD6C}" type="pres">
      <dgm:prSet presAssocID="{6597F52C-CD0F-41FC-9C98-DC555E6DF81E}" presName="sibTrans" presStyleCnt="0"/>
      <dgm:spPr/>
    </dgm:pt>
    <dgm:pt modelId="{C3572D6C-5721-47ED-AE19-0C265BB439EA}" type="pres">
      <dgm:prSet presAssocID="{07D15DF5-9FF5-4D48-BC43-86433527BA37}" presName="node" presStyleLbl="node1" presStyleIdx="1" presStyleCnt="4">
        <dgm:presLayoutVars>
          <dgm:bulletEnabled val="1"/>
        </dgm:presLayoutVars>
      </dgm:prSet>
      <dgm:spPr/>
    </dgm:pt>
    <dgm:pt modelId="{3F28ACA0-BBC3-4D67-A891-7AA78C2654E1}" type="pres">
      <dgm:prSet presAssocID="{9F17F3B0-69FF-4482-A8F7-B04588A7F7BA}" presName="sibTrans" presStyleCnt="0"/>
      <dgm:spPr/>
    </dgm:pt>
    <dgm:pt modelId="{D62C5455-0EB8-4CB8-941C-1DF15C2315E0}" type="pres">
      <dgm:prSet presAssocID="{2DBC1088-9DB5-45A2-AE0C-54D2EF4D9B93}" presName="node" presStyleLbl="node1" presStyleIdx="2" presStyleCnt="4">
        <dgm:presLayoutVars>
          <dgm:bulletEnabled val="1"/>
        </dgm:presLayoutVars>
      </dgm:prSet>
      <dgm:spPr/>
    </dgm:pt>
    <dgm:pt modelId="{4A6C5086-6185-4D23-ADC6-6F8D7A68431D}" type="pres">
      <dgm:prSet presAssocID="{445FD6EE-D671-439F-B2D1-2D79773F3F46}" presName="sibTrans" presStyleCnt="0"/>
      <dgm:spPr/>
    </dgm:pt>
    <dgm:pt modelId="{CEBC806C-F2A8-44BD-8F68-F941B99EF45E}" type="pres">
      <dgm:prSet presAssocID="{72557673-9C0B-4238-B31C-7D894375F7A5}" presName="node" presStyleLbl="node1" presStyleIdx="3" presStyleCnt="4">
        <dgm:presLayoutVars>
          <dgm:bulletEnabled val="1"/>
        </dgm:presLayoutVars>
      </dgm:prSet>
      <dgm:spPr/>
    </dgm:pt>
  </dgm:ptLst>
  <dgm:cxnLst>
    <dgm:cxn modelId="{7E575904-B2BC-42DB-A5ED-6FE0A0F17700}" srcId="{E8F1F3E2-C95D-4264-BB01-0F79C128337D}" destId="{CEE5CDA0-5BA9-4752-BAB0-AB274CFE18F5}" srcOrd="0" destOrd="0" parTransId="{D5EB1039-49AC-4BB2-A3DC-ED4DA1536FA4}" sibTransId="{6597F52C-CD0F-41FC-9C98-DC555E6DF81E}"/>
    <dgm:cxn modelId="{B6660810-9E77-4D4E-82A8-28C50ED4775C}" srcId="{E8F1F3E2-C95D-4264-BB01-0F79C128337D}" destId="{07D15DF5-9FF5-4D48-BC43-86433527BA37}" srcOrd="1" destOrd="0" parTransId="{52FCAC05-9B51-4660-8A57-A287568374F8}" sibTransId="{9F17F3B0-69FF-4482-A8F7-B04588A7F7BA}"/>
    <dgm:cxn modelId="{DA831663-E083-4CC4-855C-D900C94F5994}" srcId="{E8F1F3E2-C95D-4264-BB01-0F79C128337D}" destId="{2DBC1088-9DB5-45A2-AE0C-54D2EF4D9B93}" srcOrd="2" destOrd="0" parTransId="{C29F0E08-2DF8-4F91-8C73-25ED2BBBF93D}" sibTransId="{445FD6EE-D671-439F-B2D1-2D79773F3F46}"/>
    <dgm:cxn modelId="{80B99A4F-B11B-4DB8-B35E-E9B762A47089}" srcId="{E8F1F3E2-C95D-4264-BB01-0F79C128337D}" destId="{72557673-9C0B-4238-B31C-7D894375F7A5}" srcOrd="3" destOrd="0" parTransId="{8BCB7F27-3926-417C-99B5-AAAC2BCF6F82}" sibTransId="{6566F0F3-D89F-405D-AF4B-088B7E589CDD}"/>
    <dgm:cxn modelId="{2395C27F-E9B9-4CC0-A60C-575D1EB10FB0}" type="presOf" srcId="{E8F1F3E2-C95D-4264-BB01-0F79C128337D}" destId="{95F62463-AEA7-4537-AB9A-249EB1934556}" srcOrd="0" destOrd="0" presId="urn:microsoft.com/office/officeart/2005/8/layout/default"/>
    <dgm:cxn modelId="{1DABD199-5621-4A80-AF3C-28BDE3739D34}" type="presOf" srcId="{07D15DF5-9FF5-4D48-BC43-86433527BA37}" destId="{C3572D6C-5721-47ED-AE19-0C265BB439EA}" srcOrd="0" destOrd="0" presId="urn:microsoft.com/office/officeart/2005/8/layout/default"/>
    <dgm:cxn modelId="{72CA02BF-ABC2-4B1B-9ED7-234939572C95}" type="presOf" srcId="{CEE5CDA0-5BA9-4752-BAB0-AB274CFE18F5}" destId="{E5994AC8-198E-4EAF-A244-A3B704C09FA6}" srcOrd="0" destOrd="0" presId="urn:microsoft.com/office/officeart/2005/8/layout/default"/>
    <dgm:cxn modelId="{11D06CDC-1342-4FFB-B46E-B1B9C00E6A69}" type="presOf" srcId="{72557673-9C0B-4238-B31C-7D894375F7A5}" destId="{CEBC806C-F2A8-44BD-8F68-F941B99EF45E}" srcOrd="0" destOrd="0" presId="urn:microsoft.com/office/officeart/2005/8/layout/default"/>
    <dgm:cxn modelId="{D1E31AEF-CC7B-483A-9AC6-9D6F89B622B1}" type="presOf" srcId="{2DBC1088-9DB5-45A2-AE0C-54D2EF4D9B93}" destId="{D62C5455-0EB8-4CB8-941C-1DF15C2315E0}" srcOrd="0" destOrd="0" presId="urn:microsoft.com/office/officeart/2005/8/layout/default"/>
    <dgm:cxn modelId="{DEF5E344-9CB2-427E-B471-489FA90864CA}" type="presParOf" srcId="{95F62463-AEA7-4537-AB9A-249EB1934556}" destId="{E5994AC8-198E-4EAF-A244-A3B704C09FA6}" srcOrd="0" destOrd="0" presId="urn:microsoft.com/office/officeart/2005/8/layout/default"/>
    <dgm:cxn modelId="{A43CD77D-8A9F-4D6B-9F91-EE6C9F2486D3}" type="presParOf" srcId="{95F62463-AEA7-4537-AB9A-249EB1934556}" destId="{26BAD3C9-17E4-450C-96B1-2BDFAE26AD6C}" srcOrd="1" destOrd="0" presId="urn:microsoft.com/office/officeart/2005/8/layout/default"/>
    <dgm:cxn modelId="{9A3D117F-7AAE-456E-BE88-D6B536AAAC94}" type="presParOf" srcId="{95F62463-AEA7-4537-AB9A-249EB1934556}" destId="{C3572D6C-5721-47ED-AE19-0C265BB439EA}" srcOrd="2" destOrd="0" presId="urn:microsoft.com/office/officeart/2005/8/layout/default"/>
    <dgm:cxn modelId="{365CE6D5-5E5D-4441-8599-2BA51343F934}" type="presParOf" srcId="{95F62463-AEA7-4537-AB9A-249EB1934556}" destId="{3F28ACA0-BBC3-4D67-A891-7AA78C2654E1}" srcOrd="3" destOrd="0" presId="urn:microsoft.com/office/officeart/2005/8/layout/default"/>
    <dgm:cxn modelId="{B87B35D2-520E-445B-B4DD-8474A02C7DD3}" type="presParOf" srcId="{95F62463-AEA7-4537-AB9A-249EB1934556}" destId="{D62C5455-0EB8-4CB8-941C-1DF15C2315E0}" srcOrd="4" destOrd="0" presId="urn:microsoft.com/office/officeart/2005/8/layout/default"/>
    <dgm:cxn modelId="{8156830E-AAD3-44F2-8BA1-FB46621C4776}" type="presParOf" srcId="{95F62463-AEA7-4537-AB9A-249EB1934556}" destId="{4A6C5086-6185-4D23-ADC6-6F8D7A68431D}" srcOrd="5" destOrd="0" presId="urn:microsoft.com/office/officeart/2005/8/layout/default"/>
    <dgm:cxn modelId="{AB9829E3-4BDB-478B-B30C-049502828C8C}" type="presParOf" srcId="{95F62463-AEA7-4537-AB9A-249EB1934556}" destId="{CEBC806C-F2A8-44BD-8F68-F941B99EF45E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76D019-07C9-49BE-A5A0-F3AB544B8BBE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58BE75-C464-40EA-9C32-A5819156EA67}">
      <dsp:nvSpPr>
        <dsp:cNvPr id="0" name=""/>
        <dsp:cNvSpPr/>
      </dsp:nvSpPr>
      <dsp:spPr>
        <a:xfrm>
          <a:off x="564979" y="406400"/>
          <a:ext cx="5475833" cy="812800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Context: An extended and more agile International Accounts program</a:t>
          </a:r>
        </a:p>
      </dsp:txBody>
      <dsp:txXfrm>
        <a:off x="564979" y="406400"/>
        <a:ext cx="5475833" cy="812800"/>
      </dsp:txXfrm>
    </dsp:sp>
    <dsp:sp modelId="{550F8348-EA31-442C-A3E4-3AA9F0366CB7}">
      <dsp:nvSpPr>
        <dsp:cNvPr id="0" name=""/>
        <dsp:cNvSpPr/>
      </dsp:nvSpPr>
      <dsp:spPr>
        <a:xfrm>
          <a:off x="56979" y="3048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A9469-3051-446A-B38B-91320CC430C8}">
      <dsp:nvSpPr>
        <dsp:cNvPr id="0" name=""/>
        <dsp:cNvSpPr/>
      </dsp:nvSpPr>
      <dsp:spPr>
        <a:xfrm>
          <a:off x="860432" y="1625599"/>
          <a:ext cx="5180380" cy="812800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The Activities of Multinational Enterprises Program</a:t>
          </a:r>
        </a:p>
      </dsp:txBody>
      <dsp:txXfrm>
        <a:off x="860432" y="1625599"/>
        <a:ext cx="5180380" cy="812800"/>
      </dsp:txXfrm>
    </dsp:sp>
    <dsp:sp modelId="{37E49AA0-72D7-4249-87C5-02132C272D45}">
      <dsp:nvSpPr>
        <dsp:cNvPr id="0" name=""/>
        <dsp:cNvSpPr/>
      </dsp:nvSpPr>
      <dsp:spPr>
        <a:xfrm>
          <a:off x="352432" y="1523999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C4493A-3097-4E09-953E-7413F62D9F1B}">
      <dsp:nvSpPr>
        <dsp:cNvPr id="0" name=""/>
        <dsp:cNvSpPr/>
      </dsp:nvSpPr>
      <dsp:spPr>
        <a:xfrm>
          <a:off x="564979" y="2844800"/>
          <a:ext cx="5475833" cy="812800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5160" tIns="58420" rIns="58420" bIns="5842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Results</a:t>
          </a:r>
        </a:p>
      </dsp:txBody>
      <dsp:txXfrm>
        <a:off x="564979" y="2844800"/>
        <a:ext cx="5475833" cy="812800"/>
      </dsp:txXfrm>
    </dsp:sp>
    <dsp:sp modelId="{E1242600-3798-4D65-A434-3A5E214E7FE1}">
      <dsp:nvSpPr>
        <dsp:cNvPr id="0" name=""/>
        <dsp:cNvSpPr/>
      </dsp:nvSpPr>
      <dsp:spPr>
        <a:xfrm>
          <a:off x="56979" y="2743200"/>
          <a:ext cx="1016000" cy="10160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5D4F54-6147-41F2-852F-38606B0C8850}">
      <dsp:nvSpPr>
        <dsp:cNvPr id="0" name=""/>
        <dsp:cNvSpPr/>
      </dsp:nvSpPr>
      <dsp:spPr>
        <a:xfrm>
          <a:off x="181071" y="4538"/>
          <a:ext cx="1921766" cy="1434557"/>
        </a:xfrm>
        <a:prstGeom prst="round2SameRect">
          <a:avLst>
            <a:gd name="adj1" fmla="val 8000"/>
            <a:gd name="adj2" fmla="val 0"/>
          </a:avLst>
        </a:prstGeom>
        <a:solidFill>
          <a:srgbClr val="003366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72390" rIns="24130" bIns="2413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>
              <a:solidFill>
                <a:schemeClr val="bg1"/>
              </a:solidFill>
            </a:rPr>
            <a:t>International trade in services</a:t>
          </a:r>
        </a:p>
      </dsp:txBody>
      <dsp:txXfrm>
        <a:off x="214684" y="38151"/>
        <a:ext cx="1854540" cy="1400944"/>
      </dsp:txXfrm>
    </dsp:sp>
    <dsp:sp modelId="{2EEB50A9-4336-4ADA-92D1-F38E4F6AACC1}">
      <dsp:nvSpPr>
        <dsp:cNvPr id="0" name=""/>
        <dsp:cNvSpPr/>
      </dsp:nvSpPr>
      <dsp:spPr>
        <a:xfrm>
          <a:off x="181071" y="1439096"/>
          <a:ext cx="1921766" cy="616859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Component 1</a:t>
          </a:r>
        </a:p>
      </dsp:txBody>
      <dsp:txXfrm>
        <a:off x="181071" y="1439096"/>
        <a:ext cx="1353356" cy="616859"/>
      </dsp:txXfrm>
    </dsp:sp>
    <dsp:sp modelId="{895D5ECE-5CCD-4AAB-B9AC-03377AE23F6B}">
      <dsp:nvSpPr>
        <dsp:cNvPr id="0" name=""/>
        <dsp:cNvSpPr/>
      </dsp:nvSpPr>
      <dsp:spPr>
        <a:xfrm>
          <a:off x="1588791" y="1537078"/>
          <a:ext cx="672618" cy="67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744576F-095B-4F94-B6D1-45B3010D924A}">
      <dsp:nvSpPr>
        <dsp:cNvPr id="0" name=""/>
        <dsp:cNvSpPr/>
      </dsp:nvSpPr>
      <dsp:spPr>
        <a:xfrm>
          <a:off x="2428046" y="4538"/>
          <a:ext cx="1921766" cy="1434557"/>
        </a:xfrm>
        <a:prstGeom prst="round2SameRect">
          <a:avLst>
            <a:gd name="adj1" fmla="val 8000"/>
            <a:gd name="adj2" fmla="val 0"/>
          </a:avLst>
        </a:prstGeom>
        <a:solidFill>
          <a:srgbClr val="003366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72390" rIns="24130" bIns="2413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>
              <a:solidFill>
                <a:schemeClr val="bg1"/>
              </a:solidFill>
            </a:rPr>
            <a:t>Characteristics of trading firms</a:t>
          </a:r>
        </a:p>
      </dsp:txBody>
      <dsp:txXfrm>
        <a:off x="2461659" y="38151"/>
        <a:ext cx="1854540" cy="1400944"/>
      </dsp:txXfrm>
    </dsp:sp>
    <dsp:sp modelId="{8C8F0436-6DB3-4AC4-857D-61F1868D2E0C}">
      <dsp:nvSpPr>
        <dsp:cNvPr id="0" name=""/>
        <dsp:cNvSpPr/>
      </dsp:nvSpPr>
      <dsp:spPr>
        <a:xfrm>
          <a:off x="2428046" y="1439096"/>
          <a:ext cx="1921766" cy="616859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Component 2</a:t>
          </a:r>
        </a:p>
      </dsp:txBody>
      <dsp:txXfrm>
        <a:off x="2428046" y="1439096"/>
        <a:ext cx="1353356" cy="616859"/>
      </dsp:txXfrm>
    </dsp:sp>
    <dsp:sp modelId="{27F788A2-0B1A-430E-9C5D-395C44472682}">
      <dsp:nvSpPr>
        <dsp:cNvPr id="0" name=""/>
        <dsp:cNvSpPr/>
      </dsp:nvSpPr>
      <dsp:spPr>
        <a:xfrm>
          <a:off x="3835766" y="1537078"/>
          <a:ext cx="672618" cy="67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50FBB8-0ABA-49C5-974D-39D4A28D483B}">
      <dsp:nvSpPr>
        <dsp:cNvPr id="0" name=""/>
        <dsp:cNvSpPr/>
      </dsp:nvSpPr>
      <dsp:spPr>
        <a:xfrm>
          <a:off x="4675022" y="4538"/>
          <a:ext cx="1921766" cy="1434557"/>
        </a:xfrm>
        <a:prstGeom prst="round2SameRect">
          <a:avLst>
            <a:gd name="adj1" fmla="val 8000"/>
            <a:gd name="adj2" fmla="val 0"/>
          </a:avLst>
        </a:prstGeom>
        <a:solidFill>
          <a:srgbClr val="003366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72390" rIns="24130" bIns="2413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>
              <a:solidFill>
                <a:schemeClr val="bg1"/>
              </a:solidFill>
            </a:rPr>
            <a:t>Foreign direct investment and Impacts of FDI</a:t>
          </a:r>
        </a:p>
      </dsp:txBody>
      <dsp:txXfrm>
        <a:off x="4708635" y="38151"/>
        <a:ext cx="1854540" cy="1400944"/>
      </dsp:txXfrm>
    </dsp:sp>
    <dsp:sp modelId="{5AAB141F-4FB7-4C60-AD7C-97692F40E06D}">
      <dsp:nvSpPr>
        <dsp:cNvPr id="0" name=""/>
        <dsp:cNvSpPr/>
      </dsp:nvSpPr>
      <dsp:spPr>
        <a:xfrm>
          <a:off x="4675022" y="1439096"/>
          <a:ext cx="1921766" cy="616859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Component 3</a:t>
          </a:r>
        </a:p>
      </dsp:txBody>
      <dsp:txXfrm>
        <a:off x="4675022" y="1439096"/>
        <a:ext cx="1353356" cy="616859"/>
      </dsp:txXfrm>
    </dsp:sp>
    <dsp:sp modelId="{7EB5AC98-BCE5-4BBC-A98A-E55DB73CE125}">
      <dsp:nvSpPr>
        <dsp:cNvPr id="0" name=""/>
        <dsp:cNvSpPr/>
      </dsp:nvSpPr>
      <dsp:spPr>
        <a:xfrm>
          <a:off x="6082742" y="1537078"/>
          <a:ext cx="672618" cy="67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507547-B5D4-4630-9E1E-5E28C83ED65E}">
      <dsp:nvSpPr>
        <dsp:cNvPr id="0" name=""/>
        <dsp:cNvSpPr/>
      </dsp:nvSpPr>
      <dsp:spPr>
        <a:xfrm>
          <a:off x="1304559" y="2542830"/>
          <a:ext cx="1921766" cy="1434557"/>
        </a:xfrm>
        <a:prstGeom prst="round2SameRect">
          <a:avLst>
            <a:gd name="adj1" fmla="val 8000"/>
            <a:gd name="adj2" fmla="val 0"/>
          </a:avLst>
        </a:prstGeom>
        <a:solidFill>
          <a:srgbClr val="003366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72390" rIns="24130" bIns="2413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>
              <a:solidFill>
                <a:schemeClr val="bg1"/>
              </a:solidFill>
            </a:rPr>
            <a:t>Economic globalization</a:t>
          </a:r>
        </a:p>
      </dsp:txBody>
      <dsp:txXfrm>
        <a:off x="1338172" y="2576443"/>
        <a:ext cx="1854540" cy="1400944"/>
      </dsp:txXfrm>
    </dsp:sp>
    <dsp:sp modelId="{83633EFB-C07A-4D01-AF73-691BD0B5D385}">
      <dsp:nvSpPr>
        <dsp:cNvPr id="0" name=""/>
        <dsp:cNvSpPr/>
      </dsp:nvSpPr>
      <dsp:spPr>
        <a:xfrm>
          <a:off x="1304559" y="3977388"/>
          <a:ext cx="1921766" cy="616859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Component 4</a:t>
          </a:r>
        </a:p>
      </dsp:txBody>
      <dsp:txXfrm>
        <a:off x="1304559" y="3977388"/>
        <a:ext cx="1353356" cy="616859"/>
      </dsp:txXfrm>
    </dsp:sp>
    <dsp:sp modelId="{F6518B7C-1F79-413C-B92C-7937C063C817}">
      <dsp:nvSpPr>
        <dsp:cNvPr id="0" name=""/>
        <dsp:cNvSpPr/>
      </dsp:nvSpPr>
      <dsp:spPr>
        <a:xfrm>
          <a:off x="2712279" y="4075371"/>
          <a:ext cx="672618" cy="67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3C2DB-0F7B-4A9D-A70D-5DBC3F9372BF}">
      <dsp:nvSpPr>
        <dsp:cNvPr id="0" name=""/>
        <dsp:cNvSpPr/>
      </dsp:nvSpPr>
      <dsp:spPr>
        <a:xfrm>
          <a:off x="3551534" y="2542830"/>
          <a:ext cx="1921766" cy="1434557"/>
        </a:xfrm>
        <a:prstGeom prst="round2SameRect">
          <a:avLst>
            <a:gd name="adj1" fmla="val 8000"/>
            <a:gd name="adj2" fmla="val 0"/>
          </a:avLst>
        </a:prstGeom>
        <a:solidFill>
          <a:srgbClr val="003366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130" tIns="72390" rIns="24130" bIns="24130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CA" sz="1900" kern="1200" dirty="0">
              <a:solidFill>
                <a:schemeClr val="bg1"/>
              </a:solidFill>
            </a:rPr>
            <a:t>Financial exposure</a:t>
          </a:r>
        </a:p>
      </dsp:txBody>
      <dsp:txXfrm>
        <a:off x="3585147" y="2576443"/>
        <a:ext cx="1854540" cy="1400944"/>
      </dsp:txXfrm>
    </dsp:sp>
    <dsp:sp modelId="{6862D0EB-6205-4AB2-8E2C-F400E417B718}">
      <dsp:nvSpPr>
        <dsp:cNvPr id="0" name=""/>
        <dsp:cNvSpPr/>
      </dsp:nvSpPr>
      <dsp:spPr>
        <a:xfrm>
          <a:off x="3551534" y="3977388"/>
          <a:ext cx="1921766" cy="616859"/>
        </a:xfrm>
        <a:prstGeom prst="rect">
          <a:avLst/>
        </a:prstGeom>
        <a:solidFill>
          <a:schemeClr val="bg1">
            <a:lumMod val="5000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Component 5</a:t>
          </a:r>
        </a:p>
      </dsp:txBody>
      <dsp:txXfrm>
        <a:off x="3551534" y="3977388"/>
        <a:ext cx="1353356" cy="616859"/>
      </dsp:txXfrm>
    </dsp:sp>
    <dsp:sp modelId="{DD208567-E7A1-4F8A-A49F-9F3CC8329FC2}">
      <dsp:nvSpPr>
        <dsp:cNvPr id="0" name=""/>
        <dsp:cNvSpPr/>
      </dsp:nvSpPr>
      <dsp:spPr>
        <a:xfrm>
          <a:off x="4959254" y="4075371"/>
          <a:ext cx="672618" cy="672618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5988ED-8D27-47E1-8195-7637CCC2F886}">
      <dsp:nvSpPr>
        <dsp:cNvPr id="0" name=""/>
        <dsp:cNvSpPr/>
      </dsp:nvSpPr>
      <dsp:spPr>
        <a:xfrm>
          <a:off x="2299" y="1179140"/>
          <a:ext cx="1560626" cy="1513925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09F50B-1857-40F2-9A42-8455369BC2E1}">
      <dsp:nvSpPr>
        <dsp:cNvPr id="0" name=""/>
        <dsp:cNvSpPr/>
      </dsp:nvSpPr>
      <dsp:spPr>
        <a:xfrm>
          <a:off x="84162" y="1222508"/>
          <a:ext cx="1483409" cy="1427186"/>
        </a:xfrm>
        <a:prstGeom prst="pie">
          <a:avLst>
            <a:gd name="adj1" fmla="val 126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0FE386-E508-4506-9601-62DF2897FB71}">
      <dsp:nvSpPr>
        <dsp:cNvPr id="0" name=""/>
        <dsp:cNvSpPr/>
      </dsp:nvSpPr>
      <dsp:spPr>
        <a:xfrm>
          <a:off x="212809" y="656057"/>
          <a:ext cx="700304" cy="14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b="1" kern="1200" dirty="0">
              <a:latin typeface="Arial MT Std"/>
            </a:rPr>
            <a:t>1999</a:t>
          </a:r>
        </a:p>
      </dsp:txBody>
      <dsp:txXfrm>
        <a:off x="212809" y="656057"/>
        <a:ext cx="700304" cy="144890"/>
      </dsp:txXfrm>
    </dsp:sp>
    <dsp:sp modelId="{4890DD86-EAF5-44C6-8ED3-24B17C990BEE}">
      <dsp:nvSpPr>
        <dsp:cNvPr id="0" name=""/>
        <dsp:cNvSpPr/>
      </dsp:nvSpPr>
      <dsp:spPr>
        <a:xfrm>
          <a:off x="1084390" y="933549"/>
          <a:ext cx="1310269" cy="149212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CA" sz="1800" kern="1200" dirty="0"/>
            <a:t>Activities of Canadian majority-owned affiliates abroad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CA" sz="1800" i="1" kern="1200" dirty="0"/>
            <a:t>Survey approach </a:t>
          </a:r>
          <a:r>
            <a:rPr lang="en-CA" sz="1800" kern="1200" dirty="0"/>
            <a:t>(under review for optimisation)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800" kern="1200" dirty="0"/>
        </a:p>
      </dsp:txBody>
      <dsp:txXfrm>
        <a:off x="1084390" y="933549"/>
        <a:ext cx="1310269" cy="1492122"/>
      </dsp:txXfrm>
    </dsp:sp>
    <dsp:sp modelId="{61F89AB2-51FA-4198-90F9-0C2563188DA7}">
      <dsp:nvSpPr>
        <dsp:cNvPr id="0" name=""/>
        <dsp:cNvSpPr/>
      </dsp:nvSpPr>
      <dsp:spPr>
        <a:xfrm>
          <a:off x="2892042" y="1195355"/>
          <a:ext cx="1610364" cy="1449067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6F8952-364D-4205-BB79-8AB58D3003BE}">
      <dsp:nvSpPr>
        <dsp:cNvPr id="0" name=""/>
        <dsp:cNvSpPr/>
      </dsp:nvSpPr>
      <dsp:spPr>
        <a:xfrm>
          <a:off x="2989810" y="1281543"/>
          <a:ext cx="1414829" cy="1276691"/>
        </a:xfrm>
        <a:prstGeom prst="pie">
          <a:avLst>
            <a:gd name="adj1" fmla="val 90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D554A7-4416-4FC8-8EFE-8A2CBED5B761}">
      <dsp:nvSpPr>
        <dsp:cNvPr id="0" name=""/>
        <dsp:cNvSpPr/>
      </dsp:nvSpPr>
      <dsp:spPr>
        <a:xfrm>
          <a:off x="3239859" y="609205"/>
          <a:ext cx="700304" cy="14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b="1" kern="1200" dirty="0">
              <a:latin typeface="Arial MT Std"/>
            </a:rPr>
            <a:t>2015</a:t>
          </a:r>
        </a:p>
      </dsp:txBody>
      <dsp:txXfrm>
        <a:off x="3239859" y="609205"/>
        <a:ext cx="700304" cy="144890"/>
      </dsp:txXfrm>
    </dsp:sp>
    <dsp:sp modelId="{575D4C95-E2D4-446F-B80F-D77C28B87E09}">
      <dsp:nvSpPr>
        <dsp:cNvPr id="0" name=""/>
        <dsp:cNvSpPr/>
      </dsp:nvSpPr>
      <dsp:spPr>
        <a:xfrm>
          <a:off x="4026417" y="1048100"/>
          <a:ext cx="948197" cy="965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CA" sz="1800" kern="1200" dirty="0"/>
            <a:t>Activities of foreign majority-owned affiliates in Canada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i="1" kern="1200" dirty="0"/>
            <a:t>Record linkage approach</a:t>
          </a:r>
        </a:p>
      </dsp:txBody>
      <dsp:txXfrm>
        <a:off x="4026417" y="1048100"/>
        <a:ext cx="948197" cy="965937"/>
      </dsp:txXfrm>
    </dsp:sp>
    <dsp:sp modelId="{CEA01DCE-5329-4638-B6E5-8ECA5BB7F1D3}">
      <dsp:nvSpPr>
        <dsp:cNvPr id="0" name=""/>
        <dsp:cNvSpPr/>
      </dsp:nvSpPr>
      <dsp:spPr>
        <a:xfrm>
          <a:off x="5469452" y="1029859"/>
          <a:ext cx="2192576" cy="1900720"/>
        </a:xfrm>
        <a:prstGeom prst="chord">
          <a:avLst>
            <a:gd name="adj1" fmla="val 4800000"/>
            <a:gd name="adj2" fmla="val 1680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CD0D54-A9F2-4C98-A8A6-454BA901DF6E}">
      <dsp:nvSpPr>
        <dsp:cNvPr id="0" name=""/>
        <dsp:cNvSpPr/>
      </dsp:nvSpPr>
      <dsp:spPr>
        <a:xfrm>
          <a:off x="5630498" y="1166728"/>
          <a:ext cx="1870485" cy="162698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FCF3C8-B9FD-4A33-8CE8-8307AF03EDB7}">
      <dsp:nvSpPr>
        <dsp:cNvPr id="0" name=""/>
        <dsp:cNvSpPr/>
      </dsp:nvSpPr>
      <dsp:spPr>
        <a:xfrm>
          <a:off x="5964359" y="609204"/>
          <a:ext cx="700304" cy="14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b="1" kern="1200" dirty="0">
              <a:latin typeface="Arial MT Std"/>
            </a:rPr>
            <a:t>2019</a:t>
          </a:r>
        </a:p>
      </dsp:txBody>
      <dsp:txXfrm>
        <a:off x="5964359" y="609204"/>
        <a:ext cx="700304" cy="144890"/>
      </dsp:txXfrm>
    </dsp:sp>
    <dsp:sp modelId="{3C25C09F-8237-4233-8C6E-304552C50457}">
      <dsp:nvSpPr>
        <dsp:cNvPr id="0" name=""/>
        <dsp:cNvSpPr/>
      </dsp:nvSpPr>
      <dsp:spPr>
        <a:xfrm>
          <a:off x="7027181" y="932950"/>
          <a:ext cx="1215385" cy="9659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CA" sz="1800" kern="1200" dirty="0"/>
            <a:t>Activities of Canadian MNEs in Canada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CA" sz="1800" i="1" kern="1200" dirty="0"/>
            <a:t>Record linkage approach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ts val="1200"/>
            </a:spcAft>
            <a:buNone/>
          </a:pPr>
          <a:r>
            <a:rPr lang="en-CA" sz="1800" kern="1200" dirty="0"/>
            <a:t>Full AMNE program, including a n</a:t>
          </a:r>
          <a:r>
            <a:rPr lang="en-CA" sz="1800" b="0" kern="1200" dirty="0"/>
            <a:t>on-MNE component</a:t>
          </a:r>
        </a:p>
      </dsp:txBody>
      <dsp:txXfrm>
        <a:off x="7027181" y="932950"/>
        <a:ext cx="1215385" cy="96593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F1EF7-0335-49A5-8F2A-9566E8A81504}">
      <dsp:nvSpPr>
        <dsp:cNvPr id="0" name=""/>
        <dsp:cNvSpPr/>
      </dsp:nvSpPr>
      <dsp:spPr>
        <a:xfrm>
          <a:off x="81607" y="850087"/>
          <a:ext cx="2175867" cy="7498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Increasing scope</a:t>
          </a:r>
        </a:p>
      </dsp:txBody>
      <dsp:txXfrm>
        <a:off x="456539" y="850087"/>
        <a:ext cx="1426003" cy="749864"/>
      </dsp:txXfrm>
    </dsp:sp>
    <dsp:sp modelId="{43183B32-1B87-4848-8646-7893FD3576F0}">
      <dsp:nvSpPr>
        <dsp:cNvPr id="0" name=""/>
        <dsp:cNvSpPr/>
      </dsp:nvSpPr>
      <dsp:spPr>
        <a:xfrm>
          <a:off x="2039888" y="850087"/>
          <a:ext cx="2175867" cy="7498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Coverage of firms</a:t>
          </a:r>
        </a:p>
      </dsp:txBody>
      <dsp:txXfrm>
        <a:off x="2414820" y="850087"/>
        <a:ext cx="1426003" cy="749864"/>
      </dsp:txXfrm>
    </dsp:sp>
    <dsp:sp modelId="{B914389C-B721-4659-9A2C-AC6CECAFF807}">
      <dsp:nvSpPr>
        <dsp:cNvPr id="0" name=""/>
        <dsp:cNvSpPr/>
      </dsp:nvSpPr>
      <dsp:spPr>
        <a:xfrm>
          <a:off x="3862189" y="850087"/>
          <a:ext cx="2175867" cy="7498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300" kern="1200" dirty="0"/>
            <a:t>Economic indicators</a:t>
          </a:r>
        </a:p>
      </dsp:txBody>
      <dsp:txXfrm>
        <a:off x="4237121" y="850087"/>
        <a:ext cx="1426003" cy="7498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2AF7B7-05FE-4A49-8FD8-195F0D1A9EEA}">
      <dsp:nvSpPr>
        <dsp:cNvPr id="0" name=""/>
        <dsp:cNvSpPr/>
      </dsp:nvSpPr>
      <dsp:spPr>
        <a:xfrm>
          <a:off x="5821855" y="2016893"/>
          <a:ext cx="1576982" cy="375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22"/>
              </a:lnTo>
              <a:lnTo>
                <a:pt x="1576982" y="255722"/>
              </a:lnTo>
              <a:lnTo>
                <a:pt x="1576982" y="37525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9AD985-3C82-4A3A-8D9D-A4F1D84832A2}">
      <dsp:nvSpPr>
        <dsp:cNvPr id="0" name=""/>
        <dsp:cNvSpPr/>
      </dsp:nvSpPr>
      <dsp:spPr>
        <a:xfrm>
          <a:off x="5776135" y="2016893"/>
          <a:ext cx="91440" cy="3752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525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CE9922-DA10-4EB3-8225-3126F04158B4}">
      <dsp:nvSpPr>
        <dsp:cNvPr id="0" name=""/>
        <dsp:cNvSpPr/>
      </dsp:nvSpPr>
      <dsp:spPr>
        <a:xfrm>
          <a:off x="4244872" y="2016893"/>
          <a:ext cx="1576982" cy="375250"/>
        </a:xfrm>
        <a:custGeom>
          <a:avLst/>
          <a:gdLst/>
          <a:ahLst/>
          <a:cxnLst/>
          <a:rect l="0" t="0" r="0" b="0"/>
          <a:pathLst>
            <a:path>
              <a:moveTo>
                <a:pt x="1576982" y="0"/>
              </a:moveTo>
              <a:lnTo>
                <a:pt x="1576982" y="255722"/>
              </a:lnTo>
              <a:lnTo>
                <a:pt x="0" y="255722"/>
              </a:lnTo>
              <a:lnTo>
                <a:pt x="0" y="37525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C73771-F270-45C5-AFC1-0F1085900D62}">
      <dsp:nvSpPr>
        <dsp:cNvPr id="0" name=""/>
        <dsp:cNvSpPr/>
      </dsp:nvSpPr>
      <dsp:spPr>
        <a:xfrm>
          <a:off x="3737278" y="822329"/>
          <a:ext cx="2084576" cy="375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22"/>
              </a:lnTo>
              <a:lnTo>
                <a:pt x="2084576" y="255722"/>
              </a:lnTo>
              <a:lnTo>
                <a:pt x="2084576" y="3752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F7E159B-561C-4B95-BCE0-F404E1307271}">
      <dsp:nvSpPr>
        <dsp:cNvPr id="0" name=""/>
        <dsp:cNvSpPr/>
      </dsp:nvSpPr>
      <dsp:spPr>
        <a:xfrm>
          <a:off x="1739309" y="2016893"/>
          <a:ext cx="788491" cy="3752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5722"/>
              </a:lnTo>
              <a:lnTo>
                <a:pt x="788491" y="255722"/>
              </a:lnTo>
              <a:lnTo>
                <a:pt x="788491" y="37525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A43AED-5C5C-4C66-A73A-EF539214B678}">
      <dsp:nvSpPr>
        <dsp:cNvPr id="0" name=""/>
        <dsp:cNvSpPr/>
      </dsp:nvSpPr>
      <dsp:spPr>
        <a:xfrm>
          <a:off x="810728" y="2016893"/>
          <a:ext cx="928580" cy="375250"/>
        </a:xfrm>
        <a:custGeom>
          <a:avLst/>
          <a:gdLst/>
          <a:ahLst/>
          <a:cxnLst/>
          <a:rect l="0" t="0" r="0" b="0"/>
          <a:pathLst>
            <a:path>
              <a:moveTo>
                <a:pt x="928580" y="0"/>
              </a:moveTo>
              <a:lnTo>
                <a:pt x="928580" y="255722"/>
              </a:lnTo>
              <a:lnTo>
                <a:pt x="0" y="255722"/>
              </a:lnTo>
              <a:lnTo>
                <a:pt x="0" y="37525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4BE3D6-C3E6-4914-A06A-FE24DC0292C8}">
      <dsp:nvSpPr>
        <dsp:cNvPr id="0" name=""/>
        <dsp:cNvSpPr/>
      </dsp:nvSpPr>
      <dsp:spPr>
        <a:xfrm>
          <a:off x="1739309" y="822329"/>
          <a:ext cx="1997968" cy="375250"/>
        </a:xfrm>
        <a:custGeom>
          <a:avLst/>
          <a:gdLst/>
          <a:ahLst/>
          <a:cxnLst/>
          <a:rect l="0" t="0" r="0" b="0"/>
          <a:pathLst>
            <a:path>
              <a:moveTo>
                <a:pt x="1997968" y="0"/>
              </a:moveTo>
              <a:lnTo>
                <a:pt x="1997968" y="255722"/>
              </a:lnTo>
              <a:lnTo>
                <a:pt x="0" y="255722"/>
              </a:lnTo>
              <a:lnTo>
                <a:pt x="0" y="37525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4589C0-5A01-491E-8F75-F383B7103681}">
      <dsp:nvSpPr>
        <dsp:cNvPr id="0" name=""/>
        <dsp:cNvSpPr/>
      </dsp:nvSpPr>
      <dsp:spPr>
        <a:xfrm>
          <a:off x="2289324" y="3015"/>
          <a:ext cx="2895907" cy="819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CDB01CB-45FD-4CAF-8FF9-C3F9CCD0C165}">
      <dsp:nvSpPr>
        <dsp:cNvPr id="0" name=""/>
        <dsp:cNvSpPr/>
      </dsp:nvSpPr>
      <dsp:spPr>
        <a:xfrm>
          <a:off x="2432686" y="139209"/>
          <a:ext cx="2895907" cy="819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000" kern="1200" dirty="0"/>
            <a:t>Multinational Enterprises in Canada and abroad</a:t>
          </a:r>
        </a:p>
      </dsp:txBody>
      <dsp:txXfrm>
        <a:off x="2456683" y="163206"/>
        <a:ext cx="2847913" cy="771319"/>
      </dsp:txXfrm>
    </dsp:sp>
    <dsp:sp modelId="{EB99CB07-9191-40CD-8952-64F3BBA4145C}">
      <dsp:nvSpPr>
        <dsp:cNvPr id="0" name=""/>
        <dsp:cNvSpPr/>
      </dsp:nvSpPr>
      <dsp:spPr>
        <a:xfrm>
          <a:off x="358417" y="1197579"/>
          <a:ext cx="2761784" cy="819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1885C3-AC9E-40B2-88CB-B4C1C0008FB9}">
      <dsp:nvSpPr>
        <dsp:cNvPr id="0" name=""/>
        <dsp:cNvSpPr/>
      </dsp:nvSpPr>
      <dsp:spPr>
        <a:xfrm>
          <a:off x="501779" y="1333773"/>
          <a:ext cx="2761784" cy="819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Foreign multinationals in Canada</a:t>
          </a:r>
        </a:p>
      </dsp:txBody>
      <dsp:txXfrm>
        <a:off x="525776" y="1357770"/>
        <a:ext cx="2713790" cy="771319"/>
      </dsp:txXfrm>
    </dsp:sp>
    <dsp:sp modelId="{2DE7F974-8C04-4449-A857-55A2107A3959}">
      <dsp:nvSpPr>
        <dsp:cNvPr id="0" name=""/>
        <dsp:cNvSpPr/>
      </dsp:nvSpPr>
      <dsp:spPr>
        <a:xfrm>
          <a:off x="165599" y="2392143"/>
          <a:ext cx="1290258" cy="17171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1947C-692E-40D0-9E7D-FA0EEC1F59FB}">
      <dsp:nvSpPr>
        <dsp:cNvPr id="0" name=""/>
        <dsp:cNvSpPr/>
      </dsp:nvSpPr>
      <dsp:spPr>
        <a:xfrm>
          <a:off x="308961" y="2528337"/>
          <a:ext cx="1290258" cy="17171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Different tax schedules from Canada Revenue Agency </a:t>
          </a:r>
        </a:p>
      </dsp:txBody>
      <dsp:txXfrm>
        <a:off x="346751" y="2566127"/>
        <a:ext cx="1214678" cy="1641538"/>
      </dsp:txXfrm>
    </dsp:sp>
    <dsp:sp modelId="{0374D8EB-9926-40E4-98F5-31B9C1E55346}">
      <dsp:nvSpPr>
        <dsp:cNvPr id="0" name=""/>
        <dsp:cNvSpPr/>
      </dsp:nvSpPr>
      <dsp:spPr>
        <a:xfrm>
          <a:off x="1742581" y="2392143"/>
          <a:ext cx="1570437" cy="16834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24026C4-5E84-4633-8040-EEBE33AD7898}">
      <dsp:nvSpPr>
        <dsp:cNvPr id="0" name=""/>
        <dsp:cNvSpPr/>
      </dsp:nvSpPr>
      <dsp:spPr>
        <a:xfrm>
          <a:off x="1885943" y="2528337"/>
          <a:ext cx="1570437" cy="1683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Data collected by survey programs at StatCan (e.g. FDIC, Inter-Corporate Ownership, etc.)</a:t>
          </a:r>
        </a:p>
      </dsp:txBody>
      <dsp:txXfrm>
        <a:off x="1931940" y="2574334"/>
        <a:ext cx="1478443" cy="1591409"/>
      </dsp:txXfrm>
    </dsp:sp>
    <dsp:sp modelId="{5FF25248-1D20-46F4-A6D2-8424A12256AC}">
      <dsp:nvSpPr>
        <dsp:cNvPr id="0" name=""/>
        <dsp:cNvSpPr/>
      </dsp:nvSpPr>
      <dsp:spPr>
        <a:xfrm>
          <a:off x="4527571" y="1197579"/>
          <a:ext cx="2588567" cy="81931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77229C-E2E1-4E5F-92CF-7C2566770FB0}">
      <dsp:nvSpPr>
        <dsp:cNvPr id="0" name=""/>
        <dsp:cNvSpPr/>
      </dsp:nvSpPr>
      <dsp:spPr>
        <a:xfrm>
          <a:off x="4670933" y="1333773"/>
          <a:ext cx="2588567" cy="8193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800" kern="1200" dirty="0"/>
            <a:t>Canadian multinationals in Canada and abroad</a:t>
          </a:r>
        </a:p>
      </dsp:txBody>
      <dsp:txXfrm>
        <a:off x="4694930" y="1357770"/>
        <a:ext cx="2540573" cy="771319"/>
      </dsp:txXfrm>
    </dsp:sp>
    <dsp:sp modelId="{DC329310-90A1-4298-B7BD-4485FEB17A5E}">
      <dsp:nvSpPr>
        <dsp:cNvPr id="0" name=""/>
        <dsp:cNvSpPr/>
      </dsp:nvSpPr>
      <dsp:spPr>
        <a:xfrm>
          <a:off x="3599743" y="2392143"/>
          <a:ext cx="1290258" cy="169915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9A624A-3C09-4864-9EF1-D8B709A4762F}">
      <dsp:nvSpPr>
        <dsp:cNvPr id="0" name=""/>
        <dsp:cNvSpPr/>
      </dsp:nvSpPr>
      <dsp:spPr>
        <a:xfrm>
          <a:off x="3743105" y="2528337"/>
          <a:ext cx="1290258" cy="16991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Different tax schedules from Canada Revenue Agency </a:t>
          </a:r>
        </a:p>
      </dsp:txBody>
      <dsp:txXfrm>
        <a:off x="3780895" y="2566127"/>
        <a:ext cx="1214678" cy="1623570"/>
      </dsp:txXfrm>
    </dsp:sp>
    <dsp:sp modelId="{0777A5D9-EB36-4901-BB42-31530DD9B6D8}">
      <dsp:nvSpPr>
        <dsp:cNvPr id="0" name=""/>
        <dsp:cNvSpPr/>
      </dsp:nvSpPr>
      <dsp:spPr>
        <a:xfrm>
          <a:off x="5176725" y="2392143"/>
          <a:ext cx="1290258" cy="16834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90D52E-73A5-46DE-8A77-4DFE3F44B98B}">
      <dsp:nvSpPr>
        <dsp:cNvPr id="0" name=""/>
        <dsp:cNvSpPr/>
      </dsp:nvSpPr>
      <dsp:spPr>
        <a:xfrm>
          <a:off x="5320087" y="2528337"/>
          <a:ext cx="1290258" cy="1683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Data collected by survey programs at StatCan (e.g. CDIA)</a:t>
          </a:r>
        </a:p>
      </dsp:txBody>
      <dsp:txXfrm>
        <a:off x="5357877" y="2566127"/>
        <a:ext cx="1214678" cy="1607823"/>
      </dsp:txXfrm>
    </dsp:sp>
    <dsp:sp modelId="{048755A1-8600-40A8-92DE-1EBD026F8795}">
      <dsp:nvSpPr>
        <dsp:cNvPr id="0" name=""/>
        <dsp:cNvSpPr/>
      </dsp:nvSpPr>
      <dsp:spPr>
        <a:xfrm>
          <a:off x="6753708" y="2392143"/>
          <a:ext cx="1290258" cy="16834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A03C82-1FB0-428A-98B8-96D84D245B5B}">
      <dsp:nvSpPr>
        <dsp:cNvPr id="0" name=""/>
        <dsp:cNvSpPr/>
      </dsp:nvSpPr>
      <dsp:spPr>
        <a:xfrm>
          <a:off x="6897070" y="2528337"/>
          <a:ext cx="1290258" cy="16834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1600" kern="1200" dirty="0"/>
            <a:t>Data collected by private firms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600" kern="1200" dirty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CA" sz="1600" kern="1200" dirty="0"/>
        </a:p>
      </dsp:txBody>
      <dsp:txXfrm>
        <a:off x="6934860" y="2566127"/>
        <a:ext cx="1214678" cy="16078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994AC8-198E-4EAF-A244-A3B704C09FA6}">
      <dsp:nvSpPr>
        <dsp:cNvPr id="0" name=""/>
        <dsp:cNvSpPr/>
      </dsp:nvSpPr>
      <dsp:spPr>
        <a:xfrm>
          <a:off x="761846" y="953"/>
          <a:ext cx="2955291" cy="1773174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solidFill>
                <a:schemeClr val="bg1"/>
              </a:solidFill>
              <a:latin typeface="Calibri" panose="020F0502020204030204" pitchFamily="34" charset="0"/>
            </a:rPr>
            <a:t>1. Economic indicators: SNA/BOP concepts</a:t>
          </a:r>
          <a:endParaRPr lang="en-CA" sz="2400" kern="1200" dirty="0">
            <a:solidFill>
              <a:schemeClr val="bg1"/>
            </a:solidFill>
          </a:endParaRPr>
        </a:p>
      </dsp:txBody>
      <dsp:txXfrm>
        <a:off x="761846" y="953"/>
        <a:ext cx="2955291" cy="1773174"/>
      </dsp:txXfrm>
    </dsp:sp>
    <dsp:sp modelId="{C3572D6C-5721-47ED-AE19-0C265BB439EA}">
      <dsp:nvSpPr>
        <dsp:cNvPr id="0" name=""/>
        <dsp:cNvSpPr/>
      </dsp:nvSpPr>
      <dsp:spPr>
        <a:xfrm>
          <a:off x="4012666" y="953"/>
          <a:ext cx="2955291" cy="1773174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solidFill>
                <a:schemeClr val="bg1"/>
              </a:solidFill>
              <a:latin typeface="Calibri" panose="020F0502020204030204" pitchFamily="34" charset="0"/>
            </a:rPr>
            <a:t>2. Sample vs </a:t>
          </a:r>
          <a:r>
            <a:rPr lang="en-CA" sz="2400" kern="1200">
              <a:solidFill>
                <a:schemeClr val="bg1"/>
              </a:solidFill>
              <a:latin typeface="Calibri" panose="020F0502020204030204" pitchFamily="34" charset="0"/>
            </a:rPr>
            <a:t>Census surveys</a:t>
          </a:r>
          <a:endParaRPr lang="en-CA" sz="2400" kern="1200" dirty="0">
            <a:solidFill>
              <a:schemeClr val="bg1"/>
            </a:solidFill>
          </a:endParaRPr>
        </a:p>
      </dsp:txBody>
      <dsp:txXfrm>
        <a:off x="4012666" y="953"/>
        <a:ext cx="2955291" cy="1773174"/>
      </dsp:txXfrm>
    </dsp:sp>
    <dsp:sp modelId="{D62C5455-0EB8-4CB8-941C-1DF15C2315E0}">
      <dsp:nvSpPr>
        <dsp:cNvPr id="0" name=""/>
        <dsp:cNvSpPr/>
      </dsp:nvSpPr>
      <dsp:spPr>
        <a:xfrm>
          <a:off x="761846" y="2069657"/>
          <a:ext cx="2955291" cy="1773174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latin typeface="Calibri" panose="020F0502020204030204" pitchFamily="34" charset="0"/>
            </a:rPr>
            <a:t>3. Timeliness</a:t>
          </a:r>
          <a:endParaRPr lang="en-CA" sz="2400" kern="1200" dirty="0"/>
        </a:p>
      </dsp:txBody>
      <dsp:txXfrm>
        <a:off x="761846" y="2069657"/>
        <a:ext cx="2955291" cy="1773174"/>
      </dsp:txXfrm>
    </dsp:sp>
    <dsp:sp modelId="{CEBC806C-F2A8-44BD-8F68-F941B99EF45E}">
      <dsp:nvSpPr>
        <dsp:cNvPr id="0" name=""/>
        <dsp:cNvSpPr/>
      </dsp:nvSpPr>
      <dsp:spPr>
        <a:xfrm>
          <a:off x="4012666" y="2069657"/>
          <a:ext cx="2955291" cy="1773174"/>
        </a:xfrm>
        <a:prstGeom prst="rect">
          <a:avLst/>
        </a:prstGeom>
        <a:solidFill>
          <a:srgbClr val="00336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CA" sz="2400" kern="1200" dirty="0">
              <a:solidFill>
                <a:schemeClr val="bg1"/>
              </a:solidFill>
              <a:latin typeface="Calibri" panose="020F0502020204030204" pitchFamily="34" charset="0"/>
            </a:rPr>
            <a:t>4. Granularity and confidentiality</a:t>
          </a:r>
          <a:endParaRPr lang="en-CA" sz="2400" kern="1200" dirty="0">
            <a:solidFill>
              <a:schemeClr val="bg1"/>
            </a:solidFill>
          </a:endParaRPr>
        </a:p>
      </dsp:txBody>
      <dsp:txXfrm>
        <a:off x="4012666" y="2069657"/>
        <a:ext cx="2955291" cy="17731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PieProcess">
  <dgm:title val=""/>
  <dgm:desc val=""/>
  <dgm:catLst>
    <dgm:cat type="list" pri="8600"/>
    <dgm:cat type="process" pri="4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</dgm:alg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w" for="ch" forName="ParentComposite" refType="w" fact="0.5"/>
      <dgm:constr type="h" for="ch" forName="ParentComposite" refType="h"/>
      <dgm:constr type="w" for="ch" forName="negSibTrans" refType="h" refFor="ch" refForName="composite" fact="-0.075"/>
      <dgm:constr type="w" for="ch" forName="sibTrans" refType="w" refFor="ch" refForName="composite" fact="0.0425"/>
    </dgm:constrLst>
    <dgm:forEach name="nodesForEach" axis="ch" ptType="node" cnt="7">
      <dgm:layoutNode name="ParentComposite">
        <dgm:alg type="composite">
          <dgm:param type="ar" val="0.2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l" for="ch" forName="Chord" refType="w" fact="0"/>
              <dgm:constr type="t" for="ch" forName="Chord" refType="h" fact="0"/>
              <dgm:constr type="w" for="ch" forName="Chord" refType="w"/>
              <dgm:constr type="h" for="ch" forName="Chord" refType="h" fact="0.25"/>
              <dgm:constr type="l" for="ch" forName="Pie" refType="w" fact="0.1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if>
          <dgm:else name="Name6">
            <dgm:constrLst>
              <dgm:constr type="r" for="ch" forName="Parent" refType="w"/>
              <dgm:constr type="t" for="ch" forName="Parent" refType="h" fact="0.275"/>
              <dgm:constr type="w" for="ch" forName="Parent" refType="w" fact="0.6"/>
              <dgm:constr type="h" for="ch" forName="Parent" refType="h" fact="0.725"/>
              <dgm:constr type="r" for="ch" forName="Chord" refType="w"/>
              <dgm:constr type="t" for="ch" forName="Chord" refType="h" fact="0"/>
              <dgm:constr type="w" for="ch" forName="Chord" refType="w"/>
              <dgm:constr type="h" for="ch" forName="Chord" refType="h" fact="0.25"/>
              <dgm:constr type="r" for="ch" forName="Pie" refType="w" fact="0.9"/>
              <dgm:constr type="t" for="ch" forName="Pie" refType="h" fact="0.025"/>
              <dgm:constr type="w" for="ch" forName="Pie" refType="w" fact="0.8"/>
              <dgm:constr type="h" for="ch" forName="Pie" refType="h" fact="0.2"/>
            </dgm:constrLst>
          </dgm:else>
        </dgm:choose>
        <dgm:layoutNode name="Chord" styleLbl="bgShp">
          <dgm:alg type="sp"/>
          <dgm:choose name="Name7">
            <dgm:if name="Name8" func="var" arg="dir" op="equ" val="norm">
              <dgm:shape xmlns:r="http://schemas.openxmlformats.org/officeDocument/2006/relationships" type="chord" r:blip="">
                <dgm:adjLst>
                  <dgm:adj idx="1" val="80"/>
                  <dgm:adj idx="2" val="-80"/>
                </dgm:adjLst>
              </dgm:shape>
            </dgm:if>
            <dgm:else name="Name9">
              <dgm:shape xmlns:r="http://schemas.openxmlformats.org/officeDocument/2006/relationships" rot="180" type="chord" r:blip="">
                <dgm:adjLst>
                  <dgm:adj idx="1" val="80"/>
                  <dgm:adj idx="2" val="-80"/>
                </dgm:adjLst>
              </dgm:shape>
            </dgm:else>
          </dgm:choose>
          <dgm:presOf/>
        </dgm:layoutNode>
        <dgm:layoutNode name="Pie" styleLbl="alignNode1">
          <dgm:alg type="sp"/>
          <dgm:choose name="Name10">
            <dgm:if name="Name11" func="var" arg="dir" op="equ" val="norm">
              <dgm:choose name="Name12">
                <dgm:if name="Name13" axis="precedSib" ptType="node" func="cnt" op="equ" val="0">
                  <dgm:choose name="Name14">
                    <dgm:if name="Name1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1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17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if name="Name18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35"/>
                          <dgm:adj idx="2" val="-90"/>
                        </dgm:adjLst>
                      </dgm:shape>
                    </dgm:if>
                    <dgm:if name="Name19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26"/>
                          <dgm:adj idx="2" val="-90"/>
                        </dgm:adjLst>
                      </dgm:shape>
                    </dgm:if>
                    <dgm:if name="Name20" axis="followSib" ptType="node" func="cnt" op="equ" val="5">
                      <dgm:shape xmlns:r="http://schemas.openxmlformats.org/officeDocument/2006/relationships" type="pie" r:blip="">
                        <dgm:adjLst>
                          <dgm:adj idx="1" val="-120"/>
                          <dgm:adj idx="2" val="-90"/>
                        </dgm:adjLst>
                      </dgm:shape>
                    </dgm:if>
                    <dgm:else name="Name21">
                      <dgm:shape xmlns:r="http://schemas.openxmlformats.org/officeDocument/2006/relationships" type="pie" r:blip="">
                        <dgm:adjLst>
                          <dgm:adj idx="1" val="-115.7143"/>
                          <dgm:adj idx="2" val="-90"/>
                        </dgm:adjLst>
                      </dgm:shape>
                    </dgm:else>
                  </dgm:choose>
                </dgm:if>
                <dgm:if name="Name22" axis="precedSib" ptType="node" func="cnt" op="equ" val="1">
                  <dgm:choose name="Name23">
                    <dgm:if name="Name24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25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if name="Name26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if name="Name27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-162"/>
                          <dgm:adj idx="2" val="-90"/>
                        </dgm:adjLst>
                      </dgm:shape>
                    </dgm:if>
                    <dgm:if name="Name28" axis="followSib" ptType="node" func="cnt" op="equ" val="4">
                      <dgm:shape xmlns:r="http://schemas.openxmlformats.org/officeDocument/2006/relationships" type="pie" r:blip="">
                        <dgm:adjLst>
                          <dgm:adj idx="1" val="-150"/>
                          <dgm:adj idx="2" val="-90"/>
                        </dgm:adjLst>
                      </dgm:shape>
                    </dgm:if>
                    <dgm:else name="Name29">
                      <dgm:shape xmlns:r="http://schemas.openxmlformats.org/officeDocument/2006/relationships" type="pie" r:blip="">
                        <dgm:adjLst>
                          <dgm:adj idx="1" val="-141.4286"/>
                          <dgm:adj idx="2" val="-90"/>
                        </dgm:adjLst>
                      </dgm:shape>
                    </dgm:else>
                  </dgm:choose>
                </dgm:if>
                <dgm:if name="Name30" axis="precedSib" ptType="node" func="cnt" op="equ" val="2">
                  <dgm:choose name="Name31">
                    <dgm:if name="Name32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33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35"/>
                          <dgm:adj idx="2" val="-90"/>
                        </dgm:adjLst>
                      </dgm:shape>
                    </dgm:if>
                    <dgm:if name="Name34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62"/>
                          <dgm:adj idx="2" val="-90"/>
                        </dgm:adjLst>
                      </dgm:shape>
                    </dgm:if>
                    <dgm:if name="Name35" axis="followSib" ptType="node" func="cnt" op="equ" val="3">
                      <dgm:shape xmlns:r="http://schemas.openxmlformats.org/officeDocument/2006/relationships" type="pie" r:blip="">
                        <dgm:adjLst>
                          <dgm:adj idx="1" val="180"/>
                          <dgm:adj idx="2" val="-90"/>
                        </dgm:adjLst>
                      </dgm:shape>
                    </dgm:if>
                    <dgm:else name="Name36">
                      <dgm:shape xmlns:r="http://schemas.openxmlformats.org/officeDocument/2006/relationships" type="pie" r:blip="">
                        <dgm:adjLst>
                          <dgm:adj idx="1" val="-167.1429"/>
                          <dgm:adj idx="2" val="-90"/>
                        </dgm:adjLst>
                      </dgm:shape>
                    </dgm:else>
                  </dgm:choose>
                </dgm:if>
                <dgm:if name="Name37" axis="precedSib" ptType="node" func="cnt" op="equ" val="3">
                  <dgm:choose name="Name38">
                    <dgm:if name="Name39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0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6"/>
                          <dgm:adj idx="2" val="-90"/>
                        </dgm:adjLst>
                      </dgm:shape>
                    </dgm:if>
                    <dgm:if name="Name41" axis="followSib" ptType="node" func="cnt" op="equ" val="2">
                      <dgm:shape xmlns:r="http://schemas.openxmlformats.org/officeDocument/2006/relationships" type="pie" r:blip="">
                        <dgm:adjLst>
                          <dgm:adj idx="1" val="150"/>
                          <dgm:adj idx="2" val="-90"/>
                        </dgm:adjLst>
                      </dgm:shape>
                    </dgm:if>
                    <dgm:else name="Name42">
                      <dgm:shape xmlns:r="http://schemas.openxmlformats.org/officeDocument/2006/relationships" type="pie" r:blip="">
                        <dgm:adjLst>
                          <dgm:adj idx="1" val="167.1429"/>
                          <dgm:adj idx="2" val="-90"/>
                        </dgm:adjLst>
                      </dgm:shape>
                    </dgm:else>
                  </dgm:choose>
                </dgm:if>
                <dgm:if name="Name43" axis="precedSib" ptType="node" func="cnt" op="equ" val="4">
                  <dgm:choose name="Name44">
                    <dgm:if name="Name45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46" axis="followSib" ptType="node" func="cnt" op="equ" val="1">
                      <dgm:shape xmlns:r="http://schemas.openxmlformats.org/officeDocument/2006/relationships" type="pie" r:blip="">
                        <dgm:adjLst>
                          <dgm:adj idx="1" val="120"/>
                          <dgm:adj idx="2" val="-90"/>
                        </dgm:adjLst>
                      </dgm:shape>
                    </dgm:if>
                    <dgm:else name="Name47">
                      <dgm:shape xmlns:r="http://schemas.openxmlformats.org/officeDocument/2006/relationships" type="pie" r:blip="">
                        <dgm:adjLst>
                          <dgm:adj idx="1" val="141.4286"/>
                          <dgm:adj idx="2" val="-90"/>
                        </dgm:adjLst>
                      </dgm:shape>
                    </dgm:else>
                  </dgm:choose>
                </dgm:if>
                <dgm:if name="Name48" axis="precedSib" ptType="node" func="cnt" op="equ" val="5">
                  <dgm:choose name="Name49">
                    <dgm:if name="Name50" axis="followSib" ptType="node" func="cnt" op="equ" val="0">
                      <dgm:shape xmlns:r="http://schemas.openxmlformats.org/officeDocument/2006/relationships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51">
                      <dgm:shape xmlns:r="http://schemas.openxmlformats.org/officeDocument/2006/relationships" type="pie" r:blip="">
                        <dgm:adjLst>
                          <dgm:adj idx="1" val="115.7143"/>
                          <dgm:adj idx="2" val="-90"/>
                        </dgm:adjLst>
                      </dgm:shape>
                    </dgm:else>
                  </dgm:choose>
                </dgm:if>
                <dgm:else name="Name52">
                  <dgm:shape xmlns:r="http://schemas.openxmlformats.org/officeDocument/2006/relationships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if>
            <dgm:else name="Name53">
              <dgm:choose name="Name54">
                <dgm:if name="Name55" axis="precedSib" ptType="node" func="cnt" op="equ" val="0">
                  <dgm:choose name="Name56">
                    <dgm:if name="Name5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5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59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if name="Name60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35"/>
                        </dgm:adjLst>
                      </dgm:shape>
                    </dgm:if>
                    <dgm:if name="Name61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6"/>
                        </dgm:adjLst>
                      </dgm:shape>
                    </dgm:if>
                    <dgm:if name="Name62" axis="followSib" ptType="node" func="cnt" op="equ" val="5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20"/>
                        </dgm:adjLst>
                      </dgm:shape>
                    </dgm:if>
                    <dgm:else name="Name6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15.7143"/>
                        </dgm:adjLst>
                      </dgm:shape>
                    </dgm:else>
                  </dgm:choose>
                </dgm:if>
                <dgm:if name="Name64" axis="precedSib" ptType="node" func="cnt" op="equ" val="1">
                  <dgm:choose name="Name65">
                    <dgm:if name="Name66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67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if name="Name68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if name="Name69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2"/>
                        </dgm:adjLst>
                      </dgm:shape>
                    </dgm:if>
                    <dgm:if name="Name70" axis="followSib" ptType="node" func="cnt" op="equ" val="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50"/>
                        </dgm:adjLst>
                      </dgm:shape>
                    </dgm:if>
                    <dgm:else name="Name7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41.4286"/>
                        </dgm:adjLst>
                      </dgm:shape>
                    </dgm:else>
                  </dgm:choose>
                </dgm:if>
                <dgm:if name="Name72" axis="precedSib" ptType="node" func="cnt" op="equ" val="2">
                  <dgm:choose name="Name73">
                    <dgm:if name="Name74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75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35"/>
                        </dgm:adjLst>
                      </dgm:shape>
                    </dgm:if>
                    <dgm:if name="Name76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2"/>
                        </dgm:adjLst>
                      </dgm:shape>
                    </dgm:if>
                    <dgm:if name="Name77" axis="followSib" ptType="node" func="cnt" op="equ" val="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80"/>
                        </dgm:adjLst>
                      </dgm:shape>
                    </dgm:if>
                    <dgm:else name="Name78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167.1429"/>
                        </dgm:adjLst>
                      </dgm:shape>
                    </dgm:else>
                  </dgm:choose>
                </dgm:if>
                <dgm:if name="Name79" axis="precedSib" ptType="node" func="cnt" op="equ" val="3">
                  <dgm:choose name="Name80">
                    <dgm:if name="Name81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2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6"/>
                        </dgm:adjLst>
                      </dgm:shape>
                    </dgm:if>
                    <dgm:if name="Name83" axis="followSib" ptType="node" func="cnt" op="equ" val="2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50"/>
                        </dgm:adjLst>
                      </dgm:shape>
                    </dgm:if>
                    <dgm:else name="Name84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67.1429"/>
                        </dgm:adjLst>
                      </dgm:shape>
                    </dgm:else>
                  </dgm:choose>
                </dgm:if>
                <dgm:if name="Name85" axis="precedSib" ptType="node" func="cnt" op="equ" val="4">
                  <dgm:choose name="Name86">
                    <dgm:if name="Name87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if name="Name88" axis="followSib" ptType="node" func="cnt" op="equ" val="1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20"/>
                        </dgm:adjLst>
                      </dgm:shape>
                    </dgm:if>
                    <dgm:else name="Name89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41.4286"/>
                        </dgm:adjLst>
                      </dgm:shape>
                    </dgm:else>
                  </dgm:choose>
                </dgm:if>
                <dgm:if name="Name90" axis="precedSib" ptType="node" func="cnt" op="equ" val="5">
                  <dgm:choose name="Name91">
                    <dgm:if name="Name92" axis="followSib" ptType="node" func="cnt" op="equ" val="0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90"/>
                        </dgm:adjLst>
                      </dgm:shape>
                    </dgm:if>
                    <dgm:else name="Name93">
                      <dgm:shape xmlns:r="http://schemas.openxmlformats.org/officeDocument/2006/relationships" rot="180" type="pie" r:blip="">
                        <dgm:adjLst>
                          <dgm:adj idx="1" val="90"/>
                          <dgm:adj idx="2" val="-115.7143"/>
                        </dgm:adjLst>
                      </dgm:shape>
                    </dgm:else>
                  </dgm:choose>
                </dgm:if>
                <dgm:else name="Name94">
                  <dgm:shape xmlns:r="http://schemas.openxmlformats.org/officeDocument/2006/relationships" rot="180" type="pie" r:blip="">
                    <dgm:adjLst>
                      <dgm:adj idx="1" val="90"/>
                      <dgm:adj idx="2" val="-90"/>
                    </dgm:adjLst>
                  </dgm:shape>
                </dgm:else>
              </dgm:choose>
            </dgm:else>
          </dgm:choose>
          <dgm:presOf/>
        </dgm:layoutNode>
        <dgm:layoutNode name="Parent" styleLbl="revTx">
          <dgm:varLst>
            <dgm:chMax val="1"/>
            <dgm:chPref val="1"/>
            <dgm:bulletEnabled val="1"/>
          </dgm:varLst>
          <dgm:choose name="Name95">
            <dgm:if name="Name96" func="var" arg="dir" op="equ" val="norm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autoTxRot" val="grav"/>
              </dgm:alg>
            </dgm:if>
            <dgm:else name="Name97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autoTxRot" val="grav"/>
              </dgm:alg>
            </dgm:else>
          </dgm:choose>
          <dgm:choose name="Name98">
            <dgm:if name="Name99" func="var" arg="dir" op="equ" val="norm">
              <dgm:shape xmlns:r="http://schemas.openxmlformats.org/officeDocument/2006/relationships" rot="-90" type="rect" r:blip="">
                <dgm:adjLst/>
              </dgm:shape>
            </dgm:if>
            <dgm:else name="Name100">
              <dgm:shape xmlns:r="http://schemas.openxmlformats.org/officeDocument/2006/relationships" rot="90" type="rect" r:blip="">
                <dgm:adjLst/>
              </dgm:shape>
            </dgm:else>
          </dgm:choose>
          <dgm:presOf axis="self" ptType="node"/>
          <dgm:constrLst>
            <dgm:constr type="lMarg" refType="primFontSz" fact="0"/>
            <dgm:constr type="rMarg" refType="primFontSz" fact="0"/>
            <dgm:constr type="tMarg" refType="primFontSz" fact="0"/>
            <dgm:constr type="bMarg" refType="primFontSz" fact="0"/>
          </dgm:constrLst>
          <dgm:ruleLst>
            <dgm:rule type="primFontSz" val="5" fact="NaN" max="NaN"/>
          </dgm:ruleLst>
        </dgm:layoutNode>
      </dgm:layoutNode>
      <dgm:choose name="Name101">
        <dgm:if name="Name102" axis="ch" ptType="node" func="cnt" op="gte" val="1">
          <dgm:forEach name="negSibTransForEach" axis="ch" ptType="sibTrans" hideLastTrans="0" cnt="1">
            <dgm:layoutNode name="neg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  <dgm:layoutNode name="composite">
            <dgm:alg type="composite">
              <dgm:param type="ar" val="0.5"/>
            </dgm:alg>
            <dgm:shape xmlns:r="http://schemas.openxmlformats.org/officeDocument/2006/relationships" r:blip="">
              <dgm:adjLst/>
            </dgm:shape>
            <dgm:choose name="Name103">
              <dgm:if name="Name104" func="var" arg="dir" op="equ" val="norm">
                <dgm:constrLst>
                  <dgm:constr type="l" for="ch" forName="Child" refType="w" fact="0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if>
              <dgm:else name="Name105">
                <dgm:constrLst>
                  <dgm:constr type="r" for="ch" forName="Child" refType="w"/>
                  <dgm:constr type="t" for="ch" forName="Child" refType="h" fact="0"/>
                  <dgm:constr type="w" for="ch" forName="Child" refType="w"/>
                  <dgm:constr type="h" for="ch" forName="Child" refType="h"/>
                </dgm:constrLst>
              </dgm:else>
            </dgm:choose>
            <dgm:ruleLst/>
            <dgm:layoutNode name="Child" styleLbl="revTx">
              <dgm:varLst>
                <dgm:chMax val="0"/>
                <dgm:chPref val="0"/>
                <dgm:bulletEnabled val="1"/>
              </dgm:varLst>
              <dgm:choose name="Name106">
                <dgm:if name="Name107" func="var" arg="dir" op="equ" val="norm">
                  <dgm:alg type="tx">
                    <dgm:param type="parTxLTRAlign" val="l"/>
                    <dgm:param type="parTxRTLAlign" val="r"/>
                    <dgm:param type="txAnchorVert" val="t"/>
                  </dgm:alg>
                </dgm:if>
                <dgm:else name="Name108">
                  <dgm:alg type="tx">
                    <dgm:param type="parTxLTRAlign" val="r"/>
                    <dgm:param type="parTxRTLAlign" val="l"/>
                    <dgm:param type="txAnchorVert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"/>
                <dgm:constr type="rMarg" refType="primFontSz" fact="0"/>
                <dgm:constr type="tMarg" refType="primFontSz" fact="0"/>
                <dgm:constr type="bMarg" refType="primFontSz" fact="0"/>
              </dgm:constrLst>
              <dgm:ruleLst>
                <dgm:rule type="primFontSz" val="5" fact="NaN" max="NaN"/>
              </dgm:ruleLst>
            </dgm:layoutNode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</dgm:layoutNode>
          </dgm:forEach>
        </dgm:if>
        <dgm:else name="Name10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0.17608</cdr:x>
      <cdr:y>0.28848</cdr:y>
    </cdr:from>
    <cdr:to>
      <cdr:x>0.29253</cdr:x>
      <cdr:y>0.34429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1524281" y="1488959"/>
          <a:ext cx="1008107" cy="2880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0.17608</cdr:x>
      <cdr:y>0.16418</cdr:y>
    </cdr:from>
    <cdr:to>
      <cdr:x>0.26358</cdr:x>
      <cdr:y>0.21948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1524277" y="792088"/>
          <a:ext cx="757467" cy="26679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US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0.17608</cdr:x>
      <cdr:y>0.37244</cdr:y>
    </cdr:from>
    <cdr:to>
      <cdr:x>0.26758</cdr:x>
      <cdr:y>0.44616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1524277" y="1455025"/>
          <a:ext cx="792087" cy="28803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B613122-041A-B643-BF17-0B5187D6A49D}" type="datetimeFigureOut">
              <a:rPr lang="en-US"/>
              <a:pPr>
                <a:defRPr/>
              </a:pPr>
              <a:t>22/05/21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6316607-DDA9-A74E-810C-8ADF1EDED4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3066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CA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CA" alt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8500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6425"/>
            <a:ext cx="561022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6" rIns="93172" bIns="4658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noProof="0"/>
              <a:t>Click to edit Master text styles</a:t>
            </a:r>
          </a:p>
          <a:p>
            <a:pPr lvl="1"/>
            <a:r>
              <a:rPr lang="en-CA" altLang="en-US" noProof="0"/>
              <a:t>Second level</a:t>
            </a:r>
          </a:p>
          <a:p>
            <a:pPr lvl="2"/>
            <a:r>
              <a:rPr lang="en-CA" altLang="en-US" noProof="0"/>
              <a:t>Third level</a:t>
            </a:r>
          </a:p>
          <a:p>
            <a:pPr lvl="3"/>
            <a:r>
              <a:rPr lang="en-CA" altLang="en-US" noProof="0"/>
              <a:t>Fourth level</a:t>
            </a:r>
          </a:p>
          <a:p>
            <a:pPr lvl="4"/>
            <a:r>
              <a:rPr lang="en-CA" alt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CA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6888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6" rIns="93172" bIns="46586" numCol="1" anchor="b" anchorCtr="0" compatLnSpc="1">
            <a:prstTxWarp prst="textNoShape">
              <a:avLst/>
            </a:prstTxWarp>
          </a:bodyPr>
          <a:lstStyle>
            <a:lvl1pPr algn="r" defTabSz="931863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83FC74E-2FAA-8548-A87C-C61EEADAA61E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7633512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kern="1200" baseline="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1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8178672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635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11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34589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13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991834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15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42576403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16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9730402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5787E-2BC1-4A89-93DC-ADC5C76CF4FE}" type="slidenum">
              <a:rPr lang="en-CA" altLang="en-US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5907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352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2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859801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dirty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074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4593" indent="-286382" defTabSz="93074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5528" indent="-229106" defTabSz="93074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3739" indent="-229106" defTabSz="93074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61950" indent="-229106" defTabSz="930741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20161" indent="-229106" defTabSz="9307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8372" indent="-229106" defTabSz="9307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36583" indent="-229106" defTabSz="9307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94794" indent="-229106" defTabSz="93074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2682DA-589E-4080-98CE-41136C10EE94}" type="slidenum">
              <a:rPr lang="en-CA" altLang="en-US" smtClean="0">
                <a:solidFill>
                  <a:srgbClr val="000000"/>
                </a:solidFill>
              </a:rPr>
              <a:pPr/>
              <a:t>3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0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D033DE-0B28-4F19-ACE0-5660F2A49873}" type="slidenum">
              <a:rPr lang="en-CA">
                <a:solidFill>
                  <a:srgbClr val="000000"/>
                </a:solidFill>
              </a:rPr>
              <a:pPr/>
              <a:t>4</a:t>
            </a:fld>
            <a:endParaRPr lang="en-CA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429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sz="2000" b="0" kern="1200" baseline="0" dirty="0">
              <a:solidFill>
                <a:schemeClr val="tx1"/>
              </a:solidFill>
              <a:latin typeface="Arial" panose="020B0604020202020204" pitchFamily="34" charset="0"/>
              <a:ea typeface="Century Gothic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5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867867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6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164232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CA" baseline="0" dirty="0"/>
          </a:p>
          <a:p>
            <a:pPr marL="0" indent="0">
              <a:buFontTx/>
              <a:buNone/>
            </a:pPr>
            <a:endParaRPr lang="en-CA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05787E-2BC1-4A89-93DC-ADC5C76CF4FE}" type="slidenum">
              <a:rPr lang="en-CA" altLang="en-US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1686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/>
              <a:pPr>
                <a:defRPr/>
              </a:pPr>
              <a:t>8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2601991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baseline="0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3FC74E-2FAA-8548-A87C-C61EEADAA61E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en-CA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3391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9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g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95288" y="2343951"/>
            <a:ext cx="3177499" cy="873775"/>
          </a:xfrm>
          <a:prstGeom prst="rect">
            <a:avLst/>
          </a:prstGeom>
        </p:spPr>
        <p:txBody>
          <a:bodyPr/>
          <a:lstStyle>
            <a:lvl1pPr>
              <a:defRPr lang="en-US" sz="2400" b="1" baseline="0" dirty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4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395288" y="3409278"/>
            <a:ext cx="2736552" cy="3955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0" name="Text Placeholder 22"/>
          <p:cNvSpPr>
            <a:spLocks noGrp="1"/>
          </p:cNvSpPr>
          <p:nvPr>
            <p:ph type="body" sz="quarter" idx="12"/>
          </p:nvPr>
        </p:nvSpPr>
        <p:spPr>
          <a:xfrm>
            <a:off x="431912" y="5301495"/>
            <a:ext cx="2736552" cy="2877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pPr lvl="0"/>
            <a:r>
              <a:rPr lang="en-US" alt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1382597"/>
      </p:ext>
    </p:extLst>
  </p:cSld>
  <p:clrMapOvr>
    <a:masterClrMapping/>
  </p:clrMapOvr>
  <p:transition>
    <p:fade/>
  </p:transition>
  <p:hf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30A6984-BC7F-D144-AF57-8FDCF0C865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A98F09-FD6E-B643-A0BA-9A70BEE4F3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4346471"/>
            <a:ext cx="3796392" cy="240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5"/>
            <a:ext cx="7886700" cy="134261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44BC0E4-AEB1-7041-9F3A-27948598086D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9899236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82027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5225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96542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61100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05549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66035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67724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06F79-270D-4E73-A74E-242023C03915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6E09C-422F-4690-9A07-6703A4625C98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937294"/>
      </p:ext>
    </p:extLst>
  </p:cSld>
  <p:clrMapOvr>
    <a:masterClrMapping/>
  </p:clrMapOvr>
  <p:transition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E4C3F3-489B-4454-A288-4A42A249BB83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004774-D72D-4A4F-B341-0F3B5AB2D878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339665"/>
      </p:ext>
    </p:extLst>
  </p:cSld>
  <p:clrMapOvr>
    <a:masterClrMapping/>
  </p:clrMapOvr>
  <p:transition>
    <p:fad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4AE1A-6362-44ED-956E-3FAC5FDDEBD6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D3603F-5B5D-49EF-94FC-792667BC565A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84305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9235FFA-E183-E64B-A48B-DBBE2E822A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9CC0C7-315F-F946-8789-3A666D2FA38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1576959"/>
            <a:ext cx="3796392" cy="240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1141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11413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9833999-87EB-A64F-B6A5-8A6C839B3299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1582913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A94D2-F83F-426F-B4CC-D272DABF6829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FF1B0-F725-49AF-A29E-823F3BBAD8A6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98803"/>
      </p:ext>
    </p:extLst>
  </p:cSld>
  <p:clrMapOvr>
    <a:masterClrMapping/>
  </p:clrMapOvr>
  <p:transition>
    <p:fad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A740A0-88F2-41A1-B535-F0A25F8939AD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A9A31-E6C1-41F0-A0B2-CED9289C90F4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731826"/>
      </p:ext>
    </p:extLst>
  </p:cSld>
  <p:clrMapOvr>
    <a:masterClrMapping/>
  </p:clrMapOvr>
  <p:transition>
    <p:fad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6B3133-14F4-444B-94AF-9570B4EFE12F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4048E-2FB9-4680-9DDC-2E43961DA4BB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363250"/>
      </p:ext>
    </p:extLst>
  </p:cSld>
  <p:clrMapOvr>
    <a:masterClrMapping/>
  </p:clrMapOvr>
  <p:transition>
    <p:fad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A579F4-09FD-4759-AFEE-C3649A723950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318D9-DF0E-4772-B7C5-C03BA6F82DF8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05545"/>
      </p:ext>
    </p:extLst>
  </p:cSld>
  <p:clrMapOvr>
    <a:masterClrMapping/>
  </p:clrMapOvr>
  <p:transition>
    <p:fad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9C495-7802-4DE8-9EAD-33F1DD9413B3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394E8-9022-44D0-8187-CB9AC0EEE9F9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35955"/>
      </p:ext>
    </p:extLst>
  </p:cSld>
  <p:clrMapOvr>
    <a:masterClrMapping/>
  </p:clrMapOvr>
  <p:transition>
    <p:fad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391A7A-E683-45B6-A887-44D6AE0F69A0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92B75A-EB4E-4C9A-810E-42F623FFAE66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333932"/>
      </p:ext>
    </p:extLst>
  </p:cSld>
  <p:clrMapOvr>
    <a:masterClrMapping/>
  </p:clrMapOvr>
  <p:transition>
    <p:fad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04FDF-36CA-4FEE-9A97-82AAEC04FB1C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C5588-96F1-456A-BB23-2631EB36EC1E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65930"/>
      </p:ext>
    </p:extLst>
  </p:cSld>
  <p:clrMapOvr>
    <a:masterClrMapping/>
  </p:clrMapOvr>
  <p:transition>
    <p:fad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2C7BA-72FD-4007-8B8F-5D2D9A11197D}" type="datetime1">
              <a:rPr lang="en-CA" altLang="en-US">
                <a:solidFill>
                  <a:srgbClr val="333399"/>
                </a:solidFill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4E7E4-DF93-47B2-B68A-75F762F03B19}" type="slidenum">
              <a:rPr lang="en-CA" altLang="en-US">
                <a:solidFill>
                  <a:srgbClr val="333399"/>
                </a:solidFill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887704"/>
      </p:ext>
    </p:extLst>
  </p:cSld>
  <p:clrMapOvr>
    <a:masterClrMapping/>
  </p:clrMapOvr>
  <p:transition>
    <p:fad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/>
        </p:nvSpPr>
        <p:spPr>
          <a:xfrm>
            <a:off x="7226300" y="6408738"/>
            <a:ext cx="1522413" cy="476250"/>
          </a:xfrm>
          <a:prstGeom prst="rect">
            <a:avLst/>
          </a:prstGeom>
          <a:ln/>
        </p:spPr>
        <p:txBody>
          <a:bodyPr/>
          <a:lstStyle>
            <a:defPPr>
              <a:defRPr lang="en-CA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E25D7DB5-B832-1A43-B5C1-54AE875ABC0F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 altLang="en-US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>
          <a:xfrm>
            <a:off x="7226300" y="6408738"/>
            <a:ext cx="1522413" cy="476250"/>
          </a:xfrm>
          <a:prstGeom prst="rect">
            <a:avLst/>
          </a:prstGeom>
          <a:ln/>
        </p:spPr>
        <p:txBody>
          <a:bodyPr/>
          <a:lstStyle>
            <a:defPPr>
              <a:defRPr lang="en-CA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1AB230F9-DE91-9C48-BC70-9864FD1921B5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 altLang="en-US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 txBox="1">
            <a:spLocks noChangeArrowheads="1"/>
          </p:cNvSpPr>
          <p:nvPr/>
        </p:nvSpPr>
        <p:spPr>
          <a:xfrm>
            <a:off x="7226300" y="6408738"/>
            <a:ext cx="1522413" cy="476250"/>
          </a:xfrm>
          <a:prstGeom prst="rect">
            <a:avLst/>
          </a:prstGeom>
          <a:ln/>
        </p:spPr>
        <p:txBody>
          <a:bodyPr/>
          <a:lstStyle>
            <a:defPPr>
              <a:defRPr lang="en-CA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28567FBF-48D4-834F-94CA-7561971E2F91}" type="slidenum">
              <a:rPr lang="en-CA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CA" altLang="en-US" dirty="0">
              <a:solidFill>
                <a:srgbClr val="0000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365104"/>
            <a:ext cx="7886700" cy="5677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28650" y="2226417"/>
            <a:ext cx="7886700" cy="1922663"/>
          </a:xfrm>
          <a:prstGeom prst="rect">
            <a:avLst/>
          </a:prstGeom>
        </p:spPr>
        <p:txBody>
          <a:bodyPr/>
          <a:lstStyle>
            <a:lvl1pPr>
              <a:defRPr sz="6000" b="1"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933871"/>
      </p:ext>
    </p:extLst>
  </p:cSld>
  <p:clrMapOvr>
    <a:masterClrMapping/>
  </p:clrMapOvr>
  <p:transition>
    <p:fade/>
  </p:transition>
  <p:hf hd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0649C26-7612-444C-99FB-6885558067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B01B193-4990-E544-9075-5802240A8E1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1576959"/>
            <a:ext cx="3796392" cy="240502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461"/>
            <a:ext cx="3868340" cy="6876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423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461"/>
            <a:ext cx="3887391" cy="687614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423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C789E4A0-8203-4D4B-8C29-45E5F4FB7B2C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02342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93E133-8C24-484A-8624-466193203F0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E611AE-CCD5-564C-9E7D-9E28EEBCAB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1576959"/>
            <a:ext cx="3796392" cy="240502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B070023-2DBF-CB40-A182-3C4EE5CA288A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252335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5CD489-C97E-894B-8500-D101685036F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sp>
        <p:nvSpPr>
          <p:cNvPr id="6" name="Subtitle 2">
            <a:extLst>
              <a:ext uri="{FF2B5EF4-FFF2-40B4-BE49-F238E27FC236}">
                <a16:creationId xmlns:a16="http://schemas.microsoft.com/office/drawing/2014/main" id="{116EBF47-A89F-A640-9CFD-43FDC3E6484F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021003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506E300-3473-574B-AEAC-B27BA195C7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22217D9-55CE-E04F-98E5-B9086321A2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4349" y="1869723"/>
            <a:ext cx="3159579" cy="2001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479EBE2B-96A8-DB4E-A1C5-ED1271E0137A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300618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0345D2D-B6FE-794B-ACCE-8EBB8D9EB12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6354610-05BC-574B-B679-2837E042EE6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14349" y="1869723"/>
            <a:ext cx="3159579" cy="20016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B2C1F05E-7D02-FE4C-9E69-1A86F36B06A1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528089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185C0EB-557E-1645-91FD-31902787C3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462D20-F638-4A43-9D4D-587A01647D0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1576959"/>
            <a:ext cx="3796392" cy="240502"/>
          </a:xfrm>
          <a:prstGeom prst="rect">
            <a:avLst/>
          </a:prstGeom>
        </p:spPr>
      </p:pic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106449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A175F1EC-C657-3D4A-A745-698481CBF83F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83201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79C42C0-1463-7D4C-A090-A7CB0034B95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DA36671-5263-8741-92CC-68694FC2D1E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5400000">
            <a:off x="4647349" y="2728123"/>
            <a:ext cx="3796392" cy="240502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28830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1"/>
            <a:ext cx="5800725" cy="4828831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D32B4073-311F-874C-A81D-D0F95ED0A7BC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737822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67563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983511"/>
            <a:ext cx="6247606" cy="5677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28650" y="1844824"/>
            <a:ext cx="6247606" cy="1922663"/>
          </a:xfrm>
          <a:prstGeom prst="rect">
            <a:avLst/>
          </a:prstGeom>
        </p:spPr>
        <p:txBody>
          <a:bodyPr/>
          <a:lstStyle>
            <a:lvl1pPr>
              <a:defRPr sz="6000"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D49E52-E8EF-DA4A-8F32-7C603672876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75357"/>
      </p:ext>
    </p:extLst>
  </p:cSld>
  <p:clrMapOvr>
    <a:masterClrMapping/>
  </p:clrMapOvr>
  <p:transition>
    <p:fade/>
  </p:transition>
  <p:hf hdr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1186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002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02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412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224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99257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3696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6839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97909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5085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300038" y="1700213"/>
            <a:ext cx="7224289" cy="410505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00038" y="980728"/>
            <a:ext cx="6720234" cy="5754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1035CCF7-F785-B244-8BA7-6E3786CD22B3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655621"/>
      </p:ext>
    </p:extLst>
  </p:cSld>
  <p:clrMapOvr>
    <a:masterClrMapping/>
  </p:clrMapOvr>
  <p:transition>
    <p:fade/>
  </p:transition>
  <p:hf hdr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5211746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4036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4018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8291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710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4427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6906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8805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9681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965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&amp; Bullets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00038" y="1773238"/>
            <a:ext cx="7224290" cy="396001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300037" y="1037431"/>
            <a:ext cx="6648227" cy="5913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8891884"/>
      </p:ext>
    </p:extLst>
  </p:cSld>
  <p:clrMapOvr>
    <a:masterClrMapping/>
  </p:clrMapOvr>
  <p:transition>
    <p:fade/>
  </p:transition>
  <p:hf hdr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94815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431823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088371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8720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667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9000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3468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2268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9045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141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6783" y="1825625"/>
            <a:ext cx="3679153" cy="390763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11960" y="1825625"/>
            <a:ext cx="3528392" cy="390763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00037" y="1037431"/>
            <a:ext cx="6432203" cy="5913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CFA41A2-4FDC-C24E-98D5-D993FFD46137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455529"/>
      </p:ext>
    </p:extLst>
  </p:cSld>
  <p:clrMapOvr>
    <a:masterClrMapping/>
  </p:clrMapOvr>
  <p:transition>
    <p:fade/>
  </p:transition>
  <p:hf hd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71906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7685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09462070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059696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9298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08054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4876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4228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86196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150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omparison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38257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382577" cy="322818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charset="0"/>
              <a:buChar char="•"/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2pPr>
            <a:lvl3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3pPr>
            <a:lvl4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4pPr>
            <a:lvl5pPr>
              <a:defRPr>
                <a:solidFill>
                  <a:schemeClr val="tx1">
                    <a:lumMod val="95000"/>
                    <a:lumOff val="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399234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399234" cy="322818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31708D"/>
              </a:buClr>
              <a:buFont typeface="Arial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CA" dirty="0"/>
          </a:p>
        </p:txBody>
      </p:sp>
      <p:sp>
        <p:nvSpPr>
          <p:cNvPr id="11" name="Title 2"/>
          <p:cNvSpPr>
            <a:spLocks noGrp="1"/>
          </p:cNvSpPr>
          <p:nvPr>
            <p:ph type="title"/>
          </p:nvPr>
        </p:nvSpPr>
        <p:spPr>
          <a:xfrm>
            <a:off x="300037" y="1037431"/>
            <a:ext cx="6648227" cy="591369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6">
            <a:extLst>
              <a:ext uri="{FF2B5EF4-FFF2-40B4-BE49-F238E27FC236}">
                <a16:creationId xmlns:a16="http://schemas.microsoft.com/office/drawing/2014/main" id="{5469BB81-0033-064E-AF3C-694049946936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798029"/>
      </p:ext>
    </p:extLst>
  </p:cSld>
  <p:clrMapOvr>
    <a:masterClrMapping/>
  </p:clrMapOvr>
  <p:transition>
    <p:fade/>
  </p:transition>
  <p:hf hdr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6104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4222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19597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835389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3810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079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80530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875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34932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822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icture with Caption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2276872"/>
            <a:ext cx="4140596" cy="34563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C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700808"/>
            <a:ext cx="2949575" cy="40324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28650" y="987425"/>
            <a:ext cx="6247606" cy="569367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1F324F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8E2B60D-FD75-7146-999F-80B942CDE5F3}"/>
              </a:ext>
            </a:extLst>
          </p:cNvPr>
          <p:cNvSpPr>
            <a:spLocks noGrp="1" noChangeArrowheads="1"/>
          </p:cNvSpPr>
          <p:nvPr>
            <p:ph type="sldNum" sz="quarter" idx="14"/>
          </p:nvPr>
        </p:nvSpPr>
        <p:spPr>
          <a:xfrm>
            <a:off x="8172400" y="5257006"/>
            <a:ext cx="576064" cy="476250"/>
          </a:xfrm>
          <a:prstGeom prst="rect">
            <a:avLst/>
          </a:prstGeom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D7BCBCE4-348C-FE43-9E32-9F16AF4F42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2303784"/>
      </p:ext>
    </p:extLst>
  </p:cSld>
  <p:clrMapOvr>
    <a:masterClrMapping/>
  </p:clrMapOvr>
  <p:transition>
    <p:fade/>
  </p:transition>
  <p:hf hdr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4758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6739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4390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45549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3130046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3776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25853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30706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79628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220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3302620"/>
            <a:ext cx="6858000" cy="1138238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622257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 userDrawn="1"/>
        </p:nvSpPr>
        <p:spPr>
          <a:xfrm>
            <a:off x="1143000" y="5698451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00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00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15294373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98963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05003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5974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6798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48835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5020001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228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8798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4930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>
            <a:extLst>
              <a:ext uri="{FF2B5EF4-FFF2-40B4-BE49-F238E27FC236}">
                <a16:creationId xmlns:a16="http://schemas.microsoft.com/office/drawing/2014/main" id="{589D3108-C7BC-274D-B353-E84095136186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5CCEC-8CE8-A349-8EF6-399A8DC9DAD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9842" y="1817292"/>
            <a:ext cx="3868340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B6288D-1486-174E-8027-9566C127E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5847CF6-9394-5B4B-8220-7B71F29DB861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817292"/>
            <a:ext cx="3887391" cy="641483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350" b="0">
                <a:latin typeface="Arial MT Std" panose="020B0402020200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D0A9809-9CAB-EB48-A314-EFB972167A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478036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85302A5-2089-074D-816D-EAD2D14CDF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AD77972-520F-AF4E-8A22-C728C2AC14D8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7128189-E823-FD4A-A279-951FF28495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1190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8042DF-D6CA-C54C-B4D1-49EAF075C1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38472" y="-226050"/>
            <a:ext cx="3005528" cy="1460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FA6D2B1-9B37-5E4F-8A69-85E89D822DD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9857" y="2084329"/>
            <a:ext cx="3796392" cy="2405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28261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698B9CE6-D98F-1843-B178-8BB7AD4DC082}"/>
              </a:ext>
            </a:extLst>
          </p:cNvPr>
          <p:cNvSpPr txBox="1">
            <a:spLocks/>
          </p:cNvSpPr>
          <p:nvPr userDrawn="1"/>
        </p:nvSpPr>
        <p:spPr>
          <a:xfrm>
            <a:off x="2807493" y="6400560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36539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8">
            <a:extLst>
              <a:ext uri="{FF2B5EF4-FFF2-40B4-BE49-F238E27FC236}">
                <a16:creationId xmlns:a16="http://schemas.microsoft.com/office/drawing/2014/main" id="{ABC21F7E-58FE-D049-ABAE-1389E91681F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8929614-25E8-7C40-B3D8-97B8D703F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FAD1A96F-BCA0-5B44-A660-370961E12B2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F4ECF1C-F6D1-B840-9427-7010A0FC9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96510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>
            <a:extLst>
              <a:ext uri="{FF2B5EF4-FFF2-40B4-BE49-F238E27FC236}">
                <a16:creationId xmlns:a16="http://schemas.microsoft.com/office/drawing/2014/main" id="{A660D6C4-DBDA-4A40-8D37-2E8A5867636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F815435-FE2C-3140-AA9C-30F368825C1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19471-527F-3E44-B855-581F21D50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1390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0AA04B89-FAE3-E84F-94AE-DE84F8329BE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A84D10-1CE3-4440-9E21-70C1471000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567A0D-A607-2A40-9D63-1E72C78632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/>
            </a:lvl1pPr>
            <a:lvl2pPr>
              <a:defRPr sz="1050"/>
            </a:lvl2pPr>
            <a:lvl3pPr>
              <a:defRPr sz="900"/>
            </a:lvl3pPr>
            <a:lvl4pPr>
              <a:defRPr sz="825"/>
            </a:lvl4pPr>
            <a:lvl5pPr>
              <a:defRPr sz="825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AD4E7A-54D4-6645-A6AF-C4324CC7448E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BA3354-AC19-2F4D-8C9F-CE6BD155BFFD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5BA8BE1E-EAD4-D244-9A2E-CDFB0416C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55197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>
            <a:extLst>
              <a:ext uri="{FF2B5EF4-FFF2-40B4-BE49-F238E27FC236}">
                <a16:creationId xmlns:a16="http://schemas.microsoft.com/office/drawing/2014/main" id="{B5043DA6-F6E2-B44B-966E-7681CBC26F69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19A06-F4CD-CA4A-973D-806981699791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297C46-D278-1B45-850B-6B2A1027B7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9841" y="987425"/>
            <a:ext cx="2949178" cy="97853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2E6762-2574-764E-99AC-78507C80B6B2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>
                <a:latin typeface="Arial MT Std" panose="020B0402020200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67691D8-A545-3E41-9DD3-01AC9CF7E82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E6321D43-1F48-5D42-9D49-5357435AF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730321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700D70BF-0D78-8947-9B2F-B0F56FF5C8C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561771-F5B0-B740-831B-001696BB1F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6"/>
            <a:ext cx="7886700" cy="4146197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8D8594-770D-2F41-980E-F79D6542DB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BEA5A1E9-D7B6-5340-947A-1F94DDAB71B4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2C95B3F-EB60-0C49-B87A-157BB552B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71705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EA69870-3A9B-2042-8FC4-CF7E21655105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3286D1-A677-074D-8452-B6E481375AB6}"/>
              </a:ext>
            </a:extLst>
          </p:cNvPr>
          <p:cNvSpPr>
            <a:spLocks noGrp="1"/>
          </p:cNvSpPr>
          <p:nvPr>
            <p:ph type="title" orient="vert" hasCustomPrompt="1"/>
          </p:nvPr>
        </p:nvSpPr>
        <p:spPr>
          <a:xfrm>
            <a:off x="6543675" y="1078992"/>
            <a:ext cx="1971675" cy="4885502"/>
          </a:xfrm>
          <a:prstGeom prst="rect">
            <a:avLst/>
          </a:prstGeom>
        </p:spPr>
        <p:txBody>
          <a:bodyPr vert="eaVert" anchor="b"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30B674-98A5-8743-BF78-6CC7D5E7BE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078992"/>
            <a:ext cx="5800725" cy="4885503"/>
          </a:xfrm>
          <a:prstGeom prst="rect">
            <a:avLst/>
          </a:prstGeom>
        </p:spPr>
        <p:txBody>
          <a:bodyPr vert="eaVert"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A54A282-20C9-4C40-8406-9B5E456F4AAA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ACE70EE8-DB95-6A41-BCDA-4FD30B1FD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14679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010DF-92C9-D745-A3CA-6B1713C25B6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143000" y="2811345"/>
            <a:ext cx="6858000" cy="1058953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4275" b="1" spc="75" baseline="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TITLE GOES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005DD-11F8-9245-B26B-41D1F4F8441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143000" y="4046656"/>
            <a:ext cx="6858000" cy="384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100" b="1" kern="4600" spc="75" baseline="0">
                <a:latin typeface="Arial MT Std" panose="020B0402020200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SUB-TITLE GOES HERE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7AF7FE24-A452-0441-B567-CCDDCB585D4D}"/>
              </a:ext>
            </a:extLst>
          </p:cNvPr>
          <p:cNvSpPr txBox="1">
            <a:spLocks/>
          </p:cNvSpPr>
          <p:nvPr/>
        </p:nvSpPr>
        <p:spPr>
          <a:xfrm>
            <a:off x="1143000" y="5608644"/>
            <a:ext cx="6858000" cy="38416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1275" b="0" dirty="0">
                <a:solidFill>
                  <a:prstClr val="black"/>
                </a:solidFill>
                <a:latin typeface="Calibri" panose="020F0502020204030204"/>
              </a:rPr>
              <a:t>Delivering insight through data for a better Canada</a:t>
            </a:r>
            <a:endParaRPr lang="en-US" sz="1275" b="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79731770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13F61CBC-24C3-6947-ADAA-A50B14E242EC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F190F8-0D08-1945-8123-F4A12E3B91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294410"/>
            <a:ext cx="7886700" cy="895042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500" u="none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CB7B-8791-AE45-8FD2-E35F039282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303813"/>
            <a:ext cx="7886700" cy="36567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  <a:lvl2pPr>
              <a:defRPr sz="1350">
                <a:latin typeface="Arial MT Std" panose="020B0402020200020204" pitchFamily="34" charset="0"/>
              </a:defRPr>
            </a:lvl2pPr>
            <a:lvl3pPr>
              <a:defRPr sz="1200">
                <a:latin typeface="Arial MT Std" panose="020B0402020200020204" pitchFamily="34" charset="0"/>
              </a:defRPr>
            </a:lvl3pPr>
            <a:lvl4pPr>
              <a:defRPr sz="1050">
                <a:latin typeface="Arial MT Std" panose="020B0402020200020204" pitchFamily="34" charset="0"/>
              </a:defRPr>
            </a:lvl4pPr>
            <a:lvl5pPr>
              <a:defRPr sz="1050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00B9A835-E3AD-6541-8CB7-FBAC3331BF73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4D9FC08-3E1C-014A-BB63-4119EA71E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2320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>
            <a:extLst>
              <a:ext uri="{FF2B5EF4-FFF2-40B4-BE49-F238E27FC236}">
                <a16:creationId xmlns:a16="http://schemas.microsoft.com/office/drawing/2014/main" id="{A5821909-D323-1645-A122-4B1ED2F7EBAF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A85CE2-762B-9C4F-B29F-5D8A941A19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3888" y="1650105"/>
            <a:ext cx="7886700" cy="285273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30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547A7C-2582-B94D-B0CA-CE72B9DC3A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3823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tx1"/>
                </a:solidFill>
                <a:latin typeface="Arial MT Std" panose="020B0402020200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759DBA7-AD2A-CA46-AC91-69C8DA7F52E9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1FE7E3FD-0D9B-0641-BCCC-24D459EE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69925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10">
            <a:extLst>
              <a:ext uri="{FF2B5EF4-FFF2-40B4-BE49-F238E27FC236}">
                <a16:creationId xmlns:a16="http://schemas.microsoft.com/office/drawing/2014/main" id="{80E6DEAE-E822-BC4C-A21C-32FD19CC5920}"/>
              </a:ext>
            </a:extLst>
          </p:cNvPr>
          <p:cNvSpPr/>
          <p:nvPr/>
        </p:nvSpPr>
        <p:spPr>
          <a:xfrm>
            <a:off x="5760720" y="-284481"/>
            <a:ext cx="3383280" cy="1660893"/>
          </a:xfrm>
          <a:prstGeom prst="ellipse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lumMod val="0"/>
                  <a:lumOff val="100000"/>
                </a:schemeClr>
              </a:gs>
              <a:gs pos="63000">
                <a:schemeClr val="bg1">
                  <a:shade val="67500"/>
                  <a:satMod val="115000"/>
                  <a:alpha val="0"/>
                  <a:lumMod val="0"/>
                  <a:lumOff val="100000"/>
                </a:schemeClr>
              </a:gs>
              <a:gs pos="100000">
                <a:schemeClr val="bg1">
                  <a:shade val="100000"/>
                  <a:satMod val="115000"/>
                  <a:alpha val="0"/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D0AD4E-6AB3-214B-A4E4-E20A50DF752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50" y="1152144"/>
            <a:ext cx="7886700" cy="538544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1500">
                <a:latin typeface="Arial MT Std" panose="020B0402020200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3BFCDB-AC25-4845-93D8-4FE6A2452A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469439-F6DE-1C4F-BF69-06F3A41096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6"/>
            <a:ext cx="3886200" cy="414619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200">
                <a:latin typeface="Arial MT Std" panose="020B0402020200020204" pitchFamily="34" charset="0"/>
              </a:defRPr>
            </a:lvl1pPr>
            <a:lvl2pPr>
              <a:defRPr sz="1050">
                <a:latin typeface="Arial MT Std" panose="020B0402020200020204" pitchFamily="34" charset="0"/>
              </a:defRPr>
            </a:lvl2pPr>
            <a:lvl3pPr>
              <a:defRPr sz="900">
                <a:latin typeface="Arial MT Std" panose="020B0402020200020204" pitchFamily="34" charset="0"/>
              </a:defRPr>
            </a:lvl3pPr>
            <a:lvl4pPr>
              <a:defRPr sz="825">
                <a:latin typeface="Arial MT Std" panose="020B0402020200020204" pitchFamily="34" charset="0"/>
              </a:defRPr>
            </a:lvl4pPr>
            <a:lvl5pPr>
              <a:defRPr sz="825">
                <a:latin typeface="Arial MT Std" panose="020B0402020200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F26EB97A-C08E-BB40-8591-561B47E85442}"/>
              </a:ext>
            </a:extLst>
          </p:cNvPr>
          <p:cNvSpPr txBox="1">
            <a:spLocks/>
          </p:cNvSpPr>
          <p:nvPr/>
        </p:nvSpPr>
        <p:spPr>
          <a:xfrm>
            <a:off x="2807494" y="6447115"/>
            <a:ext cx="3529013" cy="242088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4600" spc="0" baseline="0">
                <a:solidFill>
                  <a:schemeClr val="tx1"/>
                </a:solidFill>
                <a:latin typeface="Arial MT Std" panose="020B0402020200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CA" sz="900" b="0" dirty="0">
                <a:solidFill>
                  <a:prstClr val="whit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Delivering insight through data for a better Canada</a:t>
            </a:r>
            <a:endParaRPr lang="en-US" sz="900" b="0" dirty="0">
              <a:solidFill>
                <a:prstClr val="whit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D68F7A4D-F81E-A149-B1DA-3297049C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01590" y="5960533"/>
            <a:ext cx="250487" cy="254590"/>
          </a:xfrm>
          <a:prstGeom prst="rect">
            <a:avLst/>
          </a:prstGeom>
        </p:spPr>
        <p:txBody>
          <a:bodyPr/>
          <a:lstStyle>
            <a:lvl1pPr algn="r">
              <a:defRPr sz="675">
                <a:latin typeface="Arial MT Std" panose="020B0402020200020204" pitchFamily="34" charset="0"/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E89FD8AD-1C0F-406A-B05A-9D17F60CDD43}" type="slidenum">
              <a:rPr lang="en-CA" smtClean="0">
                <a:solidFill>
                  <a:prstClr val="black"/>
                </a:solidFill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C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028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4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09.xml"/><Relationship Id="rId7" Type="http://schemas.openxmlformats.org/officeDocument/2006/relationships/slideLayout" Target="../slideLayouts/slideLayout113.xml"/><Relationship Id="rId12" Type="http://schemas.openxmlformats.org/officeDocument/2006/relationships/slideLayout" Target="../slideLayouts/slideLayout118.xml"/><Relationship Id="rId2" Type="http://schemas.openxmlformats.org/officeDocument/2006/relationships/slideLayout" Target="../slideLayouts/slideLayout108.xml"/><Relationship Id="rId1" Type="http://schemas.openxmlformats.org/officeDocument/2006/relationships/slideLayout" Target="../slideLayouts/slideLayout107.xml"/><Relationship Id="rId6" Type="http://schemas.openxmlformats.org/officeDocument/2006/relationships/slideLayout" Target="../slideLayouts/slideLayout112.xml"/><Relationship Id="rId11" Type="http://schemas.openxmlformats.org/officeDocument/2006/relationships/slideLayout" Target="../slideLayouts/slideLayout117.xml"/><Relationship Id="rId5" Type="http://schemas.openxmlformats.org/officeDocument/2006/relationships/slideLayout" Target="../slideLayouts/slideLayout111.xml"/><Relationship Id="rId10" Type="http://schemas.openxmlformats.org/officeDocument/2006/relationships/slideLayout" Target="../slideLayouts/slideLayout116.xml"/><Relationship Id="rId4" Type="http://schemas.openxmlformats.org/officeDocument/2006/relationships/slideLayout" Target="../slideLayouts/slideLayout110.xml"/><Relationship Id="rId9" Type="http://schemas.openxmlformats.org/officeDocument/2006/relationships/slideLayout" Target="../slideLayouts/slideLayout115.xml"/><Relationship Id="rId14" Type="http://schemas.openxmlformats.org/officeDocument/2006/relationships/image" Target="../media/image9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image" Target="../media/image7.jpg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403" r:id="rId1"/>
    <p:sldLayoutId id="2147484422" r:id="rId2"/>
    <p:sldLayoutId id="2147484406" r:id="rId3"/>
    <p:sldLayoutId id="2147484408" r:id="rId4"/>
    <p:sldLayoutId id="2147484404" r:id="rId5"/>
    <p:sldLayoutId id="2147484411" r:id="rId6"/>
    <p:sldLayoutId id="2147484412" r:id="rId7"/>
  </p:sldLayoutIdLst>
  <p:transition>
    <p:fade/>
  </p:transition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365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80" r:id="rId1"/>
    <p:sldLayoutId id="2147484581" r:id="rId2"/>
    <p:sldLayoutId id="2147484582" r:id="rId3"/>
    <p:sldLayoutId id="2147484583" r:id="rId4"/>
    <p:sldLayoutId id="2147484584" r:id="rId5"/>
    <p:sldLayoutId id="2147484585" r:id="rId6"/>
    <p:sldLayoutId id="2147484586" r:id="rId7"/>
    <p:sldLayoutId id="2147484587" r:id="rId8"/>
    <p:sldLayoutId id="2147484588" r:id="rId9"/>
    <p:sldLayoutId id="2147484589" r:id="rId10"/>
    <p:sldLayoutId id="214748459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51725" y="6380163"/>
            <a:ext cx="12700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E0A59B42-4122-4DF0-82B0-11CB2DD811AC}" type="datetime1">
              <a:rPr lang="en-CA" altLang="en-US">
                <a:solidFill>
                  <a:srgbClr val="333399"/>
                </a:solidFill>
                <a:latin typeface="Arial" panose="020B0604020202020204" pitchFamily="34" charset="0"/>
              </a:rPr>
              <a:pPr>
                <a:defRPr/>
              </a:pPr>
              <a:t>2021-05-22</a:t>
            </a:fld>
            <a:endParaRPr lang="en-CA" altLang="en-US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0338" y="6388100"/>
            <a:ext cx="38893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CA" altLang="en-US">
                <a:solidFill>
                  <a:srgbClr val="333399"/>
                </a:solidFill>
              </a:rPr>
              <a:t>Statistics Canada • Statistique Canada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5288" y="6408738"/>
            <a:ext cx="1522412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72454F38-F393-49BE-8C19-2C14F292B263}" type="slidenum">
              <a:rPr lang="en-CA" altLang="en-US">
                <a:solidFill>
                  <a:srgbClr val="333399"/>
                </a:solidFill>
                <a:latin typeface="Arial" panose="020B0604020202020204" pitchFamily="34" charset="0"/>
              </a:rPr>
              <a:pPr>
                <a:defRPr/>
              </a:pPr>
              <a:t>‹#›</a:t>
            </a:fld>
            <a:endParaRPr lang="en-CA" altLang="en-US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128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605" r:id="rId1"/>
    <p:sldLayoutId id="2147484606" r:id="rId2"/>
    <p:sldLayoutId id="2147484607" r:id="rId3"/>
    <p:sldLayoutId id="2147484608" r:id="rId4"/>
    <p:sldLayoutId id="2147484609" r:id="rId5"/>
    <p:sldLayoutId id="2147484610" r:id="rId6"/>
    <p:sldLayoutId id="2147484611" r:id="rId7"/>
    <p:sldLayoutId id="2147484612" r:id="rId8"/>
    <p:sldLayoutId id="2147484613" r:id="rId9"/>
    <p:sldLayoutId id="2147484614" r:id="rId10"/>
    <p:sldLayoutId id="2147484615" r:id="rId11"/>
    <p:sldLayoutId id="2147484616" r:id="rId12"/>
  </p:sldLayoutIdLst>
  <p:transition>
    <p:fade/>
  </p:transition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accent2"/>
          </a:solidFill>
          <a:latin typeface="Arial Black" panose="020B0A040201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4152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4" r:id="rId1"/>
    <p:sldLayoutId id="2147484425" r:id="rId2"/>
    <p:sldLayoutId id="2147484426" r:id="rId3"/>
    <p:sldLayoutId id="2147484427" r:id="rId4"/>
    <p:sldLayoutId id="2147484428" r:id="rId5"/>
    <p:sldLayoutId id="2147484429" r:id="rId6"/>
    <p:sldLayoutId id="2147484430" r:id="rId7"/>
    <p:sldLayoutId id="2147484431" r:id="rId8"/>
    <p:sldLayoutId id="2147484432" r:id="rId9"/>
    <p:sldLayoutId id="2147484433" r:id="rId10"/>
    <p:sldLayoutId id="214748443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1502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36" r:id="rId1"/>
    <p:sldLayoutId id="2147484437" r:id="rId2"/>
    <p:sldLayoutId id="2147484438" r:id="rId3"/>
    <p:sldLayoutId id="2147484439" r:id="rId4"/>
    <p:sldLayoutId id="2147484440" r:id="rId5"/>
    <p:sldLayoutId id="2147484441" r:id="rId6"/>
    <p:sldLayoutId id="2147484442" r:id="rId7"/>
    <p:sldLayoutId id="2147484443" r:id="rId8"/>
    <p:sldLayoutId id="2147484444" r:id="rId9"/>
    <p:sldLayoutId id="2147484445" r:id="rId10"/>
    <p:sldLayoutId id="214748444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2904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0" r:id="rId1"/>
    <p:sldLayoutId id="2147484461" r:id="rId2"/>
    <p:sldLayoutId id="2147484462" r:id="rId3"/>
    <p:sldLayoutId id="2147484463" r:id="rId4"/>
    <p:sldLayoutId id="2147484464" r:id="rId5"/>
    <p:sldLayoutId id="2147484465" r:id="rId6"/>
    <p:sldLayoutId id="2147484466" r:id="rId7"/>
    <p:sldLayoutId id="2147484467" r:id="rId8"/>
    <p:sldLayoutId id="2147484468" r:id="rId9"/>
    <p:sldLayoutId id="2147484469" r:id="rId10"/>
    <p:sldLayoutId id="214748447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882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2" r:id="rId1"/>
    <p:sldLayoutId id="2147484473" r:id="rId2"/>
    <p:sldLayoutId id="2147484474" r:id="rId3"/>
    <p:sldLayoutId id="2147484475" r:id="rId4"/>
    <p:sldLayoutId id="2147484476" r:id="rId5"/>
    <p:sldLayoutId id="2147484477" r:id="rId6"/>
    <p:sldLayoutId id="2147484478" r:id="rId7"/>
    <p:sldLayoutId id="2147484479" r:id="rId8"/>
    <p:sldLayoutId id="2147484480" r:id="rId9"/>
    <p:sldLayoutId id="2147484481" r:id="rId10"/>
    <p:sldLayoutId id="214748448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5931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20" r:id="rId1"/>
    <p:sldLayoutId id="2147484521" r:id="rId2"/>
    <p:sldLayoutId id="2147484522" r:id="rId3"/>
    <p:sldLayoutId id="2147484523" r:id="rId4"/>
    <p:sldLayoutId id="2147484524" r:id="rId5"/>
    <p:sldLayoutId id="2147484525" r:id="rId6"/>
    <p:sldLayoutId id="2147484526" r:id="rId7"/>
    <p:sldLayoutId id="2147484527" r:id="rId8"/>
    <p:sldLayoutId id="2147484528" r:id="rId9"/>
    <p:sldLayoutId id="2147484529" r:id="rId10"/>
    <p:sldLayoutId id="21474845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3270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2" r:id="rId1"/>
    <p:sldLayoutId id="2147484533" r:id="rId2"/>
    <p:sldLayoutId id="2147484534" r:id="rId3"/>
    <p:sldLayoutId id="2147484535" r:id="rId4"/>
    <p:sldLayoutId id="2147484536" r:id="rId5"/>
    <p:sldLayoutId id="2147484537" r:id="rId6"/>
    <p:sldLayoutId id="2147484538" r:id="rId7"/>
    <p:sldLayoutId id="2147484539" r:id="rId8"/>
    <p:sldLayoutId id="2147484540" r:id="rId9"/>
    <p:sldLayoutId id="2147484541" r:id="rId10"/>
    <p:sldLayoutId id="214748454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950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56" r:id="rId1"/>
    <p:sldLayoutId id="2147484557" r:id="rId2"/>
    <p:sldLayoutId id="2147484558" r:id="rId3"/>
    <p:sldLayoutId id="2147484559" r:id="rId4"/>
    <p:sldLayoutId id="2147484560" r:id="rId5"/>
    <p:sldLayoutId id="2147484561" r:id="rId6"/>
    <p:sldLayoutId id="2147484562" r:id="rId7"/>
    <p:sldLayoutId id="2147484563" r:id="rId8"/>
    <p:sldLayoutId id="2147484564" r:id="rId9"/>
    <p:sldLayoutId id="2147484565" r:id="rId10"/>
    <p:sldLayoutId id="214748456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52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8" r:id="rId1"/>
    <p:sldLayoutId id="2147484569" r:id="rId2"/>
    <p:sldLayoutId id="2147484570" r:id="rId3"/>
    <p:sldLayoutId id="2147484571" r:id="rId4"/>
    <p:sldLayoutId id="2147484572" r:id="rId5"/>
    <p:sldLayoutId id="2147484573" r:id="rId6"/>
    <p:sldLayoutId id="2147484574" r:id="rId7"/>
    <p:sldLayoutId id="2147484575" r:id="rId8"/>
    <p:sldLayoutId id="2147484576" r:id="rId9"/>
    <p:sldLayoutId id="2147484577" r:id="rId10"/>
    <p:sldLayoutId id="21474845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4.xml"/><Relationship Id="rId1" Type="http://schemas.openxmlformats.org/officeDocument/2006/relationships/themeOverride" Target="../theme/themeOverride2.xml"/><Relationship Id="rId5" Type="http://schemas.openxmlformats.org/officeDocument/2006/relationships/chart" Target="../charts/chart5.xml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150.statcan.gc.ca/n1/pub/71-607-x/71-607-x2019026-eng.htm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7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jp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3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6.xml"/><Relationship Id="rId3" Type="http://schemas.openxmlformats.org/officeDocument/2006/relationships/image" Target="../media/image10.jpg"/><Relationship Id="rId7" Type="http://schemas.openxmlformats.org/officeDocument/2006/relationships/diagramQuickStyle" Target="../diagrams/quickStyle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6.xml"/><Relationship Id="rId5" Type="http://schemas.openxmlformats.org/officeDocument/2006/relationships/diagramData" Target="../diagrams/data6.xml"/><Relationship Id="rId4" Type="http://schemas.openxmlformats.org/officeDocument/2006/relationships/image" Target="../media/image23.png"/><Relationship Id="rId9" Type="http://schemas.microsoft.com/office/2007/relationships/diagramDrawing" Target="../diagrams/drawin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6621C-6F45-B242-BB65-E518082388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640960" cy="1368153"/>
          </a:xfrm>
        </p:spPr>
        <p:txBody>
          <a:bodyPr/>
          <a:lstStyle/>
          <a:p>
            <a:r>
              <a:rPr lang="en-CA" sz="3200" dirty="0"/>
              <a:t>Developing an extended and more agile International Accounts program: The Canadian Multinationals Program</a:t>
            </a: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E707F7-BC74-7A48-A8B4-5834787C5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43608" y="2852936"/>
            <a:ext cx="6858000" cy="2520280"/>
          </a:xfrm>
        </p:spPr>
        <p:txBody>
          <a:bodyPr>
            <a:normAutofit/>
          </a:bodyPr>
          <a:lstStyle/>
          <a:p>
            <a:r>
              <a:rPr lang="en-CA" sz="2400" dirty="0"/>
              <a:t>Group of Experts on National Accounts 2021</a:t>
            </a:r>
            <a:endParaRPr lang="en-US" dirty="0"/>
          </a:p>
          <a:p>
            <a:endParaRPr lang="en-US" dirty="0"/>
          </a:p>
          <a:p>
            <a:r>
              <a:rPr lang="en-US" dirty="0"/>
              <a:t>Statistics Canada</a:t>
            </a:r>
          </a:p>
          <a:p>
            <a:r>
              <a:rPr lang="en-US" dirty="0"/>
              <a:t>International Accounts and Trade Division</a:t>
            </a:r>
          </a:p>
          <a:p>
            <a:endParaRPr lang="en-US" dirty="0"/>
          </a:p>
          <a:p>
            <a:r>
              <a:rPr lang="en-US" dirty="0"/>
              <a:t>May 2021</a:t>
            </a:r>
          </a:p>
        </p:txBody>
      </p:sp>
    </p:spTree>
    <p:extLst>
      <p:ext uri="{BB962C8B-B14F-4D97-AF65-F5344CB8AC3E}">
        <p14:creationId xmlns:p14="http://schemas.microsoft.com/office/powerpoint/2010/main" val="1568683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1840" y="2420888"/>
            <a:ext cx="2880320" cy="936104"/>
          </a:xfrm>
        </p:spPr>
        <p:txBody>
          <a:bodyPr/>
          <a:lstStyle/>
          <a:p>
            <a:r>
              <a:rPr lang="en-CA" dirty="0"/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610225505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B761FF-D525-D64B-8909-8CF25B3FD480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3382748"/>
              </p:ext>
            </p:extLst>
          </p:nvPr>
        </p:nvGraphicFramePr>
        <p:xfrm>
          <a:off x="219120" y="1272360"/>
          <a:ext cx="8763113" cy="4316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5071" y="5791256"/>
            <a:ext cx="3085412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6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6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600" b="1" dirty="0">
                <a:solidFill>
                  <a:prstClr val="black"/>
                </a:solidFill>
                <a:latin typeface="Calibri" panose="020F0502020204030204"/>
              </a:rPr>
              <a:t>36-10-0356-01</a:t>
            </a:r>
            <a:r>
              <a:rPr lang="en-CA" sz="16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23528" y="229785"/>
            <a:ext cx="9144000" cy="671282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Number of multinationals in Canada</a:t>
            </a:r>
          </a:p>
        </p:txBody>
      </p:sp>
    </p:spTree>
    <p:extLst>
      <p:ext uri="{BB962C8B-B14F-4D97-AF65-F5344CB8AC3E}">
        <p14:creationId xmlns:p14="http://schemas.microsoft.com/office/powerpoint/2010/main" val="27962864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56988" y="188640"/>
            <a:ext cx="8887011" cy="671282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Contribution of multinationals: GDP (value added)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6989" y="6093296"/>
            <a:ext cx="4188572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36-10-0620-01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7232904"/>
              </p:ext>
            </p:extLst>
          </p:nvPr>
        </p:nvGraphicFramePr>
        <p:xfrm>
          <a:off x="239411" y="859922"/>
          <a:ext cx="8656761" cy="5161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113124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356740" y="254805"/>
            <a:ext cx="8816266" cy="531954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Contribution of multinationals: Number of jobs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9012" y="6093296"/>
            <a:ext cx="4044556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36-10-0620-01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216034"/>
              </p:ext>
            </p:extLst>
          </p:nvPr>
        </p:nvGraphicFramePr>
        <p:xfrm>
          <a:off x="239411" y="1124744"/>
          <a:ext cx="8656761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21474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42784" y="332656"/>
            <a:ext cx="8656761" cy="671282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Contribution of multinationals: Goods exports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9411" y="6053473"/>
            <a:ext cx="5484716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36-10-0620-01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46921645"/>
              </p:ext>
            </p:extLst>
          </p:nvPr>
        </p:nvGraphicFramePr>
        <p:xfrm>
          <a:off x="239411" y="1003938"/>
          <a:ext cx="8656761" cy="487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96490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62332" y="260648"/>
            <a:ext cx="8826415" cy="526895"/>
          </a:xfrm>
          <a:prstGeom prst="rect">
            <a:avLst/>
          </a:prstGeom>
          <a:noFill/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u="none" kern="1200">
                <a:solidFill>
                  <a:schemeClr val="tx1"/>
                </a:solidFill>
                <a:latin typeface="Arial MT Std" panose="020B0402020200020204" pitchFamily="34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Contribution of multinationals: Capital investment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9412" y="5617979"/>
            <a:ext cx="3900540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36-10-0620-01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.</a:t>
            </a: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5697127"/>
              </p:ext>
            </p:extLst>
          </p:nvPr>
        </p:nvGraphicFramePr>
        <p:xfrm>
          <a:off x="221967" y="1119778"/>
          <a:ext cx="8809056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Rectangle 5"/>
          <p:cNvSpPr/>
          <p:nvPr/>
        </p:nvSpPr>
        <p:spPr>
          <a:xfrm>
            <a:off x="1619672" y="2852936"/>
            <a:ext cx="936103" cy="25275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US" sz="825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7504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583" y="332656"/>
            <a:ext cx="8531486" cy="735336"/>
          </a:xfrm>
          <a:noFill/>
        </p:spPr>
        <p:txBody>
          <a:bodyPr anchor="ctr">
            <a:noAutofit/>
          </a:bodyPr>
          <a:lstStyle/>
          <a:p>
            <a:r>
              <a:rPr lang="en-CA" sz="2400" b="1" dirty="0">
                <a:solidFill>
                  <a:srgbClr val="1F324F"/>
                </a:solidFill>
                <a:latin typeface="Arial MT Std"/>
              </a:rPr>
              <a:t>Canadian MNEs in the global context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64387"/>
            <a:ext cx="3478243" cy="3263504"/>
          </a:xfrm>
        </p:spPr>
        <p:txBody>
          <a:bodyPr>
            <a:normAutofit/>
          </a:bodyPr>
          <a:lstStyle/>
          <a:p>
            <a:r>
              <a:rPr lang="en-CA" sz="2000" dirty="0">
                <a:latin typeface="+mn-lt"/>
              </a:rPr>
              <a:t>In 2018, there were 3.6 million workers employed by Canadian multinationals worldwide</a:t>
            </a:r>
          </a:p>
          <a:p>
            <a:pPr marL="0" indent="0">
              <a:buNone/>
            </a:pPr>
            <a:endParaRPr lang="en-CA" sz="1600" dirty="0">
              <a:latin typeface="+mn-lt"/>
            </a:endParaRPr>
          </a:p>
          <a:p>
            <a:pPr lvl="1"/>
            <a:r>
              <a:rPr lang="en-CA" sz="1600" dirty="0">
                <a:latin typeface="+mn-lt"/>
              </a:rPr>
              <a:t>Canadian MNEs in Canada: 57.1%</a:t>
            </a:r>
          </a:p>
          <a:p>
            <a:pPr lvl="1"/>
            <a:r>
              <a:rPr lang="en-CA" sz="1600" dirty="0">
                <a:latin typeface="+mn-lt"/>
              </a:rPr>
              <a:t>Canadian MNEs abroad: 42.9%</a:t>
            </a:r>
          </a:p>
          <a:p>
            <a:pPr lvl="2"/>
            <a:r>
              <a:rPr lang="en-CA" sz="1600" dirty="0">
                <a:latin typeface="+mn-lt"/>
              </a:rPr>
              <a:t>United States: 20.1%</a:t>
            </a:r>
          </a:p>
          <a:p>
            <a:pPr lvl="2"/>
            <a:r>
              <a:rPr lang="en-CA" sz="1600" dirty="0">
                <a:latin typeface="+mn-lt"/>
              </a:rPr>
              <a:t>Non-US countries: 22.9%</a:t>
            </a:r>
          </a:p>
          <a:p>
            <a:pPr lvl="2"/>
            <a:endParaRPr lang="en-CA" sz="1600" dirty="0">
              <a:latin typeface="+mn-lt"/>
            </a:endParaRPr>
          </a:p>
          <a:p>
            <a:pPr marL="342900" lvl="1" indent="0">
              <a:buNone/>
            </a:pPr>
            <a:endParaRPr lang="en-CA" sz="1600" dirty="0">
              <a:latin typeface="+mn-lt"/>
            </a:endParaRPr>
          </a:p>
          <a:p>
            <a:pPr marL="514350" lvl="2">
              <a:spcBef>
                <a:spcPts val="750"/>
              </a:spcBef>
            </a:pPr>
            <a:endParaRPr lang="en-CA" sz="1600" dirty="0"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4583" y="5787984"/>
            <a:ext cx="374470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Source(s):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Table 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36-10-0470-01 </a:t>
            </a:r>
            <a:r>
              <a:rPr lang="en-CA" sz="1200" dirty="0">
                <a:solidFill>
                  <a:prstClr val="black"/>
                </a:solidFill>
                <a:latin typeface="Calibri" panose="020F0502020204030204"/>
              </a:rPr>
              <a:t>and</a:t>
            </a:r>
            <a:r>
              <a:rPr lang="en-CA" sz="1200" b="1" dirty="0">
                <a:solidFill>
                  <a:prstClr val="black"/>
                </a:solidFill>
                <a:latin typeface="Calibri" panose="020F0502020204030204"/>
              </a:rPr>
              <a:t> 36-10-0604-01.</a:t>
            </a: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3667881"/>
              </p:ext>
            </p:extLst>
          </p:nvPr>
        </p:nvGraphicFramePr>
        <p:xfrm>
          <a:off x="3267342" y="1828084"/>
          <a:ext cx="5538727" cy="3896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6573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76" y="255783"/>
            <a:ext cx="9133311" cy="508919"/>
          </a:xfrm>
          <a:noFill/>
        </p:spPr>
        <p:txBody>
          <a:bodyPr>
            <a:normAutofit/>
          </a:bodyPr>
          <a:lstStyle/>
          <a:p>
            <a:r>
              <a:rPr lang="en-CA" sz="2800" b="1" dirty="0">
                <a:latin typeface="Century Gothic" charset="0"/>
                <a:ea typeface="Century Gothic" charset="0"/>
                <a:cs typeface="Century Gothic" charset="0"/>
              </a:rPr>
              <a:t>AMNE Interactive Tool – Data visualization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6581001"/>
            <a:ext cx="9144000" cy="2769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sz="1200" dirty="0">
                <a:solidFill>
                  <a:prstClr val="black"/>
                </a:solidFill>
                <a:latin typeface="Calibri" panose="020F0502020204030204"/>
                <a:hlinkClick r:id="rId3"/>
              </a:rPr>
              <a:t>Source: </a:t>
            </a:r>
            <a:r>
              <a:rPr lang="en-CA" sz="1200" u="sng" dirty="0">
                <a:solidFill>
                  <a:prstClr val="black"/>
                </a:solidFill>
                <a:latin typeface="Calibri" panose="020F0502020204030204"/>
                <a:hlinkClick r:id="rId3"/>
              </a:rPr>
              <a:t>https://www150.statcan.gc.ca/n1/pub/71-607-x/71-607-x2019026-eng.htm</a:t>
            </a:r>
            <a:endParaRPr lang="fr-FR" sz="1200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8" y="764703"/>
            <a:ext cx="9133311" cy="581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66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700808"/>
            <a:ext cx="6552728" cy="324036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CA" dirty="0"/>
              <a:t>Thank you!</a:t>
            </a:r>
            <a:br>
              <a:rPr lang="en-CA" dirty="0"/>
            </a:br>
            <a:br>
              <a:rPr lang="en-CA" sz="1800" dirty="0"/>
            </a:br>
            <a:r>
              <a:rPr lang="en-CA" sz="2000" dirty="0"/>
              <a:t>Contact information: </a:t>
            </a:r>
            <a:br>
              <a:rPr lang="en-CA" sz="2000" dirty="0"/>
            </a:br>
            <a:r>
              <a:rPr lang="en-CA" sz="2000" dirty="0"/>
              <a:t>Eric Boulay</a:t>
            </a:r>
            <a:br>
              <a:rPr lang="en-CA" sz="2000" dirty="0"/>
            </a:br>
            <a:r>
              <a:rPr lang="en-CA" sz="2000" dirty="0"/>
              <a:t>Statistics Canada</a:t>
            </a:r>
            <a:br>
              <a:rPr lang="en-CA" sz="2000" dirty="0"/>
            </a:br>
            <a:r>
              <a:rPr lang="en-CA" sz="2000" dirty="0"/>
              <a:t>eric.boulay@canada.ca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27858439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C44F077B-5958-804B-ABA9-C931FB5A2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332656"/>
            <a:ext cx="7488832" cy="544846"/>
          </a:xfrm>
          <a:noFill/>
        </p:spPr>
        <p:txBody>
          <a:bodyPr/>
          <a:lstStyle/>
          <a:p>
            <a:r>
              <a:rPr lang="en-CA" sz="2800" dirty="0">
                <a:latin typeface="Arial MT Std"/>
              </a:rPr>
              <a:t>Outline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90864035"/>
              </p:ext>
            </p:extLst>
          </p:nvPr>
        </p:nvGraphicFramePr>
        <p:xfrm>
          <a:off x="755576" y="1124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86280559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93228" cy="954729"/>
          </a:xfrm>
        </p:spPr>
        <p:txBody>
          <a:bodyPr/>
          <a:lstStyle/>
          <a:p>
            <a:r>
              <a:rPr lang="en-IE" sz="28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An extended and more agile International Accounts program – Main areas of transformation</a:t>
            </a:r>
            <a:endParaRPr lang="en-CA" sz="2800" b="1" dirty="0">
              <a:solidFill>
                <a:srgbClr val="1F324F"/>
              </a:solidFill>
              <a:latin typeface="Arial MT Std"/>
              <a:ea typeface="Century Gothic" charset="0"/>
              <a:cs typeface="Century Gothic" charset="0"/>
            </a:endParaRP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3948029508"/>
              </p:ext>
            </p:extLst>
          </p:nvPr>
        </p:nvGraphicFramePr>
        <p:xfrm>
          <a:off x="1524000" y="1412776"/>
          <a:ext cx="6936432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85211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50" name="Table 12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121707"/>
              </p:ext>
            </p:extLst>
          </p:nvPr>
        </p:nvGraphicFramePr>
        <p:xfrm>
          <a:off x="39516" y="1879430"/>
          <a:ext cx="1401294" cy="42908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01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62910">
                <a:tc>
                  <a:txBody>
                    <a:bodyPr/>
                    <a:lstStyle/>
                    <a:p>
                      <a:pPr algn="r"/>
                      <a:r>
                        <a:rPr lang="en-CA" sz="1500" b="0" dirty="0"/>
                        <a:t>Trade in services</a:t>
                      </a:r>
                    </a:p>
                  </a:txBody>
                  <a:tcPr marL="68580" marR="68580" marT="34290" marB="34290" anchor="ctr"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287">
                <a:tc>
                  <a:txBody>
                    <a:bodyPr/>
                    <a:lstStyle/>
                    <a:p>
                      <a:pPr algn="r"/>
                      <a:r>
                        <a:rPr lang="en-CA" sz="1500" b="0" dirty="0">
                          <a:solidFill>
                            <a:schemeClr val="bg1"/>
                          </a:solidFill>
                        </a:rPr>
                        <a:t>Firm characteristics</a:t>
                      </a:r>
                    </a:p>
                  </a:txBody>
                  <a:tcPr marL="68580" marR="68580" marT="34290" marB="3429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7287">
                <a:tc>
                  <a:txBody>
                    <a:bodyPr/>
                    <a:lstStyle/>
                    <a:p>
                      <a:pPr algn="r"/>
                      <a:r>
                        <a:rPr lang="en-CA" sz="1500" dirty="0">
                          <a:solidFill>
                            <a:schemeClr val="bg1"/>
                          </a:solidFill>
                        </a:rPr>
                        <a:t>FDI / MNEs</a:t>
                      </a:r>
                      <a:r>
                        <a:rPr lang="en-CA" sz="1500" baseline="0" dirty="0">
                          <a:solidFill>
                            <a:schemeClr val="bg1"/>
                          </a:solidFill>
                        </a:rPr>
                        <a:t> / Globalization</a:t>
                      </a:r>
                      <a:endParaRPr lang="en-CA" sz="150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 anchor="ctr"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7287">
                <a:tc>
                  <a:txBody>
                    <a:bodyPr/>
                    <a:lstStyle/>
                    <a:p>
                      <a:pPr algn="r"/>
                      <a:r>
                        <a:rPr lang="en-CA" sz="1500" dirty="0">
                          <a:solidFill>
                            <a:schemeClr val="bg1"/>
                          </a:solidFill>
                        </a:rPr>
                        <a:t>Financial exposure</a:t>
                      </a:r>
                    </a:p>
                  </a:txBody>
                  <a:tcPr marL="68580" marR="68580" marT="34290" marB="34290" anchor="ctr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26085">
                <a:tc>
                  <a:txBody>
                    <a:bodyPr/>
                    <a:lstStyle/>
                    <a:p>
                      <a:pPr algn="r"/>
                      <a:r>
                        <a:rPr lang="en-CA" sz="1500" dirty="0">
                          <a:solidFill>
                            <a:schemeClr val="bg1"/>
                          </a:solidFill>
                        </a:rPr>
                        <a:t>Enhanced accessibility</a:t>
                      </a:r>
                    </a:p>
                  </a:txBody>
                  <a:tcPr marL="68580" marR="68580" marT="34290" marB="34290" anchor="ctr"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205" name="Group 204"/>
          <p:cNvGrpSpPr/>
          <p:nvPr/>
        </p:nvGrpSpPr>
        <p:grpSpPr>
          <a:xfrm>
            <a:off x="2937873" y="1825572"/>
            <a:ext cx="1009678" cy="640562"/>
            <a:chOff x="9347725" y="574305"/>
            <a:chExt cx="1861803" cy="2139966"/>
          </a:xfrm>
        </p:grpSpPr>
        <p:grpSp>
          <p:nvGrpSpPr>
            <p:cNvPr id="206" name="Group 205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08" name="Picture 20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9" name="Freeform 208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Services TEC</a:t>
                </a:r>
              </a:p>
            </p:txBody>
          </p:sp>
        </p:grpSp>
        <p:sp>
          <p:nvSpPr>
            <p:cNvPr id="207" name="Freeform 20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922879" y="1632057"/>
            <a:ext cx="1049224" cy="869162"/>
            <a:chOff x="9347725" y="574305"/>
            <a:chExt cx="1861803" cy="2139966"/>
          </a:xfrm>
        </p:grpSpPr>
        <p:grpSp>
          <p:nvGrpSpPr>
            <p:cNvPr id="211" name="Group 210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13" name="Picture 21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4" name="Freeform 213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Monthly Trade in Services</a:t>
                </a:r>
              </a:p>
            </p:txBody>
          </p:sp>
        </p:grpSp>
        <p:sp>
          <p:nvSpPr>
            <p:cNvPr id="212" name="Freeform 21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1563097" y="3524037"/>
            <a:ext cx="897137" cy="916787"/>
            <a:chOff x="9351209" y="574305"/>
            <a:chExt cx="1954180" cy="2139966"/>
          </a:xfrm>
        </p:grpSpPr>
        <p:grpSp>
          <p:nvGrpSpPr>
            <p:cNvPr id="216" name="Group 215"/>
            <p:cNvGrpSpPr/>
            <p:nvPr/>
          </p:nvGrpSpPr>
          <p:grpSpPr>
            <a:xfrm>
              <a:off x="9351209" y="608736"/>
              <a:ext cx="1954180" cy="2105535"/>
              <a:chOff x="3365500" y="1355458"/>
              <a:chExt cx="2671025" cy="2877900"/>
            </a:xfrm>
          </p:grpSpPr>
          <p:pic>
            <p:nvPicPr>
              <p:cNvPr id="218" name="Picture 21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3491763" y="1355458"/>
                <a:ext cx="2544762" cy="2582861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Full MNE portrait</a:t>
                </a:r>
              </a:p>
            </p:txBody>
          </p:sp>
        </p:grpSp>
        <p:sp>
          <p:nvSpPr>
            <p:cNvPr id="217" name="Freeform 21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781243" y="3571910"/>
            <a:ext cx="1042392" cy="688329"/>
            <a:chOff x="9347725" y="574305"/>
            <a:chExt cx="1861803" cy="2139967"/>
          </a:xfrm>
        </p:grpSpPr>
        <p:grpSp>
          <p:nvGrpSpPr>
            <p:cNvPr id="221" name="Group 220"/>
            <p:cNvGrpSpPr/>
            <p:nvPr/>
          </p:nvGrpSpPr>
          <p:grpSpPr>
            <a:xfrm>
              <a:off x="9347725" y="709976"/>
              <a:ext cx="1861803" cy="2004296"/>
              <a:chOff x="3360738" y="1493834"/>
              <a:chExt cx="2544762" cy="2739524"/>
            </a:xfrm>
          </p:grpSpPr>
          <p:pic>
            <p:nvPicPr>
              <p:cNvPr id="223" name="Picture 22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4" name="Freeform 223"/>
              <p:cNvSpPr>
                <a:spLocks/>
              </p:cNvSpPr>
              <p:nvPr/>
            </p:nvSpPr>
            <p:spPr bwMode="auto">
              <a:xfrm>
                <a:off x="3360738" y="1493834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Purpose of FDI</a:t>
                </a:r>
              </a:p>
            </p:txBody>
          </p:sp>
        </p:grpSp>
        <p:sp>
          <p:nvSpPr>
            <p:cNvPr id="222" name="Freeform 22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2659578" y="3375330"/>
            <a:ext cx="1243268" cy="688328"/>
            <a:chOff x="9347725" y="574305"/>
            <a:chExt cx="1861803" cy="2139966"/>
          </a:xfrm>
        </p:grpSpPr>
        <p:grpSp>
          <p:nvGrpSpPr>
            <p:cNvPr id="226" name="Group 225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28" name="Picture 22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Investment by Ultimate  Investing Country</a:t>
                </a:r>
              </a:p>
            </p:txBody>
          </p:sp>
        </p:grpSp>
        <p:sp>
          <p:nvSpPr>
            <p:cNvPr id="227" name="Freeform 22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7174612" y="5389065"/>
            <a:ext cx="1293907" cy="718461"/>
            <a:chOff x="9351209" y="574305"/>
            <a:chExt cx="2572890" cy="2139967"/>
          </a:xfrm>
        </p:grpSpPr>
        <p:grpSp>
          <p:nvGrpSpPr>
            <p:cNvPr id="231" name="Group 230"/>
            <p:cNvGrpSpPr/>
            <p:nvPr/>
          </p:nvGrpSpPr>
          <p:grpSpPr>
            <a:xfrm>
              <a:off x="9351209" y="730516"/>
              <a:ext cx="2572890" cy="1983756"/>
              <a:chOff x="3365500" y="1521909"/>
              <a:chExt cx="3516695" cy="2711449"/>
            </a:xfrm>
          </p:grpSpPr>
          <p:pic>
            <p:nvPicPr>
              <p:cNvPr id="233" name="Picture 23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4" name="Freeform 233"/>
              <p:cNvSpPr>
                <a:spLocks/>
              </p:cNvSpPr>
              <p:nvPr/>
            </p:nvSpPr>
            <p:spPr bwMode="auto">
              <a:xfrm>
                <a:off x="4126563" y="1574879"/>
                <a:ext cx="275563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TEC/TIC Power BI data visualization</a:t>
                </a:r>
              </a:p>
            </p:txBody>
          </p:sp>
        </p:grpSp>
        <p:sp>
          <p:nvSpPr>
            <p:cNvPr id="232" name="Freeform 23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3355600" y="5248884"/>
            <a:ext cx="1148472" cy="858642"/>
            <a:chOff x="9347725" y="574305"/>
            <a:chExt cx="1861803" cy="2139966"/>
          </a:xfrm>
        </p:grpSpPr>
        <p:grpSp>
          <p:nvGrpSpPr>
            <p:cNvPr id="241" name="Group 240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43" name="Picture 24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4" name="Freeform 243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Hubs accessible from external sites</a:t>
                </a:r>
              </a:p>
            </p:txBody>
          </p:sp>
        </p:grpSp>
        <p:sp>
          <p:nvSpPr>
            <p:cNvPr id="242" name="Freeform 24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2426411" y="5322334"/>
            <a:ext cx="951358" cy="755515"/>
            <a:chOff x="9180411" y="574305"/>
            <a:chExt cx="2052825" cy="2139965"/>
          </a:xfrm>
        </p:grpSpPr>
        <p:grpSp>
          <p:nvGrpSpPr>
            <p:cNvPr id="246" name="Group 245"/>
            <p:cNvGrpSpPr/>
            <p:nvPr/>
          </p:nvGrpSpPr>
          <p:grpSpPr>
            <a:xfrm>
              <a:off x="9180411" y="661045"/>
              <a:ext cx="2052825" cy="2053225"/>
              <a:chOff x="3132049" y="1426956"/>
              <a:chExt cx="2805856" cy="2806402"/>
            </a:xfrm>
          </p:grpSpPr>
          <p:pic>
            <p:nvPicPr>
              <p:cNvPr id="248" name="Picture 247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9" name="Freeform 248"/>
              <p:cNvSpPr>
                <a:spLocks/>
              </p:cNvSpPr>
              <p:nvPr/>
            </p:nvSpPr>
            <p:spPr bwMode="auto">
              <a:xfrm>
                <a:off x="3132049" y="1426956"/>
                <a:ext cx="2805856" cy="2582861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Country Fact Sheets</a:t>
                </a:r>
              </a:p>
            </p:txBody>
          </p:sp>
        </p:grpSp>
        <p:sp>
          <p:nvSpPr>
            <p:cNvPr id="247" name="Freeform 24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4462865" y="5260747"/>
            <a:ext cx="1009678" cy="778978"/>
            <a:chOff x="9347725" y="574305"/>
            <a:chExt cx="1861803" cy="2139966"/>
          </a:xfrm>
        </p:grpSpPr>
        <p:grpSp>
          <p:nvGrpSpPr>
            <p:cNvPr id="251" name="Group 250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53" name="Picture 25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4" name="Freeform 253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Security by Security Hub</a:t>
                </a:r>
              </a:p>
            </p:txBody>
          </p:sp>
        </p:grpSp>
        <p:sp>
          <p:nvSpPr>
            <p:cNvPr id="252" name="Freeform 25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2428212" y="3900008"/>
            <a:ext cx="922122" cy="404787"/>
            <a:chOff x="9305273" y="574305"/>
            <a:chExt cx="1861803" cy="2235704"/>
          </a:xfrm>
        </p:grpSpPr>
        <p:grpSp>
          <p:nvGrpSpPr>
            <p:cNvPr id="256" name="Group 255"/>
            <p:cNvGrpSpPr/>
            <p:nvPr/>
          </p:nvGrpSpPr>
          <p:grpSpPr>
            <a:xfrm>
              <a:off x="9305273" y="730515"/>
              <a:ext cx="1861803" cy="2079494"/>
              <a:chOff x="3302714" y="1521909"/>
              <a:chExt cx="2544762" cy="2842307"/>
            </a:xfrm>
          </p:grpSpPr>
          <p:pic>
            <p:nvPicPr>
              <p:cNvPr id="258" name="Picture 25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59" name="Freeform 258"/>
              <p:cNvSpPr>
                <a:spLocks/>
              </p:cNvSpPr>
              <p:nvPr/>
            </p:nvSpPr>
            <p:spPr bwMode="auto">
              <a:xfrm>
                <a:off x="3302714" y="1781355"/>
                <a:ext cx="2544762" cy="2582861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GDP</a:t>
                </a:r>
              </a:p>
            </p:txBody>
          </p:sp>
        </p:grpSp>
        <p:sp>
          <p:nvSpPr>
            <p:cNvPr id="257" name="Freeform 25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5073040" y="1745819"/>
            <a:ext cx="1307549" cy="782285"/>
            <a:chOff x="9347725" y="574305"/>
            <a:chExt cx="1861803" cy="2139966"/>
          </a:xfrm>
        </p:grpSpPr>
        <p:grpSp>
          <p:nvGrpSpPr>
            <p:cNvPr id="261" name="Group 260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63" name="Picture 26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4" name="Freeform 263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Services by Mode of Supply</a:t>
                </a:r>
              </a:p>
            </p:txBody>
          </p:sp>
        </p:grpSp>
        <p:sp>
          <p:nvSpPr>
            <p:cNvPr id="262" name="Freeform 26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2549093" y="2546590"/>
            <a:ext cx="1174870" cy="851935"/>
            <a:chOff x="9351209" y="574305"/>
            <a:chExt cx="1967705" cy="2139966"/>
          </a:xfrm>
        </p:grpSpPr>
        <p:grpSp>
          <p:nvGrpSpPr>
            <p:cNvPr id="266" name="Group 265"/>
            <p:cNvGrpSpPr/>
            <p:nvPr/>
          </p:nvGrpSpPr>
          <p:grpSpPr>
            <a:xfrm>
              <a:off x="9351209" y="709978"/>
              <a:ext cx="1967705" cy="2004293"/>
              <a:chOff x="3365500" y="1493838"/>
              <a:chExt cx="2689512" cy="2739520"/>
            </a:xfrm>
          </p:grpSpPr>
          <p:pic>
            <p:nvPicPr>
              <p:cNvPr id="268" name="Picture 26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3510250" y="1493838"/>
                <a:ext cx="2544762" cy="2582861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TEC Goods Time series expansion</a:t>
                </a:r>
              </a:p>
            </p:txBody>
          </p:sp>
        </p:grpSp>
        <p:sp>
          <p:nvSpPr>
            <p:cNvPr id="267" name="Freeform 26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3543149" y="2682312"/>
            <a:ext cx="1064954" cy="674081"/>
            <a:chOff x="9310708" y="307437"/>
            <a:chExt cx="1861803" cy="2137551"/>
          </a:xfrm>
        </p:grpSpPr>
        <p:grpSp>
          <p:nvGrpSpPr>
            <p:cNvPr id="276" name="Group 275"/>
            <p:cNvGrpSpPr/>
            <p:nvPr/>
          </p:nvGrpSpPr>
          <p:grpSpPr>
            <a:xfrm>
              <a:off x="9310708" y="461232"/>
              <a:ext cx="1861803" cy="1983756"/>
              <a:chOff x="3310142" y="1153846"/>
              <a:chExt cx="2544762" cy="2711450"/>
            </a:xfrm>
          </p:grpSpPr>
          <p:pic>
            <p:nvPicPr>
              <p:cNvPr id="278" name="Picture 27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47700" y="1153846"/>
                <a:ext cx="2381250" cy="271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9" name="Freeform 278"/>
              <p:cNvSpPr>
                <a:spLocks/>
              </p:cNvSpPr>
              <p:nvPr/>
            </p:nvSpPr>
            <p:spPr bwMode="auto">
              <a:xfrm>
                <a:off x="3310142" y="1163254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Trade with China by province</a:t>
                </a:r>
              </a:p>
            </p:txBody>
          </p:sp>
        </p:grpSp>
        <p:sp>
          <p:nvSpPr>
            <p:cNvPr id="277" name="Freeform 276"/>
            <p:cNvSpPr>
              <a:spLocks/>
            </p:cNvSpPr>
            <p:nvPr/>
          </p:nvSpPr>
          <p:spPr bwMode="auto">
            <a:xfrm>
              <a:off x="9824630" y="307437"/>
              <a:ext cx="718010" cy="257262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1538228" y="2598454"/>
            <a:ext cx="1064686" cy="944450"/>
            <a:chOff x="3454476" y="-2489304"/>
            <a:chExt cx="2573984" cy="2711449"/>
          </a:xfrm>
        </p:grpSpPr>
        <p:pic>
          <p:nvPicPr>
            <p:cNvPr id="283" name="Picture 28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7212" y="-2489304"/>
              <a:ext cx="2381248" cy="2711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4" name="Freeform 283"/>
            <p:cNvSpPr>
              <a:spLocks/>
            </p:cNvSpPr>
            <p:nvPr/>
          </p:nvSpPr>
          <p:spPr bwMode="auto">
            <a:xfrm>
              <a:off x="3454476" y="-2441937"/>
              <a:ext cx="2544762" cy="2582863"/>
            </a:xfrm>
            <a:custGeom>
              <a:avLst/>
              <a:gdLst>
                <a:gd name="T0" fmla="*/ 18 w 677"/>
                <a:gd name="T1" fmla="*/ 0 h 686"/>
                <a:gd name="T2" fmla="*/ 617 w 677"/>
                <a:gd name="T3" fmla="*/ 0 h 686"/>
                <a:gd name="T4" fmla="*/ 677 w 677"/>
                <a:gd name="T5" fmla="*/ 644 h 686"/>
                <a:gd name="T6" fmla="*/ 48 w 677"/>
                <a:gd name="T7" fmla="*/ 686 h 686"/>
                <a:gd name="T8" fmla="*/ 18 w 677"/>
                <a:gd name="T9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7" h="686">
                  <a:moveTo>
                    <a:pt x="18" y="0"/>
                  </a:moveTo>
                  <a:cubicBezTo>
                    <a:pt x="617" y="0"/>
                    <a:pt x="617" y="0"/>
                    <a:pt x="617" y="0"/>
                  </a:cubicBezTo>
                  <a:cubicBezTo>
                    <a:pt x="617" y="0"/>
                    <a:pt x="591" y="377"/>
                    <a:pt x="677" y="644"/>
                  </a:cubicBezTo>
                  <a:cubicBezTo>
                    <a:pt x="502" y="665"/>
                    <a:pt x="273" y="686"/>
                    <a:pt x="48" y="686"/>
                  </a:cubicBezTo>
                  <a:cubicBezTo>
                    <a:pt x="0" y="398"/>
                    <a:pt x="18" y="220"/>
                    <a:pt x="18" y="0"/>
                  </a:cubicBezTo>
                  <a:close/>
                </a:path>
              </a:pathLst>
            </a:custGeom>
            <a:solidFill>
              <a:srgbClr val="F9ED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37160" tIns="137160" rIns="137160" bIns="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CA" sz="1050" dirty="0">
                  <a:solidFill>
                    <a:srgbClr val="808080">
                      <a:lumMod val="50000"/>
                    </a:srgbClr>
                  </a:solidFill>
                  <a:latin typeface="Comic Sans MS" panose="030F0702030302020204" pitchFamily="66" charset="0"/>
                </a:rPr>
                <a:t>Trade by CMA (city-level)</a:t>
              </a: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1610413" y="1971656"/>
            <a:ext cx="1463897" cy="440031"/>
            <a:chOff x="9347725" y="574305"/>
            <a:chExt cx="1861803" cy="2139966"/>
          </a:xfrm>
        </p:grpSpPr>
        <p:grpSp>
          <p:nvGrpSpPr>
            <p:cNvPr id="286" name="Group 285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88" name="Picture 28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9" name="Freeform 288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ICT sector</a:t>
                </a:r>
              </a:p>
            </p:txBody>
          </p:sp>
        </p:grpSp>
        <p:sp>
          <p:nvSpPr>
            <p:cNvPr id="287" name="Freeform 28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6718248" y="3525227"/>
            <a:ext cx="1090501" cy="739751"/>
            <a:chOff x="9347725" y="574305"/>
            <a:chExt cx="1861803" cy="2139966"/>
          </a:xfrm>
        </p:grpSpPr>
        <p:grpSp>
          <p:nvGrpSpPr>
            <p:cNvPr id="291" name="Group 290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93" name="Picture 292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4" name="Freeform 293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 err="1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Merchanting</a:t>
                </a:r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 FGPs, Processing</a:t>
                </a:r>
              </a:p>
            </p:txBody>
          </p:sp>
        </p:grpSp>
        <p:sp>
          <p:nvSpPr>
            <p:cNvPr id="292" name="Freeform 29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5415840" y="5324403"/>
            <a:ext cx="1189685" cy="678458"/>
            <a:chOff x="9347725" y="574305"/>
            <a:chExt cx="1861803" cy="2139966"/>
          </a:xfrm>
        </p:grpSpPr>
        <p:grpSp>
          <p:nvGrpSpPr>
            <p:cNvPr id="296" name="Group 295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298" name="Picture 297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9" name="Freeform 298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Training Videos</a:t>
                </a:r>
              </a:p>
            </p:txBody>
          </p:sp>
        </p:grpSp>
        <p:sp>
          <p:nvSpPr>
            <p:cNvPr id="297" name="Freeform 296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301" name="Group 300"/>
          <p:cNvGrpSpPr/>
          <p:nvPr/>
        </p:nvGrpSpPr>
        <p:grpSpPr>
          <a:xfrm>
            <a:off x="1556613" y="5255855"/>
            <a:ext cx="904928" cy="840845"/>
            <a:chOff x="9347725" y="574305"/>
            <a:chExt cx="1861803" cy="2139966"/>
          </a:xfrm>
        </p:grpSpPr>
        <p:grpSp>
          <p:nvGrpSpPr>
            <p:cNvPr id="302" name="Group 301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304" name="Picture 303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5" name="Freeform 304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Trade Explorer</a:t>
                </a:r>
              </a:p>
            </p:txBody>
          </p:sp>
        </p:grpSp>
        <p:sp>
          <p:nvSpPr>
            <p:cNvPr id="303" name="Freeform 302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6496747" y="1802845"/>
            <a:ext cx="934689" cy="693076"/>
            <a:chOff x="9347725" y="574305"/>
            <a:chExt cx="1861803" cy="2139966"/>
          </a:xfrm>
        </p:grpSpPr>
        <p:grpSp>
          <p:nvGrpSpPr>
            <p:cNvPr id="322" name="Group 321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324" name="Picture 32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5" name="Freeform 324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10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Digital Trade</a:t>
                </a:r>
              </a:p>
            </p:txBody>
          </p:sp>
        </p:grpSp>
        <p:sp>
          <p:nvSpPr>
            <p:cNvPr id="323" name="Freeform 322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grpSp>
        <p:nvGrpSpPr>
          <p:cNvPr id="331" name="Group 330"/>
          <p:cNvGrpSpPr/>
          <p:nvPr/>
        </p:nvGrpSpPr>
        <p:grpSpPr>
          <a:xfrm>
            <a:off x="6755579" y="2642553"/>
            <a:ext cx="1105700" cy="812955"/>
            <a:chOff x="9347723" y="574305"/>
            <a:chExt cx="1861803" cy="2139966"/>
          </a:xfrm>
        </p:grpSpPr>
        <p:grpSp>
          <p:nvGrpSpPr>
            <p:cNvPr id="332" name="Group 331"/>
            <p:cNvGrpSpPr/>
            <p:nvPr/>
          </p:nvGrpSpPr>
          <p:grpSpPr>
            <a:xfrm>
              <a:off x="9347723" y="709978"/>
              <a:ext cx="1861803" cy="2004293"/>
              <a:chOff x="3360733" y="1493838"/>
              <a:chExt cx="2544761" cy="2739520"/>
            </a:xfrm>
          </p:grpSpPr>
          <p:pic>
            <p:nvPicPr>
              <p:cNvPr id="334" name="Picture 33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5" name="Freeform 334"/>
              <p:cNvSpPr>
                <a:spLocks/>
              </p:cNvSpPr>
              <p:nvPr/>
            </p:nvSpPr>
            <p:spPr bwMode="auto">
              <a:xfrm>
                <a:off x="3360733" y="1493838"/>
                <a:ext cx="2544761" cy="2582859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Related party trade</a:t>
                </a:r>
              </a:p>
            </p:txBody>
          </p:sp>
        </p:grpSp>
        <p:sp>
          <p:nvSpPr>
            <p:cNvPr id="333" name="Freeform 332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sp>
        <p:nvSpPr>
          <p:cNvPr id="1252" name="TextBox 1251"/>
          <p:cNvSpPr txBox="1"/>
          <p:nvPr/>
        </p:nvSpPr>
        <p:spPr>
          <a:xfrm>
            <a:off x="1398484" y="1213892"/>
            <a:ext cx="12339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rgbClr val="000000"/>
                </a:solidFill>
                <a:latin typeface="Arial" panose="020B0604020202020204" pitchFamily="34" charset="0"/>
              </a:rPr>
              <a:t>2018</a:t>
            </a:r>
          </a:p>
        </p:txBody>
      </p:sp>
      <p:sp>
        <p:nvSpPr>
          <p:cNvPr id="337" name="TextBox 336"/>
          <p:cNvSpPr txBox="1"/>
          <p:nvPr/>
        </p:nvSpPr>
        <p:spPr>
          <a:xfrm>
            <a:off x="7347750" y="1189851"/>
            <a:ext cx="1068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sz="2400" dirty="0">
                <a:solidFill>
                  <a:srgbClr val="000000"/>
                </a:solidFill>
                <a:latin typeface="Arial" panose="020B0604020202020204" pitchFamily="34" charset="0"/>
              </a:rPr>
              <a:t>2023</a:t>
            </a:r>
          </a:p>
        </p:txBody>
      </p:sp>
      <p:sp>
        <p:nvSpPr>
          <p:cNvPr id="339" name="Freeform 338"/>
          <p:cNvSpPr>
            <a:spLocks/>
          </p:cNvSpPr>
          <p:nvPr/>
        </p:nvSpPr>
        <p:spPr bwMode="auto">
          <a:xfrm rot="10800000">
            <a:off x="2632408" y="1030309"/>
            <a:ext cx="4804441" cy="674237"/>
          </a:xfrm>
          <a:custGeom>
            <a:avLst/>
            <a:gdLst>
              <a:gd name="T0" fmla="*/ 172 w 1173"/>
              <a:gd name="T1" fmla="*/ 244 h 526"/>
              <a:gd name="T2" fmla="*/ 393 w 1173"/>
              <a:gd name="T3" fmla="*/ 48 h 526"/>
              <a:gd name="T4" fmla="*/ 351 w 1173"/>
              <a:gd name="T5" fmla="*/ 0 h 526"/>
              <a:gd name="T6" fmla="*/ 79 w 1173"/>
              <a:gd name="T7" fmla="*/ 244 h 526"/>
              <a:gd name="T8" fmla="*/ 30 w 1173"/>
              <a:gd name="T9" fmla="*/ 243 h 526"/>
              <a:gd name="T10" fmla="*/ 14 w 1173"/>
              <a:gd name="T11" fmla="*/ 302 h 526"/>
              <a:gd name="T12" fmla="*/ 15 w 1173"/>
              <a:gd name="T13" fmla="*/ 302 h 526"/>
              <a:gd name="T14" fmla="*/ 0 w 1173"/>
              <a:gd name="T15" fmla="*/ 317 h 526"/>
              <a:gd name="T16" fmla="*/ 50 w 1173"/>
              <a:gd name="T17" fmla="*/ 334 h 526"/>
              <a:gd name="T18" fmla="*/ 337 w 1173"/>
              <a:gd name="T19" fmla="*/ 526 h 526"/>
              <a:gd name="T20" fmla="*/ 376 w 1173"/>
              <a:gd name="T21" fmla="*/ 476 h 526"/>
              <a:gd name="T22" fmla="*/ 374 w 1173"/>
              <a:gd name="T23" fmla="*/ 474 h 526"/>
              <a:gd name="T24" fmla="*/ 374 w 1173"/>
              <a:gd name="T25" fmla="*/ 474 h 526"/>
              <a:gd name="T26" fmla="*/ 374 w 1173"/>
              <a:gd name="T27" fmla="*/ 474 h 526"/>
              <a:gd name="T28" fmla="*/ 151 w 1173"/>
              <a:gd name="T29" fmla="*/ 307 h 526"/>
              <a:gd name="T30" fmla="*/ 1163 w 1173"/>
              <a:gd name="T31" fmla="*/ 323 h 526"/>
              <a:gd name="T32" fmla="*/ 1173 w 1173"/>
              <a:gd name="T33" fmla="*/ 261 h 526"/>
              <a:gd name="T34" fmla="*/ 172 w 1173"/>
              <a:gd name="T35" fmla="*/ 244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73" h="526">
                <a:moveTo>
                  <a:pt x="172" y="244"/>
                </a:moveTo>
                <a:cubicBezTo>
                  <a:pt x="242" y="181"/>
                  <a:pt x="319" y="112"/>
                  <a:pt x="393" y="48"/>
                </a:cubicBezTo>
                <a:cubicBezTo>
                  <a:pt x="351" y="0"/>
                  <a:pt x="351" y="0"/>
                  <a:pt x="351" y="0"/>
                </a:cubicBezTo>
                <a:cubicBezTo>
                  <a:pt x="259" y="81"/>
                  <a:pt x="161" y="169"/>
                  <a:pt x="79" y="244"/>
                </a:cubicBezTo>
                <a:cubicBezTo>
                  <a:pt x="63" y="243"/>
                  <a:pt x="47" y="243"/>
                  <a:pt x="30" y="243"/>
                </a:cubicBezTo>
                <a:cubicBezTo>
                  <a:pt x="14" y="302"/>
                  <a:pt x="14" y="302"/>
                  <a:pt x="14" y="302"/>
                </a:cubicBezTo>
                <a:cubicBezTo>
                  <a:pt x="15" y="302"/>
                  <a:pt x="15" y="302"/>
                  <a:pt x="15" y="3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0" y="334"/>
                  <a:pt x="50" y="334"/>
                  <a:pt x="50" y="334"/>
                </a:cubicBezTo>
                <a:cubicBezTo>
                  <a:pt x="166" y="371"/>
                  <a:pt x="225" y="444"/>
                  <a:pt x="337" y="526"/>
                </a:cubicBezTo>
                <a:cubicBezTo>
                  <a:pt x="376" y="476"/>
                  <a:pt x="376" y="476"/>
                  <a:pt x="376" y="476"/>
                </a:cubicBezTo>
                <a:cubicBezTo>
                  <a:pt x="375" y="476"/>
                  <a:pt x="375" y="475"/>
                  <a:pt x="374" y="474"/>
                </a:cubicBezTo>
                <a:cubicBezTo>
                  <a:pt x="374" y="474"/>
                  <a:pt x="374" y="474"/>
                  <a:pt x="374" y="474"/>
                </a:cubicBezTo>
                <a:cubicBezTo>
                  <a:pt x="374" y="474"/>
                  <a:pt x="374" y="474"/>
                  <a:pt x="374" y="474"/>
                </a:cubicBezTo>
                <a:cubicBezTo>
                  <a:pt x="293" y="404"/>
                  <a:pt x="229" y="355"/>
                  <a:pt x="151" y="307"/>
                </a:cubicBezTo>
                <a:cubicBezTo>
                  <a:pt x="486" y="306"/>
                  <a:pt x="814" y="266"/>
                  <a:pt x="1163" y="323"/>
                </a:cubicBezTo>
                <a:cubicBezTo>
                  <a:pt x="1173" y="261"/>
                  <a:pt x="1173" y="261"/>
                  <a:pt x="1173" y="261"/>
                </a:cubicBezTo>
                <a:cubicBezTo>
                  <a:pt x="821" y="204"/>
                  <a:pt x="495" y="242"/>
                  <a:pt x="172" y="244"/>
                </a:cubicBezTo>
              </a:path>
            </a:pathLst>
          </a:custGeom>
          <a:solidFill>
            <a:srgbClr val="999999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350">
              <a:solidFill>
                <a:srgbClr val="000000"/>
              </a:solidFill>
            </a:endParaRPr>
          </a:p>
        </p:txBody>
      </p:sp>
      <p:grpSp>
        <p:nvGrpSpPr>
          <p:cNvPr id="134" name="Group 133"/>
          <p:cNvGrpSpPr/>
          <p:nvPr/>
        </p:nvGrpSpPr>
        <p:grpSpPr>
          <a:xfrm>
            <a:off x="6580074" y="5378098"/>
            <a:ext cx="872012" cy="678458"/>
            <a:chOff x="9347725" y="574305"/>
            <a:chExt cx="1861803" cy="2139966"/>
          </a:xfrm>
        </p:grpSpPr>
        <p:grpSp>
          <p:nvGrpSpPr>
            <p:cNvPr id="135" name="Group 134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37" name="Picture 136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Detailed Trade Web App</a:t>
                </a:r>
              </a:p>
            </p:txBody>
          </p:sp>
        </p:grp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sp>
        <p:nvSpPr>
          <p:cNvPr id="139" name="Freeform 138"/>
          <p:cNvSpPr>
            <a:spLocks/>
          </p:cNvSpPr>
          <p:nvPr/>
        </p:nvSpPr>
        <p:spPr bwMode="auto">
          <a:xfrm>
            <a:off x="5855088" y="3655889"/>
            <a:ext cx="854729" cy="595943"/>
          </a:xfrm>
          <a:custGeom>
            <a:avLst/>
            <a:gdLst>
              <a:gd name="T0" fmla="*/ 18 w 677"/>
              <a:gd name="T1" fmla="*/ 0 h 686"/>
              <a:gd name="T2" fmla="*/ 617 w 677"/>
              <a:gd name="T3" fmla="*/ 0 h 686"/>
              <a:gd name="T4" fmla="*/ 677 w 677"/>
              <a:gd name="T5" fmla="*/ 644 h 686"/>
              <a:gd name="T6" fmla="*/ 48 w 677"/>
              <a:gd name="T7" fmla="*/ 686 h 686"/>
              <a:gd name="T8" fmla="*/ 18 w 677"/>
              <a:gd name="T9" fmla="*/ 0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7" h="686">
                <a:moveTo>
                  <a:pt x="18" y="0"/>
                </a:moveTo>
                <a:cubicBezTo>
                  <a:pt x="617" y="0"/>
                  <a:pt x="617" y="0"/>
                  <a:pt x="617" y="0"/>
                </a:cubicBezTo>
                <a:cubicBezTo>
                  <a:pt x="617" y="0"/>
                  <a:pt x="591" y="377"/>
                  <a:pt x="677" y="644"/>
                </a:cubicBezTo>
                <a:cubicBezTo>
                  <a:pt x="502" y="665"/>
                  <a:pt x="273" y="686"/>
                  <a:pt x="48" y="686"/>
                </a:cubicBezTo>
                <a:cubicBezTo>
                  <a:pt x="0" y="398"/>
                  <a:pt x="18" y="220"/>
                  <a:pt x="18" y="0"/>
                </a:cubicBezTo>
                <a:close/>
              </a:path>
            </a:pathLst>
          </a:custGeom>
          <a:solidFill>
            <a:srgbClr val="F9E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137160" rIns="137160" bIns="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050" dirty="0">
                <a:solidFill>
                  <a:srgbClr val="808080">
                    <a:lumMod val="50000"/>
                  </a:srgbClr>
                </a:solidFill>
                <a:latin typeface="Comic Sans MS" panose="030F0702030302020204" pitchFamily="66" charset="0"/>
              </a:rPr>
              <a:t>SPEs</a:t>
            </a:r>
          </a:p>
        </p:txBody>
      </p:sp>
      <p:grpSp>
        <p:nvGrpSpPr>
          <p:cNvPr id="140" name="Group 139"/>
          <p:cNvGrpSpPr/>
          <p:nvPr/>
        </p:nvGrpSpPr>
        <p:grpSpPr>
          <a:xfrm>
            <a:off x="4626070" y="2555474"/>
            <a:ext cx="1192070" cy="910016"/>
            <a:chOff x="8307210" y="574305"/>
            <a:chExt cx="2902318" cy="2139966"/>
          </a:xfrm>
        </p:grpSpPr>
        <p:grpSp>
          <p:nvGrpSpPr>
            <p:cNvPr id="141" name="Group 140"/>
            <p:cNvGrpSpPr/>
            <p:nvPr/>
          </p:nvGrpSpPr>
          <p:grpSpPr>
            <a:xfrm>
              <a:off x="8307210" y="709978"/>
              <a:ext cx="2902318" cy="2004293"/>
              <a:chOff x="1938534" y="1493838"/>
              <a:chExt cx="3966966" cy="2739520"/>
            </a:xfrm>
          </p:grpSpPr>
          <p:pic>
            <p:nvPicPr>
              <p:cNvPr id="143" name="Picture 142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1938534" y="1493838"/>
                <a:ext cx="3966966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Link with Multinationals, other programs</a:t>
                </a:r>
              </a:p>
            </p:txBody>
          </p:sp>
        </p:grp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sp>
        <p:nvSpPr>
          <p:cNvPr id="145" name="Freeform 144"/>
          <p:cNvSpPr>
            <a:spLocks/>
          </p:cNvSpPr>
          <p:nvPr/>
        </p:nvSpPr>
        <p:spPr bwMode="auto">
          <a:xfrm>
            <a:off x="4809173" y="3543589"/>
            <a:ext cx="1121300" cy="547987"/>
          </a:xfrm>
          <a:custGeom>
            <a:avLst/>
            <a:gdLst>
              <a:gd name="T0" fmla="*/ 18 w 677"/>
              <a:gd name="T1" fmla="*/ 0 h 686"/>
              <a:gd name="T2" fmla="*/ 617 w 677"/>
              <a:gd name="T3" fmla="*/ 0 h 686"/>
              <a:gd name="T4" fmla="*/ 677 w 677"/>
              <a:gd name="T5" fmla="*/ 644 h 686"/>
              <a:gd name="T6" fmla="*/ 48 w 677"/>
              <a:gd name="T7" fmla="*/ 686 h 686"/>
              <a:gd name="T8" fmla="*/ 18 w 677"/>
              <a:gd name="T9" fmla="*/ 0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7" h="686">
                <a:moveTo>
                  <a:pt x="18" y="0"/>
                </a:moveTo>
                <a:cubicBezTo>
                  <a:pt x="617" y="0"/>
                  <a:pt x="617" y="0"/>
                  <a:pt x="617" y="0"/>
                </a:cubicBezTo>
                <a:cubicBezTo>
                  <a:pt x="617" y="0"/>
                  <a:pt x="591" y="377"/>
                  <a:pt x="677" y="644"/>
                </a:cubicBezTo>
                <a:cubicBezTo>
                  <a:pt x="502" y="665"/>
                  <a:pt x="273" y="686"/>
                  <a:pt x="48" y="686"/>
                </a:cubicBezTo>
                <a:cubicBezTo>
                  <a:pt x="0" y="398"/>
                  <a:pt x="18" y="220"/>
                  <a:pt x="18" y="0"/>
                </a:cubicBezTo>
                <a:close/>
              </a:path>
            </a:pathLst>
          </a:custGeom>
          <a:solidFill>
            <a:srgbClr val="F9E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137160" rIns="137160" bIns="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100" dirty="0">
                <a:solidFill>
                  <a:srgbClr val="808080">
                    <a:lumMod val="50000"/>
                  </a:srgbClr>
                </a:solidFill>
                <a:latin typeface="Comic Sans MS" panose="030F0702030302020204" pitchFamily="66" charset="0"/>
              </a:rPr>
              <a:t>Capital </a:t>
            </a:r>
            <a:r>
              <a:rPr lang="en-CA" sz="1050" dirty="0">
                <a:solidFill>
                  <a:srgbClr val="808080">
                    <a:lumMod val="50000"/>
                  </a:srgbClr>
                </a:solidFill>
                <a:latin typeface="Comic Sans MS" panose="030F0702030302020204" pitchFamily="66" charset="0"/>
              </a:rPr>
              <a:t>Investment</a:t>
            </a:r>
          </a:p>
        </p:txBody>
      </p:sp>
      <p:sp>
        <p:nvSpPr>
          <p:cNvPr id="151" name="Title 1"/>
          <p:cNvSpPr>
            <a:spLocks noGrp="1"/>
          </p:cNvSpPr>
          <p:nvPr>
            <p:ph type="title"/>
          </p:nvPr>
        </p:nvSpPr>
        <p:spPr>
          <a:xfrm>
            <a:off x="378357" y="263963"/>
            <a:ext cx="8553877" cy="503133"/>
          </a:xfrm>
        </p:spPr>
        <p:txBody>
          <a:bodyPr/>
          <a:lstStyle/>
          <a:p>
            <a:r>
              <a:rPr lang="en-IE" sz="2800" b="1" dirty="0">
                <a:solidFill>
                  <a:srgbClr val="1F324F"/>
                </a:solidFill>
                <a:latin typeface="Arial MT Std"/>
                <a:ea typeface="Century Gothic" charset="0"/>
                <a:cs typeface="Century Gothic" charset="0"/>
              </a:rPr>
              <a:t>Roadmap to ESS Modernization/Transformation</a:t>
            </a:r>
            <a:endParaRPr lang="en-CA" sz="2800" b="1" dirty="0">
              <a:solidFill>
                <a:srgbClr val="1F324F"/>
              </a:solidFill>
              <a:latin typeface="Arial MT Std"/>
              <a:ea typeface="Century Gothic" charset="0"/>
              <a:cs typeface="Century Gothic" charset="0"/>
            </a:endParaRPr>
          </a:p>
        </p:txBody>
      </p:sp>
      <p:grpSp>
        <p:nvGrpSpPr>
          <p:cNvPr id="152" name="Group 151"/>
          <p:cNvGrpSpPr/>
          <p:nvPr/>
        </p:nvGrpSpPr>
        <p:grpSpPr>
          <a:xfrm>
            <a:off x="1553866" y="4368766"/>
            <a:ext cx="904928" cy="840845"/>
            <a:chOff x="9347725" y="574305"/>
            <a:chExt cx="1861803" cy="2139966"/>
          </a:xfrm>
        </p:grpSpPr>
        <p:grpSp>
          <p:nvGrpSpPr>
            <p:cNvPr id="153" name="Group 152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55" name="Picture 154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IIP by currency</a:t>
                </a:r>
              </a:p>
            </p:txBody>
          </p:sp>
        </p:grp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2586697" y="4325213"/>
            <a:ext cx="904928" cy="840845"/>
            <a:chOff x="9347725" y="574305"/>
            <a:chExt cx="1861803" cy="2139966"/>
          </a:xfrm>
        </p:grpSpPr>
        <p:grpSp>
          <p:nvGrpSpPr>
            <p:cNvPr id="158" name="Group 157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60" name="Picture 159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IIP by sector</a:t>
                </a:r>
              </a:p>
            </p:txBody>
          </p:sp>
        </p:grp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884695" y="4428906"/>
            <a:ext cx="904928" cy="676551"/>
            <a:chOff x="9347725" y="574305"/>
            <a:chExt cx="1861803" cy="2139966"/>
          </a:xfrm>
        </p:grpSpPr>
        <p:grpSp>
          <p:nvGrpSpPr>
            <p:cNvPr id="163" name="Group 162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65" name="Picture 164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6" name="Freeform 165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CPIS additional details</a:t>
                </a:r>
              </a:p>
            </p:txBody>
          </p:sp>
        </p:grp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889579" y="4456766"/>
            <a:ext cx="1082791" cy="814267"/>
            <a:chOff x="9347725" y="574305"/>
            <a:chExt cx="1861803" cy="2139966"/>
          </a:xfrm>
        </p:grpSpPr>
        <p:grpSp>
          <p:nvGrpSpPr>
            <p:cNvPr id="168" name="Group 167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70" name="Picture 169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Freeform 170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Securities Statistics FWTW</a:t>
                </a:r>
              </a:p>
            </p:txBody>
          </p:sp>
        </p:grp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5705701" y="2662951"/>
            <a:ext cx="1105700" cy="834028"/>
            <a:chOff x="9347723" y="574305"/>
            <a:chExt cx="1861803" cy="2139966"/>
          </a:xfrm>
        </p:grpSpPr>
        <p:grpSp>
          <p:nvGrpSpPr>
            <p:cNvPr id="173" name="Group 172"/>
            <p:cNvGrpSpPr/>
            <p:nvPr/>
          </p:nvGrpSpPr>
          <p:grpSpPr>
            <a:xfrm>
              <a:off x="9347723" y="709978"/>
              <a:ext cx="1861803" cy="2004293"/>
              <a:chOff x="3360733" y="1493838"/>
              <a:chExt cx="2544761" cy="2739520"/>
            </a:xfrm>
          </p:grpSpPr>
          <p:pic>
            <p:nvPicPr>
              <p:cNvPr id="175" name="Picture 174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3360733" y="1493838"/>
                <a:ext cx="2544761" cy="2582859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Carbon border adjustment – firm level</a:t>
                </a:r>
              </a:p>
            </p:txBody>
          </p:sp>
        </p:grp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350">
                <a:solidFill>
                  <a:srgbClr val="000000"/>
                </a:solidFill>
              </a:endParaRPr>
            </a:p>
          </p:txBody>
        </p:sp>
      </p:grpSp>
      <p:sp>
        <p:nvSpPr>
          <p:cNvPr id="177" name="Freeform 176"/>
          <p:cNvSpPr>
            <a:spLocks/>
          </p:cNvSpPr>
          <p:nvPr/>
        </p:nvSpPr>
        <p:spPr bwMode="auto">
          <a:xfrm>
            <a:off x="7783621" y="3563127"/>
            <a:ext cx="1088697" cy="671229"/>
          </a:xfrm>
          <a:custGeom>
            <a:avLst/>
            <a:gdLst>
              <a:gd name="T0" fmla="*/ 18 w 677"/>
              <a:gd name="T1" fmla="*/ 0 h 686"/>
              <a:gd name="T2" fmla="*/ 617 w 677"/>
              <a:gd name="T3" fmla="*/ 0 h 686"/>
              <a:gd name="T4" fmla="*/ 677 w 677"/>
              <a:gd name="T5" fmla="*/ 644 h 686"/>
              <a:gd name="T6" fmla="*/ 48 w 677"/>
              <a:gd name="T7" fmla="*/ 686 h 686"/>
              <a:gd name="T8" fmla="*/ 18 w 677"/>
              <a:gd name="T9" fmla="*/ 0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7" h="686">
                <a:moveTo>
                  <a:pt x="18" y="0"/>
                </a:moveTo>
                <a:cubicBezTo>
                  <a:pt x="617" y="0"/>
                  <a:pt x="617" y="0"/>
                  <a:pt x="617" y="0"/>
                </a:cubicBezTo>
                <a:cubicBezTo>
                  <a:pt x="617" y="0"/>
                  <a:pt x="591" y="377"/>
                  <a:pt x="677" y="644"/>
                </a:cubicBezTo>
                <a:cubicBezTo>
                  <a:pt x="502" y="665"/>
                  <a:pt x="273" y="686"/>
                  <a:pt x="48" y="686"/>
                </a:cubicBezTo>
                <a:cubicBezTo>
                  <a:pt x="0" y="398"/>
                  <a:pt x="18" y="220"/>
                  <a:pt x="18" y="0"/>
                </a:cubicBezTo>
                <a:close/>
              </a:path>
            </a:pathLst>
          </a:custGeom>
          <a:solidFill>
            <a:srgbClr val="F9ED3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7160" tIns="137160" rIns="137160" bIns="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1050" dirty="0">
                <a:solidFill>
                  <a:srgbClr val="808080">
                    <a:lumMod val="50000"/>
                  </a:srgbClr>
                </a:solidFill>
                <a:latin typeface="Comic Sans MS" panose="030F0702030302020204" pitchFamily="66" charset="0"/>
              </a:rPr>
              <a:t>Additional granularity / sub-national</a:t>
            </a:r>
          </a:p>
        </p:txBody>
      </p:sp>
      <p:grpSp>
        <p:nvGrpSpPr>
          <p:cNvPr id="178" name="Group 177"/>
          <p:cNvGrpSpPr/>
          <p:nvPr/>
        </p:nvGrpSpPr>
        <p:grpSpPr>
          <a:xfrm>
            <a:off x="3586075" y="4385350"/>
            <a:ext cx="1069221" cy="676551"/>
            <a:chOff x="9347725" y="574305"/>
            <a:chExt cx="1861803" cy="2139966"/>
          </a:xfrm>
        </p:grpSpPr>
        <p:grpSp>
          <p:nvGrpSpPr>
            <p:cNvPr id="179" name="Group 178"/>
            <p:cNvGrpSpPr/>
            <p:nvPr/>
          </p:nvGrpSpPr>
          <p:grpSpPr>
            <a:xfrm>
              <a:off x="9347725" y="709978"/>
              <a:ext cx="1861803" cy="2004293"/>
              <a:chOff x="3360738" y="1493838"/>
              <a:chExt cx="2544762" cy="2739520"/>
            </a:xfrm>
          </p:grpSpPr>
          <p:pic>
            <p:nvPicPr>
              <p:cNvPr id="181" name="Picture 180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5500" y="1521909"/>
                <a:ext cx="2381250" cy="2711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3360738" y="1493838"/>
                <a:ext cx="2544762" cy="2582862"/>
              </a:xfrm>
              <a:custGeom>
                <a:avLst/>
                <a:gdLst>
                  <a:gd name="T0" fmla="*/ 18 w 677"/>
                  <a:gd name="T1" fmla="*/ 0 h 686"/>
                  <a:gd name="T2" fmla="*/ 617 w 677"/>
                  <a:gd name="T3" fmla="*/ 0 h 686"/>
                  <a:gd name="T4" fmla="*/ 677 w 677"/>
                  <a:gd name="T5" fmla="*/ 644 h 686"/>
                  <a:gd name="T6" fmla="*/ 48 w 677"/>
                  <a:gd name="T7" fmla="*/ 686 h 686"/>
                  <a:gd name="T8" fmla="*/ 18 w 677"/>
                  <a:gd name="T9" fmla="*/ 0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686">
                    <a:moveTo>
                      <a:pt x="18" y="0"/>
                    </a:moveTo>
                    <a:cubicBezTo>
                      <a:pt x="617" y="0"/>
                      <a:pt x="617" y="0"/>
                      <a:pt x="617" y="0"/>
                    </a:cubicBezTo>
                    <a:cubicBezTo>
                      <a:pt x="617" y="0"/>
                      <a:pt x="591" y="377"/>
                      <a:pt x="677" y="644"/>
                    </a:cubicBezTo>
                    <a:cubicBezTo>
                      <a:pt x="502" y="665"/>
                      <a:pt x="273" y="686"/>
                      <a:pt x="48" y="686"/>
                    </a:cubicBezTo>
                    <a:cubicBezTo>
                      <a:pt x="0" y="398"/>
                      <a:pt x="18" y="220"/>
                      <a:pt x="18" y="0"/>
                    </a:cubicBezTo>
                    <a:close/>
                  </a:path>
                </a:pathLst>
              </a:custGeom>
              <a:solidFill>
                <a:srgbClr val="F9ED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37160" tIns="137160" rIns="137160" bIns="0" numCol="1" anchor="t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CA" sz="1050" dirty="0">
                    <a:solidFill>
                      <a:srgbClr val="808080">
                        <a:lumMod val="50000"/>
                      </a:srgbClr>
                    </a:solidFill>
                    <a:latin typeface="Comic Sans MS" panose="030F0702030302020204" pitchFamily="66" charset="0"/>
                  </a:rPr>
                  <a:t>Revaluations</a:t>
                </a:r>
              </a:p>
            </p:txBody>
          </p:sp>
        </p:grpSp>
        <p:sp>
          <p:nvSpPr>
            <p:cNvPr id="180" name="Freeform 179"/>
            <p:cNvSpPr>
              <a:spLocks/>
            </p:cNvSpPr>
            <p:nvPr/>
          </p:nvSpPr>
          <p:spPr bwMode="auto">
            <a:xfrm>
              <a:off x="9863291" y="574305"/>
              <a:ext cx="718010" cy="257263"/>
            </a:xfrm>
            <a:custGeom>
              <a:avLst/>
              <a:gdLst>
                <a:gd name="T0" fmla="*/ 3 w 190"/>
                <a:gd name="T1" fmla="*/ 97 h 103"/>
                <a:gd name="T2" fmla="*/ 8 w 190"/>
                <a:gd name="T3" fmla="*/ 95 h 103"/>
                <a:gd name="T4" fmla="*/ 14 w 190"/>
                <a:gd name="T5" fmla="*/ 98 h 103"/>
                <a:gd name="T6" fmla="*/ 24 w 190"/>
                <a:gd name="T7" fmla="*/ 96 h 103"/>
                <a:gd name="T8" fmla="*/ 32 w 190"/>
                <a:gd name="T9" fmla="*/ 96 h 103"/>
                <a:gd name="T10" fmla="*/ 43 w 190"/>
                <a:gd name="T11" fmla="*/ 95 h 103"/>
                <a:gd name="T12" fmla="*/ 44 w 190"/>
                <a:gd name="T13" fmla="*/ 97 h 103"/>
                <a:gd name="T14" fmla="*/ 54 w 190"/>
                <a:gd name="T15" fmla="*/ 95 h 103"/>
                <a:gd name="T16" fmla="*/ 63 w 190"/>
                <a:gd name="T17" fmla="*/ 98 h 103"/>
                <a:gd name="T18" fmla="*/ 68 w 190"/>
                <a:gd name="T19" fmla="*/ 95 h 103"/>
                <a:gd name="T20" fmla="*/ 76 w 190"/>
                <a:gd name="T21" fmla="*/ 99 h 103"/>
                <a:gd name="T22" fmla="*/ 82 w 190"/>
                <a:gd name="T23" fmla="*/ 96 h 103"/>
                <a:gd name="T24" fmla="*/ 85 w 190"/>
                <a:gd name="T25" fmla="*/ 98 h 103"/>
                <a:gd name="T26" fmla="*/ 92 w 190"/>
                <a:gd name="T27" fmla="*/ 96 h 103"/>
                <a:gd name="T28" fmla="*/ 97 w 190"/>
                <a:gd name="T29" fmla="*/ 96 h 103"/>
                <a:gd name="T30" fmla="*/ 100 w 190"/>
                <a:gd name="T31" fmla="*/ 97 h 103"/>
                <a:gd name="T32" fmla="*/ 105 w 190"/>
                <a:gd name="T33" fmla="*/ 96 h 103"/>
                <a:gd name="T34" fmla="*/ 113 w 190"/>
                <a:gd name="T35" fmla="*/ 98 h 103"/>
                <a:gd name="T36" fmla="*/ 119 w 190"/>
                <a:gd name="T37" fmla="*/ 98 h 103"/>
                <a:gd name="T38" fmla="*/ 129 w 190"/>
                <a:gd name="T39" fmla="*/ 96 h 103"/>
                <a:gd name="T40" fmla="*/ 137 w 190"/>
                <a:gd name="T41" fmla="*/ 98 h 103"/>
                <a:gd name="T42" fmla="*/ 148 w 190"/>
                <a:gd name="T43" fmla="*/ 100 h 103"/>
                <a:gd name="T44" fmla="*/ 160 w 190"/>
                <a:gd name="T45" fmla="*/ 97 h 103"/>
                <a:gd name="T46" fmla="*/ 167 w 190"/>
                <a:gd name="T47" fmla="*/ 99 h 103"/>
                <a:gd name="T48" fmla="*/ 177 w 190"/>
                <a:gd name="T49" fmla="*/ 94 h 103"/>
                <a:gd name="T50" fmla="*/ 183 w 190"/>
                <a:gd name="T51" fmla="*/ 93 h 103"/>
                <a:gd name="T52" fmla="*/ 189 w 190"/>
                <a:gd name="T53" fmla="*/ 93 h 103"/>
                <a:gd name="T54" fmla="*/ 187 w 190"/>
                <a:gd name="T55" fmla="*/ 5 h 103"/>
                <a:gd name="T56" fmla="*/ 183 w 190"/>
                <a:gd name="T57" fmla="*/ 8 h 103"/>
                <a:gd name="T58" fmla="*/ 176 w 190"/>
                <a:gd name="T59" fmla="*/ 4 h 103"/>
                <a:gd name="T60" fmla="*/ 166 w 190"/>
                <a:gd name="T61" fmla="*/ 7 h 103"/>
                <a:gd name="T62" fmla="*/ 158 w 190"/>
                <a:gd name="T63" fmla="*/ 6 h 103"/>
                <a:gd name="T64" fmla="*/ 148 w 190"/>
                <a:gd name="T65" fmla="*/ 7 h 103"/>
                <a:gd name="T66" fmla="*/ 146 w 190"/>
                <a:gd name="T67" fmla="*/ 6 h 103"/>
                <a:gd name="T68" fmla="*/ 136 w 190"/>
                <a:gd name="T69" fmla="*/ 8 h 103"/>
                <a:gd name="T70" fmla="*/ 127 w 190"/>
                <a:gd name="T71" fmla="*/ 5 h 103"/>
                <a:gd name="T72" fmla="*/ 122 w 190"/>
                <a:gd name="T73" fmla="*/ 8 h 103"/>
                <a:gd name="T74" fmla="*/ 114 w 190"/>
                <a:gd name="T75" fmla="*/ 4 h 103"/>
                <a:gd name="T76" fmla="*/ 108 w 190"/>
                <a:gd name="T77" fmla="*/ 6 h 103"/>
                <a:gd name="T78" fmla="*/ 105 w 190"/>
                <a:gd name="T79" fmla="*/ 5 h 103"/>
                <a:gd name="T80" fmla="*/ 98 w 190"/>
                <a:gd name="T81" fmla="*/ 6 h 103"/>
                <a:gd name="T82" fmla="*/ 93 w 190"/>
                <a:gd name="T83" fmla="*/ 6 h 103"/>
                <a:gd name="T84" fmla="*/ 90 w 190"/>
                <a:gd name="T85" fmla="*/ 5 h 103"/>
                <a:gd name="T86" fmla="*/ 85 w 190"/>
                <a:gd name="T87" fmla="*/ 6 h 103"/>
                <a:gd name="T88" fmla="*/ 77 w 190"/>
                <a:gd name="T89" fmla="*/ 5 h 103"/>
                <a:gd name="T90" fmla="*/ 71 w 190"/>
                <a:gd name="T91" fmla="*/ 4 h 103"/>
                <a:gd name="T92" fmla="*/ 61 w 190"/>
                <a:gd name="T93" fmla="*/ 7 h 103"/>
                <a:gd name="T94" fmla="*/ 53 w 190"/>
                <a:gd name="T95" fmla="*/ 5 h 103"/>
                <a:gd name="T96" fmla="*/ 42 w 190"/>
                <a:gd name="T97" fmla="*/ 3 h 103"/>
                <a:gd name="T98" fmla="*/ 30 w 190"/>
                <a:gd name="T99" fmla="*/ 5 h 103"/>
                <a:gd name="T100" fmla="*/ 23 w 190"/>
                <a:gd name="T101" fmla="*/ 4 h 103"/>
                <a:gd name="T102" fmla="*/ 13 w 190"/>
                <a:gd name="T103" fmla="*/ 8 h 103"/>
                <a:gd name="T104" fmla="*/ 7 w 190"/>
                <a:gd name="T105" fmla="*/ 9 h 103"/>
                <a:gd name="T106" fmla="*/ 1 w 190"/>
                <a:gd name="T107" fmla="*/ 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0" h="103">
                  <a:moveTo>
                    <a:pt x="1" y="90"/>
                  </a:moveTo>
                  <a:cubicBezTo>
                    <a:pt x="1" y="93"/>
                    <a:pt x="1" y="95"/>
                    <a:pt x="3" y="97"/>
                  </a:cubicBezTo>
                  <a:cubicBezTo>
                    <a:pt x="3" y="95"/>
                    <a:pt x="4" y="94"/>
                    <a:pt x="5" y="92"/>
                  </a:cubicBezTo>
                  <a:cubicBezTo>
                    <a:pt x="5" y="93"/>
                    <a:pt x="7" y="94"/>
                    <a:pt x="8" y="95"/>
                  </a:cubicBezTo>
                  <a:cubicBezTo>
                    <a:pt x="8" y="94"/>
                    <a:pt x="11" y="93"/>
                    <a:pt x="11" y="92"/>
                  </a:cubicBezTo>
                  <a:cubicBezTo>
                    <a:pt x="11" y="94"/>
                    <a:pt x="12" y="97"/>
                    <a:pt x="14" y="98"/>
                  </a:cubicBezTo>
                  <a:cubicBezTo>
                    <a:pt x="17" y="96"/>
                    <a:pt x="19" y="94"/>
                    <a:pt x="21" y="92"/>
                  </a:cubicBezTo>
                  <a:cubicBezTo>
                    <a:pt x="22" y="93"/>
                    <a:pt x="23" y="94"/>
                    <a:pt x="24" y="96"/>
                  </a:cubicBezTo>
                  <a:cubicBezTo>
                    <a:pt x="25" y="95"/>
                    <a:pt x="26" y="93"/>
                    <a:pt x="27" y="92"/>
                  </a:cubicBezTo>
                  <a:cubicBezTo>
                    <a:pt x="29" y="93"/>
                    <a:pt x="30" y="95"/>
                    <a:pt x="32" y="96"/>
                  </a:cubicBezTo>
                  <a:cubicBezTo>
                    <a:pt x="34" y="95"/>
                    <a:pt x="34" y="93"/>
                    <a:pt x="34" y="91"/>
                  </a:cubicBezTo>
                  <a:cubicBezTo>
                    <a:pt x="34" y="94"/>
                    <a:pt x="38" y="98"/>
                    <a:pt x="43" y="95"/>
                  </a:cubicBezTo>
                  <a:cubicBezTo>
                    <a:pt x="43" y="95"/>
                    <a:pt x="43" y="93"/>
                    <a:pt x="43" y="93"/>
                  </a:cubicBezTo>
                  <a:cubicBezTo>
                    <a:pt x="44" y="94"/>
                    <a:pt x="45" y="95"/>
                    <a:pt x="44" y="97"/>
                  </a:cubicBezTo>
                  <a:cubicBezTo>
                    <a:pt x="48" y="95"/>
                    <a:pt x="48" y="92"/>
                    <a:pt x="52" y="92"/>
                  </a:cubicBezTo>
                  <a:cubicBezTo>
                    <a:pt x="52" y="93"/>
                    <a:pt x="53" y="93"/>
                    <a:pt x="54" y="95"/>
                  </a:cubicBezTo>
                  <a:cubicBezTo>
                    <a:pt x="55" y="93"/>
                    <a:pt x="56" y="93"/>
                    <a:pt x="58" y="92"/>
                  </a:cubicBezTo>
                  <a:cubicBezTo>
                    <a:pt x="59" y="94"/>
                    <a:pt x="61" y="96"/>
                    <a:pt x="63" y="98"/>
                  </a:cubicBezTo>
                  <a:cubicBezTo>
                    <a:pt x="65" y="96"/>
                    <a:pt x="65" y="93"/>
                    <a:pt x="68" y="92"/>
                  </a:cubicBezTo>
                  <a:cubicBezTo>
                    <a:pt x="68" y="93"/>
                    <a:pt x="68" y="94"/>
                    <a:pt x="68" y="95"/>
                  </a:cubicBezTo>
                  <a:cubicBezTo>
                    <a:pt x="69" y="94"/>
                    <a:pt x="70" y="92"/>
                    <a:pt x="71" y="91"/>
                  </a:cubicBezTo>
                  <a:cubicBezTo>
                    <a:pt x="72" y="93"/>
                    <a:pt x="73" y="97"/>
                    <a:pt x="76" y="99"/>
                  </a:cubicBezTo>
                  <a:cubicBezTo>
                    <a:pt x="78" y="97"/>
                    <a:pt x="79" y="94"/>
                    <a:pt x="80" y="92"/>
                  </a:cubicBezTo>
                  <a:cubicBezTo>
                    <a:pt x="82" y="93"/>
                    <a:pt x="83" y="94"/>
                    <a:pt x="82" y="96"/>
                  </a:cubicBezTo>
                  <a:cubicBezTo>
                    <a:pt x="82" y="95"/>
                    <a:pt x="83" y="93"/>
                    <a:pt x="83" y="93"/>
                  </a:cubicBezTo>
                  <a:cubicBezTo>
                    <a:pt x="83" y="94"/>
                    <a:pt x="84" y="96"/>
                    <a:pt x="85" y="98"/>
                  </a:cubicBezTo>
                  <a:cubicBezTo>
                    <a:pt x="88" y="96"/>
                    <a:pt x="87" y="92"/>
                    <a:pt x="90" y="90"/>
                  </a:cubicBezTo>
                  <a:cubicBezTo>
                    <a:pt x="90" y="92"/>
                    <a:pt x="91" y="94"/>
                    <a:pt x="92" y="96"/>
                  </a:cubicBezTo>
                  <a:cubicBezTo>
                    <a:pt x="92" y="95"/>
                    <a:pt x="92" y="93"/>
                    <a:pt x="93" y="92"/>
                  </a:cubicBezTo>
                  <a:cubicBezTo>
                    <a:pt x="95" y="93"/>
                    <a:pt x="96" y="95"/>
                    <a:pt x="97" y="96"/>
                  </a:cubicBezTo>
                  <a:cubicBezTo>
                    <a:pt x="98" y="95"/>
                    <a:pt x="97" y="92"/>
                    <a:pt x="97" y="91"/>
                  </a:cubicBezTo>
                  <a:cubicBezTo>
                    <a:pt x="98" y="93"/>
                    <a:pt x="98" y="95"/>
                    <a:pt x="100" y="97"/>
                  </a:cubicBezTo>
                  <a:cubicBezTo>
                    <a:pt x="103" y="96"/>
                    <a:pt x="102" y="94"/>
                    <a:pt x="104" y="92"/>
                  </a:cubicBezTo>
                  <a:cubicBezTo>
                    <a:pt x="105" y="94"/>
                    <a:pt x="106" y="95"/>
                    <a:pt x="105" y="96"/>
                  </a:cubicBezTo>
                  <a:cubicBezTo>
                    <a:pt x="107" y="95"/>
                    <a:pt x="107" y="94"/>
                    <a:pt x="107" y="92"/>
                  </a:cubicBezTo>
                  <a:cubicBezTo>
                    <a:pt x="108" y="94"/>
                    <a:pt x="112" y="96"/>
                    <a:pt x="113" y="98"/>
                  </a:cubicBezTo>
                  <a:cubicBezTo>
                    <a:pt x="115" y="97"/>
                    <a:pt x="116" y="96"/>
                    <a:pt x="116" y="94"/>
                  </a:cubicBezTo>
                  <a:cubicBezTo>
                    <a:pt x="118" y="95"/>
                    <a:pt x="118" y="97"/>
                    <a:pt x="119" y="98"/>
                  </a:cubicBezTo>
                  <a:cubicBezTo>
                    <a:pt x="121" y="98"/>
                    <a:pt x="122" y="96"/>
                    <a:pt x="124" y="96"/>
                  </a:cubicBezTo>
                  <a:cubicBezTo>
                    <a:pt x="129" y="94"/>
                    <a:pt x="125" y="94"/>
                    <a:pt x="129" y="96"/>
                  </a:cubicBezTo>
                  <a:cubicBezTo>
                    <a:pt x="134" y="98"/>
                    <a:pt x="135" y="100"/>
                    <a:pt x="135" y="93"/>
                  </a:cubicBezTo>
                  <a:cubicBezTo>
                    <a:pt x="136" y="94"/>
                    <a:pt x="137" y="96"/>
                    <a:pt x="137" y="98"/>
                  </a:cubicBezTo>
                  <a:cubicBezTo>
                    <a:pt x="139" y="97"/>
                    <a:pt x="142" y="92"/>
                    <a:pt x="144" y="93"/>
                  </a:cubicBezTo>
                  <a:cubicBezTo>
                    <a:pt x="146" y="93"/>
                    <a:pt x="148" y="98"/>
                    <a:pt x="148" y="100"/>
                  </a:cubicBezTo>
                  <a:cubicBezTo>
                    <a:pt x="151" y="98"/>
                    <a:pt x="153" y="95"/>
                    <a:pt x="155" y="93"/>
                  </a:cubicBezTo>
                  <a:cubicBezTo>
                    <a:pt x="156" y="94"/>
                    <a:pt x="158" y="96"/>
                    <a:pt x="160" y="97"/>
                  </a:cubicBezTo>
                  <a:cubicBezTo>
                    <a:pt x="160" y="95"/>
                    <a:pt x="161" y="93"/>
                    <a:pt x="163" y="92"/>
                  </a:cubicBezTo>
                  <a:cubicBezTo>
                    <a:pt x="164" y="94"/>
                    <a:pt x="165" y="97"/>
                    <a:pt x="167" y="99"/>
                  </a:cubicBezTo>
                  <a:cubicBezTo>
                    <a:pt x="167" y="96"/>
                    <a:pt x="169" y="94"/>
                    <a:pt x="169" y="92"/>
                  </a:cubicBezTo>
                  <a:cubicBezTo>
                    <a:pt x="172" y="97"/>
                    <a:pt x="178" y="103"/>
                    <a:pt x="177" y="94"/>
                  </a:cubicBezTo>
                  <a:cubicBezTo>
                    <a:pt x="179" y="96"/>
                    <a:pt x="177" y="99"/>
                    <a:pt x="180" y="101"/>
                  </a:cubicBezTo>
                  <a:cubicBezTo>
                    <a:pt x="180" y="98"/>
                    <a:pt x="182" y="96"/>
                    <a:pt x="183" y="93"/>
                  </a:cubicBezTo>
                  <a:cubicBezTo>
                    <a:pt x="183" y="96"/>
                    <a:pt x="185" y="98"/>
                    <a:pt x="187" y="100"/>
                  </a:cubicBezTo>
                  <a:cubicBezTo>
                    <a:pt x="190" y="99"/>
                    <a:pt x="189" y="96"/>
                    <a:pt x="189" y="93"/>
                  </a:cubicBezTo>
                  <a:cubicBezTo>
                    <a:pt x="189" y="12"/>
                    <a:pt x="189" y="12"/>
                    <a:pt x="189" y="12"/>
                  </a:cubicBezTo>
                  <a:cubicBezTo>
                    <a:pt x="189" y="10"/>
                    <a:pt x="189" y="7"/>
                    <a:pt x="187" y="5"/>
                  </a:cubicBezTo>
                  <a:cubicBezTo>
                    <a:pt x="187" y="7"/>
                    <a:pt x="186" y="9"/>
                    <a:pt x="185" y="11"/>
                  </a:cubicBezTo>
                  <a:cubicBezTo>
                    <a:pt x="185" y="10"/>
                    <a:pt x="183" y="9"/>
                    <a:pt x="183" y="8"/>
                  </a:cubicBezTo>
                  <a:cubicBezTo>
                    <a:pt x="182" y="8"/>
                    <a:pt x="180" y="10"/>
                    <a:pt x="179" y="10"/>
                  </a:cubicBezTo>
                  <a:cubicBezTo>
                    <a:pt x="179" y="8"/>
                    <a:pt x="178" y="6"/>
                    <a:pt x="176" y="4"/>
                  </a:cubicBezTo>
                  <a:cubicBezTo>
                    <a:pt x="173" y="6"/>
                    <a:pt x="171" y="8"/>
                    <a:pt x="170" y="11"/>
                  </a:cubicBezTo>
                  <a:cubicBezTo>
                    <a:pt x="168" y="9"/>
                    <a:pt x="167" y="8"/>
                    <a:pt x="166" y="7"/>
                  </a:cubicBezTo>
                  <a:cubicBezTo>
                    <a:pt x="165" y="8"/>
                    <a:pt x="164" y="9"/>
                    <a:pt x="163" y="11"/>
                  </a:cubicBezTo>
                  <a:cubicBezTo>
                    <a:pt x="161" y="9"/>
                    <a:pt x="160" y="7"/>
                    <a:pt x="158" y="6"/>
                  </a:cubicBezTo>
                  <a:cubicBezTo>
                    <a:pt x="157" y="8"/>
                    <a:pt x="156" y="9"/>
                    <a:pt x="157" y="11"/>
                  </a:cubicBezTo>
                  <a:cubicBezTo>
                    <a:pt x="156" y="8"/>
                    <a:pt x="152" y="5"/>
                    <a:pt x="148" y="7"/>
                  </a:cubicBezTo>
                  <a:cubicBezTo>
                    <a:pt x="147" y="8"/>
                    <a:pt x="147" y="9"/>
                    <a:pt x="147" y="10"/>
                  </a:cubicBezTo>
                  <a:cubicBezTo>
                    <a:pt x="146" y="9"/>
                    <a:pt x="146" y="7"/>
                    <a:pt x="146" y="6"/>
                  </a:cubicBezTo>
                  <a:cubicBezTo>
                    <a:pt x="143" y="7"/>
                    <a:pt x="142" y="10"/>
                    <a:pt x="138" y="11"/>
                  </a:cubicBezTo>
                  <a:cubicBezTo>
                    <a:pt x="138" y="9"/>
                    <a:pt x="137" y="9"/>
                    <a:pt x="136" y="8"/>
                  </a:cubicBezTo>
                  <a:cubicBezTo>
                    <a:pt x="135" y="9"/>
                    <a:pt x="134" y="10"/>
                    <a:pt x="132" y="10"/>
                  </a:cubicBezTo>
                  <a:cubicBezTo>
                    <a:pt x="131" y="8"/>
                    <a:pt x="130" y="6"/>
                    <a:pt x="127" y="5"/>
                  </a:cubicBezTo>
                  <a:cubicBezTo>
                    <a:pt x="126" y="7"/>
                    <a:pt x="125" y="9"/>
                    <a:pt x="123" y="10"/>
                  </a:cubicBezTo>
                  <a:cubicBezTo>
                    <a:pt x="122" y="9"/>
                    <a:pt x="122" y="9"/>
                    <a:pt x="122" y="8"/>
                  </a:cubicBezTo>
                  <a:cubicBezTo>
                    <a:pt x="121" y="9"/>
                    <a:pt x="120" y="10"/>
                    <a:pt x="119" y="12"/>
                  </a:cubicBezTo>
                  <a:cubicBezTo>
                    <a:pt x="118" y="9"/>
                    <a:pt x="117" y="5"/>
                    <a:pt x="114" y="4"/>
                  </a:cubicBezTo>
                  <a:cubicBezTo>
                    <a:pt x="113" y="6"/>
                    <a:pt x="111" y="8"/>
                    <a:pt x="110" y="11"/>
                  </a:cubicBezTo>
                  <a:cubicBezTo>
                    <a:pt x="109" y="10"/>
                    <a:pt x="108" y="8"/>
                    <a:pt x="108" y="6"/>
                  </a:cubicBezTo>
                  <a:cubicBezTo>
                    <a:pt x="108" y="8"/>
                    <a:pt x="108" y="9"/>
                    <a:pt x="107" y="10"/>
                  </a:cubicBezTo>
                  <a:cubicBezTo>
                    <a:pt x="107" y="8"/>
                    <a:pt x="106" y="6"/>
                    <a:pt x="105" y="5"/>
                  </a:cubicBezTo>
                  <a:cubicBezTo>
                    <a:pt x="102" y="6"/>
                    <a:pt x="103" y="10"/>
                    <a:pt x="101" y="13"/>
                  </a:cubicBezTo>
                  <a:cubicBezTo>
                    <a:pt x="100" y="10"/>
                    <a:pt x="99" y="8"/>
                    <a:pt x="98" y="6"/>
                  </a:cubicBezTo>
                  <a:cubicBezTo>
                    <a:pt x="99" y="8"/>
                    <a:pt x="98" y="9"/>
                    <a:pt x="97" y="11"/>
                  </a:cubicBezTo>
                  <a:cubicBezTo>
                    <a:pt x="95" y="10"/>
                    <a:pt x="94" y="8"/>
                    <a:pt x="93" y="6"/>
                  </a:cubicBezTo>
                  <a:cubicBezTo>
                    <a:pt x="93" y="8"/>
                    <a:pt x="93" y="10"/>
                    <a:pt x="93" y="12"/>
                  </a:cubicBezTo>
                  <a:cubicBezTo>
                    <a:pt x="92" y="9"/>
                    <a:pt x="92" y="7"/>
                    <a:pt x="90" y="5"/>
                  </a:cubicBezTo>
                  <a:cubicBezTo>
                    <a:pt x="88" y="7"/>
                    <a:pt x="88" y="9"/>
                    <a:pt x="86" y="10"/>
                  </a:cubicBezTo>
                  <a:cubicBezTo>
                    <a:pt x="86" y="9"/>
                    <a:pt x="85" y="8"/>
                    <a:pt x="85" y="6"/>
                  </a:cubicBezTo>
                  <a:cubicBezTo>
                    <a:pt x="84" y="7"/>
                    <a:pt x="83" y="9"/>
                    <a:pt x="83" y="10"/>
                  </a:cubicBezTo>
                  <a:cubicBezTo>
                    <a:pt x="82" y="8"/>
                    <a:pt x="79" y="7"/>
                    <a:pt x="77" y="5"/>
                  </a:cubicBezTo>
                  <a:cubicBezTo>
                    <a:pt x="75" y="5"/>
                    <a:pt x="74" y="7"/>
                    <a:pt x="74" y="8"/>
                  </a:cubicBezTo>
                  <a:cubicBezTo>
                    <a:pt x="73" y="7"/>
                    <a:pt x="72" y="6"/>
                    <a:pt x="71" y="4"/>
                  </a:cubicBezTo>
                  <a:cubicBezTo>
                    <a:pt x="69" y="5"/>
                    <a:pt x="69" y="6"/>
                    <a:pt x="66" y="7"/>
                  </a:cubicBezTo>
                  <a:cubicBezTo>
                    <a:pt x="61" y="9"/>
                    <a:pt x="65" y="9"/>
                    <a:pt x="61" y="7"/>
                  </a:cubicBezTo>
                  <a:cubicBezTo>
                    <a:pt x="56" y="5"/>
                    <a:pt x="55" y="3"/>
                    <a:pt x="55" y="9"/>
                  </a:cubicBezTo>
                  <a:cubicBezTo>
                    <a:pt x="55" y="8"/>
                    <a:pt x="53" y="6"/>
                    <a:pt x="53" y="5"/>
                  </a:cubicBezTo>
                  <a:cubicBezTo>
                    <a:pt x="51" y="6"/>
                    <a:pt x="49" y="10"/>
                    <a:pt x="46" y="10"/>
                  </a:cubicBezTo>
                  <a:cubicBezTo>
                    <a:pt x="44" y="9"/>
                    <a:pt x="43" y="4"/>
                    <a:pt x="42" y="3"/>
                  </a:cubicBezTo>
                  <a:cubicBezTo>
                    <a:pt x="39" y="4"/>
                    <a:pt x="37" y="8"/>
                    <a:pt x="35" y="10"/>
                  </a:cubicBezTo>
                  <a:cubicBezTo>
                    <a:pt x="34" y="8"/>
                    <a:pt x="33" y="6"/>
                    <a:pt x="30" y="5"/>
                  </a:cubicBezTo>
                  <a:cubicBezTo>
                    <a:pt x="30" y="7"/>
                    <a:pt x="29" y="9"/>
                    <a:pt x="27" y="10"/>
                  </a:cubicBezTo>
                  <a:cubicBezTo>
                    <a:pt x="26" y="8"/>
                    <a:pt x="25" y="5"/>
                    <a:pt x="23" y="4"/>
                  </a:cubicBezTo>
                  <a:cubicBezTo>
                    <a:pt x="23" y="6"/>
                    <a:pt x="22" y="8"/>
                    <a:pt x="21" y="11"/>
                  </a:cubicBezTo>
                  <a:cubicBezTo>
                    <a:pt x="19" y="6"/>
                    <a:pt x="13" y="0"/>
                    <a:pt x="13" y="8"/>
                  </a:cubicBezTo>
                  <a:cubicBezTo>
                    <a:pt x="11" y="6"/>
                    <a:pt x="13" y="3"/>
                    <a:pt x="10" y="1"/>
                  </a:cubicBezTo>
                  <a:cubicBezTo>
                    <a:pt x="10" y="4"/>
                    <a:pt x="9" y="7"/>
                    <a:pt x="7" y="9"/>
                  </a:cubicBezTo>
                  <a:cubicBezTo>
                    <a:pt x="7" y="7"/>
                    <a:pt x="5" y="5"/>
                    <a:pt x="3" y="3"/>
                  </a:cubicBezTo>
                  <a:cubicBezTo>
                    <a:pt x="0" y="4"/>
                    <a:pt x="1" y="7"/>
                    <a:pt x="1" y="9"/>
                  </a:cubicBezTo>
                  <a:lnTo>
                    <a:pt x="1" y="90"/>
                  </a:lnTo>
                  <a:close/>
                </a:path>
              </a:pathLst>
            </a:cu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CA" sz="1050">
                <a:solidFill>
                  <a:srgbClr val="000000"/>
                </a:solidFill>
              </a:endParaRPr>
            </a:p>
          </p:txBody>
        </p:sp>
      </p:grpSp>
      <p:sp>
        <p:nvSpPr>
          <p:cNvPr id="3" name="Oval 2"/>
          <p:cNvSpPr/>
          <p:nvPr/>
        </p:nvSpPr>
        <p:spPr>
          <a:xfrm>
            <a:off x="3565210" y="4421649"/>
            <a:ext cx="1042642" cy="47267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83" name="Oval 182"/>
          <p:cNvSpPr/>
          <p:nvPr/>
        </p:nvSpPr>
        <p:spPr>
          <a:xfrm>
            <a:off x="3866533" y="1681811"/>
            <a:ext cx="957102" cy="8272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0" name="Oval 189"/>
          <p:cNvSpPr/>
          <p:nvPr/>
        </p:nvSpPr>
        <p:spPr>
          <a:xfrm>
            <a:off x="2605153" y="2545389"/>
            <a:ext cx="957102" cy="827286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91" name="Freeform 190"/>
          <p:cNvSpPr>
            <a:spLocks/>
          </p:cNvSpPr>
          <p:nvPr/>
        </p:nvSpPr>
        <p:spPr bwMode="auto">
          <a:xfrm>
            <a:off x="8071988" y="3512156"/>
            <a:ext cx="420555" cy="88932"/>
          </a:xfrm>
          <a:custGeom>
            <a:avLst/>
            <a:gdLst>
              <a:gd name="T0" fmla="*/ 3 w 190"/>
              <a:gd name="T1" fmla="*/ 97 h 103"/>
              <a:gd name="T2" fmla="*/ 8 w 190"/>
              <a:gd name="T3" fmla="*/ 95 h 103"/>
              <a:gd name="T4" fmla="*/ 14 w 190"/>
              <a:gd name="T5" fmla="*/ 98 h 103"/>
              <a:gd name="T6" fmla="*/ 24 w 190"/>
              <a:gd name="T7" fmla="*/ 96 h 103"/>
              <a:gd name="T8" fmla="*/ 32 w 190"/>
              <a:gd name="T9" fmla="*/ 96 h 103"/>
              <a:gd name="T10" fmla="*/ 43 w 190"/>
              <a:gd name="T11" fmla="*/ 95 h 103"/>
              <a:gd name="T12" fmla="*/ 44 w 190"/>
              <a:gd name="T13" fmla="*/ 97 h 103"/>
              <a:gd name="T14" fmla="*/ 54 w 190"/>
              <a:gd name="T15" fmla="*/ 95 h 103"/>
              <a:gd name="T16" fmla="*/ 63 w 190"/>
              <a:gd name="T17" fmla="*/ 98 h 103"/>
              <a:gd name="T18" fmla="*/ 68 w 190"/>
              <a:gd name="T19" fmla="*/ 95 h 103"/>
              <a:gd name="T20" fmla="*/ 76 w 190"/>
              <a:gd name="T21" fmla="*/ 99 h 103"/>
              <a:gd name="T22" fmla="*/ 82 w 190"/>
              <a:gd name="T23" fmla="*/ 96 h 103"/>
              <a:gd name="T24" fmla="*/ 85 w 190"/>
              <a:gd name="T25" fmla="*/ 98 h 103"/>
              <a:gd name="T26" fmla="*/ 92 w 190"/>
              <a:gd name="T27" fmla="*/ 96 h 103"/>
              <a:gd name="T28" fmla="*/ 97 w 190"/>
              <a:gd name="T29" fmla="*/ 96 h 103"/>
              <a:gd name="T30" fmla="*/ 100 w 190"/>
              <a:gd name="T31" fmla="*/ 97 h 103"/>
              <a:gd name="T32" fmla="*/ 105 w 190"/>
              <a:gd name="T33" fmla="*/ 96 h 103"/>
              <a:gd name="T34" fmla="*/ 113 w 190"/>
              <a:gd name="T35" fmla="*/ 98 h 103"/>
              <a:gd name="T36" fmla="*/ 119 w 190"/>
              <a:gd name="T37" fmla="*/ 98 h 103"/>
              <a:gd name="T38" fmla="*/ 129 w 190"/>
              <a:gd name="T39" fmla="*/ 96 h 103"/>
              <a:gd name="T40" fmla="*/ 137 w 190"/>
              <a:gd name="T41" fmla="*/ 98 h 103"/>
              <a:gd name="T42" fmla="*/ 148 w 190"/>
              <a:gd name="T43" fmla="*/ 100 h 103"/>
              <a:gd name="T44" fmla="*/ 160 w 190"/>
              <a:gd name="T45" fmla="*/ 97 h 103"/>
              <a:gd name="T46" fmla="*/ 167 w 190"/>
              <a:gd name="T47" fmla="*/ 99 h 103"/>
              <a:gd name="T48" fmla="*/ 177 w 190"/>
              <a:gd name="T49" fmla="*/ 94 h 103"/>
              <a:gd name="T50" fmla="*/ 183 w 190"/>
              <a:gd name="T51" fmla="*/ 93 h 103"/>
              <a:gd name="T52" fmla="*/ 189 w 190"/>
              <a:gd name="T53" fmla="*/ 93 h 103"/>
              <a:gd name="T54" fmla="*/ 187 w 190"/>
              <a:gd name="T55" fmla="*/ 5 h 103"/>
              <a:gd name="T56" fmla="*/ 183 w 190"/>
              <a:gd name="T57" fmla="*/ 8 h 103"/>
              <a:gd name="T58" fmla="*/ 176 w 190"/>
              <a:gd name="T59" fmla="*/ 4 h 103"/>
              <a:gd name="T60" fmla="*/ 166 w 190"/>
              <a:gd name="T61" fmla="*/ 7 h 103"/>
              <a:gd name="T62" fmla="*/ 158 w 190"/>
              <a:gd name="T63" fmla="*/ 6 h 103"/>
              <a:gd name="T64" fmla="*/ 148 w 190"/>
              <a:gd name="T65" fmla="*/ 7 h 103"/>
              <a:gd name="T66" fmla="*/ 146 w 190"/>
              <a:gd name="T67" fmla="*/ 6 h 103"/>
              <a:gd name="T68" fmla="*/ 136 w 190"/>
              <a:gd name="T69" fmla="*/ 8 h 103"/>
              <a:gd name="T70" fmla="*/ 127 w 190"/>
              <a:gd name="T71" fmla="*/ 5 h 103"/>
              <a:gd name="T72" fmla="*/ 122 w 190"/>
              <a:gd name="T73" fmla="*/ 8 h 103"/>
              <a:gd name="T74" fmla="*/ 114 w 190"/>
              <a:gd name="T75" fmla="*/ 4 h 103"/>
              <a:gd name="T76" fmla="*/ 108 w 190"/>
              <a:gd name="T77" fmla="*/ 6 h 103"/>
              <a:gd name="T78" fmla="*/ 105 w 190"/>
              <a:gd name="T79" fmla="*/ 5 h 103"/>
              <a:gd name="T80" fmla="*/ 98 w 190"/>
              <a:gd name="T81" fmla="*/ 6 h 103"/>
              <a:gd name="T82" fmla="*/ 93 w 190"/>
              <a:gd name="T83" fmla="*/ 6 h 103"/>
              <a:gd name="T84" fmla="*/ 90 w 190"/>
              <a:gd name="T85" fmla="*/ 5 h 103"/>
              <a:gd name="T86" fmla="*/ 85 w 190"/>
              <a:gd name="T87" fmla="*/ 6 h 103"/>
              <a:gd name="T88" fmla="*/ 77 w 190"/>
              <a:gd name="T89" fmla="*/ 5 h 103"/>
              <a:gd name="T90" fmla="*/ 71 w 190"/>
              <a:gd name="T91" fmla="*/ 4 h 103"/>
              <a:gd name="T92" fmla="*/ 61 w 190"/>
              <a:gd name="T93" fmla="*/ 7 h 103"/>
              <a:gd name="T94" fmla="*/ 53 w 190"/>
              <a:gd name="T95" fmla="*/ 5 h 103"/>
              <a:gd name="T96" fmla="*/ 42 w 190"/>
              <a:gd name="T97" fmla="*/ 3 h 103"/>
              <a:gd name="T98" fmla="*/ 30 w 190"/>
              <a:gd name="T99" fmla="*/ 5 h 103"/>
              <a:gd name="T100" fmla="*/ 23 w 190"/>
              <a:gd name="T101" fmla="*/ 4 h 103"/>
              <a:gd name="T102" fmla="*/ 13 w 190"/>
              <a:gd name="T103" fmla="*/ 8 h 103"/>
              <a:gd name="T104" fmla="*/ 7 w 190"/>
              <a:gd name="T105" fmla="*/ 9 h 103"/>
              <a:gd name="T106" fmla="*/ 1 w 190"/>
              <a:gd name="T107" fmla="*/ 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" h="103">
                <a:moveTo>
                  <a:pt x="1" y="90"/>
                </a:moveTo>
                <a:cubicBezTo>
                  <a:pt x="1" y="93"/>
                  <a:pt x="1" y="95"/>
                  <a:pt x="3" y="97"/>
                </a:cubicBezTo>
                <a:cubicBezTo>
                  <a:pt x="3" y="95"/>
                  <a:pt x="4" y="94"/>
                  <a:pt x="5" y="92"/>
                </a:cubicBezTo>
                <a:cubicBezTo>
                  <a:pt x="5" y="93"/>
                  <a:pt x="7" y="94"/>
                  <a:pt x="8" y="95"/>
                </a:cubicBezTo>
                <a:cubicBezTo>
                  <a:pt x="8" y="94"/>
                  <a:pt x="11" y="93"/>
                  <a:pt x="11" y="92"/>
                </a:cubicBezTo>
                <a:cubicBezTo>
                  <a:pt x="11" y="94"/>
                  <a:pt x="12" y="97"/>
                  <a:pt x="14" y="98"/>
                </a:cubicBezTo>
                <a:cubicBezTo>
                  <a:pt x="17" y="96"/>
                  <a:pt x="19" y="94"/>
                  <a:pt x="21" y="92"/>
                </a:cubicBezTo>
                <a:cubicBezTo>
                  <a:pt x="22" y="93"/>
                  <a:pt x="23" y="94"/>
                  <a:pt x="24" y="96"/>
                </a:cubicBezTo>
                <a:cubicBezTo>
                  <a:pt x="25" y="95"/>
                  <a:pt x="26" y="93"/>
                  <a:pt x="27" y="92"/>
                </a:cubicBezTo>
                <a:cubicBezTo>
                  <a:pt x="29" y="93"/>
                  <a:pt x="30" y="95"/>
                  <a:pt x="32" y="96"/>
                </a:cubicBezTo>
                <a:cubicBezTo>
                  <a:pt x="34" y="95"/>
                  <a:pt x="34" y="93"/>
                  <a:pt x="34" y="91"/>
                </a:cubicBezTo>
                <a:cubicBezTo>
                  <a:pt x="34" y="94"/>
                  <a:pt x="38" y="98"/>
                  <a:pt x="43" y="95"/>
                </a:cubicBezTo>
                <a:cubicBezTo>
                  <a:pt x="43" y="95"/>
                  <a:pt x="43" y="93"/>
                  <a:pt x="43" y="93"/>
                </a:cubicBezTo>
                <a:cubicBezTo>
                  <a:pt x="44" y="94"/>
                  <a:pt x="45" y="95"/>
                  <a:pt x="44" y="97"/>
                </a:cubicBezTo>
                <a:cubicBezTo>
                  <a:pt x="48" y="95"/>
                  <a:pt x="48" y="92"/>
                  <a:pt x="52" y="92"/>
                </a:cubicBezTo>
                <a:cubicBezTo>
                  <a:pt x="52" y="93"/>
                  <a:pt x="53" y="93"/>
                  <a:pt x="54" y="95"/>
                </a:cubicBezTo>
                <a:cubicBezTo>
                  <a:pt x="55" y="93"/>
                  <a:pt x="56" y="93"/>
                  <a:pt x="58" y="92"/>
                </a:cubicBezTo>
                <a:cubicBezTo>
                  <a:pt x="59" y="94"/>
                  <a:pt x="61" y="96"/>
                  <a:pt x="63" y="98"/>
                </a:cubicBezTo>
                <a:cubicBezTo>
                  <a:pt x="65" y="96"/>
                  <a:pt x="65" y="93"/>
                  <a:pt x="68" y="92"/>
                </a:cubicBezTo>
                <a:cubicBezTo>
                  <a:pt x="68" y="93"/>
                  <a:pt x="68" y="94"/>
                  <a:pt x="68" y="95"/>
                </a:cubicBezTo>
                <a:cubicBezTo>
                  <a:pt x="69" y="94"/>
                  <a:pt x="70" y="92"/>
                  <a:pt x="71" y="91"/>
                </a:cubicBezTo>
                <a:cubicBezTo>
                  <a:pt x="72" y="93"/>
                  <a:pt x="73" y="97"/>
                  <a:pt x="76" y="99"/>
                </a:cubicBezTo>
                <a:cubicBezTo>
                  <a:pt x="78" y="97"/>
                  <a:pt x="79" y="94"/>
                  <a:pt x="80" y="92"/>
                </a:cubicBezTo>
                <a:cubicBezTo>
                  <a:pt x="82" y="93"/>
                  <a:pt x="83" y="94"/>
                  <a:pt x="82" y="96"/>
                </a:cubicBezTo>
                <a:cubicBezTo>
                  <a:pt x="82" y="95"/>
                  <a:pt x="83" y="93"/>
                  <a:pt x="83" y="93"/>
                </a:cubicBezTo>
                <a:cubicBezTo>
                  <a:pt x="83" y="94"/>
                  <a:pt x="84" y="96"/>
                  <a:pt x="85" y="98"/>
                </a:cubicBezTo>
                <a:cubicBezTo>
                  <a:pt x="88" y="96"/>
                  <a:pt x="87" y="92"/>
                  <a:pt x="90" y="90"/>
                </a:cubicBezTo>
                <a:cubicBezTo>
                  <a:pt x="90" y="92"/>
                  <a:pt x="91" y="94"/>
                  <a:pt x="92" y="96"/>
                </a:cubicBezTo>
                <a:cubicBezTo>
                  <a:pt x="92" y="95"/>
                  <a:pt x="92" y="93"/>
                  <a:pt x="93" y="92"/>
                </a:cubicBezTo>
                <a:cubicBezTo>
                  <a:pt x="95" y="93"/>
                  <a:pt x="96" y="95"/>
                  <a:pt x="97" y="96"/>
                </a:cubicBezTo>
                <a:cubicBezTo>
                  <a:pt x="98" y="95"/>
                  <a:pt x="97" y="92"/>
                  <a:pt x="97" y="91"/>
                </a:cubicBezTo>
                <a:cubicBezTo>
                  <a:pt x="98" y="93"/>
                  <a:pt x="98" y="95"/>
                  <a:pt x="100" y="97"/>
                </a:cubicBezTo>
                <a:cubicBezTo>
                  <a:pt x="103" y="96"/>
                  <a:pt x="102" y="94"/>
                  <a:pt x="104" y="92"/>
                </a:cubicBezTo>
                <a:cubicBezTo>
                  <a:pt x="105" y="94"/>
                  <a:pt x="106" y="95"/>
                  <a:pt x="105" y="96"/>
                </a:cubicBezTo>
                <a:cubicBezTo>
                  <a:pt x="107" y="95"/>
                  <a:pt x="107" y="94"/>
                  <a:pt x="107" y="92"/>
                </a:cubicBezTo>
                <a:cubicBezTo>
                  <a:pt x="108" y="94"/>
                  <a:pt x="112" y="96"/>
                  <a:pt x="113" y="98"/>
                </a:cubicBezTo>
                <a:cubicBezTo>
                  <a:pt x="115" y="97"/>
                  <a:pt x="116" y="96"/>
                  <a:pt x="116" y="94"/>
                </a:cubicBezTo>
                <a:cubicBezTo>
                  <a:pt x="118" y="95"/>
                  <a:pt x="118" y="97"/>
                  <a:pt x="119" y="98"/>
                </a:cubicBezTo>
                <a:cubicBezTo>
                  <a:pt x="121" y="98"/>
                  <a:pt x="122" y="96"/>
                  <a:pt x="124" y="96"/>
                </a:cubicBezTo>
                <a:cubicBezTo>
                  <a:pt x="129" y="94"/>
                  <a:pt x="125" y="94"/>
                  <a:pt x="129" y="96"/>
                </a:cubicBezTo>
                <a:cubicBezTo>
                  <a:pt x="134" y="98"/>
                  <a:pt x="135" y="100"/>
                  <a:pt x="135" y="93"/>
                </a:cubicBezTo>
                <a:cubicBezTo>
                  <a:pt x="136" y="94"/>
                  <a:pt x="137" y="96"/>
                  <a:pt x="137" y="98"/>
                </a:cubicBezTo>
                <a:cubicBezTo>
                  <a:pt x="139" y="97"/>
                  <a:pt x="142" y="92"/>
                  <a:pt x="144" y="93"/>
                </a:cubicBezTo>
                <a:cubicBezTo>
                  <a:pt x="146" y="93"/>
                  <a:pt x="148" y="98"/>
                  <a:pt x="148" y="100"/>
                </a:cubicBezTo>
                <a:cubicBezTo>
                  <a:pt x="151" y="98"/>
                  <a:pt x="153" y="95"/>
                  <a:pt x="155" y="93"/>
                </a:cubicBezTo>
                <a:cubicBezTo>
                  <a:pt x="156" y="94"/>
                  <a:pt x="158" y="96"/>
                  <a:pt x="160" y="97"/>
                </a:cubicBezTo>
                <a:cubicBezTo>
                  <a:pt x="160" y="95"/>
                  <a:pt x="161" y="93"/>
                  <a:pt x="163" y="92"/>
                </a:cubicBezTo>
                <a:cubicBezTo>
                  <a:pt x="164" y="94"/>
                  <a:pt x="165" y="97"/>
                  <a:pt x="167" y="99"/>
                </a:cubicBezTo>
                <a:cubicBezTo>
                  <a:pt x="167" y="96"/>
                  <a:pt x="169" y="94"/>
                  <a:pt x="169" y="92"/>
                </a:cubicBezTo>
                <a:cubicBezTo>
                  <a:pt x="172" y="97"/>
                  <a:pt x="178" y="103"/>
                  <a:pt x="177" y="94"/>
                </a:cubicBezTo>
                <a:cubicBezTo>
                  <a:pt x="179" y="96"/>
                  <a:pt x="177" y="99"/>
                  <a:pt x="180" y="101"/>
                </a:cubicBezTo>
                <a:cubicBezTo>
                  <a:pt x="180" y="98"/>
                  <a:pt x="182" y="96"/>
                  <a:pt x="183" y="93"/>
                </a:cubicBezTo>
                <a:cubicBezTo>
                  <a:pt x="183" y="96"/>
                  <a:pt x="185" y="98"/>
                  <a:pt x="187" y="100"/>
                </a:cubicBezTo>
                <a:cubicBezTo>
                  <a:pt x="190" y="99"/>
                  <a:pt x="189" y="96"/>
                  <a:pt x="189" y="93"/>
                </a:cubicBezTo>
                <a:cubicBezTo>
                  <a:pt x="189" y="12"/>
                  <a:pt x="189" y="12"/>
                  <a:pt x="189" y="12"/>
                </a:cubicBezTo>
                <a:cubicBezTo>
                  <a:pt x="189" y="10"/>
                  <a:pt x="189" y="7"/>
                  <a:pt x="187" y="5"/>
                </a:cubicBezTo>
                <a:cubicBezTo>
                  <a:pt x="187" y="7"/>
                  <a:pt x="186" y="9"/>
                  <a:pt x="185" y="11"/>
                </a:cubicBezTo>
                <a:cubicBezTo>
                  <a:pt x="185" y="10"/>
                  <a:pt x="183" y="9"/>
                  <a:pt x="183" y="8"/>
                </a:cubicBezTo>
                <a:cubicBezTo>
                  <a:pt x="182" y="8"/>
                  <a:pt x="180" y="10"/>
                  <a:pt x="179" y="10"/>
                </a:cubicBezTo>
                <a:cubicBezTo>
                  <a:pt x="179" y="8"/>
                  <a:pt x="178" y="6"/>
                  <a:pt x="176" y="4"/>
                </a:cubicBezTo>
                <a:cubicBezTo>
                  <a:pt x="173" y="6"/>
                  <a:pt x="171" y="8"/>
                  <a:pt x="170" y="11"/>
                </a:cubicBezTo>
                <a:cubicBezTo>
                  <a:pt x="168" y="9"/>
                  <a:pt x="167" y="8"/>
                  <a:pt x="166" y="7"/>
                </a:cubicBezTo>
                <a:cubicBezTo>
                  <a:pt x="165" y="8"/>
                  <a:pt x="164" y="9"/>
                  <a:pt x="163" y="11"/>
                </a:cubicBezTo>
                <a:cubicBezTo>
                  <a:pt x="161" y="9"/>
                  <a:pt x="160" y="7"/>
                  <a:pt x="158" y="6"/>
                </a:cubicBezTo>
                <a:cubicBezTo>
                  <a:pt x="157" y="8"/>
                  <a:pt x="156" y="9"/>
                  <a:pt x="157" y="11"/>
                </a:cubicBezTo>
                <a:cubicBezTo>
                  <a:pt x="156" y="8"/>
                  <a:pt x="152" y="5"/>
                  <a:pt x="148" y="7"/>
                </a:cubicBezTo>
                <a:cubicBezTo>
                  <a:pt x="147" y="8"/>
                  <a:pt x="147" y="9"/>
                  <a:pt x="147" y="10"/>
                </a:cubicBezTo>
                <a:cubicBezTo>
                  <a:pt x="146" y="9"/>
                  <a:pt x="146" y="7"/>
                  <a:pt x="146" y="6"/>
                </a:cubicBezTo>
                <a:cubicBezTo>
                  <a:pt x="143" y="7"/>
                  <a:pt x="142" y="10"/>
                  <a:pt x="138" y="11"/>
                </a:cubicBezTo>
                <a:cubicBezTo>
                  <a:pt x="138" y="9"/>
                  <a:pt x="137" y="9"/>
                  <a:pt x="136" y="8"/>
                </a:cubicBezTo>
                <a:cubicBezTo>
                  <a:pt x="135" y="9"/>
                  <a:pt x="134" y="10"/>
                  <a:pt x="132" y="10"/>
                </a:cubicBezTo>
                <a:cubicBezTo>
                  <a:pt x="131" y="8"/>
                  <a:pt x="130" y="6"/>
                  <a:pt x="127" y="5"/>
                </a:cubicBezTo>
                <a:cubicBezTo>
                  <a:pt x="126" y="7"/>
                  <a:pt x="125" y="9"/>
                  <a:pt x="123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9"/>
                  <a:pt x="120" y="10"/>
                  <a:pt x="119" y="12"/>
                </a:cubicBezTo>
                <a:cubicBezTo>
                  <a:pt x="118" y="9"/>
                  <a:pt x="117" y="5"/>
                  <a:pt x="114" y="4"/>
                </a:cubicBezTo>
                <a:cubicBezTo>
                  <a:pt x="113" y="6"/>
                  <a:pt x="111" y="8"/>
                  <a:pt x="110" y="11"/>
                </a:cubicBezTo>
                <a:cubicBezTo>
                  <a:pt x="109" y="10"/>
                  <a:pt x="108" y="8"/>
                  <a:pt x="108" y="6"/>
                </a:cubicBezTo>
                <a:cubicBezTo>
                  <a:pt x="108" y="8"/>
                  <a:pt x="108" y="9"/>
                  <a:pt x="107" y="10"/>
                </a:cubicBezTo>
                <a:cubicBezTo>
                  <a:pt x="107" y="8"/>
                  <a:pt x="106" y="6"/>
                  <a:pt x="105" y="5"/>
                </a:cubicBezTo>
                <a:cubicBezTo>
                  <a:pt x="102" y="6"/>
                  <a:pt x="103" y="10"/>
                  <a:pt x="101" y="13"/>
                </a:cubicBezTo>
                <a:cubicBezTo>
                  <a:pt x="100" y="10"/>
                  <a:pt x="99" y="8"/>
                  <a:pt x="98" y="6"/>
                </a:cubicBezTo>
                <a:cubicBezTo>
                  <a:pt x="99" y="8"/>
                  <a:pt x="98" y="9"/>
                  <a:pt x="97" y="11"/>
                </a:cubicBezTo>
                <a:cubicBezTo>
                  <a:pt x="95" y="10"/>
                  <a:pt x="94" y="8"/>
                  <a:pt x="93" y="6"/>
                </a:cubicBezTo>
                <a:cubicBezTo>
                  <a:pt x="93" y="8"/>
                  <a:pt x="93" y="10"/>
                  <a:pt x="93" y="12"/>
                </a:cubicBezTo>
                <a:cubicBezTo>
                  <a:pt x="92" y="9"/>
                  <a:pt x="92" y="7"/>
                  <a:pt x="90" y="5"/>
                </a:cubicBezTo>
                <a:cubicBezTo>
                  <a:pt x="88" y="7"/>
                  <a:pt x="88" y="9"/>
                  <a:pt x="86" y="10"/>
                </a:cubicBezTo>
                <a:cubicBezTo>
                  <a:pt x="86" y="9"/>
                  <a:pt x="85" y="8"/>
                  <a:pt x="85" y="6"/>
                </a:cubicBezTo>
                <a:cubicBezTo>
                  <a:pt x="84" y="7"/>
                  <a:pt x="83" y="9"/>
                  <a:pt x="83" y="10"/>
                </a:cubicBezTo>
                <a:cubicBezTo>
                  <a:pt x="82" y="8"/>
                  <a:pt x="79" y="7"/>
                  <a:pt x="77" y="5"/>
                </a:cubicBezTo>
                <a:cubicBezTo>
                  <a:pt x="75" y="5"/>
                  <a:pt x="74" y="7"/>
                  <a:pt x="74" y="8"/>
                </a:cubicBezTo>
                <a:cubicBezTo>
                  <a:pt x="73" y="7"/>
                  <a:pt x="72" y="6"/>
                  <a:pt x="71" y="4"/>
                </a:cubicBezTo>
                <a:cubicBezTo>
                  <a:pt x="69" y="5"/>
                  <a:pt x="69" y="6"/>
                  <a:pt x="66" y="7"/>
                </a:cubicBezTo>
                <a:cubicBezTo>
                  <a:pt x="61" y="9"/>
                  <a:pt x="65" y="9"/>
                  <a:pt x="61" y="7"/>
                </a:cubicBezTo>
                <a:cubicBezTo>
                  <a:pt x="56" y="5"/>
                  <a:pt x="55" y="3"/>
                  <a:pt x="55" y="9"/>
                </a:cubicBezTo>
                <a:cubicBezTo>
                  <a:pt x="55" y="8"/>
                  <a:pt x="53" y="6"/>
                  <a:pt x="53" y="5"/>
                </a:cubicBezTo>
                <a:cubicBezTo>
                  <a:pt x="51" y="6"/>
                  <a:pt x="49" y="10"/>
                  <a:pt x="46" y="10"/>
                </a:cubicBezTo>
                <a:cubicBezTo>
                  <a:pt x="44" y="9"/>
                  <a:pt x="43" y="4"/>
                  <a:pt x="42" y="3"/>
                </a:cubicBezTo>
                <a:cubicBezTo>
                  <a:pt x="39" y="4"/>
                  <a:pt x="37" y="8"/>
                  <a:pt x="35" y="10"/>
                </a:cubicBezTo>
                <a:cubicBezTo>
                  <a:pt x="34" y="8"/>
                  <a:pt x="33" y="6"/>
                  <a:pt x="30" y="5"/>
                </a:cubicBezTo>
                <a:cubicBezTo>
                  <a:pt x="30" y="7"/>
                  <a:pt x="29" y="9"/>
                  <a:pt x="27" y="10"/>
                </a:cubicBezTo>
                <a:cubicBezTo>
                  <a:pt x="26" y="8"/>
                  <a:pt x="25" y="5"/>
                  <a:pt x="23" y="4"/>
                </a:cubicBezTo>
                <a:cubicBezTo>
                  <a:pt x="23" y="6"/>
                  <a:pt x="22" y="8"/>
                  <a:pt x="21" y="11"/>
                </a:cubicBezTo>
                <a:cubicBezTo>
                  <a:pt x="19" y="6"/>
                  <a:pt x="13" y="0"/>
                  <a:pt x="13" y="8"/>
                </a:cubicBezTo>
                <a:cubicBezTo>
                  <a:pt x="11" y="6"/>
                  <a:pt x="13" y="3"/>
                  <a:pt x="10" y="1"/>
                </a:cubicBezTo>
                <a:cubicBezTo>
                  <a:pt x="10" y="4"/>
                  <a:pt x="9" y="7"/>
                  <a:pt x="7" y="9"/>
                </a:cubicBezTo>
                <a:cubicBezTo>
                  <a:pt x="7" y="7"/>
                  <a:pt x="5" y="5"/>
                  <a:pt x="3" y="3"/>
                </a:cubicBezTo>
                <a:cubicBezTo>
                  <a:pt x="0" y="4"/>
                  <a:pt x="1" y="7"/>
                  <a:pt x="1" y="9"/>
                </a:cubicBezTo>
                <a:lnTo>
                  <a:pt x="1" y="9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350">
              <a:solidFill>
                <a:srgbClr val="000000"/>
              </a:solidFill>
            </a:endParaRPr>
          </a:p>
        </p:txBody>
      </p:sp>
      <p:sp>
        <p:nvSpPr>
          <p:cNvPr id="192" name="Freeform 191"/>
          <p:cNvSpPr>
            <a:spLocks/>
          </p:cNvSpPr>
          <p:nvPr/>
        </p:nvSpPr>
        <p:spPr bwMode="auto">
          <a:xfrm>
            <a:off x="6010419" y="3622156"/>
            <a:ext cx="420555" cy="88932"/>
          </a:xfrm>
          <a:custGeom>
            <a:avLst/>
            <a:gdLst>
              <a:gd name="T0" fmla="*/ 3 w 190"/>
              <a:gd name="T1" fmla="*/ 97 h 103"/>
              <a:gd name="T2" fmla="*/ 8 w 190"/>
              <a:gd name="T3" fmla="*/ 95 h 103"/>
              <a:gd name="T4" fmla="*/ 14 w 190"/>
              <a:gd name="T5" fmla="*/ 98 h 103"/>
              <a:gd name="T6" fmla="*/ 24 w 190"/>
              <a:gd name="T7" fmla="*/ 96 h 103"/>
              <a:gd name="T8" fmla="*/ 32 w 190"/>
              <a:gd name="T9" fmla="*/ 96 h 103"/>
              <a:gd name="T10" fmla="*/ 43 w 190"/>
              <a:gd name="T11" fmla="*/ 95 h 103"/>
              <a:gd name="T12" fmla="*/ 44 w 190"/>
              <a:gd name="T13" fmla="*/ 97 h 103"/>
              <a:gd name="T14" fmla="*/ 54 w 190"/>
              <a:gd name="T15" fmla="*/ 95 h 103"/>
              <a:gd name="T16" fmla="*/ 63 w 190"/>
              <a:gd name="T17" fmla="*/ 98 h 103"/>
              <a:gd name="T18" fmla="*/ 68 w 190"/>
              <a:gd name="T19" fmla="*/ 95 h 103"/>
              <a:gd name="T20" fmla="*/ 76 w 190"/>
              <a:gd name="T21" fmla="*/ 99 h 103"/>
              <a:gd name="T22" fmla="*/ 82 w 190"/>
              <a:gd name="T23" fmla="*/ 96 h 103"/>
              <a:gd name="T24" fmla="*/ 85 w 190"/>
              <a:gd name="T25" fmla="*/ 98 h 103"/>
              <a:gd name="T26" fmla="*/ 92 w 190"/>
              <a:gd name="T27" fmla="*/ 96 h 103"/>
              <a:gd name="T28" fmla="*/ 97 w 190"/>
              <a:gd name="T29" fmla="*/ 96 h 103"/>
              <a:gd name="T30" fmla="*/ 100 w 190"/>
              <a:gd name="T31" fmla="*/ 97 h 103"/>
              <a:gd name="T32" fmla="*/ 105 w 190"/>
              <a:gd name="T33" fmla="*/ 96 h 103"/>
              <a:gd name="T34" fmla="*/ 113 w 190"/>
              <a:gd name="T35" fmla="*/ 98 h 103"/>
              <a:gd name="T36" fmla="*/ 119 w 190"/>
              <a:gd name="T37" fmla="*/ 98 h 103"/>
              <a:gd name="T38" fmla="*/ 129 w 190"/>
              <a:gd name="T39" fmla="*/ 96 h 103"/>
              <a:gd name="T40" fmla="*/ 137 w 190"/>
              <a:gd name="T41" fmla="*/ 98 h 103"/>
              <a:gd name="T42" fmla="*/ 148 w 190"/>
              <a:gd name="T43" fmla="*/ 100 h 103"/>
              <a:gd name="T44" fmla="*/ 160 w 190"/>
              <a:gd name="T45" fmla="*/ 97 h 103"/>
              <a:gd name="T46" fmla="*/ 167 w 190"/>
              <a:gd name="T47" fmla="*/ 99 h 103"/>
              <a:gd name="T48" fmla="*/ 177 w 190"/>
              <a:gd name="T49" fmla="*/ 94 h 103"/>
              <a:gd name="T50" fmla="*/ 183 w 190"/>
              <a:gd name="T51" fmla="*/ 93 h 103"/>
              <a:gd name="T52" fmla="*/ 189 w 190"/>
              <a:gd name="T53" fmla="*/ 93 h 103"/>
              <a:gd name="T54" fmla="*/ 187 w 190"/>
              <a:gd name="T55" fmla="*/ 5 h 103"/>
              <a:gd name="T56" fmla="*/ 183 w 190"/>
              <a:gd name="T57" fmla="*/ 8 h 103"/>
              <a:gd name="T58" fmla="*/ 176 w 190"/>
              <a:gd name="T59" fmla="*/ 4 h 103"/>
              <a:gd name="T60" fmla="*/ 166 w 190"/>
              <a:gd name="T61" fmla="*/ 7 h 103"/>
              <a:gd name="T62" fmla="*/ 158 w 190"/>
              <a:gd name="T63" fmla="*/ 6 h 103"/>
              <a:gd name="T64" fmla="*/ 148 w 190"/>
              <a:gd name="T65" fmla="*/ 7 h 103"/>
              <a:gd name="T66" fmla="*/ 146 w 190"/>
              <a:gd name="T67" fmla="*/ 6 h 103"/>
              <a:gd name="T68" fmla="*/ 136 w 190"/>
              <a:gd name="T69" fmla="*/ 8 h 103"/>
              <a:gd name="T70" fmla="*/ 127 w 190"/>
              <a:gd name="T71" fmla="*/ 5 h 103"/>
              <a:gd name="T72" fmla="*/ 122 w 190"/>
              <a:gd name="T73" fmla="*/ 8 h 103"/>
              <a:gd name="T74" fmla="*/ 114 w 190"/>
              <a:gd name="T75" fmla="*/ 4 h 103"/>
              <a:gd name="T76" fmla="*/ 108 w 190"/>
              <a:gd name="T77" fmla="*/ 6 h 103"/>
              <a:gd name="T78" fmla="*/ 105 w 190"/>
              <a:gd name="T79" fmla="*/ 5 h 103"/>
              <a:gd name="T80" fmla="*/ 98 w 190"/>
              <a:gd name="T81" fmla="*/ 6 h 103"/>
              <a:gd name="T82" fmla="*/ 93 w 190"/>
              <a:gd name="T83" fmla="*/ 6 h 103"/>
              <a:gd name="T84" fmla="*/ 90 w 190"/>
              <a:gd name="T85" fmla="*/ 5 h 103"/>
              <a:gd name="T86" fmla="*/ 85 w 190"/>
              <a:gd name="T87" fmla="*/ 6 h 103"/>
              <a:gd name="T88" fmla="*/ 77 w 190"/>
              <a:gd name="T89" fmla="*/ 5 h 103"/>
              <a:gd name="T90" fmla="*/ 71 w 190"/>
              <a:gd name="T91" fmla="*/ 4 h 103"/>
              <a:gd name="T92" fmla="*/ 61 w 190"/>
              <a:gd name="T93" fmla="*/ 7 h 103"/>
              <a:gd name="T94" fmla="*/ 53 w 190"/>
              <a:gd name="T95" fmla="*/ 5 h 103"/>
              <a:gd name="T96" fmla="*/ 42 w 190"/>
              <a:gd name="T97" fmla="*/ 3 h 103"/>
              <a:gd name="T98" fmla="*/ 30 w 190"/>
              <a:gd name="T99" fmla="*/ 5 h 103"/>
              <a:gd name="T100" fmla="*/ 23 w 190"/>
              <a:gd name="T101" fmla="*/ 4 h 103"/>
              <a:gd name="T102" fmla="*/ 13 w 190"/>
              <a:gd name="T103" fmla="*/ 8 h 103"/>
              <a:gd name="T104" fmla="*/ 7 w 190"/>
              <a:gd name="T105" fmla="*/ 9 h 103"/>
              <a:gd name="T106" fmla="*/ 1 w 190"/>
              <a:gd name="T107" fmla="*/ 9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0" h="103">
                <a:moveTo>
                  <a:pt x="1" y="90"/>
                </a:moveTo>
                <a:cubicBezTo>
                  <a:pt x="1" y="93"/>
                  <a:pt x="1" y="95"/>
                  <a:pt x="3" y="97"/>
                </a:cubicBezTo>
                <a:cubicBezTo>
                  <a:pt x="3" y="95"/>
                  <a:pt x="4" y="94"/>
                  <a:pt x="5" y="92"/>
                </a:cubicBezTo>
                <a:cubicBezTo>
                  <a:pt x="5" y="93"/>
                  <a:pt x="7" y="94"/>
                  <a:pt x="8" y="95"/>
                </a:cubicBezTo>
                <a:cubicBezTo>
                  <a:pt x="8" y="94"/>
                  <a:pt x="11" y="93"/>
                  <a:pt x="11" y="92"/>
                </a:cubicBezTo>
                <a:cubicBezTo>
                  <a:pt x="11" y="94"/>
                  <a:pt x="12" y="97"/>
                  <a:pt x="14" y="98"/>
                </a:cubicBezTo>
                <a:cubicBezTo>
                  <a:pt x="17" y="96"/>
                  <a:pt x="19" y="94"/>
                  <a:pt x="21" y="92"/>
                </a:cubicBezTo>
                <a:cubicBezTo>
                  <a:pt x="22" y="93"/>
                  <a:pt x="23" y="94"/>
                  <a:pt x="24" y="96"/>
                </a:cubicBezTo>
                <a:cubicBezTo>
                  <a:pt x="25" y="95"/>
                  <a:pt x="26" y="93"/>
                  <a:pt x="27" y="92"/>
                </a:cubicBezTo>
                <a:cubicBezTo>
                  <a:pt x="29" y="93"/>
                  <a:pt x="30" y="95"/>
                  <a:pt x="32" y="96"/>
                </a:cubicBezTo>
                <a:cubicBezTo>
                  <a:pt x="34" y="95"/>
                  <a:pt x="34" y="93"/>
                  <a:pt x="34" y="91"/>
                </a:cubicBezTo>
                <a:cubicBezTo>
                  <a:pt x="34" y="94"/>
                  <a:pt x="38" y="98"/>
                  <a:pt x="43" y="95"/>
                </a:cubicBezTo>
                <a:cubicBezTo>
                  <a:pt x="43" y="95"/>
                  <a:pt x="43" y="93"/>
                  <a:pt x="43" y="93"/>
                </a:cubicBezTo>
                <a:cubicBezTo>
                  <a:pt x="44" y="94"/>
                  <a:pt x="45" y="95"/>
                  <a:pt x="44" y="97"/>
                </a:cubicBezTo>
                <a:cubicBezTo>
                  <a:pt x="48" y="95"/>
                  <a:pt x="48" y="92"/>
                  <a:pt x="52" y="92"/>
                </a:cubicBezTo>
                <a:cubicBezTo>
                  <a:pt x="52" y="93"/>
                  <a:pt x="53" y="93"/>
                  <a:pt x="54" y="95"/>
                </a:cubicBezTo>
                <a:cubicBezTo>
                  <a:pt x="55" y="93"/>
                  <a:pt x="56" y="93"/>
                  <a:pt x="58" y="92"/>
                </a:cubicBezTo>
                <a:cubicBezTo>
                  <a:pt x="59" y="94"/>
                  <a:pt x="61" y="96"/>
                  <a:pt x="63" y="98"/>
                </a:cubicBezTo>
                <a:cubicBezTo>
                  <a:pt x="65" y="96"/>
                  <a:pt x="65" y="93"/>
                  <a:pt x="68" y="92"/>
                </a:cubicBezTo>
                <a:cubicBezTo>
                  <a:pt x="68" y="93"/>
                  <a:pt x="68" y="94"/>
                  <a:pt x="68" y="95"/>
                </a:cubicBezTo>
                <a:cubicBezTo>
                  <a:pt x="69" y="94"/>
                  <a:pt x="70" y="92"/>
                  <a:pt x="71" y="91"/>
                </a:cubicBezTo>
                <a:cubicBezTo>
                  <a:pt x="72" y="93"/>
                  <a:pt x="73" y="97"/>
                  <a:pt x="76" y="99"/>
                </a:cubicBezTo>
                <a:cubicBezTo>
                  <a:pt x="78" y="97"/>
                  <a:pt x="79" y="94"/>
                  <a:pt x="80" y="92"/>
                </a:cubicBezTo>
                <a:cubicBezTo>
                  <a:pt x="82" y="93"/>
                  <a:pt x="83" y="94"/>
                  <a:pt x="82" y="96"/>
                </a:cubicBezTo>
                <a:cubicBezTo>
                  <a:pt x="82" y="95"/>
                  <a:pt x="83" y="93"/>
                  <a:pt x="83" y="93"/>
                </a:cubicBezTo>
                <a:cubicBezTo>
                  <a:pt x="83" y="94"/>
                  <a:pt x="84" y="96"/>
                  <a:pt x="85" y="98"/>
                </a:cubicBezTo>
                <a:cubicBezTo>
                  <a:pt x="88" y="96"/>
                  <a:pt x="87" y="92"/>
                  <a:pt x="90" y="90"/>
                </a:cubicBezTo>
                <a:cubicBezTo>
                  <a:pt x="90" y="92"/>
                  <a:pt x="91" y="94"/>
                  <a:pt x="92" y="96"/>
                </a:cubicBezTo>
                <a:cubicBezTo>
                  <a:pt x="92" y="95"/>
                  <a:pt x="92" y="93"/>
                  <a:pt x="93" y="92"/>
                </a:cubicBezTo>
                <a:cubicBezTo>
                  <a:pt x="95" y="93"/>
                  <a:pt x="96" y="95"/>
                  <a:pt x="97" y="96"/>
                </a:cubicBezTo>
                <a:cubicBezTo>
                  <a:pt x="98" y="95"/>
                  <a:pt x="97" y="92"/>
                  <a:pt x="97" y="91"/>
                </a:cubicBezTo>
                <a:cubicBezTo>
                  <a:pt x="98" y="93"/>
                  <a:pt x="98" y="95"/>
                  <a:pt x="100" y="97"/>
                </a:cubicBezTo>
                <a:cubicBezTo>
                  <a:pt x="103" y="96"/>
                  <a:pt x="102" y="94"/>
                  <a:pt x="104" y="92"/>
                </a:cubicBezTo>
                <a:cubicBezTo>
                  <a:pt x="105" y="94"/>
                  <a:pt x="106" y="95"/>
                  <a:pt x="105" y="96"/>
                </a:cubicBezTo>
                <a:cubicBezTo>
                  <a:pt x="107" y="95"/>
                  <a:pt x="107" y="94"/>
                  <a:pt x="107" y="92"/>
                </a:cubicBezTo>
                <a:cubicBezTo>
                  <a:pt x="108" y="94"/>
                  <a:pt x="112" y="96"/>
                  <a:pt x="113" y="98"/>
                </a:cubicBezTo>
                <a:cubicBezTo>
                  <a:pt x="115" y="97"/>
                  <a:pt x="116" y="96"/>
                  <a:pt x="116" y="94"/>
                </a:cubicBezTo>
                <a:cubicBezTo>
                  <a:pt x="118" y="95"/>
                  <a:pt x="118" y="97"/>
                  <a:pt x="119" y="98"/>
                </a:cubicBezTo>
                <a:cubicBezTo>
                  <a:pt x="121" y="98"/>
                  <a:pt x="122" y="96"/>
                  <a:pt x="124" y="96"/>
                </a:cubicBezTo>
                <a:cubicBezTo>
                  <a:pt x="129" y="94"/>
                  <a:pt x="125" y="94"/>
                  <a:pt x="129" y="96"/>
                </a:cubicBezTo>
                <a:cubicBezTo>
                  <a:pt x="134" y="98"/>
                  <a:pt x="135" y="100"/>
                  <a:pt x="135" y="93"/>
                </a:cubicBezTo>
                <a:cubicBezTo>
                  <a:pt x="136" y="94"/>
                  <a:pt x="137" y="96"/>
                  <a:pt x="137" y="98"/>
                </a:cubicBezTo>
                <a:cubicBezTo>
                  <a:pt x="139" y="97"/>
                  <a:pt x="142" y="92"/>
                  <a:pt x="144" y="93"/>
                </a:cubicBezTo>
                <a:cubicBezTo>
                  <a:pt x="146" y="93"/>
                  <a:pt x="148" y="98"/>
                  <a:pt x="148" y="100"/>
                </a:cubicBezTo>
                <a:cubicBezTo>
                  <a:pt x="151" y="98"/>
                  <a:pt x="153" y="95"/>
                  <a:pt x="155" y="93"/>
                </a:cubicBezTo>
                <a:cubicBezTo>
                  <a:pt x="156" y="94"/>
                  <a:pt x="158" y="96"/>
                  <a:pt x="160" y="97"/>
                </a:cubicBezTo>
                <a:cubicBezTo>
                  <a:pt x="160" y="95"/>
                  <a:pt x="161" y="93"/>
                  <a:pt x="163" y="92"/>
                </a:cubicBezTo>
                <a:cubicBezTo>
                  <a:pt x="164" y="94"/>
                  <a:pt x="165" y="97"/>
                  <a:pt x="167" y="99"/>
                </a:cubicBezTo>
                <a:cubicBezTo>
                  <a:pt x="167" y="96"/>
                  <a:pt x="169" y="94"/>
                  <a:pt x="169" y="92"/>
                </a:cubicBezTo>
                <a:cubicBezTo>
                  <a:pt x="172" y="97"/>
                  <a:pt x="178" y="103"/>
                  <a:pt x="177" y="94"/>
                </a:cubicBezTo>
                <a:cubicBezTo>
                  <a:pt x="179" y="96"/>
                  <a:pt x="177" y="99"/>
                  <a:pt x="180" y="101"/>
                </a:cubicBezTo>
                <a:cubicBezTo>
                  <a:pt x="180" y="98"/>
                  <a:pt x="182" y="96"/>
                  <a:pt x="183" y="93"/>
                </a:cubicBezTo>
                <a:cubicBezTo>
                  <a:pt x="183" y="96"/>
                  <a:pt x="185" y="98"/>
                  <a:pt x="187" y="100"/>
                </a:cubicBezTo>
                <a:cubicBezTo>
                  <a:pt x="190" y="99"/>
                  <a:pt x="189" y="96"/>
                  <a:pt x="189" y="93"/>
                </a:cubicBezTo>
                <a:cubicBezTo>
                  <a:pt x="189" y="12"/>
                  <a:pt x="189" y="12"/>
                  <a:pt x="189" y="12"/>
                </a:cubicBezTo>
                <a:cubicBezTo>
                  <a:pt x="189" y="10"/>
                  <a:pt x="189" y="7"/>
                  <a:pt x="187" y="5"/>
                </a:cubicBezTo>
                <a:cubicBezTo>
                  <a:pt x="187" y="7"/>
                  <a:pt x="186" y="9"/>
                  <a:pt x="185" y="11"/>
                </a:cubicBezTo>
                <a:cubicBezTo>
                  <a:pt x="185" y="10"/>
                  <a:pt x="183" y="9"/>
                  <a:pt x="183" y="8"/>
                </a:cubicBezTo>
                <a:cubicBezTo>
                  <a:pt x="182" y="8"/>
                  <a:pt x="180" y="10"/>
                  <a:pt x="179" y="10"/>
                </a:cubicBezTo>
                <a:cubicBezTo>
                  <a:pt x="179" y="8"/>
                  <a:pt x="178" y="6"/>
                  <a:pt x="176" y="4"/>
                </a:cubicBezTo>
                <a:cubicBezTo>
                  <a:pt x="173" y="6"/>
                  <a:pt x="171" y="8"/>
                  <a:pt x="170" y="11"/>
                </a:cubicBezTo>
                <a:cubicBezTo>
                  <a:pt x="168" y="9"/>
                  <a:pt x="167" y="8"/>
                  <a:pt x="166" y="7"/>
                </a:cubicBezTo>
                <a:cubicBezTo>
                  <a:pt x="165" y="8"/>
                  <a:pt x="164" y="9"/>
                  <a:pt x="163" y="11"/>
                </a:cubicBezTo>
                <a:cubicBezTo>
                  <a:pt x="161" y="9"/>
                  <a:pt x="160" y="7"/>
                  <a:pt x="158" y="6"/>
                </a:cubicBezTo>
                <a:cubicBezTo>
                  <a:pt x="157" y="8"/>
                  <a:pt x="156" y="9"/>
                  <a:pt x="157" y="11"/>
                </a:cubicBezTo>
                <a:cubicBezTo>
                  <a:pt x="156" y="8"/>
                  <a:pt x="152" y="5"/>
                  <a:pt x="148" y="7"/>
                </a:cubicBezTo>
                <a:cubicBezTo>
                  <a:pt x="147" y="8"/>
                  <a:pt x="147" y="9"/>
                  <a:pt x="147" y="10"/>
                </a:cubicBezTo>
                <a:cubicBezTo>
                  <a:pt x="146" y="9"/>
                  <a:pt x="146" y="7"/>
                  <a:pt x="146" y="6"/>
                </a:cubicBezTo>
                <a:cubicBezTo>
                  <a:pt x="143" y="7"/>
                  <a:pt x="142" y="10"/>
                  <a:pt x="138" y="11"/>
                </a:cubicBezTo>
                <a:cubicBezTo>
                  <a:pt x="138" y="9"/>
                  <a:pt x="137" y="9"/>
                  <a:pt x="136" y="8"/>
                </a:cubicBezTo>
                <a:cubicBezTo>
                  <a:pt x="135" y="9"/>
                  <a:pt x="134" y="10"/>
                  <a:pt x="132" y="10"/>
                </a:cubicBezTo>
                <a:cubicBezTo>
                  <a:pt x="131" y="8"/>
                  <a:pt x="130" y="6"/>
                  <a:pt x="127" y="5"/>
                </a:cubicBezTo>
                <a:cubicBezTo>
                  <a:pt x="126" y="7"/>
                  <a:pt x="125" y="9"/>
                  <a:pt x="123" y="10"/>
                </a:cubicBezTo>
                <a:cubicBezTo>
                  <a:pt x="122" y="9"/>
                  <a:pt x="122" y="9"/>
                  <a:pt x="122" y="8"/>
                </a:cubicBezTo>
                <a:cubicBezTo>
                  <a:pt x="121" y="9"/>
                  <a:pt x="120" y="10"/>
                  <a:pt x="119" y="12"/>
                </a:cubicBezTo>
                <a:cubicBezTo>
                  <a:pt x="118" y="9"/>
                  <a:pt x="117" y="5"/>
                  <a:pt x="114" y="4"/>
                </a:cubicBezTo>
                <a:cubicBezTo>
                  <a:pt x="113" y="6"/>
                  <a:pt x="111" y="8"/>
                  <a:pt x="110" y="11"/>
                </a:cubicBezTo>
                <a:cubicBezTo>
                  <a:pt x="109" y="10"/>
                  <a:pt x="108" y="8"/>
                  <a:pt x="108" y="6"/>
                </a:cubicBezTo>
                <a:cubicBezTo>
                  <a:pt x="108" y="8"/>
                  <a:pt x="108" y="9"/>
                  <a:pt x="107" y="10"/>
                </a:cubicBezTo>
                <a:cubicBezTo>
                  <a:pt x="107" y="8"/>
                  <a:pt x="106" y="6"/>
                  <a:pt x="105" y="5"/>
                </a:cubicBezTo>
                <a:cubicBezTo>
                  <a:pt x="102" y="6"/>
                  <a:pt x="103" y="10"/>
                  <a:pt x="101" y="13"/>
                </a:cubicBezTo>
                <a:cubicBezTo>
                  <a:pt x="100" y="10"/>
                  <a:pt x="99" y="8"/>
                  <a:pt x="98" y="6"/>
                </a:cubicBezTo>
                <a:cubicBezTo>
                  <a:pt x="99" y="8"/>
                  <a:pt x="98" y="9"/>
                  <a:pt x="97" y="11"/>
                </a:cubicBezTo>
                <a:cubicBezTo>
                  <a:pt x="95" y="10"/>
                  <a:pt x="94" y="8"/>
                  <a:pt x="93" y="6"/>
                </a:cubicBezTo>
                <a:cubicBezTo>
                  <a:pt x="93" y="8"/>
                  <a:pt x="93" y="10"/>
                  <a:pt x="93" y="12"/>
                </a:cubicBezTo>
                <a:cubicBezTo>
                  <a:pt x="92" y="9"/>
                  <a:pt x="92" y="7"/>
                  <a:pt x="90" y="5"/>
                </a:cubicBezTo>
                <a:cubicBezTo>
                  <a:pt x="88" y="7"/>
                  <a:pt x="88" y="9"/>
                  <a:pt x="86" y="10"/>
                </a:cubicBezTo>
                <a:cubicBezTo>
                  <a:pt x="86" y="9"/>
                  <a:pt x="85" y="8"/>
                  <a:pt x="85" y="6"/>
                </a:cubicBezTo>
                <a:cubicBezTo>
                  <a:pt x="84" y="7"/>
                  <a:pt x="83" y="9"/>
                  <a:pt x="83" y="10"/>
                </a:cubicBezTo>
                <a:cubicBezTo>
                  <a:pt x="82" y="8"/>
                  <a:pt x="79" y="7"/>
                  <a:pt x="77" y="5"/>
                </a:cubicBezTo>
                <a:cubicBezTo>
                  <a:pt x="75" y="5"/>
                  <a:pt x="74" y="7"/>
                  <a:pt x="74" y="8"/>
                </a:cubicBezTo>
                <a:cubicBezTo>
                  <a:pt x="73" y="7"/>
                  <a:pt x="72" y="6"/>
                  <a:pt x="71" y="4"/>
                </a:cubicBezTo>
                <a:cubicBezTo>
                  <a:pt x="69" y="5"/>
                  <a:pt x="69" y="6"/>
                  <a:pt x="66" y="7"/>
                </a:cubicBezTo>
                <a:cubicBezTo>
                  <a:pt x="61" y="9"/>
                  <a:pt x="65" y="9"/>
                  <a:pt x="61" y="7"/>
                </a:cubicBezTo>
                <a:cubicBezTo>
                  <a:pt x="56" y="5"/>
                  <a:pt x="55" y="3"/>
                  <a:pt x="55" y="9"/>
                </a:cubicBezTo>
                <a:cubicBezTo>
                  <a:pt x="55" y="8"/>
                  <a:pt x="53" y="6"/>
                  <a:pt x="53" y="5"/>
                </a:cubicBezTo>
                <a:cubicBezTo>
                  <a:pt x="51" y="6"/>
                  <a:pt x="49" y="10"/>
                  <a:pt x="46" y="10"/>
                </a:cubicBezTo>
                <a:cubicBezTo>
                  <a:pt x="44" y="9"/>
                  <a:pt x="43" y="4"/>
                  <a:pt x="42" y="3"/>
                </a:cubicBezTo>
                <a:cubicBezTo>
                  <a:pt x="39" y="4"/>
                  <a:pt x="37" y="8"/>
                  <a:pt x="35" y="10"/>
                </a:cubicBezTo>
                <a:cubicBezTo>
                  <a:pt x="34" y="8"/>
                  <a:pt x="33" y="6"/>
                  <a:pt x="30" y="5"/>
                </a:cubicBezTo>
                <a:cubicBezTo>
                  <a:pt x="30" y="7"/>
                  <a:pt x="29" y="9"/>
                  <a:pt x="27" y="10"/>
                </a:cubicBezTo>
                <a:cubicBezTo>
                  <a:pt x="26" y="8"/>
                  <a:pt x="25" y="5"/>
                  <a:pt x="23" y="4"/>
                </a:cubicBezTo>
                <a:cubicBezTo>
                  <a:pt x="23" y="6"/>
                  <a:pt x="22" y="8"/>
                  <a:pt x="21" y="11"/>
                </a:cubicBezTo>
                <a:cubicBezTo>
                  <a:pt x="19" y="6"/>
                  <a:pt x="13" y="0"/>
                  <a:pt x="13" y="8"/>
                </a:cubicBezTo>
                <a:cubicBezTo>
                  <a:pt x="11" y="6"/>
                  <a:pt x="13" y="3"/>
                  <a:pt x="10" y="1"/>
                </a:cubicBezTo>
                <a:cubicBezTo>
                  <a:pt x="10" y="4"/>
                  <a:pt x="9" y="7"/>
                  <a:pt x="7" y="9"/>
                </a:cubicBezTo>
                <a:cubicBezTo>
                  <a:pt x="7" y="7"/>
                  <a:pt x="5" y="5"/>
                  <a:pt x="3" y="3"/>
                </a:cubicBezTo>
                <a:cubicBezTo>
                  <a:pt x="0" y="4"/>
                  <a:pt x="1" y="7"/>
                  <a:pt x="1" y="9"/>
                </a:cubicBezTo>
                <a:lnTo>
                  <a:pt x="1" y="90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CA" sz="1350">
              <a:solidFill>
                <a:srgbClr val="00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1535990" y="3436282"/>
            <a:ext cx="890422" cy="823957"/>
          </a:xfrm>
          <a:prstGeom prst="ellipse">
            <a:avLst/>
          </a:prstGeom>
          <a:noFill/>
          <a:ln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047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67" y="453461"/>
            <a:ext cx="8784976" cy="815298"/>
          </a:xfrm>
          <a:noFill/>
        </p:spPr>
        <p:txBody>
          <a:bodyPr>
            <a:noAutofit/>
          </a:bodyPr>
          <a:lstStyle/>
          <a:p>
            <a:r>
              <a:rPr lang="en-CA" sz="2400" b="1" dirty="0">
                <a:solidFill>
                  <a:srgbClr val="1F324F"/>
                </a:solidFill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The </a:t>
            </a:r>
            <a:r>
              <a:rPr lang="en-CA" sz="2400" b="1" i="1" dirty="0">
                <a:solidFill>
                  <a:srgbClr val="1F324F"/>
                </a:solidFill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Activities of Multinational Enterprises (AMNE)</a:t>
            </a:r>
            <a:r>
              <a:rPr lang="en-CA" sz="2400" b="1" dirty="0">
                <a:solidFill>
                  <a:srgbClr val="1F324F"/>
                </a:solidFill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 program in Canada: A quick recap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731" y="1340768"/>
            <a:ext cx="8547248" cy="288032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342900" lvl="1" indent="0">
              <a:buNone/>
            </a:pPr>
            <a:endParaRPr lang="en-GB" sz="800" i="1" dirty="0">
              <a:latin typeface="+mn-lt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CA" sz="1600" dirty="0">
              <a:latin typeface="+mn-lt"/>
              <a:cs typeface="Arial" panose="020B0604020202020204" pitchFamily="34" charset="0"/>
            </a:endParaRPr>
          </a:p>
          <a:p>
            <a:endParaRPr lang="en-CA" sz="300" dirty="0">
              <a:latin typeface="+mn-lt"/>
              <a:cs typeface="Arial" panose="020B0604020202020204" pitchFamily="34" charset="0"/>
            </a:endParaRPr>
          </a:p>
          <a:p>
            <a:endParaRPr lang="en-CA" sz="300" dirty="0">
              <a:latin typeface="+mn-lt"/>
              <a:cs typeface="Arial" panose="020B0604020202020204" pitchFamily="34" charset="0"/>
            </a:endParaRPr>
          </a:p>
          <a:p>
            <a:pPr lvl="1"/>
            <a:endParaRPr lang="en-CA" sz="1600" dirty="0">
              <a:latin typeface="+mn-lt"/>
              <a:cs typeface="Arial" panose="020B0604020202020204" pitchFamily="34" charset="0"/>
            </a:endParaRPr>
          </a:p>
          <a:p>
            <a:pPr lvl="2"/>
            <a:endParaRPr lang="en-CA" sz="1400" dirty="0">
              <a:latin typeface="+mn-lt"/>
              <a:cs typeface="Arial" panose="020B0604020202020204" pitchFamily="34" charset="0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316453773"/>
              </p:ext>
            </p:extLst>
          </p:nvPr>
        </p:nvGraphicFramePr>
        <p:xfrm>
          <a:off x="311376" y="1211354"/>
          <a:ext cx="8807269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778756482"/>
              </p:ext>
            </p:extLst>
          </p:nvPr>
        </p:nvGraphicFramePr>
        <p:xfrm>
          <a:off x="1331640" y="4509120"/>
          <a:ext cx="6096000" cy="15999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3393652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03" y="116632"/>
            <a:ext cx="8784976" cy="815298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Arial" panose="020B0604020202020204" pitchFamily="34" charset="0"/>
              </a:rPr>
              <a:t>Building AMNE frame – ‘Administrative data first’ approach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979340"/>
              </p:ext>
            </p:extLst>
          </p:nvPr>
        </p:nvGraphicFramePr>
        <p:xfrm>
          <a:off x="395536" y="1484784"/>
          <a:ext cx="835292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27014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426887" y="693932"/>
            <a:ext cx="8428692" cy="4607303"/>
            <a:chOff x="953941" y="1000451"/>
            <a:chExt cx="9144000" cy="4383218"/>
          </a:xfrm>
        </p:grpSpPr>
        <p:sp>
          <p:nvSpPr>
            <p:cNvPr id="14" name="Rectangle 13"/>
            <p:cNvSpPr/>
            <p:nvPr/>
          </p:nvSpPr>
          <p:spPr>
            <a:xfrm>
              <a:off x="953941" y="1000451"/>
              <a:ext cx="9144000" cy="4383218"/>
            </a:xfrm>
            <a:prstGeom prst="rect">
              <a:avLst/>
            </a:prstGeom>
            <a:solidFill>
              <a:srgbClr val="0033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b="1" dirty="0">
                  <a:solidFill>
                    <a:schemeClr val="bg1"/>
                  </a:solidFill>
                </a:rPr>
                <a:t>unique ID, enterprise, establishment , industry, province, sector, MNE flag</a:t>
              </a:r>
            </a:p>
          </p:txBody>
        </p:sp>
        <p:grpSp>
          <p:nvGrpSpPr>
            <p:cNvPr id="15" name="Group 14"/>
            <p:cNvGrpSpPr/>
            <p:nvPr/>
          </p:nvGrpSpPr>
          <p:grpSpPr>
            <a:xfrm>
              <a:off x="4315813" y="1462998"/>
              <a:ext cx="2438220" cy="2410288"/>
              <a:chOff x="4900170" y="1411421"/>
              <a:chExt cx="2438220" cy="3446080"/>
            </a:xfrm>
          </p:grpSpPr>
          <p:sp>
            <p:nvSpPr>
              <p:cNvPr id="16" name="Oval 15"/>
              <p:cNvSpPr/>
              <p:nvPr/>
            </p:nvSpPr>
            <p:spPr>
              <a:xfrm>
                <a:off x="4900170" y="3276927"/>
                <a:ext cx="2438220" cy="1580574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905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GB" dirty="0">
                    <a:solidFill>
                      <a:prstClr val="black"/>
                    </a:solidFill>
                  </a:rPr>
                  <a:t>Foreign MNEs in Canada </a:t>
                </a:r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4900171" y="1411421"/>
                <a:ext cx="2438219" cy="1504737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 w="19050" cap="flat" cmpd="sng" algn="ctr">
                <a:solidFill>
                  <a:srgbClr val="4F81BD">
                    <a:shade val="50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en-GB" dirty="0">
                    <a:solidFill>
                      <a:prstClr val="black"/>
                    </a:solidFill>
                  </a:rPr>
                  <a:t>Canadian MNEs in Canada</a:t>
                </a:r>
              </a:p>
            </p:txBody>
          </p:sp>
        </p:grpSp>
        <p:sp>
          <p:nvSpPr>
            <p:cNvPr id="33" name="Rounded Rectangle 32"/>
            <p:cNvSpPr/>
            <p:nvPr/>
          </p:nvSpPr>
          <p:spPr>
            <a:xfrm>
              <a:off x="1059335" y="3169657"/>
              <a:ext cx="2903989" cy="789013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R&amp;D expenditures and personnel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1032585" y="2208098"/>
              <a:ext cx="2903780" cy="872481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Trade in goods by Enterprise Characteristics</a:t>
              </a:r>
            </a:p>
          </p:txBody>
        </p:sp>
        <p:sp>
          <p:nvSpPr>
            <p:cNvPr id="36" name="Rounded Rectangle 35"/>
            <p:cNvSpPr/>
            <p:nvPr/>
          </p:nvSpPr>
          <p:spPr>
            <a:xfrm>
              <a:off x="1072680" y="1451847"/>
              <a:ext cx="2859467" cy="64129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Gross domestic product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7296286" y="1300202"/>
              <a:ext cx="2514808" cy="7242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Trade in commercial services</a:t>
              </a:r>
              <a:r>
                <a:rPr lang="en-GB" sz="1200" dirty="0">
                  <a:solidFill>
                    <a:prstClr val="black"/>
                  </a:solidFill>
                </a:rPr>
                <a:t> </a:t>
              </a:r>
              <a:endParaRPr lang="en-GB" dirty="0">
                <a:solidFill>
                  <a:prstClr val="black"/>
                </a:solidFill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7303701" y="2093137"/>
              <a:ext cx="2507393" cy="64129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Financial indicators 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7303701" y="2829249"/>
              <a:ext cx="2507393" cy="1019139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International technological receipts and payment</a:t>
              </a:r>
              <a:endParaRPr lang="en-GB" sz="1200" dirty="0">
                <a:solidFill>
                  <a:prstClr val="black"/>
                </a:solidFill>
              </a:endParaRPr>
            </a:p>
          </p:txBody>
        </p:sp>
        <p:sp>
          <p:nvSpPr>
            <p:cNvPr id="40" name="Rounded Rectangle 39"/>
            <p:cNvSpPr/>
            <p:nvPr/>
          </p:nvSpPr>
          <p:spPr>
            <a:xfrm>
              <a:off x="7303700" y="3916775"/>
              <a:ext cx="2507393" cy="773259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dirty="0">
                  <a:solidFill>
                    <a:prstClr val="black"/>
                  </a:solidFill>
                </a:rPr>
                <a:t>Number of jobs </a:t>
              </a:r>
            </a:p>
          </p:txBody>
        </p:sp>
      </p:grp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26887" y="21484"/>
            <a:ext cx="8946098" cy="693933"/>
          </a:xfrm>
          <a:noFill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CA" altLang="en-US" sz="2400" b="1" dirty="0">
                <a:solidFill>
                  <a:srgbClr val="1F324F"/>
                </a:solidFill>
                <a:latin typeface="Arial" panose="020B0604020202020204" pitchFamily="34" charset="0"/>
                <a:ea typeface="Century Gothic" charset="0"/>
                <a:cs typeface="Arial" panose="020B0604020202020204" pitchFamily="34" charset="0"/>
              </a:rPr>
              <a:t>AMNE in Canada – Scope and extent of record linkage</a:t>
            </a:r>
          </a:p>
        </p:txBody>
      </p:sp>
      <p:sp>
        <p:nvSpPr>
          <p:cNvPr id="2" name="Rectangle 1"/>
          <p:cNvSpPr/>
          <p:nvPr/>
        </p:nvSpPr>
        <p:spPr>
          <a:xfrm>
            <a:off x="426887" y="5371954"/>
            <a:ext cx="8428692" cy="1384995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CA" b="1" u="sng" dirty="0">
                <a:solidFill>
                  <a:schemeClr val="bg1"/>
                </a:solidFill>
                <a:latin typeface="Arial MT Std"/>
              </a:rPr>
              <a:t>Enhanced analytical potential – firm level: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1"/>
                </a:solidFill>
                <a:latin typeface="Arial MT Std"/>
              </a:rPr>
              <a:t>Exporters who are importers (two-way traders)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1"/>
                </a:solidFill>
                <a:latin typeface="Arial MT Std"/>
              </a:rPr>
              <a:t>Exporters and importers that are Canadian- or foreign-owned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1"/>
                </a:solidFill>
                <a:latin typeface="Arial MT Std"/>
              </a:rPr>
              <a:t>Exporters and importers that are Canadian-owned: MNEs?</a:t>
            </a:r>
          </a:p>
          <a:p>
            <a:pPr marL="742950" lvl="1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CA" sz="1600" dirty="0">
                <a:solidFill>
                  <a:schemeClr val="bg1"/>
                </a:solidFill>
                <a:latin typeface="Arial MT Std"/>
              </a:rPr>
              <a:t>By sector of the economy, at </a:t>
            </a:r>
            <a:r>
              <a:rPr lang="en-CA" b="1" dirty="0">
                <a:solidFill>
                  <a:schemeClr val="bg1"/>
                </a:solidFill>
                <a:latin typeface="Arial MT Std"/>
              </a:rPr>
              <a:t>sub-national level</a:t>
            </a:r>
          </a:p>
        </p:txBody>
      </p:sp>
      <p:sp>
        <p:nvSpPr>
          <p:cNvPr id="29" name="Oval 28"/>
          <p:cNvSpPr/>
          <p:nvPr/>
        </p:nvSpPr>
        <p:spPr>
          <a:xfrm>
            <a:off x="3525770" y="3978868"/>
            <a:ext cx="2247485" cy="1186542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en-GB" dirty="0">
                <a:solidFill>
                  <a:prstClr val="black"/>
                </a:solidFill>
              </a:rPr>
              <a:t>Non-MNEs in Canada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279924" y="4642858"/>
            <a:ext cx="2311246" cy="579944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prstClr val="black"/>
                </a:solidFill>
              </a:rPr>
              <a:t>Number of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prstClr val="black"/>
                </a:solidFill>
              </a:rPr>
              <a:t>Enterprises 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559290" y="3916127"/>
            <a:ext cx="2664422" cy="1299128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prstClr val="black"/>
                </a:solidFill>
              </a:rPr>
              <a:t>Capital investment (gross fixed capital formation): M&amp;E, NRES cons, IPP</a:t>
            </a:r>
          </a:p>
        </p:txBody>
      </p:sp>
    </p:spTree>
    <p:extLst>
      <p:ext uri="{BB962C8B-B14F-4D97-AF65-F5344CB8AC3E}">
        <p14:creationId xmlns:p14="http://schemas.microsoft.com/office/powerpoint/2010/main" val="1476690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88379"/>
            <a:ext cx="9144000" cy="52489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69294"/>
            <a:ext cx="8515350" cy="671282"/>
          </a:xfrm>
          <a:noFill/>
        </p:spPr>
        <p:txBody>
          <a:bodyPr>
            <a:noAutofit/>
          </a:bodyPr>
          <a:lstStyle/>
          <a:p>
            <a:r>
              <a:rPr lang="en-CA" sz="2400" b="1" dirty="0">
                <a:solidFill>
                  <a:srgbClr val="1F324F"/>
                </a:solidFill>
                <a:latin typeface="Arial MT Std"/>
                <a:ea typeface="Century Gothic" charset="0"/>
                <a:cs typeface="Arial" panose="020B0604020202020204" pitchFamily="34" charset="0"/>
              </a:rPr>
              <a:t>The Centralized Business Register: Enterprise and Establishment levels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2326427"/>
            <a:ext cx="2789959" cy="85216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481" y="3933056"/>
            <a:ext cx="2759821" cy="68276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0649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C44F077B-5958-804B-ABA9-C931FB5A2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0485" y="332656"/>
            <a:ext cx="7488832" cy="544846"/>
          </a:xfrm>
          <a:noFill/>
        </p:spPr>
        <p:txBody>
          <a:bodyPr/>
          <a:lstStyle/>
          <a:p>
            <a:r>
              <a:rPr lang="en-CA" sz="2800" dirty="0">
                <a:latin typeface="Arial MT Std"/>
              </a:rPr>
              <a:t>Challenges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4077072"/>
            <a:ext cx="2500858" cy="1782608"/>
          </a:xfrm>
          <a:prstGeom prst="rect">
            <a:avLst/>
          </a:prstGeom>
        </p:spPr>
      </p:pic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43492268"/>
              </p:ext>
            </p:extLst>
          </p:nvPr>
        </p:nvGraphicFramePr>
        <p:xfrm>
          <a:off x="611560" y="1052735"/>
          <a:ext cx="7729804" cy="38437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72728108"/>
      </p:ext>
    </p:extLst>
  </p:cSld>
  <p:clrMapOvr>
    <a:masterClrMapping/>
  </p:clrMapOvr>
  <p:transition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NGAGE" val="{&quot;SavedSwatch&quot;:&quot;-12418859|-7487713|-3590342|-8882056|-11579569|Statistics Canada&quot;,&quot;Id&quot;:&quot;6099a0d939384439745f5be0&quot;,&quot;SmartGridHorizontal&quot;:0,&quot;LinkedExcelSources&quot;:{},&quot;LinkedProjectSources&quot;:{},&quot;FlowConfig&quot;:{&quot;Canvas&quot;:{&quot;Slide&quot;:-1,&quot;Width&quot;:0,&quot;Height&quot;:0},&quot;Timeline&quot;:{&quot;Actions&quot;:[]}},&quot;LinkedSlideMergeSources&quot;:{},&quot;LinkedSharePointSlideMergeSources&quot;:{}}"/>
</p:tagLst>
</file>

<file path=ppt/theme/theme1.xml><?xml version="1.0" encoding="utf-8"?>
<a:theme xmlns:a="http://schemas.openxmlformats.org/drawingml/2006/main" name="Statistic Canada Blue">
  <a:themeElements>
    <a:clrScheme name="Blue 1">
      <a:dk1>
        <a:srgbClr val="000000"/>
      </a:dk1>
      <a:lt1>
        <a:srgbClr val="FFFFFF"/>
      </a:lt1>
      <a:dk2>
        <a:srgbClr val="373545"/>
      </a:dk2>
      <a:lt2>
        <a:srgbClr val="CEDBE6"/>
      </a:lt2>
      <a:accent1>
        <a:srgbClr val="3D3521"/>
      </a:accent1>
      <a:accent2>
        <a:srgbClr val="316F8D"/>
      </a:accent2>
      <a:accent3>
        <a:srgbClr val="DB4F49"/>
      </a:accent3>
      <a:accent4>
        <a:srgbClr val="FEBF00"/>
      </a:accent4>
      <a:accent5>
        <a:srgbClr val="78B690"/>
      </a:accent5>
      <a:accent6>
        <a:srgbClr val="2683C6"/>
      </a:accent6>
      <a:hlink>
        <a:srgbClr val="6B9F25"/>
      </a:hlink>
      <a:folHlink>
        <a:srgbClr val="9F6715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5" id="{A7D75DC8-F050-F145-8D99-EC0239AD8236}" vid="{DFA70FC6-B788-8742-BC8D-C0522D313051}"/>
    </a:ext>
  </a:extLst>
</a:theme>
</file>

<file path=ppt/theme/theme10.xml><?xml version="1.0" encoding="utf-8"?>
<a:theme xmlns:a="http://schemas.openxmlformats.org/drawingml/2006/main" name="6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1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3BE61AFF-8F5C-CC48-9245-8B8F7F126D87}" vid="{D76F51BD-8C51-6940-A506-4E33538644F7}"/>
    </a:ext>
  </a:extLst>
</a:theme>
</file>

<file path=ppt/theme/theme3.xml><?xml version="1.0" encoding="utf-8"?>
<a:theme xmlns:a="http://schemas.openxmlformats.org/drawingml/2006/main" name="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4.xml><?xml version="1.0" encoding="utf-8"?>
<a:theme xmlns:a="http://schemas.openxmlformats.org/drawingml/2006/main" name="2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5.xml><?xml version="1.0" encoding="utf-8"?>
<a:theme xmlns:a="http://schemas.openxmlformats.org/drawingml/2006/main" name="3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6.xml><?xml version="1.0" encoding="utf-8"?>
<a:theme xmlns:a="http://schemas.openxmlformats.org/drawingml/2006/main" name="7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7.xml><?xml version="1.0" encoding="utf-8"?>
<a:theme xmlns:a="http://schemas.openxmlformats.org/drawingml/2006/main" name="1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8.xml><?xml version="1.0" encoding="utf-8"?>
<a:theme xmlns:a="http://schemas.openxmlformats.org/drawingml/2006/main" name="4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9.xml><?xml version="1.0" encoding="utf-8"?>
<a:theme xmlns:a="http://schemas.openxmlformats.org/drawingml/2006/main" name="5_31d-20_029_02-eng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E75D0166-C4D5-3546-8424-A4359A81115E}" vid="{6971C2D4-411B-9C45-9242-14A9032F9411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Statistic Canada Blue</Template>
  <TotalTime>13530</TotalTime>
  <Words>787</Words>
  <Application>Microsoft Office PowerPoint</Application>
  <PresentationFormat>On-screen Show (4:3)</PresentationFormat>
  <Paragraphs>163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11</vt:i4>
      </vt:variant>
      <vt:variant>
        <vt:lpstr>Slide Titles</vt:lpstr>
      </vt:variant>
      <vt:variant>
        <vt:i4>18</vt:i4>
      </vt:variant>
    </vt:vector>
  </HeadingPairs>
  <TitlesOfParts>
    <vt:vector size="36" baseType="lpstr">
      <vt:lpstr>Arial MT Std</vt:lpstr>
      <vt:lpstr>Arial</vt:lpstr>
      <vt:lpstr>Arial Black</vt:lpstr>
      <vt:lpstr>Calibri</vt:lpstr>
      <vt:lpstr>Century Gothic</vt:lpstr>
      <vt:lpstr>Comic Sans MS</vt:lpstr>
      <vt:lpstr>Wingdings</vt:lpstr>
      <vt:lpstr>Statistic Canada Blue</vt:lpstr>
      <vt:lpstr>Office Theme</vt:lpstr>
      <vt:lpstr>31d-20_029_02-eng</vt:lpstr>
      <vt:lpstr>2_31d-20_029_02-eng</vt:lpstr>
      <vt:lpstr>3_31d-20_029_02-eng</vt:lpstr>
      <vt:lpstr>7_31d-20_029_02-eng</vt:lpstr>
      <vt:lpstr>1_31d-20_029_02-eng</vt:lpstr>
      <vt:lpstr>4_31d-20_029_02-eng</vt:lpstr>
      <vt:lpstr>5_31d-20_029_02-eng</vt:lpstr>
      <vt:lpstr>6_31d-20_029_02-eng</vt:lpstr>
      <vt:lpstr>1_Default Design</vt:lpstr>
      <vt:lpstr>Developing an extended and more agile International Accounts program: The Canadian Multinationals Program</vt:lpstr>
      <vt:lpstr>Outline</vt:lpstr>
      <vt:lpstr>An extended and more agile International Accounts program – Main areas of transformation</vt:lpstr>
      <vt:lpstr>Roadmap to ESS Modernization/Transformation</vt:lpstr>
      <vt:lpstr>The Activities of Multinational Enterprises (AMNE) program in Canada: A quick recap</vt:lpstr>
      <vt:lpstr>Building AMNE frame – ‘Administrative data first’ approach</vt:lpstr>
      <vt:lpstr>AMNE in Canada – Scope and extent of record linkage</vt:lpstr>
      <vt:lpstr>The Centralized Business Register: Enterprise and Establishment levels</vt:lpstr>
      <vt:lpstr>Challenges</vt:lpstr>
      <vt:lpstr>Results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Canadian MNEs in the global context</vt:lpstr>
      <vt:lpstr>AMNE Interactive Tool – Data visualization</vt:lpstr>
      <vt:lpstr>Thank you!  Contact information:  Eric Boulay Statistics Canada eric.boulay@canada.ca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Marie-Josée Lemaire</dc:creator>
  <cp:lastModifiedBy>Oleksandr SVIRCHEVSKYY</cp:lastModifiedBy>
  <cp:revision>599</cp:revision>
  <cp:lastPrinted>2019-05-27T18:45:18Z</cp:lastPrinted>
  <dcterms:created xsi:type="dcterms:W3CDTF">2018-03-19T14:04:20Z</dcterms:created>
  <dcterms:modified xsi:type="dcterms:W3CDTF">2021-05-22T11:46:57Z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214795399</vt:i4>
  </property>
  <property fmtid="{D5CDD505-2E9C-101B-9397-08002B2CF9AE}" pid="3" name="_NewReviewCycle">
    <vt:lpwstr/>
  </property>
  <property fmtid="{D5CDD505-2E9C-101B-9397-08002B2CF9AE}" pid="4" name="_EmailSubject">
    <vt:lpwstr>Interprefy testing</vt:lpwstr>
  </property>
  <property fmtid="{D5CDD505-2E9C-101B-9397-08002B2CF9AE}" pid="5" name="_AuthorEmail">
    <vt:lpwstr>eric.boulay@canada.ca</vt:lpwstr>
  </property>
  <property fmtid="{D5CDD505-2E9C-101B-9397-08002B2CF9AE}" pid="6" name="_AuthorEmailDisplayName">
    <vt:lpwstr>Boulay, Eric (STATCAN)</vt:lpwstr>
  </property>
  <property fmtid="{D5CDD505-2E9C-101B-9397-08002B2CF9AE}" pid="7" name="_PreviousAdHocReviewCycleID">
    <vt:i4>-344913586</vt:i4>
  </property>
</Properties>
</file>