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slideshow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4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5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56" r:id="rId5"/>
    <p:sldId id="276" r:id="rId6"/>
    <p:sldId id="277" r:id="rId7"/>
    <p:sldId id="295" r:id="rId8"/>
    <p:sldId id="296" r:id="rId9"/>
    <p:sldId id="292" r:id="rId10"/>
    <p:sldId id="293" r:id="rId11"/>
    <p:sldId id="281" r:id="rId12"/>
    <p:sldId id="294" r:id="rId13"/>
    <p:sldId id="282" r:id="rId14"/>
    <p:sldId id="283" r:id="rId15"/>
    <p:sldId id="284" r:id="rId16"/>
    <p:sldId id="290" r:id="rId17"/>
    <p:sldId id="287" r:id="rId18"/>
    <p:sldId id="291" r:id="rId19"/>
    <p:sldId id="297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68333" autoAdjust="0"/>
  </p:normalViewPr>
  <p:slideViewPr>
    <p:cSldViewPr snapToGrid="0" snapToObjects="1">
      <p:cViewPr varScale="1">
        <p:scale>
          <a:sx n="68" d="100"/>
          <a:sy n="68" d="100"/>
        </p:scale>
        <p:origin x="116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57" d="100"/>
          <a:sy n="157" d="100"/>
        </p:scale>
        <p:origin x="439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famep02\ff\fwa_projects\dhea\sub_annual_dhea\2020_q1_q3\dissemination\daily\dhea_2020_q1_q3_daily_charts_en.docx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famep02\ff\fwa_projects\dhea\sub_annual_dhea\2020_q1_q3\dissemination\daily\dhea_2020_q1_q3_daily_charts_en.docx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famep02\ff\fwa_projects\dhea\dhea_covid19\briefing\dhea_2020_tables_briefing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famep02\ff\fwa_projects\dhea\sub_annual_dhea\2020_q1_q3\briefing\dhea_q1_q3_2020_analysi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famep02\ff\fwa_projects\dhea\sub_annual_dhea\2020_q1_q3\briefing\dhea_q1_q3_2020_analysi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CA" dirty="0"/>
              <a:t>Quarterly change in net worth by income</a:t>
            </a:r>
            <a:r>
              <a:rPr lang="en-CA" baseline="0" dirty="0"/>
              <a:t> quintile</a:t>
            </a:r>
            <a:r>
              <a:rPr lang="en-CA" dirty="0"/>
              <a:t>, indexed to fourth quarter 2019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7.9580236575446481E-2"/>
          <c:y val="0.15479539930364322"/>
          <c:w val="0.89601775669574824"/>
          <c:h val="0.52952749916863107"/>
        </c:manualLayout>
      </c:layout>
      <c:lineChart>
        <c:grouping val="standard"/>
        <c:varyColors val="0"/>
        <c:ser>
          <c:idx val="0"/>
          <c:order val="0"/>
          <c:tx>
            <c:strRef>
              <c:f>'Graph 3'!$A$12</c:f>
              <c:strCache>
                <c:ptCount val="1"/>
                <c:pt idx="0">
                  <c:v>Lowest income quintile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'Graph 3'!$B$11:$E$11</c:f>
              <c:strCache>
                <c:ptCount val="4"/>
                <c:pt idx="0">
                  <c:v>2019 Q4</c:v>
                </c:pt>
                <c:pt idx="1">
                  <c:v>2020 Q1</c:v>
                </c:pt>
                <c:pt idx="2">
                  <c:v>2020 Q2</c:v>
                </c:pt>
                <c:pt idx="3">
                  <c:v>2020 Q3</c:v>
                </c:pt>
              </c:strCache>
            </c:strRef>
          </c:cat>
          <c:val>
            <c:numRef>
              <c:f>'Graph 3'!$B$12:$E$12</c:f>
              <c:numCache>
                <c:formatCode>#,##0.0</c:formatCode>
                <c:ptCount val="4"/>
                <c:pt idx="0">
                  <c:v>100</c:v>
                </c:pt>
                <c:pt idx="1">
                  <c:v>97.762055998345943</c:v>
                </c:pt>
                <c:pt idx="2">
                  <c:v>102.84033584705621</c:v>
                </c:pt>
                <c:pt idx="3">
                  <c:v>106.2557032905363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068-4330-891B-B18CBCC7ED96}"/>
            </c:ext>
          </c:extLst>
        </c:ser>
        <c:ser>
          <c:idx val="1"/>
          <c:order val="1"/>
          <c:tx>
            <c:strRef>
              <c:f>'Graph 3'!$A$13</c:f>
              <c:strCache>
                <c:ptCount val="1"/>
                <c:pt idx="0">
                  <c:v>Second income quintile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'Graph 3'!$B$11:$E$11</c:f>
              <c:strCache>
                <c:ptCount val="4"/>
                <c:pt idx="0">
                  <c:v>2019 Q4</c:v>
                </c:pt>
                <c:pt idx="1">
                  <c:v>2020 Q1</c:v>
                </c:pt>
                <c:pt idx="2">
                  <c:v>2020 Q2</c:v>
                </c:pt>
                <c:pt idx="3">
                  <c:v>2020 Q3</c:v>
                </c:pt>
              </c:strCache>
            </c:strRef>
          </c:cat>
          <c:val>
            <c:numRef>
              <c:f>'Graph 3'!$B$13:$E$13</c:f>
              <c:numCache>
                <c:formatCode>#,##0.0</c:formatCode>
                <c:ptCount val="4"/>
                <c:pt idx="0">
                  <c:v>100</c:v>
                </c:pt>
                <c:pt idx="1">
                  <c:v>97.710161848780089</c:v>
                </c:pt>
                <c:pt idx="2">
                  <c:v>102.54787385896977</c:v>
                </c:pt>
                <c:pt idx="3">
                  <c:v>105.75584331925423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068-4330-891B-B18CBCC7ED96}"/>
            </c:ext>
          </c:extLst>
        </c:ser>
        <c:ser>
          <c:idx val="2"/>
          <c:order val="2"/>
          <c:tx>
            <c:strRef>
              <c:f>'Graph 3'!$A$14</c:f>
              <c:strCache>
                <c:ptCount val="1"/>
                <c:pt idx="0">
                  <c:v>Third income quintile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'Graph 3'!$B$11:$E$11</c:f>
              <c:strCache>
                <c:ptCount val="4"/>
                <c:pt idx="0">
                  <c:v>2019 Q4</c:v>
                </c:pt>
                <c:pt idx="1">
                  <c:v>2020 Q1</c:v>
                </c:pt>
                <c:pt idx="2">
                  <c:v>2020 Q2</c:v>
                </c:pt>
                <c:pt idx="3">
                  <c:v>2020 Q3</c:v>
                </c:pt>
              </c:strCache>
            </c:strRef>
          </c:cat>
          <c:val>
            <c:numRef>
              <c:f>'Graph 3'!$B$14:$E$14</c:f>
              <c:numCache>
                <c:formatCode>#,##0.0</c:formatCode>
                <c:ptCount val="4"/>
                <c:pt idx="0">
                  <c:v>100</c:v>
                </c:pt>
                <c:pt idx="1">
                  <c:v>97.824289750137979</c:v>
                </c:pt>
                <c:pt idx="2">
                  <c:v>102.49294895181433</c:v>
                </c:pt>
                <c:pt idx="3">
                  <c:v>105.58769258833104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5068-4330-891B-B18CBCC7ED96}"/>
            </c:ext>
          </c:extLst>
        </c:ser>
        <c:ser>
          <c:idx val="3"/>
          <c:order val="3"/>
          <c:tx>
            <c:strRef>
              <c:f>'Graph 3'!$A$15</c:f>
              <c:strCache>
                <c:ptCount val="1"/>
                <c:pt idx="0">
                  <c:v>Fourth income quintile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strRef>
              <c:f>'Graph 3'!$B$11:$E$11</c:f>
              <c:strCache>
                <c:ptCount val="4"/>
                <c:pt idx="0">
                  <c:v>2019 Q4</c:v>
                </c:pt>
                <c:pt idx="1">
                  <c:v>2020 Q1</c:v>
                </c:pt>
                <c:pt idx="2">
                  <c:v>2020 Q2</c:v>
                </c:pt>
                <c:pt idx="3">
                  <c:v>2020 Q3</c:v>
                </c:pt>
              </c:strCache>
            </c:strRef>
          </c:cat>
          <c:val>
            <c:numRef>
              <c:f>'Graph 3'!$B$15:$E$15</c:f>
              <c:numCache>
                <c:formatCode>#,##0.0</c:formatCode>
                <c:ptCount val="4"/>
                <c:pt idx="0">
                  <c:v>100</c:v>
                </c:pt>
                <c:pt idx="1">
                  <c:v>97.391643460970499</c:v>
                </c:pt>
                <c:pt idx="2">
                  <c:v>102.13248748214373</c:v>
                </c:pt>
                <c:pt idx="3">
                  <c:v>105.08513853042429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5068-4330-891B-B18CBCC7ED96}"/>
            </c:ext>
          </c:extLst>
        </c:ser>
        <c:ser>
          <c:idx val="4"/>
          <c:order val="4"/>
          <c:tx>
            <c:strRef>
              <c:f>'Graph 3'!$A$16</c:f>
              <c:strCache>
                <c:ptCount val="1"/>
                <c:pt idx="0">
                  <c:v>Highest income quintile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strRef>
              <c:f>'Graph 3'!$B$11:$E$11</c:f>
              <c:strCache>
                <c:ptCount val="4"/>
                <c:pt idx="0">
                  <c:v>2019 Q4</c:v>
                </c:pt>
                <c:pt idx="1">
                  <c:v>2020 Q1</c:v>
                </c:pt>
                <c:pt idx="2">
                  <c:v>2020 Q2</c:v>
                </c:pt>
                <c:pt idx="3">
                  <c:v>2020 Q3</c:v>
                </c:pt>
              </c:strCache>
            </c:strRef>
          </c:cat>
          <c:val>
            <c:numRef>
              <c:f>'Graph 3'!$B$16:$E$16</c:f>
              <c:numCache>
                <c:formatCode>#,##0.0</c:formatCode>
                <c:ptCount val="4"/>
                <c:pt idx="0">
                  <c:v>100</c:v>
                </c:pt>
                <c:pt idx="1">
                  <c:v>96.257935511544019</c:v>
                </c:pt>
                <c:pt idx="2">
                  <c:v>101.78753483314075</c:v>
                </c:pt>
                <c:pt idx="3">
                  <c:v>104.82532982533863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5068-4330-891B-B18CBCC7ED9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38653696"/>
        <c:axId val="338654872"/>
      </c:lineChart>
      <c:catAx>
        <c:axId val="3386536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8654872"/>
        <c:crosses val="autoZero"/>
        <c:auto val="1"/>
        <c:lblAlgn val="ctr"/>
        <c:lblOffset val="100"/>
        <c:noMultiLvlLbl val="0"/>
      </c:catAx>
      <c:valAx>
        <c:axId val="338654872"/>
        <c:scaling>
          <c:orientation val="minMax"/>
          <c:max val="107"/>
          <c:min val="96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86536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3.0836660443019567E-2"/>
          <c:y val="0.78809820539692232"/>
          <c:w val="0.91614286195887851"/>
          <c:h val="0.21080893140463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CA" dirty="0"/>
              <a:t>Quarterly change in net worth by age group, indexed to fourth quarter 2019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7.1379512650791246E-2"/>
          <c:y val="0.15801320632809923"/>
          <c:w val="0.89909836837989732"/>
          <c:h val="0.53888352814475537"/>
        </c:manualLayout>
      </c:layout>
      <c:lineChart>
        <c:grouping val="standard"/>
        <c:varyColors val="0"/>
        <c:ser>
          <c:idx val="0"/>
          <c:order val="0"/>
          <c:tx>
            <c:strRef>
              <c:f>'Graph 4'!$A$12</c:f>
              <c:strCache>
                <c:ptCount val="1"/>
                <c:pt idx="0">
                  <c:v>Less than 35 years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'Graph 4'!$B$11:$E$11</c:f>
              <c:strCache>
                <c:ptCount val="4"/>
                <c:pt idx="0">
                  <c:v>2019 Q4</c:v>
                </c:pt>
                <c:pt idx="1">
                  <c:v>2020 Q1</c:v>
                </c:pt>
                <c:pt idx="2">
                  <c:v>2020 Q2</c:v>
                </c:pt>
                <c:pt idx="3">
                  <c:v>2020 Q3</c:v>
                </c:pt>
              </c:strCache>
            </c:strRef>
          </c:cat>
          <c:val>
            <c:numRef>
              <c:f>'Graph 4'!$B$12:$E$12</c:f>
              <c:numCache>
                <c:formatCode>#,##0.0</c:formatCode>
                <c:ptCount val="4"/>
                <c:pt idx="0">
                  <c:v>100</c:v>
                </c:pt>
                <c:pt idx="1">
                  <c:v>98.06715050240102</c:v>
                </c:pt>
                <c:pt idx="2">
                  <c:v>103.65787620721785</c:v>
                </c:pt>
                <c:pt idx="3">
                  <c:v>107.65025278601246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15D-4B11-AD4A-23F2913ADDF9}"/>
            </c:ext>
          </c:extLst>
        </c:ser>
        <c:ser>
          <c:idx val="1"/>
          <c:order val="1"/>
          <c:tx>
            <c:strRef>
              <c:f>'Graph 4'!$A$13</c:f>
              <c:strCache>
                <c:ptCount val="1"/>
                <c:pt idx="0">
                  <c:v>35 to 44 years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'Graph 4'!$B$11:$E$11</c:f>
              <c:strCache>
                <c:ptCount val="4"/>
                <c:pt idx="0">
                  <c:v>2019 Q4</c:v>
                </c:pt>
                <c:pt idx="1">
                  <c:v>2020 Q1</c:v>
                </c:pt>
                <c:pt idx="2">
                  <c:v>2020 Q2</c:v>
                </c:pt>
                <c:pt idx="3">
                  <c:v>2020 Q3</c:v>
                </c:pt>
              </c:strCache>
            </c:strRef>
          </c:cat>
          <c:val>
            <c:numRef>
              <c:f>'Graph 4'!$B$13:$E$13</c:f>
              <c:numCache>
                <c:formatCode>#,##0.0</c:formatCode>
                <c:ptCount val="4"/>
                <c:pt idx="0">
                  <c:v>100</c:v>
                </c:pt>
                <c:pt idx="1">
                  <c:v>97.390154934440787</c:v>
                </c:pt>
                <c:pt idx="2">
                  <c:v>102.61585336280054</c:v>
                </c:pt>
                <c:pt idx="3">
                  <c:v>106.02045861405232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15D-4B11-AD4A-23F2913ADDF9}"/>
            </c:ext>
          </c:extLst>
        </c:ser>
        <c:ser>
          <c:idx val="2"/>
          <c:order val="2"/>
          <c:tx>
            <c:strRef>
              <c:f>'Graph 4'!$A$14</c:f>
              <c:strCache>
                <c:ptCount val="1"/>
                <c:pt idx="0">
                  <c:v>45 to 54 years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'Graph 4'!$B$11:$E$11</c:f>
              <c:strCache>
                <c:ptCount val="4"/>
                <c:pt idx="0">
                  <c:v>2019 Q4</c:v>
                </c:pt>
                <c:pt idx="1">
                  <c:v>2020 Q1</c:v>
                </c:pt>
                <c:pt idx="2">
                  <c:v>2020 Q2</c:v>
                </c:pt>
                <c:pt idx="3">
                  <c:v>2020 Q3</c:v>
                </c:pt>
              </c:strCache>
            </c:strRef>
          </c:cat>
          <c:val>
            <c:numRef>
              <c:f>'Graph 4'!$B$14:$E$14</c:f>
              <c:numCache>
                <c:formatCode>#,##0.0</c:formatCode>
                <c:ptCount val="4"/>
                <c:pt idx="0">
                  <c:v>100</c:v>
                </c:pt>
                <c:pt idx="1">
                  <c:v>97.242320763884919</c:v>
                </c:pt>
                <c:pt idx="2">
                  <c:v>102.32899858095331</c:v>
                </c:pt>
                <c:pt idx="3">
                  <c:v>105.44141701498562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15D-4B11-AD4A-23F2913ADDF9}"/>
            </c:ext>
          </c:extLst>
        </c:ser>
        <c:ser>
          <c:idx val="3"/>
          <c:order val="3"/>
          <c:tx>
            <c:strRef>
              <c:f>'Graph 4'!$A$15</c:f>
              <c:strCache>
                <c:ptCount val="1"/>
                <c:pt idx="0">
                  <c:v>55 to 64 years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strRef>
              <c:f>'Graph 4'!$B$11:$E$11</c:f>
              <c:strCache>
                <c:ptCount val="4"/>
                <c:pt idx="0">
                  <c:v>2019 Q4</c:v>
                </c:pt>
                <c:pt idx="1">
                  <c:v>2020 Q1</c:v>
                </c:pt>
                <c:pt idx="2">
                  <c:v>2020 Q2</c:v>
                </c:pt>
                <c:pt idx="3">
                  <c:v>2020 Q3</c:v>
                </c:pt>
              </c:strCache>
            </c:strRef>
          </c:cat>
          <c:val>
            <c:numRef>
              <c:f>'Graph 4'!$B$15:$E$15</c:f>
              <c:numCache>
                <c:formatCode>#,##0.0</c:formatCode>
                <c:ptCount val="4"/>
                <c:pt idx="0">
                  <c:v>100</c:v>
                </c:pt>
                <c:pt idx="1">
                  <c:v>96.739010217473052</c:v>
                </c:pt>
                <c:pt idx="2">
                  <c:v>101.82120276158213</c:v>
                </c:pt>
                <c:pt idx="3">
                  <c:v>104.70038480373833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D15D-4B11-AD4A-23F2913ADDF9}"/>
            </c:ext>
          </c:extLst>
        </c:ser>
        <c:ser>
          <c:idx val="4"/>
          <c:order val="4"/>
          <c:tx>
            <c:strRef>
              <c:f>'Graph 4'!$A$16</c:f>
              <c:strCache>
                <c:ptCount val="1"/>
                <c:pt idx="0">
                  <c:v>65 years and over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strRef>
              <c:f>'Graph 4'!$B$11:$E$11</c:f>
              <c:strCache>
                <c:ptCount val="4"/>
                <c:pt idx="0">
                  <c:v>2019 Q4</c:v>
                </c:pt>
                <c:pt idx="1">
                  <c:v>2020 Q1</c:v>
                </c:pt>
                <c:pt idx="2">
                  <c:v>2020 Q2</c:v>
                </c:pt>
                <c:pt idx="3">
                  <c:v>2020 Q3</c:v>
                </c:pt>
              </c:strCache>
            </c:strRef>
          </c:cat>
          <c:val>
            <c:numRef>
              <c:f>'Graph 4'!$B$16:$E$16</c:f>
              <c:numCache>
                <c:formatCode>#,##0.0</c:formatCode>
                <c:ptCount val="4"/>
                <c:pt idx="0">
                  <c:v>100</c:v>
                </c:pt>
                <c:pt idx="1">
                  <c:v>96.658631095050211</c:v>
                </c:pt>
                <c:pt idx="2">
                  <c:v>101.78306210078215</c:v>
                </c:pt>
                <c:pt idx="3">
                  <c:v>104.72203784964211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D15D-4B11-AD4A-23F2913ADD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38651344"/>
        <c:axId val="338656048"/>
      </c:lineChart>
      <c:catAx>
        <c:axId val="3386513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8656048"/>
        <c:crosses val="autoZero"/>
        <c:auto val="1"/>
        <c:lblAlgn val="ctr"/>
        <c:lblOffset val="100"/>
        <c:noMultiLvlLbl val="0"/>
      </c:catAx>
      <c:valAx>
        <c:axId val="338656048"/>
        <c:scaling>
          <c:orientation val="minMax"/>
          <c:max val="108"/>
          <c:min val="96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86513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004997302597427E-2"/>
          <c:y val="0.83973491049537519"/>
          <c:w val="0.81762912171964286"/>
          <c:h val="0.1337691398973147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Change in average households' assets and liabilities</a:t>
            </a:r>
          </a:p>
          <a:p>
            <a:pPr>
              <a:defRPr/>
            </a:pPr>
            <a:r>
              <a:rPr lang="en-US"/>
              <a:t> Q4 2019 to Q3 2020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Sheet3!$B$2</c:f>
              <c:strCache>
                <c:ptCount val="1"/>
                <c:pt idx="0">
                  <c:v>Financial assets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Sheet3!$A$3:$A$7</c:f>
              <c:strCache>
                <c:ptCount val="5"/>
                <c:pt idx="0">
                  <c:v>&lt;35</c:v>
                </c:pt>
                <c:pt idx="1">
                  <c:v>35-44</c:v>
                </c:pt>
                <c:pt idx="2">
                  <c:v>45-54</c:v>
                </c:pt>
                <c:pt idx="3">
                  <c:v>55-64</c:v>
                </c:pt>
                <c:pt idx="4">
                  <c:v>65+</c:v>
                </c:pt>
              </c:strCache>
            </c:strRef>
          </c:cat>
          <c:val>
            <c:numRef>
              <c:f>Sheet3!$B$3:$B$7</c:f>
              <c:numCache>
                <c:formatCode>0.0%</c:formatCode>
                <c:ptCount val="5"/>
                <c:pt idx="0">
                  <c:v>2.8375957561953991E-2</c:v>
                </c:pt>
                <c:pt idx="1">
                  <c:v>2.7547930089014461E-2</c:v>
                </c:pt>
                <c:pt idx="2">
                  <c:v>2.711958953216409E-2</c:v>
                </c:pt>
                <c:pt idx="3">
                  <c:v>2.691679093690702E-2</c:v>
                </c:pt>
                <c:pt idx="4">
                  <c:v>2.8292563500969203E-2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C41-4DF5-92B9-AF6AD256AB24}"/>
            </c:ext>
          </c:extLst>
        </c:ser>
        <c:ser>
          <c:idx val="1"/>
          <c:order val="1"/>
          <c:tx>
            <c:strRef>
              <c:f>Sheet3!$C$2</c:f>
              <c:strCache>
                <c:ptCount val="1"/>
                <c:pt idx="0">
                  <c:v>Non-financial assets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Sheet3!$A$3:$A$7</c:f>
              <c:strCache>
                <c:ptCount val="5"/>
                <c:pt idx="0">
                  <c:v>&lt;35</c:v>
                </c:pt>
                <c:pt idx="1">
                  <c:v>35-44</c:v>
                </c:pt>
                <c:pt idx="2">
                  <c:v>45-54</c:v>
                </c:pt>
                <c:pt idx="3">
                  <c:v>55-64</c:v>
                </c:pt>
                <c:pt idx="4">
                  <c:v>65+</c:v>
                </c:pt>
              </c:strCache>
            </c:strRef>
          </c:cat>
          <c:val>
            <c:numRef>
              <c:f>Sheet3!$C$3:$C$7</c:f>
              <c:numCache>
                <c:formatCode>0.0%</c:formatCode>
                <c:ptCount val="5"/>
                <c:pt idx="0">
                  <c:v>6.6230508089035522E-2</c:v>
                </c:pt>
                <c:pt idx="1">
                  <c:v>7.1516555582045616E-2</c:v>
                </c:pt>
                <c:pt idx="2">
                  <c:v>6.8383720821698857E-2</c:v>
                </c:pt>
                <c:pt idx="3">
                  <c:v>7.2845234493286837E-2</c:v>
                </c:pt>
                <c:pt idx="4">
                  <c:v>7.4141440960343807E-2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C41-4DF5-92B9-AF6AD256AB24}"/>
            </c:ext>
          </c:extLst>
        </c:ser>
        <c:ser>
          <c:idx val="2"/>
          <c:order val="2"/>
          <c:tx>
            <c:strRef>
              <c:f>Sheet3!$D$2</c:f>
              <c:strCache>
                <c:ptCount val="1"/>
                <c:pt idx="0">
                  <c:v>Mortgage debt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Sheet3!$A$3:$A$7</c:f>
              <c:strCache>
                <c:ptCount val="5"/>
                <c:pt idx="0">
                  <c:v>&lt;35</c:v>
                </c:pt>
                <c:pt idx="1">
                  <c:v>35-44</c:v>
                </c:pt>
                <c:pt idx="2">
                  <c:v>45-54</c:v>
                </c:pt>
                <c:pt idx="3">
                  <c:v>55-64</c:v>
                </c:pt>
                <c:pt idx="4">
                  <c:v>65+</c:v>
                </c:pt>
              </c:strCache>
            </c:strRef>
          </c:cat>
          <c:val>
            <c:numRef>
              <c:f>Sheet3!$D$3:$D$7</c:f>
              <c:numCache>
                <c:formatCode>0.0%</c:formatCode>
                <c:ptCount val="5"/>
                <c:pt idx="0">
                  <c:v>5.4609392388159428E-2</c:v>
                </c:pt>
                <c:pt idx="1">
                  <c:v>5.6391634753981013E-2</c:v>
                </c:pt>
                <c:pt idx="2">
                  <c:v>4.6139260507742641E-2</c:v>
                </c:pt>
                <c:pt idx="3">
                  <c:v>5.2821053020642772E-2</c:v>
                </c:pt>
                <c:pt idx="4">
                  <c:v>5.2348512011473503E-2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C41-4DF5-92B9-AF6AD256AB24}"/>
            </c:ext>
          </c:extLst>
        </c:ser>
        <c:ser>
          <c:idx val="3"/>
          <c:order val="3"/>
          <c:tx>
            <c:strRef>
              <c:f>Sheet3!$E$2</c:f>
              <c:strCache>
                <c:ptCount val="1"/>
                <c:pt idx="0">
                  <c:v>Non-mortgage debt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Sheet3!$A$3:$A$7</c:f>
              <c:strCache>
                <c:ptCount val="5"/>
                <c:pt idx="0">
                  <c:v>&lt;35</c:v>
                </c:pt>
                <c:pt idx="1">
                  <c:v>35-44</c:v>
                </c:pt>
                <c:pt idx="2">
                  <c:v>45-54</c:v>
                </c:pt>
                <c:pt idx="3">
                  <c:v>55-64</c:v>
                </c:pt>
                <c:pt idx="4">
                  <c:v>65+</c:v>
                </c:pt>
              </c:strCache>
            </c:strRef>
          </c:cat>
          <c:val>
            <c:numRef>
              <c:f>Sheet3!$E$3:$E$7</c:f>
              <c:numCache>
                <c:formatCode>0.0%</c:formatCode>
                <c:ptCount val="5"/>
                <c:pt idx="0">
                  <c:v>-3.713175395956303E-2</c:v>
                </c:pt>
                <c:pt idx="1">
                  <c:v>-1.9227282068640328E-2</c:v>
                </c:pt>
                <c:pt idx="2">
                  <c:v>-2.179191712799089E-2</c:v>
                </c:pt>
                <c:pt idx="3">
                  <c:v>-2.4002040173420891E-4</c:v>
                </c:pt>
                <c:pt idx="4">
                  <c:v>2.7632352529466164E-2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C41-4DF5-92B9-AF6AD256AB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38656832"/>
        <c:axId val="338656440"/>
      </c:barChart>
      <c:catAx>
        <c:axId val="3386568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8656440"/>
        <c:crosses val="autoZero"/>
        <c:auto val="1"/>
        <c:lblAlgn val="ctr"/>
        <c:lblOffset val="100"/>
        <c:noMultiLvlLbl val="0"/>
      </c:catAx>
      <c:valAx>
        <c:axId val="3386564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86568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Debt-to-income-ratio (%), by income quintile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'assets &amp; liabilities'!$B$89</c:f>
              <c:strCache>
                <c:ptCount val="1"/>
                <c:pt idx="0">
                  <c:v>Q4 2019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'assets &amp; liabilities'!$A$90:$A$94</c:f>
              <c:strCache>
                <c:ptCount val="5"/>
                <c:pt idx="0">
                  <c:v>Quintile 1</c:v>
                </c:pt>
                <c:pt idx="1">
                  <c:v>Quintile 2</c:v>
                </c:pt>
                <c:pt idx="2">
                  <c:v>Quintile 3</c:v>
                </c:pt>
                <c:pt idx="3">
                  <c:v>Quintile 4</c:v>
                </c:pt>
                <c:pt idx="4">
                  <c:v>Quintile 5</c:v>
                </c:pt>
              </c:strCache>
            </c:strRef>
          </c:cat>
          <c:val>
            <c:numRef>
              <c:f>'assets &amp; liabilities'!$B$90:$B$94</c:f>
              <c:numCache>
                <c:formatCode>0.0%</c:formatCode>
                <c:ptCount val="5"/>
                <c:pt idx="0">
                  <c:v>2.895</c:v>
                </c:pt>
                <c:pt idx="1">
                  <c:v>2.1459999999999999</c:v>
                </c:pt>
                <c:pt idx="2">
                  <c:v>2.2749999999999999</c:v>
                </c:pt>
                <c:pt idx="3">
                  <c:v>1.871</c:v>
                </c:pt>
                <c:pt idx="4">
                  <c:v>1.45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C4C-425F-9B25-F58BF5E8EE8F}"/>
            </c:ext>
          </c:extLst>
        </c:ser>
        <c:ser>
          <c:idx val="1"/>
          <c:order val="1"/>
          <c:tx>
            <c:strRef>
              <c:f>'assets &amp; liabilities'!$C$89</c:f>
              <c:strCache>
                <c:ptCount val="1"/>
                <c:pt idx="0">
                  <c:v>2020 Q1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'assets &amp; liabilities'!$A$90:$A$94</c:f>
              <c:strCache>
                <c:ptCount val="5"/>
                <c:pt idx="0">
                  <c:v>Quintile 1</c:v>
                </c:pt>
                <c:pt idx="1">
                  <c:v>Quintile 2</c:v>
                </c:pt>
                <c:pt idx="2">
                  <c:v>Quintile 3</c:v>
                </c:pt>
                <c:pt idx="3">
                  <c:v>Quintile 4</c:v>
                </c:pt>
                <c:pt idx="4">
                  <c:v>Quintile 5</c:v>
                </c:pt>
              </c:strCache>
            </c:strRef>
          </c:cat>
          <c:val>
            <c:numRef>
              <c:f>'assets &amp; liabilities'!$C$90:$C$94</c:f>
              <c:numCache>
                <c:formatCode>0.0%</c:formatCode>
                <c:ptCount val="5"/>
                <c:pt idx="0">
                  <c:v>3.0310000000000001</c:v>
                </c:pt>
                <c:pt idx="1">
                  <c:v>2.1949999999999998</c:v>
                </c:pt>
                <c:pt idx="2">
                  <c:v>2.3180000000000001</c:v>
                </c:pt>
                <c:pt idx="3">
                  <c:v>1.9390000000000001</c:v>
                </c:pt>
                <c:pt idx="4">
                  <c:v>1.492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C4C-425F-9B25-F58BF5E8EE8F}"/>
            </c:ext>
          </c:extLst>
        </c:ser>
        <c:ser>
          <c:idx val="2"/>
          <c:order val="2"/>
          <c:tx>
            <c:strRef>
              <c:f>'assets &amp; liabilities'!$D$89</c:f>
              <c:strCache>
                <c:ptCount val="1"/>
                <c:pt idx="0">
                  <c:v>2020 Q2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'assets &amp; liabilities'!$A$90:$A$94</c:f>
              <c:strCache>
                <c:ptCount val="5"/>
                <c:pt idx="0">
                  <c:v>Quintile 1</c:v>
                </c:pt>
                <c:pt idx="1">
                  <c:v>Quintile 2</c:v>
                </c:pt>
                <c:pt idx="2">
                  <c:v>Quintile 3</c:v>
                </c:pt>
                <c:pt idx="3">
                  <c:v>Quintile 4</c:v>
                </c:pt>
                <c:pt idx="4">
                  <c:v>Quintile 5</c:v>
                </c:pt>
              </c:strCache>
            </c:strRef>
          </c:cat>
          <c:val>
            <c:numRef>
              <c:f>'assets &amp; liabilities'!$D$90:$D$94</c:f>
              <c:numCache>
                <c:formatCode>0.0%</c:formatCode>
                <c:ptCount val="5"/>
                <c:pt idx="0">
                  <c:v>2.2810000000000001</c:v>
                </c:pt>
                <c:pt idx="1">
                  <c:v>1.784</c:v>
                </c:pt>
                <c:pt idx="2">
                  <c:v>1.99</c:v>
                </c:pt>
                <c:pt idx="3">
                  <c:v>1.726</c:v>
                </c:pt>
                <c:pt idx="4">
                  <c:v>1.4019999999999999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C4C-425F-9B25-F58BF5E8EE8F}"/>
            </c:ext>
          </c:extLst>
        </c:ser>
        <c:ser>
          <c:idx val="3"/>
          <c:order val="3"/>
          <c:tx>
            <c:strRef>
              <c:f>'assets &amp; liabilities'!$E$89</c:f>
              <c:strCache>
                <c:ptCount val="1"/>
                <c:pt idx="0">
                  <c:v>2020 Q3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'assets &amp; liabilities'!$A$90:$A$94</c:f>
              <c:strCache>
                <c:ptCount val="5"/>
                <c:pt idx="0">
                  <c:v>Quintile 1</c:v>
                </c:pt>
                <c:pt idx="1">
                  <c:v>Quintile 2</c:v>
                </c:pt>
                <c:pt idx="2">
                  <c:v>Quintile 3</c:v>
                </c:pt>
                <c:pt idx="3">
                  <c:v>Quintile 4</c:v>
                </c:pt>
                <c:pt idx="4">
                  <c:v>Quintile 5</c:v>
                </c:pt>
              </c:strCache>
            </c:strRef>
          </c:cat>
          <c:val>
            <c:numRef>
              <c:f>'assets &amp; liabilities'!$E$90:$E$94</c:f>
              <c:numCache>
                <c:formatCode>0.0%</c:formatCode>
                <c:ptCount val="5"/>
                <c:pt idx="0">
                  <c:v>2.27</c:v>
                </c:pt>
                <c:pt idx="1">
                  <c:v>1.83</c:v>
                </c:pt>
                <c:pt idx="2">
                  <c:v>1.9870000000000001</c:v>
                </c:pt>
                <c:pt idx="3">
                  <c:v>1.6830000000000001</c:v>
                </c:pt>
                <c:pt idx="4">
                  <c:v>1.349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C4C-425F-9B25-F58BF5E8EE8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38657616"/>
        <c:axId val="338658008"/>
      </c:barChart>
      <c:catAx>
        <c:axId val="3386576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8658008"/>
        <c:crosses val="autoZero"/>
        <c:auto val="1"/>
        <c:lblAlgn val="ctr"/>
        <c:lblOffset val="100"/>
        <c:noMultiLvlLbl val="0"/>
      </c:catAx>
      <c:valAx>
        <c:axId val="3386580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86576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Debt-to-income-ratio (%), by age group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'assets &amp; liabilities'!$H$89</c:f>
              <c:strCache>
                <c:ptCount val="1"/>
                <c:pt idx="0">
                  <c:v>Q4 2019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'assets &amp; liabilities'!$G$90:$G$94</c:f>
              <c:strCache>
                <c:ptCount val="5"/>
                <c:pt idx="0">
                  <c:v>&lt;35</c:v>
                </c:pt>
                <c:pt idx="1">
                  <c:v>35-44</c:v>
                </c:pt>
                <c:pt idx="2">
                  <c:v>45-54</c:v>
                </c:pt>
                <c:pt idx="3">
                  <c:v>55-64</c:v>
                </c:pt>
                <c:pt idx="4">
                  <c:v>65+</c:v>
                </c:pt>
              </c:strCache>
            </c:strRef>
          </c:cat>
          <c:val>
            <c:numRef>
              <c:f>'assets &amp; liabilities'!$H$90:$H$94</c:f>
              <c:numCache>
                <c:formatCode>0.0%</c:formatCode>
                <c:ptCount val="5"/>
                <c:pt idx="0">
                  <c:v>2.149</c:v>
                </c:pt>
                <c:pt idx="1">
                  <c:v>2.4540000000000002</c:v>
                </c:pt>
                <c:pt idx="2">
                  <c:v>2.109</c:v>
                </c:pt>
                <c:pt idx="3">
                  <c:v>1.8520000000000001</c:v>
                </c:pt>
                <c:pt idx="4">
                  <c:v>0.80400000000000005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5CE-401A-B6A5-A56C67675BB4}"/>
            </c:ext>
          </c:extLst>
        </c:ser>
        <c:ser>
          <c:idx val="1"/>
          <c:order val="1"/>
          <c:tx>
            <c:strRef>
              <c:f>'assets &amp; liabilities'!$I$89</c:f>
              <c:strCache>
                <c:ptCount val="1"/>
                <c:pt idx="0">
                  <c:v>2020 Q1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'assets &amp; liabilities'!$G$90:$G$94</c:f>
              <c:strCache>
                <c:ptCount val="5"/>
                <c:pt idx="0">
                  <c:v>&lt;35</c:v>
                </c:pt>
                <c:pt idx="1">
                  <c:v>35-44</c:v>
                </c:pt>
                <c:pt idx="2">
                  <c:v>45-54</c:v>
                </c:pt>
                <c:pt idx="3">
                  <c:v>55-64</c:v>
                </c:pt>
                <c:pt idx="4">
                  <c:v>65+</c:v>
                </c:pt>
              </c:strCache>
            </c:strRef>
          </c:cat>
          <c:val>
            <c:numRef>
              <c:f>'assets &amp; liabilities'!$I$90:$I$94</c:f>
              <c:numCache>
                <c:formatCode>0.0%</c:formatCode>
                <c:ptCount val="5"/>
                <c:pt idx="0">
                  <c:v>2.2480000000000002</c:v>
                </c:pt>
                <c:pt idx="1">
                  <c:v>2.536</c:v>
                </c:pt>
                <c:pt idx="2">
                  <c:v>2.194</c:v>
                </c:pt>
                <c:pt idx="3">
                  <c:v>1.92</c:v>
                </c:pt>
                <c:pt idx="4">
                  <c:v>0.79900000000000004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5CE-401A-B6A5-A56C67675BB4}"/>
            </c:ext>
          </c:extLst>
        </c:ser>
        <c:ser>
          <c:idx val="2"/>
          <c:order val="2"/>
          <c:tx>
            <c:strRef>
              <c:f>'assets &amp; liabilities'!$J$89</c:f>
              <c:strCache>
                <c:ptCount val="1"/>
                <c:pt idx="0">
                  <c:v>2020 Q2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'assets &amp; liabilities'!$G$90:$G$94</c:f>
              <c:strCache>
                <c:ptCount val="5"/>
                <c:pt idx="0">
                  <c:v>&lt;35</c:v>
                </c:pt>
                <c:pt idx="1">
                  <c:v>35-44</c:v>
                </c:pt>
                <c:pt idx="2">
                  <c:v>45-54</c:v>
                </c:pt>
                <c:pt idx="3">
                  <c:v>55-64</c:v>
                </c:pt>
                <c:pt idx="4">
                  <c:v>65+</c:v>
                </c:pt>
              </c:strCache>
            </c:strRef>
          </c:cat>
          <c:val>
            <c:numRef>
              <c:f>'assets &amp; liabilities'!$J$90:$J$94</c:f>
              <c:numCache>
                <c:formatCode>0.0%</c:formatCode>
                <c:ptCount val="5"/>
                <c:pt idx="0">
                  <c:v>1.877</c:v>
                </c:pt>
                <c:pt idx="1">
                  <c:v>2.262</c:v>
                </c:pt>
                <c:pt idx="2">
                  <c:v>1.9139999999999999</c:v>
                </c:pt>
                <c:pt idx="3">
                  <c:v>1.6990000000000001</c:v>
                </c:pt>
                <c:pt idx="4">
                  <c:v>0.73699999999999999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5CE-401A-B6A5-A56C67675BB4}"/>
            </c:ext>
          </c:extLst>
        </c:ser>
        <c:ser>
          <c:idx val="3"/>
          <c:order val="3"/>
          <c:tx>
            <c:strRef>
              <c:f>'assets &amp; liabilities'!$K$89</c:f>
              <c:strCache>
                <c:ptCount val="1"/>
                <c:pt idx="0">
                  <c:v>2020 Q3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'assets &amp; liabilities'!$G$90:$G$94</c:f>
              <c:strCache>
                <c:ptCount val="5"/>
                <c:pt idx="0">
                  <c:v>&lt;35</c:v>
                </c:pt>
                <c:pt idx="1">
                  <c:v>35-44</c:v>
                </c:pt>
                <c:pt idx="2">
                  <c:v>45-54</c:v>
                </c:pt>
                <c:pt idx="3">
                  <c:v>55-64</c:v>
                </c:pt>
                <c:pt idx="4">
                  <c:v>65+</c:v>
                </c:pt>
              </c:strCache>
            </c:strRef>
          </c:cat>
          <c:val>
            <c:numRef>
              <c:f>'assets &amp; liabilities'!$K$90:$K$94</c:f>
              <c:numCache>
                <c:formatCode>0.0%</c:formatCode>
                <c:ptCount val="5"/>
                <c:pt idx="0">
                  <c:v>1.927</c:v>
                </c:pt>
                <c:pt idx="1">
                  <c:v>2.2130000000000001</c:v>
                </c:pt>
                <c:pt idx="2">
                  <c:v>1.881</c:v>
                </c:pt>
                <c:pt idx="3">
                  <c:v>1.6240000000000001</c:v>
                </c:pt>
                <c:pt idx="4">
                  <c:v>0.71599999999999997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5CE-401A-B6A5-A56C67675B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38658400"/>
        <c:axId val="338655264"/>
      </c:barChart>
      <c:catAx>
        <c:axId val="338658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8655264"/>
        <c:crosses val="autoZero"/>
        <c:auto val="1"/>
        <c:lblAlgn val="ctr"/>
        <c:lblOffset val="100"/>
        <c:noMultiLvlLbl val="0"/>
      </c:catAx>
      <c:valAx>
        <c:axId val="3386552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86584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8C5F913-EC2B-2848-9DE6-D8663971C4C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BE1B0D-C8D4-E241-9740-943734AA4D7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802CD6-51B7-B647-84F3-618D22C23610}" type="datetimeFigureOut">
              <a:rPr lang="en-US" smtClean="0"/>
              <a:t>28/04/21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381233-DBA4-744D-9363-38476E01ECD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FA6499-A563-DF4A-AD3A-F254586A10D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1F9629-A8B1-884B-AC34-A968CD31C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6063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28C4E7-33FB-CA41-ACE5-EBB669375856}" type="datetimeFigureOut">
              <a:rPr lang="en-US" smtClean="0"/>
              <a:t>28/04/21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7B8B14-E9F9-DA43-B75B-4CE9504D9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674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7B8B14-E9F9-DA43-B75B-4CE9504D9513}" type="slidenum">
              <a:rPr lang="en-US" smtClean="0"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325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7B8B14-E9F9-DA43-B75B-4CE9504D951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8713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7B8B14-E9F9-DA43-B75B-4CE9504D951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4031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7B8B14-E9F9-DA43-B75B-4CE9504D951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6641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sz="1200" dirty="0"/>
              <a:t>The graphs show the change in average net wroth (indexed to 2019 Q4)</a:t>
            </a:r>
          </a:p>
          <a:p>
            <a:r>
              <a:rPr lang="en-CA" sz="1200" dirty="0"/>
              <a:t>Net worth = total assets – total liabilities.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1200" dirty="0"/>
              <a:t>These are  stock variable so estimates are based on the value at the end of the period</a:t>
            </a:r>
            <a:endParaRPr lang="en-CA" dirty="0"/>
          </a:p>
          <a:p>
            <a:endParaRPr lang="en-CA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7B8B14-E9F9-DA43-B75B-4CE9504D951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6137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7B8B14-E9F9-DA43-B75B-4CE9504D951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8340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CA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7B8B14-E9F9-DA43-B75B-4CE9504D951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7103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7B8B14-E9F9-DA43-B75B-4CE9504D951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3457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7B8B14-E9F9-DA43-B75B-4CE9504D951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4880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7B8B14-E9F9-DA43-B75B-4CE9504D951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8632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7B8B14-E9F9-DA43-B75B-4CE9504D951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0957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dirty="0"/>
              <a:t>Both adjustments included a corresponding offset in wages/CERB to maintain the CERB to wage ratio from SPSD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7B8B14-E9F9-DA43-B75B-4CE9504D951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9866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7B8B14-E9F9-DA43-B75B-4CE9504D951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5765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Covid-19 support measures include: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Canada Emergency Response Benefit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Canada Emergency Student Benefit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GST credit Covid-19 top up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Canada Child Benefit Covid-19 top up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Old Age Security Covid-19 top up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baseline="0" dirty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7B8B14-E9F9-DA43-B75B-4CE9504D951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7656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Compensation of employees includes wages and salaries as well as employer paid social contributions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7B8B14-E9F9-DA43-B75B-4CE9504D951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8631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7B8B14-E9F9-DA43-B75B-4CE9504D951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226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C010DF-92C9-D745-A3CA-6B1713C25B6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811344"/>
            <a:ext cx="9144000" cy="1058953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>
              <a:defRPr sz="5700" b="1" spc="100" baseline="0">
                <a:latin typeface="Arial MT Std" panose="020B0402020200020204" pitchFamily="34" charset="0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F005DD-11F8-9245-B26B-41D1F4F8441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4046655"/>
            <a:ext cx="9144000" cy="38416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800" b="1" kern="4600" spc="100" baseline="0">
                <a:latin typeface="Arial MT Std" panose="020B0402020200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SUB-TITLE GOES HERE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7AF7FE24-A452-0441-B567-CCDDCB585D4D}"/>
              </a:ext>
            </a:extLst>
          </p:cNvPr>
          <p:cNvSpPr txBox="1">
            <a:spLocks/>
          </p:cNvSpPr>
          <p:nvPr userDrawn="1"/>
        </p:nvSpPr>
        <p:spPr>
          <a:xfrm>
            <a:off x="1524000" y="5608643"/>
            <a:ext cx="9144000" cy="3841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4600" spc="0" baseline="0">
                <a:solidFill>
                  <a:schemeClr val="tx1"/>
                </a:solidFill>
                <a:latin typeface="Arial MT Std" panose="020B0402020200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700" b="0" spc="0" baseline="0" dirty="0">
                <a:latin typeface="+mn-lt"/>
              </a:rPr>
              <a:t>Delivering insight through data for a better Canada</a:t>
            </a:r>
            <a:endParaRPr lang="en-US" sz="1700" b="0" spc="0" baseline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77958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700D70BF-0D78-8947-9B2F-B0F56FF5C8CF}"/>
              </a:ext>
            </a:extLst>
          </p:cNvPr>
          <p:cNvSpPr/>
          <p:nvPr userDrawn="1"/>
        </p:nvSpPr>
        <p:spPr>
          <a:xfrm>
            <a:off x="7680960" y="-284481"/>
            <a:ext cx="4511040" cy="1660893"/>
          </a:xfrm>
          <a:prstGeom prst="ellipse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  <a:lumMod val="0"/>
                  <a:lumOff val="100000"/>
                </a:schemeClr>
              </a:gs>
              <a:gs pos="63000">
                <a:schemeClr val="bg1">
                  <a:shade val="67500"/>
                  <a:satMod val="115000"/>
                  <a:alpha val="0"/>
                  <a:lumMod val="0"/>
                  <a:lumOff val="100000"/>
                </a:schemeClr>
              </a:gs>
              <a:gs pos="100000">
                <a:schemeClr val="bg1">
                  <a:shade val="100000"/>
                  <a:satMod val="115000"/>
                  <a:alpha val="0"/>
                  <a:lumMod val="0"/>
                  <a:lumOff val="10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561771-F5B0-B740-831B-001696BB1F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146197"/>
          </a:xfrm>
          <a:prstGeom prst="rect">
            <a:avLst/>
          </a:prstGeom>
        </p:spPr>
        <p:txBody>
          <a:bodyPr vert="eaVert">
            <a:normAutofit/>
          </a:bodyPr>
          <a:lstStyle>
            <a:lvl1pPr>
              <a:defRPr sz="1600">
                <a:latin typeface="Arial MT Std" panose="020B0402020200020204" pitchFamily="34" charset="0"/>
              </a:defRPr>
            </a:lvl1pPr>
            <a:lvl2pPr>
              <a:defRPr sz="1400">
                <a:latin typeface="Arial MT Std" panose="020B0402020200020204" pitchFamily="34" charset="0"/>
              </a:defRPr>
            </a:lvl2pPr>
            <a:lvl3pPr>
              <a:defRPr sz="1200">
                <a:latin typeface="Arial MT Std" panose="020B0402020200020204" pitchFamily="34" charset="0"/>
              </a:defRPr>
            </a:lvl3pPr>
            <a:lvl4pPr>
              <a:defRPr sz="1100">
                <a:latin typeface="Arial MT Std" panose="020B0402020200020204" pitchFamily="34" charset="0"/>
              </a:defRPr>
            </a:lvl4pPr>
            <a:lvl5pPr>
              <a:defRPr sz="1100">
                <a:latin typeface="Arial MT Std" panose="020B0402020200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478D8594-770D-2F41-980E-F79D6542DB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152144"/>
            <a:ext cx="10515600" cy="538544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2000">
                <a:latin typeface="Arial MT Std" panose="020B0402020200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BEA5A1E9-D7B6-5340-947A-1F94DDAB71B4}"/>
              </a:ext>
            </a:extLst>
          </p:cNvPr>
          <p:cNvSpPr txBox="1">
            <a:spLocks/>
          </p:cNvSpPr>
          <p:nvPr userDrawn="1"/>
        </p:nvSpPr>
        <p:spPr>
          <a:xfrm>
            <a:off x="3743325" y="6447115"/>
            <a:ext cx="4705350" cy="24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4600" spc="0" baseline="0">
                <a:solidFill>
                  <a:schemeClr val="tx1"/>
                </a:solidFill>
                <a:latin typeface="Arial MT Std" panose="020B0402020200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200" b="0" spc="0" baseline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Delivering insight through data for a better Canada</a:t>
            </a:r>
            <a:endParaRPr lang="en-US" sz="1200" b="0" spc="0" baseline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12C95B3F-EB60-0C49-B87A-157BB552B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68787" y="5960533"/>
            <a:ext cx="333982" cy="254590"/>
          </a:xfrm>
          <a:prstGeom prst="rect">
            <a:avLst/>
          </a:prstGeom>
        </p:spPr>
        <p:txBody>
          <a:bodyPr/>
          <a:lstStyle>
            <a:lvl1pPr algn="r">
              <a:defRPr sz="900">
                <a:latin typeface="Arial MT Std" panose="020B0402020200020204" pitchFamily="34" charset="0"/>
              </a:defRPr>
            </a:lvl1pPr>
          </a:lstStyle>
          <a:p>
            <a:fld id="{EDB761FF-D525-D64B-8909-8CF25B3FD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422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>
            <a:extLst>
              <a:ext uri="{FF2B5EF4-FFF2-40B4-BE49-F238E27FC236}">
                <a16:creationId xmlns:a16="http://schemas.microsoft.com/office/drawing/2014/main" id="{AEA69870-3A9B-2042-8FC4-CF7E21655105}"/>
              </a:ext>
            </a:extLst>
          </p:cNvPr>
          <p:cNvSpPr/>
          <p:nvPr userDrawn="1"/>
        </p:nvSpPr>
        <p:spPr>
          <a:xfrm>
            <a:off x="7680960" y="-284481"/>
            <a:ext cx="4511040" cy="1660893"/>
          </a:xfrm>
          <a:prstGeom prst="ellipse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  <a:lumMod val="0"/>
                  <a:lumOff val="100000"/>
                </a:schemeClr>
              </a:gs>
              <a:gs pos="63000">
                <a:schemeClr val="bg1">
                  <a:shade val="67500"/>
                  <a:satMod val="115000"/>
                  <a:alpha val="0"/>
                  <a:lumMod val="0"/>
                  <a:lumOff val="100000"/>
                </a:schemeClr>
              </a:gs>
              <a:gs pos="100000">
                <a:schemeClr val="bg1">
                  <a:shade val="100000"/>
                  <a:satMod val="115000"/>
                  <a:alpha val="0"/>
                  <a:lumMod val="0"/>
                  <a:lumOff val="10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3B3286D1-A677-074D-8452-B6E481375AB6}"/>
              </a:ext>
            </a:extLst>
          </p:cNvPr>
          <p:cNvSpPr>
            <a:spLocks noGrp="1"/>
          </p:cNvSpPr>
          <p:nvPr>
            <p:ph type="title" orient="vert" hasCustomPrompt="1"/>
          </p:nvPr>
        </p:nvSpPr>
        <p:spPr>
          <a:xfrm>
            <a:off x="8724900" y="1078992"/>
            <a:ext cx="2628900" cy="4885502"/>
          </a:xfrm>
          <a:prstGeom prst="rect">
            <a:avLst/>
          </a:prstGeom>
        </p:spPr>
        <p:txBody>
          <a:bodyPr vert="eaVert" anchor="b">
            <a:normAutofit/>
          </a:bodyPr>
          <a:lstStyle>
            <a:lvl1pPr>
              <a:defRPr sz="2000">
                <a:latin typeface="Arial MT Std" panose="020B0402020200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30B674-98A5-8743-BF78-6CC7D5E7BE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078991"/>
            <a:ext cx="7734300" cy="4885503"/>
          </a:xfrm>
          <a:prstGeom prst="rect">
            <a:avLst/>
          </a:prstGeom>
        </p:spPr>
        <p:txBody>
          <a:bodyPr vert="eaVert">
            <a:normAutofit/>
          </a:bodyPr>
          <a:lstStyle>
            <a:lvl1pPr>
              <a:defRPr sz="1600">
                <a:latin typeface="Arial MT Std" panose="020B0402020200020204" pitchFamily="34" charset="0"/>
              </a:defRPr>
            </a:lvl1pPr>
            <a:lvl2pPr>
              <a:defRPr sz="1400">
                <a:latin typeface="Arial MT Std" panose="020B0402020200020204" pitchFamily="34" charset="0"/>
              </a:defRPr>
            </a:lvl2pPr>
            <a:lvl3pPr>
              <a:defRPr sz="1200">
                <a:latin typeface="Arial MT Std" panose="020B0402020200020204" pitchFamily="34" charset="0"/>
              </a:defRPr>
            </a:lvl3pPr>
            <a:lvl4pPr>
              <a:defRPr sz="1100">
                <a:latin typeface="Arial MT Std" panose="020B0402020200020204" pitchFamily="34" charset="0"/>
              </a:defRPr>
            </a:lvl4pPr>
            <a:lvl5pPr>
              <a:defRPr sz="1100">
                <a:latin typeface="Arial MT Std" panose="020B0402020200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8A54A282-20C9-4C40-8406-9B5E456F4AAA}"/>
              </a:ext>
            </a:extLst>
          </p:cNvPr>
          <p:cNvSpPr txBox="1">
            <a:spLocks/>
          </p:cNvSpPr>
          <p:nvPr userDrawn="1"/>
        </p:nvSpPr>
        <p:spPr>
          <a:xfrm>
            <a:off x="3743325" y="6447115"/>
            <a:ext cx="4705350" cy="24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4600" spc="0" baseline="0">
                <a:solidFill>
                  <a:schemeClr val="tx1"/>
                </a:solidFill>
                <a:latin typeface="Arial MT Std" panose="020B0402020200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200" b="0" spc="0" baseline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Delivering insight through data for a better Canada</a:t>
            </a:r>
            <a:endParaRPr lang="en-US" sz="1200" b="0" spc="0" baseline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CE70EE8-DB95-6A41-BCDA-4FD30B1FD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68787" y="5960533"/>
            <a:ext cx="333982" cy="254590"/>
          </a:xfrm>
          <a:prstGeom prst="rect">
            <a:avLst/>
          </a:prstGeom>
        </p:spPr>
        <p:txBody>
          <a:bodyPr/>
          <a:lstStyle>
            <a:lvl1pPr algn="r">
              <a:defRPr sz="900">
                <a:latin typeface="Arial MT Std" panose="020B0402020200020204" pitchFamily="34" charset="0"/>
              </a:defRPr>
            </a:lvl1pPr>
          </a:lstStyle>
          <a:p>
            <a:fld id="{EDB761FF-D525-D64B-8909-8CF25B3FD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3552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13F61CBC-24C3-6947-ADAA-A50B14E242EC}"/>
              </a:ext>
            </a:extLst>
          </p:cNvPr>
          <p:cNvSpPr/>
          <p:nvPr userDrawn="1"/>
        </p:nvSpPr>
        <p:spPr>
          <a:xfrm>
            <a:off x="7680960" y="-284481"/>
            <a:ext cx="4511040" cy="1660893"/>
          </a:xfrm>
          <a:prstGeom prst="ellipse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  <a:lumMod val="0"/>
                  <a:lumOff val="100000"/>
                </a:schemeClr>
              </a:gs>
              <a:gs pos="63000">
                <a:schemeClr val="bg1">
                  <a:shade val="67500"/>
                  <a:satMod val="115000"/>
                  <a:alpha val="0"/>
                  <a:lumMod val="0"/>
                  <a:lumOff val="100000"/>
                </a:schemeClr>
              </a:gs>
              <a:gs pos="100000">
                <a:schemeClr val="bg1">
                  <a:shade val="100000"/>
                  <a:satMod val="115000"/>
                  <a:alpha val="0"/>
                  <a:lumMod val="0"/>
                  <a:lumOff val="10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4F190F8-0D08-1945-8123-F4A12E3B914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294410"/>
            <a:ext cx="10515600" cy="895042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000" u="none">
                <a:latin typeface="Arial MT Std" panose="020B0402020200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D0CB7B-8791-AE45-8FD2-E35F039282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03813"/>
            <a:ext cx="10515600" cy="365672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>
                <a:latin typeface="Arial MT Std" panose="020B0402020200020204" pitchFamily="34" charset="0"/>
              </a:defRPr>
            </a:lvl1pPr>
            <a:lvl2pPr>
              <a:defRPr sz="1800">
                <a:latin typeface="Arial MT Std" panose="020B0402020200020204" pitchFamily="34" charset="0"/>
              </a:defRPr>
            </a:lvl2pPr>
            <a:lvl3pPr>
              <a:defRPr sz="1600">
                <a:latin typeface="Arial MT Std" panose="020B0402020200020204" pitchFamily="34" charset="0"/>
              </a:defRPr>
            </a:lvl3pPr>
            <a:lvl4pPr>
              <a:defRPr sz="1400">
                <a:latin typeface="Arial MT Std" panose="020B0402020200020204" pitchFamily="34" charset="0"/>
              </a:defRPr>
            </a:lvl4pPr>
            <a:lvl5pPr>
              <a:defRPr sz="1400">
                <a:latin typeface="Arial MT Std" panose="020B0402020200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00B9A835-E3AD-6541-8CB7-FBAC3331BF73}"/>
              </a:ext>
            </a:extLst>
          </p:cNvPr>
          <p:cNvSpPr txBox="1">
            <a:spLocks/>
          </p:cNvSpPr>
          <p:nvPr userDrawn="1"/>
        </p:nvSpPr>
        <p:spPr>
          <a:xfrm>
            <a:off x="3743325" y="6447115"/>
            <a:ext cx="4705350" cy="24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4600" spc="0" baseline="0">
                <a:solidFill>
                  <a:schemeClr val="tx1"/>
                </a:solidFill>
                <a:latin typeface="Arial MT Std" panose="020B0402020200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200" b="0" spc="0" baseline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Delivering insight through data for a better Canada</a:t>
            </a:r>
            <a:endParaRPr lang="en-US" sz="1200" b="0" spc="0" baseline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4D9FC08-3E1C-014A-BB63-4119EA71E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68787" y="5960533"/>
            <a:ext cx="333982" cy="254590"/>
          </a:xfrm>
          <a:prstGeom prst="rect">
            <a:avLst/>
          </a:prstGeom>
        </p:spPr>
        <p:txBody>
          <a:bodyPr/>
          <a:lstStyle>
            <a:lvl1pPr algn="r">
              <a:defRPr sz="900">
                <a:latin typeface="Arial MT Std" panose="020B0402020200020204" pitchFamily="34" charset="0"/>
              </a:defRPr>
            </a:lvl1pPr>
          </a:lstStyle>
          <a:p>
            <a:fld id="{EDB761FF-D525-D64B-8909-8CF25B3FD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400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>
            <a:extLst>
              <a:ext uri="{FF2B5EF4-FFF2-40B4-BE49-F238E27FC236}">
                <a16:creationId xmlns:a16="http://schemas.microsoft.com/office/drawing/2014/main" id="{A5821909-D323-1645-A122-4B1ED2F7EBAF}"/>
              </a:ext>
            </a:extLst>
          </p:cNvPr>
          <p:cNvSpPr/>
          <p:nvPr userDrawn="1"/>
        </p:nvSpPr>
        <p:spPr>
          <a:xfrm>
            <a:off x="7680960" y="-284481"/>
            <a:ext cx="4511040" cy="1660893"/>
          </a:xfrm>
          <a:prstGeom prst="ellipse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  <a:lumMod val="0"/>
                  <a:lumOff val="100000"/>
                </a:schemeClr>
              </a:gs>
              <a:gs pos="63000">
                <a:schemeClr val="bg1">
                  <a:shade val="67500"/>
                  <a:satMod val="115000"/>
                  <a:alpha val="0"/>
                  <a:lumMod val="0"/>
                  <a:lumOff val="100000"/>
                </a:schemeClr>
              </a:gs>
              <a:gs pos="100000">
                <a:schemeClr val="bg1">
                  <a:shade val="100000"/>
                  <a:satMod val="115000"/>
                  <a:alpha val="0"/>
                  <a:lumMod val="0"/>
                  <a:lumOff val="10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CA85CE2-762B-9C4F-B29F-5D8A941A19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650104"/>
            <a:ext cx="10515600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000">
                <a:latin typeface="Arial MT Std" panose="020B0402020200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547A7C-2582-B94D-B0CA-CE72B9DC3A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38235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  <a:latin typeface="Arial MT Std" panose="020B0402020200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E759DBA7-AD2A-CA46-AC91-69C8DA7F52E9}"/>
              </a:ext>
            </a:extLst>
          </p:cNvPr>
          <p:cNvSpPr txBox="1">
            <a:spLocks/>
          </p:cNvSpPr>
          <p:nvPr userDrawn="1"/>
        </p:nvSpPr>
        <p:spPr>
          <a:xfrm>
            <a:off x="3743325" y="6447115"/>
            <a:ext cx="4705350" cy="24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4600" spc="0" baseline="0">
                <a:solidFill>
                  <a:schemeClr val="tx1"/>
                </a:solidFill>
                <a:latin typeface="Arial MT Std" panose="020B0402020200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200" b="0" spc="0" baseline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Delivering insight through data for a better Canada</a:t>
            </a:r>
            <a:endParaRPr lang="en-US" sz="1200" b="0" spc="0" baseline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1FE7E3FD-0D9B-0641-BCCC-24D459EE4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68787" y="5960533"/>
            <a:ext cx="333982" cy="254590"/>
          </a:xfrm>
          <a:prstGeom prst="rect">
            <a:avLst/>
          </a:prstGeom>
        </p:spPr>
        <p:txBody>
          <a:bodyPr/>
          <a:lstStyle>
            <a:lvl1pPr algn="r">
              <a:defRPr sz="900">
                <a:latin typeface="Arial MT Std" panose="020B0402020200020204" pitchFamily="34" charset="0"/>
              </a:defRPr>
            </a:lvl1pPr>
          </a:lstStyle>
          <a:p>
            <a:fld id="{EDB761FF-D525-D64B-8909-8CF25B3FD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4920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80E6DEAE-E822-BC4C-A21C-32FD19CC5920}"/>
              </a:ext>
            </a:extLst>
          </p:cNvPr>
          <p:cNvSpPr/>
          <p:nvPr userDrawn="1"/>
        </p:nvSpPr>
        <p:spPr>
          <a:xfrm>
            <a:off x="7680960" y="-284481"/>
            <a:ext cx="4511040" cy="1660893"/>
          </a:xfrm>
          <a:prstGeom prst="ellipse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  <a:lumMod val="0"/>
                  <a:lumOff val="100000"/>
                </a:schemeClr>
              </a:gs>
              <a:gs pos="63000">
                <a:schemeClr val="bg1">
                  <a:shade val="67500"/>
                  <a:satMod val="115000"/>
                  <a:alpha val="0"/>
                  <a:lumMod val="0"/>
                  <a:lumOff val="100000"/>
                </a:schemeClr>
              </a:gs>
              <a:gs pos="100000">
                <a:schemeClr val="bg1">
                  <a:shade val="100000"/>
                  <a:satMod val="115000"/>
                  <a:alpha val="0"/>
                  <a:lumMod val="0"/>
                  <a:lumOff val="10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D0AD4E-6AB3-214B-A4E4-E20A50DF75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152144"/>
            <a:ext cx="10515600" cy="538544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2000">
                <a:latin typeface="Arial MT Std" panose="020B0402020200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3BFCDB-AC25-4845-93D8-4FE6A2452A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14619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latin typeface="Arial MT Std" panose="020B0402020200020204" pitchFamily="34" charset="0"/>
              </a:defRPr>
            </a:lvl1pPr>
            <a:lvl2pPr>
              <a:defRPr sz="1400">
                <a:latin typeface="Arial MT Std" panose="020B0402020200020204" pitchFamily="34" charset="0"/>
              </a:defRPr>
            </a:lvl2pPr>
            <a:lvl3pPr>
              <a:defRPr sz="1200">
                <a:latin typeface="Arial MT Std" panose="020B0402020200020204" pitchFamily="34" charset="0"/>
              </a:defRPr>
            </a:lvl3pPr>
            <a:lvl4pPr>
              <a:defRPr sz="1100">
                <a:latin typeface="Arial MT Std" panose="020B0402020200020204" pitchFamily="34" charset="0"/>
              </a:defRPr>
            </a:lvl4pPr>
            <a:lvl5pPr>
              <a:defRPr sz="1100">
                <a:latin typeface="Arial MT Std" panose="020B0402020200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469439-F6DE-1C4F-BF69-06F3A41096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14619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latin typeface="Arial MT Std" panose="020B0402020200020204" pitchFamily="34" charset="0"/>
              </a:defRPr>
            </a:lvl1pPr>
            <a:lvl2pPr>
              <a:defRPr sz="1400">
                <a:latin typeface="Arial MT Std" panose="020B0402020200020204" pitchFamily="34" charset="0"/>
              </a:defRPr>
            </a:lvl2pPr>
            <a:lvl3pPr>
              <a:defRPr sz="1200">
                <a:latin typeface="Arial MT Std" panose="020B0402020200020204" pitchFamily="34" charset="0"/>
              </a:defRPr>
            </a:lvl3pPr>
            <a:lvl4pPr>
              <a:defRPr sz="1100">
                <a:latin typeface="Arial MT Std" panose="020B0402020200020204" pitchFamily="34" charset="0"/>
              </a:defRPr>
            </a:lvl4pPr>
            <a:lvl5pPr>
              <a:defRPr sz="1100">
                <a:latin typeface="Arial MT Std" panose="020B0402020200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F26EB97A-C08E-BB40-8591-561B47E85442}"/>
              </a:ext>
            </a:extLst>
          </p:cNvPr>
          <p:cNvSpPr txBox="1">
            <a:spLocks/>
          </p:cNvSpPr>
          <p:nvPr userDrawn="1"/>
        </p:nvSpPr>
        <p:spPr>
          <a:xfrm>
            <a:off x="3743325" y="6447115"/>
            <a:ext cx="4705350" cy="24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4600" spc="0" baseline="0">
                <a:solidFill>
                  <a:schemeClr val="tx1"/>
                </a:solidFill>
                <a:latin typeface="Arial MT Std" panose="020B0402020200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200" b="0" spc="0" baseline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Delivering insight through data for a better Canada</a:t>
            </a:r>
            <a:endParaRPr lang="en-US" sz="1200" b="0" spc="0" baseline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D68F7A4D-F81E-A149-B1DA-3297049C7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68787" y="5960533"/>
            <a:ext cx="333982" cy="254590"/>
          </a:xfrm>
          <a:prstGeom prst="rect">
            <a:avLst/>
          </a:prstGeom>
        </p:spPr>
        <p:txBody>
          <a:bodyPr/>
          <a:lstStyle>
            <a:lvl1pPr algn="r">
              <a:defRPr sz="900">
                <a:latin typeface="Arial MT Std" panose="020B0402020200020204" pitchFamily="34" charset="0"/>
              </a:defRPr>
            </a:lvl1pPr>
          </a:lstStyle>
          <a:p>
            <a:fld id="{EDB761FF-D525-D64B-8909-8CF25B3FD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622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>
            <a:extLst>
              <a:ext uri="{FF2B5EF4-FFF2-40B4-BE49-F238E27FC236}">
                <a16:creationId xmlns:a16="http://schemas.microsoft.com/office/drawing/2014/main" id="{589D3108-C7BC-274D-B353-E84095136186}"/>
              </a:ext>
            </a:extLst>
          </p:cNvPr>
          <p:cNvSpPr/>
          <p:nvPr userDrawn="1"/>
        </p:nvSpPr>
        <p:spPr>
          <a:xfrm>
            <a:off x="7680960" y="-284481"/>
            <a:ext cx="4511040" cy="1660893"/>
          </a:xfrm>
          <a:prstGeom prst="ellipse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  <a:lumMod val="0"/>
                  <a:lumOff val="100000"/>
                </a:schemeClr>
              </a:gs>
              <a:gs pos="63000">
                <a:schemeClr val="bg1">
                  <a:shade val="67500"/>
                  <a:satMod val="115000"/>
                  <a:alpha val="0"/>
                  <a:lumMod val="0"/>
                  <a:lumOff val="100000"/>
                </a:schemeClr>
              </a:gs>
              <a:gs pos="100000">
                <a:schemeClr val="bg1">
                  <a:shade val="100000"/>
                  <a:satMod val="115000"/>
                  <a:alpha val="0"/>
                  <a:lumMod val="0"/>
                  <a:lumOff val="10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25CCEC-8CE8-A349-8EF6-399A8DC9DAD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817291"/>
            <a:ext cx="5157787" cy="64148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0">
                <a:latin typeface="Arial MT Std" panose="020B0402020200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B6288D-1486-174E-8027-9566C127ED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47803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latin typeface="Arial MT Std" panose="020B0402020200020204" pitchFamily="34" charset="0"/>
              </a:defRPr>
            </a:lvl1pPr>
            <a:lvl2pPr>
              <a:defRPr sz="1400">
                <a:latin typeface="Arial MT Std" panose="020B0402020200020204" pitchFamily="34" charset="0"/>
              </a:defRPr>
            </a:lvl2pPr>
            <a:lvl3pPr>
              <a:defRPr sz="1200">
                <a:latin typeface="Arial MT Std" panose="020B0402020200020204" pitchFamily="34" charset="0"/>
              </a:defRPr>
            </a:lvl3pPr>
            <a:lvl4pPr>
              <a:defRPr sz="1100">
                <a:latin typeface="Arial MT Std" panose="020B0402020200020204" pitchFamily="34" charset="0"/>
              </a:defRPr>
            </a:lvl4pPr>
            <a:lvl5pPr>
              <a:defRPr sz="1100">
                <a:latin typeface="Arial MT Std" panose="020B0402020200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5847CF6-9394-5B4B-8220-7B71F29DB861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817291"/>
            <a:ext cx="5183188" cy="64148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0">
                <a:latin typeface="Arial MT Std" panose="020B0402020200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D0A9809-9CAB-EB48-A314-EFB972167A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47803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latin typeface="Arial MT Std" panose="020B0402020200020204" pitchFamily="34" charset="0"/>
              </a:defRPr>
            </a:lvl1pPr>
            <a:lvl2pPr>
              <a:defRPr sz="1400">
                <a:latin typeface="Arial MT Std" panose="020B0402020200020204" pitchFamily="34" charset="0"/>
              </a:defRPr>
            </a:lvl2pPr>
            <a:lvl3pPr>
              <a:defRPr sz="1200">
                <a:latin typeface="Arial MT Std" panose="020B0402020200020204" pitchFamily="34" charset="0"/>
              </a:defRPr>
            </a:lvl3pPr>
            <a:lvl4pPr>
              <a:defRPr sz="1100">
                <a:latin typeface="Arial MT Std" panose="020B0402020200020204" pitchFamily="34" charset="0"/>
              </a:defRPr>
            </a:lvl4pPr>
            <a:lvl5pPr>
              <a:defRPr sz="1100">
                <a:latin typeface="Arial MT Std" panose="020B0402020200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585302A5-2089-074D-816D-EAD2D14CDF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152144"/>
            <a:ext cx="10515600" cy="538544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2000">
                <a:latin typeface="Arial MT Std" panose="020B0402020200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0AD77972-520F-AF4E-8A22-C728C2AC14D8}"/>
              </a:ext>
            </a:extLst>
          </p:cNvPr>
          <p:cNvSpPr txBox="1">
            <a:spLocks/>
          </p:cNvSpPr>
          <p:nvPr userDrawn="1"/>
        </p:nvSpPr>
        <p:spPr>
          <a:xfrm>
            <a:off x="3743325" y="6447115"/>
            <a:ext cx="4705350" cy="24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4600" spc="0" baseline="0">
                <a:solidFill>
                  <a:schemeClr val="tx1"/>
                </a:solidFill>
                <a:latin typeface="Arial MT Std" panose="020B0402020200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200" b="0" spc="0" baseline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Delivering insight through data for a better Canada</a:t>
            </a:r>
            <a:endParaRPr lang="en-US" sz="1200" b="0" spc="0" baseline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7128189-E823-FD4A-A279-951FF2849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68787" y="5960533"/>
            <a:ext cx="333982" cy="254590"/>
          </a:xfrm>
          <a:prstGeom prst="rect">
            <a:avLst/>
          </a:prstGeom>
        </p:spPr>
        <p:txBody>
          <a:bodyPr/>
          <a:lstStyle>
            <a:lvl1pPr algn="r">
              <a:defRPr sz="900">
                <a:latin typeface="Arial MT Std" panose="020B0402020200020204" pitchFamily="34" charset="0"/>
              </a:defRPr>
            </a:lvl1pPr>
          </a:lstStyle>
          <a:p>
            <a:fld id="{EDB761FF-D525-D64B-8909-8CF25B3FD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3641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ABC21F7E-58FE-D049-ABAE-1389E91681FF}"/>
              </a:ext>
            </a:extLst>
          </p:cNvPr>
          <p:cNvSpPr/>
          <p:nvPr userDrawn="1"/>
        </p:nvSpPr>
        <p:spPr>
          <a:xfrm>
            <a:off x="7680960" y="-284481"/>
            <a:ext cx="4511040" cy="1660893"/>
          </a:xfrm>
          <a:prstGeom prst="ellipse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  <a:lumMod val="0"/>
                  <a:lumOff val="100000"/>
                </a:schemeClr>
              </a:gs>
              <a:gs pos="63000">
                <a:schemeClr val="bg1">
                  <a:shade val="67500"/>
                  <a:satMod val="115000"/>
                  <a:alpha val="0"/>
                  <a:lumMod val="0"/>
                  <a:lumOff val="100000"/>
                </a:schemeClr>
              </a:gs>
              <a:gs pos="100000">
                <a:schemeClr val="bg1">
                  <a:shade val="100000"/>
                  <a:satMod val="115000"/>
                  <a:alpha val="0"/>
                  <a:lumMod val="0"/>
                  <a:lumOff val="10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8929614-25E8-7C40-B3D8-97B8D703FB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152144"/>
            <a:ext cx="10515600" cy="538544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2000">
                <a:latin typeface="Arial MT Std" panose="020B0402020200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FAD1A96F-BCA0-5B44-A660-370961E12B29}"/>
              </a:ext>
            </a:extLst>
          </p:cNvPr>
          <p:cNvSpPr txBox="1">
            <a:spLocks/>
          </p:cNvSpPr>
          <p:nvPr userDrawn="1"/>
        </p:nvSpPr>
        <p:spPr>
          <a:xfrm>
            <a:off x="3743325" y="6447115"/>
            <a:ext cx="4705350" cy="24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4600" spc="0" baseline="0">
                <a:solidFill>
                  <a:schemeClr val="tx1"/>
                </a:solidFill>
                <a:latin typeface="Arial MT Std" panose="020B0402020200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200" b="0" spc="0" baseline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Delivering insight through data for a better Canada</a:t>
            </a:r>
            <a:endParaRPr lang="en-US" sz="1200" b="0" spc="0" baseline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6F4ECF1C-F6D1-B840-9427-7010A0FC9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68787" y="5960533"/>
            <a:ext cx="333982" cy="254590"/>
          </a:xfrm>
          <a:prstGeom prst="rect">
            <a:avLst/>
          </a:prstGeom>
        </p:spPr>
        <p:txBody>
          <a:bodyPr/>
          <a:lstStyle>
            <a:lvl1pPr algn="r">
              <a:defRPr sz="900">
                <a:latin typeface="Arial MT Std" panose="020B0402020200020204" pitchFamily="34" charset="0"/>
              </a:defRPr>
            </a:lvl1pPr>
          </a:lstStyle>
          <a:p>
            <a:fld id="{EDB761FF-D525-D64B-8909-8CF25B3FD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9738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A660D6C4-DBDA-4A40-8D37-2E8A58676365}"/>
              </a:ext>
            </a:extLst>
          </p:cNvPr>
          <p:cNvSpPr/>
          <p:nvPr userDrawn="1"/>
        </p:nvSpPr>
        <p:spPr>
          <a:xfrm>
            <a:off x="7680960" y="-284481"/>
            <a:ext cx="4511040" cy="1660893"/>
          </a:xfrm>
          <a:prstGeom prst="ellipse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  <a:lumMod val="0"/>
                  <a:lumOff val="100000"/>
                </a:schemeClr>
              </a:gs>
              <a:gs pos="63000">
                <a:schemeClr val="bg1">
                  <a:shade val="67500"/>
                  <a:satMod val="115000"/>
                  <a:alpha val="0"/>
                  <a:lumMod val="0"/>
                  <a:lumOff val="100000"/>
                </a:schemeClr>
              </a:gs>
              <a:gs pos="100000">
                <a:schemeClr val="bg1">
                  <a:shade val="100000"/>
                  <a:satMod val="115000"/>
                  <a:alpha val="0"/>
                  <a:lumMod val="0"/>
                  <a:lumOff val="10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BF815435-FE2C-3140-AA9C-30F368825C19}"/>
              </a:ext>
            </a:extLst>
          </p:cNvPr>
          <p:cNvSpPr txBox="1">
            <a:spLocks/>
          </p:cNvSpPr>
          <p:nvPr userDrawn="1"/>
        </p:nvSpPr>
        <p:spPr>
          <a:xfrm>
            <a:off x="3743325" y="6447115"/>
            <a:ext cx="4705350" cy="24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4600" spc="0" baseline="0">
                <a:solidFill>
                  <a:schemeClr val="tx1"/>
                </a:solidFill>
                <a:latin typeface="Arial MT Std" panose="020B0402020200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200" b="0" spc="0" baseline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Delivering insight through data for a better Canada</a:t>
            </a:r>
            <a:endParaRPr lang="en-US" sz="1200" b="0" spc="0" baseline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619471-527F-3E44-B855-581F21D50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68787" y="5960533"/>
            <a:ext cx="333982" cy="254590"/>
          </a:xfrm>
          <a:prstGeom prst="rect">
            <a:avLst/>
          </a:prstGeom>
        </p:spPr>
        <p:txBody>
          <a:bodyPr/>
          <a:lstStyle>
            <a:lvl1pPr algn="r">
              <a:defRPr sz="900">
                <a:latin typeface="Arial MT Std" panose="020B0402020200020204" pitchFamily="34" charset="0"/>
              </a:defRPr>
            </a:lvl1pPr>
          </a:lstStyle>
          <a:p>
            <a:fld id="{EDB761FF-D525-D64B-8909-8CF25B3FD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8727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0AA04B89-FAE3-E84F-94AE-DE84F8329BE0}"/>
              </a:ext>
            </a:extLst>
          </p:cNvPr>
          <p:cNvSpPr/>
          <p:nvPr userDrawn="1"/>
        </p:nvSpPr>
        <p:spPr>
          <a:xfrm>
            <a:off x="7680960" y="-284481"/>
            <a:ext cx="4511040" cy="1660893"/>
          </a:xfrm>
          <a:prstGeom prst="ellipse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  <a:lumMod val="0"/>
                  <a:lumOff val="100000"/>
                </a:schemeClr>
              </a:gs>
              <a:gs pos="63000">
                <a:schemeClr val="bg1">
                  <a:shade val="67500"/>
                  <a:satMod val="115000"/>
                  <a:alpha val="0"/>
                  <a:lumMod val="0"/>
                  <a:lumOff val="100000"/>
                </a:schemeClr>
              </a:gs>
              <a:gs pos="100000">
                <a:schemeClr val="bg1">
                  <a:shade val="100000"/>
                  <a:satMod val="115000"/>
                  <a:alpha val="0"/>
                  <a:lumMod val="0"/>
                  <a:lumOff val="10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A84D10-1CE3-4440-9E21-70C1471000A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987424"/>
            <a:ext cx="3932237" cy="97853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000">
                <a:latin typeface="Arial MT Std" panose="020B0402020200020204" pitchFamily="34" charset="0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567A0D-A607-2A40-9D63-1E72C78632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AD4E7A-54D4-6645-A6AF-C4324CC7448E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latin typeface="Arial MT Std" panose="020B0402020200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4DBA3354-AC19-2F4D-8C9F-CE6BD155BFFD}"/>
              </a:ext>
            </a:extLst>
          </p:cNvPr>
          <p:cNvSpPr txBox="1">
            <a:spLocks/>
          </p:cNvSpPr>
          <p:nvPr userDrawn="1"/>
        </p:nvSpPr>
        <p:spPr>
          <a:xfrm>
            <a:off x="3743325" y="6447115"/>
            <a:ext cx="4705350" cy="24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4600" spc="0" baseline="0">
                <a:solidFill>
                  <a:schemeClr val="tx1"/>
                </a:solidFill>
                <a:latin typeface="Arial MT Std" panose="020B0402020200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200" b="0" spc="0" baseline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Delivering insight through data for a better Canada</a:t>
            </a:r>
            <a:endParaRPr lang="en-US" sz="1200" b="0" spc="0" baseline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5BA8BE1E-EAD4-D244-9A2E-CDFB0416C1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68787" y="5960533"/>
            <a:ext cx="333982" cy="254590"/>
          </a:xfrm>
          <a:prstGeom prst="rect">
            <a:avLst/>
          </a:prstGeom>
        </p:spPr>
        <p:txBody>
          <a:bodyPr/>
          <a:lstStyle>
            <a:lvl1pPr algn="r">
              <a:defRPr sz="900">
                <a:latin typeface="Arial MT Std" panose="020B0402020200020204" pitchFamily="34" charset="0"/>
              </a:defRPr>
            </a:lvl1pPr>
          </a:lstStyle>
          <a:p>
            <a:fld id="{EDB761FF-D525-D64B-8909-8CF25B3FD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350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>
            <a:extLst>
              <a:ext uri="{FF2B5EF4-FFF2-40B4-BE49-F238E27FC236}">
                <a16:creationId xmlns:a16="http://schemas.microsoft.com/office/drawing/2014/main" id="{B5043DA6-F6E2-B44B-966E-7681CBC26F69}"/>
              </a:ext>
            </a:extLst>
          </p:cNvPr>
          <p:cNvSpPr/>
          <p:nvPr userDrawn="1"/>
        </p:nvSpPr>
        <p:spPr>
          <a:xfrm>
            <a:off x="7680960" y="-284481"/>
            <a:ext cx="4511040" cy="1660893"/>
          </a:xfrm>
          <a:prstGeom prst="ellipse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  <a:lumMod val="0"/>
                  <a:lumOff val="100000"/>
                </a:schemeClr>
              </a:gs>
              <a:gs pos="63000">
                <a:schemeClr val="bg1">
                  <a:shade val="67500"/>
                  <a:satMod val="115000"/>
                  <a:alpha val="0"/>
                  <a:lumMod val="0"/>
                  <a:lumOff val="100000"/>
                </a:schemeClr>
              </a:gs>
              <a:gs pos="100000">
                <a:schemeClr val="bg1">
                  <a:shade val="100000"/>
                  <a:satMod val="115000"/>
                  <a:alpha val="0"/>
                  <a:lumMod val="0"/>
                  <a:lumOff val="10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E919A06-F4CD-CA4A-973D-806981699791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>
                <a:latin typeface="Arial MT Std" panose="020B0402020200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E297C46-D278-1B45-850B-6B2A1027B7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987424"/>
            <a:ext cx="3932237" cy="97853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000">
                <a:latin typeface="Arial MT Std" panose="020B0402020200020204" pitchFamily="34" charset="0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B52E6762-2574-764E-99AC-78507C80B6B2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latin typeface="Arial MT Std" panose="020B0402020200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467691D8-A545-3E41-9DD3-01AC9CF7E822}"/>
              </a:ext>
            </a:extLst>
          </p:cNvPr>
          <p:cNvSpPr txBox="1">
            <a:spLocks/>
          </p:cNvSpPr>
          <p:nvPr userDrawn="1"/>
        </p:nvSpPr>
        <p:spPr>
          <a:xfrm>
            <a:off x="3743325" y="6447115"/>
            <a:ext cx="4705350" cy="24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4600" spc="0" baseline="0">
                <a:solidFill>
                  <a:schemeClr val="tx1"/>
                </a:solidFill>
                <a:latin typeface="Arial MT Std" panose="020B0402020200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200" b="0" spc="0" baseline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Delivering insight through data for a better Canada</a:t>
            </a:r>
            <a:endParaRPr lang="en-US" sz="1200" b="0" spc="0" baseline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E6321D43-1F48-5D42-9D49-5357435AF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68787" y="5960533"/>
            <a:ext cx="333982" cy="254590"/>
          </a:xfrm>
          <a:prstGeom prst="rect">
            <a:avLst/>
          </a:prstGeom>
        </p:spPr>
        <p:txBody>
          <a:bodyPr/>
          <a:lstStyle>
            <a:lvl1pPr algn="r">
              <a:defRPr sz="900">
                <a:latin typeface="Arial MT Std" panose="020B0402020200020204" pitchFamily="34" charset="0"/>
              </a:defRPr>
            </a:lvl1pPr>
          </a:lstStyle>
          <a:p>
            <a:fld id="{EDB761FF-D525-D64B-8909-8CF25B3FD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4644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3927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F6621C-6F45-B242-BB65-E518082388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6700" y="2735144"/>
            <a:ext cx="11633200" cy="1058953"/>
          </a:xfrm>
        </p:spPr>
        <p:txBody>
          <a:bodyPr/>
          <a:lstStyle/>
          <a:p>
            <a:r>
              <a:rPr lang="en-US" sz="3200" dirty="0"/>
              <a:t>Household economic well-being during the Covid-19 pandemic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AE707F7-BC74-7A48-A8B4-5834787C5F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95855"/>
            <a:ext cx="9144000" cy="830145"/>
          </a:xfrm>
        </p:spPr>
        <p:txBody>
          <a:bodyPr>
            <a:noAutofit/>
          </a:bodyPr>
          <a:lstStyle/>
          <a:p>
            <a:r>
              <a:rPr lang="en-CA" sz="2400" dirty="0"/>
              <a:t>Group of Experts on National Accounts</a:t>
            </a:r>
          </a:p>
          <a:p>
            <a:r>
              <a:rPr lang="en-CA" sz="2400" dirty="0"/>
              <a:t>Jennifer Withington, Statistics Canada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637332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99A87-B9FE-4140-BC5C-CFFC60D795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6666"/>
            <a:ext cx="10515600" cy="895042"/>
          </a:xfrm>
        </p:spPr>
        <p:txBody>
          <a:bodyPr>
            <a:noAutofit/>
          </a:bodyPr>
          <a:lstStyle/>
          <a:p>
            <a:r>
              <a:rPr lang="en-CA" sz="4000" b="1" dirty="0"/>
              <a:t>Changes in current transfers received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838941-14B7-F247-B186-6D8127D13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61FF-D525-D64B-8909-8CF25B3FD480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38200" y="4553564"/>
            <a:ext cx="102406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Transfers from governments makes up the largest proportion of current transfers received by households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The increases in the second quarter are due to the introduction of Covid-19 support measures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205753"/>
            <a:ext cx="4833730" cy="190242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6717" y="2205753"/>
            <a:ext cx="4868517" cy="1902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6282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99A87-B9FE-4140-BC5C-CFFC60D795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3187" y="1066410"/>
            <a:ext cx="10515600" cy="895042"/>
          </a:xfrm>
        </p:spPr>
        <p:txBody>
          <a:bodyPr>
            <a:noAutofit/>
          </a:bodyPr>
          <a:lstStyle/>
          <a:p>
            <a:r>
              <a:rPr lang="en-CA" sz="4000" b="1" dirty="0"/>
              <a:t>Impact of Covid-19 support measures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838941-14B7-F247-B186-6D8127D13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61FF-D525-D64B-8909-8CF25B3FD480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718853" y="2181122"/>
            <a:ext cx="4749934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Although higher income and older households did receive large proportions of the Covid-19 support measures, the impact of these measures was greater for lower income and younger households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This is because the average value of the Covid-19 support measures was greater than the losses in wages and self-employment income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3186" y="2291759"/>
            <a:ext cx="5368101" cy="2399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4324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99A87-B9FE-4140-BC5C-CFFC60D795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39906"/>
            <a:ext cx="10515600" cy="895042"/>
          </a:xfrm>
        </p:spPr>
        <p:txBody>
          <a:bodyPr>
            <a:noAutofit/>
          </a:bodyPr>
          <a:lstStyle/>
          <a:p>
            <a:r>
              <a:rPr lang="en-CA" sz="4000" b="1" dirty="0"/>
              <a:t>Households improve their average net saving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838941-14B7-F247-B186-6D8127D13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61FF-D525-D64B-8909-8CF25B3FD480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095267" y="2236778"/>
            <a:ext cx="337352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/>
              <a:t>On average most households improved their net saving in 2020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/>
              <a:t>Lowest income quintile improved in Q2 only</a:t>
            </a:r>
          </a:p>
          <a:p>
            <a:endParaRPr lang="en-CA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/>
              <a:t>Middle income, households switched from net dissaving to net saving position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4772" y="1920268"/>
            <a:ext cx="6770914" cy="4040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7326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99A87-B9FE-4140-BC5C-CFFC60D795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22654"/>
            <a:ext cx="10515600" cy="895042"/>
          </a:xfrm>
        </p:spPr>
        <p:txBody>
          <a:bodyPr>
            <a:noAutofit/>
          </a:bodyPr>
          <a:lstStyle/>
          <a:p>
            <a:r>
              <a:rPr lang="en-CA" sz="4000" b="1" dirty="0"/>
              <a:t>Change in average household net worth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838941-14B7-F247-B186-6D8127D13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61FF-D525-D64B-8909-8CF25B3FD480}" type="slidenum">
              <a:rPr lang="en-US" smtClean="0"/>
              <a:pPr/>
              <a:t>12</a:t>
            </a:fld>
            <a:endParaRPr lang="en-US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0397497"/>
              </p:ext>
            </p:extLst>
          </p:nvPr>
        </p:nvGraphicFramePr>
        <p:xfrm>
          <a:off x="662608" y="1832438"/>
          <a:ext cx="5724939" cy="38129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0544594"/>
              </p:ext>
            </p:extLst>
          </p:nvPr>
        </p:nvGraphicFramePr>
        <p:xfrm>
          <a:off x="6387547" y="1832438"/>
          <a:ext cx="5592417" cy="39277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56592" y="5645426"/>
            <a:ext cx="10912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Lower income and younger households saw largest improvement in net wroth over first three quarters of 2020</a:t>
            </a:r>
          </a:p>
        </p:txBody>
      </p:sp>
    </p:spTree>
    <p:extLst>
      <p:ext uri="{BB962C8B-B14F-4D97-AF65-F5344CB8AC3E}">
        <p14:creationId xmlns:p14="http://schemas.microsoft.com/office/powerpoint/2010/main" val="15412755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99A87-B9FE-4140-BC5C-CFFC60D795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6666"/>
            <a:ext cx="10515600" cy="895042"/>
          </a:xfrm>
        </p:spPr>
        <p:txBody>
          <a:bodyPr>
            <a:noAutofit/>
          </a:bodyPr>
          <a:lstStyle/>
          <a:p>
            <a:r>
              <a:rPr lang="en-CA" sz="4000" b="1" dirty="0"/>
              <a:t>Household Assets &amp; Liabilities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838941-14B7-F247-B186-6D8127D13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61FF-D525-D64B-8909-8CF25B3FD480}" type="slidenum">
              <a:rPr lang="en-US" smtClean="0"/>
              <a:pPr/>
              <a:t>13</a:t>
            </a:fld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4922558"/>
              </p:ext>
            </p:extLst>
          </p:nvPr>
        </p:nvGraphicFramePr>
        <p:xfrm>
          <a:off x="838199" y="1951708"/>
          <a:ext cx="6437244" cy="3826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275443" y="2067340"/>
            <a:ext cx="419334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Similar increases in financial assets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Older households saw slightly larger gains in non-financial assets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Younger households recorded slightly larger increase in mortgage debt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Younger  and core working aged households recorded notable declines in their non-mortgage debt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/>
              <a:t>Paid down balances or limited new borrowing</a:t>
            </a:r>
          </a:p>
        </p:txBody>
      </p:sp>
    </p:spTree>
    <p:extLst>
      <p:ext uri="{BB962C8B-B14F-4D97-AF65-F5344CB8AC3E}">
        <p14:creationId xmlns:p14="http://schemas.microsoft.com/office/powerpoint/2010/main" val="5681886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99A87-B9FE-4140-BC5C-CFFC60D795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6666"/>
            <a:ext cx="10515600" cy="895042"/>
          </a:xfrm>
        </p:spPr>
        <p:txBody>
          <a:bodyPr>
            <a:noAutofit/>
          </a:bodyPr>
          <a:lstStyle/>
          <a:p>
            <a:r>
              <a:rPr lang="en-CA" sz="4000" b="1" dirty="0"/>
              <a:t>Debt-to-income-ratios decline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838941-14B7-F247-B186-6D8127D13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61FF-D525-D64B-8909-8CF25B3FD480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10817" y="4529553"/>
            <a:ext cx="107498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CA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/>
          </a:p>
        </p:txBody>
      </p:sp>
      <p:sp>
        <p:nvSpPr>
          <p:cNvPr id="5" name="TextBox 4"/>
          <p:cNvSpPr txBox="1"/>
          <p:nvPr/>
        </p:nvSpPr>
        <p:spPr>
          <a:xfrm>
            <a:off x="974035" y="5452883"/>
            <a:ext cx="10494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All households recorded decline in debt-to-income ratio in 2020 compared with 2019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Most pronounced decline for lowest income and young and middle aged households</a:t>
            </a:r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73996224"/>
              </p:ext>
            </p:extLst>
          </p:nvPr>
        </p:nvGraphicFramePr>
        <p:xfrm>
          <a:off x="974035" y="2057400"/>
          <a:ext cx="5072268" cy="30049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3845093"/>
              </p:ext>
            </p:extLst>
          </p:nvPr>
        </p:nvGraphicFramePr>
        <p:xfrm>
          <a:off x="6046304" y="2057400"/>
          <a:ext cx="5114370" cy="30049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3408834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99A87-B9FE-4140-BC5C-CFFC60D795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6666"/>
            <a:ext cx="10515600" cy="895042"/>
          </a:xfrm>
        </p:spPr>
        <p:txBody>
          <a:bodyPr>
            <a:noAutofit/>
          </a:bodyPr>
          <a:lstStyle/>
          <a:p>
            <a:r>
              <a:rPr lang="en-CA" sz="4000" b="1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21607F-5890-6248-822B-36C9A56208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51708"/>
            <a:ext cx="10515600" cy="4008825"/>
          </a:xfrm>
        </p:spPr>
        <p:txBody>
          <a:bodyPr>
            <a:normAutofit/>
          </a:bodyPr>
          <a:lstStyle/>
          <a:p>
            <a:r>
              <a:rPr lang="en-CA" sz="2400" dirty="0"/>
              <a:t>Continue producing quarterly DHEA for 2021</a:t>
            </a:r>
          </a:p>
          <a:p>
            <a:pPr lvl="1"/>
            <a:r>
              <a:rPr lang="en-CA" sz="2200" dirty="0"/>
              <a:t>Rely on continued production of SPSD-M glass box</a:t>
            </a:r>
          </a:p>
          <a:p>
            <a:pPr lvl="1"/>
            <a:r>
              <a:rPr lang="en-CA" sz="2200" dirty="0"/>
              <a:t>Require more timely access to admin data for Covid-19 support measures</a:t>
            </a:r>
          </a:p>
          <a:p>
            <a:r>
              <a:rPr lang="en-CA" sz="2600" dirty="0"/>
              <a:t>Develop a production and revision cycle to integrate annual updates into quarterly DHEA</a:t>
            </a:r>
          </a:p>
          <a:p>
            <a:pPr lvl="1"/>
            <a:r>
              <a:rPr lang="en-CA" sz="2400" dirty="0"/>
              <a:t>Incorporate SFS 2019 and SHS 2019 </a:t>
            </a:r>
          </a:p>
          <a:p>
            <a:pPr lvl="1"/>
            <a:r>
              <a:rPr lang="en-CA" sz="2400" dirty="0"/>
              <a:t>Updates to SPSD-M</a:t>
            </a:r>
          </a:p>
          <a:p>
            <a:pPr lvl="1"/>
            <a:r>
              <a:rPr lang="en-CA" sz="2400" dirty="0"/>
              <a:t>Bring in new annual SNA benchmarks</a:t>
            </a:r>
          </a:p>
          <a:p>
            <a:pPr lvl="1"/>
            <a:r>
              <a:rPr lang="en-CA" sz="2400" dirty="0"/>
              <a:t>Incorporate other admin sources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838941-14B7-F247-B186-6D8127D13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61FF-D525-D64B-8909-8CF25B3FD480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0283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99A87-B9FE-4140-BC5C-CFFC60D795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6666"/>
            <a:ext cx="10515600" cy="895042"/>
          </a:xfrm>
        </p:spPr>
        <p:txBody>
          <a:bodyPr>
            <a:normAutofit/>
          </a:bodyPr>
          <a:lstStyle/>
          <a:p>
            <a:r>
              <a:rPr lang="en-US" sz="4000" b="1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21607F-5890-6248-822B-36C9A56208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51708"/>
            <a:ext cx="10515600" cy="4008825"/>
          </a:xfrm>
        </p:spPr>
        <p:txBody>
          <a:bodyPr>
            <a:normAutofit/>
          </a:bodyPr>
          <a:lstStyle/>
          <a:p>
            <a:r>
              <a:rPr lang="en-US" sz="2400" dirty="0"/>
              <a:t>The Distributions of Household Economic Accounts (DHEA) are part or a larger effort to extend the System of National Accounts (SNA) to include measures of economic well-being</a:t>
            </a:r>
          </a:p>
          <a:p>
            <a:r>
              <a:rPr lang="en-US" sz="2400" dirty="0"/>
              <a:t> The DHEA use various microdata sources to disaggregate and allocate published SNA data to various groups of households (i.e. income quintile, age, household composition etc.)</a:t>
            </a:r>
          </a:p>
          <a:p>
            <a:r>
              <a:rPr lang="en-US" sz="2400" dirty="0"/>
              <a:t>Statistics Canada is the first statistical agency to publish sub-annual DHEA</a:t>
            </a:r>
          </a:p>
          <a:p>
            <a:r>
              <a:rPr lang="en-US" sz="2400" dirty="0"/>
              <a:t>Hold constant the demographic and socio-economic conditions (groupings of households) of the 2019 DHEA for ease of comparison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838941-14B7-F247-B186-6D8127D13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61FF-D525-D64B-8909-8CF25B3FD480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4451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99A87-B9FE-4140-BC5C-CFFC60D795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08187"/>
            <a:ext cx="10515600" cy="895042"/>
          </a:xfrm>
        </p:spPr>
        <p:txBody>
          <a:bodyPr>
            <a:normAutofit/>
          </a:bodyPr>
          <a:lstStyle/>
          <a:p>
            <a:r>
              <a:rPr lang="en-US" sz="4000" b="1" dirty="0"/>
              <a:t>Data 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21607F-5890-6248-822B-36C9A56208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03230"/>
            <a:ext cx="10515600" cy="4257304"/>
          </a:xfrm>
        </p:spPr>
        <p:txBody>
          <a:bodyPr>
            <a:normAutofit/>
          </a:bodyPr>
          <a:lstStyle/>
          <a:p>
            <a:r>
              <a:rPr lang="en-US" sz="2400" dirty="0"/>
              <a:t>Income </a:t>
            </a:r>
          </a:p>
          <a:p>
            <a:pPr lvl="1"/>
            <a:r>
              <a:rPr lang="en-CA" sz="2000" dirty="0"/>
              <a:t>Social Policy Simulation Database (SPSD) Model </a:t>
            </a:r>
            <a:r>
              <a:rPr lang="en-CA" sz="2000" dirty="0" err="1"/>
              <a:t>Cov</a:t>
            </a:r>
            <a:r>
              <a:rPr lang="en-CA" sz="2000" dirty="0"/>
              <a:t> 3.0</a:t>
            </a:r>
          </a:p>
          <a:p>
            <a:pPr lvl="1"/>
            <a:r>
              <a:rPr lang="en-CA" sz="2000" dirty="0"/>
              <a:t>Canada Emergency Response Benefit (CERB) microdata from Employment and Social Development Canada</a:t>
            </a:r>
          </a:p>
          <a:p>
            <a:pPr marL="342900" indent="-342900"/>
            <a:r>
              <a:rPr lang="en-CA" sz="2400" dirty="0"/>
              <a:t>Wealth (liabilities)</a:t>
            </a:r>
          </a:p>
          <a:p>
            <a:pPr marL="800100" lvl="1" indent="-342900"/>
            <a:r>
              <a:rPr lang="en-CA" sz="2000" dirty="0"/>
              <a:t>Purchased sub-aggregate tabulations on household debt from Equifax Canada</a:t>
            </a:r>
          </a:p>
          <a:p>
            <a:pPr marL="342900" indent="-342900"/>
            <a:r>
              <a:rPr lang="en-CA" sz="2400" dirty="0"/>
              <a:t>Consumption and Wealth (assets)</a:t>
            </a:r>
          </a:p>
          <a:p>
            <a:pPr marL="800100" lvl="1" indent="-342900"/>
            <a:r>
              <a:rPr lang="en-CA" sz="2000" dirty="0"/>
              <a:t>No sub-annual micro data available</a:t>
            </a:r>
          </a:p>
          <a:p>
            <a:pPr marL="800100" lvl="1" indent="-342900"/>
            <a:r>
              <a:rPr lang="en-CA" sz="2000" dirty="0"/>
              <a:t>Applied quarterly changes in household final consumption expenditure and assets from the published SNA data proportionally to all households </a:t>
            </a:r>
          </a:p>
          <a:p>
            <a:pPr marL="342900" indent="-342900"/>
            <a:endParaRPr lang="en-CA" dirty="0"/>
          </a:p>
          <a:p>
            <a:pPr marL="800100" lvl="1" indent="-342900"/>
            <a:endParaRPr lang="en-CA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838941-14B7-F247-B186-6D8127D13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61FF-D525-D64B-8909-8CF25B3FD480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21507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99A87-B9FE-4140-BC5C-CFFC60D795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6666"/>
            <a:ext cx="10515600" cy="895042"/>
          </a:xfrm>
        </p:spPr>
        <p:txBody>
          <a:bodyPr>
            <a:noAutofit/>
          </a:bodyPr>
          <a:lstStyle/>
          <a:p>
            <a:r>
              <a:rPr lang="en-CA" sz="4000" b="1" dirty="0"/>
              <a:t>Social Policy Simulation Database (SPSD) </a:t>
            </a:r>
            <a:br>
              <a:rPr lang="en-CA" sz="4000" b="1" dirty="0"/>
            </a:br>
            <a:r>
              <a:rPr lang="en-CA" sz="4000" b="1" dirty="0"/>
              <a:t>Model </a:t>
            </a:r>
            <a:r>
              <a:rPr lang="en-CA" sz="4000" b="1" dirty="0" err="1"/>
              <a:t>Cov</a:t>
            </a:r>
            <a:r>
              <a:rPr lang="en-CA" sz="4000" b="1" dirty="0"/>
              <a:t> 3.0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21607F-5890-6248-822B-36C9A56208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51708"/>
            <a:ext cx="10515600" cy="4008825"/>
          </a:xfrm>
        </p:spPr>
        <p:txBody>
          <a:bodyPr>
            <a:normAutofit/>
          </a:bodyPr>
          <a:lstStyle/>
          <a:p>
            <a:r>
              <a:rPr lang="en-CA" dirty="0" err="1"/>
              <a:t>Cov</a:t>
            </a:r>
            <a:r>
              <a:rPr lang="en-CA" dirty="0"/>
              <a:t> Model 3.0 released in October 2020 includes:</a:t>
            </a:r>
          </a:p>
          <a:p>
            <a:pPr lvl="1"/>
            <a:r>
              <a:rPr lang="en-CA" dirty="0"/>
              <a:t>Dynamic labour adjustment module </a:t>
            </a:r>
          </a:p>
          <a:p>
            <a:pPr lvl="2"/>
            <a:r>
              <a:rPr lang="en-CA" dirty="0"/>
              <a:t>Probabilities of lay-off and absence from work</a:t>
            </a:r>
          </a:p>
          <a:p>
            <a:pPr lvl="2"/>
            <a:r>
              <a:rPr lang="en-CA" dirty="0"/>
              <a:t>Parameters derived from the Labour Force Survey data by industry and full/part time status</a:t>
            </a:r>
          </a:p>
          <a:p>
            <a:pPr lvl="1"/>
            <a:r>
              <a:rPr lang="en-CA" dirty="0"/>
              <a:t>Canada’s COVID-19 Economic Response (all benefits up to September 26, 2020)</a:t>
            </a:r>
          </a:p>
          <a:p>
            <a:pPr lvl="1"/>
            <a:r>
              <a:rPr lang="en-CA" dirty="0"/>
              <a:t>Provincial COVID-19 Responses (all benefits up to September 26, 2020)</a:t>
            </a:r>
          </a:p>
          <a:p>
            <a:r>
              <a:rPr lang="en-US" dirty="0"/>
              <a:t>Additional parameter adjustments for the DHEA</a:t>
            </a:r>
          </a:p>
          <a:p>
            <a:pPr lvl="1"/>
            <a:r>
              <a:rPr lang="en-US" dirty="0"/>
              <a:t>New labor adjustment by industry and wage level (low, medium, high)</a:t>
            </a:r>
          </a:p>
          <a:p>
            <a:pPr lvl="1"/>
            <a:r>
              <a:rPr lang="en-US" dirty="0"/>
              <a:t>Shift from regular EI to CERB</a:t>
            </a:r>
          </a:p>
          <a:p>
            <a:pPr lvl="2"/>
            <a:r>
              <a:rPr lang="en-US" dirty="0"/>
              <a:t>People receiving sickness or regular EI on or after the week of March 15 2020 receive CERB instead</a:t>
            </a:r>
          </a:p>
          <a:p>
            <a:pPr lvl="1"/>
            <a:r>
              <a:rPr lang="en-US" dirty="0"/>
              <a:t>Increases to earnings due </a:t>
            </a:r>
            <a:r>
              <a:rPr lang="en-US"/>
              <a:t>to overtime</a:t>
            </a:r>
            <a:endParaRPr lang="en-US" dirty="0"/>
          </a:p>
          <a:p>
            <a:pPr lvl="2"/>
            <a:r>
              <a:rPr lang="en-US" dirty="0"/>
              <a:t>Probabilities derived using the LFS data by industry and wage level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838941-14B7-F247-B186-6D8127D13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61FF-D525-D64B-8909-8CF25B3FD480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63601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99A87-B9FE-4140-BC5C-CFFC60D795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6666"/>
            <a:ext cx="10515600" cy="895042"/>
          </a:xfrm>
        </p:spPr>
        <p:txBody>
          <a:bodyPr>
            <a:noAutofit/>
          </a:bodyPr>
          <a:lstStyle/>
          <a:p>
            <a:r>
              <a:rPr lang="en-CA" sz="4000" b="1" dirty="0"/>
              <a:t>Additional adjustments by NEAD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21607F-5890-6248-822B-36C9A56208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51708"/>
            <a:ext cx="10515600" cy="4008825"/>
          </a:xfrm>
        </p:spPr>
        <p:txBody>
          <a:bodyPr/>
          <a:lstStyle/>
          <a:p>
            <a:r>
              <a:rPr lang="en-CA" sz="2400" dirty="0"/>
              <a:t>Quarterly distribution of wages and salaries by wage quintile using changes in the distribution of earnings from the LFS</a:t>
            </a:r>
          </a:p>
          <a:p>
            <a:pPr lvl="1"/>
            <a:r>
              <a:rPr lang="en-CA" sz="2000" dirty="0"/>
              <a:t>Shift the share of wages and salaries for lowest wage persons down and up for highest wage persons</a:t>
            </a:r>
          </a:p>
          <a:p>
            <a:pPr lvl="1"/>
            <a:endParaRPr lang="en-CA" sz="2000" dirty="0"/>
          </a:p>
          <a:p>
            <a:r>
              <a:rPr lang="en-CA" sz="2400" dirty="0"/>
              <a:t>Adjust CERB distribution by age to align with micro data from ESDC</a:t>
            </a:r>
          </a:p>
          <a:p>
            <a:pPr lvl="1"/>
            <a:r>
              <a:rPr lang="en-CA" sz="2000" dirty="0"/>
              <a:t>Shifted CERB down for 44-64 year olds towards under 35 years (more to under 25)</a:t>
            </a:r>
          </a:p>
          <a:p>
            <a:pPr lvl="1"/>
            <a:endParaRPr lang="en-CA" sz="2000" dirty="0"/>
          </a:p>
          <a:p>
            <a:r>
              <a:rPr lang="en-CA" sz="2200" dirty="0"/>
              <a:t>Both adjustments were made to the microdata (individuals) before rolling up to households or benchmarking to quarterly SNA indicators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838941-14B7-F247-B186-6D8127D13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61FF-D525-D64B-8909-8CF25B3FD480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9258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99A87-B9FE-4140-BC5C-CFFC60D795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6666"/>
            <a:ext cx="10515600" cy="895042"/>
          </a:xfrm>
        </p:spPr>
        <p:txBody>
          <a:bodyPr>
            <a:noAutofit/>
          </a:bodyPr>
          <a:lstStyle/>
          <a:p>
            <a:r>
              <a:rPr lang="en-CA" sz="4000" b="1" dirty="0"/>
              <a:t>Distribution of household disposable income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838941-14B7-F247-B186-6D8127D13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61FF-D525-D64B-8909-8CF25B3FD480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38200" y="4506963"/>
            <a:ext cx="1026712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 the second and third quarters of 2020 there was a slight reduction in income inequality as the gap between the lowest and highest income groups declined.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This change was driven by increases in the disposable income of lower income households as transfers from governments exceeded losses in wages and self-employment income.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0329" y="1951708"/>
            <a:ext cx="8126186" cy="2443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7278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99A87-B9FE-4140-BC5C-CFFC60D795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906" y="963901"/>
            <a:ext cx="10515600" cy="895042"/>
          </a:xfrm>
        </p:spPr>
        <p:txBody>
          <a:bodyPr>
            <a:noAutofit/>
          </a:bodyPr>
          <a:lstStyle/>
          <a:p>
            <a:r>
              <a:rPr lang="en-CA" sz="4000" b="1" dirty="0"/>
              <a:t>Changes in household disposable income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838941-14B7-F247-B186-6D8127D13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61FF-D525-D64B-8909-8CF25B3FD480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32487" y="4736467"/>
            <a:ext cx="113702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Lowest income and younger households recorded the largest declines in the first quarter of 2020 and the largest rebound in the second quarter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Second quarter was led by increases in transfers from government (introduction of Covid-19 support measures)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Without Covid-19 support measures disposable income would have fallen in the second quarter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246" y="1866694"/>
            <a:ext cx="5519474" cy="2917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8720" y="1842958"/>
            <a:ext cx="5500524" cy="2893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2220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99A87-B9FE-4140-BC5C-CFFC60D795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389" y="1067422"/>
            <a:ext cx="10515600" cy="895042"/>
          </a:xfrm>
        </p:spPr>
        <p:txBody>
          <a:bodyPr>
            <a:noAutofit/>
          </a:bodyPr>
          <a:lstStyle/>
          <a:p>
            <a:r>
              <a:rPr lang="en-CA" sz="4000" b="1" dirty="0"/>
              <a:t>Change in compensation of employees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838941-14B7-F247-B186-6D8127D13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61FF-D525-D64B-8909-8CF25B3FD480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70388" y="4388562"/>
            <a:ext cx="1009185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Lowest income and youngest households recorded earlier and larger declines than other households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199" y="2112987"/>
            <a:ext cx="4754217" cy="190242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9740" y="2112987"/>
            <a:ext cx="4732506" cy="1902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7307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99A87-B9FE-4140-BC5C-CFFC60D795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389" y="1067422"/>
            <a:ext cx="10515600" cy="895042"/>
          </a:xfrm>
        </p:spPr>
        <p:txBody>
          <a:bodyPr>
            <a:noAutofit/>
          </a:bodyPr>
          <a:lstStyle/>
          <a:p>
            <a:r>
              <a:rPr lang="en-CA" sz="4000" b="1" dirty="0"/>
              <a:t>Change in self-employment income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838941-14B7-F247-B186-6D8127D13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61FF-D525-D64B-8909-8CF25B3FD480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70388" y="4388562"/>
            <a:ext cx="1009185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Lower income and younger and pre-retirement households recorded largest declines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388" y="1962464"/>
            <a:ext cx="4696741" cy="197343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4609" y="1962464"/>
            <a:ext cx="4881355" cy="1973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4963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hea_quarterly_dec2020.potx" id="{E022BBF0-4A42-4F37-96C8-F11EFD8A7823}" vid="{FE0F99F4-AA66-4124-8A9B-36C5E74B211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C00F2F1E960B64FAC22A58E2A2AE8B9" ma:contentTypeVersion="31" ma:contentTypeDescription="Create a new document." ma:contentTypeScope="" ma:versionID="f232e23f9ececfbad3f5c577427cbb7b">
  <xsd:schema xmlns:xsd="http://www.w3.org/2001/XMLSchema" xmlns:xs="http://www.w3.org/2001/XMLSchema" xmlns:p="http://schemas.microsoft.com/office/2006/metadata/properties" xmlns:ns2="dd774590-caf2-40ff-b04f-1e20d86f2c70" xmlns:ns3="c39ac8e3-0f08-4b7d-bd41-28055cb5e628" xmlns:ns4="985ec44e-1bab-4c0b-9df0-6ba128686fc9" targetNamespace="http://schemas.microsoft.com/office/2006/metadata/properties" ma:root="true" ma:fieldsID="6f7c8b45b6e0cef75aa77849e44eb0ff" ns2:_="" ns3:_="" ns4:_="">
    <xsd:import namespace="dd774590-caf2-40ff-b04f-1e20d86f2c70"/>
    <xsd:import namespace="c39ac8e3-0f08-4b7d-bd41-28055cb5e628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2:SharedWithUsers" minOccurs="0"/>
                <xsd:element ref="ns2:SharedWithDetails" minOccurs="0"/>
                <xsd:element ref="ns3:MediaServiceLocation" minOccurs="0"/>
                <xsd:element ref="ns2:TaxKeywordTaxHTField" minOccurs="0"/>
                <xsd:element ref="ns4:TaxCatchAll" minOccurs="0"/>
                <xsd:element ref="ns3:Categor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774590-caf2-40ff-b04f-1e20d86f2c70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hidden="true" ma:internalName="SharedWithDetails" ma:readOnly="true">
      <xsd:simpleType>
        <xsd:restriction base="dms:Note"/>
      </xsd:simpleType>
    </xsd:element>
    <xsd:element name="TaxKeywordTaxHTField" ma:index="21" nillable="true" ma:taxonomy="true" ma:internalName="TaxKeywordTaxHTField" ma:taxonomyFieldName="TaxKeyword" ma:displayName="Enterprise Keywords" ma:readOnly="false" ma:fieldId="{23f27201-bee3-471e-b2e7-b64fd8b7ca38}" ma:taxonomyMulti="true" ma:sspId="78175662-8596-484a-92c7-351d01561e22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9ac8e3-0f08-4b7d-bd41-28055cb5e62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9" nillable="true" ma:displayName="KeyPoints" ma:hidden="true" ma:internalName="MediaServiceKeyPoints" ma:readOnly="true">
      <xsd:simpleType>
        <xsd:restriction base="dms:Note"/>
      </xsd:simpleType>
    </xsd:element>
    <xsd:element name="MediaServiceAutoTags" ma:index="10" nillable="true" ma:displayName="Tags" ma:description="" ma:hidden="true" ma:indexed="true" ma:internalName="MediaServiceAutoTags" ma:readOnly="true">
      <xsd:simpleType>
        <xsd:restriction base="dms:Text"/>
      </xsd:simpleType>
    </xsd:element>
    <xsd:element name="MediaServiceOCR" ma:index="11" nillable="true" ma:displayName="Extracted Text" ma:hidden="true" ma:internalName="MediaServiceOCR" ma:readOnly="true">
      <xsd:simpleType>
        <xsd:restriction base="dms:Note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hidden="true" ma:internalName="MediaServiceLocation" ma:readOnly="true">
      <xsd:simpleType>
        <xsd:restriction base="dms:Text"/>
      </xsd:simpleType>
    </xsd:element>
    <xsd:element name="Category" ma:index="24" nillable="true" ma:displayName="Category" ma:format="Dropdown" ma:internalName="Category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e719dce3-84fe-4056-94cd-88c297797000}" ma:internalName="TaxCatchAll" ma:readOnly="false" ma:showField="CatchAllData" ma:web="dd774590-caf2-40ff-b04f-1e20d86f2c7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 ma:index="23" ma:displayName="Subject"/>
        <xsd:element ref="dc:description" minOccurs="0" maxOccurs="1" ma:index="25" ma:displayName="Comments"/>
        <xsd:element name="keywords" minOccurs="0" maxOccurs="1" type="xsd:string"/>
        <xsd:element ref="dc:language" minOccurs="0" maxOccurs="1"/>
        <xsd:element name="category" minOccurs="0" maxOccurs="1" type="xsd:string" ma:index="26" ma:displayName="Category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ategory xmlns="c39ac8e3-0f08-4b7d-bd41-28055cb5e628" xsi:nil="true"/>
    <TaxCatchAll xmlns="985ec44e-1bab-4c0b-9df0-6ba128686fc9"/>
    <TaxKeywordTaxHTField xmlns="dd774590-caf2-40ff-b04f-1e20d86f2c70">
      <Terms xmlns="http://schemas.microsoft.com/office/infopath/2007/PartnerControls"/>
    </TaxKeywordTaxHTField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24180C5-75A8-4E72-8771-F3BD2760E63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d774590-caf2-40ff-b04f-1e20d86f2c70"/>
    <ds:schemaRef ds:uri="c39ac8e3-0f08-4b7d-bd41-28055cb5e628"/>
    <ds:schemaRef ds:uri="985ec44e-1bab-4c0b-9df0-6ba128686f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9E19864-95B3-4669-A479-4175EE186F06}">
  <ds:schemaRefs>
    <ds:schemaRef ds:uri="http://schemas.microsoft.com/office/2006/metadata/properties"/>
    <ds:schemaRef ds:uri="http://schemas.microsoft.com/office/infopath/2007/PartnerControls"/>
    <ds:schemaRef ds:uri="c39ac8e3-0f08-4b7d-bd41-28055cb5e628"/>
    <ds:schemaRef ds:uri="985ec44e-1bab-4c0b-9df0-6ba128686fc9"/>
    <ds:schemaRef ds:uri="dd774590-caf2-40ff-b04f-1e20d86f2c70"/>
  </ds:schemaRefs>
</ds:datastoreItem>
</file>

<file path=customXml/itemProps3.xml><?xml version="1.0" encoding="utf-8"?>
<ds:datastoreItem xmlns:ds="http://schemas.openxmlformats.org/officeDocument/2006/customXml" ds:itemID="{0FE61AE8-A233-4635-B15E-C2B4CDCC0F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dhea_quarterly_dec2020</Template>
  <TotalTime>3280</TotalTime>
  <Words>1026</Words>
  <Application>Microsoft Office PowerPoint</Application>
  <PresentationFormat>Widescreen</PresentationFormat>
  <Paragraphs>133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 MT Std</vt:lpstr>
      <vt:lpstr>Arial</vt:lpstr>
      <vt:lpstr>Calibri</vt:lpstr>
      <vt:lpstr>Office Theme</vt:lpstr>
      <vt:lpstr>Household economic well-being during the Covid-19 pandemic</vt:lpstr>
      <vt:lpstr>Overview</vt:lpstr>
      <vt:lpstr>Data sources</vt:lpstr>
      <vt:lpstr>Social Policy Simulation Database (SPSD)  Model Cov 3.0</vt:lpstr>
      <vt:lpstr>Additional adjustments by NEAD</vt:lpstr>
      <vt:lpstr>Distribution of household disposable income</vt:lpstr>
      <vt:lpstr>Changes in household disposable income</vt:lpstr>
      <vt:lpstr>Change in compensation of employees</vt:lpstr>
      <vt:lpstr>Change in self-employment income</vt:lpstr>
      <vt:lpstr>Changes in current transfers received</vt:lpstr>
      <vt:lpstr>Impact of Covid-19 support measures</vt:lpstr>
      <vt:lpstr>Households improve their average net saving</vt:lpstr>
      <vt:lpstr>Change in average household net worth</vt:lpstr>
      <vt:lpstr>Household Assets &amp; Liabilities</vt:lpstr>
      <vt:lpstr>Debt-to-income-ratios decline</vt:lpstr>
      <vt:lpstr>Next steps</vt:lpstr>
    </vt:vector>
  </TitlesOfParts>
  <Company>StatCan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Quarterly Distributions of Household Economic Accounts</dc:title>
  <dc:creator>Sinclair, Amanda - NEAD/DCEN</dc:creator>
  <cp:lastModifiedBy>Oleksandr SVIRCHEVSKYY</cp:lastModifiedBy>
  <cp:revision>242</cp:revision>
  <dcterms:created xsi:type="dcterms:W3CDTF">2020-12-15T21:04:41Z</dcterms:created>
  <dcterms:modified xsi:type="dcterms:W3CDTF">2021-04-28T12:57:05Z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1228130684</vt:i4>
  </property>
  <property fmtid="{D5CDD505-2E9C-101B-9397-08002B2CF9AE}" pid="3" name="_NewReviewCycle">
    <vt:lpwstr/>
  </property>
  <property fmtid="{D5CDD505-2E9C-101B-9397-08002B2CF9AE}" pid="4" name="_EmailSubject">
    <vt:lpwstr>Fed-Prov presentation on DHEA</vt:lpwstr>
  </property>
  <property fmtid="{D5CDD505-2E9C-101B-9397-08002B2CF9AE}" pid="5" name="_AuthorEmail">
    <vt:lpwstr>amanda.sinclair@canada.ca</vt:lpwstr>
  </property>
  <property fmtid="{D5CDD505-2E9C-101B-9397-08002B2CF9AE}" pid="6" name="_AuthorEmailDisplayName">
    <vt:lpwstr>Sinclair, Amanda (STATCAN)</vt:lpwstr>
  </property>
  <property fmtid="{D5CDD505-2E9C-101B-9397-08002B2CF9AE}" pid="7" name="ContentTypeId">
    <vt:lpwstr>0x010100AC00F2F1E960B64FAC22A58E2A2AE8B9</vt:lpwstr>
  </property>
  <property fmtid="{D5CDD505-2E9C-101B-9397-08002B2CF9AE}" pid="8" name="TaxKeyword">
    <vt:lpwstr/>
  </property>
</Properties>
</file>