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slideshow.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58" r:id="rId4"/>
    <p:sldId id="262" r:id="rId5"/>
    <p:sldId id="259" r:id="rId6"/>
    <p:sldId id="260" r:id="rId7"/>
    <p:sldId id="266" r:id="rId8"/>
    <p:sldId id="263" r:id="rId9"/>
    <p:sldId id="339" r:id="rId10"/>
    <p:sldId id="369" r:id="rId11"/>
    <p:sldId id="3659" r:id="rId12"/>
    <p:sldId id="3657" r:id="rId13"/>
    <p:sldId id="365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02" d="100"/>
          <a:sy n="102" d="100"/>
        </p:scale>
        <p:origin x="35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https://worldbankgroup-my.sharepoint.com/personal/gpeszko_worldbank_org/Documents/ENR/CWON/RES%20as%20assets/Copy%20of%20Compare%20Asset%20values%20and%20Rents%20(renewable%20to%20fossil%20fuel%20energy)%20Jan%2018%202021.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150259759944335"/>
          <c:y val="0.1484639291243908"/>
          <c:w val="0.828758642254523"/>
          <c:h val="0.67970983201480739"/>
        </c:manualLayout>
      </c:layout>
      <c:lineChart>
        <c:grouping val="standard"/>
        <c:varyColors val="0"/>
        <c:ser>
          <c:idx val="0"/>
          <c:order val="0"/>
          <c:tx>
            <c:strRef>
              <c:f>'Weighted av all'!$A$4</c:f>
              <c:strCache>
                <c:ptCount val="1"/>
                <c:pt idx="0">
                  <c:v>Wind on-, and offshore</c:v>
                </c:pt>
              </c:strCache>
            </c:strRef>
          </c:tx>
          <c:spPr>
            <a:ln w="28575" cap="rnd">
              <a:solidFill>
                <a:schemeClr val="accent1"/>
              </a:solidFill>
              <a:round/>
            </a:ln>
            <a:effectLst/>
          </c:spPr>
          <c:marker>
            <c:symbol val="none"/>
          </c:marker>
          <c:cat>
            <c:numRef>
              <c:f>'Weighted av all'!$B$3:$AC$3</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'Weighted av all'!$B$4:$AC$4</c:f>
              <c:numCache>
                <c:formatCode>_("$"* #,##0_);_("$"* \(#,##0\);_("$"* "-"??_);_(@_)</c:formatCode>
                <c:ptCount val="28"/>
                <c:pt idx="0">
                  <c:v>-2.0228612230594005</c:v>
                </c:pt>
                <c:pt idx="1">
                  <c:v>-2.4780760284925138</c:v>
                </c:pt>
                <c:pt idx="2">
                  <c:v>-3.0630746698051521</c:v>
                </c:pt>
                <c:pt idx="3">
                  <c:v>-2.7025097458672591</c:v>
                </c:pt>
                <c:pt idx="4">
                  <c:v>-1.9543083772259844</c:v>
                </c:pt>
                <c:pt idx="5">
                  <c:v>-2.4111740558292283</c:v>
                </c:pt>
                <c:pt idx="6">
                  <c:v>-4.9869442170683644</c:v>
                </c:pt>
                <c:pt idx="7">
                  <c:v>-4.3097055969814031</c:v>
                </c:pt>
                <c:pt idx="8">
                  <c:v>-3.7640840885455358</c:v>
                </c:pt>
                <c:pt idx="9">
                  <c:v>-3.3178977847745412</c:v>
                </c:pt>
                <c:pt idx="10">
                  <c:v>-3.6797316044697448</c:v>
                </c:pt>
                <c:pt idx="11">
                  <c:v>-3.713260989331312</c:v>
                </c:pt>
                <c:pt idx="12">
                  <c:v>-2.7805938954418972</c:v>
                </c:pt>
                <c:pt idx="13">
                  <c:v>-2.9558794853649206</c:v>
                </c:pt>
                <c:pt idx="14">
                  <c:v>-2.598964617768595</c:v>
                </c:pt>
                <c:pt idx="15">
                  <c:v>-2.8261751320211239</c:v>
                </c:pt>
                <c:pt idx="16">
                  <c:v>-3.1838944800546272</c:v>
                </c:pt>
                <c:pt idx="17">
                  <c:v>-2.0780969255484627</c:v>
                </c:pt>
                <c:pt idx="18">
                  <c:v>-10.894467301792346</c:v>
                </c:pt>
                <c:pt idx="19">
                  <c:v>-1.5319683303607268</c:v>
                </c:pt>
                <c:pt idx="20">
                  <c:v>-1.3060011952863184</c:v>
                </c:pt>
                <c:pt idx="21">
                  <c:v>-1.2563110380989317</c:v>
                </c:pt>
                <c:pt idx="22">
                  <c:v>-1.0984249170470222</c:v>
                </c:pt>
                <c:pt idx="23">
                  <c:v>-1.0774594573634502</c:v>
                </c:pt>
                <c:pt idx="24">
                  <c:v>-1.3223336328849722</c:v>
                </c:pt>
                <c:pt idx="25">
                  <c:v>-1.4206806432894197</c:v>
                </c:pt>
                <c:pt idx="26">
                  <c:v>-1.3761072877599163</c:v>
                </c:pt>
                <c:pt idx="27">
                  <c:v>-1.0582057418550554</c:v>
                </c:pt>
              </c:numCache>
            </c:numRef>
          </c:val>
          <c:smooth val="0"/>
          <c:extLst>
            <c:ext xmlns:c16="http://schemas.microsoft.com/office/drawing/2014/chart" uri="{C3380CC4-5D6E-409C-BE32-E72D297353CC}">
              <c16:uniqueId val="{00000000-DCBA-4A43-BD21-D7A296880958}"/>
            </c:ext>
          </c:extLst>
        </c:ser>
        <c:ser>
          <c:idx val="1"/>
          <c:order val="1"/>
          <c:tx>
            <c:strRef>
              <c:f>'Weighted av all'!$A$5</c:f>
              <c:strCache>
                <c:ptCount val="1"/>
                <c:pt idx="0">
                  <c:v>Solar PV and CSP</c:v>
                </c:pt>
              </c:strCache>
            </c:strRef>
          </c:tx>
          <c:spPr>
            <a:ln w="28575" cap="rnd">
              <a:solidFill>
                <a:schemeClr val="accent2"/>
              </a:solidFill>
              <a:round/>
            </a:ln>
            <a:effectLst/>
          </c:spPr>
          <c:marker>
            <c:symbol val="none"/>
          </c:marker>
          <c:cat>
            <c:numRef>
              <c:f>'Weighted av all'!$B$3:$AC$3</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'Weighted av all'!$B$5:$AC$5</c:f>
              <c:numCache>
                <c:formatCode>_("$"* #,##0_);_("$"* \(#,##0\);_("$"* "-"??_);_(@_)</c:formatCode>
                <c:ptCount val="28"/>
                <c:pt idx="0">
                  <c:v>-15.846111668540782</c:v>
                </c:pt>
                <c:pt idx="1">
                  <c:v>-12.860194343065695</c:v>
                </c:pt>
                <c:pt idx="2">
                  <c:v>-15.304748476667953</c:v>
                </c:pt>
                <c:pt idx="3">
                  <c:v>-14.384333703374779</c:v>
                </c:pt>
                <c:pt idx="4">
                  <c:v>-17.338095710028412</c:v>
                </c:pt>
                <c:pt idx="5">
                  <c:v>-21.910075665783161</c:v>
                </c:pt>
                <c:pt idx="6">
                  <c:v>-27.931730044843047</c:v>
                </c:pt>
                <c:pt idx="7">
                  <c:v>-36.912444962994392</c:v>
                </c:pt>
                <c:pt idx="8">
                  <c:v>-46.231511876618256</c:v>
                </c:pt>
                <c:pt idx="9">
                  <c:v>-56.70324269394262</c:v>
                </c:pt>
                <c:pt idx="10">
                  <c:v>-83.390641340164933</c:v>
                </c:pt>
                <c:pt idx="11">
                  <c:v>-62.455494525390122</c:v>
                </c:pt>
                <c:pt idx="12">
                  <c:v>-58.125252996816592</c:v>
                </c:pt>
                <c:pt idx="13">
                  <c:v>-43.090687350212377</c:v>
                </c:pt>
                <c:pt idx="14">
                  <c:v>-38.574298133338594</c:v>
                </c:pt>
                <c:pt idx="15">
                  <c:v>-32.452376513767533</c:v>
                </c:pt>
                <c:pt idx="16">
                  <c:v>-28.196430319892741</c:v>
                </c:pt>
                <c:pt idx="17">
                  <c:v>-24.380789582056622</c:v>
                </c:pt>
                <c:pt idx="18">
                  <c:v>-20.761793608136792</c:v>
                </c:pt>
                <c:pt idx="19">
                  <c:v>-18.38409218415417</c:v>
                </c:pt>
                <c:pt idx="20">
                  <c:v>-16.42482583911935</c:v>
                </c:pt>
                <c:pt idx="21">
                  <c:v>-12.674251430403277</c:v>
                </c:pt>
                <c:pt idx="22">
                  <c:v>-9.4943029698233961</c:v>
                </c:pt>
                <c:pt idx="23">
                  <c:v>-8.7952339165175797</c:v>
                </c:pt>
                <c:pt idx="24">
                  <c:v>-6.316666499984561</c:v>
                </c:pt>
                <c:pt idx="25">
                  <c:v>-5.4893147713634871</c:v>
                </c:pt>
                <c:pt idx="26">
                  <c:v>-5.0038853076298526</c:v>
                </c:pt>
                <c:pt idx="27">
                  <c:v>-4.1712369196427108</c:v>
                </c:pt>
              </c:numCache>
            </c:numRef>
          </c:val>
          <c:smooth val="0"/>
          <c:extLst>
            <c:ext xmlns:c16="http://schemas.microsoft.com/office/drawing/2014/chart" uri="{C3380CC4-5D6E-409C-BE32-E72D297353CC}">
              <c16:uniqueId val="{00000001-DCBA-4A43-BD21-D7A296880958}"/>
            </c:ext>
          </c:extLst>
        </c:ser>
        <c:ser>
          <c:idx val="2"/>
          <c:order val="2"/>
          <c:tx>
            <c:strRef>
              <c:f>'Weighted av all'!$A$6</c:f>
              <c:strCache>
                <c:ptCount val="1"/>
                <c:pt idx="0">
                  <c:v>Hydroelectricity</c:v>
                </c:pt>
              </c:strCache>
            </c:strRef>
          </c:tx>
          <c:spPr>
            <a:ln w="28575" cap="rnd">
              <a:solidFill>
                <a:schemeClr val="accent3"/>
              </a:solidFill>
              <a:round/>
            </a:ln>
            <a:effectLst/>
          </c:spPr>
          <c:marker>
            <c:symbol val="none"/>
          </c:marker>
          <c:cat>
            <c:numRef>
              <c:f>'Weighted av all'!$B$3:$AC$3</c:f>
              <c:numCache>
                <c:formatCode>General</c:formatCode>
                <c:ptCount val="28"/>
                <c:pt idx="0">
                  <c:v>1990</c:v>
                </c:pt>
                <c:pt idx="1">
                  <c:v>1991</c:v>
                </c:pt>
                <c:pt idx="2">
                  <c:v>1992</c:v>
                </c:pt>
                <c:pt idx="3">
                  <c:v>1993</c:v>
                </c:pt>
                <c:pt idx="4">
                  <c:v>1994</c:v>
                </c:pt>
                <c:pt idx="5">
                  <c:v>1995</c:v>
                </c:pt>
                <c:pt idx="6">
                  <c:v>1996</c:v>
                </c:pt>
                <c:pt idx="7">
                  <c:v>1997</c:v>
                </c:pt>
                <c:pt idx="8">
                  <c:v>1998</c:v>
                </c:pt>
                <c:pt idx="9">
                  <c:v>1999</c:v>
                </c:pt>
                <c:pt idx="10">
                  <c:v>2000</c:v>
                </c:pt>
                <c:pt idx="11">
                  <c:v>2001</c:v>
                </c:pt>
                <c:pt idx="12">
                  <c:v>2002</c:v>
                </c:pt>
                <c:pt idx="13">
                  <c:v>2003</c:v>
                </c:pt>
                <c:pt idx="14">
                  <c:v>2004</c:v>
                </c:pt>
                <c:pt idx="15">
                  <c:v>2005</c:v>
                </c:pt>
                <c:pt idx="16">
                  <c:v>2006</c:v>
                </c:pt>
                <c:pt idx="17">
                  <c:v>2007</c:v>
                </c:pt>
                <c:pt idx="18">
                  <c:v>2008</c:v>
                </c:pt>
                <c:pt idx="19">
                  <c:v>2009</c:v>
                </c:pt>
                <c:pt idx="20">
                  <c:v>2010</c:v>
                </c:pt>
                <c:pt idx="21">
                  <c:v>2011</c:v>
                </c:pt>
                <c:pt idx="22">
                  <c:v>2012</c:v>
                </c:pt>
                <c:pt idx="23">
                  <c:v>2013</c:v>
                </c:pt>
                <c:pt idx="24">
                  <c:v>2014</c:v>
                </c:pt>
                <c:pt idx="25">
                  <c:v>2015</c:v>
                </c:pt>
                <c:pt idx="26">
                  <c:v>2016</c:v>
                </c:pt>
                <c:pt idx="27">
                  <c:v>2017</c:v>
                </c:pt>
              </c:numCache>
            </c:numRef>
          </c:cat>
          <c:val>
            <c:numRef>
              <c:f>'Weighted av all'!$B$6:$AC$6</c:f>
              <c:numCache>
                <c:formatCode>_("$"* #,##0_);_("$"* \(#,##0\);_("$"* "-"??_);_(@_)</c:formatCode>
                <c:ptCount val="28"/>
                <c:pt idx="0">
                  <c:v>2.2106827883009514</c:v>
                </c:pt>
                <c:pt idx="1">
                  <c:v>1.720119474069508</c:v>
                </c:pt>
                <c:pt idx="2">
                  <c:v>1.652433906755209</c:v>
                </c:pt>
                <c:pt idx="3">
                  <c:v>25.819312407019194</c:v>
                </c:pt>
                <c:pt idx="4">
                  <c:v>9.923643921260668</c:v>
                </c:pt>
                <c:pt idx="5">
                  <c:v>3.5924230184526751</c:v>
                </c:pt>
                <c:pt idx="6">
                  <c:v>2.9703728018331912</c:v>
                </c:pt>
                <c:pt idx="7">
                  <c:v>2.6521799225545659</c:v>
                </c:pt>
                <c:pt idx="8">
                  <c:v>1.8499610510912272</c:v>
                </c:pt>
                <c:pt idx="9">
                  <c:v>1.1869517056079182</c:v>
                </c:pt>
                <c:pt idx="10">
                  <c:v>1.1824368808745997</c:v>
                </c:pt>
                <c:pt idx="11">
                  <c:v>0.95358676781347373</c:v>
                </c:pt>
                <c:pt idx="12">
                  <c:v>0.82203773312486561</c:v>
                </c:pt>
                <c:pt idx="13">
                  <c:v>1.0616941982663919</c:v>
                </c:pt>
                <c:pt idx="14">
                  <c:v>1.1059101688691111</c:v>
                </c:pt>
                <c:pt idx="15">
                  <c:v>1.4974565829255913</c:v>
                </c:pt>
                <c:pt idx="16">
                  <c:v>1.3209128473111251</c:v>
                </c:pt>
                <c:pt idx="17">
                  <c:v>1.6169560321359655</c:v>
                </c:pt>
                <c:pt idx="18">
                  <c:v>2.1422124950545971</c:v>
                </c:pt>
                <c:pt idx="19">
                  <c:v>1.5644445555221398</c:v>
                </c:pt>
                <c:pt idx="20">
                  <c:v>1.415169771393374</c:v>
                </c:pt>
                <c:pt idx="21">
                  <c:v>2.3494342532530674</c:v>
                </c:pt>
                <c:pt idx="22">
                  <c:v>1.870261926210762</c:v>
                </c:pt>
                <c:pt idx="23">
                  <c:v>2.27450235546207</c:v>
                </c:pt>
                <c:pt idx="24">
                  <c:v>5.3545563274045129</c:v>
                </c:pt>
                <c:pt idx="25">
                  <c:v>1.0433457413705276</c:v>
                </c:pt>
                <c:pt idx="26">
                  <c:v>0.7510973573588835</c:v>
                </c:pt>
                <c:pt idx="27">
                  <c:v>1.2254130950115409</c:v>
                </c:pt>
              </c:numCache>
            </c:numRef>
          </c:val>
          <c:smooth val="0"/>
          <c:extLst>
            <c:ext xmlns:c16="http://schemas.microsoft.com/office/drawing/2014/chart" uri="{C3380CC4-5D6E-409C-BE32-E72D297353CC}">
              <c16:uniqueId val="{00000002-DCBA-4A43-BD21-D7A296880958}"/>
            </c:ext>
          </c:extLst>
        </c:ser>
        <c:dLbls>
          <c:showLegendKey val="0"/>
          <c:showVal val="0"/>
          <c:showCatName val="0"/>
          <c:showSerName val="0"/>
          <c:showPercent val="0"/>
          <c:showBubbleSize val="0"/>
        </c:dLbls>
        <c:smooth val="0"/>
        <c:axId val="2069542864"/>
        <c:axId val="2069538848"/>
      </c:lineChart>
      <c:catAx>
        <c:axId val="2069542864"/>
        <c:scaling>
          <c:orientation val="minMax"/>
        </c:scaling>
        <c:delete val="0"/>
        <c:axPos val="b"/>
        <c:numFmt formatCode="General" sourceLinked="1"/>
        <c:majorTickMark val="none"/>
        <c:minorTickMark val="none"/>
        <c:tickLblPos val="high"/>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69538848"/>
        <c:crosses val="autoZero"/>
        <c:auto val="1"/>
        <c:lblAlgn val="ctr"/>
        <c:lblOffset val="100"/>
        <c:noMultiLvlLbl val="0"/>
      </c:catAx>
      <c:valAx>
        <c:axId val="206953884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r>
                  <a:rPr lang="en-US" sz="1400" b="0" i="0" baseline="0">
                    <a:effectLst/>
                  </a:rPr>
                  <a:t>Million US$ per GWh (2018 prices)</a:t>
                </a:r>
                <a:endParaRPr lang="en-US" sz="1400">
                  <a:effectLst/>
                </a:endParaRPr>
              </a:p>
            </c:rich>
          </c:tx>
          <c:layout>
            <c:manualLayout>
              <c:xMode val="edge"/>
              <c:yMode val="edge"/>
              <c:x val="9.9424339324616084E-3"/>
              <c:y val="0.14028280285386027"/>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title>
        <c:numFmt formatCode="_(&quot;$&quot;* #,##0_);_(&quot;$&quot;* \(#,##0\);_(&quot;$&quot;* &quot;-&quot;??_);_(@_)"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2069542864"/>
        <c:crosses val="autoZero"/>
        <c:crossBetween val="between"/>
      </c:valAx>
      <c:spPr>
        <a:noFill/>
        <a:ln>
          <a:noFill/>
        </a:ln>
        <a:effectLst/>
      </c:spPr>
    </c:plotArea>
    <c:legend>
      <c:legendPos val="b"/>
      <c:layout>
        <c:manualLayout>
          <c:xMode val="edge"/>
          <c:yMode val="edge"/>
          <c:x val="0"/>
          <c:y val="0.85907301397523195"/>
          <c:w val="1"/>
          <c:h val="0.1131098683386226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3A6A7F-E3D4-374A-AA3A-4A274BDA2604}" type="datetimeFigureOut">
              <a:rPr lang="en-CA" smtClean="0"/>
              <a:t>2021-05-20</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FAEA3C-DE2F-B248-8610-BC453E7A391F}" type="slidenum">
              <a:rPr lang="en-CA" smtClean="0"/>
              <a:t>‹#›</a:t>
            </a:fld>
            <a:endParaRPr lang="en-CA"/>
          </a:p>
        </p:txBody>
      </p:sp>
    </p:spTree>
    <p:extLst>
      <p:ext uri="{BB962C8B-B14F-4D97-AF65-F5344CB8AC3E}">
        <p14:creationId xmlns:p14="http://schemas.microsoft.com/office/powerpoint/2010/main" val="1079452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pPr>
              <a:defRPr/>
            </a:pPr>
            <a:fld id="{D64C90FC-8B06-47D4-9317-3B529E956C52}" type="slidenum">
              <a:rPr lang="en-US" altLang="en-US" smtClean="0"/>
              <a:pPr>
                <a:defRPr/>
              </a:pPr>
              <a:t>9</a:t>
            </a:fld>
            <a:endParaRPr lang="en-US" altLang="en-US" dirty="0"/>
          </a:p>
        </p:txBody>
      </p:sp>
    </p:spTree>
    <p:extLst>
      <p:ext uri="{BB962C8B-B14F-4D97-AF65-F5344CB8AC3E}">
        <p14:creationId xmlns:p14="http://schemas.microsoft.com/office/powerpoint/2010/main" val="2098384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S PGothic" panose="020B0600070205080204" pitchFamily="34" charset="-128"/>
                <a:cs typeface="ＭＳ Ｐゴシック" charset="0"/>
              </a:rPr>
              <a:t>Just like fossil fuels, hydropower, solar, and wind energy should be assigned an explicit asset value in the national balance sheets, in addition to the value of renewable power generation plants. Leaving renewable energy assets out of the national balance sheets misses a great deal of wealth. Experimental calculations of renewable energy asset values for 15 countries for 1990–2017 show that the value of hydropower assets already matches the value of fossil fuel assets in some countries (for example, Brazil and Canada). As in other nascent industries, solar and wind energy have yet to create significant wealth for nations, although renewable power plants generate profits in many markets. With rapidly declining costs, solar and wind resource rents are quickly approaching positive values. However, total renewable energy wealth has been declining because the rate of growth of renewable electricity generation has outpaced the speed at which rents per unit of produced electricity are approaching positive values .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S PGothic" panose="020B0600070205080204" pitchFamily="34" charset="-128"/>
              <a:cs typeface="ＭＳ Ｐゴシック" charset="0"/>
            </a:endParaRPr>
          </a:p>
          <a:p>
            <a:r>
              <a:rPr lang="en-GB" sz="1200" kern="1200" dirty="0">
                <a:solidFill>
                  <a:schemeClr val="tx1"/>
                </a:solidFill>
                <a:effectLst/>
                <a:latin typeface="+mn-lt"/>
                <a:ea typeface="MS PGothic" panose="020B0600070205080204" pitchFamily="34" charset="-128"/>
                <a:cs typeface="ＭＳ Ｐゴシック" charset="0"/>
              </a:rPr>
              <a:t>The low-carbon transition can increase the value of renewable energy assets, but it depends on the energy and climate policies that are applied. </a:t>
            </a:r>
            <a:endParaRPr lang="en-US" sz="1200" kern="1200" dirty="0">
              <a:solidFill>
                <a:schemeClr val="tx1"/>
              </a:solidFill>
              <a:effectLst/>
              <a:latin typeface="+mn-lt"/>
              <a:ea typeface="MS PGothic" panose="020B0600070205080204" pitchFamily="34" charset="-128"/>
              <a:cs typeface="ＭＳ Ｐゴシック" charset="0"/>
            </a:endParaRPr>
          </a:p>
          <a:p>
            <a:r>
              <a:rPr lang="en-GB" sz="1200" kern="1200" dirty="0">
                <a:solidFill>
                  <a:schemeClr val="tx1"/>
                </a:solidFill>
                <a:effectLst/>
                <a:latin typeface="+mn-lt"/>
                <a:ea typeface="MS PGothic" panose="020B0600070205080204" pitchFamily="34" charset="-128"/>
                <a:cs typeface="ＭＳ Ｐゴシック" charset="0"/>
              </a:rPr>
              <a:t>The critical policies that can increase asset values include (1) making electricity markets more competitive by removing contractual protection of existing thermal plants from early retirement, and (2) pricing carbon. These policies can make clean energy not only profitable, but also wealth creating without subsidies. This can already be achieved with current technologies, and over time it could quickly increase the value of renewable energy assets to exceed those of several fossil fuel assets.</a:t>
            </a:r>
            <a:endParaRPr lang="en-US" sz="1200" kern="1200" dirty="0">
              <a:solidFill>
                <a:schemeClr val="tx1"/>
              </a:solidFill>
              <a:effectLst/>
              <a:latin typeface="+mn-lt"/>
              <a:ea typeface="MS PGothic" panose="020B0600070205080204" pitchFamily="34" charset="-128"/>
              <a:cs typeface="ＭＳ Ｐゴシック"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D64C90FC-8B06-47D4-9317-3B529E956C52}" type="slidenum">
              <a:rPr lang="en-US" altLang="en-US" smtClean="0"/>
              <a:pPr>
                <a:defRPr/>
              </a:pPr>
              <a:t>10</a:t>
            </a:fld>
            <a:endParaRPr lang="en-US" altLang="en-US"/>
          </a:p>
        </p:txBody>
      </p:sp>
    </p:spTree>
    <p:extLst>
      <p:ext uri="{BB962C8B-B14F-4D97-AF65-F5344CB8AC3E}">
        <p14:creationId xmlns:p14="http://schemas.microsoft.com/office/powerpoint/2010/main" val="1762627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mn-lt"/>
                <a:ea typeface="MS PGothic" panose="020B0600070205080204" pitchFamily="34" charset="-128"/>
                <a:cs typeface="ＭＳ Ｐゴシック" charset="0"/>
              </a:rPr>
              <a:t>Just like fossil fuels, hydropower, solar, and wind energy should be assigned an explicit asset value in the national balance sheets, in addition to the value of renewable power generation plants. Leaving renewable energy assets out of the national balance sheets misses a great deal of wealth. Experimental calculations of renewable energy asset values for 15 countries for 1990–2017 show that the value of hydropower assets already matches the value of fossil fuel assets in some countries (for example, Brazil and Canada). As in other nascent industries, solar and wind energy have yet to create significant wealth for nations, although renewable power plants generate profits in many markets. With rapidly declining costs, solar and wind resource rents are quickly approaching positive values. However, total renewable energy wealth has been declining because the rate of growth of renewable electricity generation has outpaced the speed at which rents per unit of produced electricity are approaching positive values .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S PGothic" panose="020B0600070205080204" pitchFamily="34" charset="-128"/>
              <a:cs typeface="ＭＳ Ｐゴシック" charset="0"/>
            </a:endParaRPr>
          </a:p>
          <a:p>
            <a:r>
              <a:rPr lang="en-GB" sz="1200" kern="1200" dirty="0">
                <a:solidFill>
                  <a:schemeClr val="tx1"/>
                </a:solidFill>
                <a:effectLst/>
                <a:latin typeface="+mn-lt"/>
                <a:ea typeface="MS PGothic" panose="020B0600070205080204" pitchFamily="34" charset="-128"/>
                <a:cs typeface="ＭＳ Ｐゴシック" charset="0"/>
              </a:rPr>
              <a:t>The low-carbon transition can increase the value of renewable energy assets, but it depends on the energy and climate policies that are applied. </a:t>
            </a:r>
            <a:endParaRPr lang="en-US" sz="1200" kern="1200" dirty="0">
              <a:solidFill>
                <a:schemeClr val="tx1"/>
              </a:solidFill>
              <a:effectLst/>
              <a:latin typeface="+mn-lt"/>
              <a:ea typeface="MS PGothic" panose="020B0600070205080204" pitchFamily="34" charset="-128"/>
              <a:cs typeface="ＭＳ Ｐゴシック" charset="0"/>
            </a:endParaRPr>
          </a:p>
          <a:p>
            <a:r>
              <a:rPr lang="en-GB" sz="1200" kern="1200" dirty="0">
                <a:solidFill>
                  <a:schemeClr val="tx1"/>
                </a:solidFill>
                <a:effectLst/>
                <a:latin typeface="+mn-lt"/>
                <a:ea typeface="MS PGothic" panose="020B0600070205080204" pitchFamily="34" charset="-128"/>
                <a:cs typeface="ＭＳ Ｐゴシック" charset="0"/>
              </a:rPr>
              <a:t>The critical policies that can increase asset values include (1) making electricity markets more competitive by removing contractual protection of existing thermal plants from early retirement, and (2) pricing carbon. These policies can make clean energy not only profitable, but also wealth creating without subsidies. This can already be achieved with current technologies, and over time it could quickly increase the value of renewable energy assets to exceed those of several fossil fuel assets.</a:t>
            </a:r>
            <a:endParaRPr lang="en-US" sz="1200" kern="1200" dirty="0">
              <a:solidFill>
                <a:schemeClr val="tx1"/>
              </a:solidFill>
              <a:effectLst/>
              <a:latin typeface="+mn-lt"/>
              <a:ea typeface="MS PGothic" panose="020B0600070205080204" pitchFamily="34" charset="-128"/>
              <a:cs typeface="ＭＳ Ｐゴシック" charset="0"/>
            </a:endParaRPr>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D64C90FC-8B06-47D4-9317-3B529E956C52}" type="slidenum">
              <a:rPr lang="en-US" altLang="en-US" smtClean="0"/>
              <a:pPr>
                <a:defRPr/>
              </a:pPr>
              <a:t>11</a:t>
            </a:fld>
            <a:endParaRPr lang="en-US" altLang="en-US"/>
          </a:p>
        </p:txBody>
      </p:sp>
    </p:spTree>
    <p:extLst>
      <p:ext uri="{BB962C8B-B14F-4D97-AF65-F5344CB8AC3E}">
        <p14:creationId xmlns:p14="http://schemas.microsoft.com/office/powerpoint/2010/main" val="279220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D64C90FC-8B06-47D4-9317-3B529E956C52}" type="slidenum">
              <a:rPr lang="en-US" altLang="en-US" smtClean="0"/>
              <a:pPr>
                <a:defRPr/>
              </a:pPr>
              <a:t>12</a:t>
            </a:fld>
            <a:endParaRPr lang="en-US" altLang="en-US"/>
          </a:p>
        </p:txBody>
      </p:sp>
    </p:spTree>
    <p:extLst>
      <p:ext uri="{BB962C8B-B14F-4D97-AF65-F5344CB8AC3E}">
        <p14:creationId xmlns:p14="http://schemas.microsoft.com/office/powerpoint/2010/main" val="1892962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6C9E84-62F9-407D-8D8E-24C281AA416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F4D0C33-2D38-4D95-A34D-C990DFDFB75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33261CA-C3BE-4876-A348-5DB449D27F71}"/>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F7782B12-BECD-45B3-AB8D-8479129E7C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F12F63-352A-4D34-BFC5-D3676C0A6783}"/>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575511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22E3D2-8C8F-431E-A17D-9240D561A37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119DD52-6729-4649-9236-7080CC21BE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357C72-C9F8-4695-A41F-BF139BBD2ED3}"/>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A5A312D3-75E1-4056-B373-A071917254C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965F0F-1A37-4370-98D3-CCDF3FD2F465}"/>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5579784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7FE940-9D40-47BC-9DA7-A8F62B8820A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D1F58CA-379A-4DED-A5DC-57C01AFF997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485929-ED63-4BB4-8BA0-9CE1D21694CF}"/>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BF77E4A5-9809-44B5-B19A-8580330AB9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2F4DBA4-3CDB-450F-81A7-7837BC37D5C7}"/>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15603393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3C942-079B-4C66-B9FD-F0F98B61A1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B89C94-3979-4B26-8593-A29164CEFD7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EFE12E-7641-4165-BA26-EC5273AEC3C6}"/>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BBD7C67C-A84E-4318-94EC-1D20FF9B9F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917329-8432-49DD-9BD6-DBAB1A678175}"/>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390297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BB9B24-15FD-4F3B-9213-03EA5D1822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4E7794-1601-4CAF-BD6F-F88149A105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1CE7A58-250E-40D1-815C-9005F80EFB79}"/>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E3DCE007-F827-480A-A53D-2645E682EC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EE1B85-FCDA-43C4-8D3B-1AFC8A29BE20}"/>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1980113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93DD2-CF72-4EA8-9650-85A7B91E00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BBADA2-6920-416D-BABA-DF5DACF13601}"/>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E0F835A-C681-49C8-9FF0-559FFE7EB8B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B7DB9A-36EE-4CFE-AF52-48B57FB30D86}"/>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6" name="Footer Placeholder 5">
            <a:extLst>
              <a:ext uri="{FF2B5EF4-FFF2-40B4-BE49-F238E27FC236}">
                <a16:creationId xmlns:a16="http://schemas.microsoft.com/office/drawing/2014/main" id="{85D77FB6-4CC4-4EE3-872A-11D0E7C127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2B0DCD9-115B-4AFC-BCF7-C06BA7DAA7B3}"/>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001336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4A647-35FA-49D2-93D8-85B78B06637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D247E5B-3ED7-430F-9116-1D11A7AE2E2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908C249-2092-44D2-A550-7326E645E3D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C2378CB-B376-45C9-B3A6-FD49856311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37F7ECB9-5826-47E8-BCB9-50EFF16B581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EF49E4B-3ADE-4FF1-9CAF-E103AEF8295F}"/>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8" name="Footer Placeholder 7">
            <a:extLst>
              <a:ext uri="{FF2B5EF4-FFF2-40B4-BE49-F238E27FC236}">
                <a16:creationId xmlns:a16="http://schemas.microsoft.com/office/drawing/2014/main" id="{AEFB7E8F-8F1E-4EA6-818E-EAC048E1691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1DF3D5B-59DD-4771-B745-E42A2F9F88EB}"/>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1543275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31BB9-9758-4B44-ADBB-149A5182E92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E488E3-A213-4338-836F-0C299647EABD}"/>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4" name="Footer Placeholder 3">
            <a:extLst>
              <a:ext uri="{FF2B5EF4-FFF2-40B4-BE49-F238E27FC236}">
                <a16:creationId xmlns:a16="http://schemas.microsoft.com/office/drawing/2014/main" id="{26FDFAE0-21E5-4B08-955A-F7FE9247D41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EF2DEAE-B473-40B7-86F7-42EE9506687E}"/>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3250211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4557CE-18DB-4446-A163-27742742D398}"/>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3" name="Footer Placeholder 2">
            <a:extLst>
              <a:ext uri="{FF2B5EF4-FFF2-40B4-BE49-F238E27FC236}">
                <a16:creationId xmlns:a16="http://schemas.microsoft.com/office/drawing/2014/main" id="{1AFEBD23-6D12-407B-BD9D-98205631651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5A72D6-9FDB-4C2D-A631-3C10CC24E243}"/>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42593937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66C2B-D39B-4990-B946-8A55CE55694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E9CDB6C-2F78-4AAA-BDC4-29C46BF67FC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D9022C8-3DB5-44B9-BAD1-8029AD1B50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28D1429-75D2-4339-A949-D1CE0A6515C8}"/>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6" name="Footer Placeholder 5">
            <a:extLst>
              <a:ext uri="{FF2B5EF4-FFF2-40B4-BE49-F238E27FC236}">
                <a16:creationId xmlns:a16="http://schemas.microsoft.com/office/drawing/2014/main" id="{26267720-0B4E-472B-848A-C0149511DB0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A63F813-6C55-4FD7-B02E-2CD3BBF194DD}"/>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1477664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1781E-96D9-4402-8843-D8C6731B24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8F69C16-2C5E-42AB-B28D-A84B1F2696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411E630-3B5E-49C5-B41B-9073699034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078A97C-E04D-4C37-BFE2-F10E5F0C7AEA}"/>
              </a:ext>
            </a:extLst>
          </p:cNvPr>
          <p:cNvSpPr>
            <a:spLocks noGrp="1"/>
          </p:cNvSpPr>
          <p:nvPr>
            <p:ph type="dt" sz="half" idx="10"/>
          </p:nvPr>
        </p:nvSpPr>
        <p:spPr/>
        <p:txBody>
          <a:bodyPr/>
          <a:lstStyle/>
          <a:p>
            <a:fld id="{A9971C55-1414-456D-BA9F-6E796592C696}" type="datetimeFigureOut">
              <a:rPr lang="en-US" smtClean="0"/>
              <a:t>20/05/21</a:t>
            </a:fld>
            <a:endParaRPr lang="en-US"/>
          </a:p>
        </p:txBody>
      </p:sp>
      <p:sp>
        <p:nvSpPr>
          <p:cNvPr id="6" name="Footer Placeholder 5">
            <a:extLst>
              <a:ext uri="{FF2B5EF4-FFF2-40B4-BE49-F238E27FC236}">
                <a16:creationId xmlns:a16="http://schemas.microsoft.com/office/drawing/2014/main" id="{CA497714-37BF-4505-818D-429B3B74BB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C209CC-EBC8-4BDB-BB5C-EC9C3422D54D}"/>
              </a:ext>
            </a:extLst>
          </p:cNvPr>
          <p:cNvSpPr>
            <a:spLocks noGrp="1"/>
          </p:cNvSpPr>
          <p:nvPr>
            <p:ph type="sldNum" sz="quarter" idx="12"/>
          </p:nvPr>
        </p:nvSpPr>
        <p:spPr/>
        <p:txBody>
          <a:bodyPr/>
          <a:lstStyle/>
          <a:p>
            <a:fld id="{05346CDF-7774-4ADB-989E-F2BDCEFADC89}" type="slidenum">
              <a:rPr lang="en-US" smtClean="0"/>
              <a:t>‹#›</a:t>
            </a:fld>
            <a:endParaRPr lang="en-US"/>
          </a:p>
        </p:txBody>
      </p:sp>
    </p:spTree>
    <p:extLst>
      <p:ext uri="{BB962C8B-B14F-4D97-AF65-F5344CB8AC3E}">
        <p14:creationId xmlns:p14="http://schemas.microsoft.com/office/powerpoint/2010/main" val="27790504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EB9799-9425-4F89-92EF-ADBB661530F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4AE748-FD46-416F-BA4F-C739037AC1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5926333-AA83-4C0B-860F-16B3AD60D3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971C55-1414-456D-BA9F-6E796592C696}" type="datetimeFigureOut">
              <a:rPr lang="en-US" smtClean="0"/>
              <a:t>20/05/21</a:t>
            </a:fld>
            <a:endParaRPr lang="en-US"/>
          </a:p>
        </p:txBody>
      </p:sp>
      <p:sp>
        <p:nvSpPr>
          <p:cNvPr id="5" name="Footer Placeholder 4">
            <a:extLst>
              <a:ext uri="{FF2B5EF4-FFF2-40B4-BE49-F238E27FC236}">
                <a16:creationId xmlns:a16="http://schemas.microsoft.com/office/drawing/2014/main" id="{ECD17925-2C89-4EC7-94C0-D499E97657E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045DE0D-C591-4450-A22F-43BC64FBB87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46CDF-7774-4ADB-989E-F2BDCEFADC89}" type="slidenum">
              <a:rPr lang="en-US" smtClean="0"/>
              <a:t>‹#›</a:t>
            </a:fld>
            <a:endParaRPr lang="en-US"/>
          </a:p>
        </p:txBody>
      </p:sp>
    </p:spTree>
    <p:extLst>
      <p:ext uri="{BB962C8B-B14F-4D97-AF65-F5344CB8AC3E}">
        <p14:creationId xmlns:p14="http://schemas.microsoft.com/office/powerpoint/2010/main" val="14918923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chart" Target="../charts/char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hyperlink" Target="mailto:rob@midsummer.ca"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descr="A windmill in the background&#10;&#10;Description generated with high confidence">
            <a:extLst>
              <a:ext uri="{FF2B5EF4-FFF2-40B4-BE49-F238E27FC236}">
                <a16:creationId xmlns:a16="http://schemas.microsoft.com/office/drawing/2014/main" id="{878986F7-77F0-40EB-95AF-D74A6582CFFF}"/>
              </a:ext>
            </a:extLst>
          </p:cNvPr>
          <p:cNvPicPr>
            <a:picLocks noChangeAspect="1"/>
          </p:cNvPicPr>
          <p:nvPr/>
        </p:nvPicPr>
        <p:blipFill rotWithShape="1">
          <a:blip r:embed="rId2"/>
          <a:srcRect t="9728" b="6003"/>
          <a:stretch/>
        </p:blipFill>
        <p:spPr>
          <a:xfrm>
            <a:off x="-1" y="10"/>
            <a:ext cx="12192000" cy="6857990"/>
          </a:xfrm>
          <a:prstGeom prst="rect">
            <a:avLst/>
          </a:prstGeom>
        </p:spPr>
      </p:pic>
      <p:sp>
        <p:nvSpPr>
          <p:cNvPr id="21"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itle 1">
            <a:extLst>
              <a:ext uri="{FF2B5EF4-FFF2-40B4-BE49-F238E27FC236}">
                <a16:creationId xmlns:a16="http://schemas.microsoft.com/office/drawing/2014/main" id="{0187EFDA-3C49-46BD-B024-4B49FAA79273}"/>
              </a:ext>
            </a:extLst>
          </p:cNvPr>
          <p:cNvSpPr>
            <a:spLocks noGrp="1"/>
          </p:cNvSpPr>
          <p:nvPr>
            <p:ph type="ctrTitle"/>
          </p:nvPr>
        </p:nvSpPr>
        <p:spPr>
          <a:xfrm>
            <a:off x="87534" y="2086246"/>
            <a:ext cx="5468983" cy="1342754"/>
          </a:xfrm>
        </p:spPr>
        <p:txBody>
          <a:bodyPr vert="horz" lIns="91440" tIns="45720" rIns="91440" bIns="45720" rtlCol="0" anchor="ctr">
            <a:noAutofit/>
          </a:bodyPr>
          <a:lstStyle/>
          <a:p>
            <a:r>
              <a:rPr lang="en-US" sz="4000" b="1" dirty="0"/>
              <a:t>Accounts for renewable energy assets</a:t>
            </a:r>
          </a:p>
        </p:txBody>
      </p:sp>
      <p:cxnSp>
        <p:nvCxnSpPr>
          <p:cNvPr id="23" name="Straight Connector 22">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Subtitle 2">
            <a:extLst>
              <a:ext uri="{FF2B5EF4-FFF2-40B4-BE49-F238E27FC236}">
                <a16:creationId xmlns:a16="http://schemas.microsoft.com/office/drawing/2014/main" id="{993F46DC-D79E-42FE-89F2-F32277ACE4C3}"/>
              </a:ext>
            </a:extLst>
          </p:cNvPr>
          <p:cNvSpPr>
            <a:spLocks noGrp="1"/>
          </p:cNvSpPr>
          <p:nvPr>
            <p:ph type="subTitle" idx="1"/>
          </p:nvPr>
        </p:nvSpPr>
        <p:spPr>
          <a:xfrm>
            <a:off x="525516" y="3417573"/>
            <a:ext cx="4593021" cy="2619839"/>
          </a:xfrm>
        </p:spPr>
        <p:txBody>
          <a:bodyPr vert="horz" lIns="91440" tIns="45720" rIns="91440" bIns="45720" rtlCol="0" anchor="ctr">
            <a:normAutofit/>
          </a:bodyPr>
          <a:lstStyle/>
          <a:p>
            <a:pPr algn="l"/>
            <a:r>
              <a:rPr lang="en-US" sz="1800" dirty="0"/>
              <a:t>Presented by Robert Smith, Midsummer Analytics and  Grzegorz Peszko, World Bank </a:t>
            </a:r>
          </a:p>
          <a:p>
            <a:pPr algn="l"/>
            <a:r>
              <a:rPr lang="en-US" sz="1800" dirty="0"/>
              <a:t>20</a:t>
            </a:r>
            <a:r>
              <a:rPr lang="en-US" sz="1800" baseline="30000" dirty="0"/>
              <a:t>th</a:t>
            </a:r>
            <a:r>
              <a:rPr lang="en-US" sz="1800" dirty="0"/>
              <a:t> Session </a:t>
            </a:r>
            <a:br>
              <a:rPr lang="en-US" sz="1800" dirty="0"/>
            </a:br>
            <a:r>
              <a:rPr lang="en-US" sz="1800" dirty="0"/>
              <a:t>UNECE Group of Experts on National Accounts</a:t>
            </a:r>
            <a:br>
              <a:rPr lang="en-US" sz="1800" dirty="0"/>
            </a:br>
            <a:r>
              <a:rPr lang="en-CA" sz="1800" dirty="0"/>
              <a:t>17, 18, 20, 21, 25 and 26 May 2021 (online)</a:t>
            </a:r>
            <a:endParaRPr lang="en-US" sz="1800" dirty="0"/>
          </a:p>
        </p:txBody>
      </p:sp>
    </p:spTree>
    <p:extLst>
      <p:ext uri="{BB962C8B-B14F-4D97-AF65-F5344CB8AC3E}">
        <p14:creationId xmlns:p14="http://schemas.microsoft.com/office/powerpoint/2010/main" val="30228491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4">
            <a:extLst>
              <a:ext uri="{FF2B5EF4-FFF2-40B4-BE49-F238E27FC236}">
                <a16:creationId xmlns:a16="http://schemas.microsoft.com/office/drawing/2014/main" id="{B8FEB192-0BED-4092-A4F1-293F80931681}"/>
              </a:ext>
            </a:extLst>
          </p:cNvPr>
          <p:cNvPicPr>
            <a:picLocks noChangeAspect="1"/>
          </p:cNvPicPr>
          <p:nvPr/>
        </p:nvPicPr>
        <p:blipFill rotWithShape="1">
          <a:blip r:embed="rId3"/>
          <a:srcRect t="71403"/>
          <a:stretch/>
        </p:blipFill>
        <p:spPr>
          <a:xfrm>
            <a:off x="0" y="6642580"/>
            <a:ext cx="12192000" cy="210612"/>
          </a:xfrm>
          <a:prstGeom prst="rect">
            <a:avLst/>
          </a:prstGeom>
        </p:spPr>
      </p:pic>
      <p:pic>
        <p:nvPicPr>
          <p:cNvPr id="17" name="Imagen 6">
            <a:extLst>
              <a:ext uri="{FF2B5EF4-FFF2-40B4-BE49-F238E27FC236}">
                <a16:creationId xmlns:a16="http://schemas.microsoft.com/office/drawing/2014/main" id="{94425128-6A1B-4CAA-AA15-5F960B4A38E9}"/>
              </a:ext>
            </a:extLst>
          </p:cNvPr>
          <p:cNvPicPr>
            <a:picLocks noChangeAspect="1"/>
          </p:cNvPicPr>
          <p:nvPr/>
        </p:nvPicPr>
        <p:blipFill>
          <a:blip r:embed="rId4"/>
          <a:stretch>
            <a:fillRect/>
          </a:stretch>
        </p:blipFill>
        <p:spPr>
          <a:xfrm>
            <a:off x="5273" y="0"/>
            <a:ext cx="12192000" cy="1322749"/>
          </a:xfrm>
          <a:prstGeom prst="rect">
            <a:avLst/>
          </a:prstGeom>
        </p:spPr>
      </p:pic>
      <p:sp>
        <p:nvSpPr>
          <p:cNvPr id="2" name="Title 1">
            <a:extLst>
              <a:ext uri="{FF2B5EF4-FFF2-40B4-BE49-F238E27FC236}">
                <a16:creationId xmlns:a16="http://schemas.microsoft.com/office/drawing/2014/main" id="{DE49850D-42A7-459E-89D9-3C642836F8AF}"/>
              </a:ext>
            </a:extLst>
          </p:cNvPr>
          <p:cNvSpPr>
            <a:spLocks noGrp="1"/>
          </p:cNvSpPr>
          <p:nvPr>
            <p:ph type="ctrTitle"/>
          </p:nvPr>
        </p:nvSpPr>
        <p:spPr>
          <a:xfrm>
            <a:off x="537210" y="-470508"/>
            <a:ext cx="11504226" cy="1698863"/>
          </a:xfrm>
        </p:spPr>
        <p:txBody>
          <a:bodyPr>
            <a:noAutofit/>
          </a:bodyPr>
          <a:lstStyle/>
          <a:p>
            <a:pPr algn="l"/>
            <a:r>
              <a:rPr lang="en-US" sz="2400" dirty="0">
                <a:solidFill>
                  <a:srgbClr val="414B9C"/>
                </a:solidFill>
                <a:latin typeface="Helvetica"/>
                <a:cs typeface="Helvetica"/>
              </a:rPr>
              <a:t>Renewable energy is a large unaccounted wealth that can increase in value with efficient market and climate policies</a:t>
            </a:r>
          </a:p>
        </p:txBody>
      </p:sp>
      <p:graphicFrame>
        <p:nvGraphicFramePr>
          <p:cNvPr id="19" name="Chart 18">
            <a:extLst>
              <a:ext uri="{FF2B5EF4-FFF2-40B4-BE49-F238E27FC236}">
                <a16:creationId xmlns:a16="http://schemas.microsoft.com/office/drawing/2014/main" id="{6977179E-561C-48D8-A404-CE654BA417A8}"/>
              </a:ext>
            </a:extLst>
          </p:cNvPr>
          <p:cNvGraphicFramePr>
            <a:graphicFrameLocks/>
          </p:cNvGraphicFramePr>
          <p:nvPr/>
        </p:nvGraphicFramePr>
        <p:xfrm>
          <a:off x="6378775" y="2204877"/>
          <a:ext cx="5446454" cy="2988245"/>
        </p:xfrm>
        <a:graphic>
          <a:graphicData uri="http://schemas.openxmlformats.org/drawingml/2006/chart">
            <c:chart xmlns:c="http://schemas.openxmlformats.org/drawingml/2006/chart" xmlns:r="http://schemas.openxmlformats.org/officeDocument/2006/relationships" r:id="rId5"/>
          </a:graphicData>
        </a:graphic>
      </p:graphicFrame>
      <p:sp>
        <p:nvSpPr>
          <p:cNvPr id="21" name="Subtitle 2">
            <a:extLst>
              <a:ext uri="{FF2B5EF4-FFF2-40B4-BE49-F238E27FC236}">
                <a16:creationId xmlns:a16="http://schemas.microsoft.com/office/drawing/2014/main" id="{97FFA373-5A57-44B3-925E-A62A2EC793E0}"/>
              </a:ext>
            </a:extLst>
          </p:cNvPr>
          <p:cNvSpPr txBox="1">
            <a:spLocks/>
          </p:cNvSpPr>
          <p:nvPr/>
        </p:nvSpPr>
        <p:spPr>
          <a:xfrm>
            <a:off x="296024" y="5410698"/>
            <a:ext cx="11813163" cy="505401"/>
          </a:xfrm>
          <a:prstGeom prst="rect">
            <a:avLst/>
          </a:prstGeom>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marL="257175" indent="-257175" algn="l">
              <a:buFont typeface="Arial" panose="020B0604020202020204" pitchFamily="34" charset="0"/>
              <a:buChar char="•"/>
            </a:pPr>
            <a:r>
              <a:rPr lang="en-US" sz="1650" dirty="0">
                <a:cs typeface="Helvetica" panose="020B0604020202020204" pitchFamily="34" charset="0"/>
              </a:rPr>
              <a:t>Hydroelectricity assets have mostly positive though volatile values, matching the value of fossil fuel assets in Canada and Brazil</a:t>
            </a:r>
          </a:p>
          <a:p>
            <a:pPr marL="257175" indent="-257175" algn="l">
              <a:buFont typeface="Arial" panose="020B0604020202020204" pitchFamily="34" charset="0"/>
              <a:buChar char="•"/>
            </a:pPr>
            <a:r>
              <a:rPr lang="en-US" sz="1650" dirty="0">
                <a:cs typeface="Helvetica" panose="020B0604020202020204" pitchFamily="34" charset="0"/>
              </a:rPr>
              <a:t>Solar and wind energy assets still have mostly negative values as nascent, subsidized but fast-growing industries with rapidly maturing technologies </a:t>
            </a:r>
          </a:p>
          <a:p>
            <a:pPr marL="257175" indent="-257175" algn="l">
              <a:buFont typeface="Arial" panose="020B0604020202020204" pitchFamily="34" charset="0"/>
              <a:buChar char="•"/>
            </a:pPr>
            <a:r>
              <a:rPr lang="en-US" sz="1650" dirty="0">
                <a:cs typeface="Helvetica" panose="020B0604020202020204" pitchFamily="34" charset="0"/>
              </a:rPr>
              <a:t>Unit solar and wind wealth are approaching positive values</a:t>
            </a:r>
          </a:p>
          <a:p>
            <a:pPr algn="l"/>
            <a:endParaRPr lang="en-US" sz="1650" dirty="0">
              <a:cs typeface="Helvetica" panose="020B0604020202020204" pitchFamily="34" charset="0"/>
            </a:endParaRPr>
          </a:p>
        </p:txBody>
      </p:sp>
      <p:pic>
        <p:nvPicPr>
          <p:cNvPr id="10" name="Picture 9">
            <a:extLst>
              <a:ext uri="{FF2B5EF4-FFF2-40B4-BE49-F238E27FC236}">
                <a16:creationId xmlns:a16="http://schemas.microsoft.com/office/drawing/2014/main" id="{29703B46-0B11-40E4-A108-9A56D596ED8D}"/>
              </a:ext>
            </a:extLst>
          </p:cNvPr>
          <p:cNvPicPr>
            <a:picLocks noChangeAspect="1"/>
          </p:cNvPicPr>
          <p:nvPr/>
        </p:nvPicPr>
        <p:blipFill>
          <a:blip r:embed="rId6"/>
          <a:stretch>
            <a:fillRect/>
          </a:stretch>
        </p:blipFill>
        <p:spPr>
          <a:xfrm>
            <a:off x="249710" y="2208379"/>
            <a:ext cx="5459382" cy="2988245"/>
          </a:xfrm>
          <a:prstGeom prst="rect">
            <a:avLst/>
          </a:prstGeom>
        </p:spPr>
      </p:pic>
      <p:sp>
        <p:nvSpPr>
          <p:cNvPr id="9" name="Subtitle 2">
            <a:extLst>
              <a:ext uri="{FF2B5EF4-FFF2-40B4-BE49-F238E27FC236}">
                <a16:creationId xmlns:a16="http://schemas.microsoft.com/office/drawing/2014/main" id="{A452CC57-9C99-48EF-9253-650A9DCF3FAA}"/>
              </a:ext>
            </a:extLst>
          </p:cNvPr>
          <p:cNvSpPr txBox="1">
            <a:spLocks/>
          </p:cNvSpPr>
          <p:nvPr/>
        </p:nvSpPr>
        <p:spPr>
          <a:xfrm>
            <a:off x="6202606" y="1709718"/>
            <a:ext cx="5994667" cy="405791"/>
          </a:xfrm>
          <a:prstGeom prst="rect">
            <a:avLst/>
          </a:prstGeom>
        </p:spPr>
        <p:txBody>
          <a:bodyPr vert="horz" lIns="68580" tIns="34290" rIns="68580" bIns="34290" rtlCol="0">
            <a:norm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800" b="1" dirty="0">
                <a:cs typeface="Helvetica" panose="020B0604020202020204" pitchFamily="34" charset="0"/>
              </a:rPr>
              <a:t>Average unit solar &amp; wind wealth (per GWh) in 15 countries</a:t>
            </a:r>
          </a:p>
        </p:txBody>
      </p:sp>
      <p:sp>
        <p:nvSpPr>
          <p:cNvPr id="11" name="Subtitle 2">
            <a:extLst>
              <a:ext uri="{FF2B5EF4-FFF2-40B4-BE49-F238E27FC236}">
                <a16:creationId xmlns:a16="http://schemas.microsoft.com/office/drawing/2014/main" id="{475A0D5D-9BC6-423A-96A6-E756A21F7802}"/>
              </a:ext>
            </a:extLst>
          </p:cNvPr>
          <p:cNvSpPr txBox="1">
            <a:spLocks/>
          </p:cNvSpPr>
          <p:nvPr/>
        </p:nvSpPr>
        <p:spPr>
          <a:xfrm>
            <a:off x="232373" y="1718660"/>
            <a:ext cx="6263464" cy="405791"/>
          </a:xfrm>
          <a:prstGeom prst="rect">
            <a:avLst/>
          </a:prstGeom>
        </p:spPr>
        <p:txBody>
          <a:bodyPr vert="horz" lIns="68580" tIns="34290" rIns="68580" bIns="34290" rtlCol="0">
            <a:norm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800" b="1" dirty="0">
                <a:cs typeface="Helvetica" panose="020B0604020202020204" pitchFamily="34" charset="0"/>
              </a:rPr>
              <a:t>Total renewable energy wealth in 15 countries 1990-2017</a:t>
            </a:r>
          </a:p>
        </p:txBody>
      </p:sp>
    </p:spTree>
    <p:extLst>
      <p:ext uri="{BB962C8B-B14F-4D97-AF65-F5344CB8AC3E}">
        <p14:creationId xmlns:p14="http://schemas.microsoft.com/office/powerpoint/2010/main" val="2332989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Imagen 4">
            <a:extLst>
              <a:ext uri="{FF2B5EF4-FFF2-40B4-BE49-F238E27FC236}">
                <a16:creationId xmlns:a16="http://schemas.microsoft.com/office/drawing/2014/main" id="{B8FEB192-0BED-4092-A4F1-293F80931681}"/>
              </a:ext>
            </a:extLst>
          </p:cNvPr>
          <p:cNvPicPr>
            <a:picLocks noChangeAspect="1"/>
          </p:cNvPicPr>
          <p:nvPr/>
        </p:nvPicPr>
        <p:blipFill rotWithShape="1">
          <a:blip r:embed="rId3"/>
          <a:srcRect t="71403"/>
          <a:stretch/>
        </p:blipFill>
        <p:spPr>
          <a:xfrm>
            <a:off x="0" y="6642580"/>
            <a:ext cx="12192000" cy="210612"/>
          </a:xfrm>
          <a:prstGeom prst="rect">
            <a:avLst/>
          </a:prstGeom>
        </p:spPr>
      </p:pic>
      <p:pic>
        <p:nvPicPr>
          <p:cNvPr id="17" name="Imagen 6">
            <a:extLst>
              <a:ext uri="{FF2B5EF4-FFF2-40B4-BE49-F238E27FC236}">
                <a16:creationId xmlns:a16="http://schemas.microsoft.com/office/drawing/2014/main" id="{94425128-6A1B-4CAA-AA15-5F960B4A38E9}"/>
              </a:ext>
            </a:extLst>
          </p:cNvPr>
          <p:cNvPicPr>
            <a:picLocks noChangeAspect="1"/>
          </p:cNvPicPr>
          <p:nvPr/>
        </p:nvPicPr>
        <p:blipFill>
          <a:blip r:embed="rId4"/>
          <a:stretch>
            <a:fillRect/>
          </a:stretch>
        </p:blipFill>
        <p:spPr>
          <a:xfrm>
            <a:off x="5273" y="0"/>
            <a:ext cx="12192000" cy="1322749"/>
          </a:xfrm>
          <a:prstGeom prst="rect">
            <a:avLst/>
          </a:prstGeom>
        </p:spPr>
      </p:pic>
      <p:sp>
        <p:nvSpPr>
          <p:cNvPr id="2" name="Title 1">
            <a:extLst>
              <a:ext uri="{FF2B5EF4-FFF2-40B4-BE49-F238E27FC236}">
                <a16:creationId xmlns:a16="http://schemas.microsoft.com/office/drawing/2014/main" id="{DE49850D-42A7-459E-89D9-3C642836F8AF}"/>
              </a:ext>
            </a:extLst>
          </p:cNvPr>
          <p:cNvSpPr>
            <a:spLocks noGrp="1"/>
          </p:cNvSpPr>
          <p:nvPr>
            <p:ph type="ctrTitle"/>
          </p:nvPr>
        </p:nvSpPr>
        <p:spPr>
          <a:xfrm>
            <a:off x="165735" y="232934"/>
            <a:ext cx="10807065" cy="695754"/>
          </a:xfrm>
        </p:spPr>
        <p:txBody>
          <a:bodyPr>
            <a:noAutofit/>
          </a:bodyPr>
          <a:lstStyle/>
          <a:p>
            <a:pPr algn="l"/>
            <a:r>
              <a:rPr lang="en-US" sz="2400" dirty="0">
                <a:solidFill>
                  <a:srgbClr val="414B9C"/>
                </a:solidFill>
                <a:latin typeface="Helvetica"/>
                <a:cs typeface="Helvetica"/>
              </a:rPr>
              <a:t>Historical calculated asset values fit well to the observed variations in electricity prices, generation levels, and other major market events </a:t>
            </a:r>
          </a:p>
        </p:txBody>
      </p:sp>
      <p:pic>
        <p:nvPicPr>
          <p:cNvPr id="3" name="Picture 2">
            <a:extLst>
              <a:ext uri="{FF2B5EF4-FFF2-40B4-BE49-F238E27FC236}">
                <a16:creationId xmlns:a16="http://schemas.microsoft.com/office/drawing/2014/main" id="{E158D947-03B0-4A09-A725-96FCEC991D13}"/>
              </a:ext>
            </a:extLst>
          </p:cNvPr>
          <p:cNvPicPr>
            <a:picLocks noChangeAspect="1"/>
          </p:cNvPicPr>
          <p:nvPr/>
        </p:nvPicPr>
        <p:blipFill>
          <a:blip r:embed="rId5"/>
          <a:stretch>
            <a:fillRect/>
          </a:stretch>
        </p:blipFill>
        <p:spPr>
          <a:xfrm>
            <a:off x="945869" y="1361599"/>
            <a:ext cx="9652131" cy="5280981"/>
          </a:xfrm>
          <a:prstGeom prst="rect">
            <a:avLst/>
          </a:prstGeom>
        </p:spPr>
      </p:pic>
      <p:sp>
        <p:nvSpPr>
          <p:cNvPr id="9" name="Subtitle 2">
            <a:extLst>
              <a:ext uri="{FF2B5EF4-FFF2-40B4-BE49-F238E27FC236}">
                <a16:creationId xmlns:a16="http://schemas.microsoft.com/office/drawing/2014/main" id="{A452CC57-9C99-48EF-9253-650A9DCF3FAA}"/>
              </a:ext>
            </a:extLst>
          </p:cNvPr>
          <p:cNvSpPr txBox="1">
            <a:spLocks/>
          </p:cNvSpPr>
          <p:nvPr/>
        </p:nvSpPr>
        <p:spPr>
          <a:xfrm>
            <a:off x="3300413" y="2410446"/>
            <a:ext cx="1599080" cy="485775"/>
          </a:xfrm>
          <a:prstGeom prst="rect">
            <a:avLst/>
          </a:prstGeom>
          <a:solidFill>
            <a:schemeClr val="accent3">
              <a:lumMod val="20000"/>
              <a:lumOff val="80000"/>
            </a:schemeClr>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600" dirty="0">
                <a:cs typeface="Helvetica" panose="020B0604020202020204" pitchFamily="34" charset="0"/>
              </a:rPr>
              <a:t>Monetary reform in Russia </a:t>
            </a:r>
          </a:p>
        </p:txBody>
      </p:sp>
      <p:cxnSp>
        <p:nvCxnSpPr>
          <p:cNvPr id="5" name="Straight Arrow Connector 4">
            <a:extLst>
              <a:ext uri="{FF2B5EF4-FFF2-40B4-BE49-F238E27FC236}">
                <a16:creationId xmlns:a16="http://schemas.microsoft.com/office/drawing/2014/main" id="{8DC05858-E46F-4309-9ED5-ACC214D306DC}"/>
              </a:ext>
            </a:extLst>
          </p:cNvPr>
          <p:cNvCxnSpPr>
            <a:cxnSpLocks/>
            <a:stCxn id="9" idx="2"/>
          </p:cNvCxnSpPr>
          <p:nvPr/>
        </p:nvCxnSpPr>
        <p:spPr>
          <a:xfrm flipH="1">
            <a:off x="3300415" y="2896221"/>
            <a:ext cx="799538" cy="3327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Subtitle 2">
            <a:extLst>
              <a:ext uri="{FF2B5EF4-FFF2-40B4-BE49-F238E27FC236}">
                <a16:creationId xmlns:a16="http://schemas.microsoft.com/office/drawing/2014/main" id="{0ADB1656-0C02-42C0-8127-F3245CF5FD48}"/>
              </a:ext>
            </a:extLst>
          </p:cNvPr>
          <p:cNvSpPr txBox="1">
            <a:spLocks/>
          </p:cNvSpPr>
          <p:nvPr/>
        </p:nvSpPr>
        <p:spPr>
          <a:xfrm>
            <a:off x="2192795" y="5722990"/>
            <a:ext cx="1599080" cy="210612"/>
          </a:xfrm>
          <a:prstGeom prst="rect">
            <a:avLst/>
          </a:prstGeom>
          <a:solidFill>
            <a:schemeClr val="accent3">
              <a:lumMod val="20000"/>
              <a:lumOff val="80000"/>
            </a:schemeClr>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200" dirty="0">
                <a:cs typeface="Helvetica" panose="020B0604020202020204" pitchFamily="34" charset="0"/>
              </a:rPr>
              <a:t>Hyperinflation in Russia </a:t>
            </a:r>
          </a:p>
        </p:txBody>
      </p:sp>
      <p:cxnSp>
        <p:nvCxnSpPr>
          <p:cNvPr id="15" name="Straight Arrow Connector 14">
            <a:extLst>
              <a:ext uri="{FF2B5EF4-FFF2-40B4-BE49-F238E27FC236}">
                <a16:creationId xmlns:a16="http://schemas.microsoft.com/office/drawing/2014/main" id="{D5FCE114-87BF-4A6F-93CA-2FA601BC2EAC}"/>
              </a:ext>
            </a:extLst>
          </p:cNvPr>
          <p:cNvCxnSpPr>
            <a:cxnSpLocks/>
          </p:cNvCxnSpPr>
          <p:nvPr/>
        </p:nvCxnSpPr>
        <p:spPr>
          <a:xfrm flipV="1">
            <a:off x="2652713" y="5623588"/>
            <a:ext cx="226778" cy="9940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Subtitle 2">
            <a:extLst>
              <a:ext uri="{FF2B5EF4-FFF2-40B4-BE49-F238E27FC236}">
                <a16:creationId xmlns:a16="http://schemas.microsoft.com/office/drawing/2014/main" id="{DD04706A-3198-43C7-BFA4-C644CB238055}"/>
              </a:ext>
            </a:extLst>
          </p:cNvPr>
          <p:cNvSpPr txBox="1">
            <a:spLocks/>
          </p:cNvSpPr>
          <p:nvPr/>
        </p:nvSpPr>
        <p:spPr>
          <a:xfrm>
            <a:off x="4554436" y="5623588"/>
            <a:ext cx="1008164" cy="405791"/>
          </a:xfrm>
          <a:prstGeom prst="rect">
            <a:avLst/>
          </a:prstGeom>
          <a:solidFill>
            <a:schemeClr val="bg2"/>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200" dirty="0">
                <a:cs typeface="Helvetica" panose="020B0604020202020204" pitchFamily="34" charset="0"/>
              </a:rPr>
              <a:t>Devaluation of AUS $</a:t>
            </a:r>
          </a:p>
        </p:txBody>
      </p:sp>
      <p:cxnSp>
        <p:nvCxnSpPr>
          <p:cNvPr id="22" name="Straight Arrow Connector 21">
            <a:extLst>
              <a:ext uri="{FF2B5EF4-FFF2-40B4-BE49-F238E27FC236}">
                <a16:creationId xmlns:a16="http://schemas.microsoft.com/office/drawing/2014/main" id="{87732A62-FD89-422C-9885-F0BCB8A70CD7}"/>
              </a:ext>
            </a:extLst>
          </p:cNvPr>
          <p:cNvCxnSpPr>
            <a:cxnSpLocks/>
          </p:cNvCxnSpPr>
          <p:nvPr/>
        </p:nvCxnSpPr>
        <p:spPr>
          <a:xfrm flipV="1">
            <a:off x="5064007" y="5590861"/>
            <a:ext cx="183916" cy="8188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Subtitle 2">
            <a:extLst>
              <a:ext uri="{FF2B5EF4-FFF2-40B4-BE49-F238E27FC236}">
                <a16:creationId xmlns:a16="http://schemas.microsoft.com/office/drawing/2014/main" id="{9E2C6ADE-B315-491D-8C68-19DA6C41ED29}"/>
              </a:ext>
            </a:extLst>
          </p:cNvPr>
          <p:cNvSpPr txBox="1">
            <a:spLocks/>
          </p:cNvSpPr>
          <p:nvPr/>
        </p:nvSpPr>
        <p:spPr>
          <a:xfrm>
            <a:off x="7982512" y="2743199"/>
            <a:ext cx="1599080" cy="485775"/>
          </a:xfrm>
          <a:prstGeom prst="rect">
            <a:avLst/>
          </a:prstGeom>
          <a:solidFill>
            <a:schemeClr val="accent3">
              <a:lumMod val="20000"/>
              <a:lumOff val="80000"/>
            </a:schemeClr>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400" dirty="0">
                <a:cs typeface="Helvetica" panose="020B0604020202020204" pitchFamily="34" charset="0"/>
              </a:rPr>
              <a:t>Drought and World Cup in Brazil</a:t>
            </a:r>
          </a:p>
        </p:txBody>
      </p:sp>
      <p:cxnSp>
        <p:nvCxnSpPr>
          <p:cNvPr id="24" name="Straight Arrow Connector 23">
            <a:extLst>
              <a:ext uri="{FF2B5EF4-FFF2-40B4-BE49-F238E27FC236}">
                <a16:creationId xmlns:a16="http://schemas.microsoft.com/office/drawing/2014/main" id="{227AAB31-B835-4A79-BDF9-42522093F867}"/>
              </a:ext>
            </a:extLst>
          </p:cNvPr>
          <p:cNvCxnSpPr>
            <a:cxnSpLocks/>
            <a:stCxn id="23" idx="2"/>
          </p:cNvCxnSpPr>
          <p:nvPr/>
        </p:nvCxnSpPr>
        <p:spPr>
          <a:xfrm>
            <a:off x="8782052" y="3228974"/>
            <a:ext cx="552448" cy="10297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0D29B60-77CD-444B-82EE-947593293869}"/>
              </a:ext>
            </a:extLst>
          </p:cNvPr>
          <p:cNvSpPr/>
          <p:nvPr/>
        </p:nvSpPr>
        <p:spPr>
          <a:xfrm>
            <a:off x="8161476" y="5631804"/>
            <a:ext cx="1223925" cy="307777"/>
          </a:xfrm>
          <a:prstGeom prst="rect">
            <a:avLst/>
          </a:prstGeom>
          <a:solidFill>
            <a:schemeClr val="bg2"/>
          </a:solidFill>
        </p:spPr>
        <p:txBody>
          <a:bodyPr wrap="none">
            <a:spAutoFit/>
          </a:bodyPr>
          <a:lstStyle/>
          <a:p>
            <a:r>
              <a:rPr lang="en-US" sz="1400" dirty="0"/>
              <a:t>El Niño events</a:t>
            </a:r>
          </a:p>
        </p:txBody>
      </p:sp>
      <p:cxnSp>
        <p:nvCxnSpPr>
          <p:cNvPr id="28" name="Straight Arrow Connector 27">
            <a:extLst>
              <a:ext uri="{FF2B5EF4-FFF2-40B4-BE49-F238E27FC236}">
                <a16:creationId xmlns:a16="http://schemas.microsoft.com/office/drawing/2014/main" id="{1453C1B3-60F5-425C-8FC3-6B3443B0F1BD}"/>
              </a:ext>
            </a:extLst>
          </p:cNvPr>
          <p:cNvCxnSpPr>
            <a:cxnSpLocks/>
          </p:cNvCxnSpPr>
          <p:nvPr/>
        </p:nvCxnSpPr>
        <p:spPr>
          <a:xfrm flipH="1" flipV="1">
            <a:off x="7857460" y="5590861"/>
            <a:ext cx="342520" cy="13212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E1EB044-E467-44F8-A744-13432B461A02}"/>
              </a:ext>
            </a:extLst>
          </p:cNvPr>
          <p:cNvCxnSpPr>
            <a:cxnSpLocks/>
          </p:cNvCxnSpPr>
          <p:nvPr/>
        </p:nvCxnSpPr>
        <p:spPr>
          <a:xfrm flipV="1">
            <a:off x="9385401" y="5590861"/>
            <a:ext cx="435039" cy="17465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2" name="Subtitle 2">
            <a:extLst>
              <a:ext uri="{FF2B5EF4-FFF2-40B4-BE49-F238E27FC236}">
                <a16:creationId xmlns:a16="http://schemas.microsoft.com/office/drawing/2014/main" id="{00F94976-D86D-4617-9D80-67D22D14C698}"/>
              </a:ext>
            </a:extLst>
          </p:cNvPr>
          <p:cNvSpPr txBox="1">
            <a:spLocks/>
          </p:cNvSpPr>
          <p:nvPr/>
        </p:nvSpPr>
        <p:spPr>
          <a:xfrm>
            <a:off x="9602920" y="4015802"/>
            <a:ext cx="1167861" cy="485775"/>
          </a:xfrm>
          <a:prstGeom prst="rect">
            <a:avLst/>
          </a:prstGeom>
          <a:solidFill>
            <a:schemeClr val="accent3">
              <a:lumMod val="20000"/>
              <a:lumOff val="80000"/>
            </a:schemeClr>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400" dirty="0" err="1">
                <a:cs typeface="Helvetica" panose="020B0604020202020204" pitchFamily="34" charset="0"/>
              </a:rPr>
              <a:t>Droughtsin</a:t>
            </a:r>
            <a:r>
              <a:rPr lang="en-US" sz="1400" dirty="0">
                <a:cs typeface="Helvetica" panose="020B0604020202020204" pitchFamily="34" charset="0"/>
              </a:rPr>
              <a:t> Spain, Turkey</a:t>
            </a:r>
          </a:p>
        </p:txBody>
      </p:sp>
      <p:cxnSp>
        <p:nvCxnSpPr>
          <p:cNvPr id="33" name="Straight Arrow Connector 32">
            <a:extLst>
              <a:ext uri="{FF2B5EF4-FFF2-40B4-BE49-F238E27FC236}">
                <a16:creationId xmlns:a16="http://schemas.microsoft.com/office/drawing/2014/main" id="{39123F17-F2A8-48C4-94F5-10FE84E4ADFF}"/>
              </a:ext>
            </a:extLst>
          </p:cNvPr>
          <p:cNvCxnSpPr>
            <a:cxnSpLocks/>
          </p:cNvCxnSpPr>
          <p:nvPr/>
        </p:nvCxnSpPr>
        <p:spPr>
          <a:xfrm flipH="1">
            <a:off x="10271051" y="4501577"/>
            <a:ext cx="138223" cy="107947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6" name="Subtitle 2">
            <a:extLst>
              <a:ext uri="{FF2B5EF4-FFF2-40B4-BE49-F238E27FC236}">
                <a16:creationId xmlns:a16="http://schemas.microsoft.com/office/drawing/2014/main" id="{3FB21107-15B8-4F7E-9C3B-706AB52EF478}"/>
              </a:ext>
            </a:extLst>
          </p:cNvPr>
          <p:cNvSpPr txBox="1">
            <a:spLocks/>
          </p:cNvSpPr>
          <p:nvPr/>
        </p:nvSpPr>
        <p:spPr>
          <a:xfrm>
            <a:off x="9721376" y="2490914"/>
            <a:ext cx="1415666" cy="647822"/>
          </a:xfrm>
          <a:prstGeom prst="rect">
            <a:avLst/>
          </a:prstGeom>
          <a:solidFill>
            <a:schemeClr val="accent3">
              <a:lumMod val="20000"/>
              <a:lumOff val="80000"/>
            </a:schemeClr>
          </a:solidFill>
        </p:spPr>
        <p:txBody>
          <a:bodyPr vert="horz" lIns="68580" tIns="34290" rIns="68580" bIns="34290" rtlCol="0">
            <a:noAutofit/>
          </a:bodyPr>
          <a:lstStyle>
            <a:lvl1pPr marL="0" indent="0" algn="ctr" defTabSz="1219170" rtl="0" eaLnBrk="1" latinLnBrk="0" hangingPunct="1">
              <a:lnSpc>
                <a:spcPct val="90000"/>
              </a:lnSpc>
              <a:spcBef>
                <a:spcPts val="1333"/>
              </a:spcBef>
              <a:buFont typeface="Arial" panose="020B0604020202020204" pitchFamily="34" charset="0"/>
              <a:buNone/>
              <a:defRPr sz="3200" kern="1200">
                <a:solidFill>
                  <a:schemeClr val="tx1"/>
                </a:solidFill>
                <a:latin typeface="+mn-lt"/>
                <a:ea typeface="+mn-ea"/>
                <a:cs typeface="+mn-cs"/>
              </a:defRPr>
            </a:lvl1pPr>
            <a:lvl2pPr marL="609585" indent="0" algn="ctr" defTabSz="1219170" rtl="0" eaLnBrk="1" latinLnBrk="0" hangingPunct="1">
              <a:lnSpc>
                <a:spcPct val="90000"/>
              </a:lnSpc>
              <a:spcBef>
                <a:spcPts val="667"/>
              </a:spcBef>
              <a:buFont typeface="Arial" panose="020B0604020202020204" pitchFamily="34" charset="0"/>
              <a:buNone/>
              <a:defRPr sz="2667" kern="1200">
                <a:solidFill>
                  <a:schemeClr val="tx1"/>
                </a:solidFill>
                <a:latin typeface="+mn-lt"/>
                <a:ea typeface="+mn-ea"/>
                <a:cs typeface="+mn-cs"/>
              </a:defRPr>
            </a:lvl2pPr>
            <a:lvl3pPr marL="1219170" indent="0" algn="ctr" defTabSz="1219170" rtl="0" eaLnBrk="1" latinLnBrk="0" hangingPunct="1">
              <a:lnSpc>
                <a:spcPct val="90000"/>
              </a:lnSpc>
              <a:spcBef>
                <a:spcPts val="667"/>
              </a:spcBef>
              <a:buFont typeface="Arial" panose="020B0604020202020204" pitchFamily="34" charset="0"/>
              <a:buNone/>
              <a:defRPr sz="2400" kern="1200">
                <a:solidFill>
                  <a:schemeClr val="tx1"/>
                </a:solidFill>
                <a:latin typeface="+mn-lt"/>
                <a:ea typeface="+mn-ea"/>
                <a:cs typeface="+mn-cs"/>
              </a:defRPr>
            </a:lvl3pPr>
            <a:lvl4pPr marL="182875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4pPr>
            <a:lvl5pPr marL="243833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5pPr>
            <a:lvl6pPr marL="3047924"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6pPr>
            <a:lvl7pPr marL="3657509"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7pPr>
            <a:lvl8pPr marL="4267093"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8pPr>
            <a:lvl9pPr marL="4876678" indent="0" algn="ctr" defTabSz="1219170" rtl="0" eaLnBrk="1" latinLnBrk="0" hangingPunct="1">
              <a:lnSpc>
                <a:spcPct val="90000"/>
              </a:lnSpc>
              <a:spcBef>
                <a:spcPts val="667"/>
              </a:spcBef>
              <a:buFont typeface="Arial" panose="020B0604020202020204" pitchFamily="34" charset="0"/>
              <a:buNone/>
              <a:defRPr sz="2133" kern="1200">
                <a:solidFill>
                  <a:schemeClr val="tx1"/>
                </a:solidFill>
                <a:latin typeface="+mn-lt"/>
                <a:ea typeface="+mn-ea"/>
                <a:cs typeface="+mn-cs"/>
              </a:defRPr>
            </a:lvl9pPr>
          </a:lstStyle>
          <a:p>
            <a:pPr algn="l"/>
            <a:r>
              <a:rPr lang="en-US" sz="1400" dirty="0">
                <a:cs typeface="Helvetica" panose="020B0604020202020204" pitchFamily="34" charset="0"/>
              </a:rPr>
              <a:t>Raising produced capital cost in China, India)</a:t>
            </a:r>
          </a:p>
        </p:txBody>
      </p:sp>
      <p:cxnSp>
        <p:nvCxnSpPr>
          <p:cNvPr id="38" name="Straight Arrow Connector 37">
            <a:extLst>
              <a:ext uri="{FF2B5EF4-FFF2-40B4-BE49-F238E27FC236}">
                <a16:creationId xmlns:a16="http://schemas.microsoft.com/office/drawing/2014/main" id="{48C73464-B30C-4078-B20D-777825C75994}"/>
              </a:ext>
            </a:extLst>
          </p:cNvPr>
          <p:cNvCxnSpPr>
            <a:cxnSpLocks/>
          </p:cNvCxnSpPr>
          <p:nvPr/>
        </p:nvCxnSpPr>
        <p:spPr>
          <a:xfrm flipH="1">
            <a:off x="10144230" y="3133143"/>
            <a:ext cx="205251" cy="6720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6851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row: Right 3">
            <a:extLst>
              <a:ext uri="{FF2B5EF4-FFF2-40B4-BE49-F238E27FC236}">
                <a16:creationId xmlns:a16="http://schemas.microsoft.com/office/drawing/2014/main" id="{6970DBC5-481C-44DF-A628-0D3A8FE4098B}"/>
              </a:ext>
            </a:extLst>
          </p:cNvPr>
          <p:cNvSpPr/>
          <p:nvPr/>
        </p:nvSpPr>
        <p:spPr>
          <a:xfrm>
            <a:off x="236314" y="1136903"/>
            <a:ext cx="4108829" cy="756429"/>
          </a:xfrm>
          <a:prstGeom prst="rightArrow">
            <a:avLst>
              <a:gd name="adj1" fmla="val 7227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1.4. Wealth accounts</a:t>
            </a:r>
            <a:endParaRPr lang="en-US" sz="1600" b="1" dirty="0"/>
          </a:p>
        </p:txBody>
      </p:sp>
      <p:sp>
        <p:nvSpPr>
          <p:cNvPr id="9" name="Arrow: Right 8">
            <a:extLst>
              <a:ext uri="{FF2B5EF4-FFF2-40B4-BE49-F238E27FC236}">
                <a16:creationId xmlns:a16="http://schemas.microsoft.com/office/drawing/2014/main" id="{EC7A5A80-32F9-4595-8A08-B25F7F42C619}"/>
              </a:ext>
            </a:extLst>
          </p:cNvPr>
          <p:cNvSpPr/>
          <p:nvPr/>
        </p:nvSpPr>
        <p:spPr>
          <a:xfrm>
            <a:off x="5852360" y="1115693"/>
            <a:ext cx="2516945" cy="756429"/>
          </a:xfrm>
          <a:prstGeom prst="rightArrow">
            <a:avLst>
              <a:gd name="adj1" fmla="val 7227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t>1.3 Policy</a:t>
            </a:r>
            <a:endParaRPr lang="en-US" sz="1600" b="1" dirty="0"/>
          </a:p>
        </p:txBody>
      </p:sp>
      <p:sp>
        <p:nvSpPr>
          <p:cNvPr id="13" name="Arrow: Right 12">
            <a:extLst>
              <a:ext uri="{FF2B5EF4-FFF2-40B4-BE49-F238E27FC236}">
                <a16:creationId xmlns:a16="http://schemas.microsoft.com/office/drawing/2014/main" id="{2AD39AC3-3AC7-4875-BA81-15DAB60C0C06}"/>
              </a:ext>
            </a:extLst>
          </p:cNvPr>
          <p:cNvSpPr/>
          <p:nvPr/>
        </p:nvSpPr>
        <p:spPr>
          <a:xfrm>
            <a:off x="9876521" y="1115695"/>
            <a:ext cx="1941519" cy="756429"/>
          </a:xfrm>
          <a:prstGeom prst="rightArrow">
            <a:avLst>
              <a:gd name="adj1" fmla="val 72275"/>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Operations</a:t>
            </a:r>
            <a:endParaRPr lang="en-US" sz="1400" b="1" dirty="0"/>
          </a:p>
        </p:txBody>
      </p:sp>
      <p:sp>
        <p:nvSpPr>
          <p:cNvPr id="14" name="Rectangle 13">
            <a:extLst>
              <a:ext uri="{FF2B5EF4-FFF2-40B4-BE49-F238E27FC236}">
                <a16:creationId xmlns:a16="http://schemas.microsoft.com/office/drawing/2014/main" id="{3F800D45-E215-4C0C-9E08-9DC23AE622E8}"/>
              </a:ext>
            </a:extLst>
          </p:cNvPr>
          <p:cNvSpPr/>
          <p:nvPr/>
        </p:nvSpPr>
        <p:spPr>
          <a:xfrm>
            <a:off x="9876522" y="2824063"/>
            <a:ext cx="2177848" cy="291996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accent1">
                    <a:lumMod val="50000"/>
                  </a:schemeClr>
                </a:solidFill>
              </a:rPr>
              <a:t>Informing portfolio of WB SCDs, CPFs,  Energy projects</a:t>
            </a:r>
          </a:p>
        </p:txBody>
      </p:sp>
      <p:sp>
        <p:nvSpPr>
          <p:cNvPr id="15" name="TextBox 14">
            <a:extLst>
              <a:ext uri="{FF2B5EF4-FFF2-40B4-BE49-F238E27FC236}">
                <a16:creationId xmlns:a16="http://schemas.microsoft.com/office/drawing/2014/main" id="{3F7171D3-873C-4428-A610-12F88776F09C}"/>
              </a:ext>
            </a:extLst>
          </p:cNvPr>
          <p:cNvSpPr txBox="1"/>
          <p:nvPr/>
        </p:nvSpPr>
        <p:spPr>
          <a:xfrm>
            <a:off x="94594" y="286204"/>
            <a:ext cx="11540359" cy="584775"/>
          </a:xfrm>
          <a:prstGeom prst="rect">
            <a:avLst/>
          </a:prstGeom>
          <a:noFill/>
        </p:spPr>
        <p:txBody>
          <a:bodyPr wrap="square" rtlCol="0">
            <a:spAutoFit/>
          </a:bodyPr>
          <a:lstStyle/>
          <a:p>
            <a:r>
              <a:rPr lang="en-US" sz="2800" b="1" dirty="0"/>
              <a:t>Pillar 1: Example of </a:t>
            </a:r>
            <a:r>
              <a:rPr lang="en-US" sz="3200" b="1" dirty="0">
                <a:solidFill>
                  <a:schemeClr val="accent1"/>
                </a:solidFill>
              </a:rPr>
              <a:t>Renewable energy</a:t>
            </a:r>
            <a:r>
              <a:rPr lang="en-US" sz="2800" b="1" dirty="0"/>
              <a:t> – from accounting to policies</a:t>
            </a:r>
          </a:p>
        </p:txBody>
      </p:sp>
      <p:sp>
        <p:nvSpPr>
          <p:cNvPr id="7" name="Rectangle 6">
            <a:extLst>
              <a:ext uri="{FF2B5EF4-FFF2-40B4-BE49-F238E27FC236}">
                <a16:creationId xmlns:a16="http://schemas.microsoft.com/office/drawing/2014/main" id="{B38B77C9-4104-4213-97F2-1D5506EFDAF2}"/>
              </a:ext>
            </a:extLst>
          </p:cNvPr>
          <p:cNvSpPr/>
          <p:nvPr/>
        </p:nvSpPr>
        <p:spPr>
          <a:xfrm>
            <a:off x="1" y="1828206"/>
            <a:ext cx="4555009" cy="984885"/>
          </a:xfrm>
          <a:prstGeom prst="rect">
            <a:avLst/>
          </a:prstGeom>
        </p:spPr>
        <p:txBody>
          <a:bodyPr wrap="square">
            <a:spAutoFit/>
          </a:bodyPr>
          <a:lstStyle/>
          <a:p>
            <a:r>
              <a:rPr lang="en-US" sz="2000" b="1" dirty="0">
                <a:solidFill>
                  <a:srgbClr val="000000"/>
                </a:solidFill>
                <a:latin typeface="Calibri" panose="020F0502020204030204" pitchFamily="34" charset="0"/>
              </a:rPr>
              <a:t>CWON 2021-</a:t>
            </a:r>
            <a:r>
              <a:rPr lang="en-US" sz="2000" dirty="0">
                <a:solidFill>
                  <a:srgbClr val="000000"/>
                </a:solidFill>
                <a:latin typeface="Calibri" panose="020F0502020204030204" pitchFamily="34" charset="0"/>
              </a:rPr>
              <a:t> </a:t>
            </a:r>
            <a:r>
              <a:rPr lang="en-US" dirty="0">
                <a:solidFill>
                  <a:srgbClr val="000000"/>
                </a:solidFill>
                <a:latin typeface="Calibri" panose="020F0502020204030204" pitchFamily="34" charset="0"/>
              </a:rPr>
              <a:t>Pilot accounts of renewable energy assets for 15 countries 1990-2017​</a:t>
            </a:r>
          </a:p>
          <a:p>
            <a:r>
              <a:rPr lang="en-US" sz="2000" b="1" dirty="0">
                <a:solidFill>
                  <a:srgbClr val="000000"/>
                </a:solidFill>
                <a:latin typeface="Calibri" panose="020F0502020204030204" pitchFamily="34" charset="0"/>
              </a:rPr>
              <a:t>CWON 2023</a:t>
            </a:r>
            <a:r>
              <a:rPr lang="en-US" dirty="0">
                <a:solidFill>
                  <a:srgbClr val="000000"/>
                </a:solidFill>
                <a:latin typeface="Calibri" panose="020F0502020204030204" pitchFamily="34" charset="0"/>
              </a:rPr>
              <a:t> – Full coverage in Core Accounts</a:t>
            </a:r>
            <a:endParaRPr lang="en-US" dirty="0"/>
          </a:p>
        </p:txBody>
      </p:sp>
      <p:pic>
        <p:nvPicPr>
          <p:cNvPr id="41986" name="Picture 2">
            <a:extLst>
              <a:ext uri="{FF2B5EF4-FFF2-40B4-BE49-F238E27FC236}">
                <a16:creationId xmlns:a16="http://schemas.microsoft.com/office/drawing/2014/main" id="{009614AE-F525-442E-81A9-E2388631FD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4887" y="4531049"/>
            <a:ext cx="3985620" cy="2259544"/>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a:extLst>
              <a:ext uri="{FF2B5EF4-FFF2-40B4-BE49-F238E27FC236}">
                <a16:creationId xmlns:a16="http://schemas.microsoft.com/office/drawing/2014/main" id="{D1704ACD-102F-4434-BC12-9AC2F8D6C2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4888" y="2041671"/>
            <a:ext cx="3913421" cy="248937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a:extLst>
              <a:ext uri="{FF2B5EF4-FFF2-40B4-BE49-F238E27FC236}">
                <a16:creationId xmlns:a16="http://schemas.microsoft.com/office/drawing/2014/main" id="{B7105BF7-B512-4AAC-A985-760887166446}"/>
              </a:ext>
            </a:extLst>
          </p:cNvPr>
          <p:cNvSpPr/>
          <p:nvPr/>
        </p:nvSpPr>
        <p:spPr>
          <a:xfrm rot="16200000">
            <a:off x="2381304" y="3531186"/>
            <a:ext cx="5434895" cy="646331"/>
          </a:xfrm>
          <a:prstGeom prst="rect">
            <a:avLst/>
          </a:prstGeom>
        </p:spPr>
        <p:txBody>
          <a:bodyPr wrap="square">
            <a:spAutoFit/>
          </a:bodyPr>
          <a:lstStyle/>
          <a:p>
            <a:r>
              <a:rPr lang="en-US" i="1" dirty="0">
                <a:solidFill>
                  <a:srgbClr val="44546A"/>
                </a:solidFill>
                <a:latin typeface="WordVisi_MSFontService"/>
              </a:rPr>
              <a:t>Comparison of fossil fuel with simulated renewable electricity asset values under alternative policy reforms</a:t>
            </a:r>
            <a:endParaRPr lang="en-US" dirty="0"/>
          </a:p>
        </p:txBody>
      </p:sp>
      <p:pic>
        <p:nvPicPr>
          <p:cNvPr id="18" name="Picture 17">
            <a:extLst>
              <a:ext uri="{FF2B5EF4-FFF2-40B4-BE49-F238E27FC236}">
                <a16:creationId xmlns:a16="http://schemas.microsoft.com/office/drawing/2014/main" id="{039FA3B6-E23F-413D-915F-3C27D61D1D72}"/>
              </a:ext>
            </a:extLst>
          </p:cNvPr>
          <p:cNvPicPr>
            <a:picLocks noChangeAspect="1"/>
          </p:cNvPicPr>
          <p:nvPr/>
        </p:nvPicPr>
        <p:blipFill>
          <a:blip r:embed="rId5"/>
          <a:stretch>
            <a:fillRect/>
          </a:stretch>
        </p:blipFill>
        <p:spPr>
          <a:xfrm>
            <a:off x="-5457" y="2806100"/>
            <a:ext cx="4219318" cy="2309485"/>
          </a:xfrm>
          <a:prstGeom prst="rect">
            <a:avLst/>
          </a:prstGeom>
        </p:spPr>
      </p:pic>
      <p:pic>
        <p:nvPicPr>
          <p:cNvPr id="11" name="Picture 10">
            <a:extLst>
              <a:ext uri="{FF2B5EF4-FFF2-40B4-BE49-F238E27FC236}">
                <a16:creationId xmlns:a16="http://schemas.microsoft.com/office/drawing/2014/main" id="{2AF3F9B0-CC59-44EC-9F9E-ECBF4336D453}"/>
              </a:ext>
            </a:extLst>
          </p:cNvPr>
          <p:cNvPicPr>
            <a:picLocks noChangeAspect="1"/>
          </p:cNvPicPr>
          <p:nvPr/>
        </p:nvPicPr>
        <p:blipFill>
          <a:blip r:embed="rId6"/>
          <a:stretch>
            <a:fillRect/>
          </a:stretch>
        </p:blipFill>
        <p:spPr>
          <a:xfrm>
            <a:off x="94594" y="5146059"/>
            <a:ext cx="3731576" cy="1726702"/>
          </a:xfrm>
          <a:prstGeom prst="rect">
            <a:avLst/>
          </a:prstGeom>
        </p:spPr>
      </p:pic>
    </p:spTree>
    <p:extLst>
      <p:ext uri="{BB962C8B-B14F-4D97-AF65-F5344CB8AC3E}">
        <p14:creationId xmlns:p14="http://schemas.microsoft.com/office/powerpoint/2010/main" val="38193850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826ACA3-82A9-BC4A-9599-FBCE46989FCC}"/>
              </a:ext>
            </a:extLst>
          </p:cNvPr>
          <p:cNvSpPr>
            <a:spLocks noGrp="1"/>
          </p:cNvSpPr>
          <p:nvPr>
            <p:ph type="title"/>
          </p:nvPr>
        </p:nvSpPr>
        <p:spPr/>
        <p:txBody>
          <a:bodyPr/>
          <a:lstStyle/>
          <a:p>
            <a:r>
              <a:rPr lang="en-CA" dirty="0"/>
              <a:t>Thank you</a:t>
            </a:r>
          </a:p>
        </p:txBody>
      </p:sp>
      <p:sp>
        <p:nvSpPr>
          <p:cNvPr id="6" name="Content Placeholder 5">
            <a:extLst>
              <a:ext uri="{FF2B5EF4-FFF2-40B4-BE49-F238E27FC236}">
                <a16:creationId xmlns:a16="http://schemas.microsoft.com/office/drawing/2014/main" id="{5482CF4B-1E32-ED4D-A48A-FC2FAA2DC097}"/>
              </a:ext>
            </a:extLst>
          </p:cNvPr>
          <p:cNvSpPr>
            <a:spLocks noGrp="1"/>
          </p:cNvSpPr>
          <p:nvPr>
            <p:ph idx="1"/>
          </p:nvPr>
        </p:nvSpPr>
        <p:spPr/>
        <p:txBody>
          <a:bodyPr/>
          <a:lstStyle/>
          <a:p>
            <a:pPr marL="0" indent="0">
              <a:buNone/>
            </a:pPr>
            <a:r>
              <a:rPr lang="en-CA" dirty="0"/>
              <a:t>Robert Smith, Principal</a:t>
            </a:r>
            <a:br>
              <a:rPr lang="en-CA" dirty="0"/>
            </a:br>
            <a:r>
              <a:rPr lang="en-CA" dirty="0"/>
              <a:t>Midsummer Analytics</a:t>
            </a:r>
            <a:br>
              <a:rPr lang="en-CA" dirty="0"/>
            </a:br>
            <a:r>
              <a:rPr lang="en-CA" dirty="0"/>
              <a:t>www.midsummer.ca</a:t>
            </a:r>
            <a:br>
              <a:rPr lang="en-CA" dirty="0"/>
            </a:br>
            <a:r>
              <a:rPr lang="en-CA" dirty="0">
                <a:hlinkClick r:id="rId2"/>
              </a:rPr>
              <a:t>rob@midsummer.ca</a:t>
            </a:r>
            <a:br>
              <a:rPr lang="en-CA" dirty="0"/>
            </a:br>
            <a:r>
              <a:rPr lang="en-CA" dirty="0"/>
              <a:t>+1-613-716-5230</a:t>
            </a:r>
          </a:p>
          <a:p>
            <a:pPr marL="0" indent="0">
              <a:buNone/>
            </a:pPr>
            <a:endParaRPr lang="en-CA" dirty="0"/>
          </a:p>
          <a:p>
            <a:pPr marL="0" indent="0">
              <a:buNone/>
            </a:pPr>
            <a:r>
              <a:rPr lang="en-CA" dirty="0"/>
              <a:t>Grzegorz Peszko, Lead Economist </a:t>
            </a:r>
            <a:br>
              <a:rPr lang="en-CA" dirty="0"/>
            </a:br>
            <a:r>
              <a:rPr lang="en-CA" dirty="0"/>
              <a:t>Environment and Natural Resources</a:t>
            </a:r>
            <a:br>
              <a:rPr lang="en-CA" dirty="0"/>
            </a:br>
            <a:r>
              <a:rPr lang="en-CA" dirty="0"/>
              <a:t>World Bank</a:t>
            </a:r>
            <a:br>
              <a:rPr lang="en-CA" dirty="0"/>
            </a:br>
            <a:r>
              <a:rPr lang="en-CA" dirty="0" err="1"/>
              <a:t>gpeszko@worldbank.org</a:t>
            </a:r>
            <a:endParaRPr lang="en-CA" dirty="0"/>
          </a:p>
        </p:txBody>
      </p:sp>
    </p:spTree>
    <p:extLst>
      <p:ext uri="{BB962C8B-B14F-4D97-AF65-F5344CB8AC3E}">
        <p14:creationId xmlns:p14="http://schemas.microsoft.com/office/powerpoint/2010/main" val="18680703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71D02-9C9D-4C91-B38F-4ECBB4E08DE1}"/>
              </a:ext>
            </a:extLst>
          </p:cNvPr>
          <p:cNvSpPr>
            <a:spLocks noGrp="1"/>
          </p:cNvSpPr>
          <p:nvPr>
            <p:ph type="title"/>
          </p:nvPr>
        </p:nvSpPr>
        <p:spPr/>
        <p:txBody>
          <a:bodyPr/>
          <a:lstStyle/>
          <a:p>
            <a:pPr algn="ctr"/>
            <a:r>
              <a:rPr lang="en-US" dirty="0"/>
              <a:t>Renewable energy assets: scope and motivation</a:t>
            </a:r>
          </a:p>
        </p:txBody>
      </p:sp>
      <p:sp>
        <p:nvSpPr>
          <p:cNvPr id="3" name="Content Placeholder 2">
            <a:extLst>
              <a:ext uri="{FF2B5EF4-FFF2-40B4-BE49-F238E27FC236}">
                <a16:creationId xmlns:a16="http://schemas.microsoft.com/office/drawing/2014/main" id="{AEC56C53-83FC-4C30-A154-93685B343F25}"/>
              </a:ext>
            </a:extLst>
          </p:cNvPr>
          <p:cNvSpPr>
            <a:spLocks noGrp="1"/>
          </p:cNvSpPr>
          <p:nvPr>
            <p:ph idx="1"/>
          </p:nvPr>
        </p:nvSpPr>
        <p:spPr>
          <a:xfrm>
            <a:off x="487681" y="1880225"/>
            <a:ext cx="6096000" cy="4612649"/>
          </a:xfrm>
        </p:spPr>
        <p:txBody>
          <a:bodyPr>
            <a:normAutofit fontScale="85000" lnSpcReduction="20000"/>
          </a:bodyPr>
          <a:lstStyle/>
          <a:p>
            <a:pPr marL="0" indent="0">
              <a:spcBef>
                <a:spcPts val="600"/>
              </a:spcBef>
              <a:buNone/>
            </a:pPr>
            <a:r>
              <a:rPr lang="en-US" dirty="0"/>
              <a:t>World Bank: comprehensive wealth accounts for 140+ countries;</a:t>
            </a:r>
          </a:p>
          <a:p>
            <a:pPr marL="457200" lvl="1" indent="0">
              <a:spcBef>
                <a:spcPts val="600"/>
              </a:spcBef>
              <a:buNone/>
            </a:pPr>
            <a:r>
              <a:rPr lang="en-US" dirty="0"/>
              <a:t>Next update: </a:t>
            </a:r>
            <a:r>
              <a:rPr lang="en-US" i="1" dirty="0"/>
              <a:t>“The Changing Wealth of Nations 2021: From Accounting to Managing Assets”</a:t>
            </a:r>
          </a:p>
          <a:p>
            <a:pPr marL="0" indent="0">
              <a:spcBef>
                <a:spcPts val="600"/>
              </a:spcBef>
              <a:buNone/>
            </a:pPr>
            <a:endParaRPr lang="en-US" dirty="0"/>
          </a:p>
          <a:p>
            <a:pPr marL="0" indent="0">
              <a:spcBef>
                <a:spcPts val="600"/>
              </a:spcBef>
              <a:buNone/>
            </a:pPr>
            <a:r>
              <a:rPr lang="en-US" dirty="0"/>
              <a:t>Renewable energy—hydro, wind, solar, geothermal resources– </a:t>
            </a:r>
            <a:r>
              <a:rPr lang="en-US" b="1" dirty="0"/>
              <a:t>too important </a:t>
            </a:r>
            <a:r>
              <a:rPr lang="en-US" dirty="0"/>
              <a:t>to omit from national balance sheets</a:t>
            </a:r>
          </a:p>
          <a:p>
            <a:pPr lvl="1">
              <a:spcBef>
                <a:spcPts val="600"/>
              </a:spcBef>
            </a:pPr>
            <a:r>
              <a:rPr lang="en-US" dirty="0"/>
              <a:t>Fastest growing sector of electricity sector</a:t>
            </a:r>
          </a:p>
          <a:p>
            <a:pPr lvl="1">
              <a:spcBef>
                <a:spcPts val="600"/>
              </a:spcBef>
            </a:pPr>
            <a:r>
              <a:rPr lang="en-US" dirty="0"/>
              <a:t>Already accounts for &gt;20% of global capacity (IEA)</a:t>
            </a:r>
          </a:p>
          <a:p>
            <a:pPr marL="0" indent="0">
              <a:buNone/>
            </a:pPr>
            <a:endParaRPr lang="en-US" dirty="0"/>
          </a:p>
          <a:p>
            <a:pPr marL="0" indent="0">
              <a:buNone/>
            </a:pPr>
            <a:r>
              <a:rPr lang="en-US" dirty="0"/>
              <a:t>CWON will include renewable energy assets in its next update (2023):</a:t>
            </a:r>
          </a:p>
          <a:p>
            <a:pPr lvl="1"/>
            <a:r>
              <a:rPr lang="en-US" dirty="0"/>
              <a:t>hydro, geothermal, wind and solar </a:t>
            </a:r>
          </a:p>
          <a:p>
            <a:pPr marL="0" indent="0">
              <a:buNone/>
            </a:pPr>
            <a:endParaRPr lang="en-US" dirty="0"/>
          </a:p>
        </p:txBody>
      </p:sp>
      <p:grpSp>
        <p:nvGrpSpPr>
          <p:cNvPr id="4" name="Group 3">
            <a:extLst>
              <a:ext uri="{FF2B5EF4-FFF2-40B4-BE49-F238E27FC236}">
                <a16:creationId xmlns:a16="http://schemas.microsoft.com/office/drawing/2014/main" id="{3F0D4DB4-72A2-4661-8C4D-902B0A4E520B}"/>
              </a:ext>
            </a:extLst>
          </p:cNvPr>
          <p:cNvGrpSpPr/>
          <p:nvPr/>
        </p:nvGrpSpPr>
        <p:grpSpPr>
          <a:xfrm>
            <a:off x="6784027" y="1825625"/>
            <a:ext cx="5211519" cy="2037764"/>
            <a:chOff x="730908" y="1685523"/>
            <a:chExt cx="10092621" cy="4438393"/>
          </a:xfrm>
        </p:grpSpPr>
        <p:pic>
          <p:nvPicPr>
            <p:cNvPr id="5" name="Picture 4">
              <a:extLst>
                <a:ext uri="{FF2B5EF4-FFF2-40B4-BE49-F238E27FC236}">
                  <a16:creationId xmlns:a16="http://schemas.microsoft.com/office/drawing/2014/main" id="{5FD325DE-9480-4526-BD27-2F068A587C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26324" y="1711332"/>
              <a:ext cx="2869078" cy="4390066"/>
            </a:xfrm>
            <a:prstGeom prst="rect">
              <a:avLst/>
            </a:prstGeom>
          </p:spPr>
        </p:pic>
        <p:pic>
          <p:nvPicPr>
            <p:cNvPr id="6" name="Picture 5">
              <a:extLst>
                <a:ext uri="{FF2B5EF4-FFF2-40B4-BE49-F238E27FC236}">
                  <a16:creationId xmlns:a16="http://schemas.microsoft.com/office/drawing/2014/main" id="{556B7169-D198-4F2B-B3AE-031A994A80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0908" y="1685523"/>
              <a:ext cx="2937661" cy="4436523"/>
            </a:xfrm>
            <a:prstGeom prst="rect">
              <a:avLst/>
            </a:prstGeom>
          </p:spPr>
        </p:pic>
        <p:pic>
          <p:nvPicPr>
            <p:cNvPr id="7" name="Picture 6">
              <a:extLst>
                <a:ext uri="{FF2B5EF4-FFF2-40B4-BE49-F238E27FC236}">
                  <a16:creationId xmlns:a16="http://schemas.microsoft.com/office/drawing/2014/main" id="{B089FA1F-1F7B-4C2A-A1B7-22E58DA53AAE}"/>
                </a:ext>
              </a:extLst>
            </p:cNvPr>
            <p:cNvPicPr>
              <a:picLocks noChangeAspect="1"/>
            </p:cNvPicPr>
            <p:nvPr/>
          </p:nvPicPr>
          <p:blipFill>
            <a:blip r:embed="rId4"/>
            <a:stretch>
              <a:fillRect/>
            </a:stretch>
          </p:blipFill>
          <p:spPr>
            <a:xfrm>
              <a:off x="7853158" y="1711331"/>
              <a:ext cx="2970371" cy="4412585"/>
            </a:xfrm>
            <a:prstGeom prst="rect">
              <a:avLst/>
            </a:prstGeom>
          </p:spPr>
        </p:pic>
      </p:grpSp>
      <p:pic>
        <p:nvPicPr>
          <p:cNvPr id="9" name="Picture 8">
            <a:extLst>
              <a:ext uri="{FF2B5EF4-FFF2-40B4-BE49-F238E27FC236}">
                <a16:creationId xmlns:a16="http://schemas.microsoft.com/office/drawing/2014/main" id="{DDF0372A-8FB7-4590-B0BA-D644AD86E9B1}"/>
              </a:ext>
            </a:extLst>
          </p:cNvPr>
          <p:cNvPicPr>
            <a:picLocks noChangeAspect="1"/>
          </p:cNvPicPr>
          <p:nvPr/>
        </p:nvPicPr>
        <p:blipFill>
          <a:blip r:embed="rId5"/>
          <a:stretch>
            <a:fillRect/>
          </a:stretch>
        </p:blipFill>
        <p:spPr>
          <a:xfrm>
            <a:off x="6784026" y="3997466"/>
            <a:ext cx="5211519" cy="2774965"/>
          </a:xfrm>
          <a:prstGeom prst="rect">
            <a:avLst/>
          </a:prstGeom>
        </p:spPr>
      </p:pic>
    </p:spTree>
    <p:extLst>
      <p:ext uri="{BB962C8B-B14F-4D97-AF65-F5344CB8AC3E}">
        <p14:creationId xmlns:p14="http://schemas.microsoft.com/office/powerpoint/2010/main" val="1990303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B71D02-9C9D-4C91-B38F-4ECBB4E08DE1}"/>
              </a:ext>
            </a:extLst>
          </p:cNvPr>
          <p:cNvSpPr>
            <a:spLocks noGrp="1"/>
          </p:cNvSpPr>
          <p:nvPr>
            <p:ph type="title"/>
          </p:nvPr>
        </p:nvSpPr>
        <p:spPr>
          <a:xfrm>
            <a:off x="838200" y="365125"/>
            <a:ext cx="10515600" cy="1325563"/>
          </a:xfrm>
        </p:spPr>
        <p:txBody>
          <a:bodyPr>
            <a:normAutofit/>
          </a:bodyPr>
          <a:lstStyle/>
          <a:p>
            <a:pPr algn="ctr"/>
            <a:r>
              <a:rPr lang="en-US" dirty="0"/>
              <a:t>Treatment of renewable energy assets in SNA and SEEA-CF</a:t>
            </a:r>
            <a:r>
              <a:rPr lang="en-US" baseline="30000" dirty="0"/>
              <a:t>1</a:t>
            </a:r>
          </a:p>
        </p:txBody>
      </p:sp>
      <p:sp>
        <p:nvSpPr>
          <p:cNvPr id="3" name="Content Placeholder 2">
            <a:extLst>
              <a:ext uri="{FF2B5EF4-FFF2-40B4-BE49-F238E27FC236}">
                <a16:creationId xmlns:a16="http://schemas.microsoft.com/office/drawing/2014/main" id="{AEC56C53-83FC-4C30-A154-93685B343F25}"/>
              </a:ext>
            </a:extLst>
          </p:cNvPr>
          <p:cNvSpPr>
            <a:spLocks noGrp="1"/>
          </p:cNvSpPr>
          <p:nvPr>
            <p:ph idx="1"/>
          </p:nvPr>
        </p:nvSpPr>
        <p:spPr>
          <a:xfrm>
            <a:off x="838200" y="2069465"/>
            <a:ext cx="4435764" cy="4351338"/>
          </a:xfrm>
        </p:spPr>
        <p:txBody>
          <a:bodyPr>
            <a:normAutofit/>
          </a:bodyPr>
          <a:lstStyle/>
          <a:p>
            <a:pPr marL="0" indent="0">
              <a:spcBef>
                <a:spcPts val="1200"/>
              </a:spcBef>
              <a:buNone/>
            </a:pPr>
            <a:r>
              <a:rPr lang="en-US" sz="2000" b="1" dirty="0"/>
              <a:t>SNA</a:t>
            </a:r>
            <a:r>
              <a:rPr lang="en-US" sz="2000" dirty="0"/>
              <a:t> does not address renewable energy assets (implies they are not assets because ownership rights cannot be enforced)</a:t>
            </a:r>
          </a:p>
          <a:p>
            <a:pPr marL="0" indent="0">
              <a:spcBef>
                <a:spcPts val="1200"/>
              </a:spcBef>
              <a:buNone/>
            </a:pPr>
            <a:r>
              <a:rPr lang="en-US" sz="2000" b="1" dirty="0"/>
              <a:t>SEEA-Central Framework </a:t>
            </a:r>
            <a:r>
              <a:rPr lang="en-US" sz="2000" dirty="0"/>
              <a:t>(CF): renewable energy is an </a:t>
            </a:r>
            <a:r>
              <a:rPr lang="en-US" sz="2000" dirty="0">
                <a:solidFill>
                  <a:schemeClr val="accent1"/>
                </a:solidFill>
              </a:rPr>
              <a:t>attribute of land, </a:t>
            </a:r>
            <a:r>
              <a:rPr lang="en-US" sz="2000" dirty="0"/>
              <a:t>not a distinct asset, and its asset value is captured in the value of land </a:t>
            </a:r>
          </a:p>
          <a:p>
            <a:pPr marL="0" indent="0">
              <a:spcBef>
                <a:spcPts val="1200"/>
              </a:spcBef>
              <a:buNone/>
            </a:pPr>
            <a:r>
              <a:rPr lang="en-US" sz="2000" dirty="0"/>
              <a:t>Specialized SEEA manuals, </a:t>
            </a:r>
            <a:r>
              <a:rPr lang="en-US" sz="2000" b="1" dirty="0"/>
              <a:t>SEEA Energy</a:t>
            </a:r>
            <a:r>
              <a:rPr lang="en-US" sz="2000" dirty="0"/>
              <a:t>, </a:t>
            </a:r>
            <a:r>
              <a:rPr lang="en-US" sz="2000" b="1" dirty="0"/>
              <a:t>SEEA Experimental Ecosystem Accounting </a:t>
            </a:r>
            <a:r>
              <a:rPr lang="en-US" sz="2000" dirty="0"/>
              <a:t>do not address asset value</a:t>
            </a:r>
            <a:endParaRPr lang="en-US" sz="2000" b="1" dirty="0"/>
          </a:p>
        </p:txBody>
      </p:sp>
      <p:pic>
        <p:nvPicPr>
          <p:cNvPr id="10" name="Picture 9">
            <a:extLst>
              <a:ext uri="{FF2B5EF4-FFF2-40B4-BE49-F238E27FC236}">
                <a16:creationId xmlns:a16="http://schemas.microsoft.com/office/drawing/2014/main" id="{B4092F80-6099-4B0E-9CE8-D1FD5E40FB73}"/>
              </a:ext>
            </a:extLst>
          </p:cNvPr>
          <p:cNvPicPr>
            <a:picLocks noChangeAspect="1"/>
          </p:cNvPicPr>
          <p:nvPr/>
        </p:nvPicPr>
        <p:blipFill rotWithShape="1">
          <a:blip r:embed="rId2"/>
          <a:srcRect l="5447" r="18694" b="1"/>
          <a:stretch/>
        </p:blipFill>
        <p:spPr>
          <a:xfrm>
            <a:off x="5684058" y="1904282"/>
            <a:ext cx="6233160" cy="4272681"/>
          </a:xfrm>
          <a:prstGeom prst="rect">
            <a:avLst/>
          </a:prstGeom>
        </p:spPr>
      </p:pic>
      <p:sp>
        <p:nvSpPr>
          <p:cNvPr id="4" name="TextBox 3">
            <a:extLst>
              <a:ext uri="{FF2B5EF4-FFF2-40B4-BE49-F238E27FC236}">
                <a16:creationId xmlns:a16="http://schemas.microsoft.com/office/drawing/2014/main" id="{36E696CF-E72C-A34D-B3E2-16E8EA3E644E}"/>
              </a:ext>
            </a:extLst>
          </p:cNvPr>
          <p:cNvSpPr txBox="1"/>
          <p:nvPr/>
        </p:nvSpPr>
        <p:spPr>
          <a:xfrm>
            <a:off x="745835" y="6308209"/>
            <a:ext cx="10607966" cy="461665"/>
          </a:xfrm>
          <a:prstGeom prst="rect">
            <a:avLst/>
          </a:prstGeom>
          <a:noFill/>
        </p:spPr>
        <p:txBody>
          <a:bodyPr wrap="square" rtlCol="0">
            <a:spAutoFit/>
          </a:bodyPr>
          <a:lstStyle/>
          <a:p>
            <a:r>
              <a:rPr lang="en-CA" sz="1200" dirty="0"/>
              <a:t>1. See Smith, R., B. </a:t>
            </a:r>
            <a:r>
              <a:rPr lang="en-CA" sz="1200" dirty="0" err="1"/>
              <a:t>Filewod</a:t>
            </a:r>
            <a:r>
              <a:rPr lang="en-CA" sz="1200" dirty="0"/>
              <a:t> and K. McDougal, 2021, </a:t>
            </a:r>
            <a:r>
              <a:rPr lang="en-CA" sz="1200" i="1" dirty="0"/>
              <a:t>Valuation of Renewable Energy Resources in the Context of the Changing Wealth of Nations – Conceptual and Methodological Considerations, </a:t>
            </a:r>
            <a:r>
              <a:rPr lang="en-CA" sz="1200" dirty="0"/>
              <a:t>Draft Report prepared for the World Bank. </a:t>
            </a:r>
            <a:endParaRPr lang="en-CA" sz="1200" i="1" dirty="0"/>
          </a:p>
        </p:txBody>
      </p:sp>
    </p:spTree>
    <p:extLst>
      <p:ext uri="{BB962C8B-B14F-4D97-AF65-F5344CB8AC3E}">
        <p14:creationId xmlns:p14="http://schemas.microsoft.com/office/powerpoint/2010/main" val="3846288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DDE80-5E0E-4799-83D7-86677861E28B}"/>
              </a:ext>
            </a:extLst>
          </p:cNvPr>
          <p:cNvSpPr>
            <a:spLocks noGrp="1"/>
          </p:cNvSpPr>
          <p:nvPr>
            <p:ph type="title"/>
          </p:nvPr>
        </p:nvSpPr>
        <p:spPr>
          <a:xfrm>
            <a:off x="838200" y="365125"/>
            <a:ext cx="7169727" cy="1325563"/>
          </a:xfrm>
        </p:spPr>
        <p:txBody>
          <a:bodyPr>
            <a:normAutofit fontScale="90000"/>
          </a:bodyPr>
          <a:lstStyle/>
          <a:p>
            <a:pPr algn="ctr"/>
            <a:r>
              <a:rPr lang="en-US" dirty="0"/>
              <a:t>Problems with SEEA-CF approach to renewable energy assets</a:t>
            </a:r>
          </a:p>
        </p:txBody>
      </p:sp>
      <p:sp>
        <p:nvSpPr>
          <p:cNvPr id="3" name="Content Placeholder 2">
            <a:extLst>
              <a:ext uri="{FF2B5EF4-FFF2-40B4-BE49-F238E27FC236}">
                <a16:creationId xmlns:a16="http://schemas.microsoft.com/office/drawing/2014/main" id="{97900DF1-1576-4928-A000-23986C121906}"/>
              </a:ext>
            </a:extLst>
          </p:cNvPr>
          <p:cNvSpPr>
            <a:spLocks noGrp="1"/>
          </p:cNvSpPr>
          <p:nvPr>
            <p:ph idx="1"/>
          </p:nvPr>
        </p:nvSpPr>
        <p:spPr>
          <a:xfrm>
            <a:off x="840860" y="1825625"/>
            <a:ext cx="6502049" cy="4351338"/>
          </a:xfrm>
        </p:spPr>
        <p:txBody>
          <a:bodyPr>
            <a:normAutofit lnSpcReduction="10000"/>
          </a:bodyPr>
          <a:lstStyle/>
          <a:p>
            <a:pPr marL="0" indent="0">
              <a:buNone/>
            </a:pPr>
            <a:r>
              <a:rPr lang="en-US" sz="2000" dirty="0"/>
              <a:t>SEEA-CF treats renewable energy resources as an attribute of land, but,</a:t>
            </a:r>
          </a:p>
          <a:p>
            <a:pPr lvl="1">
              <a:spcBef>
                <a:spcPts val="1200"/>
              </a:spcBef>
            </a:pPr>
            <a:r>
              <a:rPr lang="en-US" sz="1800" dirty="0"/>
              <a:t>Some renewables are not associated with land—offshore wind, solar, ocean resources</a:t>
            </a:r>
          </a:p>
          <a:p>
            <a:pPr lvl="1">
              <a:spcBef>
                <a:spcPts val="1200"/>
              </a:spcBef>
            </a:pPr>
            <a:r>
              <a:rPr lang="en-US" sz="1800" dirty="0"/>
              <a:t>Often associated w/ land that has no economic value and does not appear in SEEA-CF or SNA (hydro, large-scale solar/wind)</a:t>
            </a:r>
          </a:p>
          <a:p>
            <a:pPr marL="914400" lvl="2" indent="0">
              <a:spcBef>
                <a:spcPts val="1200"/>
              </a:spcBef>
              <a:buNone/>
            </a:pPr>
            <a:r>
              <a:rPr lang="en-US" sz="1800" dirty="0"/>
              <a:t>Not clear why the value of solar/wind farms on zero-value land should be attributed to land rather than to the resource itself</a:t>
            </a:r>
          </a:p>
          <a:p>
            <a:pPr lvl="1">
              <a:spcBef>
                <a:spcPts val="1200"/>
              </a:spcBef>
            </a:pPr>
            <a:r>
              <a:rPr lang="en-US" sz="1800" dirty="0"/>
              <a:t>Geothermal: ownership rights may be separated from land rights</a:t>
            </a:r>
          </a:p>
          <a:p>
            <a:pPr lvl="1">
              <a:spcBef>
                <a:spcPts val="1200"/>
              </a:spcBef>
            </a:pPr>
            <a:r>
              <a:rPr lang="en-US" sz="1800" dirty="0"/>
              <a:t>Not consistent with treatment of some other natural resources, e.g., standing timber valued separately from the land on which it is grown </a:t>
            </a:r>
          </a:p>
        </p:txBody>
      </p:sp>
      <p:pic>
        <p:nvPicPr>
          <p:cNvPr id="2050" name="Picture 2" descr="Image result for offshore wind energy examples">
            <a:extLst>
              <a:ext uri="{FF2B5EF4-FFF2-40B4-BE49-F238E27FC236}">
                <a16:creationId xmlns:a16="http://schemas.microsoft.com/office/drawing/2014/main" id="{88755D91-3ACC-44BA-BCF6-95FD15EF960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5046" r="-3" b="-3"/>
          <a:stretch/>
        </p:blipFill>
        <p:spPr bwMode="auto">
          <a:xfrm>
            <a:off x="8117774" y="2585319"/>
            <a:ext cx="3612408" cy="4120281"/>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6">
            <a:extLst>
              <a:ext uri="{FF2B5EF4-FFF2-40B4-BE49-F238E27FC236}">
                <a16:creationId xmlns:a16="http://schemas.microsoft.com/office/drawing/2014/main" id="{F4DC5B52-8449-47C3-BB8F-719446D93290}"/>
              </a:ext>
            </a:extLst>
          </p:cNvPr>
          <p:cNvPicPr>
            <a:picLocks noChangeAspect="1"/>
          </p:cNvPicPr>
          <p:nvPr/>
        </p:nvPicPr>
        <p:blipFill>
          <a:blip r:embed="rId3"/>
          <a:stretch>
            <a:fillRect/>
          </a:stretch>
        </p:blipFill>
        <p:spPr>
          <a:xfrm>
            <a:off x="8140556" y="365125"/>
            <a:ext cx="3589626" cy="2082511"/>
          </a:xfrm>
          <a:prstGeom prst="rect">
            <a:avLst/>
          </a:prstGeom>
        </p:spPr>
      </p:pic>
    </p:spTree>
    <p:extLst>
      <p:ext uri="{BB962C8B-B14F-4D97-AF65-F5344CB8AC3E}">
        <p14:creationId xmlns:p14="http://schemas.microsoft.com/office/powerpoint/2010/main" val="2431221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D4390-08CB-4D2E-990B-23626EDF9DF7}"/>
              </a:ext>
            </a:extLst>
          </p:cNvPr>
          <p:cNvSpPr>
            <a:spLocks noGrp="1"/>
          </p:cNvSpPr>
          <p:nvPr>
            <p:ph type="title"/>
          </p:nvPr>
        </p:nvSpPr>
        <p:spPr/>
        <p:txBody>
          <a:bodyPr/>
          <a:lstStyle/>
          <a:p>
            <a:pPr algn="ctr"/>
            <a:r>
              <a:rPr lang="en-US" dirty="0"/>
              <a:t>Closer look at natural resource assets in SNA and SEEA-CF</a:t>
            </a:r>
          </a:p>
        </p:txBody>
      </p:sp>
      <p:sp>
        <p:nvSpPr>
          <p:cNvPr id="3" name="Content Placeholder 2">
            <a:extLst>
              <a:ext uri="{FF2B5EF4-FFF2-40B4-BE49-F238E27FC236}">
                <a16:creationId xmlns:a16="http://schemas.microsoft.com/office/drawing/2014/main" id="{008597EA-3EE0-459D-975C-C7393FAF568D}"/>
              </a:ext>
            </a:extLst>
          </p:cNvPr>
          <p:cNvSpPr>
            <a:spLocks noGrp="1"/>
          </p:cNvSpPr>
          <p:nvPr>
            <p:ph idx="1"/>
          </p:nvPr>
        </p:nvSpPr>
        <p:spPr/>
        <p:txBody>
          <a:bodyPr>
            <a:normAutofit fontScale="92500" lnSpcReduction="10000"/>
          </a:bodyPr>
          <a:lstStyle/>
          <a:p>
            <a:pPr marL="0" indent="0">
              <a:buNone/>
            </a:pPr>
            <a:r>
              <a:rPr lang="en-US" dirty="0"/>
              <a:t>Natural resources have evolved to meet both SNA and SEEA-CF asset definition: ownership rights, generation of economic benefits </a:t>
            </a:r>
            <a:r>
              <a:rPr lang="en-US" sz="2400" dirty="0"/>
              <a:t>(SEEA-CF does not require private economic benefits)</a:t>
            </a:r>
            <a:endParaRPr lang="en-US" dirty="0"/>
          </a:p>
          <a:p>
            <a:pPr marL="0" indent="0">
              <a:buNone/>
            </a:pPr>
            <a:endParaRPr lang="en-US" dirty="0"/>
          </a:p>
          <a:p>
            <a:pPr marL="0" indent="0">
              <a:buNone/>
            </a:pPr>
            <a:r>
              <a:rPr lang="en-US" dirty="0"/>
              <a:t>Natural resources currently recognized as asset by SNA:</a:t>
            </a:r>
          </a:p>
          <a:p>
            <a:pPr lvl="1"/>
            <a:r>
              <a:rPr lang="en-US" dirty="0"/>
              <a:t>Land (including associated soil, surface water)</a:t>
            </a:r>
          </a:p>
          <a:p>
            <a:pPr lvl="1"/>
            <a:r>
              <a:rPr lang="en-US" dirty="0"/>
              <a:t>Mineral&amp; energy resources</a:t>
            </a:r>
          </a:p>
          <a:p>
            <a:pPr lvl="1"/>
            <a:r>
              <a:rPr lang="en-US" dirty="0"/>
              <a:t>Biological resources that grow naturally</a:t>
            </a:r>
          </a:p>
          <a:p>
            <a:pPr lvl="1"/>
            <a:r>
              <a:rPr lang="en-US" dirty="0"/>
              <a:t>Surface and groundwater</a:t>
            </a:r>
          </a:p>
          <a:p>
            <a:pPr lvl="1"/>
            <a:r>
              <a:rPr lang="en-US" dirty="0">
                <a:solidFill>
                  <a:schemeClr val="accent1"/>
                </a:solidFill>
              </a:rPr>
              <a:t>Electromagnetic (radio) spectrum</a:t>
            </a:r>
          </a:p>
          <a:p>
            <a:pPr marL="0" indent="0">
              <a:buNone/>
            </a:pPr>
            <a:r>
              <a:rPr lang="en-US" dirty="0"/>
              <a:t>SEEA-CF separates land into soil and ‘space’; does not recognize the radio spectrum </a:t>
            </a:r>
            <a:r>
              <a:rPr lang="en-US" sz="2000" dirty="0"/>
              <a:t>(“not part of biophysical environment”)</a:t>
            </a:r>
            <a:endParaRPr lang="en-US" dirty="0"/>
          </a:p>
        </p:txBody>
      </p:sp>
    </p:spTree>
    <p:extLst>
      <p:ext uri="{BB962C8B-B14F-4D97-AF65-F5344CB8AC3E}">
        <p14:creationId xmlns:p14="http://schemas.microsoft.com/office/powerpoint/2010/main" val="2140689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DA20F7-85B7-4758-9B54-DDF83FF96CC3}"/>
              </a:ext>
            </a:extLst>
          </p:cNvPr>
          <p:cNvSpPr>
            <a:spLocks noGrp="1"/>
          </p:cNvSpPr>
          <p:nvPr>
            <p:ph type="title"/>
          </p:nvPr>
        </p:nvSpPr>
        <p:spPr/>
        <p:txBody>
          <a:bodyPr>
            <a:normAutofit/>
          </a:bodyPr>
          <a:lstStyle/>
          <a:p>
            <a:pPr algn="ctr"/>
            <a:r>
              <a:rPr lang="en-US" dirty="0"/>
              <a:t>Radio spectrum in the SNA as a model for treating renewable energy assets?</a:t>
            </a:r>
          </a:p>
        </p:txBody>
      </p:sp>
      <p:sp>
        <p:nvSpPr>
          <p:cNvPr id="3" name="Content Placeholder 2">
            <a:extLst>
              <a:ext uri="{FF2B5EF4-FFF2-40B4-BE49-F238E27FC236}">
                <a16:creationId xmlns:a16="http://schemas.microsoft.com/office/drawing/2014/main" id="{8105CD38-D69E-431B-9176-63AFA034CC3B}"/>
              </a:ext>
            </a:extLst>
          </p:cNvPr>
          <p:cNvSpPr>
            <a:spLocks noGrp="1"/>
          </p:cNvSpPr>
          <p:nvPr>
            <p:ph idx="1"/>
          </p:nvPr>
        </p:nvSpPr>
        <p:spPr>
          <a:xfrm>
            <a:off x="838200" y="1982380"/>
            <a:ext cx="10515600" cy="4351338"/>
          </a:xfrm>
        </p:spPr>
        <p:txBody>
          <a:bodyPr>
            <a:normAutofit/>
          </a:bodyPr>
          <a:lstStyle/>
          <a:p>
            <a:pPr marL="0" indent="0">
              <a:buNone/>
            </a:pPr>
            <a:r>
              <a:rPr lang="en-US" dirty="0"/>
              <a:t>Inclusion of radio spectrum in SNA is quite recent, coinciding with the rise of cell phone industry, </a:t>
            </a:r>
          </a:p>
          <a:p>
            <a:pPr marL="457200" lvl="1" indent="0">
              <a:spcBef>
                <a:spcPts val="600"/>
              </a:spcBef>
              <a:buNone/>
            </a:pPr>
            <a:r>
              <a:rPr lang="en-US" dirty="0"/>
              <a:t>Billions of $ of public revenues generated from auction of radio spectrum</a:t>
            </a:r>
          </a:p>
          <a:p>
            <a:pPr marL="457200" lvl="1" indent="0">
              <a:spcBef>
                <a:spcPts val="600"/>
              </a:spcBef>
              <a:buNone/>
            </a:pPr>
            <a:r>
              <a:rPr lang="en-US" dirty="0"/>
              <a:t>Ownership: </a:t>
            </a:r>
          </a:p>
          <a:p>
            <a:pPr lvl="2">
              <a:spcBef>
                <a:spcPts val="600"/>
              </a:spcBef>
            </a:pPr>
            <a:r>
              <a:rPr lang="en-US" dirty="0"/>
              <a:t>Spectrum is owned—govt awards licenses </a:t>
            </a:r>
          </a:p>
          <a:p>
            <a:pPr lvl="2">
              <a:spcBef>
                <a:spcPts val="600"/>
              </a:spcBef>
            </a:pPr>
            <a:r>
              <a:rPr lang="en-US" dirty="0"/>
              <a:t>Spectrum is rival—users can disrupt/degrade others’ signals, but cannot physically prevent use</a:t>
            </a:r>
          </a:p>
          <a:p>
            <a:pPr marL="457200" lvl="1" indent="0">
              <a:spcBef>
                <a:spcPts val="600"/>
              </a:spcBef>
              <a:buNone/>
            </a:pPr>
            <a:r>
              <a:rPr lang="en-US" dirty="0"/>
              <a:t>Economic benefit:  used by </a:t>
            </a:r>
            <a:r>
              <a:rPr lang="en-US" dirty="0" err="1"/>
              <a:t>telecomms</a:t>
            </a:r>
            <a:r>
              <a:rPr lang="en-US" dirty="0"/>
              <a:t> industry as a natural resource asset</a:t>
            </a:r>
          </a:p>
          <a:p>
            <a:pPr marL="0" lvl="1" indent="0">
              <a:buNone/>
            </a:pPr>
            <a:endParaRPr lang="en-US" sz="2800" dirty="0"/>
          </a:p>
          <a:p>
            <a:pPr marL="0" lvl="1" indent="0">
              <a:buNone/>
            </a:pPr>
            <a:r>
              <a:rPr lang="en-US" sz="2800" dirty="0"/>
              <a:t>Renewable energy assets generate economic benefits and are under ownership/control</a:t>
            </a:r>
          </a:p>
        </p:txBody>
      </p:sp>
    </p:spTree>
    <p:extLst>
      <p:ext uri="{BB962C8B-B14F-4D97-AF65-F5344CB8AC3E}">
        <p14:creationId xmlns:p14="http://schemas.microsoft.com/office/powerpoint/2010/main" val="39204895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3342-792D-4742-9B6B-7DDC0120D5E8}"/>
              </a:ext>
            </a:extLst>
          </p:cNvPr>
          <p:cNvSpPr>
            <a:spLocks noGrp="1"/>
          </p:cNvSpPr>
          <p:nvPr>
            <p:ph type="title"/>
          </p:nvPr>
        </p:nvSpPr>
        <p:spPr/>
        <p:txBody>
          <a:bodyPr/>
          <a:lstStyle/>
          <a:p>
            <a:pPr algn="ctr"/>
            <a:r>
              <a:rPr lang="en-US" dirty="0"/>
              <a:t>Proposed approach to renewable energy resources as assets</a:t>
            </a:r>
          </a:p>
        </p:txBody>
      </p:sp>
      <p:pic>
        <p:nvPicPr>
          <p:cNvPr id="6" name="Content Placeholder 5">
            <a:extLst>
              <a:ext uri="{FF2B5EF4-FFF2-40B4-BE49-F238E27FC236}">
                <a16:creationId xmlns:a16="http://schemas.microsoft.com/office/drawing/2014/main" id="{C74EC6A3-ACBA-46DD-B445-A855BB8553EF}"/>
              </a:ext>
            </a:extLst>
          </p:cNvPr>
          <p:cNvPicPr>
            <a:picLocks noGrp="1" noChangeAspect="1"/>
          </p:cNvPicPr>
          <p:nvPr>
            <p:ph idx="1"/>
          </p:nvPr>
        </p:nvPicPr>
        <p:blipFill>
          <a:blip r:embed="rId2"/>
          <a:stretch>
            <a:fillRect/>
          </a:stretch>
        </p:blipFill>
        <p:spPr>
          <a:xfrm>
            <a:off x="1648910" y="1924595"/>
            <a:ext cx="9334961" cy="3701143"/>
          </a:xfrm>
          <a:prstGeom prst="rect">
            <a:avLst/>
          </a:prstGeom>
        </p:spPr>
      </p:pic>
      <p:sp>
        <p:nvSpPr>
          <p:cNvPr id="7" name="TextBox 6">
            <a:extLst>
              <a:ext uri="{FF2B5EF4-FFF2-40B4-BE49-F238E27FC236}">
                <a16:creationId xmlns:a16="http://schemas.microsoft.com/office/drawing/2014/main" id="{83F43CDF-8B31-47A2-A9FA-03146DE0CDC2}"/>
              </a:ext>
            </a:extLst>
          </p:cNvPr>
          <p:cNvSpPr txBox="1"/>
          <p:nvPr/>
        </p:nvSpPr>
        <p:spPr>
          <a:xfrm>
            <a:off x="1501219" y="5729017"/>
            <a:ext cx="7947582" cy="646331"/>
          </a:xfrm>
          <a:prstGeom prst="rect">
            <a:avLst/>
          </a:prstGeom>
          <a:noFill/>
        </p:spPr>
        <p:txBody>
          <a:bodyPr wrap="square" rtlCol="0">
            <a:spAutoFit/>
          </a:bodyPr>
          <a:lstStyle/>
          <a:p>
            <a:r>
              <a:rPr lang="en-US" dirty="0"/>
              <a:t>Important to avoid any potential double-counting where land value may include value of renewable energy resources.</a:t>
            </a:r>
          </a:p>
        </p:txBody>
      </p:sp>
    </p:spTree>
    <p:extLst>
      <p:ext uri="{BB962C8B-B14F-4D97-AF65-F5344CB8AC3E}">
        <p14:creationId xmlns:p14="http://schemas.microsoft.com/office/powerpoint/2010/main" val="17298143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5834F-ACAC-496D-A509-95A02AD57183}"/>
              </a:ext>
            </a:extLst>
          </p:cNvPr>
          <p:cNvSpPr>
            <a:spLocks noGrp="1"/>
          </p:cNvSpPr>
          <p:nvPr>
            <p:ph type="title"/>
          </p:nvPr>
        </p:nvSpPr>
        <p:spPr>
          <a:xfrm>
            <a:off x="838200" y="365125"/>
            <a:ext cx="10515600" cy="1325563"/>
          </a:xfrm>
        </p:spPr>
        <p:txBody>
          <a:bodyPr>
            <a:normAutofit/>
          </a:bodyPr>
          <a:lstStyle/>
          <a:p>
            <a:pPr algn="ctr"/>
            <a:r>
              <a:rPr lang="en-US" dirty="0"/>
              <a:t>Approaches to valuation of renewable energy assets</a:t>
            </a:r>
          </a:p>
        </p:txBody>
      </p:sp>
      <p:sp>
        <p:nvSpPr>
          <p:cNvPr id="3" name="Content Placeholder 2">
            <a:extLst>
              <a:ext uri="{FF2B5EF4-FFF2-40B4-BE49-F238E27FC236}">
                <a16:creationId xmlns:a16="http://schemas.microsoft.com/office/drawing/2014/main" id="{E2359F45-C57D-4663-94D6-A85A098A425C}"/>
              </a:ext>
            </a:extLst>
          </p:cNvPr>
          <p:cNvSpPr>
            <a:spLocks noGrp="1"/>
          </p:cNvSpPr>
          <p:nvPr>
            <p:ph idx="1"/>
          </p:nvPr>
        </p:nvSpPr>
        <p:spPr>
          <a:xfrm>
            <a:off x="838199" y="1825625"/>
            <a:ext cx="5849983" cy="4667250"/>
          </a:xfrm>
        </p:spPr>
        <p:txBody>
          <a:bodyPr>
            <a:normAutofit fontScale="92500" lnSpcReduction="10000"/>
          </a:bodyPr>
          <a:lstStyle/>
          <a:p>
            <a:pPr marL="0" lvl="2" indent="0">
              <a:buNone/>
            </a:pPr>
            <a:r>
              <a:rPr lang="en-US" sz="1700" b="1" dirty="0"/>
              <a:t>Least-cost alternative: </a:t>
            </a:r>
            <a:r>
              <a:rPr lang="en-US" sz="1700" dirty="0"/>
              <a:t>estimate the rent that would be generated by the least-cost alternative source of energy</a:t>
            </a:r>
          </a:p>
          <a:p>
            <a:pPr marL="457200" lvl="1" indent="0">
              <a:buNone/>
            </a:pPr>
            <a:r>
              <a:rPr lang="en-US" sz="1700" dirty="0"/>
              <a:t>Very complex to implement  (see Canadian examples)</a:t>
            </a:r>
          </a:p>
          <a:p>
            <a:pPr marL="457200" lvl="1" indent="0">
              <a:buNone/>
            </a:pPr>
            <a:endParaRPr lang="en-US" sz="1700" dirty="0"/>
          </a:p>
          <a:p>
            <a:pPr marL="0" indent="0">
              <a:buNone/>
            </a:pPr>
            <a:r>
              <a:rPr lang="en-US" sz="1700" b="1" dirty="0"/>
              <a:t>Residual value</a:t>
            </a:r>
            <a:r>
              <a:rPr lang="en-US" sz="1700" dirty="0"/>
              <a:t>: assumes markets approximate long-run equilibrium so that the residual value method accurately measures rents </a:t>
            </a:r>
          </a:p>
          <a:p>
            <a:pPr marL="457200" lvl="1" indent="0">
              <a:buNone/>
            </a:pPr>
            <a:r>
              <a:rPr lang="en-US" sz="1700" dirty="0"/>
              <a:t>Consistent with widely applied approach to natural resource rents in both SNA and SEEA-CF where markets for assets are lacking</a:t>
            </a:r>
          </a:p>
          <a:p>
            <a:pPr marL="457200" lvl="1" indent="0">
              <a:buNone/>
            </a:pPr>
            <a:endParaRPr lang="en-US" sz="1700" dirty="0"/>
          </a:p>
          <a:p>
            <a:pPr marL="457200" lvl="1" indent="0">
              <a:buNone/>
            </a:pPr>
            <a:r>
              <a:rPr lang="en-US" sz="1700" dirty="0"/>
              <a:t>Challenges when applied to renewable energy resources: </a:t>
            </a:r>
          </a:p>
          <a:p>
            <a:pPr marL="914400" lvl="2" indent="0">
              <a:buNone/>
            </a:pPr>
            <a:r>
              <a:rPr lang="en-US" sz="1700" dirty="0"/>
              <a:t>Adjusting for market distortions that arise from, for example,</a:t>
            </a:r>
          </a:p>
          <a:p>
            <a:pPr lvl="3"/>
            <a:r>
              <a:rPr lang="en-US" sz="1700" dirty="0"/>
              <a:t>Heavy subsidization of energy production &amp; consumption</a:t>
            </a:r>
          </a:p>
          <a:p>
            <a:pPr lvl="3"/>
            <a:r>
              <a:rPr lang="en-US" sz="1700" dirty="0"/>
              <a:t>Uncertainty about legal, regulatory environment</a:t>
            </a:r>
          </a:p>
          <a:p>
            <a:pPr marL="914400" lvl="2" indent="0">
              <a:buNone/>
            </a:pPr>
            <a:r>
              <a:rPr lang="en-US" sz="1700" dirty="0"/>
              <a:t>Costs of intermittency/grid integration costs</a:t>
            </a:r>
          </a:p>
          <a:p>
            <a:pPr marL="0" lvl="2" indent="0">
              <a:buNone/>
            </a:pPr>
            <a:endParaRPr lang="en-US" sz="1700" dirty="0"/>
          </a:p>
          <a:p>
            <a:pPr marL="0" lvl="2" indent="0">
              <a:buNone/>
            </a:pPr>
            <a:r>
              <a:rPr lang="en-US" sz="1700" b="1" dirty="0">
                <a:solidFill>
                  <a:schemeClr val="accent5"/>
                </a:solidFill>
              </a:rPr>
              <a:t>Our proposal:  use residual value approach</a:t>
            </a:r>
          </a:p>
          <a:p>
            <a:pPr marL="914400" lvl="2" indent="0">
              <a:buNone/>
            </a:pPr>
            <a:endParaRPr lang="en-US" sz="1100" dirty="0"/>
          </a:p>
          <a:p>
            <a:pPr marL="0" indent="0">
              <a:buNone/>
            </a:pPr>
            <a:endParaRPr lang="en-US" sz="1100" dirty="0"/>
          </a:p>
          <a:p>
            <a:pPr marL="0" indent="0">
              <a:buNone/>
            </a:pPr>
            <a:endParaRPr lang="en-US" sz="1100" dirty="0"/>
          </a:p>
        </p:txBody>
      </p:sp>
      <p:pic>
        <p:nvPicPr>
          <p:cNvPr id="4" name="Picture 3">
            <a:extLst>
              <a:ext uri="{FF2B5EF4-FFF2-40B4-BE49-F238E27FC236}">
                <a16:creationId xmlns:a16="http://schemas.microsoft.com/office/drawing/2014/main" id="{E6E2772B-E00E-4375-9B2C-956F25CBB6A8}"/>
              </a:ext>
            </a:extLst>
          </p:cNvPr>
          <p:cNvPicPr>
            <a:picLocks noChangeAspect="1"/>
          </p:cNvPicPr>
          <p:nvPr/>
        </p:nvPicPr>
        <p:blipFill rotWithShape="1">
          <a:blip r:embed="rId2"/>
          <a:srcRect r="51129" b="1"/>
          <a:stretch/>
        </p:blipFill>
        <p:spPr>
          <a:xfrm>
            <a:off x="6862354" y="1904282"/>
            <a:ext cx="4491445" cy="3078777"/>
          </a:xfrm>
          <a:prstGeom prst="rect">
            <a:avLst/>
          </a:prstGeom>
        </p:spPr>
      </p:pic>
    </p:spTree>
    <p:extLst>
      <p:ext uri="{BB962C8B-B14F-4D97-AF65-F5344CB8AC3E}">
        <p14:creationId xmlns:p14="http://schemas.microsoft.com/office/powerpoint/2010/main" val="1792317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5053727B-9BD5-402C-A727-7565674B2A7E}"/>
              </a:ext>
            </a:extLst>
          </p:cNvPr>
          <p:cNvSpPr>
            <a:spLocks noGrp="1"/>
          </p:cNvSpPr>
          <p:nvPr>
            <p:ph type="title"/>
          </p:nvPr>
        </p:nvSpPr>
        <p:spPr>
          <a:xfrm>
            <a:off x="-15805" y="431375"/>
            <a:ext cx="11854457" cy="757163"/>
          </a:xfrm>
        </p:spPr>
        <p:txBody>
          <a:bodyPr anchor="t" anchorCtr="0">
            <a:noAutofit/>
          </a:bodyPr>
          <a:lstStyle/>
          <a:p>
            <a:pPr algn="ctr"/>
            <a:r>
              <a:rPr lang="en-US" altLang="en-US" sz="4400" dirty="0">
                <a:sym typeface="Gotham Medium"/>
              </a:rPr>
              <a:t>Pilot study on value of renewable energy assets: hydro, solar &amp; wind</a:t>
            </a:r>
            <a:endParaRPr lang="en-US" altLang="en-US" sz="4400" baseline="30000" dirty="0">
              <a:sym typeface="Gotham Medium"/>
            </a:endParaRPr>
          </a:p>
        </p:txBody>
      </p:sp>
      <p:sp>
        <p:nvSpPr>
          <p:cNvPr id="7" name="Rectangle 2">
            <a:extLst>
              <a:ext uri="{FF2B5EF4-FFF2-40B4-BE49-F238E27FC236}">
                <a16:creationId xmlns:a16="http://schemas.microsoft.com/office/drawing/2014/main" id="{1167D5C3-0670-42DD-B401-5FC7E7F4F71B}"/>
              </a:ext>
            </a:extLst>
          </p:cNvPr>
          <p:cNvSpPr>
            <a:spLocks/>
          </p:cNvSpPr>
          <p:nvPr/>
        </p:nvSpPr>
        <p:spPr bwMode="auto">
          <a:xfrm>
            <a:off x="1127448" y="1592796"/>
            <a:ext cx="10531170" cy="4076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marL="1397000" indent="-469900">
              <a:defRPr sz="3600">
                <a:solidFill>
                  <a:srgbClr val="000000"/>
                </a:solidFill>
                <a:latin typeface="Gill Sans"/>
                <a:ea typeface="Heiti SC Light"/>
                <a:cs typeface="Heiti SC Light"/>
                <a:sym typeface="Gill Sans"/>
              </a:defRPr>
            </a:lvl1pPr>
            <a:lvl2pPr marL="742950" indent="-285750">
              <a:defRPr sz="3600">
                <a:solidFill>
                  <a:srgbClr val="000000"/>
                </a:solidFill>
                <a:latin typeface="Gill Sans"/>
                <a:ea typeface="Heiti SC Light"/>
                <a:cs typeface="Heiti SC Light"/>
                <a:sym typeface="Gill Sans"/>
              </a:defRPr>
            </a:lvl2pPr>
            <a:lvl3pPr marL="1143000" indent="-228600">
              <a:defRPr sz="3600">
                <a:solidFill>
                  <a:srgbClr val="000000"/>
                </a:solidFill>
                <a:latin typeface="Gill Sans"/>
                <a:ea typeface="Heiti SC Light"/>
                <a:cs typeface="Heiti SC Light"/>
                <a:sym typeface="Gill Sans"/>
              </a:defRPr>
            </a:lvl3pPr>
            <a:lvl4pPr marL="1600200" indent="-228600">
              <a:defRPr sz="3600">
                <a:solidFill>
                  <a:srgbClr val="000000"/>
                </a:solidFill>
                <a:latin typeface="Gill Sans"/>
                <a:ea typeface="Heiti SC Light"/>
                <a:cs typeface="Heiti SC Light"/>
                <a:sym typeface="Gill Sans"/>
              </a:defRPr>
            </a:lvl4pPr>
            <a:lvl5pPr marL="2057400" indent="-228600">
              <a:defRPr sz="3600">
                <a:solidFill>
                  <a:srgbClr val="000000"/>
                </a:solidFill>
                <a:latin typeface="Gill Sans"/>
                <a:ea typeface="Heiti SC Light"/>
                <a:cs typeface="Heiti SC Light"/>
                <a:sym typeface="Gill Sans"/>
              </a:defRPr>
            </a:lvl5pPr>
            <a:lvl6pPr marL="2514600" indent="-228600" eaLnBrk="0" fontAlgn="base" hangingPunct="0">
              <a:spcBef>
                <a:spcPct val="0"/>
              </a:spcBef>
              <a:spcAft>
                <a:spcPct val="0"/>
              </a:spcAft>
              <a:defRPr sz="3600">
                <a:solidFill>
                  <a:srgbClr val="000000"/>
                </a:solidFill>
                <a:latin typeface="Gill Sans"/>
                <a:ea typeface="Heiti SC Light"/>
                <a:cs typeface="Heiti SC Light"/>
                <a:sym typeface="Gill Sans"/>
              </a:defRPr>
            </a:lvl6pPr>
            <a:lvl7pPr marL="2971800" indent="-228600" eaLnBrk="0" fontAlgn="base" hangingPunct="0">
              <a:spcBef>
                <a:spcPct val="0"/>
              </a:spcBef>
              <a:spcAft>
                <a:spcPct val="0"/>
              </a:spcAft>
              <a:defRPr sz="3600">
                <a:solidFill>
                  <a:srgbClr val="000000"/>
                </a:solidFill>
                <a:latin typeface="Gill Sans"/>
                <a:ea typeface="Heiti SC Light"/>
                <a:cs typeface="Heiti SC Light"/>
                <a:sym typeface="Gill Sans"/>
              </a:defRPr>
            </a:lvl7pPr>
            <a:lvl8pPr marL="3429000" indent="-228600" eaLnBrk="0" fontAlgn="base" hangingPunct="0">
              <a:spcBef>
                <a:spcPct val="0"/>
              </a:spcBef>
              <a:spcAft>
                <a:spcPct val="0"/>
              </a:spcAft>
              <a:defRPr sz="3600">
                <a:solidFill>
                  <a:srgbClr val="000000"/>
                </a:solidFill>
                <a:latin typeface="Gill Sans"/>
                <a:ea typeface="Heiti SC Light"/>
                <a:cs typeface="Heiti SC Light"/>
                <a:sym typeface="Gill Sans"/>
              </a:defRPr>
            </a:lvl8pPr>
            <a:lvl9pPr marL="3886200" indent="-228600" eaLnBrk="0" fontAlgn="base" hangingPunct="0">
              <a:spcBef>
                <a:spcPct val="0"/>
              </a:spcBef>
              <a:spcAft>
                <a:spcPct val="0"/>
              </a:spcAft>
              <a:defRPr sz="3600">
                <a:solidFill>
                  <a:srgbClr val="000000"/>
                </a:solidFill>
                <a:latin typeface="Gill Sans"/>
                <a:ea typeface="Heiti SC Light"/>
                <a:cs typeface="Heiti SC Light"/>
                <a:sym typeface="Gill Sans"/>
              </a:defRPr>
            </a:lvl9pPr>
          </a:lstStyle>
          <a:p>
            <a:pPr marL="490538" lvl="1" indent="-490538">
              <a:spcBef>
                <a:spcPts val="900"/>
              </a:spcBef>
              <a:buClr>
                <a:srgbClr val="3E457D"/>
              </a:buClr>
              <a:buSzPct val="125000"/>
              <a:buFont typeface="Arial" panose="020B0604020202020204" pitchFamily="34" charset="0"/>
              <a:buChar char="•"/>
            </a:pPr>
            <a:r>
              <a:rPr lang="en-US" sz="2800" dirty="0">
                <a:solidFill>
                  <a:schemeClr val="tx1"/>
                </a:solidFill>
                <a:latin typeface="+mn-lt"/>
                <a:ea typeface="+mn-ea"/>
                <a:cs typeface="+mn-cs"/>
              </a:rPr>
              <a:t>Pilot estimates for 15 countries</a:t>
            </a:r>
            <a:r>
              <a:rPr lang="en-US" sz="2800" baseline="30000" dirty="0">
                <a:solidFill>
                  <a:schemeClr val="tx1"/>
                </a:solidFill>
                <a:latin typeface="+mn-lt"/>
                <a:ea typeface="+mn-ea"/>
                <a:cs typeface="+mn-cs"/>
                <a:sym typeface="Gotham Medium"/>
              </a:rPr>
              <a:t>1</a:t>
            </a:r>
            <a:endParaRPr lang="en-US" sz="2800" dirty="0">
              <a:solidFill>
                <a:schemeClr val="tx1"/>
              </a:solidFill>
              <a:latin typeface="+mn-lt"/>
              <a:ea typeface="+mn-ea"/>
              <a:cs typeface="+mn-cs"/>
            </a:endParaRPr>
          </a:p>
          <a:p>
            <a:pPr marL="490538" lvl="1" indent="-490538">
              <a:spcBef>
                <a:spcPts val="900"/>
              </a:spcBef>
              <a:buClr>
                <a:srgbClr val="3E457D"/>
              </a:buClr>
              <a:buSzPct val="125000"/>
              <a:buFont typeface="Arial" panose="020B0604020202020204" pitchFamily="34" charset="0"/>
              <a:buChar char="•"/>
            </a:pPr>
            <a:r>
              <a:rPr lang="en-US" altLang="en-US" sz="2800" dirty="0">
                <a:solidFill>
                  <a:schemeClr val="tx1"/>
                </a:solidFill>
                <a:latin typeface="+mn-lt"/>
                <a:ea typeface="+mn-ea"/>
                <a:cs typeface="+mn-cs"/>
                <a:sym typeface="Gotham Medium"/>
              </a:rPr>
              <a:t>Scenarios of value of RES assets in 2 countries under policy scenarios, e.g. carbon prices</a:t>
            </a:r>
            <a:endParaRPr lang="en-US" altLang="en-US" sz="2800" baseline="30000" dirty="0">
              <a:solidFill>
                <a:schemeClr val="tx1"/>
              </a:solidFill>
              <a:latin typeface="+mn-lt"/>
              <a:ea typeface="+mn-ea"/>
              <a:cs typeface="+mn-cs"/>
              <a:sym typeface="Gotham Medium"/>
            </a:endParaRPr>
          </a:p>
        </p:txBody>
      </p:sp>
      <p:sp>
        <p:nvSpPr>
          <p:cNvPr id="3" name="TextBox 2">
            <a:extLst>
              <a:ext uri="{FF2B5EF4-FFF2-40B4-BE49-F238E27FC236}">
                <a16:creationId xmlns:a16="http://schemas.microsoft.com/office/drawing/2014/main" id="{97DBE3DE-8AEA-5542-BC28-517D0D045362}"/>
              </a:ext>
            </a:extLst>
          </p:cNvPr>
          <p:cNvSpPr txBox="1"/>
          <p:nvPr/>
        </p:nvSpPr>
        <p:spPr>
          <a:xfrm>
            <a:off x="477078" y="5964960"/>
            <a:ext cx="10933044" cy="461665"/>
          </a:xfrm>
          <a:prstGeom prst="rect">
            <a:avLst/>
          </a:prstGeom>
          <a:noFill/>
        </p:spPr>
        <p:txBody>
          <a:bodyPr wrap="square" rtlCol="0">
            <a:spAutoFit/>
          </a:bodyPr>
          <a:lstStyle/>
          <a:p>
            <a:pPr marL="228600" indent="-228600">
              <a:buAutoNum type="arabicPeriod"/>
            </a:pPr>
            <a:r>
              <a:rPr lang="en-CA" sz="1200" dirty="0"/>
              <a:t>See Smith, R. and A. </a:t>
            </a:r>
            <a:r>
              <a:rPr lang="en-CA" sz="1200" dirty="0" err="1"/>
              <a:t>Ilias</a:t>
            </a:r>
            <a:r>
              <a:rPr lang="en-CA" sz="1200" dirty="0"/>
              <a:t>, </a:t>
            </a:r>
            <a:r>
              <a:rPr lang="en-CA" sz="1200" i="1" dirty="0"/>
              <a:t>Valuation of Renewable Energy Resources in the Context of the Changing Wealth of Nations, Experimental Results, </a:t>
            </a:r>
            <a:r>
              <a:rPr lang="en-CA" sz="1200" dirty="0"/>
              <a:t>Draft report prepared for the World Bank.</a:t>
            </a:r>
          </a:p>
        </p:txBody>
      </p:sp>
    </p:spTree>
    <p:extLst>
      <p:ext uri="{BB962C8B-B14F-4D97-AF65-F5344CB8AC3E}">
        <p14:creationId xmlns:p14="http://schemas.microsoft.com/office/powerpoint/2010/main" val="37532106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TotalTime>
  <Words>1610</Words>
  <Application>Microsoft Office PowerPoint</Application>
  <PresentationFormat>Widescreen</PresentationFormat>
  <Paragraphs>104</Paragraphs>
  <Slides>13</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WordVisi_MSFontService</vt:lpstr>
      <vt:lpstr>Arial</vt:lpstr>
      <vt:lpstr>Calibri</vt:lpstr>
      <vt:lpstr>Calibri Light</vt:lpstr>
      <vt:lpstr>Helvetica</vt:lpstr>
      <vt:lpstr>Office Theme</vt:lpstr>
      <vt:lpstr>Accounts for renewable energy assets</vt:lpstr>
      <vt:lpstr>Renewable energy assets: scope and motivation</vt:lpstr>
      <vt:lpstr>Treatment of renewable energy assets in SNA and SEEA-CF1</vt:lpstr>
      <vt:lpstr>Problems with SEEA-CF approach to renewable energy assets</vt:lpstr>
      <vt:lpstr>Closer look at natural resource assets in SNA and SEEA-CF</vt:lpstr>
      <vt:lpstr>Radio spectrum in the SNA as a model for treating renewable energy assets?</vt:lpstr>
      <vt:lpstr>Proposed approach to renewable energy resources as assets</vt:lpstr>
      <vt:lpstr>Approaches to valuation of renewable energy assets</vt:lpstr>
      <vt:lpstr>Pilot study on value of renewable energy assets: hydro, solar &amp; wind</vt:lpstr>
      <vt:lpstr>Renewable energy is a large unaccounted wealth that can increase in value with efficient market and climate policies</vt:lpstr>
      <vt:lpstr>Historical calculated asset values fit well to the observed variations in electricity prices, generation levels, and other major market events </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Accounts for renewable energy assets</dc:title>
  <dc:creator>Glenn-Marie Lange</dc:creator>
  <cp:lastModifiedBy>Oleksandr SVIRCHEVSKYY</cp:lastModifiedBy>
  <cp:revision>12</cp:revision>
  <dcterms:created xsi:type="dcterms:W3CDTF">2019-10-02T12:20:48Z</dcterms:created>
  <dcterms:modified xsi:type="dcterms:W3CDTF">2021-05-20T07:56:00Z</dcterms:modified>
</cp:coreProperties>
</file>