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385" r:id="rId2"/>
    <p:sldId id="609" r:id="rId3"/>
    <p:sldId id="594" r:id="rId4"/>
    <p:sldId id="610" r:id="rId5"/>
    <p:sldId id="591" r:id="rId6"/>
    <p:sldId id="576" r:id="rId7"/>
    <p:sldId id="604" r:id="rId8"/>
    <p:sldId id="603" r:id="rId9"/>
    <p:sldId id="601" r:id="rId10"/>
    <p:sldId id="600" r:id="rId11"/>
    <p:sldId id="602" r:id="rId12"/>
    <p:sldId id="606" r:id="rId13"/>
    <p:sldId id="599" r:id="rId14"/>
    <p:sldId id="597" r:id="rId15"/>
    <p:sldId id="598" r:id="rId16"/>
    <p:sldId id="605" r:id="rId17"/>
    <p:sldId id="607" r:id="rId18"/>
    <p:sldId id="608" r:id="rId19"/>
  </p:sldIdLst>
  <p:sldSz cx="9144000" cy="6858000" type="screen4x3"/>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Arial" panose="020B0604020202020204"/>
        <a:ea typeface="+mn-ea"/>
        <a:cs typeface="+mn-cs"/>
      </a:defRPr>
    </a:lvl1pPr>
    <a:lvl2pPr marL="457200" algn="l" rtl="0" fontAlgn="base">
      <a:spcBef>
        <a:spcPct val="0"/>
      </a:spcBef>
      <a:spcAft>
        <a:spcPct val="0"/>
      </a:spcAft>
      <a:defRPr kern="1200">
        <a:solidFill>
          <a:schemeClr val="tx1"/>
        </a:solidFill>
        <a:latin typeface="Arial" panose="020B0604020202020204"/>
        <a:ea typeface="+mn-ea"/>
        <a:cs typeface="+mn-cs"/>
      </a:defRPr>
    </a:lvl2pPr>
    <a:lvl3pPr marL="914400" algn="l" rtl="0" fontAlgn="base">
      <a:spcBef>
        <a:spcPct val="0"/>
      </a:spcBef>
      <a:spcAft>
        <a:spcPct val="0"/>
      </a:spcAft>
      <a:defRPr kern="1200">
        <a:solidFill>
          <a:schemeClr val="tx1"/>
        </a:solidFill>
        <a:latin typeface="Arial" panose="020B0604020202020204"/>
        <a:ea typeface="+mn-ea"/>
        <a:cs typeface="+mn-cs"/>
      </a:defRPr>
    </a:lvl3pPr>
    <a:lvl4pPr marL="1371600" algn="l" rtl="0" fontAlgn="base">
      <a:spcBef>
        <a:spcPct val="0"/>
      </a:spcBef>
      <a:spcAft>
        <a:spcPct val="0"/>
      </a:spcAft>
      <a:defRPr kern="1200">
        <a:solidFill>
          <a:schemeClr val="tx1"/>
        </a:solidFill>
        <a:latin typeface="Arial" panose="020B0604020202020204"/>
        <a:ea typeface="+mn-ea"/>
        <a:cs typeface="+mn-cs"/>
      </a:defRPr>
    </a:lvl4pPr>
    <a:lvl5pPr marL="1828800" algn="l" rtl="0" fontAlgn="base">
      <a:spcBef>
        <a:spcPct val="0"/>
      </a:spcBef>
      <a:spcAft>
        <a:spcPct val="0"/>
      </a:spcAft>
      <a:defRPr kern="1200">
        <a:solidFill>
          <a:schemeClr val="tx1"/>
        </a:solidFill>
        <a:latin typeface="Arial" panose="020B0604020202020204"/>
        <a:ea typeface="+mn-ea"/>
        <a:cs typeface="+mn-cs"/>
      </a:defRPr>
    </a:lvl5pPr>
    <a:lvl6pPr marL="2286000" algn="l" defTabSz="914400" rtl="0" eaLnBrk="1" latinLnBrk="0" hangingPunct="1">
      <a:defRPr kern="1200">
        <a:solidFill>
          <a:schemeClr val="tx1"/>
        </a:solidFill>
        <a:latin typeface="Arial" panose="020B0604020202020204"/>
        <a:ea typeface="+mn-ea"/>
        <a:cs typeface="+mn-cs"/>
      </a:defRPr>
    </a:lvl6pPr>
    <a:lvl7pPr marL="2743200" algn="l" defTabSz="914400" rtl="0" eaLnBrk="1" latinLnBrk="0" hangingPunct="1">
      <a:defRPr kern="1200">
        <a:solidFill>
          <a:schemeClr val="tx1"/>
        </a:solidFill>
        <a:latin typeface="Arial" panose="020B0604020202020204"/>
        <a:ea typeface="+mn-ea"/>
        <a:cs typeface="+mn-cs"/>
      </a:defRPr>
    </a:lvl7pPr>
    <a:lvl8pPr marL="3200400" algn="l" defTabSz="914400" rtl="0" eaLnBrk="1" latinLnBrk="0" hangingPunct="1">
      <a:defRPr kern="1200">
        <a:solidFill>
          <a:schemeClr val="tx1"/>
        </a:solidFill>
        <a:latin typeface="Arial" panose="020B0604020202020204"/>
        <a:ea typeface="+mn-ea"/>
        <a:cs typeface="+mn-cs"/>
      </a:defRPr>
    </a:lvl8pPr>
    <a:lvl9pPr marL="3657600" algn="l" defTabSz="914400" rtl="0" eaLnBrk="1" latinLnBrk="0" hangingPunct="1">
      <a:defRPr kern="1200">
        <a:solidFill>
          <a:schemeClr val="tx1"/>
        </a:solidFill>
        <a:latin typeface="Arial" panose="020B0604020202020204"/>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Maria Currea" initials="AM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1BC41"/>
    <a:srgbClr val="F5A81C"/>
    <a:srgbClr val="006BB6"/>
    <a:srgbClr val="FEBB1E"/>
    <a:srgbClr val="6E5B25"/>
    <a:srgbClr val="A7D07A"/>
    <a:srgbClr val="FF9900"/>
    <a:srgbClr val="FFDF7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47" autoAdjust="0"/>
    <p:restoredTop sz="93017" autoAdjust="0"/>
  </p:normalViewPr>
  <p:slideViewPr>
    <p:cSldViewPr>
      <p:cViewPr varScale="1">
        <p:scale>
          <a:sx n="85" d="100"/>
          <a:sy n="85" d="100"/>
        </p:scale>
        <p:origin x="-924" y="-84"/>
      </p:cViewPr>
      <p:guideLst>
        <p:guide orient="horz" pos="2160"/>
        <p:guide pos="2880"/>
      </p:guideLst>
    </p:cSldViewPr>
  </p:slideViewPr>
  <p:notesTextViewPr>
    <p:cViewPr>
      <p:scale>
        <a:sx n="3" d="2"/>
        <a:sy n="3" d="2"/>
      </p:scale>
      <p:origin x="0" y="0"/>
    </p:cViewPr>
  </p:notesTextViewPr>
  <p:sorterViewPr>
    <p:cViewPr>
      <p:scale>
        <a:sx n="100" d="100"/>
        <a:sy n="100" d="100"/>
      </p:scale>
      <p:origin x="0" y="-4176"/>
    </p:cViewPr>
  </p:sorterViewPr>
  <p:notesViewPr>
    <p:cSldViewPr>
      <p:cViewPr varScale="1">
        <p:scale>
          <a:sx n="65" d="100"/>
          <a:sy n="65" d="100"/>
        </p:scale>
        <p:origin x="2223"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285ADB-1465-4FCF-8D1B-E067E37D3CEE}" type="datetimeFigureOut">
              <a:rPr lang="ru-RU" smtClean="0"/>
              <a:pPr/>
              <a:t>11.05.2021</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A9B2AF-2D09-4280-84D1-4F6D53786F2B}"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AC0AB2-C5BE-47EA-8029-0099ECE779A9}" type="datetimeFigureOut">
              <a:rPr lang="en-US" smtClean="0"/>
              <a:pPr/>
              <a:t>5/11/2021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965FF7-FB76-4CFD-ACCB-33772EB472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965FF7-FB76-4CFD-ACCB-33772EB4723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pPr rtl="0"/>
            <a:r>
              <a:rPr lang="en-GB" sz="1200" b="0" i="0" u="none" strike="noStrike">
                <a:highlight>
                  <a:srgbClr val="000000">
                    <a:alpha val="0"/>
                  </a:srgbClr>
                </a:highlight>
                <a:latin typeface="Calibri" panose="020F0502020204030204"/>
              </a:rPr>
              <a:t>MAIN ELEMENTS TO IMPLEMENT THE SGP YOUTH APPROACH</a:t>
            </a:r>
          </a:p>
          <a:p>
            <a:pPr rtl="0"/>
            <a:r>
              <a:rPr lang="en-GB" sz="1200" b="0" i="0" u="none" strike="noStrike">
                <a:highlight>
                  <a:srgbClr val="000000">
                    <a:alpha val="0"/>
                  </a:srgbClr>
                </a:highlight>
                <a:latin typeface="Calibri" panose="020F0502020204030204"/>
              </a:rPr>
              <a:t>Provides for both "mainstreaming" and "special investments in direct public inclusion”</a:t>
            </a:r>
          </a:p>
          <a:p>
            <a:endParaRPr lang="uk-UA" altLang="ru-RU"/>
          </a:p>
          <a:p>
            <a:pPr rtl="0"/>
            <a:r>
              <a:rPr lang="en-GB" sz="1200" b="0" i="0" u="none" strike="noStrike">
                <a:highlight>
                  <a:srgbClr val="000000">
                    <a:alpha val="0"/>
                  </a:srgbClr>
                </a:highlight>
                <a:latin typeface="Calibri" panose="020F0502020204030204"/>
              </a:rPr>
              <a:t>KEY COMPONENTS	LEVEL OF INTERVENTION</a:t>
            </a:r>
          </a:p>
          <a:p>
            <a:endParaRPr lang="uk-UA" altLang="ru-RU"/>
          </a:p>
          <a:p>
            <a:pPr rtl="0"/>
            <a:r>
              <a:rPr lang="en-GB" sz="1200" b="0" i="0" u="none" strike="noStrike">
                <a:highlight>
                  <a:srgbClr val="000000">
                    <a:alpha val="0"/>
                  </a:srgbClr>
                </a:highlight>
                <a:latin typeface="Calibri" panose="020F0502020204030204"/>
              </a:rPr>
              <a:t>Grant making	Project</a:t>
            </a:r>
            <a:endParaRPr lang="uk-UA" altLang="ru-RU"/>
          </a:p>
          <a:p>
            <a:pPr rtl="0"/>
            <a:r>
              <a:rPr lang="en-GB" sz="1200" b="0" i="0" u="none" strike="noStrike">
                <a:highlight>
                  <a:srgbClr val="000000">
                    <a:alpha val="0"/>
                  </a:srgbClr>
                </a:highlight>
                <a:latin typeface="Calibri" panose="020F0502020204030204"/>
              </a:rPr>
              <a:t>Capacity building	Project	Country	World</a:t>
            </a:r>
          </a:p>
          <a:p>
            <a:pPr rtl="0"/>
            <a:r>
              <a:rPr lang="en-GB" sz="1200" b="0" i="0" u="none" strike="noStrike">
                <a:highlight>
                  <a:srgbClr val="000000">
                    <a:alpha val="0"/>
                  </a:srgbClr>
                </a:highlight>
                <a:latin typeface="Calibri" panose="020F0502020204030204"/>
              </a:rPr>
              <a:t>Knowledge generation		</a:t>
            </a:r>
            <a:r>
              <a:rPr lang="en-GB" sz="1200" b="0" i="0" u="none" strike="noStrike">
                <a:highlight>
                  <a:srgbClr val="000000">
                    <a:alpha val="0"/>
                  </a:srgbClr>
                </a:highlight>
                <a:latin typeface="Calibri" panose="020F0502020204030204"/>
                <a:sym typeface="+mn-ea"/>
              </a:rPr>
              <a:t>Country	World</a:t>
            </a:r>
            <a:r>
              <a:rPr lang="en-GB" sz="1200" b="0" i="0" u="none" strike="noStrike">
                <a:highlight>
                  <a:srgbClr val="000000">
                    <a:alpha val="0"/>
                  </a:srgbClr>
                </a:highlight>
                <a:latin typeface="Calibri" panose="020F0502020204030204"/>
              </a:rPr>
              <a:t>	</a:t>
            </a:r>
          </a:p>
          <a:p>
            <a:pPr rtl="0"/>
            <a:r>
              <a:rPr lang="en-GB" sz="1200" b="0" i="0" u="none" strike="noStrike">
                <a:highlight>
                  <a:srgbClr val="000000">
                    <a:alpha val="0"/>
                  </a:srgbClr>
                </a:highlight>
                <a:latin typeface="Calibri" panose="020F0502020204030204"/>
              </a:rPr>
              <a:t>Partnership development		</a:t>
            </a:r>
            <a:r>
              <a:rPr lang="en-GB" sz="1200" b="0" i="0" u="none" strike="noStrike">
                <a:highlight>
                  <a:srgbClr val="000000">
                    <a:alpha val="0"/>
                  </a:srgbClr>
                </a:highlight>
                <a:latin typeface="Calibri" panose="020F0502020204030204"/>
                <a:sym typeface="+mn-ea"/>
              </a:rPr>
              <a:t>Country	World</a:t>
            </a:r>
          </a:p>
          <a:p>
            <a:endParaRPr lang="uk-UA" altLang="ru-RU"/>
          </a:p>
          <a:p>
            <a:pPr rtl="0"/>
            <a:r>
              <a:rPr lang="en-GB" sz="1200" b="0" i="0" u="none" strike="noStrike">
                <a:highlight>
                  <a:srgbClr val="000000">
                    <a:alpha val="0"/>
                  </a:srgbClr>
                </a:highlight>
                <a:latin typeface="Calibri" panose="020F0502020204030204"/>
              </a:rPr>
              <a:t>SGP COMMITMENT: Gender mainstreaming to address cross-cutting issues in a specific area of public inclusion</a:t>
            </a:r>
          </a:p>
          <a:p>
            <a:endParaRPr lang="uk-UA" altLang="ru-RU"/>
          </a:p>
          <a:p>
            <a:pPr rtl="0"/>
            <a:r>
              <a:rPr lang="en-GB" sz="1200" b="0" i="0" u="none" strike="noStrike">
                <a:highlight>
                  <a:srgbClr val="000000">
                    <a:alpha val="0"/>
                  </a:srgbClr>
                </a:highlight>
                <a:latin typeface="Calibri" panose="020F0502020204030204"/>
              </a:rPr>
              <a:t>Addressing the issue of "young women and girls" in the framework of SGP youth work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52400" y="1828801"/>
            <a:ext cx="8839200" cy="4876799"/>
          </a:xfrm>
          <a:prstGeom prst="rect">
            <a:avLst/>
          </a:prstGeom>
        </p:spPr>
      </p:pic>
      <p:pic>
        <p:nvPicPr>
          <p:cNvPr id="11" name="Picture 10"/>
          <p:cNvPicPr>
            <a:picLocks noChangeAspect="1"/>
          </p:cNvPicPr>
          <p:nvPr userDrawn="1"/>
        </p:nvPicPr>
        <p:blipFill>
          <a:blip r:embed="rId3"/>
          <a:stretch>
            <a:fillRect/>
          </a:stretch>
        </p:blipFill>
        <p:spPr>
          <a:xfrm>
            <a:off x="7125352" y="149556"/>
            <a:ext cx="907789" cy="1082166"/>
          </a:xfrm>
          <a:prstGeom prst="rect">
            <a:avLst/>
          </a:prstGeom>
        </p:spPr>
      </p:pic>
      <p:pic>
        <p:nvPicPr>
          <p:cNvPr id="12" name="Picture 11"/>
          <p:cNvPicPr>
            <a:picLocks noChangeAspect="1"/>
          </p:cNvPicPr>
          <p:nvPr userDrawn="1"/>
        </p:nvPicPr>
        <p:blipFill>
          <a:blip r:embed="rId4"/>
          <a:srcRect l="38636" t="24067" r="42475" b="31204"/>
          <a:stretch>
            <a:fillRect/>
          </a:stretch>
        </p:blipFill>
        <p:spPr>
          <a:xfrm>
            <a:off x="8167330" y="145400"/>
            <a:ext cx="711761" cy="1302400"/>
          </a:xfrm>
          <a:prstGeom prst="rect">
            <a:avLst/>
          </a:prstGeom>
        </p:spPr>
      </p:pic>
      <p:sp>
        <p:nvSpPr>
          <p:cNvPr id="14" name="Rectangle 1027"/>
          <p:cNvSpPr txBox="1">
            <a:spLocks noChangeArrowheads="1"/>
          </p:cNvSpPr>
          <p:nvPr userDrawn="1"/>
        </p:nvSpPr>
        <p:spPr>
          <a:xfrm>
            <a:off x="0" y="4876800"/>
            <a:ext cx="9144000" cy="1447800"/>
          </a:xfrm>
          <a:prstGeom prst="rect">
            <a:avLst/>
          </a:prstGeom>
        </p:spPr>
        <p:txBody>
          <a:bodyPr vert="horz" lIns="91440" tIns="45720" rIns="91440" bIns="45720" rtlCol="0" anchor="t" anchorCtr="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Tx/>
              <a:buFont typeface="Calibri" panose="020F0502020204030204" pitchFamily="34" charset="0"/>
              <a:buNone/>
              <a:defRPr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400" kern="1200">
                <a:solidFill>
                  <a:schemeClr val="tx1">
                    <a:tint val="75000"/>
                  </a:schemeClr>
                </a:solidFill>
                <a:latin typeface="+mn-lt"/>
                <a:ea typeface="+mn-ea"/>
                <a:cs typeface="+mn-cs"/>
              </a:defRPr>
            </a:lvl9pPr>
          </a:lstStyle>
          <a:p>
            <a:pPr algn="ctr" fontAlgn="auto">
              <a:buFontTx/>
              <a:buNone/>
            </a:pPr>
            <a:endParaRPr lang="en-US" sz="3600" b="1">
              <a:solidFill>
                <a:schemeClr val="bg1"/>
              </a:solidFill>
            </a:endParaRPr>
          </a:p>
          <a:p>
            <a:pPr algn="ctr" fontAlgn="auto"/>
            <a:r>
              <a:rPr lang="en-US" sz="9600" b="1">
                <a:solidFill>
                  <a:schemeClr val="bg1"/>
                </a:solidFill>
              </a:rPr>
              <a:t>SGP's overall Island’s Resilience Approach </a:t>
            </a:r>
          </a:p>
          <a:p>
            <a:pPr algn="ctr" fontAlgn="auto"/>
            <a:r>
              <a:rPr lang="en-US" sz="9600" b="1">
                <a:solidFill>
                  <a:schemeClr val="bg1"/>
                </a:solidFill>
              </a:rPr>
              <a:t>and Programming in Pacific and other SIDS</a:t>
            </a:r>
          </a:p>
          <a:p>
            <a:pPr algn="ctr" fontAlgn="auto">
              <a:buFontTx/>
              <a:buNone/>
            </a:pPr>
            <a:r>
              <a:rPr lang="en-US" sz="5500">
                <a:solidFill>
                  <a:schemeClr val="bg1"/>
                </a:solidFill>
              </a:rPr>
              <a:t>Yoko Watanabe</a:t>
            </a:r>
          </a:p>
        </p:txBody>
      </p:sp>
      <p:cxnSp>
        <p:nvCxnSpPr>
          <p:cNvPr id="15" name="Straight Connector 14"/>
          <p:cNvCxnSpPr/>
          <p:nvPr userDrawn="1"/>
        </p:nvCxnSpPr>
        <p:spPr>
          <a:xfrm>
            <a:off x="3276600" y="5943600"/>
            <a:ext cx="251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5"/>
          <a:srcRect l="28518" t="47870" r="28344" b="49786"/>
          <a:stretch>
            <a:fillRect/>
          </a:stretch>
        </p:blipFill>
        <p:spPr>
          <a:xfrm>
            <a:off x="38100" y="1295400"/>
            <a:ext cx="6324600" cy="444678"/>
          </a:xfrm>
          <a:prstGeom prst="rect">
            <a:avLst/>
          </a:prstGeom>
        </p:spPr>
      </p:pic>
      <p:sp>
        <p:nvSpPr>
          <p:cNvPr id="17" name="Date Placeholder 3"/>
          <p:cNvSpPr>
            <a:spLocks noGrp="1"/>
          </p:cNvSpPr>
          <p:nvPr>
            <p:ph type="dt" sz="half" idx="10"/>
          </p:nvPr>
        </p:nvSpPr>
        <p:spPr>
          <a:xfrm>
            <a:off x="457200" y="6477000"/>
            <a:ext cx="777238" cy="245815"/>
          </a:xfrm>
          <a:prstGeom prst="rect">
            <a:avLst/>
          </a:prstGeom>
        </p:spPr>
        <p:txBody>
          <a:bodyPr/>
          <a:lstStyle>
            <a:lvl1pPr>
              <a:defRPr sz="800">
                <a:solidFill>
                  <a:schemeClr val="bg1"/>
                </a:solidFill>
              </a:defRPr>
            </a:lvl1pPr>
          </a:lstStyle>
          <a:p>
            <a:endParaRPr lang="en-US"/>
          </a:p>
        </p:txBody>
      </p:sp>
      <p:sp>
        <p:nvSpPr>
          <p:cNvPr id="18" name="Footer Placeholder 4"/>
          <p:cNvSpPr>
            <a:spLocks noGrp="1"/>
          </p:cNvSpPr>
          <p:nvPr>
            <p:ph type="ftr" sz="quarter" idx="11"/>
          </p:nvPr>
        </p:nvSpPr>
        <p:spPr>
          <a:xfrm>
            <a:off x="1295400" y="6477000"/>
            <a:ext cx="6934200" cy="245815"/>
          </a:xfrm>
          <a:prstGeom prst="rect">
            <a:avLst/>
          </a:prstGeom>
        </p:spPr>
        <p:txBody>
          <a:bodyPr/>
          <a:lstStyle>
            <a:lvl1pPr algn="ctr">
              <a:defRPr sz="800">
                <a:solidFill>
                  <a:schemeClr val="bg1"/>
                </a:solidFill>
              </a:defRPr>
            </a:lvl1pPr>
          </a:lstStyle>
          <a:p>
            <a:endParaRPr lang="en-US"/>
          </a:p>
        </p:txBody>
      </p:sp>
      <p:sp>
        <p:nvSpPr>
          <p:cNvPr id="19" name="Slide Number Placeholder 5"/>
          <p:cNvSpPr>
            <a:spLocks noGrp="1"/>
          </p:cNvSpPr>
          <p:nvPr>
            <p:ph type="sldNum" sz="quarter" idx="12"/>
          </p:nvPr>
        </p:nvSpPr>
        <p:spPr>
          <a:xfrm>
            <a:off x="8310578" y="6477000"/>
            <a:ext cx="376222" cy="245815"/>
          </a:xfrm>
          <a:prstGeom prst="rect">
            <a:avLst/>
          </a:prstGeom>
        </p:spPr>
        <p:txBody>
          <a:bodyPr/>
          <a:lstStyle>
            <a:lvl1pPr>
              <a:defRPr sz="800">
                <a:solidFill>
                  <a:schemeClr val="bg1"/>
                </a:solidFill>
              </a:defRPr>
            </a:lvl1pPr>
          </a:lstStyle>
          <a:p>
            <a:fld id="{EB64BD9E-6CEE-4B70-BCA0-609A17086EFC}" type="slidenum">
              <a:rPr lang="en-US" smtClean="0"/>
              <a:pPr/>
              <a:t>‹#›</a:t>
            </a:fld>
            <a:endParaRPr lang="en-US"/>
          </a:p>
        </p:txBody>
      </p:sp>
      <p:pic>
        <p:nvPicPr>
          <p:cNvPr id="13" name="Picture 12"/>
          <p:cNvPicPr>
            <a:picLocks noChangeAspect="1"/>
          </p:cNvPicPr>
          <p:nvPr userDrawn="1"/>
        </p:nvPicPr>
        <p:blipFill>
          <a:blip r:embed="rId6"/>
          <a:srcRect r="25234"/>
          <a:stretch>
            <a:fillRect/>
          </a:stretch>
        </p:blipFill>
        <p:spPr>
          <a:xfrm>
            <a:off x="76200" y="100391"/>
            <a:ext cx="2438400" cy="1164771"/>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823F505-78B0-4E8A-A299-C502D8E8F8F8}" type="datetimeFigureOut">
              <a:rPr lang="en-US"/>
              <a:pPr>
                <a:defRPr/>
              </a:pPr>
              <a:t>5/11/2021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5A17BE-3524-47D8-A868-678C4B08DA61}"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B44E01-3C16-432E-A388-710C454C7379}" type="datetimeFigureOut">
              <a:rPr lang="en-US"/>
              <a:pPr>
                <a:defRPr/>
              </a:pPr>
              <a:t>5/11/2021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9C0B3C9-5F6F-4AF0-843F-D22E8576D207}"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228600" y="1800554"/>
            <a:ext cx="8686800" cy="4676446"/>
          </a:xfrm>
          <a:prstGeom prst="rect">
            <a:avLst/>
          </a:prstGeom>
          <a:solidFill>
            <a:srgbClr val="FEB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477000"/>
            <a:ext cx="777239" cy="245814"/>
          </a:xfrm>
          <a:prstGeom prst="rect">
            <a:avLst/>
          </a:prstGeom>
        </p:spPr>
        <p:txBody>
          <a:bodyPr/>
          <a:lstStyle>
            <a:lvl1pPr>
              <a:defRPr sz="800">
                <a:solidFill>
                  <a:schemeClr val="bg1"/>
                </a:solidFill>
              </a:defRPr>
            </a:lvl1pPr>
          </a:lstStyle>
          <a:p>
            <a:endParaRPr lang="en-US"/>
          </a:p>
        </p:txBody>
      </p:sp>
      <p:sp>
        <p:nvSpPr>
          <p:cNvPr id="5" name="Footer Placeholder 4"/>
          <p:cNvSpPr>
            <a:spLocks noGrp="1"/>
          </p:cNvSpPr>
          <p:nvPr>
            <p:ph type="ftr" sz="quarter" idx="11"/>
          </p:nvPr>
        </p:nvSpPr>
        <p:spPr>
          <a:xfrm>
            <a:off x="1310639" y="6477000"/>
            <a:ext cx="6995161" cy="245814"/>
          </a:xfrm>
          <a:prstGeom prst="rect">
            <a:avLst/>
          </a:prstGeom>
        </p:spPr>
        <p:txBody>
          <a:bodyPr/>
          <a:lstStyle>
            <a:lvl1pPr>
              <a:defRPr sz="800">
                <a:solidFill>
                  <a:schemeClr val="bg1"/>
                </a:solidFill>
              </a:defRPr>
            </a:lvl1pPr>
          </a:lstStyle>
          <a:p>
            <a:endParaRPr lang="en-US"/>
          </a:p>
        </p:txBody>
      </p:sp>
      <p:sp>
        <p:nvSpPr>
          <p:cNvPr id="6" name="Slide Number Placeholder 5"/>
          <p:cNvSpPr>
            <a:spLocks noGrp="1"/>
          </p:cNvSpPr>
          <p:nvPr>
            <p:ph type="sldNum" sz="quarter" idx="12"/>
          </p:nvPr>
        </p:nvSpPr>
        <p:spPr>
          <a:xfrm>
            <a:off x="8354637" y="6477000"/>
            <a:ext cx="332163" cy="245814"/>
          </a:xfrm>
          <a:prstGeom prst="rect">
            <a:avLst/>
          </a:prstGeom>
        </p:spPr>
        <p:txBody>
          <a:bodyPr/>
          <a:lstStyle>
            <a:lvl1pPr>
              <a:defRPr sz="800">
                <a:solidFill>
                  <a:schemeClr val="bg1"/>
                </a:solidFill>
              </a:defRPr>
            </a:lvl1pPr>
          </a:lstStyle>
          <a:p>
            <a:fld id="{939F7212-A187-4EF5-83A1-9A2385175249}" type="slidenum">
              <a:rPr lang="en-US" smtClean="0"/>
              <a:pPr/>
              <a:t>‹#›</a:t>
            </a:fld>
            <a:endParaRPr lang="en-US"/>
          </a:p>
        </p:txBody>
      </p:sp>
      <p:pic>
        <p:nvPicPr>
          <p:cNvPr id="17" name="Picture 16"/>
          <p:cNvPicPr>
            <a:picLocks noChangeAspect="1"/>
          </p:cNvPicPr>
          <p:nvPr userDrawn="1"/>
        </p:nvPicPr>
        <p:blipFill>
          <a:blip r:embed="rId2"/>
          <a:stretch>
            <a:fillRect/>
          </a:stretch>
        </p:blipFill>
        <p:spPr>
          <a:xfrm>
            <a:off x="7125352" y="149556"/>
            <a:ext cx="907789" cy="1082166"/>
          </a:xfrm>
          <a:prstGeom prst="rect">
            <a:avLst/>
          </a:prstGeom>
        </p:spPr>
      </p:pic>
      <p:pic>
        <p:nvPicPr>
          <p:cNvPr id="18" name="Picture 17"/>
          <p:cNvPicPr>
            <a:picLocks noChangeAspect="1"/>
          </p:cNvPicPr>
          <p:nvPr userDrawn="1"/>
        </p:nvPicPr>
        <p:blipFill>
          <a:blip r:embed="rId3"/>
          <a:srcRect l="38636" t="24067" r="42475" b="31204"/>
          <a:stretch>
            <a:fillRect/>
          </a:stretch>
        </p:blipFill>
        <p:spPr>
          <a:xfrm>
            <a:off x="8167330" y="145400"/>
            <a:ext cx="711761" cy="1302400"/>
          </a:xfrm>
          <a:prstGeom prst="rect">
            <a:avLst/>
          </a:prstGeom>
        </p:spPr>
      </p:pic>
      <p:pic>
        <p:nvPicPr>
          <p:cNvPr id="20" name="Picture 19"/>
          <p:cNvPicPr>
            <a:picLocks noChangeAspect="1"/>
          </p:cNvPicPr>
          <p:nvPr userDrawn="1"/>
        </p:nvPicPr>
        <p:blipFill>
          <a:blip r:embed="rId4"/>
          <a:srcRect l="28518" t="47870" r="28344" b="49786"/>
          <a:stretch>
            <a:fillRect/>
          </a:stretch>
        </p:blipFill>
        <p:spPr>
          <a:xfrm>
            <a:off x="38100" y="1295400"/>
            <a:ext cx="6324600" cy="444678"/>
          </a:xfrm>
          <a:prstGeom prst="rect">
            <a:avLst/>
          </a:prstGeom>
        </p:spPr>
      </p:pic>
      <p:sp>
        <p:nvSpPr>
          <p:cNvPr id="22" name="Title 1"/>
          <p:cNvSpPr>
            <a:spLocks noGrp="1"/>
          </p:cNvSpPr>
          <p:nvPr>
            <p:ph type="title"/>
          </p:nvPr>
        </p:nvSpPr>
        <p:spPr>
          <a:xfrm>
            <a:off x="457200" y="2892643"/>
            <a:ext cx="4739640" cy="1450757"/>
          </a:xfrm>
        </p:spPr>
        <p:txBody>
          <a:bodyPr/>
          <a:lstStyle>
            <a:lvl1pPr>
              <a:defRPr>
                <a:solidFill>
                  <a:schemeClr val="bg1"/>
                </a:solidFill>
              </a:defRPr>
            </a:lvl1pPr>
          </a:lstStyle>
          <a:p>
            <a:r>
              <a:rPr lang="en-US"/>
              <a:t>Click to edit Master title style</a:t>
            </a:r>
          </a:p>
        </p:txBody>
      </p:sp>
      <p:cxnSp>
        <p:nvCxnSpPr>
          <p:cNvPr id="24" name="Straight Connector 23"/>
          <p:cNvCxnSpPr/>
          <p:nvPr userDrawn="1"/>
        </p:nvCxnSpPr>
        <p:spPr>
          <a:xfrm>
            <a:off x="533400" y="4419600"/>
            <a:ext cx="46634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hasCustomPrompt="1"/>
          </p:nvPr>
        </p:nvSpPr>
        <p:spPr>
          <a:xfrm>
            <a:off x="457200" y="4572000"/>
            <a:ext cx="8154496" cy="533400"/>
          </a:xfrm>
        </p:spPr>
        <p:txBody>
          <a:bodyPr>
            <a:normAutofit/>
          </a:bodyPr>
          <a:lstStyle>
            <a:lvl1pPr>
              <a:defRPr sz="2000">
                <a:solidFill>
                  <a:schemeClr val="bg1"/>
                </a:solidFill>
              </a:defRPr>
            </a:lvl1pPr>
          </a:lstStyle>
          <a:p>
            <a:pPr lvl="0"/>
            <a:r>
              <a:rPr lang="en-US"/>
              <a:t>Click to edit Master text style</a:t>
            </a:r>
          </a:p>
        </p:txBody>
      </p:sp>
      <p:sp>
        <p:nvSpPr>
          <p:cNvPr id="13" name="Rectangle 12"/>
          <p:cNvSpPr/>
          <p:nvPr userDrawn="1"/>
        </p:nvSpPr>
        <p:spPr>
          <a:xfrm>
            <a:off x="228600" y="6629400"/>
            <a:ext cx="8686800" cy="76200"/>
          </a:xfrm>
          <a:prstGeom prst="rect">
            <a:avLst/>
          </a:prstGeom>
          <a:solidFill>
            <a:srgbClr val="FEB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5"/>
          <a:srcRect r="25234"/>
          <a:stretch>
            <a:fillRect/>
          </a:stretch>
        </p:blipFill>
        <p:spPr>
          <a:xfrm>
            <a:off x="76200" y="100391"/>
            <a:ext cx="2438400" cy="1164771"/>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228600" y="1800554"/>
            <a:ext cx="8686800" cy="4676446"/>
          </a:xfrm>
          <a:prstGeom prst="rect">
            <a:avLst/>
          </a:prstGeom>
          <a:solidFill>
            <a:srgbClr val="81BC4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477000"/>
            <a:ext cx="777239" cy="245814"/>
          </a:xfrm>
          <a:prstGeom prst="rect">
            <a:avLst/>
          </a:prstGeom>
        </p:spPr>
        <p:txBody>
          <a:bodyPr/>
          <a:lstStyle>
            <a:lvl1pPr>
              <a:defRPr sz="800">
                <a:solidFill>
                  <a:schemeClr val="bg1"/>
                </a:solidFill>
              </a:defRPr>
            </a:lvl1pPr>
          </a:lstStyle>
          <a:p>
            <a:endParaRPr lang="en-US"/>
          </a:p>
        </p:txBody>
      </p:sp>
      <p:sp>
        <p:nvSpPr>
          <p:cNvPr id="5" name="Footer Placeholder 4"/>
          <p:cNvSpPr>
            <a:spLocks noGrp="1"/>
          </p:cNvSpPr>
          <p:nvPr>
            <p:ph type="ftr" sz="quarter" idx="11"/>
          </p:nvPr>
        </p:nvSpPr>
        <p:spPr>
          <a:xfrm>
            <a:off x="1310639" y="6477000"/>
            <a:ext cx="6995161" cy="245814"/>
          </a:xfrm>
          <a:prstGeom prst="rect">
            <a:avLst/>
          </a:prstGeom>
        </p:spPr>
        <p:txBody>
          <a:bodyPr/>
          <a:lstStyle>
            <a:lvl1pPr>
              <a:defRPr sz="800">
                <a:solidFill>
                  <a:schemeClr val="bg1"/>
                </a:solidFill>
              </a:defRPr>
            </a:lvl1pPr>
          </a:lstStyle>
          <a:p>
            <a:endParaRPr lang="en-US"/>
          </a:p>
        </p:txBody>
      </p:sp>
      <p:sp>
        <p:nvSpPr>
          <p:cNvPr id="6" name="Slide Number Placeholder 5"/>
          <p:cNvSpPr>
            <a:spLocks noGrp="1"/>
          </p:cNvSpPr>
          <p:nvPr>
            <p:ph type="sldNum" sz="quarter" idx="12"/>
          </p:nvPr>
        </p:nvSpPr>
        <p:spPr>
          <a:xfrm>
            <a:off x="8354637" y="6477000"/>
            <a:ext cx="332163" cy="245814"/>
          </a:xfrm>
          <a:prstGeom prst="rect">
            <a:avLst/>
          </a:prstGeom>
        </p:spPr>
        <p:txBody>
          <a:bodyPr/>
          <a:lstStyle>
            <a:lvl1pPr>
              <a:defRPr sz="800">
                <a:solidFill>
                  <a:schemeClr val="bg1"/>
                </a:solidFill>
              </a:defRPr>
            </a:lvl1pPr>
          </a:lstStyle>
          <a:p>
            <a:fld id="{939F7212-A187-4EF5-83A1-9A2385175249}" type="slidenum">
              <a:rPr lang="en-US" smtClean="0"/>
              <a:pPr/>
              <a:t>‹#›</a:t>
            </a:fld>
            <a:endParaRPr lang="en-US"/>
          </a:p>
        </p:txBody>
      </p:sp>
      <p:pic>
        <p:nvPicPr>
          <p:cNvPr id="17" name="Picture 16"/>
          <p:cNvPicPr>
            <a:picLocks noChangeAspect="1"/>
          </p:cNvPicPr>
          <p:nvPr userDrawn="1"/>
        </p:nvPicPr>
        <p:blipFill>
          <a:blip r:embed="rId2"/>
          <a:stretch>
            <a:fillRect/>
          </a:stretch>
        </p:blipFill>
        <p:spPr>
          <a:xfrm>
            <a:off x="7125352" y="149556"/>
            <a:ext cx="907789" cy="1082166"/>
          </a:xfrm>
          <a:prstGeom prst="rect">
            <a:avLst/>
          </a:prstGeom>
        </p:spPr>
      </p:pic>
      <p:pic>
        <p:nvPicPr>
          <p:cNvPr id="18" name="Picture 17"/>
          <p:cNvPicPr>
            <a:picLocks noChangeAspect="1"/>
          </p:cNvPicPr>
          <p:nvPr userDrawn="1"/>
        </p:nvPicPr>
        <p:blipFill>
          <a:blip r:embed="rId3"/>
          <a:srcRect l="38636" t="24067" r="42475" b="31204"/>
          <a:stretch>
            <a:fillRect/>
          </a:stretch>
        </p:blipFill>
        <p:spPr>
          <a:xfrm>
            <a:off x="8167330" y="145400"/>
            <a:ext cx="711761" cy="1302400"/>
          </a:xfrm>
          <a:prstGeom prst="rect">
            <a:avLst/>
          </a:prstGeom>
        </p:spPr>
      </p:pic>
      <p:pic>
        <p:nvPicPr>
          <p:cNvPr id="20" name="Picture 19"/>
          <p:cNvPicPr>
            <a:picLocks noChangeAspect="1"/>
          </p:cNvPicPr>
          <p:nvPr userDrawn="1"/>
        </p:nvPicPr>
        <p:blipFill>
          <a:blip r:embed="rId4"/>
          <a:srcRect l="28518" t="47870" r="28344" b="49786"/>
          <a:stretch>
            <a:fillRect/>
          </a:stretch>
        </p:blipFill>
        <p:spPr>
          <a:xfrm>
            <a:off x="38100" y="1295400"/>
            <a:ext cx="6324600" cy="444678"/>
          </a:xfrm>
          <a:prstGeom prst="rect">
            <a:avLst/>
          </a:prstGeom>
        </p:spPr>
      </p:pic>
      <p:sp>
        <p:nvSpPr>
          <p:cNvPr id="22" name="Title 1"/>
          <p:cNvSpPr>
            <a:spLocks noGrp="1"/>
          </p:cNvSpPr>
          <p:nvPr>
            <p:ph type="title"/>
          </p:nvPr>
        </p:nvSpPr>
        <p:spPr>
          <a:xfrm>
            <a:off x="457200" y="2892643"/>
            <a:ext cx="4739640" cy="1450757"/>
          </a:xfrm>
        </p:spPr>
        <p:txBody>
          <a:bodyPr/>
          <a:lstStyle>
            <a:lvl1pPr>
              <a:defRPr>
                <a:solidFill>
                  <a:schemeClr val="bg1"/>
                </a:solidFill>
              </a:defRPr>
            </a:lvl1pPr>
          </a:lstStyle>
          <a:p>
            <a:r>
              <a:rPr lang="en-US"/>
              <a:t>Click to edit Master title style</a:t>
            </a:r>
          </a:p>
        </p:txBody>
      </p:sp>
      <p:cxnSp>
        <p:nvCxnSpPr>
          <p:cNvPr id="24" name="Straight Connector 23"/>
          <p:cNvCxnSpPr/>
          <p:nvPr userDrawn="1"/>
        </p:nvCxnSpPr>
        <p:spPr>
          <a:xfrm>
            <a:off x="533400" y="4419600"/>
            <a:ext cx="46634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hasCustomPrompt="1"/>
          </p:nvPr>
        </p:nvSpPr>
        <p:spPr>
          <a:xfrm>
            <a:off x="457200" y="4572000"/>
            <a:ext cx="8154496" cy="533400"/>
          </a:xfrm>
        </p:spPr>
        <p:txBody>
          <a:bodyPr>
            <a:normAutofit/>
          </a:bodyPr>
          <a:lstStyle>
            <a:lvl1pPr>
              <a:defRPr sz="2000">
                <a:solidFill>
                  <a:schemeClr val="bg1"/>
                </a:solidFill>
              </a:defRPr>
            </a:lvl1pPr>
          </a:lstStyle>
          <a:p>
            <a:pPr lvl="0"/>
            <a:r>
              <a:rPr lang="en-US"/>
              <a:t>Click to edit Master text style</a:t>
            </a:r>
          </a:p>
        </p:txBody>
      </p:sp>
      <p:sp>
        <p:nvSpPr>
          <p:cNvPr id="14" name="Rectangle 13"/>
          <p:cNvSpPr/>
          <p:nvPr userDrawn="1"/>
        </p:nvSpPr>
        <p:spPr>
          <a:xfrm>
            <a:off x="228600" y="6629400"/>
            <a:ext cx="8686800" cy="76200"/>
          </a:xfrm>
          <a:prstGeom prst="rect">
            <a:avLst/>
          </a:prstGeom>
          <a:solidFill>
            <a:srgbClr val="FEB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5"/>
          <a:srcRect r="25234"/>
          <a:stretch>
            <a:fillRect/>
          </a:stretch>
        </p:blipFill>
        <p:spPr>
          <a:xfrm>
            <a:off x="76200" y="100391"/>
            <a:ext cx="2438400" cy="1164771"/>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228600" y="1800554"/>
            <a:ext cx="8686800" cy="4676446"/>
          </a:xfrm>
          <a:prstGeom prst="rect">
            <a:avLst/>
          </a:prstGeom>
          <a:solidFill>
            <a:srgbClr val="006BB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477000"/>
            <a:ext cx="777239" cy="245814"/>
          </a:xfrm>
          <a:prstGeom prst="rect">
            <a:avLst/>
          </a:prstGeom>
        </p:spPr>
        <p:txBody>
          <a:bodyPr/>
          <a:lstStyle>
            <a:lvl1pPr>
              <a:defRPr sz="800">
                <a:solidFill>
                  <a:schemeClr val="bg1"/>
                </a:solidFill>
              </a:defRPr>
            </a:lvl1pPr>
          </a:lstStyle>
          <a:p>
            <a:endParaRPr lang="en-US"/>
          </a:p>
        </p:txBody>
      </p:sp>
      <p:sp>
        <p:nvSpPr>
          <p:cNvPr id="5" name="Footer Placeholder 4"/>
          <p:cNvSpPr>
            <a:spLocks noGrp="1"/>
          </p:cNvSpPr>
          <p:nvPr>
            <p:ph type="ftr" sz="quarter" idx="11"/>
          </p:nvPr>
        </p:nvSpPr>
        <p:spPr>
          <a:xfrm>
            <a:off x="1310639" y="6477000"/>
            <a:ext cx="6995161" cy="245814"/>
          </a:xfrm>
          <a:prstGeom prst="rect">
            <a:avLst/>
          </a:prstGeom>
        </p:spPr>
        <p:txBody>
          <a:bodyPr/>
          <a:lstStyle>
            <a:lvl1pPr>
              <a:defRPr sz="800">
                <a:solidFill>
                  <a:schemeClr val="bg1"/>
                </a:solidFill>
              </a:defRPr>
            </a:lvl1pPr>
          </a:lstStyle>
          <a:p>
            <a:endParaRPr lang="en-US"/>
          </a:p>
        </p:txBody>
      </p:sp>
      <p:sp>
        <p:nvSpPr>
          <p:cNvPr id="6" name="Slide Number Placeholder 5"/>
          <p:cNvSpPr>
            <a:spLocks noGrp="1"/>
          </p:cNvSpPr>
          <p:nvPr>
            <p:ph type="sldNum" sz="quarter" idx="12"/>
          </p:nvPr>
        </p:nvSpPr>
        <p:spPr>
          <a:xfrm>
            <a:off x="8354637" y="6477000"/>
            <a:ext cx="332163" cy="245814"/>
          </a:xfrm>
          <a:prstGeom prst="rect">
            <a:avLst/>
          </a:prstGeom>
        </p:spPr>
        <p:txBody>
          <a:bodyPr/>
          <a:lstStyle>
            <a:lvl1pPr>
              <a:defRPr sz="800">
                <a:solidFill>
                  <a:schemeClr val="bg1"/>
                </a:solidFill>
              </a:defRPr>
            </a:lvl1pPr>
          </a:lstStyle>
          <a:p>
            <a:fld id="{939F7212-A187-4EF5-83A1-9A2385175249}" type="slidenum">
              <a:rPr lang="en-US" smtClean="0"/>
              <a:pPr/>
              <a:t>‹#›</a:t>
            </a:fld>
            <a:endParaRPr lang="en-US"/>
          </a:p>
        </p:txBody>
      </p:sp>
      <p:pic>
        <p:nvPicPr>
          <p:cNvPr id="17" name="Picture 16"/>
          <p:cNvPicPr>
            <a:picLocks noChangeAspect="1"/>
          </p:cNvPicPr>
          <p:nvPr userDrawn="1"/>
        </p:nvPicPr>
        <p:blipFill>
          <a:blip r:embed="rId2"/>
          <a:stretch>
            <a:fillRect/>
          </a:stretch>
        </p:blipFill>
        <p:spPr>
          <a:xfrm>
            <a:off x="7125352" y="149556"/>
            <a:ext cx="907789" cy="1082166"/>
          </a:xfrm>
          <a:prstGeom prst="rect">
            <a:avLst/>
          </a:prstGeom>
        </p:spPr>
      </p:pic>
      <p:pic>
        <p:nvPicPr>
          <p:cNvPr id="18" name="Picture 17"/>
          <p:cNvPicPr>
            <a:picLocks noChangeAspect="1"/>
          </p:cNvPicPr>
          <p:nvPr userDrawn="1"/>
        </p:nvPicPr>
        <p:blipFill>
          <a:blip r:embed="rId3"/>
          <a:srcRect l="38636" t="24067" r="42475" b="31204"/>
          <a:stretch>
            <a:fillRect/>
          </a:stretch>
        </p:blipFill>
        <p:spPr>
          <a:xfrm>
            <a:off x="8167330" y="145400"/>
            <a:ext cx="711761" cy="1302400"/>
          </a:xfrm>
          <a:prstGeom prst="rect">
            <a:avLst/>
          </a:prstGeom>
        </p:spPr>
      </p:pic>
      <p:pic>
        <p:nvPicPr>
          <p:cNvPr id="20" name="Picture 19"/>
          <p:cNvPicPr>
            <a:picLocks noChangeAspect="1"/>
          </p:cNvPicPr>
          <p:nvPr userDrawn="1"/>
        </p:nvPicPr>
        <p:blipFill>
          <a:blip r:embed="rId4"/>
          <a:srcRect l="28518" t="47870" r="28344" b="49786"/>
          <a:stretch>
            <a:fillRect/>
          </a:stretch>
        </p:blipFill>
        <p:spPr>
          <a:xfrm>
            <a:off x="38100" y="1295400"/>
            <a:ext cx="6324600" cy="444678"/>
          </a:xfrm>
          <a:prstGeom prst="rect">
            <a:avLst/>
          </a:prstGeom>
        </p:spPr>
      </p:pic>
      <p:sp>
        <p:nvSpPr>
          <p:cNvPr id="22" name="Title 1"/>
          <p:cNvSpPr>
            <a:spLocks noGrp="1"/>
          </p:cNvSpPr>
          <p:nvPr>
            <p:ph type="title"/>
          </p:nvPr>
        </p:nvSpPr>
        <p:spPr>
          <a:xfrm>
            <a:off x="457200" y="2892643"/>
            <a:ext cx="4739640" cy="1450757"/>
          </a:xfrm>
        </p:spPr>
        <p:txBody>
          <a:bodyPr/>
          <a:lstStyle>
            <a:lvl1pPr>
              <a:defRPr>
                <a:solidFill>
                  <a:schemeClr val="bg1"/>
                </a:solidFill>
              </a:defRPr>
            </a:lvl1pPr>
          </a:lstStyle>
          <a:p>
            <a:r>
              <a:rPr lang="en-US"/>
              <a:t>Click to edit Master title style</a:t>
            </a:r>
          </a:p>
        </p:txBody>
      </p:sp>
      <p:cxnSp>
        <p:nvCxnSpPr>
          <p:cNvPr id="24" name="Straight Connector 23"/>
          <p:cNvCxnSpPr/>
          <p:nvPr userDrawn="1"/>
        </p:nvCxnSpPr>
        <p:spPr>
          <a:xfrm>
            <a:off x="533400" y="4419600"/>
            <a:ext cx="46634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hasCustomPrompt="1"/>
          </p:nvPr>
        </p:nvSpPr>
        <p:spPr>
          <a:xfrm>
            <a:off x="457200" y="4572000"/>
            <a:ext cx="8154496" cy="533400"/>
          </a:xfrm>
        </p:spPr>
        <p:txBody>
          <a:bodyPr>
            <a:normAutofit/>
          </a:bodyPr>
          <a:lstStyle>
            <a:lvl1pPr>
              <a:defRPr sz="2000">
                <a:solidFill>
                  <a:schemeClr val="bg1"/>
                </a:solidFill>
              </a:defRPr>
            </a:lvl1pPr>
          </a:lstStyle>
          <a:p>
            <a:pPr lvl="0"/>
            <a:r>
              <a:rPr lang="en-US"/>
              <a:t>Click to edit Master text style</a:t>
            </a:r>
          </a:p>
        </p:txBody>
      </p:sp>
      <p:sp>
        <p:nvSpPr>
          <p:cNvPr id="14" name="Rectangle 13"/>
          <p:cNvSpPr/>
          <p:nvPr userDrawn="1"/>
        </p:nvSpPr>
        <p:spPr>
          <a:xfrm>
            <a:off x="228600" y="6629400"/>
            <a:ext cx="8686800" cy="76200"/>
          </a:xfrm>
          <a:prstGeom prst="rect">
            <a:avLst/>
          </a:prstGeom>
          <a:solidFill>
            <a:srgbClr val="FEB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5"/>
          <a:srcRect r="25234"/>
          <a:stretch>
            <a:fillRect/>
          </a:stretch>
        </p:blipFill>
        <p:spPr>
          <a:xfrm>
            <a:off x="76200" y="100391"/>
            <a:ext cx="2438400" cy="1164771"/>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228600" y="1800554"/>
            <a:ext cx="8686800" cy="4676446"/>
          </a:xfrm>
          <a:prstGeom prst="rect">
            <a:avLst/>
          </a:prstGeom>
          <a:solidFill>
            <a:srgbClr val="6E5B2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477000"/>
            <a:ext cx="777239" cy="245814"/>
          </a:xfrm>
          <a:prstGeom prst="rect">
            <a:avLst/>
          </a:prstGeom>
        </p:spPr>
        <p:txBody>
          <a:bodyPr/>
          <a:lstStyle>
            <a:lvl1pPr>
              <a:defRPr sz="800">
                <a:solidFill>
                  <a:schemeClr val="bg1"/>
                </a:solidFill>
              </a:defRPr>
            </a:lvl1pPr>
          </a:lstStyle>
          <a:p>
            <a:endParaRPr lang="en-US"/>
          </a:p>
        </p:txBody>
      </p:sp>
      <p:sp>
        <p:nvSpPr>
          <p:cNvPr id="5" name="Footer Placeholder 4"/>
          <p:cNvSpPr>
            <a:spLocks noGrp="1"/>
          </p:cNvSpPr>
          <p:nvPr>
            <p:ph type="ftr" sz="quarter" idx="11"/>
          </p:nvPr>
        </p:nvSpPr>
        <p:spPr>
          <a:xfrm>
            <a:off x="1310639" y="6477000"/>
            <a:ext cx="6995161" cy="245814"/>
          </a:xfrm>
          <a:prstGeom prst="rect">
            <a:avLst/>
          </a:prstGeom>
        </p:spPr>
        <p:txBody>
          <a:bodyPr/>
          <a:lstStyle>
            <a:lvl1pPr>
              <a:defRPr sz="800">
                <a:solidFill>
                  <a:schemeClr val="bg1"/>
                </a:solidFill>
              </a:defRPr>
            </a:lvl1pPr>
          </a:lstStyle>
          <a:p>
            <a:endParaRPr lang="en-US"/>
          </a:p>
        </p:txBody>
      </p:sp>
      <p:sp>
        <p:nvSpPr>
          <p:cNvPr id="6" name="Slide Number Placeholder 5"/>
          <p:cNvSpPr>
            <a:spLocks noGrp="1"/>
          </p:cNvSpPr>
          <p:nvPr>
            <p:ph type="sldNum" sz="quarter" idx="12"/>
          </p:nvPr>
        </p:nvSpPr>
        <p:spPr>
          <a:xfrm>
            <a:off x="8354637" y="6477000"/>
            <a:ext cx="332163" cy="245814"/>
          </a:xfrm>
          <a:prstGeom prst="rect">
            <a:avLst/>
          </a:prstGeom>
        </p:spPr>
        <p:txBody>
          <a:bodyPr/>
          <a:lstStyle>
            <a:lvl1pPr>
              <a:defRPr sz="800">
                <a:solidFill>
                  <a:schemeClr val="bg1"/>
                </a:solidFill>
              </a:defRPr>
            </a:lvl1pPr>
          </a:lstStyle>
          <a:p>
            <a:fld id="{939F7212-A187-4EF5-83A1-9A2385175249}" type="slidenum">
              <a:rPr lang="en-US" smtClean="0"/>
              <a:pPr/>
              <a:t>‹#›</a:t>
            </a:fld>
            <a:endParaRPr lang="en-US"/>
          </a:p>
        </p:txBody>
      </p:sp>
      <p:pic>
        <p:nvPicPr>
          <p:cNvPr id="17" name="Picture 16"/>
          <p:cNvPicPr>
            <a:picLocks noChangeAspect="1"/>
          </p:cNvPicPr>
          <p:nvPr userDrawn="1"/>
        </p:nvPicPr>
        <p:blipFill>
          <a:blip r:embed="rId2"/>
          <a:stretch>
            <a:fillRect/>
          </a:stretch>
        </p:blipFill>
        <p:spPr>
          <a:xfrm>
            <a:off x="7125352" y="149556"/>
            <a:ext cx="907789" cy="1082166"/>
          </a:xfrm>
          <a:prstGeom prst="rect">
            <a:avLst/>
          </a:prstGeom>
        </p:spPr>
      </p:pic>
      <p:pic>
        <p:nvPicPr>
          <p:cNvPr id="18" name="Picture 17"/>
          <p:cNvPicPr>
            <a:picLocks noChangeAspect="1"/>
          </p:cNvPicPr>
          <p:nvPr userDrawn="1"/>
        </p:nvPicPr>
        <p:blipFill>
          <a:blip r:embed="rId3"/>
          <a:srcRect l="38636" t="24067" r="42475" b="31204"/>
          <a:stretch>
            <a:fillRect/>
          </a:stretch>
        </p:blipFill>
        <p:spPr>
          <a:xfrm>
            <a:off x="8167330" y="145400"/>
            <a:ext cx="711761" cy="1302400"/>
          </a:xfrm>
          <a:prstGeom prst="rect">
            <a:avLst/>
          </a:prstGeom>
        </p:spPr>
      </p:pic>
      <p:pic>
        <p:nvPicPr>
          <p:cNvPr id="20" name="Picture 19"/>
          <p:cNvPicPr>
            <a:picLocks noChangeAspect="1"/>
          </p:cNvPicPr>
          <p:nvPr userDrawn="1"/>
        </p:nvPicPr>
        <p:blipFill>
          <a:blip r:embed="rId4"/>
          <a:srcRect l="28518" t="47870" r="28344" b="49786"/>
          <a:stretch>
            <a:fillRect/>
          </a:stretch>
        </p:blipFill>
        <p:spPr>
          <a:xfrm>
            <a:off x="38100" y="1295400"/>
            <a:ext cx="6324600" cy="444678"/>
          </a:xfrm>
          <a:prstGeom prst="rect">
            <a:avLst/>
          </a:prstGeom>
        </p:spPr>
      </p:pic>
      <p:sp>
        <p:nvSpPr>
          <p:cNvPr id="22" name="Title 1"/>
          <p:cNvSpPr>
            <a:spLocks noGrp="1"/>
          </p:cNvSpPr>
          <p:nvPr>
            <p:ph type="title"/>
          </p:nvPr>
        </p:nvSpPr>
        <p:spPr>
          <a:xfrm>
            <a:off x="457200" y="2892643"/>
            <a:ext cx="4739640" cy="1450757"/>
          </a:xfrm>
        </p:spPr>
        <p:txBody>
          <a:bodyPr/>
          <a:lstStyle>
            <a:lvl1pPr>
              <a:defRPr>
                <a:solidFill>
                  <a:schemeClr val="bg1"/>
                </a:solidFill>
              </a:defRPr>
            </a:lvl1pPr>
          </a:lstStyle>
          <a:p>
            <a:r>
              <a:rPr lang="en-US"/>
              <a:t>Click to edit Master title style</a:t>
            </a:r>
          </a:p>
        </p:txBody>
      </p:sp>
      <p:cxnSp>
        <p:nvCxnSpPr>
          <p:cNvPr id="24" name="Straight Connector 23"/>
          <p:cNvCxnSpPr/>
          <p:nvPr userDrawn="1"/>
        </p:nvCxnSpPr>
        <p:spPr>
          <a:xfrm>
            <a:off x="533400" y="4419600"/>
            <a:ext cx="46634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hasCustomPrompt="1"/>
          </p:nvPr>
        </p:nvSpPr>
        <p:spPr>
          <a:xfrm>
            <a:off x="457200" y="4572000"/>
            <a:ext cx="8154496" cy="533400"/>
          </a:xfrm>
        </p:spPr>
        <p:txBody>
          <a:bodyPr>
            <a:normAutofit/>
          </a:bodyPr>
          <a:lstStyle>
            <a:lvl1pPr>
              <a:defRPr sz="2000">
                <a:solidFill>
                  <a:schemeClr val="bg1"/>
                </a:solidFill>
              </a:defRPr>
            </a:lvl1pPr>
          </a:lstStyle>
          <a:p>
            <a:pPr lvl="0"/>
            <a:r>
              <a:rPr lang="en-US"/>
              <a:t>Click to edit Master text style</a:t>
            </a:r>
          </a:p>
        </p:txBody>
      </p:sp>
      <p:sp>
        <p:nvSpPr>
          <p:cNvPr id="14" name="Rectangle 13"/>
          <p:cNvSpPr/>
          <p:nvPr userDrawn="1"/>
        </p:nvSpPr>
        <p:spPr>
          <a:xfrm>
            <a:off x="228600" y="6629400"/>
            <a:ext cx="8686800" cy="76200"/>
          </a:xfrm>
          <a:prstGeom prst="rect">
            <a:avLst/>
          </a:prstGeom>
          <a:solidFill>
            <a:srgbClr val="FEB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5"/>
          <a:srcRect r="25234"/>
          <a:stretch>
            <a:fillRect/>
          </a:stretch>
        </p:blipFill>
        <p:spPr>
          <a:xfrm>
            <a:off x="76200" y="100391"/>
            <a:ext cx="2438400" cy="1164771"/>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solidFill>
                  <a:srgbClr val="6E5B25"/>
                </a:solidFill>
              </a:defRPr>
            </a:lvl1pPr>
          </a:lstStyle>
          <a:p>
            <a:r>
              <a:rPr lang="en-US"/>
              <a:t>Click to edit Master title style</a:t>
            </a:r>
          </a:p>
        </p:txBody>
      </p:sp>
      <p:sp>
        <p:nvSpPr>
          <p:cNvPr id="3" name="Content Placeholder 2"/>
          <p:cNvSpPr>
            <a:spLocks noGrp="1"/>
          </p:cNvSpPr>
          <p:nvPr>
            <p:ph idx="1"/>
          </p:nvPr>
        </p:nvSpPr>
        <p:spPr>
          <a:xfrm>
            <a:off x="457200" y="1752599"/>
            <a:ext cx="8154496" cy="4648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1" y="6400800"/>
            <a:ext cx="762000" cy="245814"/>
          </a:xfrm>
          <a:prstGeom prst="rect">
            <a:avLst/>
          </a:prstGeom>
        </p:spPr>
        <p:txBody>
          <a:bodyPr/>
          <a:lstStyle/>
          <a:p>
            <a:endParaRPr lang="en-US"/>
          </a:p>
        </p:txBody>
      </p:sp>
      <p:sp>
        <p:nvSpPr>
          <p:cNvPr id="5" name="Footer Placeholder 4"/>
          <p:cNvSpPr>
            <a:spLocks noGrp="1"/>
          </p:cNvSpPr>
          <p:nvPr>
            <p:ph type="ftr" sz="quarter" idx="11"/>
          </p:nvPr>
        </p:nvSpPr>
        <p:spPr>
          <a:xfrm>
            <a:off x="1295400" y="6400800"/>
            <a:ext cx="6248400" cy="24581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6400800"/>
            <a:ext cx="984019" cy="245814"/>
          </a:xfrm>
          <a:prstGeom prst="rect">
            <a:avLst/>
          </a:prstGeom>
        </p:spPr>
        <p:txBody>
          <a:bodyPr/>
          <a:lstStyle>
            <a:lvl1pPr algn="r">
              <a:defRPr/>
            </a:lvl1pPr>
          </a:lstStyle>
          <a:p>
            <a:fld id="{03FB9BD8-98B5-48BF-9904-10150D763466}"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45733"/>
            <a:ext cx="3886200" cy="4326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5736"/>
            <a:ext cx="4038600" cy="432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1" y="6400800"/>
            <a:ext cx="762000" cy="245814"/>
          </a:xfrm>
          <a:prstGeom prst="rect">
            <a:avLst/>
          </a:prstGeom>
        </p:spPr>
        <p:txBody>
          <a:bodyPr/>
          <a:lstStyle/>
          <a:p>
            <a:endParaRPr lang="en-US"/>
          </a:p>
        </p:txBody>
      </p:sp>
      <p:sp>
        <p:nvSpPr>
          <p:cNvPr id="6" name="Footer Placeholder 5"/>
          <p:cNvSpPr>
            <a:spLocks noGrp="1"/>
          </p:cNvSpPr>
          <p:nvPr>
            <p:ph type="ftr" sz="quarter" idx="11"/>
          </p:nvPr>
        </p:nvSpPr>
        <p:spPr>
          <a:xfrm>
            <a:off x="1295400" y="6400800"/>
            <a:ext cx="6858000" cy="245814"/>
          </a:xfrm>
          <a:prstGeom prst="rect">
            <a:avLst/>
          </a:prstGeom>
        </p:spPr>
        <p:txBody>
          <a:bodyPr/>
          <a:lstStyle/>
          <a:p>
            <a:endParaRPr lang="en-US"/>
          </a:p>
        </p:txBody>
      </p:sp>
      <p:sp>
        <p:nvSpPr>
          <p:cNvPr id="7" name="Slide Number Placeholder 6"/>
          <p:cNvSpPr>
            <a:spLocks noGrp="1"/>
          </p:cNvSpPr>
          <p:nvPr>
            <p:ph type="sldNum" sz="quarter" idx="12"/>
          </p:nvPr>
        </p:nvSpPr>
        <p:spPr>
          <a:xfrm>
            <a:off x="8263198" y="6383586"/>
            <a:ext cx="423602" cy="245814"/>
          </a:xfrm>
          <a:prstGeom prst="rect">
            <a:avLst/>
          </a:prstGeom>
        </p:spPr>
        <p:txBody>
          <a:bodyPr/>
          <a:lstStyle/>
          <a:p>
            <a:fld id="{72A12C76-031D-44CC-9925-4C2902A6C4A6}" type="slidenum">
              <a:rPr lang="en-US" smtClean="0"/>
              <a:pPr/>
              <a:t>‹#›</a:t>
            </a:fld>
            <a:endParaRPr lang="en-US"/>
          </a:p>
        </p:txBody>
      </p:sp>
      <p:sp>
        <p:nvSpPr>
          <p:cNvPr id="9" name="Title Placeholder 1"/>
          <p:cNvSpPr>
            <a:spLocks noGrp="1"/>
          </p:cNvSpPr>
          <p:nvPr>
            <p:ph type="title"/>
          </p:nvPr>
        </p:nvSpPr>
        <p:spPr>
          <a:xfrm>
            <a:off x="457201" y="152400"/>
            <a:ext cx="4739640" cy="1343353"/>
          </a:xfrm>
          <a:prstGeom prst="rect">
            <a:avLst/>
          </a:prstGeom>
        </p:spPr>
        <p:txBody>
          <a:bodyPr vert="horz" lIns="91440" tIns="45720" rIns="91440" bIns="45720" rtlCol="0" anchor="ctr">
            <a:normAutofit/>
          </a:bodyPr>
          <a:lstStyle>
            <a:lvl1pPr>
              <a:defRPr>
                <a:solidFill>
                  <a:srgbClr val="6E5B25"/>
                </a:solidFill>
              </a:defRPr>
            </a:lvl1pPr>
          </a:lstStyle>
          <a:p>
            <a:r>
              <a:rPr lang="en-US"/>
              <a:t>Click to edit Master 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solidFill>
                  <a:srgbClr val="6E5B25"/>
                </a:solidFill>
              </a:defRPr>
            </a:lvl1pPr>
          </a:lstStyle>
          <a:p>
            <a:r>
              <a:rPr lang="en-US"/>
              <a:t>Click to edit Master title style</a:t>
            </a:r>
          </a:p>
        </p:txBody>
      </p:sp>
      <p:sp>
        <p:nvSpPr>
          <p:cNvPr id="3" name="Date Placeholder 2"/>
          <p:cNvSpPr>
            <a:spLocks noGrp="1"/>
          </p:cNvSpPr>
          <p:nvPr>
            <p:ph type="dt" sz="half" idx="10"/>
          </p:nvPr>
        </p:nvSpPr>
        <p:spPr>
          <a:xfrm>
            <a:off x="822961" y="6400800"/>
            <a:ext cx="1854203" cy="365125"/>
          </a:xfrm>
          <a:prstGeom prst="rect">
            <a:avLst/>
          </a:prstGeom>
        </p:spPr>
        <p:txBody>
          <a:bodyPr/>
          <a:lstStyle/>
          <a:p>
            <a:endParaRPr lang="en-US"/>
          </a:p>
        </p:txBody>
      </p:sp>
      <p:sp>
        <p:nvSpPr>
          <p:cNvPr id="4" name="Footer Placeholder 3"/>
          <p:cNvSpPr>
            <a:spLocks noGrp="1"/>
          </p:cNvSpPr>
          <p:nvPr>
            <p:ph type="ftr" sz="quarter" idx="11"/>
          </p:nvPr>
        </p:nvSpPr>
        <p:spPr>
          <a:xfrm>
            <a:off x="2764639" y="6400800"/>
            <a:ext cx="3617103"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425344" y="6400800"/>
            <a:ext cx="984019" cy="365125"/>
          </a:xfrm>
          <a:prstGeom prst="rect">
            <a:avLst/>
          </a:prstGeom>
        </p:spPr>
        <p:txBody>
          <a:bodyPr/>
          <a:lstStyle/>
          <a:p>
            <a:fld id="{981751F0-99D4-417B-9CDC-F591BD7E51EF}"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1" y="152400"/>
            <a:ext cx="4739640" cy="1343353"/>
          </a:xfrm>
          <a:prstGeom prst="rect">
            <a:avLst/>
          </a:prstGeom>
        </p:spPr>
        <p:txBody>
          <a:bodyPr vert="horz" lIns="91440" tIns="45720" rIns="91440" bIns="45720" rtlCol="0" anchor="ctr">
            <a:normAutofit/>
          </a:bodyPr>
          <a:lstStyle>
            <a:lvl1pPr>
              <a:defRPr>
                <a:solidFill>
                  <a:srgbClr val="6E5B25"/>
                </a:solidFill>
              </a:defRPr>
            </a:lvl1pPr>
          </a:lstStyle>
          <a:p>
            <a:r>
              <a:rPr lang="en-US"/>
              <a:t>Click to edit Master title style</a:t>
            </a:r>
          </a:p>
        </p:txBody>
      </p:sp>
      <p:sp>
        <p:nvSpPr>
          <p:cNvPr id="11" name="Text Placeholder 2"/>
          <p:cNvSpPr>
            <a:spLocks noGrp="1"/>
          </p:cNvSpPr>
          <p:nvPr>
            <p:ph idx="1"/>
          </p:nvPr>
        </p:nvSpPr>
        <p:spPr>
          <a:xfrm>
            <a:off x="457200" y="1752599"/>
            <a:ext cx="8154496" cy="455478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flipV="1">
            <a:off x="0" y="1572272"/>
            <a:ext cx="9144000" cy="27928"/>
          </a:xfrm>
          <a:prstGeom prst="line">
            <a:avLst/>
          </a:prstGeom>
          <a:ln w="6350">
            <a:solidFill>
              <a:srgbClr val="FF99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stretch>
            <a:fillRect/>
          </a:stretch>
        </p:blipFill>
        <p:spPr>
          <a:xfrm>
            <a:off x="5563696" y="130629"/>
            <a:ext cx="3048000" cy="1088571"/>
          </a:xfrm>
          <a:prstGeom prst="rect">
            <a:avLst/>
          </a:prstGeom>
        </p:spPr>
      </p:pic>
      <p:sp>
        <p:nvSpPr>
          <p:cNvPr id="14" name="Date Placeholder 3"/>
          <p:cNvSpPr>
            <a:spLocks noGrp="1"/>
          </p:cNvSpPr>
          <p:nvPr>
            <p:ph type="dt" sz="half" idx="2"/>
          </p:nvPr>
        </p:nvSpPr>
        <p:spPr>
          <a:xfrm>
            <a:off x="457203" y="6477000"/>
            <a:ext cx="777238" cy="245815"/>
          </a:xfrm>
          <a:prstGeom prst="rect">
            <a:avLst/>
          </a:prstGeom>
        </p:spPr>
        <p:txBody>
          <a:bodyPr/>
          <a:lstStyle>
            <a:lvl1pPr>
              <a:defRPr sz="800"/>
            </a:lvl1pPr>
          </a:lstStyle>
          <a:p>
            <a:endParaRPr lang="en-US"/>
          </a:p>
        </p:txBody>
      </p:sp>
      <p:sp>
        <p:nvSpPr>
          <p:cNvPr id="15" name="Footer Placeholder 4"/>
          <p:cNvSpPr>
            <a:spLocks noGrp="1"/>
          </p:cNvSpPr>
          <p:nvPr>
            <p:ph type="ftr" sz="quarter" idx="3"/>
          </p:nvPr>
        </p:nvSpPr>
        <p:spPr>
          <a:xfrm>
            <a:off x="1295400" y="6477000"/>
            <a:ext cx="6858000" cy="245815"/>
          </a:xfrm>
          <a:prstGeom prst="rect">
            <a:avLst/>
          </a:prstGeom>
        </p:spPr>
        <p:txBody>
          <a:bodyPr/>
          <a:lstStyle>
            <a:lvl1pPr>
              <a:defRPr sz="800"/>
            </a:lvl1pPr>
          </a:lstStyle>
          <a:p>
            <a:endParaRPr lang="en-US"/>
          </a:p>
        </p:txBody>
      </p:sp>
      <p:sp>
        <p:nvSpPr>
          <p:cNvPr id="16" name="Slide Number Placeholder 5"/>
          <p:cNvSpPr>
            <a:spLocks noGrp="1"/>
          </p:cNvSpPr>
          <p:nvPr>
            <p:ph type="sldNum" sz="quarter" idx="4"/>
          </p:nvPr>
        </p:nvSpPr>
        <p:spPr>
          <a:xfrm>
            <a:off x="8234378" y="6477000"/>
            <a:ext cx="376222" cy="245815"/>
          </a:xfrm>
          <a:prstGeom prst="rect">
            <a:avLst/>
          </a:prstGeom>
        </p:spPr>
        <p:txBody>
          <a:bodyPr/>
          <a:lstStyle>
            <a:lvl1pPr algn="r">
              <a:defRPr sz="800"/>
            </a:lvl1pPr>
          </a:lstStyle>
          <a:p>
            <a:fld id="{EB64BD9E-6CEE-4B70-BCA0-609A17086EFC}" type="slidenum">
              <a:rPr lang="en-US" smtClean="0"/>
              <a:pPr/>
              <a:t>‹#›</a:t>
            </a:fld>
            <a:endParaRPr lang="en-US"/>
          </a:p>
        </p:txBody>
      </p:sp>
      <p:pic>
        <p:nvPicPr>
          <p:cNvPr id="17" name="Picture 16"/>
          <p:cNvPicPr>
            <a:picLocks noChangeAspect="1"/>
          </p:cNvPicPr>
          <p:nvPr userDrawn="1"/>
        </p:nvPicPr>
        <p:blipFill>
          <a:blip r:embed="rId3"/>
          <a:srcRect l="28518" t="47870" r="28344" b="49786"/>
          <a:stretch>
            <a:fillRect/>
          </a:stretch>
        </p:blipFill>
        <p:spPr>
          <a:xfrm>
            <a:off x="5562600" y="1157220"/>
            <a:ext cx="3049096" cy="214380"/>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257800" cy="134335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752599"/>
            <a:ext cx="8154496" cy="455478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flipV="1">
            <a:off x="228600" y="1572272"/>
            <a:ext cx="8686800" cy="26532"/>
          </a:xfrm>
          <a:prstGeom prst="line">
            <a:avLst/>
          </a:prstGeom>
          <a:ln w="6350">
            <a:solidFill>
              <a:srgbClr val="FF9900"/>
            </a:solidFill>
          </a:ln>
        </p:spPr>
        <p:style>
          <a:lnRef idx="1">
            <a:schemeClr val="accent1"/>
          </a:lnRef>
          <a:fillRef idx="0">
            <a:schemeClr val="accent1"/>
          </a:fillRef>
          <a:effectRef idx="0">
            <a:schemeClr val="accent1"/>
          </a:effectRef>
          <a:fontRef idx="minor">
            <a:schemeClr val="tx1"/>
          </a:fontRef>
        </p:style>
      </p:cxnSp>
      <p:sp>
        <p:nvSpPr>
          <p:cNvPr id="14" name="Date Placeholder 3"/>
          <p:cNvSpPr>
            <a:spLocks noGrp="1"/>
          </p:cNvSpPr>
          <p:nvPr>
            <p:ph type="dt" sz="half" idx="2"/>
          </p:nvPr>
        </p:nvSpPr>
        <p:spPr>
          <a:xfrm>
            <a:off x="457203" y="6383585"/>
            <a:ext cx="777238" cy="245815"/>
          </a:xfrm>
          <a:prstGeom prst="rect">
            <a:avLst/>
          </a:prstGeom>
        </p:spPr>
        <p:txBody>
          <a:bodyPr/>
          <a:lstStyle>
            <a:lvl1pPr>
              <a:defRPr sz="800"/>
            </a:lvl1pPr>
          </a:lstStyle>
          <a:p>
            <a:endParaRPr lang="en-US"/>
          </a:p>
        </p:txBody>
      </p:sp>
      <p:sp>
        <p:nvSpPr>
          <p:cNvPr id="15" name="Footer Placeholder 4"/>
          <p:cNvSpPr>
            <a:spLocks noGrp="1"/>
          </p:cNvSpPr>
          <p:nvPr>
            <p:ph type="ftr" sz="quarter" idx="3"/>
          </p:nvPr>
        </p:nvSpPr>
        <p:spPr>
          <a:xfrm>
            <a:off x="1295400" y="6383585"/>
            <a:ext cx="6858000" cy="245815"/>
          </a:xfrm>
          <a:prstGeom prst="rect">
            <a:avLst/>
          </a:prstGeom>
        </p:spPr>
        <p:txBody>
          <a:bodyPr/>
          <a:lstStyle>
            <a:lvl1pPr>
              <a:defRPr sz="800"/>
            </a:lvl1pPr>
          </a:lstStyle>
          <a:p>
            <a:endParaRPr lang="en-US"/>
          </a:p>
        </p:txBody>
      </p:sp>
      <p:sp>
        <p:nvSpPr>
          <p:cNvPr id="16" name="Slide Number Placeholder 5"/>
          <p:cNvSpPr>
            <a:spLocks noGrp="1"/>
          </p:cNvSpPr>
          <p:nvPr>
            <p:ph type="sldNum" sz="quarter" idx="4"/>
          </p:nvPr>
        </p:nvSpPr>
        <p:spPr>
          <a:xfrm>
            <a:off x="8234378" y="6383585"/>
            <a:ext cx="376222" cy="245815"/>
          </a:xfrm>
          <a:prstGeom prst="rect">
            <a:avLst/>
          </a:prstGeom>
        </p:spPr>
        <p:txBody>
          <a:bodyPr/>
          <a:lstStyle>
            <a:lvl1pPr algn="r">
              <a:defRPr sz="800"/>
            </a:lvl1pPr>
          </a:lstStyle>
          <a:p>
            <a:fld id="{EB64BD9E-6CEE-4B70-BCA0-609A17086EFC}" type="slidenum">
              <a:rPr lang="en-US" smtClean="0"/>
              <a:pPr/>
              <a:t>‹#›</a:t>
            </a:fld>
            <a:endParaRPr lang="en-US"/>
          </a:p>
        </p:txBody>
      </p:sp>
      <p:sp>
        <p:nvSpPr>
          <p:cNvPr id="9" name="Rectangle 8"/>
          <p:cNvSpPr/>
          <p:nvPr userDrawn="1"/>
        </p:nvSpPr>
        <p:spPr>
          <a:xfrm>
            <a:off x="228600" y="6629400"/>
            <a:ext cx="8686800" cy="76200"/>
          </a:xfrm>
          <a:prstGeom prst="rect">
            <a:avLst/>
          </a:prstGeom>
          <a:solidFill>
            <a:srgbClr val="FEB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13"/>
          <a:srcRect r="25234"/>
          <a:stretch>
            <a:fillRect/>
          </a:stretch>
        </p:blipFill>
        <p:spPr>
          <a:xfrm>
            <a:off x="6781800" y="100392"/>
            <a:ext cx="1981200" cy="94637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85000"/>
        </a:lnSpc>
        <a:spcBef>
          <a:spcPct val="0"/>
        </a:spcBef>
        <a:buNone/>
        <a:defRPr sz="4800" kern="1200" spc="-50" baseline="0">
          <a:solidFill>
            <a:schemeClr val="accent3"/>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Tx/>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6.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41.png"/><Relationship Id="rId3" Type="http://schemas.openxmlformats.org/officeDocument/2006/relationships/hyperlink" Target="http://www.zelena.org.ua/" TargetMode="External"/><Relationship Id="rId7" Type="http://schemas.openxmlformats.org/officeDocument/2006/relationships/image" Target="../media/image3.emf"/><Relationship Id="rId12" Type="http://schemas.openxmlformats.org/officeDocument/2006/relationships/image" Target="../media/image40.png"/><Relationship Id="rId2" Type="http://schemas.openxmlformats.org/officeDocument/2006/relationships/hyperlink" Target="http://www.sgpinfo.org.ua/" TargetMode="External"/><Relationship Id="rId1" Type="http://schemas.openxmlformats.org/officeDocument/2006/relationships/slideLayout" Target="../slideLayouts/slideLayout2.xml"/><Relationship Id="rId6" Type="http://schemas.openxmlformats.org/officeDocument/2006/relationships/hyperlink" Target="mailto:osvita_development@ukr.net" TargetMode="External"/><Relationship Id="rId11" Type="http://schemas.openxmlformats.org/officeDocument/2006/relationships/image" Target="../media/image39.png"/><Relationship Id="rId5" Type="http://schemas.openxmlformats.org/officeDocument/2006/relationships/hyperlink" Target="https://www.facebook.com/ecoosvita.org.ua" TargetMode="External"/><Relationship Id="rId15" Type="http://schemas.openxmlformats.org/officeDocument/2006/relationships/image" Target="../media/image43.png"/><Relationship Id="rId10" Type="http://schemas.openxmlformats.org/officeDocument/2006/relationships/image" Target="../media/image6.png"/><Relationship Id="rId4" Type="http://schemas.openxmlformats.org/officeDocument/2006/relationships/hyperlink" Target="http://www.wcu.org.ua/" TargetMode="External"/><Relationship Id="rId9" Type="http://schemas.openxmlformats.org/officeDocument/2006/relationships/image" Target="../media/image1.emf"/><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86644" y="0"/>
            <a:ext cx="907789" cy="1082166"/>
          </a:xfrm>
          <a:prstGeom prst="rect">
            <a:avLst/>
          </a:prstGeom>
        </p:spPr>
      </p:pic>
      <p:pic>
        <p:nvPicPr>
          <p:cNvPr id="10" name="Picture 9"/>
          <p:cNvPicPr>
            <a:picLocks noChangeAspect="1"/>
          </p:cNvPicPr>
          <p:nvPr/>
        </p:nvPicPr>
        <p:blipFill>
          <a:blip r:embed="rId4"/>
          <a:srcRect l="38636" t="24067" r="42475" b="31204"/>
          <a:stretch>
            <a:fillRect/>
          </a:stretch>
        </p:blipFill>
        <p:spPr>
          <a:xfrm>
            <a:off x="8215338" y="0"/>
            <a:ext cx="711761" cy="1302400"/>
          </a:xfrm>
          <a:prstGeom prst="rect">
            <a:avLst/>
          </a:prstGeom>
        </p:spPr>
      </p:pic>
      <p:sp>
        <p:nvSpPr>
          <p:cNvPr id="16" name="Rectangle 1027"/>
          <p:cNvSpPr txBox="1">
            <a:spLocks noChangeArrowheads="1"/>
          </p:cNvSpPr>
          <p:nvPr/>
        </p:nvSpPr>
        <p:spPr>
          <a:xfrm>
            <a:off x="0" y="6511791"/>
            <a:ext cx="9144000" cy="346209"/>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200"/>
              </a:spcBef>
              <a:spcAft>
                <a:spcPts val="200"/>
              </a:spcAft>
              <a:buClr>
                <a:schemeClr val="accent1"/>
              </a:buClr>
              <a:buSzTx/>
              <a:buFont typeface="Calibri" panose="020F0502020204030204" pitchFamily="34" charset="0"/>
              <a:buNone/>
              <a:defRPr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anose="020F0502020204030204" pitchFamily="34" charset="0"/>
              <a:buNone/>
              <a:defRPr sz="1400" kern="1200">
                <a:solidFill>
                  <a:schemeClr val="tx1">
                    <a:tint val="75000"/>
                  </a:schemeClr>
                </a:solidFill>
                <a:latin typeface="+mn-lt"/>
                <a:ea typeface="+mn-ea"/>
                <a:cs typeface="+mn-cs"/>
              </a:defRPr>
            </a:lvl9pPr>
          </a:lstStyle>
          <a:p>
            <a:pPr algn="ctr" rtl="0" fontAlgn="auto">
              <a:buFontTx/>
              <a:buNone/>
            </a:pPr>
            <a:endParaRPr lang="uk-UA" sz="3600" b="1" dirty="0">
              <a:solidFill>
                <a:schemeClr val="tx1"/>
              </a:solidFill>
            </a:endParaRPr>
          </a:p>
          <a:p>
            <a:pPr algn="ctr" rtl="0" fontAlgn="auto">
              <a:buFontTx/>
              <a:buNone/>
            </a:pPr>
            <a:endParaRPr lang="en-US" sz="3600" b="1" dirty="0">
              <a:solidFill>
                <a:schemeClr val="bg1"/>
              </a:solidFill>
            </a:endParaRPr>
          </a:p>
        </p:txBody>
      </p:sp>
      <p:pic>
        <p:nvPicPr>
          <p:cNvPr id="11" name="Picture 10"/>
          <p:cNvPicPr>
            <a:picLocks noChangeAspect="1"/>
          </p:cNvPicPr>
          <p:nvPr/>
        </p:nvPicPr>
        <p:blipFill>
          <a:blip r:embed="rId5"/>
          <a:srcRect r="25234"/>
          <a:stretch>
            <a:fillRect/>
          </a:stretch>
        </p:blipFill>
        <p:spPr>
          <a:xfrm>
            <a:off x="4929190" y="0"/>
            <a:ext cx="2438400" cy="1164771"/>
          </a:xfrm>
          <a:prstGeom prst="rect">
            <a:avLst/>
          </a:prstGeom>
        </p:spPr>
      </p:pic>
      <p:sp>
        <p:nvSpPr>
          <p:cNvPr id="13" name="TextBox 12"/>
          <p:cNvSpPr txBox="1"/>
          <p:nvPr/>
        </p:nvSpPr>
        <p:spPr>
          <a:xfrm>
            <a:off x="285720" y="1142985"/>
            <a:ext cx="8858280" cy="714380"/>
          </a:xfrm>
          <a:prstGeom prst="rect">
            <a:avLst/>
          </a:prstGeom>
          <a:noFill/>
        </p:spPr>
        <p:txBody>
          <a:bodyPr wrap="square">
            <a:noAutofit/>
          </a:bodyPr>
          <a:lstStyle/>
          <a:p>
            <a:pPr algn="ctr" rtl="0"/>
            <a:r>
              <a:rPr lang="en-GB" sz="2400" b="1" i="0" u="none" strike="noStrike" dirty="0">
                <a:solidFill>
                  <a:srgbClr val="006BB6"/>
                </a:solidFill>
                <a:highlight>
                  <a:srgbClr val="000000">
                    <a:alpha val="0"/>
                  </a:srgbClr>
                </a:highlight>
                <a:latin typeface="Arial" panose="020B0604020202020204"/>
              </a:rPr>
              <a:t>Mechanisms and Tools related to ESD </a:t>
            </a:r>
            <a:endParaRPr lang="ru-RU" sz="2400" b="1" i="0" dirty="0" smtClean="0">
              <a:solidFill>
                <a:srgbClr val="006BB6"/>
              </a:solidFill>
              <a:effectLst/>
              <a:latin typeface="Arial" panose="020B0604020202020204" pitchFamily="34" charset="0"/>
            </a:endParaRPr>
          </a:p>
          <a:p>
            <a:pPr algn="ctr" rtl="0"/>
            <a:r>
              <a:rPr lang="en-GB" sz="2400" b="1" dirty="0" smtClean="0">
                <a:solidFill>
                  <a:srgbClr val="006BB6"/>
                </a:solidFill>
                <a:highlight>
                  <a:srgbClr val="000000">
                    <a:alpha val="0"/>
                  </a:srgbClr>
                </a:highlight>
              </a:rPr>
              <a:t>at</a:t>
            </a:r>
            <a:r>
              <a:rPr lang="en-GB" sz="2400" b="1" i="0" u="none" strike="noStrike" dirty="0" smtClean="0">
                <a:solidFill>
                  <a:srgbClr val="006BB6"/>
                </a:solidFill>
                <a:highlight>
                  <a:srgbClr val="000000">
                    <a:alpha val="0"/>
                  </a:srgbClr>
                </a:highlight>
                <a:latin typeface="Arial" panose="020B0604020202020204"/>
              </a:rPr>
              <a:t> the frame of </a:t>
            </a:r>
            <a:r>
              <a:rPr lang="en-GB" sz="2400" b="1" i="0" u="none" strike="noStrike" dirty="0">
                <a:solidFill>
                  <a:srgbClr val="006BB6"/>
                </a:solidFill>
                <a:highlight>
                  <a:srgbClr val="000000">
                    <a:alpha val="0"/>
                  </a:srgbClr>
                </a:highlight>
                <a:latin typeface="Arial" panose="020B0604020202020204"/>
              </a:rPr>
              <a:t>the </a:t>
            </a:r>
            <a:r>
              <a:rPr lang="en-GB" sz="2400" b="1" i="0" u="none" strike="noStrike" dirty="0" smtClean="0">
                <a:solidFill>
                  <a:srgbClr val="006BB6"/>
                </a:solidFill>
                <a:highlight>
                  <a:srgbClr val="000000">
                    <a:alpha val="0"/>
                  </a:srgbClr>
                </a:highlight>
                <a:latin typeface="Arial" panose="020B0604020202020204"/>
              </a:rPr>
              <a:t>SGP Innovation </a:t>
            </a:r>
            <a:r>
              <a:rPr lang="en-GB" sz="2400" b="1" i="0" u="none" strike="noStrike" dirty="0">
                <a:solidFill>
                  <a:srgbClr val="006BB6"/>
                </a:solidFill>
                <a:highlight>
                  <a:srgbClr val="000000">
                    <a:alpha val="0"/>
                  </a:srgbClr>
                </a:highlight>
                <a:latin typeface="Arial" panose="020B0604020202020204"/>
              </a:rPr>
              <a:t>Youth Program</a:t>
            </a:r>
          </a:p>
        </p:txBody>
      </p:sp>
      <p:pic>
        <p:nvPicPr>
          <p:cNvPr id="18" name="Рисунок 1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214282" y="142853"/>
            <a:ext cx="1643074" cy="928693"/>
          </a:xfrm>
          <a:prstGeom prst="rect">
            <a:avLst/>
          </a:prstGeom>
        </p:spPr>
      </p:pic>
      <p:sp>
        <p:nvSpPr>
          <p:cNvPr id="15" name="TextBox 14"/>
          <p:cNvSpPr txBox="1"/>
          <p:nvPr/>
        </p:nvSpPr>
        <p:spPr>
          <a:xfrm>
            <a:off x="249988" y="5643579"/>
            <a:ext cx="8683667" cy="571504"/>
          </a:xfrm>
          <a:prstGeom prst="rect">
            <a:avLst/>
          </a:prstGeom>
          <a:noFill/>
        </p:spPr>
        <p:txBody>
          <a:bodyPr wrap="square">
            <a:noAutofit/>
          </a:bodyPr>
          <a:lstStyle/>
          <a:p>
            <a:pPr algn="ctr" rtl="0"/>
            <a:r>
              <a:rPr lang="en-GB" sz="1400" b="1" i="0" u="none" strike="noStrike" dirty="0" err="1" smtClean="0">
                <a:solidFill>
                  <a:srgbClr val="81BC41"/>
                </a:solidFill>
                <a:highlight>
                  <a:srgbClr val="000000">
                    <a:alpha val="0"/>
                  </a:srgbClr>
                </a:highlight>
                <a:latin typeface="Arial" panose="020B0604020202020204"/>
              </a:rPr>
              <a:t>Maryna</a:t>
            </a:r>
            <a:r>
              <a:rPr lang="en-GB" sz="1400" b="1" dirty="0">
                <a:solidFill>
                  <a:srgbClr val="81BC41"/>
                </a:solidFill>
                <a:highlight>
                  <a:srgbClr val="000000">
                    <a:alpha val="0"/>
                  </a:srgbClr>
                </a:highlight>
              </a:rPr>
              <a:t> </a:t>
            </a:r>
            <a:r>
              <a:rPr lang="en-GB" sz="1400" b="1" dirty="0" smtClean="0">
                <a:solidFill>
                  <a:srgbClr val="81BC41"/>
                </a:solidFill>
                <a:highlight>
                  <a:srgbClr val="000000">
                    <a:alpha val="0"/>
                  </a:srgbClr>
                </a:highlight>
              </a:rPr>
              <a:t> </a:t>
            </a:r>
            <a:r>
              <a:rPr lang="en-GB" sz="1400" b="1" i="0" u="none" strike="noStrike" dirty="0" err="1" smtClean="0">
                <a:solidFill>
                  <a:srgbClr val="81BC41"/>
                </a:solidFill>
                <a:highlight>
                  <a:srgbClr val="000000">
                    <a:alpha val="0"/>
                  </a:srgbClr>
                </a:highlight>
                <a:latin typeface="Arial" panose="020B0604020202020204"/>
              </a:rPr>
              <a:t>Diachenko</a:t>
            </a:r>
            <a:r>
              <a:rPr lang="en-GB" sz="1400" b="1" i="0" u="none" strike="noStrike" dirty="0">
                <a:solidFill>
                  <a:srgbClr val="81BC41"/>
                </a:solidFill>
                <a:highlight>
                  <a:srgbClr val="000000">
                    <a:alpha val="0"/>
                  </a:srgbClr>
                </a:highlight>
                <a:latin typeface="Arial" panose="020B0604020202020204"/>
              </a:rPr>
              <a:t>, Coordinator of the Partnership Network </a:t>
            </a:r>
            <a:endParaRPr lang="ru-RU" sz="1400" b="1" i="0" dirty="0" smtClean="0">
              <a:solidFill>
                <a:srgbClr val="81BC41"/>
              </a:solidFill>
              <a:effectLst/>
              <a:latin typeface="Arial" panose="020B0604020202020204" pitchFamily="34" charset="0"/>
            </a:endParaRPr>
          </a:p>
          <a:p>
            <a:pPr algn="ctr" rtl="0"/>
            <a:r>
              <a:rPr lang="en-GB" sz="1400" b="1" i="0" u="none" strike="noStrike" dirty="0">
                <a:solidFill>
                  <a:srgbClr val="81BC41"/>
                </a:solidFill>
                <a:highlight>
                  <a:srgbClr val="000000">
                    <a:alpha val="0"/>
                  </a:srgbClr>
                </a:highlight>
                <a:latin typeface="Arial" panose="020B0604020202020204"/>
              </a:rPr>
              <a:t>"Education for Sustainable Development in Ukraine</a:t>
            </a:r>
            <a:r>
              <a:rPr lang="en-GB" sz="1400" b="1" i="0" u="none" strike="noStrike" dirty="0" smtClean="0">
                <a:solidFill>
                  <a:srgbClr val="81BC41"/>
                </a:solidFill>
                <a:highlight>
                  <a:srgbClr val="000000">
                    <a:alpha val="0"/>
                  </a:srgbClr>
                </a:highlight>
                <a:latin typeface="Arial" panose="020B0604020202020204"/>
              </a:rPr>
              <a:t>"</a:t>
            </a:r>
            <a:endParaRPr lang="x-none" sz="1400" b="1">
              <a:solidFill>
                <a:srgbClr val="81BC41"/>
              </a:solidFill>
            </a:endParaRPr>
          </a:p>
        </p:txBody>
      </p:sp>
      <p:pic>
        <p:nvPicPr>
          <p:cNvPr id="2" name="Picture 1"/>
          <p:cNvPicPr>
            <a:picLocks noChangeAspect="1"/>
          </p:cNvPicPr>
          <p:nvPr/>
        </p:nvPicPr>
        <p:blipFill>
          <a:blip r:embed="rId7"/>
          <a:stretch>
            <a:fillRect/>
          </a:stretch>
        </p:blipFill>
        <p:spPr>
          <a:xfrm>
            <a:off x="1643042" y="2000240"/>
            <a:ext cx="6143668" cy="3500462"/>
          </a:xfrm>
          <a:prstGeom prst="rect">
            <a:avLst/>
          </a:prstGeom>
        </p:spPr>
      </p:pic>
      <p:pic>
        <p:nvPicPr>
          <p:cNvPr id="12" name="Picture 3"/>
          <p:cNvPicPr>
            <a:picLocks noChangeAspect="1"/>
          </p:cNvPicPr>
          <p:nvPr/>
        </p:nvPicPr>
        <p:blipFill>
          <a:blip r:embed="rId3"/>
          <a:stretch>
            <a:fillRect/>
          </a:stretch>
        </p:blipFill>
        <p:spPr>
          <a:xfrm>
            <a:off x="7286644" y="0"/>
            <a:ext cx="907789" cy="1082166"/>
          </a:xfrm>
          <a:prstGeom prst="rect">
            <a:avLst/>
          </a:prstGeom>
        </p:spPr>
      </p:pic>
      <p:sp>
        <p:nvSpPr>
          <p:cNvPr id="14" name="Прямоугольник 13"/>
          <p:cNvSpPr/>
          <p:nvPr/>
        </p:nvSpPr>
        <p:spPr>
          <a:xfrm>
            <a:off x="1214414" y="6286521"/>
            <a:ext cx="6786610" cy="369332"/>
          </a:xfrm>
          <a:prstGeom prst="rect">
            <a:avLst/>
          </a:prstGeom>
        </p:spPr>
        <p:txBody>
          <a:bodyPr wrap="square">
            <a:spAutoFit/>
          </a:bodyPr>
          <a:lstStyle/>
          <a:p>
            <a:pPr algn="ctr"/>
            <a:r>
              <a:rPr lang="en-US" dirty="0" smtClean="0"/>
              <a:t> </a:t>
            </a:r>
            <a:r>
              <a:rPr lang="en-US" sz="1400" b="1" dirty="0" smtClean="0"/>
              <a:t>16th meeting of UNECE Steering Committee on ESD, May, 10-11, 2021 </a:t>
            </a:r>
            <a:endParaRPr lang="uk-UA" sz="1400" b="1"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52400"/>
            <a:ext cx="5429280" cy="1343353"/>
          </a:xfrm>
        </p:spPr>
        <p:txBody>
          <a:bodyPr>
            <a:noAutofit/>
          </a:bodyPr>
          <a:lstStyle/>
          <a:p>
            <a:pPr rtl="0"/>
            <a:r>
              <a:rPr lang="en-GB" sz="4000" b="0" i="0" u="none" strike="noStrike" dirty="0">
                <a:highlight>
                  <a:srgbClr val="000000">
                    <a:alpha val="0"/>
                  </a:srgbClr>
                </a:highlight>
                <a:latin typeface="Calibri Light" panose="020F0302020204030204"/>
                <a:ea typeface="Calibri" panose="020F0502020204030204"/>
              </a:rPr>
              <a:t>“Green jobs” for young generation</a:t>
            </a:r>
            <a:endParaRPr lang="x-none" sz="4000"/>
          </a:p>
        </p:txBody>
      </p:sp>
      <p:sp>
        <p:nvSpPr>
          <p:cNvPr id="3" name="Объект 2"/>
          <p:cNvSpPr>
            <a:spLocks noGrp="1"/>
          </p:cNvSpPr>
          <p:nvPr>
            <p:ph idx="1"/>
          </p:nvPr>
        </p:nvSpPr>
        <p:spPr>
          <a:xfrm>
            <a:off x="457200" y="1357298"/>
            <a:ext cx="6472254" cy="5143536"/>
          </a:xfrm>
        </p:spPr>
        <p:txBody>
          <a:bodyPr>
            <a:noAutofit/>
          </a:bodyPr>
          <a:lstStyle/>
          <a:p>
            <a:pPr rtl="0"/>
            <a:r>
              <a:rPr lang="en-GB" sz="1800" b="0" i="0" u="none" strike="noStrike" dirty="0">
                <a:highlight>
                  <a:srgbClr val="000000">
                    <a:alpha val="0"/>
                  </a:srgbClr>
                </a:highlight>
                <a:latin typeface="Calibri" panose="020F0502020204030204"/>
                <a:ea typeface="Calibri" panose="020F0502020204030204"/>
                <a:cs typeface="Calibri" panose="020F0502020204030204"/>
              </a:rPr>
              <a:t>Renewable and energy efficiency technologies for productive use that results in youth employment and/or supporting youth entrepreneurship. </a:t>
            </a:r>
            <a:endParaRPr lang="ru-RU" sz="1800" dirty="0">
              <a:effectLst/>
              <a:latin typeface="Calibri" panose="020F0502020204030204" pitchFamily="34" charset="0"/>
              <a:ea typeface="Calibri" panose="020F0502020204030204" pitchFamily="34" charset="0"/>
              <a:cs typeface="Calibri" panose="020F0502020204030204" pitchFamily="34" charset="0"/>
            </a:endParaRPr>
          </a:p>
          <a:p>
            <a:pPr rtl="0"/>
            <a:r>
              <a:rPr lang="en-GB" sz="1800" b="0" i="0" u="none" strike="noStrike" dirty="0">
                <a:highlight>
                  <a:srgbClr val="000000">
                    <a:alpha val="0"/>
                  </a:srgbClr>
                </a:highlight>
                <a:latin typeface="Calibri" panose="020F0502020204030204"/>
                <a:ea typeface="Calibri" panose="020F0502020204030204"/>
                <a:cs typeface="Calibri" panose="020F0502020204030204"/>
              </a:rPr>
              <a:t>Youth-led initiatives that implements nature-based solutions to climate change, leading to income generation and improved livelihoods. </a:t>
            </a:r>
            <a:endParaRPr lang="uk-UA" sz="1800" dirty="0" smtClean="0">
              <a:effectLst/>
              <a:latin typeface="Calibri" panose="020F0502020204030204" pitchFamily="34" charset="0"/>
              <a:ea typeface="Calibri" panose="020F0502020204030204" pitchFamily="34" charset="0"/>
              <a:cs typeface="Calibri" panose="020F0502020204030204" pitchFamily="34" charset="0"/>
            </a:endParaRPr>
          </a:p>
          <a:p>
            <a:pPr rtl="0"/>
            <a:r>
              <a:rPr lang="en-GB" sz="1600" b="0" i="0" u="none" strike="noStrike" dirty="0">
                <a:highlight>
                  <a:srgbClr val="000000">
                    <a:alpha val="0"/>
                  </a:srgbClr>
                </a:highlight>
                <a:latin typeface="Calibri" panose="020F0502020204030204"/>
              </a:rPr>
              <a:t>Cooperation with the </a:t>
            </a:r>
            <a:r>
              <a:rPr lang="en-GB" sz="1600" b="0" i="0" u="none" strike="noStrike" dirty="0" err="1">
                <a:highlight>
                  <a:srgbClr val="000000">
                    <a:alpha val="0"/>
                  </a:srgbClr>
                </a:highlight>
                <a:latin typeface="Calibri" panose="020F0502020204030204"/>
              </a:rPr>
              <a:t>Khortytsia</a:t>
            </a:r>
            <a:r>
              <a:rPr lang="en-GB" sz="1600" b="0" i="0" u="none" strike="noStrike" dirty="0">
                <a:highlight>
                  <a:srgbClr val="000000">
                    <a:alpha val="0"/>
                  </a:srgbClr>
                </a:highlight>
                <a:latin typeface="Calibri" panose="020F0502020204030204"/>
              </a:rPr>
              <a:t> National Academy (</a:t>
            </a:r>
            <a:r>
              <a:rPr lang="en-GB" sz="1600" b="0" i="0" u="none" strike="noStrike" dirty="0" err="1">
                <a:highlight>
                  <a:srgbClr val="000000">
                    <a:alpha val="0"/>
                  </a:srgbClr>
                </a:highlight>
                <a:latin typeface="Calibri" panose="020F0502020204030204"/>
              </a:rPr>
              <a:t>Zaporizhia</a:t>
            </a:r>
            <a:r>
              <a:rPr lang="en-GB" sz="1600" b="0" i="0" u="none" strike="noStrike" dirty="0">
                <a:highlight>
                  <a:srgbClr val="000000">
                    <a:alpha val="0"/>
                  </a:srgbClr>
                </a:highlight>
                <a:latin typeface="Calibri" panose="020F0502020204030204"/>
              </a:rPr>
              <a:t> region</a:t>
            </a:r>
            <a:r>
              <a:rPr lang="en-GB" sz="1600" b="0" i="0" u="none" strike="noStrike" dirty="0" smtClean="0">
                <a:highlight>
                  <a:srgbClr val="000000">
                    <a:alpha val="0"/>
                  </a:srgbClr>
                </a:highlight>
                <a:latin typeface="Calibri" panose="020F0502020204030204"/>
              </a:rPr>
              <a:t>)</a:t>
            </a:r>
            <a:r>
              <a:rPr lang="uk-UA" sz="1600" b="0" i="0" u="none" strike="noStrike" dirty="0" smtClean="0">
                <a:highlight>
                  <a:srgbClr val="000000">
                    <a:alpha val="0"/>
                  </a:srgbClr>
                </a:highlight>
                <a:latin typeface="Calibri" panose="020F0502020204030204"/>
              </a:rPr>
              <a:t>:</a:t>
            </a:r>
            <a:endParaRPr lang="en-GB" sz="1600" b="0" i="0" u="none" strike="noStrike" dirty="0">
              <a:highlight>
                <a:srgbClr val="000000">
                  <a:alpha val="0"/>
                </a:srgbClr>
              </a:highlight>
              <a:latin typeface="Calibri" panose="020F0502020204030204"/>
            </a:endParaRPr>
          </a:p>
          <a:p>
            <a:pPr rtl="0">
              <a:buFont typeface="Wingdings" pitchFamily="2" charset="2"/>
              <a:buChar char="ü"/>
            </a:pPr>
            <a:r>
              <a:rPr lang="en-GB" sz="1600" b="0" i="0" u="none" strike="noStrike" dirty="0" smtClean="0">
                <a:highlight>
                  <a:srgbClr val="000000">
                    <a:alpha val="0"/>
                  </a:srgbClr>
                </a:highlight>
                <a:latin typeface="Calibri" panose="020F0502020204030204"/>
              </a:rPr>
              <a:t>a </a:t>
            </a:r>
            <a:r>
              <a:rPr lang="en-GB" sz="1600" b="0" i="0" u="none" strike="noStrike" dirty="0">
                <a:highlight>
                  <a:srgbClr val="000000">
                    <a:alpha val="0"/>
                  </a:srgbClr>
                </a:highlight>
                <a:latin typeface="Calibri" panose="020F0502020204030204"/>
              </a:rPr>
              <a:t>youth </a:t>
            </a:r>
            <a:r>
              <a:rPr lang="en-GB" sz="1600" b="0" i="0" u="none" strike="noStrike" dirty="0" err="1">
                <a:highlight>
                  <a:srgbClr val="000000">
                    <a:alpha val="0"/>
                  </a:srgbClr>
                </a:highlight>
                <a:latin typeface="Calibri" panose="020F0502020204030204"/>
              </a:rPr>
              <a:t>center</a:t>
            </a:r>
            <a:r>
              <a:rPr lang="en-GB" sz="1600" b="0" i="0" u="none" strike="noStrike" dirty="0">
                <a:highlight>
                  <a:srgbClr val="000000">
                    <a:alpha val="0"/>
                  </a:srgbClr>
                </a:highlight>
                <a:latin typeface="Calibri" panose="020F0502020204030204"/>
              </a:rPr>
              <a:t> established</a:t>
            </a:r>
            <a:r>
              <a:rPr lang="en-GB" sz="1600" b="0" i="0" u="none" strike="noStrike" dirty="0" smtClean="0">
                <a:highlight>
                  <a:srgbClr val="000000">
                    <a:alpha val="0"/>
                  </a:srgbClr>
                </a:highlight>
                <a:latin typeface="Calibri" panose="020F0502020204030204"/>
              </a:rPr>
              <a:t>;  </a:t>
            </a:r>
            <a:r>
              <a:rPr lang="en-GB" sz="1600" b="0" i="0" u="none" strike="noStrike" dirty="0">
                <a:highlight>
                  <a:srgbClr val="000000">
                    <a:alpha val="0"/>
                  </a:srgbClr>
                </a:highlight>
                <a:latin typeface="Calibri" panose="020F0502020204030204"/>
              </a:rPr>
              <a:t>leisure sites using solar energy. </a:t>
            </a:r>
          </a:p>
          <a:p>
            <a:pPr rtl="0">
              <a:buFont typeface="Wingdings" pitchFamily="2" charset="2"/>
              <a:buChar char="ü"/>
            </a:pPr>
            <a:r>
              <a:rPr lang="en-GB" sz="1600" b="0" i="0" u="none" strike="noStrike" dirty="0" smtClean="0">
                <a:highlight>
                  <a:srgbClr val="000000">
                    <a:alpha val="0"/>
                  </a:srgbClr>
                </a:highlight>
                <a:latin typeface="Calibri" panose="020F0502020204030204"/>
              </a:rPr>
              <a:t>10 </a:t>
            </a:r>
            <a:r>
              <a:rPr lang="en-GB" sz="1600" b="0" i="0" u="none" strike="noStrike" dirty="0">
                <a:highlight>
                  <a:srgbClr val="000000">
                    <a:alpha val="0"/>
                  </a:srgbClr>
                </a:highlight>
                <a:latin typeface="Calibri" panose="020F0502020204030204"/>
              </a:rPr>
              <a:t>environmentally friendly jobs for young people created. </a:t>
            </a:r>
          </a:p>
          <a:p>
            <a:pPr rtl="0">
              <a:buFont typeface="Wingdings" pitchFamily="2" charset="2"/>
              <a:buChar char="ü"/>
            </a:pPr>
            <a:r>
              <a:rPr lang="en-GB" sz="1600" b="0" i="0" u="none" strike="noStrike" dirty="0" smtClean="0">
                <a:highlight>
                  <a:srgbClr val="000000">
                    <a:alpha val="0"/>
                  </a:srgbClr>
                </a:highlight>
                <a:latin typeface="Calibri" panose="020F0502020204030204"/>
              </a:rPr>
              <a:t> </a:t>
            </a:r>
            <a:r>
              <a:rPr lang="en-GB" sz="1600" b="0" i="0" u="none" strike="noStrike" dirty="0">
                <a:highlight>
                  <a:srgbClr val="000000">
                    <a:alpha val="0"/>
                  </a:srgbClr>
                </a:highlight>
                <a:latin typeface="Calibri" panose="020F0502020204030204"/>
              </a:rPr>
              <a:t>a laboratory and demonstration locations have been created for the implementation of garden therapy as an environmental area of social and physical rehabilitation, in particular for young people. </a:t>
            </a:r>
          </a:p>
          <a:p>
            <a:pPr rtl="0">
              <a:buFont typeface="Wingdings" pitchFamily="2" charset="2"/>
              <a:buChar char="ü"/>
            </a:pPr>
            <a:r>
              <a:rPr lang="en-GB" sz="1600" b="0" i="0" u="none" strike="noStrike" dirty="0" smtClean="0">
                <a:highlight>
                  <a:srgbClr val="000000">
                    <a:alpha val="0"/>
                  </a:srgbClr>
                </a:highlight>
                <a:latin typeface="Calibri" panose="020F0502020204030204"/>
              </a:rPr>
              <a:t> </a:t>
            </a:r>
            <a:r>
              <a:rPr lang="en-GB" sz="1600" b="0" i="0" u="none" strike="noStrike" dirty="0">
                <a:highlight>
                  <a:srgbClr val="000000">
                    <a:alpha val="0"/>
                  </a:srgbClr>
                </a:highlight>
                <a:latin typeface="Calibri" panose="020F0502020204030204"/>
              </a:rPr>
              <a:t>the concept of environmental socialization of people with disabilities and practical ecological social work developed.</a:t>
            </a:r>
          </a:p>
          <a:p>
            <a:pPr rtl="0">
              <a:buFont typeface="Wingdings" pitchFamily="2" charset="2"/>
              <a:buChar char="ü"/>
            </a:pPr>
            <a:r>
              <a:rPr lang="en-GB" sz="1600" b="0" i="0" u="none" strike="noStrike" dirty="0" smtClean="0">
                <a:highlight>
                  <a:srgbClr val="000000">
                    <a:alpha val="0"/>
                  </a:srgbClr>
                </a:highlight>
                <a:latin typeface="Calibri" panose="020F0502020204030204"/>
              </a:rPr>
              <a:t>the </a:t>
            </a:r>
            <a:r>
              <a:rPr lang="en-GB" sz="1600" b="0" i="0" u="none" strike="noStrike" dirty="0">
                <a:highlight>
                  <a:srgbClr val="000000">
                    <a:alpha val="0"/>
                  </a:srgbClr>
                </a:highlight>
                <a:latin typeface="Calibri" panose="020F0502020204030204"/>
              </a:rPr>
              <a:t>results were presented in 2 scientific articles, in the framework of 5 international scientific conferences. </a:t>
            </a:r>
          </a:p>
          <a:p>
            <a:endParaRPr lang="x-none" sz="160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2844" y="1500174"/>
            <a:ext cx="300484" cy="249906"/>
          </a:xfrm>
          <a:prstGeom prst="rect">
            <a:avLst/>
          </a:prstGeom>
        </p:spPr>
      </p:pic>
      <p:pic>
        <p:nvPicPr>
          <p:cNvPr id="5" name="Рисунок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2844" y="2428868"/>
            <a:ext cx="300484" cy="249906"/>
          </a:xfrm>
          <a:prstGeom prst="rect">
            <a:avLst/>
          </a:prstGeom>
        </p:spPr>
      </p:pic>
      <p:sp>
        <p:nvSpPr>
          <p:cNvPr id="6" name="Прямоугольник 5"/>
          <p:cNvSpPr/>
          <p:nvPr/>
        </p:nvSpPr>
        <p:spPr>
          <a:xfrm>
            <a:off x="6444208" y="0"/>
            <a:ext cx="2699792" cy="147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x-none"/>
          </a:p>
        </p:txBody>
      </p:sp>
      <p:pic>
        <p:nvPicPr>
          <p:cNvPr id="19458" name="Picture 2" descr="C:\Users\HP\AppData\Local\Temp\Rar$DIa5108.30803\_DSC0830.jpg"/>
          <p:cNvPicPr>
            <a:picLocks noChangeAspect="1" noChangeArrowheads="1"/>
          </p:cNvPicPr>
          <p:nvPr/>
        </p:nvPicPr>
        <p:blipFill>
          <a:blip r:embed="rId3" cstate="print"/>
          <a:srcRect/>
          <a:stretch>
            <a:fillRect/>
          </a:stretch>
        </p:blipFill>
        <p:spPr bwMode="auto">
          <a:xfrm>
            <a:off x="6715140" y="1428736"/>
            <a:ext cx="2428860" cy="3000396"/>
          </a:xfrm>
          <a:prstGeom prst="rect">
            <a:avLst/>
          </a:prstGeom>
          <a:noFill/>
        </p:spPr>
      </p:pic>
      <p:pic>
        <p:nvPicPr>
          <p:cNvPr id="10"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15140" y="4572008"/>
            <a:ext cx="2428860" cy="1931628"/>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6286544" cy="1281770"/>
          </a:xfrm>
        </p:spPr>
        <p:txBody>
          <a:bodyPr>
            <a:noAutofit/>
          </a:bodyPr>
          <a:lstStyle/>
          <a:p>
            <a:pPr rtl="0"/>
            <a:r>
              <a:rPr lang="en-GB" sz="2000" b="0" i="0" u="none" strike="noStrike" dirty="0">
                <a:solidFill>
                  <a:srgbClr val="006BB6"/>
                </a:solidFill>
                <a:highlight>
                  <a:srgbClr val="000000">
                    <a:alpha val="0"/>
                  </a:srgbClr>
                </a:highlight>
                <a:latin typeface="Calibri Light" panose="020F0302020204030204"/>
              </a:rPr>
              <a:t>Setup of youth climate </a:t>
            </a:r>
            <a:r>
              <a:rPr lang="en-GB" sz="2000" b="0" i="0" u="none" strike="noStrike" dirty="0" err="1">
                <a:solidFill>
                  <a:srgbClr val="006BB6"/>
                </a:solidFill>
                <a:highlight>
                  <a:srgbClr val="000000">
                    <a:alpha val="0"/>
                  </a:srgbClr>
                </a:highlight>
                <a:latin typeface="Calibri Light" panose="020F0302020204030204"/>
              </a:rPr>
              <a:t>centers</a:t>
            </a:r>
            <a:r>
              <a:rPr lang="en-GB" sz="2000" b="0" i="0" u="none" strike="noStrike" dirty="0">
                <a:solidFill>
                  <a:srgbClr val="006BB6"/>
                </a:solidFill>
                <a:highlight>
                  <a:srgbClr val="000000">
                    <a:alpha val="0"/>
                  </a:srgbClr>
                </a:highlight>
                <a:latin typeface="Calibri Light" panose="020F0302020204030204"/>
              </a:rPr>
              <a:t> (</a:t>
            </a:r>
            <a:r>
              <a:rPr lang="en-GB" sz="2000" b="0" i="0" u="none" strike="noStrike" dirty="0" err="1">
                <a:solidFill>
                  <a:srgbClr val="006BB6"/>
                </a:solidFill>
                <a:highlight>
                  <a:srgbClr val="000000">
                    <a:alpha val="0"/>
                  </a:srgbClr>
                </a:highlight>
                <a:latin typeface="Calibri Light" panose="020F0302020204030204"/>
              </a:rPr>
              <a:t>Chernihiv</a:t>
            </a:r>
            <a:r>
              <a:rPr lang="en-GB" sz="2000" b="0" i="0" u="none" strike="noStrike" dirty="0">
                <a:solidFill>
                  <a:srgbClr val="006BB6"/>
                </a:solidFill>
                <a:highlight>
                  <a:srgbClr val="000000">
                    <a:alpha val="0"/>
                  </a:srgbClr>
                </a:highlight>
                <a:latin typeface="Calibri Light" panose="020F0302020204030204"/>
              </a:rPr>
              <a:t>, cooperation with </a:t>
            </a:r>
            <a:r>
              <a:rPr lang="en-GB" sz="2000" b="0" i="0" u="none" strike="noStrike" dirty="0" err="1">
                <a:solidFill>
                  <a:srgbClr val="006BB6"/>
                </a:solidFill>
                <a:highlight>
                  <a:srgbClr val="000000">
                    <a:alpha val="0"/>
                  </a:srgbClr>
                </a:highlight>
                <a:latin typeface="Calibri Light" panose="020F0302020204030204"/>
              </a:rPr>
              <a:t>Chernihiv</a:t>
            </a:r>
            <a:r>
              <a:rPr lang="en-GB" sz="2000" b="0" i="0" u="none" strike="noStrike" dirty="0">
                <a:solidFill>
                  <a:srgbClr val="006BB6"/>
                </a:solidFill>
                <a:highlight>
                  <a:srgbClr val="000000">
                    <a:alpha val="0"/>
                  </a:srgbClr>
                </a:highlight>
                <a:latin typeface="Calibri Light" panose="020F0302020204030204"/>
              </a:rPr>
              <a:t> lyceum for gifted rural youth, </a:t>
            </a:r>
            <a:r>
              <a:rPr lang="en-GB" sz="2000" b="0" i="0" u="none" strike="noStrike" dirty="0" err="1">
                <a:solidFill>
                  <a:srgbClr val="006BB6"/>
                </a:solidFill>
                <a:highlight>
                  <a:srgbClr val="000000">
                    <a:alpha val="0"/>
                  </a:srgbClr>
                </a:highlight>
                <a:latin typeface="Calibri Light" panose="020F0302020204030204"/>
              </a:rPr>
              <a:t>Chernihiv</a:t>
            </a:r>
            <a:r>
              <a:rPr lang="en-GB" sz="2000" b="0" i="0" u="none" strike="noStrike" dirty="0">
                <a:solidFill>
                  <a:srgbClr val="006BB6"/>
                </a:solidFill>
                <a:highlight>
                  <a:srgbClr val="000000">
                    <a:alpha val="0"/>
                  </a:srgbClr>
                </a:highlight>
                <a:latin typeface="Calibri Light" panose="020F0302020204030204"/>
              </a:rPr>
              <a:t> Teacher's University, local authorities, Department of Education, Department of Environment, </a:t>
            </a:r>
            <a:r>
              <a:rPr lang="en-GB" sz="2000" b="0" i="0" u="none" strike="noStrike" dirty="0" err="1">
                <a:solidFill>
                  <a:srgbClr val="006BB6"/>
                </a:solidFill>
                <a:highlight>
                  <a:srgbClr val="000000">
                    <a:alpha val="0"/>
                  </a:srgbClr>
                </a:highlight>
                <a:latin typeface="Calibri Light" panose="020F0302020204030204"/>
              </a:rPr>
              <a:t>forestries</a:t>
            </a:r>
            <a:r>
              <a:rPr lang="en-GB" sz="2000" b="0" i="0" u="none" strike="noStrike" dirty="0">
                <a:solidFill>
                  <a:srgbClr val="006BB6"/>
                </a:solidFill>
                <a:highlight>
                  <a:srgbClr val="000000">
                    <a:alpha val="0"/>
                  </a:srgbClr>
                </a:highlight>
                <a:latin typeface="Calibri Light" panose="020F0302020204030204"/>
              </a:rPr>
              <a:t>)</a:t>
            </a:r>
            <a:br>
              <a:rPr lang="en-GB" sz="2000" b="0" i="0" u="none" strike="noStrike" dirty="0">
                <a:solidFill>
                  <a:srgbClr val="006BB6"/>
                </a:solidFill>
                <a:highlight>
                  <a:srgbClr val="000000">
                    <a:alpha val="0"/>
                  </a:srgbClr>
                </a:highlight>
                <a:latin typeface="Calibri Light" panose="020F0302020204030204"/>
              </a:rPr>
            </a:br>
            <a:endParaRPr lang="x-none" sz="2000"/>
          </a:p>
        </p:txBody>
      </p:sp>
      <p:pic>
        <p:nvPicPr>
          <p:cNvPr id="8" name="Рисунок 7"/>
          <p:cNvPicPr>
            <a:picLocks noChangeAspect="1"/>
          </p:cNvPicPr>
          <p:nvPr/>
        </p:nvPicPr>
        <p:blipFill>
          <a:blip r:embed="rId2">
            <a:extLst>
              <a:ext uri="{28A0092B-C50C-407E-A947-70E740481C1C}">
                <a14:useLocalDpi xmlns="" xmlns:a14="http://schemas.microsoft.com/office/drawing/2010/main" val="0"/>
              </a:ext>
            </a:extLst>
          </a:blip>
          <a:srcRect b="5503"/>
          <a:stretch>
            <a:fillRect/>
          </a:stretch>
        </p:blipFill>
        <p:spPr>
          <a:xfrm>
            <a:off x="385058" y="1670377"/>
            <a:ext cx="4366962" cy="2596802"/>
          </a:xfrm>
          <a:prstGeom prst="rect">
            <a:avLst/>
          </a:prstGeom>
        </p:spPr>
      </p:pic>
      <p:sp>
        <p:nvSpPr>
          <p:cNvPr id="7" name="Прямоугольник 6"/>
          <p:cNvSpPr/>
          <p:nvPr/>
        </p:nvSpPr>
        <p:spPr>
          <a:xfrm>
            <a:off x="6444208" y="0"/>
            <a:ext cx="2699792" cy="147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x-none"/>
          </a:p>
        </p:txBody>
      </p:sp>
      <p:pic>
        <p:nvPicPr>
          <p:cNvPr id="9" name="Рисунок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196379" y="98935"/>
            <a:ext cx="1737276" cy="1166227"/>
          </a:xfrm>
          <a:prstGeom prst="rect">
            <a:avLst/>
          </a:prstGeom>
        </p:spPr>
      </p:pic>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814538" y="1667851"/>
            <a:ext cx="4042347" cy="5173767"/>
          </a:xfrm>
          <a:prstGeom prst="rect">
            <a:avLst/>
          </a:prstGeom>
        </p:spPr>
      </p:pic>
      <p:pic>
        <p:nvPicPr>
          <p:cNvPr id="4" name="Picture 3"/>
          <p:cNvPicPr>
            <a:picLocks noChangeAspect="1"/>
          </p:cNvPicPr>
          <p:nvPr/>
        </p:nvPicPr>
        <p:blipFill>
          <a:blip r:embed="rId5">
            <a:extLst>
              <a:ext uri="{28A0092B-C50C-407E-A947-70E740481C1C}">
                <a14:useLocalDpi xmlns="" xmlns:a14="http://schemas.microsoft.com/office/drawing/2010/main" val="0"/>
              </a:ext>
            </a:extLst>
          </a:blip>
          <a:srcRect t="32149" b="21903"/>
          <a:stretch>
            <a:fillRect/>
          </a:stretch>
        </p:blipFill>
        <p:spPr>
          <a:xfrm>
            <a:off x="385058" y="4149080"/>
            <a:ext cx="4429480" cy="2692538"/>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6758006" cy="1343353"/>
          </a:xfrm>
        </p:spPr>
        <p:txBody>
          <a:bodyPr>
            <a:noAutofit/>
          </a:bodyPr>
          <a:lstStyle/>
          <a:p>
            <a:pPr rtl="0"/>
            <a:r>
              <a:rPr lang="en-GB" sz="1800" b="0" i="0" u="none" strike="noStrike">
                <a:highlight>
                  <a:srgbClr val="000000">
                    <a:alpha val="0"/>
                  </a:srgbClr>
                </a:highlight>
                <a:latin typeface="Calibri Light" panose="020F0302020204030204"/>
              </a:rPr>
              <a:t>Competition of youth environmental initiatives, leadership, development of local communities based on the principles of sustainability, adaptive measures to prevent climate change (9 projects from 6 regions supported)</a:t>
            </a:r>
            <a:br>
              <a:rPr lang="en-GB" sz="1800" b="0" i="0" u="none" strike="noStrike">
                <a:highlight>
                  <a:srgbClr val="000000">
                    <a:alpha val="0"/>
                  </a:srgbClr>
                </a:highlight>
                <a:latin typeface="Calibri Light" panose="020F0302020204030204"/>
              </a:rPr>
            </a:br>
            <a:endParaRPr lang="x-none" sz="1800"/>
          </a:p>
        </p:txBody>
      </p:sp>
      <p:pic>
        <p:nvPicPr>
          <p:cNvPr id="5" name="Объект 4"/>
          <p:cNvPicPr>
            <a:picLocks noGrp="1" noChangeAspect="1"/>
          </p:cNvPicPr>
          <p:nvPr>
            <p:ph idx="1"/>
          </p:nvPr>
        </p:nvPicPr>
        <p:blipFill>
          <a:blip r:embed="rId2"/>
          <a:srcRect r="11251"/>
          <a:stretch>
            <a:fillRect/>
          </a:stretch>
        </p:blipFill>
        <p:spPr>
          <a:xfrm>
            <a:off x="428596" y="1714488"/>
            <a:ext cx="4134197" cy="2313134"/>
          </a:xfrm>
        </p:spPr>
      </p:pic>
      <p:pic>
        <p:nvPicPr>
          <p:cNvPr id="11" name="Рисунок 10"/>
          <p:cNvPicPr>
            <a:picLocks noChangeAspect="1"/>
          </p:cNvPicPr>
          <p:nvPr/>
        </p:nvPicPr>
        <p:blipFill>
          <a:blip r:embed="rId3"/>
          <a:srcRect t="10196"/>
          <a:stretch>
            <a:fillRect/>
          </a:stretch>
        </p:blipFill>
        <p:spPr>
          <a:xfrm>
            <a:off x="437803" y="4013942"/>
            <a:ext cx="4134197" cy="2583410"/>
          </a:xfrm>
          <a:prstGeom prst="rect">
            <a:avLst/>
          </a:prstGeom>
        </p:spPr>
      </p:pic>
      <p:pic>
        <p:nvPicPr>
          <p:cNvPr id="13" name="Рисунок 12"/>
          <p:cNvPicPr>
            <a:picLocks noChangeAspect="1"/>
          </p:cNvPicPr>
          <p:nvPr/>
        </p:nvPicPr>
        <p:blipFill>
          <a:blip r:embed="rId4"/>
          <a:srcRect t="38519"/>
          <a:stretch>
            <a:fillRect/>
          </a:stretch>
        </p:blipFill>
        <p:spPr>
          <a:xfrm>
            <a:off x="4643438" y="4071942"/>
            <a:ext cx="4134197" cy="2583734"/>
          </a:xfrm>
          <a:prstGeom prst="rect">
            <a:avLst/>
          </a:prstGeom>
        </p:spPr>
      </p:pic>
      <p:sp>
        <p:nvSpPr>
          <p:cNvPr id="7" name="Прямоугольник 6"/>
          <p:cNvSpPr/>
          <p:nvPr/>
        </p:nvSpPr>
        <p:spPr>
          <a:xfrm>
            <a:off x="6444208" y="0"/>
            <a:ext cx="2699792" cy="147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x-none"/>
          </a:p>
        </p:txBody>
      </p:sp>
      <p:pic>
        <p:nvPicPr>
          <p:cNvPr id="8" name="Рисунок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196379" y="98935"/>
            <a:ext cx="1737276" cy="1166227"/>
          </a:xfrm>
          <a:prstGeom prst="rect">
            <a:avLst/>
          </a:prstGeom>
        </p:spPr>
      </p:pic>
      <p:pic>
        <p:nvPicPr>
          <p:cNvPr id="10" name="Picture 3" descr="F:\Акція Посади дерево миру\Дерево миру посаджено на АБС 2017\474.JPG"/>
          <p:cNvPicPr>
            <a:picLocks noChangeAspect="1" noChangeArrowheads="1"/>
          </p:cNvPicPr>
          <p:nvPr/>
        </p:nvPicPr>
        <p:blipFill>
          <a:blip r:embed="rId6"/>
          <a:srcRect t="6486"/>
          <a:stretch>
            <a:fillRect/>
          </a:stretch>
        </p:blipFill>
        <p:spPr bwMode="auto">
          <a:xfrm>
            <a:off x="4643438" y="1643050"/>
            <a:ext cx="4071966" cy="2350160"/>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152400"/>
            <a:ext cx="5972187" cy="1343660"/>
          </a:xfrm>
        </p:spPr>
        <p:txBody>
          <a:bodyPr>
            <a:noAutofit/>
          </a:bodyPr>
          <a:lstStyle/>
          <a:p>
            <a:r>
              <a:rPr lang="en-GB" sz="3200" b="0" i="0" u="none" strike="noStrike" dirty="0">
                <a:highlight>
                  <a:srgbClr val="000000">
                    <a:alpha val="0"/>
                  </a:srgbClr>
                </a:highlight>
                <a:latin typeface="Calibri Light" panose="020F0302020204030204"/>
              </a:rPr>
              <a:t>SCHOOL OF SOCIAL LEADERSHIP</a:t>
            </a:r>
            <a:br>
              <a:rPr lang="en-GB" sz="3200" b="0" i="0" u="none" strike="noStrike" dirty="0">
                <a:highlight>
                  <a:srgbClr val="000000">
                    <a:alpha val="0"/>
                  </a:srgbClr>
                </a:highlight>
                <a:latin typeface="Calibri Light" panose="020F0302020204030204"/>
              </a:rPr>
            </a:br>
            <a:r>
              <a:rPr lang="en-GB" sz="1800" b="0" i="0" u="none" strike="noStrike" dirty="0">
                <a:highlight>
                  <a:srgbClr val="000000">
                    <a:alpha val="0"/>
                  </a:srgbClr>
                </a:highlight>
                <a:latin typeface="Calibri Light" panose="020F0302020204030204"/>
              </a:rPr>
              <a:t>(supported </a:t>
            </a:r>
            <a:r>
              <a:rPr lang="en-GB" sz="1800" b="0" i="0" u="none" strike="noStrike" dirty="0" smtClean="0">
                <a:highlight>
                  <a:srgbClr val="000000">
                    <a:alpha val="0"/>
                  </a:srgbClr>
                </a:highlight>
                <a:latin typeface="Calibri Light" panose="020F0302020204030204"/>
              </a:rPr>
              <a:t>by</a:t>
            </a:r>
            <a:r>
              <a:rPr lang="uk-UA" sz="1800" b="0" i="0" u="none" strike="noStrike" dirty="0" smtClean="0">
                <a:highlight>
                  <a:srgbClr val="000000">
                    <a:alpha val="0"/>
                  </a:srgbClr>
                </a:highlight>
                <a:latin typeface="Calibri Light" panose="020F0302020204030204"/>
              </a:rPr>
              <a:t> </a:t>
            </a:r>
            <a:r>
              <a:rPr lang="en-US" sz="1800" dirty="0" smtClean="0"/>
              <a:t>Heinrich </a:t>
            </a:r>
            <a:r>
              <a:rPr lang="en-US" sz="1800" dirty="0" err="1" smtClean="0"/>
              <a:t>Boell</a:t>
            </a:r>
            <a:r>
              <a:rPr lang="en-US" sz="1800" dirty="0" smtClean="0"/>
              <a:t> Foundation</a:t>
            </a:r>
            <a:r>
              <a:rPr lang="en-GB" sz="1800" b="0" i="0" u="none" strike="noStrike" dirty="0" smtClean="0">
                <a:highlight>
                  <a:srgbClr val="000000">
                    <a:alpha val="0"/>
                  </a:srgbClr>
                </a:highlight>
                <a:latin typeface="Calibri Light" panose="020F0302020204030204"/>
              </a:rPr>
              <a:t>, </a:t>
            </a:r>
            <a:r>
              <a:rPr lang="en-GB" sz="1800" b="0" i="0" u="none" strike="noStrike" dirty="0" err="1">
                <a:highlight>
                  <a:srgbClr val="000000">
                    <a:alpha val="0"/>
                  </a:srgbClr>
                </a:highlight>
                <a:latin typeface="Calibri Light" panose="020F0302020204030204"/>
              </a:rPr>
              <a:t>Taras</a:t>
            </a:r>
            <a:r>
              <a:rPr lang="en-GB" sz="1800" b="0" i="0" u="none" strike="noStrike" dirty="0">
                <a:highlight>
                  <a:srgbClr val="000000">
                    <a:alpha val="0"/>
                  </a:srgbClr>
                </a:highlight>
                <a:latin typeface="Calibri Light" panose="020F0302020204030204"/>
              </a:rPr>
              <a:t> Shevchenko Kyiv National University)</a:t>
            </a:r>
            <a:endParaRPr lang="x-none" sz="1800"/>
          </a:p>
        </p:txBody>
      </p:sp>
      <p:sp>
        <p:nvSpPr>
          <p:cNvPr id="3" name="Объект 2"/>
          <p:cNvSpPr>
            <a:spLocks noGrp="1"/>
          </p:cNvSpPr>
          <p:nvPr>
            <p:ph idx="1"/>
          </p:nvPr>
        </p:nvSpPr>
        <p:spPr>
          <a:xfrm>
            <a:off x="4427855" y="1629410"/>
            <a:ext cx="4443730" cy="4648200"/>
          </a:xfrm>
        </p:spPr>
        <p:txBody>
          <a:bodyPr>
            <a:noAutofit/>
          </a:bodyPr>
          <a:lstStyle/>
          <a:p>
            <a:pPr>
              <a:buFont typeface="Wingdings" pitchFamily="2" charset="2"/>
              <a:buChar char="ü"/>
            </a:pPr>
            <a:r>
              <a:rPr lang="en-GB" sz="1600" b="0" i="0" u="none" strike="noStrike" dirty="0" smtClean="0">
                <a:highlight>
                  <a:srgbClr val="000000">
                    <a:alpha val="0"/>
                  </a:srgbClr>
                </a:highlight>
                <a:latin typeface="Calibri" panose="020F0502020204030204"/>
              </a:rPr>
              <a:t>2 </a:t>
            </a:r>
            <a:r>
              <a:rPr lang="en-GB" sz="1600" b="0" i="0" u="none" strike="noStrike" dirty="0">
                <a:highlight>
                  <a:srgbClr val="000000">
                    <a:alpha val="0"/>
                  </a:srgbClr>
                </a:highlight>
                <a:latin typeface="Calibri" panose="020F0502020204030204"/>
              </a:rPr>
              <a:t>projects of the School of Social Leadership implemented;</a:t>
            </a:r>
          </a:p>
          <a:p>
            <a:pPr>
              <a:buFont typeface="Wingdings" pitchFamily="2" charset="2"/>
              <a:buChar char="ü"/>
            </a:pPr>
            <a:r>
              <a:rPr lang="en-GB" sz="1600" b="0" i="0" u="none" strike="noStrike" dirty="0" smtClean="0">
                <a:highlight>
                  <a:srgbClr val="000000">
                    <a:alpha val="0"/>
                  </a:srgbClr>
                </a:highlight>
                <a:latin typeface="Calibri" panose="020F0502020204030204"/>
              </a:rPr>
              <a:t> </a:t>
            </a:r>
            <a:r>
              <a:rPr lang="en-GB" sz="1600" b="0" i="0" u="none" strike="noStrike" dirty="0">
                <a:highlight>
                  <a:srgbClr val="000000">
                    <a:alpha val="0"/>
                  </a:srgbClr>
                </a:highlight>
                <a:latin typeface="Calibri" panose="020F0502020204030204"/>
              </a:rPr>
              <a:t>capacity building of rural youth to practice leadership, development of opportunities</a:t>
            </a:r>
            <a:r>
              <a:rPr lang="en-US" altLang="en-GB" sz="1600" b="0" i="0" u="none" strike="noStrike" dirty="0">
                <a:highlight>
                  <a:srgbClr val="000000">
                    <a:alpha val="0"/>
                  </a:srgbClr>
                </a:highlight>
                <a:latin typeface="Calibri" panose="020F0502020204030204"/>
              </a:rPr>
              <a:t>,</a:t>
            </a:r>
            <a:r>
              <a:rPr lang="en-GB" sz="1600" b="0" i="0" u="none" strike="noStrike" dirty="0">
                <a:highlight>
                  <a:srgbClr val="000000">
                    <a:alpha val="0"/>
                  </a:srgbClr>
                </a:highlight>
                <a:latin typeface="Calibri" panose="020F0502020204030204"/>
              </a:rPr>
              <a:t> the best </a:t>
            </a:r>
            <a:r>
              <a:rPr lang="en-GB" sz="1600" b="0" i="0" u="none" strike="noStrike" dirty="0" err="1">
                <a:highlight>
                  <a:srgbClr val="000000">
                    <a:alpha val="0"/>
                  </a:srgbClr>
                </a:highlight>
                <a:latin typeface="Calibri" panose="020F0502020204030204"/>
              </a:rPr>
              <a:t>agroecological</a:t>
            </a:r>
            <a:r>
              <a:rPr lang="en-GB" sz="1600" b="0" i="0" u="none" strike="noStrike" dirty="0">
                <a:highlight>
                  <a:srgbClr val="000000">
                    <a:alpha val="0"/>
                  </a:srgbClr>
                </a:highlight>
                <a:latin typeface="Calibri" panose="020F0502020204030204"/>
              </a:rPr>
              <a:t> practices, in particular the cultivation of medicinal plants, preparation of herb collections, vitamin and medicinal teas, at school sites in cooperation with educational institutions for children with special needs, more than 120 youth representatives covered (</a:t>
            </a:r>
            <a:r>
              <a:rPr lang="en-GB" sz="1600" b="0" i="0" u="none" strike="noStrike" dirty="0" err="1">
                <a:highlight>
                  <a:srgbClr val="000000">
                    <a:alpha val="0"/>
                  </a:srgbClr>
                </a:highlight>
                <a:latin typeface="Calibri" panose="020F0502020204030204"/>
              </a:rPr>
              <a:t>Zhytomyr</a:t>
            </a:r>
            <a:r>
              <a:rPr lang="en-GB" sz="1600" b="0" i="0" u="none" strike="noStrike" dirty="0">
                <a:highlight>
                  <a:srgbClr val="000000">
                    <a:alpha val="0"/>
                  </a:srgbClr>
                </a:highlight>
                <a:latin typeface="Calibri" panose="020F0502020204030204"/>
              </a:rPr>
              <a:t> region);</a:t>
            </a:r>
          </a:p>
          <a:p>
            <a:pPr>
              <a:buFont typeface="Wingdings" pitchFamily="2" charset="2"/>
              <a:buChar char="ü"/>
            </a:pPr>
            <a:r>
              <a:rPr lang="en-GB" sz="1600" b="0" i="0" u="none" strike="noStrike" dirty="0" smtClean="0">
                <a:highlight>
                  <a:srgbClr val="000000">
                    <a:alpha val="0"/>
                  </a:srgbClr>
                </a:highlight>
                <a:latin typeface="Calibri" panose="020F0502020204030204"/>
              </a:rPr>
              <a:t>expanding </a:t>
            </a:r>
            <a:r>
              <a:rPr lang="en-GB" sz="1600" b="0" i="0" u="none" strike="noStrike" dirty="0">
                <a:highlight>
                  <a:srgbClr val="000000">
                    <a:alpha val="0"/>
                  </a:srgbClr>
                </a:highlight>
                <a:latin typeface="Calibri" panose="020F0502020204030204"/>
              </a:rPr>
              <a:t>opportunities to support particularly vulnerable youth representatives from among internally displaced persons, children with special needs, in creating self-assistance groups, sets to support immune system using beekeeping products, more than 200 children supported, capabilities of more than 40 teachers built (Donetsk region)</a:t>
            </a:r>
            <a:endParaRPr lang="uk-UA" sz="1600" dirty="0" smtClean="0"/>
          </a:p>
          <a:p>
            <a:pPr>
              <a:buFont typeface="Wingdings" pitchFamily="2" charset="2"/>
              <a:buChar char="ü"/>
            </a:pPr>
            <a:r>
              <a:rPr lang="en-GB" sz="1600" dirty="0" smtClean="0">
                <a:highlight>
                  <a:srgbClr val="000000">
                    <a:alpha val="0"/>
                  </a:srgbClr>
                </a:highlight>
                <a:latin typeface="Calibri" panose="020F0502020204030204"/>
              </a:rPr>
              <a:t>t</a:t>
            </a:r>
            <a:r>
              <a:rPr lang="en-GB" sz="1600" b="0" i="0" u="none" strike="noStrike" dirty="0" smtClean="0">
                <a:highlight>
                  <a:srgbClr val="000000">
                    <a:alpha val="0"/>
                  </a:srgbClr>
                </a:highlight>
                <a:latin typeface="Calibri" panose="020F0502020204030204"/>
              </a:rPr>
              <a:t>esting </a:t>
            </a:r>
            <a:r>
              <a:rPr lang="en-GB" sz="1600" b="0" i="0" u="none" strike="noStrike" dirty="0">
                <a:highlight>
                  <a:srgbClr val="000000">
                    <a:alpha val="0"/>
                  </a:srgbClr>
                </a:highlight>
                <a:latin typeface="Calibri" panose="020F0502020204030204"/>
              </a:rPr>
              <a:t>of practical aspects in the implementation of the concept and green recovery policy during the global </a:t>
            </a:r>
            <a:r>
              <a:rPr lang="en-GB" sz="1600" b="0" i="0" u="none" strike="noStrike" dirty="0" err="1">
                <a:highlight>
                  <a:srgbClr val="000000">
                    <a:alpha val="0"/>
                  </a:srgbClr>
                </a:highlight>
                <a:latin typeface="Calibri" panose="020F0502020204030204"/>
              </a:rPr>
              <a:t>coronavirus</a:t>
            </a:r>
            <a:r>
              <a:rPr lang="en-GB" sz="1600" b="0" i="0" u="none" strike="noStrike" dirty="0">
                <a:highlight>
                  <a:srgbClr val="000000">
                    <a:alpha val="0"/>
                  </a:srgbClr>
                </a:highlight>
                <a:latin typeface="Calibri" panose="020F0502020204030204"/>
              </a:rPr>
              <a:t> pandemic</a:t>
            </a:r>
            <a:endParaRPr lang="uk-UA" sz="1600" dirty="0" smtClean="0"/>
          </a:p>
          <a:p>
            <a:endParaRPr lang="uk-UA" sz="1600" dirty="0" smtClean="0"/>
          </a:p>
        </p:txBody>
      </p:sp>
      <p:pic>
        <p:nvPicPr>
          <p:cNvPr id="7" name="Рисунок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51520" y="3929066"/>
            <a:ext cx="3964310" cy="2571768"/>
          </a:xfrm>
          <a:prstGeom prst="rect">
            <a:avLst/>
          </a:prstGeom>
        </p:spPr>
      </p:pic>
      <p:sp>
        <p:nvSpPr>
          <p:cNvPr id="6" name="Прямоугольник 5"/>
          <p:cNvSpPr/>
          <p:nvPr/>
        </p:nvSpPr>
        <p:spPr>
          <a:xfrm>
            <a:off x="6444208" y="0"/>
            <a:ext cx="2699792" cy="147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x-none"/>
          </a:p>
        </p:txBody>
      </p:sp>
      <p:pic>
        <p:nvPicPr>
          <p:cNvPr id="8" name="Рисунок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196379" y="98935"/>
            <a:ext cx="1737276" cy="1166227"/>
          </a:xfrm>
          <a:prstGeom prst="rect">
            <a:avLst/>
          </a:prstGeom>
        </p:spPr>
      </p:pic>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1520" y="1575656"/>
            <a:ext cx="3964310" cy="2501043"/>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rtl="0"/>
            <a:r>
              <a:rPr lang="en-GB" sz="2800" b="0" i="0" u="none" strike="noStrike">
                <a:highlight>
                  <a:srgbClr val="000000">
                    <a:alpha val="0"/>
                  </a:srgbClr>
                </a:highlight>
                <a:latin typeface="Calibri Light" panose="020F0302020204030204"/>
              </a:rPr>
              <a:t>CSO-GOVERNMENT-PRIVATE SECTOR DIALOGUE PLATFORMS: OBJECTIVES AND SCOPE</a:t>
            </a:r>
            <a:endParaRPr lang="x-none" sz="2800"/>
          </a:p>
        </p:txBody>
      </p:sp>
      <p:sp>
        <p:nvSpPr>
          <p:cNvPr id="3" name="Объект 2"/>
          <p:cNvSpPr>
            <a:spLocks noGrp="1"/>
          </p:cNvSpPr>
          <p:nvPr>
            <p:ph idx="1"/>
          </p:nvPr>
        </p:nvSpPr>
        <p:spPr>
          <a:xfrm>
            <a:off x="457200" y="1752599"/>
            <a:ext cx="5050904" cy="4648201"/>
          </a:xfrm>
        </p:spPr>
        <p:txBody>
          <a:bodyPr>
            <a:noAutofit/>
          </a:bodyPr>
          <a:lstStyle/>
          <a:p>
            <a:pPr rtl="0"/>
            <a:r>
              <a:rPr lang="en-GB" sz="2000" b="1" i="0" u="none" strike="noStrike" dirty="0">
                <a:highlight>
                  <a:srgbClr val="000000">
                    <a:alpha val="0"/>
                  </a:srgbClr>
                </a:highlight>
                <a:latin typeface="Calibri" panose="020F0502020204030204"/>
              </a:rPr>
              <a:t>Contribute to SGP overall focal area and strategic initiative objectives, engage private sector: </a:t>
            </a:r>
          </a:p>
          <a:p>
            <a:endParaRPr lang="en-US" altLang="en-US" sz="900" b="1" dirty="0" smtClean="0"/>
          </a:p>
          <a:p>
            <a:pPr marL="342900" indent="-342900" rtl="0">
              <a:buNone/>
            </a:pPr>
            <a:r>
              <a:rPr lang="en-GB" sz="2000" b="1" i="0" u="none" strike="noStrike" dirty="0">
                <a:highlight>
                  <a:srgbClr val="000000">
                    <a:alpha val="0"/>
                  </a:srgbClr>
                </a:highlight>
                <a:latin typeface="Calibri" panose="020F0502020204030204"/>
              </a:rPr>
              <a:t>Building on existing participatory processes employed by SGP;</a:t>
            </a:r>
          </a:p>
          <a:p>
            <a:pPr marL="342900" indent="-342900" rtl="0">
              <a:buNone/>
            </a:pPr>
            <a:r>
              <a:rPr lang="en-GB" sz="2000" b="1" i="0" u="none" strike="noStrike" dirty="0">
                <a:highlight>
                  <a:srgbClr val="000000">
                    <a:alpha val="0"/>
                  </a:srgbClr>
                </a:highlight>
                <a:latin typeface="Calibri" panose="020F0502020204030204"/>
              </a:rPr>
              <a:t>Building on GEF consultative platforms; </a:t>
            </a:r>
          </a:p>
          <a:p>
            <a:pPr marL="342900" indent="-342900" rtl="0">
              <a:buNone/>
            </a:pPr>
            <a:r>
              <a:rPr lang="en-GB" sz="2000" b="1" i="0" u="none" strike="noStrike" dirty="0">
                <a:highlight>
                  <a:srgbClr val="000000">
                    <a:alpha val="0"/>
                  </a:srgbClr>
                </a:highlight>
                <a:latin typeface="Calibri" panose="020F0502020204030204"/>
              </a:rPr>
              <a:t>Facilitating CSO participation in </a:t>
            </a:r>
            <a:r>
              <a:rPr lang="en-GB" sz="2000" b="1" i="0" u="none" strike="noStrike" dirty="0" smtClean="0">
                <a:highlight>
                  <a:srgbClr val="000000">
                    <a:alpha val="0"/>
                  </a:srgbClr>
                </a:highlight>
                <a:latin typeface="Calibri" panose="020F0502020204030204"/>
              </a:rPr>
              <a:t>ongoing national </a:t>
            </a:r>
            <a:r>
              <a:rPr lang="en-GB" sz="2000" b="1" i="0" u="none" strike="noStrike" dirty="0">
                <a:highlight>
                  <a:srgbClr val="000000">
                    <a:alpha val="0"/>
                  </a:srgbClr>
                </a:highlight>
                <a:latin typeface="Calibri" panose="020F0502020204030204"/>
              </a:rPr>
              <a:t>dialogues and legislative processes; </a:t>
            </a:r>
          </a:p>
          <a:p>
            <a:pPr marL="342900" indent="-342900" rtl="0">
              <a:buNone/>
            </a:pPr>
            <a:r>
              <a:rPr lang="en-GB" sz="2000" b="1" i="0" u="none" strike="noStrike" dirty="0">
                <a:highlight>
                  <a:srgbClr val="000000">
                    <a:alpha val="0"/>
                  </a:srgbClr>
                </a:highlight>
                <a:latin typeface="Calibri" panose="020F0502020204030204"/>
              </a:rPr>
              <a:t>Supporting sustained multi-stakeholder national processes; </a:t>
            </a:r>
          </a:p>
          <a:p>
            <a:pPr marL="342900" indent="-342900" rtl="0">
              <a:buNone/>
            </a:pPr>
            <a:r>
              <a:rPr lang="en-GB" sz="2000" b="1" i="0" u="none" strike="noStrike" dirty="0">
                <a:highlight>
                  <a:srgbClr val="000000">
                    <a:alpha val="0"/>
                  </a:srgbClr>
                </a:highlight>
                <a:latin typeface="Calibri" panose="020F0502020204030204"/>
              </a:rPr>
              <a:t>Contribution to global processes and their “localization”.</a:t>
            </a:r>
            <a:endParaRPr lang="en-US" b="1" dirty="0"/>
          </a:p>
        </p:txBody>
      </p:sp>
      <p:pic>
        <p:nvPicPr>
          <p:cNvPr id="15" name="Рисунок 1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2844" y="3214686"/>
            <a:ext cx="300484" cy="249906"/>
          </a:xfrm>
          <a:prstGeom prst="rect">
            <a:avLst/>
          </a:prstGeom>
        </p:spPr>
      </p:pic>
      <p:pic>
        <p:nvPicPr>
          <p:cNvPr id="16" name="Рисунок 1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2844" y="3857628"/>
            <a:ext cx="300484" cy="249906"/>
          </a:xfrm>
          <a:prstGeom prst="rect">
            <a:avLst/>
          </a:prstGeom>
        </p:spPr>
      </p:pic>
      <p:pic>
        <p:nvPicPr>
          <p:cNvPr id="17" name="Рисунок 1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0848" y="4412484"/>
            <a:ext cx="300484" cy="249906"/>
          </a:xfrm>
          <a:prstGeom prst="rect">
            <a:avLst/>
          </a:prstGeom>
        </p:spPr>
      </p:pic>
      <p:pic>
        <p:nvPicPr>
          <p:cNvPr id="18" name="Рисунок 1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0229" y="5106458"/>
            <a:ext cx="300484" cy="249906"/>
          </a:xfrm>
          <a:prstGeom prst="rect">
            <a:avLst/>
          </a:prstGeom>
        </p:spPr>
      </p:pic>
      <p:pic>
        <p:nvPicPr>
          <p:cNvPr id="19" name="Рисунок 1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0229" y="5808373"/>
            <a:ext cx="300484" cy="249906"/>
          </a:xfrm>
          <a:prstGeom prst="rect">
            <a:avLst/>
          </a:prstGeom>
        </p:spPr>
      </p:pic>
      <p:sp>
        <p:nvSpPr>
          <p:cNvPr id="11" name="Прямоугольник 10"/>
          <p:cNvSpPr/>
          <p:nvPr/>
        </p:nvSpPr>
        <p:spPr>
          <a:xfrm>
            <a:off x="6444208" y="0"/>
            <a:ext cx="2699792" cy="147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x-none"/>
          </a:p>
        </p:txBody>
      </p:sp>
      <p:pic>
        <p:nvPicPr>
          <p:cNvPr id="12" name="Рисунок 1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196379" y="98935"/>
            <a:ext cx="1737276" cy="1166227"/>
          </a:xfrm>
          <a:prstGeom prst="rect">
            <a:avLst/>
          </a:prstGeom>
        </p:spPr>
      </p:pic>
      <p:pic>
        <p:nvPicPr>
          <p:cNvPr id="4" name="Picture 3"/>
          <p:cNvPicPr>
            <a:picLocks noChangeAspect="1"/>
          </p:cNvPicPr>
          <p:nvPr/>
        </p:nvPicPr>
        <p:blipFill>
          <a:blip r:embed="rId4">
            <a:extLst>
              <a:ext uri="{28A0092B-C50C-407E-A947-70E740481C1C}">
                <a14:useLocalDpi xmlns="" xmlns:a14="http://schemas.microsoft.com/office/drawing/2010/main" val="0"/>
              </a:ext>
            </a:extLst>
          </a:blip>
          <a:srcRect l="24920" t="11456" r="11953"/>
          <a:stretch>
            <a:fillRect/>
          </a:stretch>
        </p:blipFill>
        <p:spPr>
          <a:xfrm>
            <a:off x="5598243" y="1857364"/>
            <a:ext cx="3545757" cy="4500594"/>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52400"/>
            <a:ext cx="6357982" cy="1343353"/>
          </a:xfrm>
        </p:spPr>
        <p:txBody>
          <a:bodyPr>
            <a:noAutofit/>
          </a:bodyPr>
          <a:lstStyle/>
          <a:p>
            <a:pPr rtl="0"/>
            <a:r>
              <a:rPr lang="en-GB" sz="2800" b="0" i="0" u="none" strike="noStrike" dirty="0">
                <a:highlight>
                  <a:srgbClr val="000000">
                    <a:alpha val="0"/>
                  </a:srgbClr>
                </a:highlight>
                <a:latin typeface="Calibri Light" panose="020F0302020204030204"/>
              </a:rPr>
              <a:t>CSO-GOVERNMENT-PRIVATE SECTOR DIALOGUE PLATFORMS: OBJECTIVES AND SCOPE</a:t>
            </a:r>
            <a:endParaRPr lang="x-none" sz="2800"/>
          </a:p>
        </p:txBody>
      </p:sp>
      <p:sp>
        <p:nvSpPr>
          <p:cNvPr id="3" name="Объект 2"/>
          <p:cNvSpPr>
            <a:spLocks noGrp="1"/>
          </p:cNvSpPr>
          <p:nvPr>
            <p:ph idx="1"/>
          </p:nvPr>
        </p:nvSpPr>
        <p:spPr>
          <a:xfrm>
            <a:off x="457200" y="1643051"/>
            <a:ext cx="8154496" cy="4757750"/>
          </a:xfrm>
        </p:spPr>
        <p:txBody>
          <a:bodyPr>
            <a:noAutofit/>
          </a:bodyPr>
          <a:lstStyle/>
          <a:p>
            <a:pPr algn="just" rtl="0"/>
            <a:r>
              <a:rPr lang="en-GB" sz="2000" i="0" u="none" strike="noStrike" dirty="0">
                <a:solidFill>
                  <a:schemeClr val="tx1"/>
                </a:solidFill>
                <a:highlight>
                  <a:srgbClr val="000000">
                    <a:alpha val="0"/>
                  </a:srgbClr>
                </a:highlight>
                <a:ea typeface="Times New Roman" panose="02020603050405020304"/>
              </a:rPr>
              <a:t>Participation in an online panel on Youth Climate Action, presented by the UNDP's NDC Support Programme and the Global Youth Program in collaboration with the Environmental Management  Dialogue Group and </a:t>
            </a:r>
            <a:r>
              <a:rPr lang="en-GB" sz="2000" i="0" u="none" strike="noStrike" dirty="0" err="1">
                <a:solidFill>
                  <a:schemeClr val="tx1"/>
                </a:solidFill>
                <a:highlight>
                  <a:srgbClr val="000000">
                    <a:alpha val="0"/>
                  </a:srgbClr>
                </a:highlight>
                <a:ea typeface="Times New Roman" panose="02020603050405020304"/>
              </a:rPr>
              <a:t>Sparkblue</a:t>
            </a:r>
            <a:r>
              <a:rPr lang="en-GB" sz="2000" i="0" u="none" strike="noStrike" dirty="0">
                <a:solidFill>
                  <a:schemeClr val="tx1"/>
                </a:solidFill>
                <a:highlight>
                  <a:srgbClr val="000000">
                    <a:alpha val="0"/>
                  </a:srgbClr>
                </a:highlight>
                <a:ea typeface="Times New Roman" panose="02020603050405020304"/>
              </a:rPr>
              <a:t>/</a:t>
            </a:r>
            <a:r>
              <a:rPr lang="en-GB" sz="2000" i="0" u="none" strike="noStrike" dirty="0" err="1">
                <a:solidFill>
                  <a:schemeClr val="tx1"/>
                </a:solidFill>
                <a:highlight>
                  <a:srgbClr val="000000">
                    <a:alpha val="0"/>
                  </a:srgbClr>
                </a:highlight>
                <a:ea typeface="Times New Roman" panose="02020603050405020304"/>
              </a:rPr>
              <a:t>SDGi</a:t>
            </a:r>
            <a:r>
              <a:rPr lang="en-GB" sz="2000" i="0" u="none" strike="noStrike" dirty="0">
                <a:solidFill>
                  <a:schemeClr val="tx1"/>
                </a:solidFill>
                <a:highlight>
                  <a:srgbClr val="000000">
                    <a:alpha val="0"/>
                  </a:srgbClr>
                </a:highlight>
                <a:ea typeface="Times New Roman" panose="02020603050405020304"/>
              </a:rPr>
              <a:t> teams (July, August 2020).</a:t>
            </a:r>
          </a:p>
          <a:p>
            <a:pPr algn="just" rtl="0"/>
            <a:r>
              <a:rPr lang="en-GB" sz="2000" i="0" u="none" strike="noStrike" dirty="0">
                <a:solidFill>
                  <a:schemeClr val="tx1"/>
                </a:solidFill>
                <a:highlight>
                  <a:srgbClr val="000000">
                    <a:alpha val="0"/>
                  </a:srgbClr>
                </a:highlight>
                <a:ea typeface="Times New Roman" panose="02020603050405020304"/>
              </a:rPr>
              <a:t>Participation in the meeting of the UN Working Group on Climate Change (July 2020) </a:t>
            </a:r>
            <a:r>
              <a:rPr lang="en-GB" sz="2000" i="0" u="none" strike="noStrike" dirty="0" err="1">
                <a:solidFill>
                  <a:schemeClr val="tx1"/>
                </a:solidFill>
                <a:highlight>
                  <a:srgbClr val="000000">
                    <a:alpha val="0"/>
                  </a:srgbClr>
                </a:highlight>
                <a:ea typeface="Times New Roman" panose="02020603050405020304"/>
              </a:rPr>
              <a:t>Workplans</a:t>
            </a:r>
            <a:r>
              <a:rPr lang="en-GB" sz="2000" i="0" u="none" strike="noStrike" dirty="0">
                <a:solidFill>
                  <a:schemeClr val="tx1"/>
                </a:solidFill>
                <a:highlight>
                  <a:srgbClr val="000000">
                    <a:alpha val="0"/>
                  </a:srgbClr>
                </a:highlight>
                <a:ea typeface="Times New Roman" panose="02020603050405020304"/>
              </a:rPr>
              <a:t>, involvement of institutions in youth initiatives and events, coordination of activities with the Ministry of Youth and Sports discussed. </a:t>
            </a:r>
          </a:p>
          <a:p>
            <a:pPr algn="just" rtl="0"/>
            <a:r>
              <a:rPr lang="en-GB" sz="2000" i="0" u="none" strike="noStrike" dirty="0">
                <a:solidFill>
                  <a:schemeClr val="tx1"/>
                </a:solidFill>
                <a:highlight>
                  <a:srgbClr val="000000">
                    <a:alpha val="0"/>
                  </a:srgbClr>
                </a:highlight>
                <a:ea typeface="Times New Roman" panose="02020603050405020304"/>
              </a:rPr>
              <a:t>A series of DIGITAL BRIDGE 2.0 online training sessions (September 2020).</a:t>
            </a:r>
          </a:p>
          <a:p>
            <a:pPr algn="just" rtl="0"/>
            <a:r>
              <a:rPr lang="en-GB" sz="2000" i="0" u="none" strike="noStrike" dirty="0">
                <a:solidFill>
                  <a:schemeClr val="tx1"/>
                </a:solidFill>
                <a:highlight>
                  <a:srgbClr val="000000">
                    <a:alpha val="0"/>
                  </a:srgbClr>
                </a:highlight>
                <a:ea typeface="Times New Roman" panose="02020603050405020304"/>
              </a:rPr>
              <a:t>Eastern </a:t>
            </a:r>
            <a:r>
              <a:rPr lang="en-GB" sz="2000" i="0" u="none" strike="noStrike" dirty="0" smtClean="0">
                <a:solidFill>
                  <a:schemeClr val="tx1"/>
                </a:solidFill>
                <a:highlight>
                  <a:srgbClr val="000000">
                    <a:alpha val="0"/>
                  </a:srgbClr>
                </a:highlight>
                <a:ea typeface="Times New Roman" panose="02020603050405020304"/>
              </a:rPr>
              <a:t>partners </a:t>
            </a:r>
            <a:r>
              <a:rPr lang="en-GB" sz="2000" i="0" u="none" strike="noStrike" dirty="0">
                <a:solidFill>
                  <a:schemeClr val="tx1"/>
                </a:solidFill>
                <a:highlight>
                  <a:srgbClr val="000000">
                    <a:alpha val="0"/>
                  </a:srgbClr>
                </a:highlight>
                <a:ea typeface="Times New Roman" panose="02020603050405020304"/>
              </a:rPr>
              <a:t>youth conference </a:t>
            </a:r>
            <a:r>
              <a:rPr lang="en-GB" sz="2000" i="0" u="none" strike="noStrike" dirty="0" smtClean="0">
                <a:solidFill>
                  <a:schemeClr val="tx1"/>
                </a:solidFill>
                <a:highlight>
                  <a:srgbClr val="000000">
                    <a:alpha val="0"/>
                  </a:srgbClr>
                </a:highlight>
                <a:ea typeface="Times New Roman" panose="02020603050405020304"/>
              </a:rPr>
              <a:t>'Youth</a:t>
            </a:r>
            <a:r>
              <a:rPr lang="ru-RU" dirty="0" smtClean="0">
                <a:solidFill>
                  <a:schemeClr val="tx1"/>
                </a:solidFill>
                <a:highlight>
                  <a:srgbClr val="000000">
                    <a:alpha val="0"/>
                  </a:srgbClr>
                </a:highlight>
                <a:ea typeface="Times New Roman" panose="02020603050405020304"/>
              </a:rPr>
              <a:t>   </a:t>
            </a:r>
            <a:r>
              <a:rPr lang="en-US" dirty="0" smtClean="0">
                <a:solidFill>
                  <a:schemeClr val="tx1"/>
                </a:solidFill>
                <a:highlight>
                  <a:srgbClr val="000000">
                    <a:alpha val="0"/>
                  </a:srgbClr>
                </a:highlight>
                <a:ea typeface="Times New Roman" panose="02020603050405020304"/>
              </a:rPr>
              <a:t>for </a:t>
            </a:r>
            <a:r>
              <a:rPr lang="en-GB" sz="2000" i="0" u="none" strike="noStrike" dirty="0" smtClean="0">
                <a:solidFill>
                  <a:schemeClr val="tx1"/>
                </a:solidFill>
                <a:highlight>
                  <a:srgbClr val="000000">
                    <a:alpha val="0"/>
                  </a:srgbClr>
                </a:highlight>
                <a:ea typeface="Times New Roman" panose="02020603050405020304"/>
              </a:rPr>
              <a:t>Environment‘ for EU support.</a:t>
            </a:r>
            <a:endParaRPr lang="en-GB" sz="2000" i="0" u="none" strike="noStrike" dirty="0">
              <a:solidFill>
                <a:schemeClr val="tx1"/>
              </a:solidFill>
              <a:highlight>
                <a:srgbClr val="000000">
                  <a:alpha val="0"/>
                </a:srgbClr>
              </a:highlight>
              <a:ea typeface="Times New Roman" panose="02020603050405020304"/>
            </a:endParaRPr>
          </a:p>
          <a:p>
            <a:pPr algn="just"/>
            <a:r>
              <a:rPr lang="en-GB" sz="2000" i="0" u="none" strike="noStrike" dirty="0">
                <a:solidFill>
                  <a:schemeClr val="tx1"/>
                </a:solidFill>
                <a:highlight>
                  <a:srgbClr val="000000">
                    <a:alpha val="0"/>
                  </a:srgbClr>
                </a:highlight>
                <a:ea typeface="Times New Roman" panose="02020603050405020304"/>
              </a:rPr>
              <a:t>School of Social Leadership </a:t>
            </a:r>
            <a:r>
              <a:rPr lang="en-US" altLang="en-GB" sz="2000" i="0" u="none" strike="noStrike" dirty="0" smtClean="0">
                <a:solidFill>
                  <a:schemeClr val="tx1"/>
                </a:solidFill>
                <a:highlight>
                  <a:srgbClr val="000000">
                    <a:alpha val="0"/>
                  </a:srgbClr>
                </a:highlight>
                <a:ea typeface="Times New Roman" panose="02020603050405020304"/>
              </a:rPr>
              <a:t>supported </a:t>
            </a:r>
            <a:r>
              <a:rPr lang="en-US" altLang="en-GB" sz="2000" i="0" u="none" strike="noStrike" dirty="0">
                <a:solidFill>
                  <a:schemeClr val="tx1"/>
                </a:solidFill>
                <a:highlight>
                  <a:srgbClr val="000000">
                    <a:alpha val="0"/>
                  </a:srgbClr>
                </a:highlight>
                <a:ea typeface="Times New Roman" panose="02020603050405020304"/>
              </a:rPr>
              <a:t>by </a:t>
            </a:r>
            <a:r>
              <a:rPr lang="en-US" dirty="0" smtClean="0">
                <a:solidFill>
                  <a:schemeClr val="tx1"/>
                </a:solidFill>
              </a:rPr>
              <a:t>Heinrich </a:t>
            </a:r>
            <a:r>
              <a:rPr lang="en-US" dirty="0" err="1" smtClean="0">
                <a:solidFill>
                  <a:schemeClr val="tx1"/>
                </a:solidFill>
              </a:rPr>
              <a:t>Boell</a:t>
            </a:r>
            <a:r>
              <a:rPr lang="en-US" dirty="0" smtClean="0">
                <a:solidFill>
                  <a:schemeClr val="tx1"/>
                </a:solidFill>
              </a:rPr>
              <a:t> Foundation Kyiv Office Ukraine</a:t>
            </a:r>
            <a:r>
              <a:rPr lang="en-GB" sz="2000" i="0" u="none" strike="noStrike" dirty="0" smtClean="0">
                <a:solidFill>
                  <a:schemeClr val="tx1"/>
                </a:solidFill>
                <a:highlight>
                  <a:srgbClr val="000000">
                    <a:alpha val="0"/>
                  </a:srgbClr>
                </a:highlight>
                <a:ea typeface="Times New Roman" panose="02020603050405020304"/>
              </a:rPr>
              <a:t>. </a:t>
            </a:r>
            <a:endParaRPr lang="en-GB" sz="2000" i="0" u="none" strike="noStrike" dirty="0">
              <a:solidFill>
                <a:schemeClr val="tx1"/>
              </a:solidFill>
              <a:highlight>
                <a:srgbClr val="000000">
                  <a:alpha val="0"/>
                </a:srgbClr>
              </a:highlight>
              <a:ea typeface="Times New Roman" panose="02020603050405020304"/>
            </a:endParaRPr>
          </a:p>
          <a:p>
            <a:pPr algn="just" rtl="0"/>
            <a:r>
              <a:rPr lang="en-GB" sz="2000" i="0" u="none" strike="noStrike" dirty="0">
                <a:solidFill>
                  <a:schemeClr val="tx1"/>
                </a:solidFill>
                <a:highlight>
                  <a:srgbClr val="000000">
                    <a:alpha val="0"/>
                  </a:srgbClr>
                </a:highlight>
                <a:ea typeface="Times New Roman" panose="02020603050405020304"/>
              </a:rPr>
              <a:t>Exchange of experience in implementing environmental policies and education for sustainable development supported by the Bavarian </a:t>
            </a:r>
            <a:r>
              <a:rPr lang="en-US" dirty="0" smtClean="0">
                <a:solidFill>
                  <a:schemeClr val="tx1"/>
                </a:solidFill>
                <a:highlight>
                  <a:srgbClr val="000000">
                    <a:alpha val="0"/>
                  </a:srgbClr>
                </a:highlight>
                <a:ea typeface="Times New Roman" panose="02020603050405020304"/>
              </a:rPr>
              <a:t> </a:t>
            </a:r>
            <a:r>
              <a:rPr lang="en-US" dirty="0" err="1" smtClean="0">
                <a:solidFill>
                  <a:schemeClr val="tx1"/>
                </a:solidFill>
                <a:highlight>
                  <a:srgbClr val="000000">
                    <a:alpha val="0"/>
                  </a:srgbClr>
                </a:highlight>
                <a:ea typeface="Times New Roman" panose="02020603050405020304"/>
              </a:rPr>
              <a:t>Enviromental</a:t>
            </a:r>
            <a:r>
              <a:rPr lang="en-US" dirty="0" smtClean="0">
                <a:solidFill>
                  <a:schemeClr val="tx1"/>
                </a:solidFill>
                <a:highlight>
                  <a:srgbClr val="000000">
                    <a:alpha val="0"/>
                  </a:srgbClr>
                </a:highlight>
                <a:ea typeface="Times New Roman" panose="02020603050405020304"/>
              </a:rPr>
              <a:t> Protection </a:t>
            </a:r>
            <a:r>
              <a:rPr lang="en-US" dirty="0" err="1" smtClean="0">
                <a:solidFill>
                  <a:schemeClr val="tx1"/>
                </a:solidFill>
                <a:highlight>
                  <a:srgbClr val="000000">
                    <a:alpha val="0"/>
                  </a:srgbClr>
                </a:highlight>
                <a:ea typeface="Times New Roman" panose="02020603050405020304"/>
              </a:rPr>
              <a:t>i</a:t>
            </a:r>
            <a:r>
              <a:rPr lang="en-GB" sz="2000" i="0" u="none" strike="noStrike" dirty="0" smtClean="0">
                <a:solidFill>
                  <a:schemeClr val="tx1"/>
                </a:solidFill>
                <a:highlight>
                  <a:srgbClr val="000000">
                    <a:alpha val="0"/>
                  </a:srgbClr>
                </a:highlight>
                <a:ea typeface="Times New Roman" panose="02020603050405020304"/>
              </a:rPr>
              <a:t>Agency</a:t>
            </a:r>
            <a:r>
              <a:rPr lang="en-GB" sz="2000" i="0" u="none" strike="noStrike" dirty="0">
                <a:solidFill>
                  <a:schemeClr val="tx1"/>
                </a:solidFill>
                <a:highlight>
                  <a:srgbClr val="000000">
                    <a:alpha val="0"/>
                  </a:srgbClr>
                </a:highlight>
                <a:ea typeface="Times New Roman" panose="02020603050405020304"/>
              </a:rPr>
              <a:t>.</a:t>
            </a:r>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382" y="1752599"/>
            <a:ext cx="519637" cy="421483"/>
          </a:xfrm>
          <a:prstGeom prst="rect">
            <a:avLst/>
          </a:prstGeom>
        </p:spPr>
      </p:pic>
      <p:pic>
        <p:nvPicPr>
          <p:cNvPr id="9" name="Рисунок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286256"/>
            <a:ext cx="519637" cy="421483"/>
          </a:xfrm>
          <a:prstGeom prst="rect">
            <a:avLst/>
          </a:prstGeom>
        </p:spPr>
      </p:pic>
      <p:pic>
        <p:nvPicPr>
          <p:cNvPr id="10" name="Рисунок 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2844" y="3000372"/>
            <a:ext cx="519637" cy="421483"/>
          </a:xfrm>
          <a:prstGeom prst="rect">
            <a:avLst/>
          </a:prstGeom>
        </p:spPr>
      </p:pic>
      <p:pic>
        <p:nvPicPr>
          <p:cNvPr id="11" name="Рисунок 1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714884"/>
            <a:ext cx="519637" cy="421483"/>
          </a:xfrm>
          <a:prstGeom prst="rect">
            <a:avLst/>
          </a:prstGeom>
        </p:spPr>
      </p:pic>
      <p:pic>
        <p:nvPicPr>
          <p:cNvPr id="12" name="Рисунок 1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5214950"/>
            <a:ext cx="519637" cy="421483"/>
          </a:xfrm>
          <a:prstGeom prst="rect">
            <a:avLst/>
          </a:prstGeom>
        </p:spPr>
      </p:pic>
      <p:pic>
        <p:nvPicPr>
          <p:cNvPr id="13" name="Рисунок 1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6072206"/>
            <a:ext cx="519637" cy="421483"/>
          </a:xfrm>
          <a:prstGeom prst="rect">
            <a:avLst/>
          </a:prstGeom>
        </p:spPr>
      </p:pic>
      <p:sp>
        <p:nvSpPr>
          <p:cNvPr id="14" name="Прямоугольник 13"/>
          <p:cNvSpPr/>
          <p:nvPr/>
        </p:nvSpPr>
        <p:spPr>
          <a:xfrm>
            <a:off x="6444208" y="0"/>
            <a:ext cx="2699792" cy="147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x-none"/>
          </a:p>
        </p:txBody>
      </p:sp>
      <p:pic>
        <p:nvPicPr>
          <p:cNvPr id="15" name="Рисунок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196379" y="98935"/>
            <a:ext cx="1737276" cy="1166227"/>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12759"/>
            <a:ext cx="5715040" cy="172969"/>
          </a:xfrm>
        </p:spPr>
        <p:txBody>
          <a:bodyPr>
            <a:noAutofit/>
          </a:bodyPr>
          <a:lstStyle/>
          <a:p>
            <a:pPr rtl="0"/>
            <a:r>
              <a:rPr lang="en-GB" sz="1800" b="0" i="0" u="none" strike="noStrike" dirty="0">
                <a:solidFill>
                  <a:srgbClr val="006BB6"/>
                </a:solidFill>
                <a:highlight>
                  <a:srgbClr val="000000">
                    <a:alpha val="0"/>
                  </a:srgbClr>
                </a:highlight>
                <a:latin typeface="Calibri Light" panose="020F0302020204030204"/>
              </a:rPr>
              <a:t/>
            </a:r>
            <a:br>
              <a:rPr lang="en-GB" sz="1800" b="0" i="0" u="none" strike="noStrike" dirty="0">
                <a:solidFill>
                  <a:srgbClr val="006BB6"/>
                </a:solidFill>
                <a:highlight>
                  <a:srgbClr val="000000">
                    <a:alpha val="0"/>
                  </a:srgbClr>
                </a:highlight>
                <a:latin typeface="Calibri Light" panose="020F0302020204030204"/>
              </a:rPr>
            </a:br>
            <a:r>
              <a:rPr lang="en-GB" sz="1800" b="0" i="0" u="none" strike="noStrike" dirty="0">
                <a:solidFill>
                  <a:srgbClr val="006BB6"/>
                </a:solidFill>
                <a:highlight>
                  <a:srgbClr val="000000">
                    <a:alpha val="0"/>
                  </a:srgbClr>
                </a:highlight>
                <a:latin typeface="Calibri Light" panose="020F0302020204030204"/>
              </a:rPr>
              <a:t/>
            </a:r>
            <a:br>
              <a:rPr lang="en-GB" sz="1800" b="0" i="0" u="none" strike="noStrike" dirty="0">
                <a:solidFill>
                  <a:srgbClr val="006BB6"/>
                </a:solidFill>
                <a:highlight>
                  <a:srgbClr val="000000">
                    <a:alpha val="0"/>
                  </a:srgbClr>
                </a:highlight>
                <a:latin typeface="Calibri Light" panose="020F0302020204030204"/>
              </a:rPr>
            </a:br>
            <a:r>
              <a:rPr lang="en-GB" sz="1800" b="0" i="0" u="none" strike="noStrike" dirty="0">
                <a:solidFill>
                  <a:srgbClr val="006BB6"/>
                </a:solidFill>
                <a:highlight>
                  <a:srgbClr val="000000">
                    <a:alpha val="0"/>
                  </a:srgbClr>
                </a:highlight>
                <a:latin typeface="Calibri Light" panose="020F0302020204030204"/>
              </a:rPr>
              <a:t/>
            </a:r>
            <a:br>
              <a:rPr lang="en-GB" sz="1800" b="0" i="0" u="none" strike="noStrike" dirty="0">
                <a:solidFill>
                  <a:srgbClr val="006BB6"/>
                </a:solidFill>
                <a:highlight>
                  <a:srgbClr val="000000">
                    <a:alpha val="0"/>
                  </a:srgbClr>
                </a:highlight>
                <a:latin typeface="Calibri Light" panose="020F0302020204030204"/>
              </a:rPr>
            </a:br>
            <a:r>
              <a:rPr lang="en-GB" sz="1800" b="0" i="0" u="none" strike="noStrike" dirty="0">
                <a:solidFill>
                  <a:srgbClr val="006BB6"/>
                </a:solidFill>
                <a:highlight>
                  <a:srgbClr val="000000">
                    <a:alpha val="0"/>
                  </a:srgbClr>
                </a:highlight>
                <a:latin typeface="Calibri Light" panose="020F0302020204030204"/>
              </a:rPr>
              <a:t/>
            </a:r>
            <a:br>
              <a:rPr lang="en-GB" sz="1800" b="0" i="0" u="none" strike="noStrike" dirty="0">
                <a:solidFill>
                  <a:srgbClr val="006BB6"/>
                </a:solidFill>
                <a:highlight>
                  <a:srgbClr val="000000">
                    <a:alpha val="0"/>
                  </a:srgbClr>
                </a:highlight>
                <a:latin typeface="Calibri Light" panose="020F0302020204030204"/>
              </a:rPr>
            </a:br>
            <a:r>
              <a:rPr lang="en-GB" sz="1800" b="0" i="0" u="none" strike="noStrike" dirty="0">
                <a:solidFill>
                  <a:srgbClr val="006BB6"/>
                </a:solidFill>
                <a:highlight>
                  <a:srgbClr val="000000">
                    <a:alpha val="0"/>
                  </a:srgbClr>
                </a:highlight>
                <a:latin typeface="Calibri Light" panose="020F0302020204030204"/>
              </a:rPr>
              <a:t/>
            </a:r>
            <a:br>
              <a:rPr lang="en-GB" sz="1800" b="0" i="0" u="none" strike="noStrike" dirty="0">
                <a:solidFill>
                  <a:srgbClr val="006BB6"/>
                </a:solidFill>
                <a:highlight>
                  <a:srgbClr val="000000">
                    <a:alpha val="0"/>
                  </a:srgbClr>
                </a:highlight>
                <a:latin typeface="Calibri Light" panose="020F0302020204030204"/>
              </a:rPr>
            </a:br>
            <a:r>
              <a:rPr lang="en-GB" sz="1800" b="0" i="0" u="none" strike="noStrike" dirty="0">
                <a:solidFill>
                  <a:srgbClr val="006BB6"/>
                </a:solidFill>
                <a:highlight>
                  <a:srgbClr val="000000">
                    <a:alpha val="0"/>
                  </a:srgbClr>
                </a:highlight>
                <a:latin typeface="Calibri Light" panose="020F0302020204030204"/>
              </a:rPr>
              <a:t/>
            </a:r>
            <a:br>
              <a:rPr lang="en-GB" sz="1800" b="0" i="0" u="none" strike="noStrike" dirty="0">
                <a:solidFill>
                  <a:srgbClr val="006BB6"/>
                </a:solidFill>
                <a:highlight>
                  <a:srgbClr val="000000">
                    <a:alpha val="0"/>
                  </a:srgbClr>
                </a:highlight>
                <a:latin typeface="Calibri Light" panose="020F0302020204030204"/>
              </a:rPr>
            </a:br>
            <a:r>
              <a:rPr lang="en-GB" sz="1600" b="0" i="0" u="none" strike="noStrike" dirty="0">
                <a:solidFill>
                  <a:srgbClr val="006BB6"/>
                </a:solidFill>
                <a:highlight>
                  <a:srgbClr val="000000">
                    <a:alpha val="0"/>
                  </a:srgbClr>
                </a:highlight>
                <a:latin typeface="Calibri Light" panose="020F0302020204030204"/>
              </a:rPr>
              <a:t>Implementation of ESD principles, interactive tools, environmental games, flash mobs, promotions, knowledge fair, All-Ukrainian Youth Forum "Children for environment </a:t>
            </a:r>
            <a:r>
              <a:rPr lang="en-GB" sz="1600" b="0" i="0" u="none" strike="noStrike" dirty="0" smtClean="0">
                <a:solidFill>
                  <a:srgbClr val="006BB6"/>
                </a:solidFill>
                <a:highlight>
                  <a:srgbClr val="000000">
                    <a:alpha val="0"/>
                  </a:srgbClr>
                </a:highlight>
                <a:latin typeface="Calibri Light" panose="020F0302020204030204"/>
              </a:rPr>
              <a:t>– The future We Want”</a:t>
            </a:r>
            <a:r>
              <a:rPr lang="en-GB" sz="1600" b="0" i="0" u="none" strike="noStrike" dirty="0">
                <a:solidFill>
                  <a:srgbClr val="006BB6"/>
                </a:solidFill>
                <a:highlight>
                  <a:srgbClr val="000000">
                    <a:alpha val="0"/>
                  </a:srgbClr>
                </a:highlight>
                <a:latin typeface="Calibri Light" panose="020F0302020204030204"/>
              </a:rPr>
              <a:t/>
            </a:r>
            <a:br>
              <a:rPr lang="en-GB" sz="1600" b="0" i="0" u="none" strike="noStrike" dirty="0">
                <a:solidFill>
                  <a:srgbClr val="006BB6"/>
                </a:solidFill>
                <a:highlight>
                  <a:srgbClr val="000000">
                    <a:alpha val="0"/>
                  </a:srgbClr>
                </a:highlight>
                <a:latin typeface="Calibri Light" panose="020F0302020204030204"/>
              </a:rPr>
            </a:br>
            <a:endParaRPr lang="x-none" sz="1600"/>
          </a:p>
        </p:txBody>
      </p:sp>
      <p:pic>
        <p:nvPicPr>
          <p:cNvPr id="9" name="Рисунок 8"/>
          <p:cNvPicPr>
            <a:picLocks noChangeAspect="1"/>
          </p:cNvPicPr>
          <p:nvPr/>
        </p:nvPicPr>
        <p:blipFill>
          <a:blip r:embed="rId2">
            <a:extLst>
              <a:ext uri="{28A0092B-C50C-407E-A947-70E740481C1C}">
                <a14:useLocalDpi xmlns="" xmlns:a14="http://schemas.microsoft.com/office/drawing/2010/main" val="0"/>
              </a:ext>
            </a:extLst>
          </a:blip>
          <a:srcRect t="11132"/>
          <a:stretch>
            <a:fillRect/>
          </a:stretch>
        </p:blipFill>
        <p:spPr>
          <a:xfrm>
            <a:off x="4623468" y="1476228"/>
            <a:ext cx="4310187" cy="2347627"/>
          </a:xfrm>
          <a:prstGeom prst="rect">
            <a:avLst/>
          </a:prstGeom>
        </p:spPr>
      </p:pic>
      <p:sp>
        <p:nvSpPr>
          <p:cNvPr id="7" name="Прямоугольник 6"/>
          <p:cNvSpPr/>
          <p:nvPr/>
        </p:nvSpPr>
        <p:spPr>
          <a:xfrm>
            <a:off x="6444208" y="0"/>
            <a:ext cx="2699792" cy="147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x-none"/>
          </a:p>
        </p:txBody>
      </p:sp>
      <p:pic>
        <p:nvPicPr>
          <p:cNvPr id="8" name="Рисунок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196379" y="98935"/>
            <a:ext cx="1737276" cy="1166227"/>
          </a:xfrm>
          <a:prstGeom prst="rect">
            <a:avLst/>
          </a:prstGeom>
        </p:spPr>
      </p:pic>
      <p:pic>
        <p:nvPicPr>
          <p:cNvPr id="4" name="Picture 3"/>
          <p:cNvPicPr>
            <a:picLocks noChangeAspect="1"/>
          </p:cNvPicPr>
          <p:nvPr/>
        </p:nvPicPr>
        <p:blipFill>
          <a:blip r:embed="rId4">
            <a:extLst>
              <a:ext uri="{28A0092B-C50C-407E-A947-70E740481C1C}">
                <a14:useLocalDpi xmlns="" xmlns:a14="http://schemas.microsoft.com/office/drawing/2010/main" val="0"/>
              </a:ext>
            </a:extLst>
          </a:blip>
          <a:srcRect l="2919" t="1035" b="-1"/>
          <a:stretch>
            <a:fillRect/>
          </a:stretch>
        </p:blipFill>
        <p:spPr>
          <a:xfrm>
            <a:off x="142844" y="1428736"/>
            <a:ext cx="4874238" cy="5197658"/>
          </a:xfrm>
          <a:prstGeom prst="rect">
            <a:avLst/>
          </a:prstGeom>
        </p:spPr>
      </p:pic>
      <p:pic>
        <p:nvPicPr>
          <p:cNvPr id="5" name="Picture 4"/>
          <p:cNvPicPr>
            <a:picLocks noChangeAspect="1"/>
          </p:cNvPicPr>
          <p:nvPr/>
        </p:nvPicPr>
        <p:blipFill>
          <a:blip r:embed="rId5">
            <a:extLst>
              <a:ext uri="{28A0092B-C50C-407E-A947-70E740481C1C}">
                <a14:useLocalDpi xmlns="" xmlns:a14="http://schemas.microsoft.com/office/drawing/2010/main" val="0"/>
              </a:ext>
            </a:extLst>
          </a:blip>
          <a:srcRect l="11057" t="33" r="2594" b="9343"/>
          <a:stretch>
            <a:fillRect/>
          </a:stretch>
        </p:blipFill>
        <p:spPr>
          <a:xfrm>
            <a:off x="5000628" y="3857628"/>
            <a:ext cx="3899694" cy="2714644"/>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4648200" y="1571612"/>
            <a:ext cx="4067204" cy="4600588"/>
          </a:xfrm>
        </p:spPr>
        <p:txBody>
          <a:bodyPr>
            <a:noAutofit/>
          </a:bodyPr>
          <a:lstStyle/>
          <a:p>
            <a:pPr marL="285750" indent="-285750" algn="just" rtl="0">
              <a:buFont typeface="Arial" panose="020B0604020202020204" pitchFamily="34" charset="0"/>
              <a:buChar char=" "/>
              <a:defRPr/>
            </a:pPr>
            <a:r>
              <a:rPr lang="en-GB" sz="2000" b="0" i="0" u="none" strike="noStrike" dirty="0">
                <a:solidFill>
                  <a:schemeClr val="tx1"/>
                </a:solidFill>
                <a:highlight>
                  <a:srgbClr val="000000">
                    <a:alpha val="0"/>
                  </a:srgbClr>
                </a:highlight>
                <a:latin typeface="Calibri" panose="020F0502020204030204"/>
              </a:rPr>
              <a:t>Promote the participation of CSOs in ongoing national dialogues and legislative processes</a:t>
            </a:r>
            <a:endParaRPr lang="uk-UA" sz="2000" dirty="0">
              <a:solidFill>
                <a:schemeClr val="tx1"/>
              </a:solidFill>
              <a:latin typeface="+mn-lt"/>
            </a:endParaRPr>
          </a:p>
          <a:p>
            <a:pPr marL="285750" indent="-285750" algn="just" rtl="0">
              <a:buFont typeface="Arial" panose="020B0604020202020204" pitchFamily="34" charset="0"/>
              <a:buChar char=" "/>
              <a:defRPr/>
            </a:pPr>
            <a:r>
              <a:rPr lang="en-GB" sz="2000" b="0" i="0" u="none" strike="noStrike" dirty="0">
                <a:solidFill>
                  <a:schemeClr val="tx1"/>
                </a:solidFill>
                <a:highlight>
                  <a:srgbClr val="000000">
                    <a:alpha val="0"/>
                  </a:srgbClr>
                </a:highlight>
                <a:latin typeface="Calibri" panose="020F0502020204030204"/>
              </a:rPr>
              <a:t>Support sustainable national processes and multi-stakeholder activities (National Waste Management Forum, All-Ukrainian </a:t>
            </a:r>
            <a:r>
              <a:rPr lang="en-GB" sz="2000" b="0" i="0" u="none" strike="noStrike" dirty="0" err="1">
                <a:solidFill>
                  <a:schemeClr val="tx1"/>
                </a:solidFill>
                <a:highlight>
                  <a:srgbClr val="000000">
                    <a:alpha val="0"/>
                  </a:srgbClr>
                </a:highlight>
                <a:latin typeface="Calibri" panose="020F0502020204030204"/>
              </a:rPr>
              <a:t>Ecoforum</a:t>
            </a:r>
            <a:r>
              <a:rPr lang="en-GB" sz="2000" b="0" i="0" u="none" strike="noStrike" dirty="0">
                <a:solidFill>
                  <a:schemeClr val="tx1"/>
                </a:solidFill>
                <a:highlight>
                  <a:srgbClr val="000000">
                    <a:alpha val="0"/>
                  </a:srgbClr>
                </a:highlight>
                <a:latin typeface="Calibri" panose="020F0502020204030204"/>
              </a:rPr>
              <a:t>); </a:t>
            </a:r>
            <a:endParaRPr lang="uk-UA" sz="2000" dirty="0">
              <a:solidFill>
                <a:schemeClr val="tx1"/>
              </a:solidFill>
              <a:latin typeface="+mn-lt"/>
            </a:endParaRPr>
          </a:p>
          <a:p>
            <a:pPr marL="285750" indent="-285750" algn="just" rtl="0">
              <a:buFont typeface="Arial" panose="020B0604020202020204" pitchFamily="34" charset="0"/>
              <a:buChar char=" "/>
              <a:defRPr/>
            </a:pPr>
            <a:r>
              <a:rPr lang="en-GB" sz="2000" b="0" i="0" u="none" strike="noStrike" dirty="0">
                <a:solidFill>
                  <a:schemeClr val="tx1"/>
                </a:solidFill>
                <a:highlight>
                  <a:srgbClr val="000000">
                    <a:alpha val="0"/>
                  </a:srgbClr>
                </a:highlight>
                <a:latin typeface="Calibri" panose="020F0502020204030204"/>
              </a:rPr>
              <a:t>Exchange of experience in global processes and their "localization" (UNECE Youth Working Group "Education for Sustainable Development", EU Eastern Conference "Youth for Environment", cooperation with the Bavarian Environmental Protection Agency).</a:t>
            </a:r>
          </a:p>
        </p:txBody>
      </p:sp>
      <p:sp>
        <p:nvSpPr>
          <p:cNvPr id="4" name="Заголовок 3"/>
          <p:cNvSpPr>
            <a:spLocks noGrp="1"/>
          </p:cNvSpPr>
          <p:nvPr>
            <p:ph type="title"/>
          </p:nvPr>
        </p:nvSpPr>
        <p:spPr>
          <a:xfrm>
            <a:off x="457200" y="152400"/>
            <a:ext cx="6261735" cy="1343660"/>
          </a:xfrm>
        </p:spPr>
        <p:txBody>
          <a:bodyPr>
            <a:noAutofit/>
          </a:bodyPr>
          <a:lstStyle/>
          <a:p>
            <a:pPr rtl="0"/>
            <a:r>
              <a:rPr lang="en-GB" sz="4000" b="0" i="0" u="none" strike="noStrike">
                <a:highlight>
                  <a:srgbClr val="000000">
                    <a:alpha val="0"/>
                  </a:srgbClr>
                </a:highlight>
                <a:latin typeface="Calibri Light" panose="020F0302020204030204"/>
                <a:ea typeface="Calibri" panose="020F0502020204030204"/>
                <a:cs typeface="Calibri" panose="020F0502020204030204"/>
              </a:rPr>
              <a:t>KNOWLEDGE SHARING AND OUTREACH </a:t>
            </a:r>
            <a:endParaRPr lang="x-none" sz="4000"/>
          </a:p>
        </p:txBody>
      </p:sp>
      <p:pic>
        <p:nvPicPr>
          <p:cNvPr id="5" name="Рисунок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493682" y="1772816"/>
            <a:ext cx="519637" cy="421483"/>
          </a:xfrm>
          <a:prstGeom prst="rect">
            <a:avLst/>
          </a:prstGeom>
        </p:spPr>
      </p:pic>
      <p:pic>
        <p:nvPicPr>
          <p:cNvPr id="6" name="Рисунок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493681" y="3007517"/>
            <a:ext cx="519637" cy="421483"/>
          </a:xfrm>
          <a:prstGeom prst="rect">
            <a:avLst/>
          </a:prstGeom>
        </p:spPr>
      </p:pic>
      <p:pic>
        <p:nvPicPr>
          <p:cNvPr id="7" name="Рисунок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00562" y="4929198"/>
            <a:ext cx="519637" cy="421483"/>
          </a:xfrm>
          <a:prstGeom prst="rect">
            <a:avLst/>
          </a:prstGeom>
        </p:spPr>
      </p:pic>
      <p:sp>
        <p:nvSpPr>
          <p:cNvPr id="10" name="Прямоугольник 9"/>
          <p:cNvSpPr/>
          <p:nvPr/>
        </p:nvSpPr>
        <p:spPr>
          <a:xfrm>
            <a:off x="6444208" y="0"/>
            <a:ext cx="2699792" cy="147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x-none"/>
          </a:p>
        </p:txBody>
      </p:sp>
      <p:pic>
        <p:nvPicPr>
          <p:cNvPr id="11" name="Рисунок 1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196379" y="98935"/>
            <a:ext cx="1737276" cy="1166227"/>
          </a:xfrm>
          <a:prstGeom prst="rect">
            <a:avLst/>
          </a:prstGeom>
        </p:spPr>
      </p:pic>
      <p:pic>
        <p:nvPicPr>
          <p:cNvPr id="9" name="Picture 10"/>
          <p:cNvPicPr>
            <a:picLocks noChangeAspect="1"/>
          </p:cNvPicPr>
          <p:nvPr/>
        </p:nvPicPr>
        <p:blipFill>
          <a:blip r:embed="rId4">
            <a:extLst>
              <a:ext uri="{28A0092B-C50C-407E-A947-70E740481C1C}">
                <a14:useLocalDpi xmlns="" xmlns:a14="http://schemas.microsoft.com/office/drawing/2010/main" val="0"/>
              </a:ext>
            </a:extLst>
          </a:blip>
          <a:srcRect l="5512" t="27168" r="19677" b="4320"/>
          <a:stretch>
            <a:fillRect/>
          </a:stretch>
        </p:blipFill>
        <p:spPr>
          <a:xfrm>
            <a:off x="571472" y="1571612"/>
            <a:ext cx="4000528" cy="2357454"/>
          </a:xfrm>
          <a:prstGeom prst="rect">
            <a:avLst/>
          </a:prstGeom>
        </p:spPr>
      </p:pic>
      <p:pic>
        <p:nvPicPr>
          <p:cNvPr id="12" name="Рисунок 11">
            <a:extLst>
              <a:ext uri="{FF2B5EF4-FFF2-40B4-BE49-F238E27FC236}">
                <a16:creationId xmlns="" xmlns:a16="http://schemas.microsoft.com/office/drawing/2014/main" id="{AEFC30D0-7859-41E7-BFEA-9130558B1ED1}"/>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00034" y="4000504"/>
            <a:ext cx="4110897" cy="2579516"/>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1285860"/>
            <a:ext cx="8640960" cy="4608512"/>
          </a:xfrm>
          <a:prstGeom prst="rect">
            <a:avLst/>
          </a:prstGeom>
          <a:solidFill>
            <a:srgbClr val="FEB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x-none"/>
          </a:p>
        </p:txBody>
      </p:sp>
      <p:sp>
        <p:nvSpPr>
          <p:cNvPr id="2" name="Заголовок 1"/>
          <p:cNvSpPr>
            <a:spLocks noGrp="1"/>
          </p:cNvSpPr>
          <p:nvPr>
            <p:ph type="title"/>
          </p:nvPr>
        </p:nvSpPr>
        <p:spPr>
          <a:xfrm>
            <a:off x="1120775" y="4996180"/>
            <a:ext cx="7266940" cy="1450975"/>
          </a:xfrm>
        </p:spPr>
        <p:txBody>
          <a:bodyPr>
            <a:noAutofit/>
          </a:bodyPr>
          <a:lstStyle/>
          <a:p>
            <a:pPr rtl="0"/>
            <a:r>
              <a:rPr lang="en-GB" sz="4800" b="0" i="0" u="none" strike="noStrike" dirty="0">
                <a:highlight>
                  <a:srgbClr val="000000">
                    <a:alpha val="0"/>
                  </a:srgbClr>
                </a:highlight>
                <a:latin typeface="Calibri Light" panose="020F0302020204030204"/>
              </a:rPr>
              <a:t>Thank you </a:t>
            </a:r>
            <a:r>
              <a:rPr lang="en-GB" sz="4800" b="0" i="0" u="none" strike="noStrike" dirty="0" smtClean="0">
                <a:highlight>
                  <a:srgbClr val="000000">
                    <a:alpha val="0"/>
                  </a:srgbClr>
                </a:highlight>
                <a:latin typeface="Calibri Light" panose="020F0302020204030204"/>
              </a:rPr>
              <a:t>for</a:t>
            </a:r>
            <a:r>
              <a:rPr lang="uk-UA" sz="4800" b="0" i="0" u="none" strike="noStrike" dirty="0" smtClean="0">
                <a:highlight>
                  <a:srgbClr val="000000">
                    <a:alpha val="0"/>
                  </a:srgbClr>
                </a:highlight>
                <a:latin typeface="Calibri Light" panose="020F0302020204030204"/>
              </a:rPr>
              <a:t> </a:t>
            </a:r>
            <a:r>
              <a:rPr lang="en-GB" sz="4800" b="0" i="0" u="none" strike="noStrike" dirty="0" smtClean="0">
                <a:highlight>
                  <a:srgbClr val="000000">
                    <a:alpha val="0"/>
                  </a:srgbClr>
                </a:highlight>
                <a:latin typeface="Calibri Light" panose="020F0302020204030204"/>
              </a:rPr>
              <a:t>attention</a:t>
            </a:r>
            <a:r>
              <a:rPr lang="en-GB" sz="4800" b="0" i="0" u="none" strike="noStrike" dirty="0">
                <a:highlight>
                  <a:srgbClr val="000000">
                    <a:alpha val="0"/>
                  </a:srgbClr>
                </a:highlight>
                <a:latin typeface="Calibri Light" panose="020F0302020204030204"/>
              </a:rPr>
              <a:t>!</a:t>
            </a:r>
            <a:endParaRPr lang="x-none"/>
          </a:p>
        </p:txBody>
      </p:sp>
      <p:sp>
        <p:nvSpPr>
          <p:cNvPr id="3" name="Объект 2"/>
          <p:cNvSpPr>
            <a:spLocks noGrp="1"/>
          </p:cNvSpPr>
          <p:nvPr>
            <p:ph idx="1"/>
          </p:nvPr>
        </p:nvSpPr>
        <p:spPr>
          <a:xfrm>
            <a:off x="251520" y="1844824"/>
            <a:ext cx="4820546" cy="3774944"/>
          </a:xfrm>
        </p:spPr>
        <p:txBody>
          <a:bodyPr>
            <a:noAutofit/>
          </a:bodyPr>
          <a:lstStyle/>
          <a:p>
            <a:endParaRPr lang="uk-UA" b="0" i="0" u="none" strike="noStrike" dirty="0">
              <a:solidFill>
                <a:srgbClr val="2E70B1"/>
              </a:solidFill>
              <a:effectLst/>
              <a:latin typeface="Droid Sans"/>
            </a:endParaRPr>
          </a:p>
          <a:p>
            <a:r>
              <a:rPr lang="en-GB" dirty="0" smtClean="0">
                <a:solidFill>
                  <a:srgbClr val="0070C0"/>
                </a:solidFill>
                <a:highlight>
                  <a:srgbClr val="000000">
                    <a:alpha val="0"/>
                  </a:srgbClr>
                </a:highlight>
                <a:hlinkClick r:id="rId2"/>
              </a:rPr>
              <a:t>http://www.sgpinfo.org.ua</a:t>
            </a:r>
            <a:endParaRPr lang="en-GB" dirty="0" smtClean="0">
              <a:solidFill>
                <a:srgbClr val="0070C0"/>
              </a:solidFill>
              <a:highlight>
                <a:srgbClr val="000000">
                  <a:alpha val="0"/>
                </a:srgbClr>
              </a:highlight>
            </a:endParaRPr>
          </a:p>
          <a:p>
            <a:pPr rtl="0"/>
            <a:r>
              <a:rPr lang="en-GB" b="0" i="0" u="none" strike="noStrike" dirty="0" smtClean="0">
                <a:solidFill>
                  <a:srgbClr val="0070C0"/>
                </a:solidFill>
                <a:highlight>
                  <a:srgbClr val="000000">
                    <a:alpha val="0"/>
                  </a:srgbClr>
                </a:highlight>
              </a:rPr>
              <a:t>http</a:t>
            </a:r>
            <a:r>
              <a:rPr lang="en-GB" b="0" i="0" u="none" strike="noStrike" dirty="0">
                <a:solidFill>
                  <a:srgbClr val="0070C0"/>
                </a:solidFill>
                <a:highlight>
                  <a:srgbClr val="000000">
                    <a:alpha val="0"/>
                  </a:srgbClr>
                </a:highlight>
              </a:rPr>
              <a:t>://</a:t>
            </a:r>
            <a:r>
              <a:rPr lang="en-GB" b="0" i="0" u="none" strike="noStrike" dirty="0" smtClean="0">
                <a:solidFill>
                  <a:srgbClr val="0070C0"/>
                </a:solidFill>
                <a:highlight>
                  <a:srgbClr val="000000">
                    <a:alpha val="0"/>
                  </a:srgbClr>
                </a:highlight>
              </a:rPr>
              <a:t>ecoacademy.org.ua</a:t>
            </a:r>
            <a:endParaRPr lang="uk-UA" dirty="0">
              <a:solidFill>
                <a:srgbClr val="0070C0"/>
              </a:solidFill>
            </a:endParaRPr>
          </a:p>
          <a:p>
            <a:pPr rtl="0"/>
            <a:r>
              <a:rPr lang="en-GB" b="0" i="0" u="none" strike="noStrike" dirty="0" smtClean="0">
                <a:solidFill>
                  <a:srgbClr val="0070C0"/>
                </a:solidFill>
                <a:highlight>
                  <a:srgbClr val="000000">
                    <a:alpha val="0"/>
                  </a:srgbClr>
                </a:highlight>
                <a:hlinkClick r:id="rId3"/>
              </a:rPr>
              <a:t>http</a:t>
            </a:r>
            <a:r>
              <a:rPr lang="en-GB" b="0" i="0" u="none" strike="noStrike" dirty="0">
                <a:solidFill>
                  <a:srgbClr val="0070C0"/>
                </a:solidFill>
                <a:highlight>
                  <a:srgbClr val="000000">
                    <a:alpha val="0"/>
                  </a:srgbClr>
                </a:highlight>
                <a:hlinkClick r:id="rId3"/>
              </a:rPr>
              <a:t>://</a:t>
            </a:r>
            <a:r>
              <a:rPr lang="en-GB" b="0" i="0" u="none" strike="noStrike" dirty="0" smtClean="0">
                <a:solidFill>
                  <a:srgbClr val="0070C0"/>
                </a:solidFill>
                <a:highlight>
                  <a:srgbClr val="000000">
                    <a:alpha val="0"/>
                  </a:srgbClr>
                </a:highlight>
                <a:hlinkClick r:id="rId3"/>
              </a:rPr>
              <a:t>www.zelena.org.ua</a:t>
            </a:r>
            <a:endParaRPr lang="en-GB" b="0" i="0" u="none" strike="noStrike" dirty="0" smtClean="0">
              <a:solidFill>
                <a:srgbClr val="0070C0"/>
              </a:solidFill>
              <a:highlight>
                <a:srgbClr val="000000">
                  <a:alpha val="0"/>
                </a:srgbClr>
              </a:highlight>
            </a:endParaRPr>
          </a:p>
          <a:p>
            <a:r>
              <a:rPr lang="en-GB" dirty="0" smtClean="0">
                <a:solidFill>
                  <a:srgbClr val="0070C0"/>
                </a:solidFill>
                <a:highlight>
                  <a:srgbClr val="000000">
                    <a:alpha val="0"/>
                  </a:srgbClr>
                </a:highlight>
                <a:hlinkClick r:id="rId4"/>
              </a:rPr>
              <a:t>http://www.wcu.org.ua</a:t>
            </a:r>
            <a:endParaRPr lang="en-GB" dirty="0" smtClean="0">
              <a:solidFill>
                <a:srgbClr val="0070C0"/>
              </a:solidFill>
              <a:highlight>
                <a:srgbClr val="000000">
                  <a:alpha val="0"/>
                </a:srgbClr>
              </a:highlight>
            </a:endParaRPr>
          </a:p>
          <a:p>
            <a:pPr rtl="0"/>
            <a:r>
              <a:rPr lang="en-GB" b="0" i="0" u="none" strike="noStrike" dirty="0" smtClean="0">
                <a:solidFill>
                  <a:srgbClr val="0070C0"/>
                </a:solidFill>
                <a:highlight>
                  <a:srgbClr val="000000">
                    <a:alpha val="0"/>
                  </a:srgbClr>
                </a:highlight>
              </a:rPr>
              <a:t>http</a:t>
            </a:r>
            <a:r>
              <a:rPr lang="en-GB" b="0" i="0" u="none" strike="noStrike" dirty="0">
                <a:solidFill>
                  <a:srgbClr val="0070C0"/>
                </a:solidFill>
                <a:highlight>
                  <a:srgbClr val="000000">
                    <a:alpha val="0"/>
                  </a:srgbClr>
                </a:highlight>
              </a:rPr>
              <a:t>://</a:t>
            </a:r>
            <a:r>
              <a:rPr lang="en-GB" b="0" i="0" u="none" strike="noStrike" dirty="0" smtClean="0">
                <a:solidFill>
                  <a:srgbClr val="0070C0"/>
                </a:solidFill>
                <a:highlight>
                  <a:srgbClr val="000000">
                    <a:alpha val="0"/>
                  </a:srgbClr>
                </a:highlight>
              </a:rPr>
              <a:t>ecoosvita.org.ua</a:t>
            </a:r>
            <a:endParaRPr lang="uk-UA" dirty="0" smtClean="0">
              <a:solidFill>
                <a:srgbClr val="0070C0"/>
              </a:solidFill>
            </a:endParaRPr>
          </a:p>
          <a:p>
            <a:pPr rtl="0"/>
            <a:r>
              <a:rPr lang="en-GB" b="0" i="0" u="none" strike="noStrike" dirty="0">
                <a:solidFill>
                  <a:srgbClr val="0070C0"/>
                </a:solidFill>
                <a:highlight>
                  <a:srgbClr val="000000">
                    <a:alpha val="0"/>
                  </a:srgbClr>
                </a:highlight>
                <a:hlinkClick r:id="rId5"/>
              </a:rPr>
              <a:t>https://www.facebook.com/ecoosvita.org.ua</a:t>
            </a:r>
            <a:endParaRPr lang="uk-UA" dirty="0" smtClean="0">
              <a:solidFill>
                <a:srgbClr val="0070C0"/>
              </a:solidFill>
            </a:endParaRPr>
          </a:p>
          <a:p>
            <a:pPr rtl="0"/>
            <a:r>
              <a:rPr lang="en-GB" b="0" i="0" u="none" strike="noStrike" dirty="0">
                <a:solidFill>
                  <a:srgbClr val="0070C0"/>
                </a:solidFill>
                <a:highlight>
                  <a:srgbClr val="000000">
                    <a:alpha val="0"/>
                  </a:srgbClr>
                </a:highlight>
                <a:hlinkClick r:id="rId6"/>
              </a:rPr>
              <a:t> osvita_development@ukr.net</a:t>
            </a:r>
            <a:endParaRPr lang="uk-UA" dirty="0">
              <a:solidFill>
                <a:srgbClr val="0070C0"/>
              </a:solidFill>
            </a:endParaRPr>
          </a:p>
          <a:p>
            <a:endParaRPr lang="uk-UA" dirty="0"/>
          </a:p>
          <a:p>
            <a:endParaRPr lang="x-none"/>
          </a:p>
        </p:txBody>
      </p:sp>
      <p:sp>
        <p:nvSpPr>
          <p:cNvPr id="4" name="Прямоугольник 3"/>
          <p:cNvSpPr/>
          <p:nvPr/>
        </p:nvSpPr>
        <p:spPr>
          <a:xfrm>
            <a:off x="0" y="0"/>
            <a:ext cx="9144000"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x-none"/>
          </a:p>
        </p:txBody>
      </p:sp>
      <p:pic>
        <p:nvPicPr>
          <p:cNvPr id="6" name="Picture 3"/>
          <p:cNvPicPr>
            <a:picLocks noChangeAspect="1"/>
          </p:cNvPicPr>
          <p:nvPr/>
        </p:nvPicPr>
        <p:blipFill>
          <a:blip r:embed="rId7"/>
          <a:stretch>
            <a:fillRect/>
          </a:stretch>
        </p:blipFill>
        <p:spPr>
          <a:xfrm>
            <a:off x="7215206" y="0"/>
            <a:ext cx="907789" cy="1082166"/>
          </a:xfrm>
          <a:prstGeom prst="rect">
            <a:avLst/>
          </a:prstGeom>
        </p:spPr>
      </p:pic>
      <p:pic>
        <p:nvPicPr>
          <p:cNvPr id="7" name="Picture 9"/>
          <p:cNvPicPr>
            <a:picLocks noChangeAspect="1"/>
          </p:cNvPicPr>
          <p:nvPr/>
        </p:nvPicPr>
        <p:blipFill>
          <a:blip r:embed="rId8"/>
          <a:srcRect l="38636" t="24067" r="42475" b="31204"/>
          <a:stretch>
            <a:fillRect/>
          </a:stretch>
        </p:blipFill>
        <p:spPr>
          <a:xfrm>
            <a:off x="8001024" y="0"/>
            <a:ext cx="711761" cy="1302400"/>
          </a:xfrm>
          <a:prstGeom prst="rect">
            <a:avLst/>
          </a:prstGeom>
        </p:spPr>
      </p:pic>
      <p:pic>
        <p:nvPicPr>
          <p:cNvPr id="8" name="Picture 10"/>
          <p:cNvPicPr>
            <a:picLocks noChangeAspect="1"/>
          </p:cNvPicPr>
          <p:nvPr/>
        </p:nvPicPr>
        <p:blipFill>
          <a:blip r:embed="rId9"/>
          <a:srcRect r="25234"/>
          <a:stretch>
            <a:fillRect/>
          </a:stretch>
        </p:blipFill>
        <p:spPr>
          <a:xfrm>
            <a:off x="5357818" y="0"/>
            <a:ext cx="1938334" cy="928670"/>
          </a:xfrm>
          <a:prstGeom prst="rect">
            <a:avLst/>
          </a:prstGeom>
        </p:spPr>
      </p:pic>
      <p:pic>
        <p:nvPicPr>
          <p:cNvPr id="9" name="Рисунок 8"/>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357158" y="0"/>
            <a:ext cx="1857388" cy="1071547"/>
          </a:xfrm>
          <a:prstGeom prst="rect">
            <a:avLst/>
          </a:prstGeom>
        </p:spPr>
      </p:pic>
      <p:pic>
        <p:nvPicPr>
          <p:cNvPr id="11" name="Рисунок 10"/>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4643438" y="2143116"/>
            <a:ext cx="1130106" cy="1000132"/>
          </a:xfrm>
          <a:prstGeom prst="rect">
            <a:avLst/>
          </a:prstGeom>
        </p:spPr>
      </p:pic>
      <p:pic>
        <p:nvPicPr>
          <p:cNvPr id="13" name="Рисунок 12"/>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4714876" y="3286124"/>
            <a:ext cx="1304123" cy="1003877"/>
          </a:xfrm>
          <a:prstGeom prst="rect">
            <a:avLst/>
          </a:prstGeom>
        </p:spPr>
      </p:pic>
      <p:pic>
        <p:nvPicPr>
          <p:cNvPr id="15" name="Рисунок 14"/>
          <p:cNvPicPr>
            <a:picLocks noChangeAspect="1"/>
          </p:cNvPicPr>
          <p:nvPr/>
        </p:nvPicPr>
        <p:blipFill>
          <a:blip r:embed="rId13">
            <a:extLst>
              <a:ext uri="{28A0092B-C50C-407E-A947-70E740481C1C}">
                <a14:useLocalDpi xmlns="" xmlns:a14="http://schemas.microsoft.com/office/drawing/2010/main" val="0"/>
              </a:ext>
            </a:extLst>
          </a:blip>
          <a:stretch>
            <a:fillRect/>
          </a:stretch>
        </p:blipFill>
        <p:spPr>
          <a:xfrm>
            <a:off x="5715008" y="2071678"/>
            <a:ext cx="3281561" cy="1247803"/>
          </a:xfrm>
          <a:prstGeom prst="rect">
            <a:avLst/>
          </a:prstGeom>
        </p:spPr>
      </p:pic>
      <p:pic>
        <p:nvPicPr>
          <p:cNvPr id="19" name="Рисунок 18"/>
          <p:cNvPicPr>
            <a:picLocks noChangeAspect="1"/>
          </p:cNvPicPr>
          <p:nvPr/>
        </p:nvPicPr>
        <p:blipFill>
          <a:blip r:embed="rId14">
            <a:extLst>
              <a:ext uri="{28A0092B-C50C-407E-A947-70E740481C1C}">
                <a14:useLocalDpi xmlns="" xmlns:a14="http://schemas.microsoft.com/office/drawing/2010/main" val="0"/>
              </a:ext>
            </a:extLst>
          </a:blip>
          <a:stretch>
            <a:fillRect/>
          </a:stretch>
        </p:blipFill>
        <p:spPr>
          <a:xfrm>
            <a:off x="7358082" y="3143248"/>
            <a:ext cx="1304925" cy="1247775"/>
          </a:xfrm>
          <a:prstGeom prst="rect">
            <a:avLst/>
          </a:prstGeom>
        </p:spPr>
      </p:pic>
      <p:sp>
        <p:nvSpPr>
          <p:cNvPr id="21" name="TextBox 20"/>
          <p:cNvSpPr txBox="1"/>
          <p:nvPr/>
        </p:nvSpPr>
        <p:spPr>
          <a:xfrm>
            <a:off x="251520" y="1363665"/>
            <a:ext cx="8640960" cy="493699"/>
          </a:xfrm>
          <a:prstGeom prst="rect">
            <a:avLst/>
          </a:prstGeom>
          <a:noFill/>
        </p:spPr>
        <p:txBody>
          <a:bodyPr wrap="square">
            <a:noAutofit/>
          </a:bodyPr>
          <a:lstStyle/>
          <a:p>
            <a:pPr algn="ctr" rtl="0"/>
            <a:endParaRPr lang="x-none" sz="2400" b="1">
              <a:solidFill>
                <a:srgbClr val="006BB6"/>
              </a:solidFill>
              <a:latin typeface="Arial" panose="020B0604020202020204" pitchFamily="34" charset="0"/>
              <a:cs typeface="Arial" panose="020B0604020202020204" pitchFamily="34" charset="0"/>
            </a:endParaRPr>
          </a:p>
        </p:txBody>
      </p:sp>
      <p:pic>
        <p:nvPicPr>
          <p:cNvPr id="23" name="Рисунок 22"/>
          <p:cNvPicPr>
            <a:picLocks noChangeAspect="1"/>
          </p:cNvPicPr>
          <p:nvPr/>
        </p:nvPicPr>
        <p:blipFill>
          <a:blip r:embed="rId15">
            <a:extLst>
              <a:ext uri="{28A0092B-C50C-407E-A947-70E740481C1C}">
                <a14:useLocalDpi xmlns="" xmlns:a14="http://schemas.microsoft.com/office/drawing/2010/main" val="0"/>
              </a:ext>
            </a:extLst>
          </a:blip>
          <a:stretch>
            <a:fillRect/>
          </a:stretch>
        </p:blipFill>
        <p:spPr>
          <a:xfrm>
            <a:off x="6072198" y="3143248"/>
            <a:ext cx="1247775" cy="1247775"/>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7" y="1857364"/>
            <a:ext cx="8501123" cy="4524315"/>
          </a:xfrm>
          <a:prstGeom prst="rect">
            <a:avLst/>
          </a:prstGeom>
        </p:spPr>
        <p:txBody>
          <a:bodyPr wrap="square">
            <a:noAutofit/>
          </a:bodyPr>
          <a:lstStyle/>
          <a:p>
            <a:pPr rtl="0" fontAlgn="auto">
              <a:spcBef>
                <a:spcPct val="0"/>
              </a:spcBef>
              <a:spcAft>
                <a:spcPct val="0"/>
              </a:spcAft>
              <a:defRPr/>
            </a:pPr>
            <a:r>
              <a:rPr lang="en-GB" sz="1800" b="0" i="0" u="none" strike="noStrike" dirty="0">
                <a:highlight>
                  <a:srgbClr val="000000">
                    <a:alpha val="0"/>
                  </a:srgbClr>
                </a:highlight>
                <a:latin typeface="Calibri" panose="020F0502020204030204"/>
              </a:rPr>
              <a:t>At 1.8 billion, more adolescents and young people (aged 10-24) than at any other time in history. They form the majority of the world’s population.</a:t>
            </a:r>
          </a:p>
          <a:p>
            <a:pPr fontAlgn="auto">
              <a:spcBef>
                <a:spcPct val="0"/>
              </a:spcBef>
              <a:spcAft>
                <a:spcPct val="0"/>
              </a:spcAft>
              <a:defRPr/>
            </a:pPr>
            <a:endParaRPr lang="en-US" dirty="0">
              <a:latin typeface="+mn-lt"/>
            </a:endParaRPr>
          </a:p>
          <a:p>
            <a:pPr fontAlgn="auto">
              <a:spcBef>
                <a:spcPct val="0"/>
              </a:spcBef>
              <a:spcAft>
                <a:spcPct val="0"/>
              </a:spcAft>
              <a:defRPr/>
            </a:pPr>
            <a:endParaRPr lang="en-US" dirty="0">
              <a:latin typeface="+mn-lt"/>
            </a:endParaRPr>
          </a:p>
          <a:p>
            <a:pPr rtl="0" fontAlgn="auto">
              <a:spcBef>
                <a:spcPct val="0"/>
              </a:spcBef>
              <a:spcAft>
                <a:spcPct val="0"/>
              </a:spcAft>
              <a:defRPr/>
            </a:pPr>
            <a:r>
              <a:rPr lang="en-GB" sz="1800" b="0" i="0" u="none" strike="noStrike" dirty="0">
                <a:highlight>
                  <a:srgbClr val="000000">
                    <a:alpha val="0"/>
                  </a:srgbClr>
                </a:highlight>
                <a:latin typeface="Calibri" panose="020F0502020204030204"/>
              </a:rPr>
              <a:t>Three conditions need to be in place: </a:t>
            </a:r>
          </a:p>
          <a:p>
            <a:pPr marL="257175" indent="-257175" rtl="0" fontAlgn="auto">
              <a:spcBef>
                <a:spcPct val="0"/>
              </a:spcBef>
              <a:spcAft>
                <a:spcPct val="0"/>
              </a:spcAft>
              <a:buFont typeface="Arial" panose="020B0604020202020204" pitchFamily="34" charset="0"/>
              <a:buChar char="•"/>
              <a:defRPr/>
            </a:pPr>
            <a:r>
              <a:rPr lang="en-GB" sz="1800" b="0" i="0" u="none" strike="noStrike" dirty="0">
                <a:highlight>
                  <a:srgbClr val="000000">
                    <a:alpha val="0"/>
                  </a:srgbClr>
                </a:highlight>
                <a:latin typeface="Calibri" panose="020F0502020204030204"/>
              </a:rPr>
              <a:t>Young people have the capacities to effectively participate in community efforts towards environmental conservation/ sustainable livelihood creation; </a:t>
            </a:r>
          </a:p>
          <a:p>
            <a:pPr marL="257175" indent="-257175" rtl="0" fontAlgn="auto">
              <a:spcBef>
                <a:spcPct val="0"/>
              </a:spcBef>
              <a:spcAft>
                <a:spcPct val="0"/>
              </a:spcAft>
              <a:buFont typeface="Arial" panose="020B0604020202020204" pitchFamily="34" charset="0"/>
              <a:buChar char="•"/>
              <a:defRPr/>
            </a:pPr>
            <a:r>
              <a:rPr lang="en-GB" sz="1800" b="0" i="0" u="none" strike="noStrike" dirty="0">
                <a:highlight>
                  <a:srgbClr val="000000">
                    <a:alpha val="0"/>
                  </a:srgbClr>
                </a:highlight>
                <a:latin typeface="Calibri" panose="020F0502020204030204"/>
              </a:rPr>
              <a:t>Solid and inclusive partnerships and spaces to foster youth engagement and networking; </a:t>
            </a:r>
          </a:p>
          <a:p>
            <a:pPr marL="257175" indent="-257175" rtl="0" fontAlgn="auto">
              <a:spcBef>
                <a:spcPct val="0"/>
              </a:spcBef>
              <a:spcAft>
                <a:spcPct val="0"/>
              </a:spcAft>
              <a:buFont typeface="Arial" panose="020B0604020202020204" pitchFamily="34" charset="0"/>
              <a:buChar char="•"/>
              <a:defRPr/>
            </a:pPr>
            <a:r>
              <a:rPr lang="en-GB" sz="1800" b="0" i="0" u="none" strike="noStrike" dirty="0">
                <a:highlight>
                  <a:srgbClr val="000000">
                    <a:alpha val="0"/>
                  </a:srgbClr>
                </a:highlight>
                <a:latin typeface="Calibri" panose="020F0502020204030204"/>
              </a:rPr>
              <a:t>Gender equality and young women’s empowerment</a:t>
            </a:r>
          </a:p>
          <a:p>
            <a:pPr fontAlgn="auto">
              <a:spcBef>
                <a:spcPct val="0"/>
              </a:spcBef>
              <a:spcAft>
                <a:spcPct val="0"/>
              </a:spcAft>
              <a:defRPr/>
            </a:pPr>
            <a:endParaRPr lang="en-US" dirty="0">
              <a:latin typeface="+mn-lt"/>
            </a:endParaRPr>
          </a:p>
          <a:p>
            <a:pPr fontAlgn="auto">
              <a:spcBef>
                <a:spcPct val="0"/>
              </a:spcBef>
              <a:spcAft>
                <a:spcPct val="0"/>
              </a:spcAft>
              <a:defRPr/>
            </a:pPr>
            <a:endParaRPr lang="en-US" dirty="0">
              <a:latin typeface="+mn-lt"/>
            </a:endParaRPr>
          </a:p>
          <a:p>
            <a:pPr rtl="0" fontAlgn="auto">
              <a:spcBef>
                <a:spcPct val="0"/>
              </a:spcBef>
              <a:spcAft>
                <a:spcPct val="0"/>
              </a:spcAft>
              <a:defRPr/>
            </a:pPr>
            <a:r>
              <a:rPr lang="en-GB" sz="1800" b="0" i="0" u="none" strike="noStrike" dirty="0">
                <a:highlight>
                  <a:srgbClr val="000000">
                    <a:alpha val="0"/>
                  </a:srgbClr>
                </a:highlight>
                <a:latin typeface="Calibri" panose="020F0502020204030204"/>
              </a:rPr>
              <a:t>It is also important to note SGP is undertaking a first step to address coverage of beneficiaries:</a:t>
            </a:r>
          </a:p>
          <a:p>
            <a:pPr marL="557530" lvl="1" indent="-214630" rtl="0" fontAlgn="auto">
              <a:spcBef>
                <a:spcPct val="0"/>
              </a:spcBef>
              <a:spcAft>
                <a:spcPct val="0"/>
              </a:spcAft>
              <a:buFont typeface="Arial" panose="020B0604020202020204" pitchFamily="34" charset="0"/>
              <a:buChar char="•"/>
              <a:defRPr/>
            </a:pPr>
            <a:r>
              <a:rPr lang="en-GB" sz="1800" b="0" i="0" u="none" strike="noStrike" dirty="0">
                <a:highlight>
                  <a:srgbClr val="000000">
                    <a:alpha val="0"/>
                  </a:srgbClr>
                </a:highlight>
                <a:latin typeface="Calibri" panose="020F0502020204030204"/>
              </a:rPr>
              <a:t>Number of Youth; </a:t>
            </a:r>
          </a:p>
          <a:p>
            <a:pPr marL="557530" lvl="1" indent="-214630" rtl="0" fontAlgn="auto">
              <a:spcBef>
                <a:spcPct val="0"/>
              </a:spcBef>
              <a:spcAft>
                <a:spcPct val="0"/>
              </a:spcAft>
              <a:buFont typeface="Arial" panose="020B0604020202020204" pitchFamily="34" charset="0"/>
              <a:buChar char="•"/>
              <a:defRPr/>
            </a:pPr>
            <a:r>
              <a:rPr lang="en-GB" sz="1800" b="0" i="0" u="none" strike="noStrike" dirty="0">
                <a:highlight>
                  <a:srgbClr val="000000">
                    <a:alpha val="0"/>
                  </a:srgbClr>
                </a:highlight>
                <a:latin typeface="Calibri" panose="020F0502020204030204"/>
              </a:rPr>
              <a:t>Number of youth organizations engaged with as part of SGP intervention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71480"/>
            <a:ext cx="5643602" cy="924273"/>
          </a:xfrm>
        </p:spPr>
        <p:txBody>
          <a:bodyPr>
            <a:noAutofit/>
          </a:bodyPr>
          <a:lstStyle/>
          <a:p>
            <a:pPr rtl="0"/>
            <a:r>
              <a:rPr lang="en-GB" sz="3600" b="1" i="0" u="none" strike="noStrike" cap="small" dirty="0" smtClean="0">
                <a:highlight>
                  <a:srgbClr val="000000">
                    <a:alpha val="0"/>
                  </a:srgbClr>
                </a:highlight>
                <a:latin typeface="Calibri Light" panose="020F0302020204030204"/>
                <a:ea typeface="MS Mincho"/>
                <a:cs typeface="Calibri Light" panose="020F0302020204030204"/>
              </a:rPr>
              <a:t>YOUTH  </a:t>
            </a:r>
            <a:r>
              <a:rPr lang="en-GB" sz="3600" b="1" i="0" u="none" strike="noStrike" cap="small" dirty="0">
                <a:highlight>
                  <a:srgbClr val="000000">
                    <a:alpha val="0"/>
                  </a:srgbClr>
                </a:highlight>
                <a:latin typeface="Calibri Light" panose="020F0302020204030204"/>
                <a:ea typeface="MS Mincho"/>
                <a:cs typeface="Calibri Light" panose="020F0302020204030204"/>
              </a:rPr>
              <a:t>AND CLIMATE CHANGE</a:t>
            </a:r>
            <a:r>
              <a:rPr lang="en-GB" sz="4400" b="1" i="0" u="none" strike="noStrike" cap="small" dirty="0">
                <a:highlight>
                  <a:srgbClr val="000000">
                    <a:alpha val="0"/>
                  </a:srgbClr>
                </a:highlight>
                <a:latin typeface="Calibri Light" panose="020F0302020204030204"/>
                <a:ea typeface="MS Mincho"/>
                <a:cs typeface="Calibri Light" panose="020F0302020204030204"/>
              </a:rPr>
              <a:t/>
            </a:r>
            <a:br>
              <a:rPr lang="en-GB" sz="4400" b="1" i="0" u="none" strike="noStrike" cap="small" dirty="0">
                <a:highlight>
                  <a:srgbClr val="000000">
                    <a:alpha val="0"/>
                  </a:srgbClr>
                </a:highlight>
                <a:latin typeface="Calibri Light" panose="020F0302020204030204"/>
                <a:ea typeface="MS Mincho"/>
                <a:cs typeface="Calibri Light" panose="020F0302020204030204"/>
              </a:rPr>
            </a:br>
            <a:r>
              <a:rPr lang="en-GB" sz="1800" b="0" i="0" u="none" strike="noStrike" dirty="0">
                <a:highlight>
                  <a:srgbClr val="000000">
                    <a:alpha val="0"/>
                  </a:srgbClr>
                </a:highlight>
                <a:latin typeface="Calibri" panose="020F0502020204030204"/>
                <a:ea typeface="Calibri" panose="020F0502020204030204"/>
                <a:cs typeface="Times New Roman" panose="02020603050405020304"/>
              </a:rPr>
              <a:t/>
            </a:r>
            <a:br>
              <a:rPr lang="en-GB" sz="1800" b="0" i="0" u="none" strike="noStrike" dirty="0">
                <a:highlight>
                  <a:srgbClr val="000000">
                    <a:alpha val="0"/>
                  </a:srgbClr>
                </a:highlight>
                <a:latin typeface="Calibri" panose="020F0502020204030204"/>
                <a:ea typeface="Calibri" panose="020F0502020204030204"/>
                <a:cs typeface="Times New Roman" panose="02020603050405020304"/>
              </a:rPr>
            </a:br>
            <a:endParaRPr lang="x-none" sz="2200"/>
          </a:p>
        </p:txBody>
      </p:sp>
      <p:sp>
        <p:nvSpPr>
          <p:cNvPr id="3" name="Объект 2"/>
          <p:cNvSpPr>
            <a:spLocks noGrp="1"/>
          </p:cNvSpPr>
          <p:nvPr>
            <p:ph idx="1"/>
          </p:nvPr>
        </p:nvSpPr>
        <p:spPr>
          <a:xfrm>
            <a:off x="457200" y="1629409"/>
            <a:ext cx="8154496" cy="4942863"/>
          </a:xfrm>
        </p:spPr>
        <p:txBody>
          <a:bodyPr>
            <a:noAutofit/>
          </a:bodyPr>
          <a:lstStyle/>
          <a:p>
            <a:pPr algn="just" rtl="0"/>
            <a:r>
              <a:rPr lang="en-GB" sz="1900" b="0" i="0" u="none" strike="noStrike" dirty="0">
                <a:highlight>
                  <a:srgbClr val="000000">
                    <a:alpha val="0"/>
                  </a:srgbClr>
                </a:highlight>
                <a:latin typeface="Calibri" panose="020F0502020204030204"/>
              </a:rPr>
              <a:t>For the past 5 years, SGP with UNFCCC and other partners have been jointly supporting </a:t>
            </a:r>
            <a:r>
              <a:rPr lang="en-GB" sz="1900" b="0" i="0" u="none" strike="noStrike" dirty="0" smtClean="0">
                <a:highlight>
                  <a:srgbClr val="000000">
                    <a:alpha val="0"/>
                  </a:srgbClr>
                </a:highlight>
                <a:latin typeface="Calibri" panose="020F0502020204030204"/>
              </a:rPr>
              <a:t> Global </a:t>
            </a:r>
            <a:r>
              <a:rPr lang="en-GB" sz="1900" b="0" i="0" u="none" strike="noStrike" dirty="0">
                <a:highlight>
                  <a:srgbClr val="000000">
                    <a:alpha val="0"/>
                  </a:srgbClr>
                </a:highlight>
                <a:latin typeface="Calibri" panose="020F0502020204030204"/>
              </a:rPr>
              <a:t>Youth Video Competition on Climate Change for 5 years, starting from COP21 in Paris.</a:t>
            </a:r>
            <a:endParaRPr lang="ru-RU" sz="1900" dirty="0"/>
          </a:p>
          <a:p>
            <a:pPr algn="just" rtl="0"/>
            <a:r>
              <a:rPr lang="en-GB" sz="1900" b="0" i="0" u="none" strike="noStrike" dirty="0">
                <a:highlight>
                  <a:srgbClr val="000000">
                    <a:alpha val="0"/>
                  </a:srgbClr>
                </a:highlight>
                <a:latin typeface="Calibri" panose="020F0502020204030204"/>
              </a:rPr>
              <a:t>UNFCCC, SGP, and other partners are developing a broader partnership initiative aiming to connect and support local, national and global youth climate actions and bridge the gap between local activities and global processes to achieve greater scale and impact.</a:t>
            </a:r>
            <a:endParaRPr lang="ru-RU" sz="1900" dirty="0"/>
          </a:p>
          <a:p>
            <a:pPr rtl="0"/>
            <a:r>
              <a:rPr lang="en-GB" sz="1900" b="0" i="0" u="none" strike="noStrike" dirty="0">
                <a:highlight>
                  <a:srgbClr val="000000">
                    <a:alpha val="0"/>
                  </a:srgbClr>
                </a:highlight>
                <a:latin typeface="Calibri" panose="020F0502020204030204"/>
              </a:rPr>
              <a:t>The United Nations, in preparation for the 2019 Climate Summit of the Secretary-General has stressed that youth participation and leadership is key for the success of the summit. Several UN agencies, including UNDP and UNFCCC are working on the joint Youth Engagement Strategy aiming to increase ambition and accelerate climate action.</a:t>
            </a:r>
            <a:endParaRPr lang="ru-RU" sz="1900" dirty="0"/>
          </a:p>
          <a:p>
            <a:pPr rtl="0"/>
            <a:r>
              <a:rPr lang="en-GB" sz="1900" b="0" i="0" u="none" strike="noStrike" dirty="0">
                <a:highlight>
                  <a:srgbClr val="000000">
                    <a:alpha val="0"/>
                  </a:srgbClr>
                </a:highlight>
                <a:latin typeface="Calibri" panose="020F0502020204030204"/>
              </a:rPr>
              <a:t>The United Nations, in preparation for the 2019 Climate Summit of the Secretary-General has stressed that youth participation and leadership is key for the success of the summit. Several UN agencies, including UNDP and UNFCCC are working on the joint Youth Engagement Strategy aiming to increase ambition and accelerate climate action.</a:t>
            </a:r>
            <a:endParaRPr lang="x-none" sz="1900"/>
          </a:p>
        </p:txBody>
      </p:sp>
      <p:pic>
        <p:nvPicPr>
          <p:cNvPr id="7" name="Рисунок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513" y="1747005"/>
            <a:ext cx="596872" cy="484129"/>
          </a:xfrm>
          <a:prstGeom prst="rect">
            <a:avLst/>
          </a:prstGeom>
        </p:spPr>
      </p:pic>
      <p:pic>
        <p:nvPicPr>
          <p:cNvPr id="11" name="Рисунок 1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418" y="2564904"/>
            <a:ext cx="596872" cy="484129"/>
          </a:xfrm>
          <a:prstGeom prst="rect">
            <a:avLst/>
          </a:prstGeom>
        </p:spPr>
      </p:pic>
      <p:pic>
        <p:nvPicPr>
          <p:cNvPr id="12" name="Рисунок 1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664953"/>
            <a:ext cx="596872" cy="484129"/>
          </a:xfrm>
          <a:prstGeom prst="rect">
            <a:avLst/>
          </a:prstGeom>
        </p:spPr>
      </p:pic>
      <p:pic>
        <p:nvPicPr>
          <p:cNvPr id="13" name="Рисунок 1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460" y="5032876"/>
            <a:ext cx="596872" cy="484129"/>
          </a:xfrm>
          <a:prstGeom prst="rect">
            <a:avLst/>
          </a:prstGeom>
        </p:spPr>
      </p:pic>
      <p:sp>
        <p:nvSpPr>
          <p:cNvPr id="8" name="Прямоугольник 7"/>
          <p:cNvSpPr/>
          <p:nvPr/>
        </p:nvSpPr>
        <p:spPr>
          <a:xfrm>
            <a:off x="6444208" y="0"/>
            <a:ext cx="2699792" cy="147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x-none"/>
          </a:p>
        </p:txBody>
      </p:sp>
      <p:pic>
        <p:nvPicPr>
          <p:cNvPr id="9" name="Рисунок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196379" y="98935"/>
            <a:ext cx="1737276" cy="1166227"/>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672584"/>
            <a:ext cx="1844159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aphicFrame>
        <p:nvGraphicFramePr>
          <p:cNvPr id="5123" name="Object 2"/>
          <p:cNvGraphicFramePr>
            <a:graphicFrameLocks/>
          </p:cNvGraphicFramePr>
          <p:nvPr/>
        </p:nvGraphicFramePr>
        <p:xfrm>
          <a:off x="457200" y="857250"/>
          <a:ext cx="8245079" cy="5143500"/>
        </p:xfrm>
        <a:graphic>
          <a:graphicData uri="http://schemas.openxmlformats.org/presentationml/2006/ole">
            <p:oleObj spid="_x0000_s1038" name="Visio" r:id="rId4" imgW="5645014" imgH="6102438" progId="">
              <p:embed/>
            </p:oleObj>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294" y="714356"/>
            <a:ext cx="9154294" cy="5500726"/>
          </a:xfrm>
          <a:prstGeom prst="rect">
            <a:avLst/>
          </a:prstGeom>
        </p:spPr>
      </p:pic>
      <p:sp>
        <p:nvSpPr>
          <p:cNvPr id="4" name="Прямоугольник 3"/>
          <p:cNvSpPr/>
          <p:nvPr/>
        </p:nvSpPr>
        <p:spPr>
          <a:xfrm>
            <a:off x="6444208" y="0"/>
            <a:ext cx="2699792" cy="147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x-none"/>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444208" y="0"/>
            <a:ext cx="2699792" cy="147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x-none"/>
          </a:p>
        </p:txBody>
      </p:sp>
      <p:sp>
        <p:nvSpPr>
          <p:cNvPr id="2" name="Rectangle 1"/>
          <p:cNvSpPr/>
          <p:nvPr/>
        </p:nvSpPr>
        <p:spPr>
          <a:xfrm>
            <a:off x="228600" y="685800"/>
            <a:ext cx="9090422" cy="4880759"/>
          </a:xfrm>
          <a:prstGeom prst="rect">
            <a:avLst/>
          </a:prstGeom>
        </p:spPr>
        <p:txBody>
          <a:bodyPr>
            <a:noAutofit/>
          </a:bodyPr>
          <a:lstStyle/>
          <a:p>
            <a:pPr rtl="0" fontAlgn="auto">
              <a:spcBef>
                <a:spcPct val="0"/>
              </a:spcBef>
              <a:spcAft>
                <a:spcPct val="0"/>
              </a:spcAft>
              <a:defRPr/>
            </a:pPr>
            <a:r>
              <a:rPr lang="en-GB" sz="2800" b="1" i="0" u="none" strike="noStrike">
                <a:solidFill>
                  <a:srgbClr val="FFC000"/>
                </a:solidFill>
                <a:highlight>
                  <a:srgbClr val="000000">
                    <a:alpha val="0"/>
                  </a:srgbClr>
                </a:highlight>
                <a:latin typeface="Arial" panose="020B0604020202020204"/>
              </a:rPr>
              <a:t>KEY ELEMENTS OF GEF SGP YOUTH </a:t>
            </a:r>
          </a:p>
          <a:p>
            <a:pPr rtl="0" fontAlgn="auto">
              <a:spcBef>
                <a:spcPct val="0"/>
              </a:spcBef>
              <a:spcAft>
                <a:spcPct val="0"/>
              </a:spcAft>
              <a:defRPr/>
            </a:pPr>
            <a:r>
              <a:rPr lang="en-GB" sz="2800" b="1" i="0" u="none" strike="noStrike">
                <a:solidFill>
                  <a:srgbClr val="FFC000"/>
                </a:solidFill>
                <a:highlight>
                  <a:srgbClr val="000000">
                    <a:alpha val="0"/>
                  </a:srgbClr>
                </a:highlight>
                <a:latin typeface="Arial" panose="020B0604020202020204"/>
              </a:rPr>
              <a:t>APPROACH</a:t>
            </a:r>
            <a:endParaRPr lang="uk-UA" sz="2800" b="1">
              <a:solidFill>
                <a:srgbClr val="FFC000"/>
              </a:solidFill>
            </a:endParaRPr>
          </a:p>
          <a:p>
            <a:pPr fontAlgn="auto">
              <a:spcBef>
                <a:spcPct val="0"/>
              </a:spcBef>
              <a:spcAft>
                <a:spcPct val="0"/>
              </a:spcAft>
              <a:defRPr/>
            </a:pPr>
            <a:endParaRPr lang="uk-UA" sz="2400" b="1">
              <a:solidFill>
                <a:srgbClr val="FFC000"/>
              </a:solidFill>
            </a:endParaRPr>
          </a:p>
          <a:p>
            <a:pPr fontAlgn="auto">
              <a:spcBef>
                <a:spcPct val="0"/>
              </a:spcBef>
              <a:spcAft>
                <a:spcPct val="0"/>
              </a:spcAft>
              <a:defRPr/>
            </a:pPr>
            <a:endParaRPr lang="uk-UA" sz="2400" b="1">
              <a:solidFill>
                <a:srgbClr val="FFC000"/>
              </a:solidFill>
            </a:endParaRPr>
          </a:p>
          <a:p>
            <a:pPr rtl="0" fontAlgn="auto">
              <a:spcBef>
                <a:spcPct val="0"/>
              </a:spcBef>
              <a:spcAft>
                <a:spcPct val="0"/>
              </a:spcAft>
              <a:defRPr/>
            </a:pPr>
            <a:r>
              <a:rPr lang="en-GB" sz="1800" b="0" i="0" u="none" strike="noStrike">
                <a:highlight>
                  <a:srgbClr val="000000">
                    <a:alpha val="0"/>
                  </a:srgbClr>
                </a:highlight>
                <a:latin typeface="Arial" panose="020B0604020202020204"/>
              </a:rPr>
              <a:t>                                      </a:t>
            </a:r>
            <a:r>
              <a:rPr lang="en-GB" sz="2400" b="0" i="0" u="none" strike="noStrike">
                <a:solidFill>
                  <a:srgbClr val="404040"/>
                </a:solidFill>
                <a:highlight>
                  <a:srgbClr val="000000">
                    <a:alpha val="0"/>
                  </a:srgbClr>
                </a:highlight>
                <a:latin typeface="Arial" panose="020B0604020202020204"/>
              </a:rPr>
              <a:t>Grant making </a:t>
            </a:r>
          </a:p>
          <a:p>
            <a:pPr fontAlgn="auto">
              <a:spcBef>
                <a:spcPct val="0"/>
              </a:spcBef>
              <a:spcAft>
                <a:spcPct val="0"/>
              </a:spcAft>
              <a:defRPr/>
            </a:pPr>
            <a:endParaRPr lang="en-US" sz="2400">
              <a:solidFill>
                <a:schemeClr val="tx1">
                  <a:lumMod val="75000"/>
                  <a:lumOff val="25000"/>
                </a:schemeClr>
              </a:solidFill>
            </a:endParaRPr>
          </a:p>
          <a:p>
            <a:pPr fontAlgn="auto">
              <a:spcBef>
                <a:spcPct val="0"/>
              </a:spcBef>
              <a:spcAft>
                <a:spcPct val="0"/>
              </a:spcAft>
              <a:defRPr/>
            </a:pPr>
            <a:endParaRPr lang="en-US" sz="2000">
              <a:solidFill>
                <a:schemeClr val="tx1">
                  <a:lumMod val="75000"/>
                  <a:lumOff val="25000"/>
                </a:schemeClr>
              </a:solidFill>
            </a:endParaRPr>
          </a:p>
          <a:p>
            <a:pPr rtl="0" fontAlgn="auto">
              <a:spcBef>
                <a:spcPct val="0"/>
              </a:spcBef>
              <a:spcAft>
                <a:spcPct val="0"/>
              </a:spcAft>
              <a:defRPr/>
            </a:pPr>
            <a:r>
              <a:rPr lang="en-GB" sz="2000" b="0" i="0" u="none" strike="noStrike">
                <a:solidFill>
                  <a:srgbClr val="404040"/>
                </a:solidFill>
                <a:highlight>
                  <a:srgbClr val="000000">
                    <a:alpha val="0"/>
                  </a:srgbClr>
                </a:highlight>
                <a:latin typeface="Arial" panose="020B0604020202020204"/>
              </a:rPr>
              <a:t>                                  </a:t>
            </a:r>
            <a:r>
              <a:rPr lang="en-GB" sz="2400" b="0" i="0" u="none" strike="noStrike">
                <a:solidFill>
                  <a:srgbClr val="404040"/>
                </a:solidFill>
                <a:highlight>
                  <a:srgbClr val="000000">
                    <a:alpha val="0"/>
                  </a:srgbClr>
                </a:highlight>
                <a:latin typeface="Arial" panose="020B0604020202020204"/>
              </a:rPr>
              <a:t>Capacity building</a:t>
            </a:r>
          </a:p>
          <a:p>
            <a:pPr fontAlgn="auto">
              <a:spcBef>
                <a:spcPct val="0"/>
              </a:spcBef>
              <a:spcAft>
                <a:spcPct val="0"/>
              </a:spcAft>
              <a:defRPr/>
            </a:pPr>
            <a:endParaRPr lang="uk-UA" sz="2000">
              <a:solidFill>
                <a:schemeClr val="tx1">
                  <a:lumMod val="75000"/>
                  <a:lumOff val="25000"/>
                </a:schemeClr>
              </a:solidFill>
            </a:endParaRPr>
          </a:p>
          <a:p>
            <a:pPr fontAlgn="auto">
              <a:spcBef>
                <a:spcPct val="0"/>
              </a:spcBef>
              <a:spcAft>
                <a:spcPct val="0"/>
              </a:spcAft>
              <a:defRPr/>
            </a:pPr>
            <a:r>
              <a:rPr lang="uk-UA" sz="2000">
                <a:solidFill>
                  <a:schemeClr val="tx1">
                    <a:lumMod val="75000"/>
                    <a:lumOff val="25000"/>
                  </a:schemeClr>
                </a:solidFill>
              </a:rPr>
              <a:t>                                           </a:t>
            </a:r>
          </a:p>
          <a:p>
            <a:pPr fontAlgn="auto">
              <a:spcBef>
                <a:spcPct val="0"/>
              </a:spcBef>
              <a:spcAft>
                <a:spcPct val="0"/>
              </a:spcAft>
              <a:defRPr/>
            </a:pPr>
            <a:endParaRPr lang="uk-UA" sz="2000">
              <a:solidFill>
                <a:schemeClr val="tx1">
                  <a:lumMod val="75000"/>
                  <a:lumOff val="25000"/>
                </a:schemeClr>
              </a:solidFill>
            </a:endParaRPr>
          </a:p>
          <a:p>
            <a:pPr rtl="0" fontAlgn="auto">
              <a:spcBef>
                <a:spcPct val="0"/>
              </a:spcBef>
              <a:spcAft>
                <a:spcPct val="0"/>
              </a:spcAft>
              <a:defRPr/>
            </a:pPr>
            <a:r>
              <a:rPr lang="en-GB" sz="2000" b="0" i="0" u="none" strike="noStrike">
                <a:solidFill>
                  <a:srgbClr val="404040"/>
                </a:solidFill>
                <a:highlight>
                  <a:srgbClr val="000000">
                    <a:alpha val="0"/>
                  </a:srgbClr>
                </a:highlight>
                <a:latin typeface="Arial" panose="020B0604020202020204"/>
              </a:rPr>
              <a:t>                                  </a:t>
            </a:r>
            <a:r>
              <a:rPr lang="en-GB" sz="2400" b="0" i="0" u="none" strike="noStrike">
                <a:solidFill>
                  <a:srgbClr val="404040"/>
                </a:solidFill>
                <a:highlight>
                  <a:srgbClr val="000000">
                    <a:alpha val="0"/>
                  </a:srgbClr>
                </a:highlight>
                <a:latin typeface="Arial" panose="020B0604020202020204"/>
              </a:rPr>
              <a:t>Consolidation of knowledge</a:t>
            </a:r>
          </a:p>
          <a:p>
            <a:pPr fontAlgn="auto">
              <a:spcBef>
                <a:spcPct val="0"/>
              </a:spcBef>
              <a:spcAft>
                <a:spcPct val="0"/>
              </a:spcAft>
              <a:defRPr/>
            </a:pPr>
            <a:endParaRPr lang="uk-UA" sz="2000">
              <a:solidFill>
                <a:schemeClr val="tx1">
                  <a:lumMod val="75000"/>
                  <a:lumOff val="25000"/>
                </a:schemeClr>
              </a:solidFill>
            </a:endParaRPr>
          </a:p>
          <a:p>
            <a:pPr fontAlgn="auto">
              <a:spcBef>
                <a:spcPct val="0"/>
              </a:spcBef>
              <a:spcAft>
                <a:spcPct val="0"/>
              </a:spcAft>
              <a:defRPr/>
            </a:pPr>
            <a:endParaRPr lang="uk-UA" sz="2000">
              <a:solidFill>
                <a:schemeClr val="tx1">
                  <a:lumMod val="75000"/>
                  <a:lumOff val="25000"/>
                </a:schemeClr>
              </a:solidFill>
            </a:endParaRPr>
          </a:p>
          <a:p>
            <a:pPr fontAlgn="auto">
              <a:spcBef>
                <a:spcPct val="0"/>
              </a:spcBef>
              <a:spcAft>
                <a:spcPct val="0"/>
              </a:spcAft>
              <a:defRPr/>
            </a:pPr>
            <a:endParaRPr lang="uk-UA" sz="2000">
              <a:solidFill>
                <a:schemeClr val="tx1">
                  <a:lumMod val="75000"/>
                  <a:lumOff val="25000"/>
                </a:schemeClr>
              </a:solidFill>
            </a:endParaRPr>
          </a:p>
          <a:p>
            <a:pPr rtl="0" fontAlgn="auto">
              <a:spcBef>
                <a:spcPct val="0"/>
              </a:spcBef>
              <a:spcAft>
                <a:spcPct val="0"/>
              </a:spcAft>
              <a:defRPr/>
            </a:pPr>
            <a:r>
              <a:rPr lang="en-GB" sz="2000" b="0" i="0" u="none" strike="noStrike">
                <a:solidFill>
                  <a:srgbClr val="404040"/>
                </a:solidFill>
                <a:highlight>
                  <a:srgbClr val="000000">
                    <a:alpha val="0"/>
                  </a:srgbClr>
                </a:highlight>
                <a:latin typeface="Arial" panose="020B0604020202020204"/>
              </a:rPr>
              <a:t>                                  </a:t>
            </a:r>
            <a:r>
              <a:rPr lang="en-GB" sz="2400" b="0" i="0" u="none" strike="noStrike">
                <a:solidFill>
                  <a:srgbClr val="404040"/>
                </a:solidFill>
                <a:highlight>
                  <a:srgbClr val="000000">
                    <a:alpha val="0"/>
                  </a:srgbClr>
                </a:highlight>
                <a:latin typeface="Arial" panose="020B0604020202020204"/>
              </a:rPr>
              <a:t>Partnership development</a:t>
            </a:r>
            <a:endParaRPr lang="uk-UA" sz="2400">
              <a:solidFill>
                <a:schemeClr val="tx1">
                  <a:lumMod val="75000"/>
                  <a:lumOff val="25000"/>
                </a:schemeClr>
              </a:solidFill>
            </a:endParaRPr>
          </a:p>
          <a:p>
            <a:pPr fontAlgn="auto">
              <a:spcBef>
                <a:spcPct val="0"/>
              </a:spcBef>
              <a:spcAft>
                <a:spcPct val="0"/>
              </a:spcAft>
              <a:defRPr/>
            </a:pPr>
            <a:endParaRPr lang="en-US"/>
          </a:p>
        </p:txBody>
      </p:sp>
      <p:pic>
        <p:nvPicPr>
          <p:cNvPr id="3" name="Picture 13"/>
          <p:cNvPicPr>
            <a:picLocks noChangeAspect="1"/>
          </p:cNvPicPr>
          <p:nvPr/>
        </p:nvPicPr>
        <p:blipFill>
          <a:blip r:embed="rId2"/>
          <a:stretch>
            <a:fillRect/>
          </a:stretch>
        </p:blipFill>
        <p:spPr>
          <a:xfrm>
            <a:off x="663639" y="3197220"/>
            <a:ext cx="1158975" cy="892410"/>
          </a:xfrm>
          <a:prstGeom prst="rect">
            <a:avLst/>
          </a:prstGeom>
        </p:spPr>
      </p:pic>
      <p:pic>
        <p:nvPicPr>
          <p:cNvPr id="4" name="Picture 24"/>
          <p:cNvPicPr>
            <a:picLocks noChangeAspect="1"/>
          </p:cNvPicPr>
          <p:nvPr/>
        </p:nvPicPr>
        <p:blipFill>
          <a:blip r:embed="rId3"/>
          <a:stretch>
            <a:fillRect/>
          </a:stretch>
        </p:blipFill>
        <p:spPr>
          <a:xfrm>
            <a:off x="693725" y="2121015"/>
            <a:ext cx="1128889" cy="762000"/>
          </a:xfrm>
          <a:prstGeom prst="rect">
            <a:avLst/>
          </a:prstGeom>
        </p:spPr>
      </p:pic>
      <p:pic>
        <p:nvPicPr>
          <p:cNvPr id="5" name="Picture 19"/>
          <p:cNvPicPr>
            <a:picLocks noChangeAspect="1"/>
          </p:cNvPicPr>
          <p:nvPr/>
        </p:nvPicPr>
        <p:blipFill>
          <a:blip r:embed="rId4"/>
          <a:stretch>
            <a:fillRect/>
          </a:stretch>
        </p:blipFill>
        <p:spPr>
          <a:xfrm>
            <a:off x="463388" y="4336065"/>
            <a:ext cx="1593380" cy="984059"/>
          </a:xfrm>
          <a:prstGeom prst="rect">
            <a:avLst/>
          </a:prstGeom>
        </p:spPr>
      </p:pic>
      <p:pic>
        <p:nvPicPr>
          <p:cNvPr id="6" name="Picture 10"/>
          <p:cNvPicPr>
            <a:picLocks noChangeAspect="1"/>
          </p:cNvPicPr>
          <p:nvPr/>
        </p:nvPicPr>
        <p:blipFill>
          <a:blip r:embed="rId5"/>
          <a:stretch>
            <a:fillRect/>
          </a:stretch>
        </p:blipFill>
        <p:spPr>
          <a:xfrm>
            <a:off x="548176" y="5523460"/>
            <a:ext cx="1419986" cy="1079190"/>
          </a:xfrm>
          <a:prstGeom prst="rect">
            <a:avLst/>
          </a:prstGeom>
        </p:spPr>
      </p:pic>
      <p:pic>
        <p:nvPicPr>
          <p:cNvPr id="8" name="Рисунок 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196379" y="98935"/>
            <a:ext cx="1737276" cy="1166227"/>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rtl="0"/>
            <a:r>
              <a:rPr lang="en-GB" sz="3200" b="0" i="0" u="none" strike="noStrike">
                <a:highlight>
                  <a:srgbClr val="000000">
                    <a:alpha val="0"/>
                  </a:srgbClr>
                </a:highlight>
                <a:latin typeface="Calibri Light" panose="020F0302020204030204"/>
                <a:ea typeface="Calibri" panose="020F0502020204030204"/>
              </a:rPr>
              <a:t>Develop awareness, skills and competencies of young people to lead climate action</a:t>
            </a:r>
            <a:endParaRPr lang="x-none" sz="3200"/>
          </a:p>
        </p:txBody>
      </p:sp>
      <p:sp>
        <p:nvSpPr>
          <p:cNvPr id="3" name="Объект 2"/>
          <p:cNvSpPr>
            <a:spLocks noGrp="1"/>
          </p:cNvSpPr>
          <p:nvPr>
            <p:ph idx="1"/>
          </p:nvPr>
        </p:nvSpPr>
        <p:spPr/>
        <p:txBody>
          <a:bodyPr>
            <a:noAutofit/>
          </a:bodyPr>
          <a:lstStyle/>
          <a:p>
            <a:pPr algn="just" rtl="0" fontAlgn="auto">
              <a:spcBef>
                <a:spcPct val="0"/>
              </a:spcBef>
              <a:spcAft>
                <a:spcPct val="0"/>
              </a:spcAft>
              <a:defRPr/>
            </a:pPr>
            <a:r>
              <a:rPr lang="en-GB" sz="1900" b="0" i="0" u="none" strike="noStrike" dirty="0">
                <a:highlight>
                  <a:srgbClr val="000000">
                    <a:alpha val="0"/>
                  </a:srgbClr>
                </a:highlight>
                <a:latin typeface="Calibri" panose="020F0502020204030204"/>
              </a:rPr>
              <a:t>The GEF SGP youth group </a:t>
            </a:r>
            <a:r>
              <a:rPr lang="en-US" altLang="en-GB" sz="1900" b="0" i="0" u="none" strike="noStrike" dirty="0">
                <a:highlight>
                  <a:srgbClr val="000000">
                    <a:alpha val="0"/>
                  </a:srgbClr>
                </a:highlight>
                <a:latin typeface="Calibri" panose="020F0502020204030204"/>
              </a:rPr>
              <a:t>has been </a:t>
            </a:r>
            <a:r>
              <a:rPr lang="en-GB" sz="1900" b="0" i="0" u="none" strike="noStrike" dirty="0">
                <a:highlight>
                  <a:srgbClr val="000000">
                    <a:alpha val="0"/>
                  </a:srgbClr>
                </a:highlight>
                <a:latin typeface="Calibri" panose="020F0502020204030204"/>
              </a:rPr>
              <a:t>established and </a:t>
            </a:r>
            <a:r>
              <a:rPr lang="en-GB" sz="1900" b="0" i="0" u="none" strike="noStrike" dirty="0" err="1">
                <a:highlight>
                  <a:srgbClr val="000000">
                    <a:alpha val="0"/>
                  </a:srgbClr>
                </a:highlight>
                <a:latin typeface="Calibri" panose="020F0502020204030204"/>
              </a:rPr>
              <a:t>operat</a:t>
            </a:r>
            <a:r>
              <a:rPr lang="en-US" altLang="en-GB" sz="1900" b="0" i="0" u="none" strike="noStrike" dirty="0" err="1">
                <a:highlight>
                  <a:srgbClr val="000000">
                    <a:alpha val="0"/>
                  </a:srgbClr>
                </a:highlight>
                <a:latin typeface="Calibri" panose="020F0502020204030204"/>
              </a:rPr>
              <a:t>ing</a:t>
            </a:r>
            <a:r>
              <a:rPr lang="en-GB" sz="1900" b="0" i="0" u="none" strike="noStrike" dirty="0">
                <a:highlight>
                  <a:srgbClr val="000000">
                    <a:alpha val="0"/>
                  </a:srgbClr>
                </a:highlight>
                <a:latin typeface="Calibri" panose="020F0502020204030204"/>
              </a:rPr>
              <a:t> on a permanent basis consisting of more than 15 youth leaders from various regions of Ukraine, in particular representatives of rural youth and internally displaced persons</a:t>
            </a:r>
          </a:p>
          <a:p>
            <a:pPr algn="just" rtl="0" fontAlgn="auto">
              <a:spcBef>
                <a:spcPct val="0"/>
              </a:spcBef>
              <a:spcAft>
                <a:spcPct val="0"/>
              </a:spcAft>
              <a:defRPr/>
            </a:pPr>
            <a:r>
              <a:rPr lang="en-GB" sz="1900" b="0" i="0" u="none" strike="noStrike" dirty="0" smtClean="0">
                <a:highlight>
                  <a:srgbClr val="000000">
                    <a:alpha val="0"/>
                  </a:srgbClr>
                </a:highlight>
                <a:latin typeface="Calibri" panose="020F0502020204030204"/>
              </a:rPr>
              <a:t>      The </a:t>
            </a:r>
            <a:r>
              <a:rPr lang="en-GB" sz="1900" b="0" i="0" u="none" strike="noStrike" dirty="0">
                <a:highlight>
                  <a:srgbClr val="000000">
                    <a:alpha val="0"/>
                  </a:srgbClr>
                </a:highlight>
                <a:latin typeface="Calibri" panose="020F0502020204030204"/>
              </a:rPr>
              <a:t>main objectives of the youth group are capacity-building in the preparation and implementation of local strategies and action plans for sustainable community development, education for sustainable development, exchange of experience, and scaling up results at the national and international levels;</a:t>
            </a:r>
            <a:endParaRPr lang="uk-UA" sz="1900" dirty="0" smtClean="0"/>
          </a:p>
          <a:p>
            <a:pPr rtl="0" fontAlgn="auto">
              <a:spcBef>
                <a:spcPct val="0"/>
              </a:spcBef>
              <a:spcAft>
                <a:spcPct val="0"/>
              </a:spcAft>
              <a:defRPr/>
            </a:pPr>
            <a:endParaRPr lang="en-GB" sz="1900" b="0" i="0" u="none" strike="noStrike" dirty="0" smtClean="0">
              <a:highlight>
                <a:srgbClr val="000000">
                  <a:alpha val="0"/>
                </a:srgbClr>
              </a:highlight>
              <a:latin typeface="Calibri" panose="020F0502020204030204"/>
            </a:endParaRPr>
          </a:p>
          <a:p>
            <a:pPr algn="just" rtl="0" fontAlgn="auto">
              <a:spcBef>
                <a:spcPct val="0"/>
              </a:spcBef>
              <a:spcAft>
                <a:spcPct val="0"/>
              </a:spcAft>
              <a:defRPr/>
            </a:pPr>
            <a:r>
              <a:rPr lang="en-GB" sz="1900" b="0" i="0" u="none" strike="noStrike" dirty="0" smtClean="0">
                <a:highlight>
                  <a:srgbClr val="000000">
                    <a:alpha val="0"/>
                  </a:srgbClr>
                </a:highlight>
                <a:latin typeface="Calibri" panose="020F0502020204030204"/>
              </a:rPr>
              <a:t>Setup </a:t>
            </a:r>
            <a:r>
              <a:rPr lang="en-GB" sz="1900" b="0" i="0" u="none" strike="noStrike" dirty="0">
                <a:highlight>
                  <a:srgbClr val="000000">
                    <a:alpha val="0"/>
                  </a:srgbClr>
                </a:highlight>
                <a:latin typeface="Calibri" panose="020F0502020204030204"/>
              </a:rPr>
              <a:t>of 3 youth </a:t>
            </a:r>
            <a:r>
              <a:rPr lang="en-GB" sz="1900" b="0" i="0" u="none" strike="noStrike" dirty="0" smtClean="0">
                <a:highlight>
                  <a:srgbClr val="000000">
                    <a:alpha val="0"/>
                  </a:srgbClr>
                </a:highlight>
                <a:latin typeface="Calibri" panose="020F0502020204030204"/>
              </a:rPr>
              <a:t>centres </a:t>
            </a:r>
            <a:r>
              <a:rPr lang="en-GB" sz="1900" b="0" i="0" u="none" strike="noStrike" dirty="0">
                <a:highlight>
                  <a:srgbClr val="000000">
                    <a:alpha val="0"/>
                  </a:srgbClr>
                </a:highlight>
                <a:latin typeface="Calibri" panose="020F0502020204030204"/>
              </a:rPr>
              <a:t>in 3 regions;</a:t>
            </a:r>
            <a:endParaRPr lang="uk-UA" sz="1900" dirty="0">
              <a:latin typeface="+mn-lt"/>
            </a:endParaRPr>
          </a:p>
          <a:p>
            <a:pPr algn="just" rtl="0" fontAlgn="auto">
              <a:defRPr/>
            </a:pPr>
            <a:r>
              <a:rPr lang="en-GB" sz="1900" b="0" i="0" u="none" strike="noStrike" dirty="0">
                <a:highlight>
                  <a:srgbClr val="000000">
                    <a:alpha val="0"/>
                  </a:srgbClr>
                </a:highlight>
                <a:latin typeface="Calibri" panose="020F0502020204030204"/>
              </a:rPr>
              <a:t>Support 9 youth initiatives on sustainable development, education for sustainable development  </a:t>
            </a:r>
            <a:r>
              <a:rPr lang="en-GB" sz="1900" b="0" i="0" u="none" strike="noStrike" dirty="0">
                <a:highlight>
                  <a:srgbClr val="000000">
                    <a:alpha val="0"/>
                  </a:srgbClr>
                </a:highlight>
                <a:latin typeface="Calibri" panose="020F0502020204030204"/>
                <a:ea typeface="Times New Roman" panose="02020603050405020304"/>
              </a:rPr>
              <a:t>in 6 regions (</a:t>
            </a:r>
            <a:r>
              <a:rPr lang="en-GB" sz="1900" b="0" i="0" u="none" strike="noStrike" dirty="0" err="1">
                <a:highlight>
                  <a:srgbClr val="000000">
                    <a:alpha val="0"/>
                  </a:srgbClr>
                </a:highlight>
                <a:latin typeface="Calibri" panose="020F0502020204030204"/>
                <a:ea typeface="Times New Roman" panose="02020603050405020304"/>
              </a:rPr>
              <a:t>Rivne</a:t>
            </a:r>
            <a:r>
              <a:rPr lang="en-GB" sz="1900" b="0" i="0" u="none" strike="noStrike" dirty="0">
                <a:highlight>
                  <a:srgbClr val="000000">
                    <a:alpha val="0"/>
                  </a:srgbClr>
                </a:highlight>
                <a:latin typeface="Calibri" panose="020F0502020204030204"/>
                <a:ea typeface="Times New Roman" panose="02020603050405020304"/>
              </a:rPr>
              <a:t>, </a:t>
            </a:r>
            <a:r>
              <a:rPr lang="en-GB" sz="1900" b="0" i="0" u="none" strike="noStrike" dirty="0" err="1">
                <a:highlight>
                  <a:srgbClr val="000000">
                    <a:alpha val="0"/>
                  </a:srgbClr>
                </a:highlight>
                <a:latin typeface="Calibri" panose="020F0502020204030204"/>
                <a:ea typeface="Times New Roman" panose="02020603050405020304"/>
              </a:rPr>
              <a:t>Zhytomyr</a:t>
            </a:r>
            <a:r>
              <a:rPr lang="en-GB" sz="1900" b="0" i="0" u="none" strike="noStrike" dirty="0">
                <a:highlight>
                  <a:srgbClr val="000000">
                    <a:alpha val="0"/>
                  </a:srgbClr>
                </a:highlight>
                <a:latin typeface="Calibri" panose="020F0502020204030204"/>
                <a:ea typeface="Times New Roman" panose="02020603050405020304"/>
              </a:rPr>
              <a:t>, </a:t>
            </a:r>
            <a:r>
              <a:rPr lang="en-GB" sz="1900" b="0" i="0" u="none" strike="noStrike" dirty="0" err="1">
                <a:highlight>
                  <a:srgbClr val="000000">
                    <a:alpha val="0"/>
                  </a:srgbClr>
                </a:highlight>
                <a:latin typeface="Calibri" panose="020F0502020204030204"/>
                <a:ea typeface="Times New Roman" panose="02020603050405020304"/>
              </a:rPr>
              <a:t>Chernihiv</a:t>
            </a:r>
            <a:r>
              <a:rPr lang="en-GB" sz="1900" b="0" i="0" u="none" strike="noStrike" dirty="0">
                <a:highlight>
                  <a:srgbClr val="000000">
                    <a:alpha val="0"/>
                  </a:srgbClr>
                </a:highlight>
                <a:latin typeface="Calibri" panose="020F0502020204030204"/>
                <a:ea typeface="Times New Roman" panose="02020603050405020304"/>
              </a:rPr>
              <a:t>, Sumy, </a:t>
            </a:r>
            <a:r>
              <a:rPr lang="en-GB" sz="1900" b="0" i="0" u="none" strike="noStrike" dirty="0" err="1">
                <a:highlight>
                  <a:srgbClr val="000000">
                    <a:alpha val="0"/>
                  </a:srgbClr>
                </a:highlight>
                <a:latin typeface="Calibri" panose="020F0502020204030204"/>
                <a:ea typeface="Times New Roman" panose="02020603050405020304"/>
              </a:rPr>
              <a:t>Zaporizhia</a:t>
            </a:r>
            <a:r>
              <a:rPr lang="en-GB" sz="1900" b="0" i="0" u="none" strike="noStrike" dirty="0">
                <a:highlight>
                  <a:srgbClr val="000000">
                    <a:alpha val="0"/>
                  </a:srgbClr>
                </a:highlight>
                <a:latin typeface="Calibri" panose="020F0502020204030204"/>
                <a:ea typeface="Times New Roman" panose="02020603050405020304"/>
              </a:rPr>
              <a:t> and Donetsk);</a:t>
            </a:r>
            <a:endParaRPr lang="uk-UA" sz="1900" dirty="0">
              <a:latin typeface="+mn-lt"/>
              <a:ea typeface="Times New Roman" panose="02020603050405020304" pitchFamily="18" charset="0"/>
            </a:endParaRPr>
          </a:p>
          <a:p>
            <a:pPr algn="just" rtl="0" fontAlgn="auto">
              <a:defRPr/>
            </a:pPr>
            <a:r>
              <a:rPr lang="en-GB" sz="1900" b="0" i="0" u="none" strike="noStrike" dirty="0">
                <a:highlight>
                  <a:srgbClr val="000000">
                    <a:alpha val="0"/>
                  </a:srgbClr>
                </a:highlight>
                <a:latin typeface="Calibri" panose="020F0502020204030204"/>
              </a:rPr>
              <a:t>Capacity building, setup and legalization of 4 youth associations, support in the policy making and development of activities (online platforms, communication policy, positioning, attracting resources, scaling, expanding opportunities to influence local, national and international policies)</a:t>
            </a:r>
            <a:endParaRPr lang="uk-UA" sz="1900" dirty="0">
              <a:latin typeface="+mn-lt"/>
            </a:endParaRPr>
          </a:p>
          <a:p>
            <a:endParaRPr lang="x-none"/>
          </a:p>
          <a:p>
            <a:endParaRPr lang="x-none"/>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785926"/>
            <a:ext cx="519637" cy="421483"/>
          </a:xfrm>
          <a:prstGeom prst="rect">
            <a:avLst/>
          </a:prstGeom>
        </p:spPr>
      </p:pic>
      <p:pic>
        <p:nvPicPr>
          <p:cNvPr id="7" name="Рисунок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071942"/>
            <a:ext cx="519637" cy="421483"/>
          </a:xfrm>
          <a:prstGeom prst="rect">
            <a:avLst/>
          </a:prstGeom>
        </p:spPr>
      </p:pic>
      <p:sp>
        <p:nvSpPr>
          <p:cNvPr id="8" name="Прямоугольник 7"/>
          <p:cNvSpPr/>
          <p:nvPr/>
        </p:nvSpPr>
        <p:spPr>
          <a:xfrm>
            <a:off x="6444208" y="0"/>
            <a:ext cx="2699792" cy="147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x-none"/>
          </a:p>
        </p:txBody>
      </p:sp>
      <p:pic>
        <p:nvPicPr>
          <p:cNvPr id="9" name="Рисунок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196379" y="98935"/>
            <a:ext cx="1737276" cy="1166227"/>
          </a:xfrm>
          <a:prstGeom prst="rect">
            <a:avLst/>
          </a:prstGeom>
        </p:spPr>
      </p:pic>
      <p:pic>
        <p:nvPicPr>
          <p:cNvPr id="10" name="Рисунок 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572008"/>
            <a:ext cx="519637" cy="421483"/>
          </a:xfrm>
          <a:prstGeom prst="rect">
            <a:avLst/>
          </a:prstGeom>
        </p:spPr>
      </p:pic>
      <p:pic>
        <p:nvPicPr>
          <p:cNvPr id="11" name="Рисунок 1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5500702"/>
            <a:ext cx="519637" cy="421483"/>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6615130" cy="1343353"/>
          </a:xfrm>
        </p:spPr>
        <p:txBody>
          <a:bodyPr>
            <a:noAutofit/>
          </a:bodyPr>
          <a:lstStyle/>
          <a:p>
            <a:pPr rtl="0"/>
            <a:r>
              <a:rPr lang="en-GB" sz="4000" b="0" i="0" u="none" strike="noStrike" dirty="0">
                <a:highlight>
                  <a:srgbClr val="000000">
                    <a:alpha val="0"/>
                  </a:srgbClr>
                </a:highlight>
                <a:latin typeface="Calibri Light" panose="020F0302020204030204"/>
                <a:ea typeface="Calibri" panose="020F0502020204030204"/>
                <a:cs typeface="Calibri" panose="020F0502020204030204"/>
              </a:rPr>
              <a:t>KNOWLEDGE SHARING AND OUTREACH </a:t>
            </a:r>
            <a:endParaRPr lang="x-none" sz="4000"/>
          </a:p>
        </p:txBody>
      </p:sp>
      <p:sp>
        <p:nvSpPr>
          <p:cNvPr id="3" name="Объект 2"/>
          <p:cNvSpPr>
            <a:spLocks noGrp="1"/>
          </p:cNvSpPr>
          <p:nvPr>
            <p:ph idx="1"/>
          </p:nvPr>
        </p:nvSpPr>
        <p:spPr>
          <a:xfrm>
            <a:off x="457200" y="1752599"/>
            <a:ext cx="4257676" cy="4648201"/>
          </a:xfrm>
        </p:spPr>
        <p:txBody>
          <a:bodyPr>
            <a:noAutofit/>
          </a:bodyPr>
          <a:lstStyle/>
          <a:p>
            <a:pPr rtl="0" fontAlgn="auto">
              <a:defRPr/>
            </a:pPr>
            <a:r>
              <a:rPr lang="en-GB" sz="1600" b="0" i="0" u="none" strike="noStrike" dirty="0">
                <a:highlight>
                  <a:srgbClr val="000000">
                    <a:alpha val="0"/>
                  </a:srgbClr>
                </a:highlight>
                <a:latin typeface="Calibri" panose="020F0502020204030204"/>
              </a:rPr>
              <a:t>Outreach activities and capacity building (12 events, 6 workshops, 5 seminars, 3 national forums, 2 international events, 1 knowledge fair, 1 </a:t>
            </a:r>
            <a:r>
              <a:rPr lang="en-US" sz="1600" dirty="0" smtClean="0">
                <a:highlight>
                  <a:srgbClr val="000000">
                    <a:alpha val="0"/>
                  </a:srgbClr>
                </a:highlight>
                <a:latin typeface="Calibri" panose="020F0502020204030204"/>
              </a:rPr>
              <a:t>study</a:t>
            </a:r>
            <a:r>
              <a:rPr lang="en-GB" sz="1600" b="0" i="0" u="none" strike="noStrike" dirty="0" smtClean="0">
                <a:highlight>
                  <a:srgbClr val="000000">
                    <a:alpha val="0"/>
                  </a:srgbClr>
                </a:highlight>
                <a:latin typeface="Calibri" panose="020F0502020204030204"/>
              </a:rPr>
              <a:t> </a:t>
            </a:r>
            <a:r>
              <a:rPr lang="en-GB" sz="1600" b="0" i="0" u="none" strike="noStrike" dirty="0">
                <a:highlight>
                  <a:srgbClr val="000000">
                    <a:alpha val="0"/>
                  </a:srgbClr>
                </a:highlight>
                <a:latin typeface="Calibri" panose="020F0502020204030204"/>
              </a:rPr>
              <a:t>visit</a:t>
            </a:r>
            <a:r>
              <a:rPr lang="en-GB" sz="1600" b="0" i="0" u="none" strike="noStrike" dirty="0" smtClean="0">
                <a:highlight>
                  <a:srgbClr val="000000">
                    <a:alpha val="0"/>
                  </a:srgbClr>
                </a:highlight>
                <a:latin typeface="Calibri" panose="020F0502020204030204"/>
              </a:rPr>
              <a:t>)</a:t>
            </a:r>
            <a:r>
              <a:rPr lang="uk-UA" sz="1600" b="0" i="0" u="none" strike="noStrike" dirty="0" smtClean="0">
                <a:highlight>
                  <a:srgbClr val="000000">
                    <a:alpha val="0"/>
                  </a:srgbClr>
                </a:highlight>
                <a:latin typeface="Calibri" panose="020F0502020204030204"/>
              </a:rPr>
              <a:t>;</a:t>
            </a:r>
            <a:endParaRPr lang="en-GB" sz="1600" b="0" i="0" u="none" strike="noStrike" dirty="0">
              <a:highlight>
                <a:srgbClr val="000000">
                  <a:alpha val="0"/>
                </a:srgbClr>
              </a:highlight>
              <a:latin typeface="Calibri" panose="020F0502020204030204"/>
            </a:endParaRPr>
          </a:p>
          <a:p>
            <a:pPr rtl="0" fontAlgn="auto">
              <a:defRPr/>
            </a:pPr>
            <a:r>
              <a:rPr lang="en-US" altLang="en-GB" sz="1600" b="0" i="0" u="none" strike="noStrike" dirty="0">
                <a:highlight>
                  <a:srgbClr val="000000">
                    <a:alpha val="0"/>
                  </a:srgbClr>
                </a:highlight>
                <a:latin typeface="Calibri" panose="020F0502020204030204"/>
              </a:rPr>
              <a:t>Setup </a:t>
            </a:r>
            <a:r>
              <a:rPr lang="en-GB" sz="1600" b="0" i="0" u="none" strike="noStrike" dirty="0">
                <a:highlight>
                  <a:srgbClr val="000000">
                    <a:alpha val="0"/>
                  </a:srgbClr>
                </a:highlight>
                <a:latin typeface="Calibri" panose="020F0502020204030204"/>
              </a:rPr>
              <a:t>and development of networks and partnerships (5 networks, more than 26 </a:t>
            </a:r>
            <a:r>
              <a:rPr lang="en-GB" sz="1600" b="0" i="0" u="none" strike="noStrike" dirty="0" smtClean="0">
                <a:highlight>
                  <a:srgbClr val="000000">
                    <a:alpha val="0"/>
                  </a:srgbClr>
                </a:highlight>
                <a:latin typeface="Calibri" panose="020F0502020204030204"/>
              </a:rPr>
              <a:t>partnerships)</a:t>
            </a:r>
            <a:r>
              <a:rPr lang="uk-UA" sz="1600" b="0" i="0" u="none" strike="noStrike" dirty="0" smtClean="0">
                <a:highlight>
                  <a:srgbClr val="000000">
                    <a:alpha val="0"/>
                  </a:srgbClr>
                </a:highlight>
                <a:latin typeface="Calibri" panose="020F0502020204030204"/>
              </a:rPr>
              <a:t>;</a:t>
            </a:r>
            <a:r>
              <a:rPr lang="en-GB" sz="1600" b="0" i="0" u="none" strike="noStrike" dirty="0" smtClean="0">
                <a:highlight>
                  <a:srgbClr val="000000">
                    <a:alpha val="0"/>
                  </a:srgbClr>
                </a:highlight>
                <a:latin typeface="Calibri" panose="020F0502020204030204"/>
              </a:rPr>
              <a:t> </a:t>
            </a:r>
            <a:endParaRPr lang="en-GB" sz="1600" b="0" i="0" u="none" strike="noStrike" dirty="0">
              <a:highlight>
                <a:srgbClr val="000000">
                  <a:alpha val="0"/>
                </a:srgbClr>
              </a:highlight>
              <a:latin typeface="Calibri" panose="020F0502020204030204"/>
            </a:endParaRPr>
          </a:p>
          <a:p>
            <a:pPr rtl="0" fontAlgn="auto">
              <a:defRPr/>
            </a:pPr>
            <a:r>
              <a:rPr lang="en-GB" sz="1600" b="0" i="0" u="none" strike="noStrike" dirty="0">
                <a:highlight>
                  <a:srgbClr val="000000">
                    <a:alpha val="0"/>
                  </a:srgbClr>
                </a:highlight>
                <a:latin typeface="Calibri" panose="020F0502020204030204"/>
              </a:rPr>
              <a:t>Dissemination of </a:t>
            </a:r>
            <a:r>
              <a:rPr lang="en-GB" sz="1600" b="0" i="0" u="none" strike="noStrike" dirty="0" smtClean="0">
                <a:highlight>
                  <a:srgbClr val="000000">
                    <a:alpha val="0"/>
                  </a:srgbClr>
                </a:highlight>
                <a:latin typeface="Calibri" panose="020F0502020204030204"/>
              </a:rPr>
              <a:t>results </a:t>
            </a:r>
            <a:r>
              <a:rPr lang="en-GB" sz="1600" b="0" i="0" u="none" strike="noStrike" dirty="0">
                <a:highlight>
                  <a:srgbClr val="000000">
                    <a:alpha val="0"/>
                  </a:srgbClr>
                </a:highlight>
                <a:latin typeface="Calibri" panose="020F0502020204030204"/>
              </a:rPr>
              <a:t>in mass and social </a:t>
            </a:r>
            <a:r>
              <a:rPr lang="en-GB" sz="1600" b="0" i="0" u="none" strike="noStrike" dirty="0" smtClean="0">
                <a:highlight>
                  <a:srgbClr val="000000">
                    <a:alpha val="0"/>
                  </a:srgbClr>
                </a:highlight>
                <a:latin typeface="Calibri" panose="020F0502020204030204"/>
              </a:rPr>
              <a:t>media, on-line-platform</a:t>
            </a:r>
            <a:r>
              <a:rPr lang="uk-UA" sz="1600" b="0" i="0" u="none" strike="noStrike" dirty="0" smtClean="0">
                <a:highlight>
                  <a:srgbClr val="000000">
                    <a:alpha val="0"/>
                  </a:srgbClr>
                </a:highlight>
                <a:latin typeface="Calibri" panose="020F0502020204030204"/>
              </a:rPr>
              <a:t>;</a:t>
            </a:r>
          </a:p>
          <a:p>
            <a:pPr>
              <a:defRPr/>
            </a:pPr>
            <a:r>
              <a:rPr lang="en-US" sz="1600" dirty="0" smtClean="0">
                <a:solidFill>
                  <a:schemeClr val="tx1">
                    <a:lumMod val="95000"/>
                    <a:lumOff val="5000"/>
                  </a:schemeClr>
                </a:solidFill>
                <a:highlight>
                  <a:srgbClr val="000000">
                    <a:alpha val="0"/>
                  </a:srgbClr>
                </a:highlight>
              </a:rPr>
              <a:t>Creation </a:t>
            </a:r>
            <a:r>
              <a:rPr lang="en-GB" sz="1600" dirty="0" smtClean="0">
                <a:solidFill>
                  <a:schemeClr val="tx1">
                    <a:lumMod val="95000"/>
                    <a:lumOff val="5000"/>
                  </a:schemeClr>
                </a:solidFill>
                <a:highlight>
                  <a:srgbClr val="000000">
                    <a:alpha val="0"/>
                  </a:srgbClr>
                </a:highlight>
              </a:rPr>
              <a:t>Youth movement "Com</a:t>
            </a:r>
            <a:r>
              <a:rPr lang="en-US" altLang="en-GB" sz="1600" dirty="0" smtClean="0">
                <a:solidFill>
                  <a:schemeClr val="tx1">
                    <a:lumMod val="95000"/>
                    <a:lumOff val="5000"/>
                  </a:schemeClr>
                </a:solidFill>
                <a:highlight>
                  <a:srgbClr val="000000">
                    <a:alpha val="0"/>
                  </a:srgbClr>
                </a:highlight>
              </a:rPr>
              <a:t>munity Compost Local </a:t>
            </a:r>
            <a:r>
              <a:rPr lang="en-GB" sz="1600" dirty="0" smtClean="0">
                <a:solidFill>
                  <a:schemeClr val="tx1">
                    <a:lumMod val="95000"/>
                    <a:lumOff val="5000"/>
                  </a:schemeClr>
                </a:solidFill>
                <a:highlight>
                  <a:srgbClr val="000000">
                    <a:alpha val="0"/>
                  </a:srgbClr>
                </a:highlight>
              </a:rPr>
              <a:t> - </a:t>
            </a:r>
            <a:r>
              <a:rPr lang="en-US" altLang="en-GB" sz="1600" dirty="0" smtClean="0">
                <a:solidFill>
                  <a:schemeClr val="tx1">
                    <a:lumMod val="95000"/>
                    <a:lumOff val="5000"/>
                  </a:schemeClr>
                </a:solidFill>
                <a:highlight>
                  <a:srgbClr val="000000">
                    <a:alpha val="0"/>
                  </a:srgbClr>
                </a:highlight>
              </a:rPr>
              <a:t>Y</a:t>
            </a:r>
            <a:r>
              <a:rPr lang="en-GB" sz="1600" dirty="0" err="1" smtClean="0">
                <a:solidFill>
                  <a:schemeClr val="tx1">
                    <a:lumMod val="95000"/>
                    <a:lumOff val="5000"/>
                  </a:schemeClr>
                </a:solidFill>
                <a:highlight>
                  <a:srgbClr val="000000">
                    <a:alpha val="0"/>
                  </a:srgbClr>
                </a:highlight>
              </a:rPr>
              <a:t>ou</a:t>
            </a:r>
            <a:r>
              <a:rPr lang="en-US" altLang="en-GB" sz="1600" dirty="0" err="1" smtClean="0">
                <a:solidFill>
                  <a:schemeClr val="tx1">
                    <a:lumMod val="95000"/>
                    <a:lumOff val="5000"/>
                  </a:schemeClr>
                </a:solidFill>
                <a:highlight>
                  <a:srgbClr val="000000">
                    <a:alpha val="0"/>
                  </a:srgbClr>
                </a:highlight>
              </a:rPr>
              <a:t>th</a:t>
            </a:r>
            <a:r>
              <a:rPr lang="en-US" altLang="en-GB" sz="1600" dirty="0" smtClean="0">
                <a:solidFill>
                  <a:schemeClr val="tx1">
                    <a:lumMod val="95000"/>
                    <a:lumOff val="5000"/>
                  </a:schemeClr>
                </a:solidFill>
                <a:highlight>
                  <a:srgbClr val="000000">
                    <a:alpha val="0"/>
                  </a:srgbClr>
                </a:highlight>
              </a:rPr>
              <a:t> Action</a:t>
            </a:r>
            <a:r>
              <a:rPr lang="en-GB" sz="1600" dirty="0" smtClean="0">
                <a:solidFill>
                  <a:schemeClr val="tx1">
                    <a:lumMod val="95000"/>
                    <a:lumOff val="5000"/>
                  </a:schemeClr>
                </a:solidFill>
                <a:highlight>
                  <a:srgbClr val="000000">
                    <a:alpha val="0"/>
                  </a:srgbClr>
                </a:highlight>
              </a:rPr>
              <a:t>!»</a:t>
            </a:r>
            <a:r>
              <a:rPr lang="uk-UA" sz="1600" dirty="0" smtClean="0">
                <a:solidFill>
                  <a:schemeClr val="tx1">
                    <a:lumMod val="95000"/>
                    <a:lumOff val="5000"/>
                  </a:schemeClr>
                </a:solidFill>
                <a:highlight>
                  <a:srgbClr val="000000">
                    <a:alpha val="0"/>
                  </a:srgbClr>
                </a:highlight>
              </a:rPr>
              <a:t>;</a:t>
            </a:r>
            <a:endParaRPr lang="en-GB" sz="1600" b="0" i="0" u="none" strike="noStrike" dirty="0" smtClean="0">
              <a:solidFill>
                <a:schemeClr val="tx1">
                  <a:lumMod val="95000"/>
                  <a:lumOff val="5000"/>
                </a:schemeClr>
              </a:solidFill>
              <a:highlight>
                <a:srgbClr val="000000">
                  <a:alpha val="0"/>
                </a:srgbClr>
              </a:highlight>
            </a:endParaRPr>
          </a:p>
          <a:p>
            <a:pPr>
              <a:defRPr/>
            </a:pPr>
            <a:r>
              <a:rPr lang="en-GB" sz="1600" b="0" i="0" u="none" strike="noStrike" dirty="0" smtClean="0">
                <a:solidFill>
                  <a:schemeClr val="tx1">
                    <a:lumMod val="85000"/>
                    <a:lumOff val="15000"/>
                  </a:schemeClr>
                </a:solidFill>
                <a:highlight>
                  <a:srgbClr val="000000">
                    <a:alpha val="0"/>
                  </a:srgbClr>
                </a:highlight>
              </a:rPr>
              <a:t>Youth Environmental Knowledge Fair, </a:t>
            </a:r>
            <a:r>
              <a:rPr lang="en-GB" sz="1600" dirty="0" smtClean="0">
                <a:solidFill>
                  <a:schemeClr val="tx1">
                    <a:lumMod val="85000"/>
                    <a:lumOff val="15000"/>
                  </a:schemeClr>
                </a:solidFill>
                <a:highlight>
                  <a:srgbClr val="000000">
                    <a:alpha val="0"/>
                  </a:srgbClr>
                </a:highlight>
              </a:rPr>
              <a:t>All-Ukrainian Youth Forum "Children for environment – The future We Want”</a:t>
            </a:r>
            <a:r>
              <a:rPr lang="en-GB" sz="1600" b="0" i="0" u="none" strike="noStrike" dirty="0" smtClean="0">
                <a:solidFill>
                  <a:schemeClr val="tx1">
                    <a:lumMod val="85000"/>
                    <a:lumOff val="15000"/>
                  </a:schemeClr>
                </a:solidFill>
                <a:highlight>
                  <a:srgbClr val="000000">
                    <a:alpha val="0"/>
                  </a:srgbClr>
                </a:highlight>
              </a:rPr>
              <a:t> </a:t>
            </a:r>
            <a:r>
              <a:rPr lang="en-GB" sz="1600" b="0" i="0" u="none" strike="noStrike" dirty="0">
                <a:solidFill>
                  <a:schemeClr val="tx1">
                    <a:lumMod val="85000"/>
                    <a:lumOff val="15000"/>
                  </a:schemeClr>
                </a:solidFill>
                <a:highlight>
                  <a:srgbClr val="000000">
                    <a:alpha val="0"/>
                  </a:srgbClr>
                </a:highlight>
              </a:rPr>
              <a:t>(June 2021</a:t>
            </a:r>
            <a:r>
              <a:rPr lang="en-GB" sz="1600" b="0" i="0" u="none" strike="noStrike" dirty="0" smtClean="0">
                <a:solidFill>
                  <a:schemeClr val="tx1">
                    <a:lumMod val="85000"/>
                    <a:lumOff val="15000"/>
                  </a:schemeClr>
                </a:solidFill>
                <a:highlight>
                  <a:srgbClr val="000000">
                    <a:alpha val="0"/>
                  </a:srgbClr>
                </a:highlight>
              </a:rPr>
              <a:t>)</a:t>
            </a:r>
            <a:r>
              <a:rPr lang="uk-UA" sz="1600" b="0" i="0" u="none" strike="noStrike" dirty="0" smtClean="0">
                <a:solidFill>
                  <a:schemeClr val="tx1">
                    <a:lumMod val="85000"/>
                    <a:lumOff val="15000"/>
                  </a:schemeClr>
                </a:solidFill>
                <a:highlight>
                  <a:srgbClr val="000000">
                    <a:alpha val="0"/>
                  </a:srgbClr>
                </a:highlight>
              </a:rPr>
              <a:t>;</a:t>
            </a:r>
            <a:endParaRPr lang="en-GB" sz="1600" b="0" i="0" u="none" strike="noStrike" dirty="0">
              <a:solidFill>
                <a:schemeClr val="tx1">
                  <a:lumMod val="85000"/>
                  <a:lumOff val="15000"/>
                </a:schemeClr>
              </a:solidFill>
              <a:highlight>
                <a:srgbClr val="000000">
                  <a:alpha val="0"/>
                </a:srgbClr>
              </a:highlight>
            </a:endParaRPr>
          </a:p>
          <a:p>
            <a:pPr rtl="0">
              <a:defRPr/>
            </a:pPr>
            <a:r>
              <a:rPr lang="en-GB" sz="1600" b="0" i="0" u="none" strike="noStrike" dirty="0">
                <a:solidFill>
                  <a:schemeClr val="tx1">
                    <a:lumMod val="95000"/>
                    <a:lumOff val="5000"/>
                  </a:schemeClr>
                </a:solidFill>
                <a:highlight>
                  <a:srgbClr val="000000">
                    <a:alpha val="0"/>
                  </a:srgbClr>
                </a:highlight>
                <a:latin typeface="Calibri" panose="020F0502020204030204"/>
              </a:rPr>
              <a:t>GEF SGP knowledge advisory platform (Education for Sustainable Development Network, Green </a:t>
            </a:r>
            <a:r>
              <a:rPr lang="en-GB" sz="1600" b="0" i="0" u="none" strike="noStrike" dirty="0" err="1" smtClean="0">
                <a:solidFill>
                  <a:schemeClr val="tx1">
                    <a:lumMod val="95000"/>
                    <a:lumOff val="5000"/>
                  </a:schemeClr>
                </a:solidFill>
                <a:highlight>
                  <a:srgbClr val="000000">
                    <a:alpha val="0"/>
                  </a:srgbClr>
                </a:highlight>
                <a:latin typeface="Calibri" panose="020F0502020204030204"/>
              </a:rPr>
              <a:t>Zhytomyr</a:t>
            </a:r>
            <a:r>
              <a:rPr lang="en-GB" sz="1600" dirty="0" err="1" smtClean="0">
                <a:solidFill>
                  <a:schemeClr val="tx1">
                    <a:lumMod val="95000"/>
                    <a:lumOff val="5000"/>
                  </a:schemeClr>
                </a:solidFill>
                <a:highlight>
                  <a:srgbClr val="000000">
                    <a:alpha val="0"/>
                  </a:srgbClr>
                </a:highlight>
                <a:latin typeface="Calibri" panose="020F0502020204030204"/>
              </a:rPr>
              <a:t>shchyna</a:t>
            </a:r>
            <a:r>
              <a:rPr lang="en-GB" sz="1600" b="0" i="0" u="none" strike="noStrike" dirty="0" smtClean="0">
                <a:solidFill>
                  <a:schemeClr val="tx1">
                    <a:lumMod val="95000"/>
                    <a:lumOff val="5000"/>
                  </a:schemeClr>
                </a:solidFill>
                <a:highlight>
                  <a:srgbClr val="000000">
                    <a:alpha val="0"/>
                  </a:srgbClr>
                </a:highlight>
                <a:latin typeface="Calibri" panose="020F0502020204030204"/>
              </a:rPr>
              <a:t>, </a:t>
            </a:r>
            <a:r>
              <a:rPr lang="en-GB" sz="1600" b="0" i="0" u="none" strike="noStrike" dirty="0" err="1" smtClean="0">
                <a:solidFill>
                  <a:schemeClr val="tx1">
                    <a:lumMod val="95000"/>
                    <a:lumOff val="5000"/>
                  </a:schemeClr>
                </a:solidFill>
                <a:highlight>
                  <a:srgbClr val="000000">
                    <a:alpha val="0"/>
                  </a:srgbClr>
                </a:highlight>
                <a:latin typeface="Calibri" panose="020F0502020204030204"/>
              </a:rPr>
              <a:t>Ecoacademy</a:t>
            </a:r>
            <a:r>
              <a:rPr lang="en-GB" sz="1600" b="0" i="0" u="none" strike="noStrike" dirty="0" smtClean="0">
                <a:solidFill>
                  <a:schemeClr val="tx1">
                    <a:lumMod val="95000"/>
                    <a:lumOff val="5000"/>
                  </a:schemeClr>
                </a:solidFill>
                <a:highlight>
                  <a:srgbClr val="000000">
                    <a:alpha val="0"/>
                  </a:srgbClr>
                </a:highlight>
                <a:latin typeface="Calibri" panose="020F0502020204030204"/>
              </a:rPr>
              <a:t>)</a:t>
            </a:r>
            <a:r>
              <a:rPr lang="uk-UA" sz="1600" b="0" i="0" u="none" strike="noStrike" dirty="0" smtClean="0">
                <a:solidFill>
                  <a:schemeClr val="tx1">
                    <a:lumMod val="95000"/>
                    <a:lumOff val="5000"/>
                  </a:schemeClr>
                </a:solidFill>
                <a:highlight>
                  <a:srgbClr val="000000">
                    <a:alpha val="0"/>
                  </a:srgbClr>
                </a:highlight>
                <a:latin typeface="Calibri" panose="020F0502020204030204"/>
              </a:rPr>
              <a:t>.</a:t>
            </a:r>
            <a:endParaRPr lang="en-US" sz="1600" dirty="0">
              <a:solidFill>
                <a:schemeClr val="tx1">
                  <a:lumMod val="95000"/>
                  <a:lumOff val="5000"/>
                </a:schemeClr>
              </a:solidFill>
            </a:endParaRPr>
          </a:p>
          <a:p>
            <a:pPr>
              <a:defRPr/>
            </a:pPr>
            <a:endParaRPr lang="uk-UA"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382" y="1752599"/>
            <a:ext cx="519637" cy="421483"/>
          </a:xfrm>
          <a:prstGeom prst="rect">
            <a:avLst/>
          </a:prstGeom>
        </p:spPr>
      </p:pic>
      <p:pic>
        <p:nvPicPr>
          <p:cNvPr id="5" name="Рисунок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2844" y="2857497"/>
            <a:ext cx="519637" cy="357190"/>
          </a:xfrm>
          <a:prstGeom prst="rect">
            <a:avLst/>
          </a:prstGeom>
        </p:spPr>
      </p:pic>
      <p:pic>
        <p:nvPicPr>
          <p:cNvPr id="6" name="Рисунок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381" y="3632267"/>
            <a:ext cx="519637" cy="421483"/>
          </a:xfrm>
          <a:prstGeom prst="rect">
            <a:avLst/>
          </a:prstGeom>
        </p:spPr>
      </p:pic>
      <p:pic>
        <p:nvPicPr>
          <p:cNvPr id="7" name="Рисунок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730" y="4224870"/>
            <a:ext cx="519637" cy="421483"/>
          </a:xfrm>
          <a:prstGeom prst="rect">
            <a:avLst/>
          </a:prstGeom>
        </p:spPr>
      </p:pic>
      <p:sp>
        <p:nvSpPr>
          <p:cNvPr id="11" name="Прямоугольник 10"/>
          <p:cNvSpPr/>
          <p:nvPr/>
        </p:nvSpPr>
        <p:spPr>
          <a:xfrm>
            <a:off x="6444208" y="0"/>
            <a:ext cx="2699792" cy="147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x-none"/>
          </a:p>
        </p:txBody>
      </p:sp>
      <p:pic>
        <p:nvPicPr>
          <p:cNvPr id="12" name="Рисунок 1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196379" y="98935"/>
            <a:ext cx="1737276" cy="1166227"/>
          </a:xfrm>
          <a:prstGeom prst="rect">
            <a:avLst/>
          </a:prstGeom>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rcRect t="3163"/>
          <a:stretch>
            <a:fillRect/>
          </a:stretch>
        </p:blipFill>
        <p:spPr>
          <a:xfrm>
            <a:off x="4965818" y="4077072"/>
            <a:ext cx="3833990" cy="2475142"/>
          </a:xfrm>
          <a:prstGeom prst="rect">
            <a:avLst/>
          </a:prstGeom>
        </p:spPr>
      </p:pic>
      <p:pic>
        <p:nvPicPr>
          <p:cNvPr id="9" name="Picture 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959124" y="1860683"/>
            <a:ext cx="3840683" cy="2160384"/>
          </a:xfrm>
          <a:prstGeom prst="rect">
            <a:avLst/>
          </a:prstGeom>
        </p:spPr>
      </p:pic>
      <p:pic>
        <p:nvPicPr>
          <p:cNvPr id="13" name="Рисунок 1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5715016"/>
            <a:ext cx="519637" cy="421483"/>
          </a:xfrm>
          <a:prstGeom prst="rect">
            <a:avLst/>
          </a:prstGeom>
        </p:spPr>
      </p:pic>
      <p:pic>
        <p:nvPicPr>
          <p:cNvPr id="14" name="Рисунок 1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214818"/>
            <a:ext cx="519637" cy="421483"/>
          </a:xfrm>
          <a:prstGeom prst="rect">
            <a:avLst/>
          </a:prstGeom>
        </p:spPr>
      </p:pic>
      <p:pic>
        <p:nvPicPr>
          <p:cNvPr id="16" name="Рисунок 1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714884"/>
            <a:ext cx="519637" cy="847732"/>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6131024" cy="1343353"/>
          </a:xfrm>
        </p:spPr>
        <p:txBody>
          <a:bodyPr>
            <a:noAutofit/>
          </a:bodyPr>
          <a:lstStyle/>
          <a:p>
            <a:pPr rtl="0"/>
            <a:r>
              <a:rPr lang="en-GB" sz="3100" b="0" i="0" u="none" strike="noStrike" dirty="0">
                <a:solidFill>
                  <a:srgbClr val="006BB6"/>
                </a:solidFill>
                <a:highlight>
                  <a:srgbClr val="000000">
                    <a:alpha val="0"/>
                  </a:srgbClr>
                </a:highlight>
                <a:latin typeface="Calibri Light" panose="020F0302020204030204"/>
              </a:rPr>
              <a:t>Youth movement "Com</a:t>
            </a:r>
            <a:r>
              <a:rPr lang="en-US" altLang="en-GB" sz="3100" b="0" i="0" u="none" strike="noStrike" dirty="0">
                <a:solidFill>
                  <a:srgbClr val="006BB6"/>
                </a:solidFill>
                <a:highlight>
                  <a:srgbClr val="000000">
                    <a:alpha val="0"/>
                  </a:srgbClr>
                </a:highlight>
                <a:latin typeface="Calibri Light" panose="020F0302020204030204"/>
              </a:rPr>
              <a:t>munity Compost Local </a:t>
            </a:r>
            <a:r>
              <a:rPr lang="en-GB" sz="3100" b="0" i="0" u="none" strike="noStrike" dirty="0">
                <a:solidFill>
                  <a:srgbClr val="006BB6"/>
                </a:solidFill>
                <a:highlight>
                  <a:srgbClr val="000000">
                    <a:alpha val="0"/>
                  </a:srgbClr>
                </a:highlight>
                <a:latin typeface="Calibri Light" panose="020F0302020204030204"/>
              </a:rPr>
              <a:t> - </a:t>
            </a:r>
            <a:r>
              <a:rPr lang="en-US" altLang="en-GB" sz="3100" b="0" i="0" u="none" strike="noStrike" dirty="0">
                <a:solidFill>
                  <a:srgbClr val="006BB6"/>
                </a:solidFill>
                <a:highlight>
                  <a:srgbClr val="000000">
                    <a:alpha val="0"/>
                  </a:srgbClr>
                </a:highlight>
                <a:latin typeface="Calibri Light" panose="020F0302020204030204"/>
              </a:rPr>
              <a:t>Y</a:t>
            </a:r>
            <a:r>
              <a:rPr lang="en-GB" sz="3100" b="0" i="0" u="none" strike="noStrike" dirty="0" err="1">
                <a:solidFill>
                  <a:srgbClr val="006BB6"/>
                </a:solidFill>
                <a:highlight>
                  <a:srgbClr val="000000">
                    <a:alpha val="0"/>
                  </a:srgbClr>
                </a:highlight>
                <a:latin typeface="Calibri Light" panose="020F0302020204030204"/>
              </a:rPr>
              <a:t>ou</a:t>
            </a:r>
            <a:r>
              <a:rPr lang="en-US" altLang="en-GB" sz="3100" b="0" i="0" u="none" strike="noStrike" dirty="0" err="1">
                <a:solidFill>
                  <a:srgbClr val="006BB6"/>
                </a:solidFill>
                <a:highlight>
                  <a:srgbClr val="000000">
                    <a:alpha val="0"/>
                  </a:srgbClr>
                </a:highlight>
                <a:latin typeface="Calibri Light" panose="020F0302020204030204"/>
              </a:rPr>
              <a:t>th</a:t>
            </a:r>
            <a:r>
              <a:rPr lang="en-US" altLang="en-GB" sz="3100" b="0" i="0" u="none" strike="noStrike" dirty="0">
                <a:solidFill>
                  <a:srgbClr val="006BB6"/>
                </a:solidFill>
                <a:highlight>
                  <a:srgbClr val="000000">
                    <a:alpha val="0"/>
                  </a:srgbClr>
                </a:highlight>
                <a:latin typeface="Calibri Light" panose="020F0302020204030204"/>
              </a:rPr>
              <a:t> Action</a:t>
            </a:r>
            <a:r>
              <a:rPr lang="en-GB" sz="3100" b="0" i="0" u="none" strike="noStrike" dirty="0">
                <a:solidFill>
                  <a:srgbClr val="006BB6"/>
                </a:solidFill>
                <a:highlight>
                  <a:srgbClr val="000000">
                    <a:alpha val="0"/>
                  </a:srgbClr>
                </a:highlight>
                <a:latin typeface="Calibri Light" panose="020F0302020204030204"/>
              </a:rPr>
              <a:t>!»</a:t>
            </a:r>
            <a:endParaRPr lang="x-none" sz="3100"/>
          </a:p>
        </p:txBody>
      </p:sp>
      <p:sp>
        <p:nvSpPr>
          <p:cNvPr id="6" name="Прямоугольник 5"/>
          <p:cNvSpPr/>
          <p:nvPr/>
        </p:nvSpPr>
        <p:spPr>
          <a:xfrm>
            <a:off x="6444208" y="0"/>
            <a:ext cx="2699792" cy="147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x-none"/>
          </a:p>
        </p:txBody>
      </p:sp>
      <p:pic>
        <p:nvPicPr>
          <p:cNvPr id="7" name="Рисунок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196379" y="98935"/>
            <a:ext cx="1737276" cy="1166227"/>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343527" y="1772816"/>
            <a:ext cx="3542025" cy="2356911"/>
          </a:xfrm>
          <a:prstGeom prst="rect">
            <a:avLst/>
          </a:prstGeom>
        </p:spPr>
      </p:pic>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57200" y="1663642"/>
            <a:ext cx="3672408" cy="2443670"/>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722614" y="3786190"/>
            <a:ext cx="4187257" cy="2786257"/>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heme/theme1.xml><?xml version="1.0" encoding="utf-8"?>
<a:theme xmlns:a="http://schemas.openxmlformats.org/drawingml/2006/main" name="Retrospect">
  <a:themeElements>
    <a:clrScheme name="SGP Palette">
      <a:dk1>
        <a:srgbClr val="000000"/>
      </a:dk1>
      <a:lt1>
        <a:srgbClr val="FFFFFF"/>
      </a:lt1>
      <a:dk2>
        <a:srgbClr val="6E5B24"/>
      </a:dk2>
      <a:lt2>
        <a:srgbClr val="F5A81C"/>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143</TotalTime>
  <Words>1222</Words>
  <Application>WPS Presentation</Application>
  <PresentationFormat>Экран (4:3)</PresentationFormat>
  <Paragraphs>112</Paragraphs>
  <Slides>18</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0" baseType="lpstr">
      <vt:lpstr>Retrospect</vt:lpstr>
      <vt:lpstr>Visio</vt:lpstr>
      <vt:lpstr>Слайд 1</vt:lpstr>
      <vt:lpstr>Слайд 2</vt:lpstr>
      <vt:lpstr>YOUTH  AND CLIMATE CHANGE  </vt:lpstr>
      <vt:lpstr>Слайд 4</vt:lpstr>
      <vt:lpstr>Слайд 5</vt:lpstr>
      <vt:lpstr>Слайд 6</vt:lpstr>
      <vt:lpstr>Develop awareness, skills and competencies of young people to lead climate action</vt:lpstr>
      <vt:lpstr>KNOWLEDGE SHARING AND OUTREACH </vt:lpstr>
      <vt:lpstr>Youth movement "Community Compost Local  - Youth Action!»</vt:lpstr>
      <vt:lpstr>“Green jobs” for young generation</vt:lpstr>
      <vt:lpstr>Setup of youth climate centers (Chernihiv, cooperation with Chernihiv lyceum for gifted rural youth, Chernihiv Teacher's University, local authorities, Department of Education, Department of Environment, forestries) </vt:lpstr>
      <vt:lpstr>Competition of youth environmental initiatives, leadership, development of local communities based on the principles of sustainability, adaptive measures to prevent climate change (9 projects from 6 regions supported) </vt:lpstr>
      <vt:lpstr>SCHOOL OF SOCIAL LEADERSHIP (supported by Heinrich Boell Foundation, Taras Shevchenko Kyiv National University)</vt:lpstr>
      <vt:lpstr>CSO-GOVERNMENT-PRIVATE SECTOR DIALOGUE PLATFORMS: OBJECTIVES AND SCOPE</vt:lpstr>
      <vt:lpstr>CSO-GOVERNMENT-PRIVATE SECTOR DIALOGUE PLATFORMS: OBJECTIVES AND SCOPE</vt:lpstr>
      <vt:lpstr>      Implementation of ESD principles, interactive tools, environmental games, flash mobs, promotions, knowledge fair, All-Ukrainian Youth Forum "Children for environment – The future We Want” </vt:lpstr>
      <vt:lpstr>KNOWLEDGE SHARING AND OUTREACH </vt:lpstr>
      <vt:lpstr>Thank you for attention!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charles.nyandiga</dc:creator>
  <cp:lastModifiedBy>HP</cp:lastModifiedBy>
  <cp:revision>806</cp:revision>
  <cp:lastPrinted>2017-07-21T20:10:00Z</cp:lastPrinted>
  <dcterms:created xsi:type="dcterms:W3CDTF">2011-08-12T13:01:00Z</dcterms:created>
  <dcterms:modified xsi:type="dcterms:W3CDTF">2021-05-11T10:24:12Z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1049-11.2.0.10132</vt:lpwstr>
  </property>
  <property fmtid="{D5CDD505-2E9C-101B-9397-08002B2CF9AE}" pid="3" name="NXPowerLiteLastOptimized">
    <vt:lpwstr>4008005</vt:lpwstr>
  </property>
  <property fmtid="{D5CDD505-2E9C-101B-9397-08002B2CF9AE}" pid="4" name="NXPowerLiteSettings">
    <vt:lpwstr>C7000400038000</vt:lpwstr>
  </property>
  <property fmtid="{D5CDD505-2E9C-101B-9397-08002B2CF9AE}" pid="5" name="NXPowerLiteVersion">
    <vt:lpwstr>S9.0.3</vt:lpwstr>
  </property>
</Properties>
</file>