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10"/>
  </p:notesMasterIdLst>
  <p:handoutMasterIdLst>
    <p:handoutMasterId r:id="rId11"/>
  </p:handoutMasterIdLst>
  <p:sldIdLst>
    <p:sldId id="258" r:id="rId3"/>
    <p:sldId id="295" r:id="rId4"/>
    <p:sldId id="296" r:id="rId5"/>
    <p:sldId id="297" r:id="rId6"/>
    <p:sldId id="370" r:id="rId7"/>
    <p:sldId id="517" r:id="rId8"/>
    <p:sldId id="51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84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B8E5DA-5DA8-4B97-8081-E5AE4FCD69E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3072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B8E5DA-5DA8-4B97-8081-E5AE4FCD69E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53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B8E5DA-5DA8-4B97-8081-E5AE4FCD69E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473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B3lqlg256m8?utm_source=unsplash&amp;utm_medium=referral&amp;utm_content=creditCopyText" TargetMode="External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emf"/><Relationship Id="rId4" Type="http://schemas.openxmlformats.org/officeDocument/2006/relationships/hyperlink" Target="https://unsplash.com/search/photos/presentation?utm_source=unsplash&amp;utm_medium=referral&amp;utm_content=creditCopyText" TargetMode="Externa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6F2061-5E6E-7440-8213-347350CB8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31F1-065E-594C-8147-D209A7179285}" type="datetime4">
              <a:rPr lang="en-GB" smtClean="0"/>
              <a:t>07 May 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BF0A45B-F2C7-C449-BF19-A76C374C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3003A7E-23D8-E24C-BF09-F295F1F8A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736C68A0-3B91-D547-860A-58AFF6D1F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9343" y="880838"/>
            <a:ext cx="6910357" cy="3277804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3C5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Write your title here</a:t>
            </a:r>
            <a:b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3C5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3C5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(in sentence case)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8E0EA14-7348-FB49-B0DB-D8600EBF4C8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4711184"/>
            <a:ext cx="10515600" cy="1200329"/>
          </a:xfrm>
          <a:prstGeom prst="rect">
            <a:avLst/>
          </a:prstGeom>
        </p:spPr>
        <p:txBody>
          <a:bodyPr vert="horz" lIns="0" tIns="45720" rIns="91440" bIns="45720" rtlCol="0" anchor="t" anchorCtr="0">
            <a:sp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Title</a:t>
            </a:r>
            <a:b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</a:t>
            </a:r>
            <a:b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@Twitter-handle (if desired)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8A06CB80-AF0F-B54A-A31F-0FB8E0F9BB8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4255794"/>
            <a:ext cx="10515600" cy="523220"/>
          </a:xfrm>
          <a:prstGeom prst="rect">
            <a:avLst/>
          </a:prstGeom>
        </p:spPr>
        <p:txBody>
          <a:bodyPr vert="horz" lIns="0" tIns="45720" rIns="91440" bIns="45720" rtlCol="0" anchor="b" anchorCtr="0">
            <a:spAutoFit/>
          </a:bodyPr>
          <a:lstStyle>
            <a:lvl1pPr>
              <a:spcBef>
                <a:spcPts val="0"/>
              </a:spcBef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Presenter Name</a:t>
            </a:r>
          </a:p>
        </p:txBody>
      </p:sp>
    </p:spTree>
    <p:extLst>
      <p:ext uri="{BB962C8B-B14F-4D97-AF65-F5344CB8AC3E}">
        <p14:creationId xmlns:p14="http://schemas.microsoft.com/office/powerpoint/2010/main" val="1500007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 column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AB7C50D-A92E-F542-A579-D6ACCE3E0F84}"/>
              </a:ext>
            </a:extLst>
          </p:cNvPr>
          <p:cNvSpPr/>
          <p:nvPr userDrawn="1"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70A4C7-A3A2-8C48-94D5-E7589555BBE3}"/>
              </a:ext>
            </a:extLst>
          </p:cNvPr>
          <p:cNvSpPr/>
          <p:nvPr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003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884149"/>
            <a:ext cx="10515600" cy="75713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4800"/>
            </a:lvl1pPr>
          </a:lstStyle>
          <a:p>
            <a:r>
              <a:rPr lang="en-US" dirty="0"/>
              <a:t>Add your heading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911108"/>
            <a:ext cx="10515600" cy="2518575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>
            <a:lvl1pPr>
              <a:lnSpc>
                <a:spcPct val="110000"/>
              </a:lnSpc>
              <a:spcAft>
                <a:spcPts val="1000"/>
              </a:spcAft>
              <a:defRPr sz="3200">
                <a:solidFill>
                  <a:schemeClr val="tx2"/>
                </a:solidFill>
              </a:defRPr>
            </a:lvl1pPr>
            <a:lvl2pPr>
              <a:spcAft>
                <a:spcPts val="500"/>
              </a:spcAft>
              <a:defRPr sz="2800">
                <a:solidFill>
                  <a:schemeClr val="tx2"/>
                </a:solidFill>
              </a:defRPr>
            </a:lvl2pPr>
            <a:lvl3pPr>
              <a:spcAft>
                <a:spcPts val="500"/>
              </a:spcAft>
              <a:defRPr sz="2400">
                <a:solidFill>
                  <a:schemeClr val="tx2"/>
                </a:solidFill>
              </a:defRPr>
            </a:lvl3pPr>
            <a:lvl4pPr>
              <a:spcAft>
                <a:spcPts val="500"/>
              </a:spcAft>
              <a:defRPr sz="2000">
                <a:solidFill>
                  <a:schemeClr val="tx2"/>
                </a:solidFill>
              </a:defRPr>
            </a:lvl4pPr>
            <a:lvl5pPr>
              <a:spcAft>
                <a:spcPts val="500"/>
              </a:spcAft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Single column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 descr="Office fo National Statistics Logo">
            <a:extLst>
              <a:ext uri="{FF2B5EF4-FFF2-40B4-BE49-F238E27FC236}">
                <a16:creationId xmlns:a16="http://schemas.microsoft.com/office/drawing/2014/main" id="{67FFCDAA-C62B-DC43-BF5D-DB783C64E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10" name="Picture 9" descr="Office fo National Statistics Logo">
            <a:extLst>
              <a:ext uri="{FF2B5EF4-FFF2-40B4-BE49-F238E27FC236}">
                <a16:creationId xmlns:a16="http://schemas.microsoft.com/office/drawing/2014/main" id="{82AAAE08-3182-8445-B596-A9BC966ABF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B8A9106-B24D-064D-974C-C8C4B2C84B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EC4B6832-9A04-854F-9075-DF58CE992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95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75BE5F0-67EC-0641-9E8B-7BC2DE4910BB}"/>
              </a:ext>
            </a:extLst>
          </p:cNvPr>
          <p:cNvSpPr/>
          <p:nvPr userDrawn="1"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5632E3-E91E-8442-8ABA-C41030399038}"/>
              </a:ext>
            </a:extLst>
          </p:cNvPr>
          <p:cNvSpPr/>
          <p:nvPr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923634"/>
            <a:ext cx="4961351" cy="2485680"/>
          </a:xfrm>
          <a:prstGeom prst="rect">
            <a:avLst/>
          </a:prstGeom>
        </p:spPr>
        <p:txBody>
          <a:bodyPr wrap="square" anchor="t" anchorCtr="0"/>
          <a:lstStyle>
            <a:lvl1pPr>
              <a:spcAft>
                <a:spcPts val="1000"/>
              </a:spcAft>
              <a:defRPr sz="3200">
                <a:solidFill>
                  <a:schemeClr val="tx2"/>
                </a:solidFill>
              </a:defRPr>
            </a:lvl1pPr>
            <a:lvl2pPr>
              <a:spcAft>
                <a:spcPts val="500"/>
              </a:spcAft>
              <a:defRPr sz="2800">
                <a:solidFill>
                  <a:schemeClr val="tx2"/>
                </a:solidFill>
              </a:defRPr>
            </a:lvl2pPr>
            <a:lvl3pPr>
              <a:spcAft>
                <a:spcPts val="500"/>
              </a:spcAft>
              <a:defRPr sz="2400">
                <a:solidFill>
                  <a:schemeClr val="tx2"/>
                </a:solidFill>
              </a:defRPr>
            </a:lvl3pPr>
            <a:lvl4pPr>
              <a:spcAft>
                <a:spcPts val="500"/>
              </a:spcAft>
              <a:defRPr sz="2000">
                <a:solidFill>
                  <a:schemeClr val="tx2"/>
                </a:solidFill>
              </a:defRPr>
            </a:lvl4pPr>
            <a:lvl5pPr>
              <a:spcAft>
                <a:spcPts val="500"/>
              </a:spcAft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Column one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923634"/>
            <a:ext cx="5199743" cy="2485680"/>
          </a:xfrm>
          <a:prstGeom prst="rect">
            <a:avLst/>
          </a:prstGeom>
        </p:spPr>
        <p:txBody>
          <a:bodyPr wrap="square" anchor="t" anchorCtr="0"/>
          <a:lstStyle>
            <a:lvl1pPr>
              <a:spcAft>
                <a:spcPts val="1000"/>
              </a:spcAft>
              <a:defRPr sz="3200">
                <a:solidFill>
                  <a:schemeClr val="tx2"/>
                </a:solidFill>
              </a:defRPr>
            </a:lvl1pPr>
            <a:lvl2pPr>
              <a:spcAft>
                <a:spcPts val="500"/>
              </a:spcAft>
              <a:defRPr sz="2800">
                <a:solidFill>
                  <a:schemeClr val="tx2"/>
                </a:solidFill>
              </a:defRPr>
            </a:lvl2pPr>
            <a:lvl3pPr>
              <a:spcAft>
                <a:spcPts val="500"/>
              </a:spcAft>
              <a:defRPr sz="2400">
                <a:solidFill>
                  <a:schemeClr val="tx2"/>
                </a:solidFill>
              </a:defRPr>
            </a:lvl3pPr>
            <a:lvl4pPr>
              <a:spcAft>
                <a:spcPts val="500"/>
              </a:spcAft>
              <a:defRPr sz="2000">
                <a:solidFill>
                  <a:schemeClr val="tx2"/>
                </a:solidFill>
              </a:defRPr>
            </a:lvl4pPr>
            <a:lvl5pPr>
              <a:spcAft>
                <a:spcPts val="500"/>
              </a:spcAft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Column two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 descr="Office fo National Statistics Logo">
            <a:extLst>
              <a:ext uri="{FF2B5EF4-FFF2-40B4-BE49-F238E27FC236}">
                <a16:creationId xmlns:a16="http://schemas.microsoft.com/office/drawing/2014/main" id="{4269F602-9ED2-AA41-912E-6C0E206DA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13" name="Picture 12" descr="Office fo National Statistics Logo">
            <a:extLst>
              <a:ext uri="{FF2B5EF4-FFF2-40B4-BE49-F238E27FC236}">
                <a16:creationId xmlns:a16="http://schemas.microsoft.com/office/drawing/2014/main" id="{F45FD056-94E7-E64A-B074-49E5994B28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D913410-9DC7-834A-B330-976E80A56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5" name="Footer Placeholder 13">
            <a:extLst>
              <a:ext uri="{FF2B5EF4-FFF2-40B4-BE49-F238E27FC236}">
                <a16:creationId xmlns:a16="http://schemas.microsoft.com/office/drawing/2014/main" id="{EA701F44-73AD-C64B-8322-8400CB324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F8E2729-03F2-4F77-BF33-CCC290F9D7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83305"/>
            <a:ext cx="10515600" cy="75713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800"/>
            </a:lvl1pPr>
          </a:lstStyle>
          <a:p>
            <a:r>
              <a:rPr lang="en-US" dirty="0"/>
              <a:t>Add your heading here</a:t>
            </a:r>
          </a:p>
        </p:txBody>
      </p:sp>
    </p:spTree>
    <p:extLst>
      <p:ext uri="{BB962C8B-B14F-4D97-AF65-F5344CB8AC3E}">
        <p14:creationId xmlns:p14="http://schemas.microsoft.com/office/powerpoint/2010/main" val="28038449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75BE5F0-67EC-0641-9E8B-7BC2DE4910BB}"/>
              </a:ext>
            </a:extLst>
          </p:cNvPr>
          <p:cNvSpPr/>
          <p:nvPr userDrawn="1"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5632E3-E91E-8442-8ABA-C41030399038}"/>
              </a:ext>
            </a:extLst>
          </p:cNvPr>
          <p:cNvSpPr/>
          <p:nvPr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Office fo National Statistics Logo">
            <a:extLst>
              <a:ext uri="{FF2B5EF4-FFF2-40B4-BE49-F238E27FC236}">
                <a16:creationId xmlns:a16="http://schemas.microsoft.com/office/drawing/2014/main" id="{4269F602-9ED2-AA41-912E-6C0E206DA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13" name="Picture 12" descr="Office fo National Statistics Logo">
            <a:extLst>
              <a:ext uri="{FF2B5EF4-FFF2-40B4-BE49-F238E27FC236}">
                <a16:creationId xmlns:a16="http://schemas.microsoft.com/office/drawing/2014/main" id="{F45FD056-94E7-E64A-B074-49E5994B28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D913410-9DC7-834A-B330-976E80A56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5" name="Footer Placeholder 13">
            <a:extLst>
              <a:ext uri="{FF2B5EF4-FFF2-40B4-BE49-F238E27FC236}">
                <a16:creationId xmlns:a16="http://schemas.microsoft.com/office/drawing/2014/main" id="{EA701F44-73AD-C64B-8322-8400CB324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E4E2FF2-096C-C349-8B44-CFA5388E951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698955"/>
            <a:ext cx="10515600" cy="4774919"/>
          </a:xfrm>
          <a:prstGeom prst="rect">
            <a:avLst/>
          </a:prstGeom>
        </p:spPr>
        <p:txBody>
          <a:bodyPr anchor="t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chart here</a:t>
            </a:r>
          </a:p>
        </p:txBody>
      </p:sp>
    </p:spTree>
    <p:extLst>
      <p:ext uri="{BB962C8B-B14F-4D97-AF65-F5344CB8AC3E}">
        <p14:creationId xmlns:p14="http://schemas.microsoft.com/office/powerpoint/2010/main" val="34975392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 page - minimal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D913410-9DC7-834A-B330-976E80A56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5" name="Footer Placeholder 13">
            <a:extLst>
              <a:ext uri="{FF2B5EF4-FFF2-40B4-BE49-F238E27FC236}">
                <a16:creationId xmlns:a16="http://schemas.microsoft.com/office/drawing/2014/main" id="{EA701F44-73AD-C64B-8322-8400CB324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E4E2FF2-096C-C349-8B44-CFA5388E951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698955"/>
            <a:ext cx="10515600" cy="5296600"/>
          </a:xfrm>
          <a:prstGeom prst="rect">
            <a:avLst/>
          </a:prstGeom>
        </p:spPr>
        <p:txBody>
          <a:bodyPr anchor="t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chart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69BF73-290C-6047-BFA6-A01EFEA97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86250"/>
            <a:ext cx="3331866" cy="28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3515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left, one image righ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AEE310C-A9B2-BC47-9C43-3532231F7D7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966959" y="657094"/>
            <a:ext cx="7386841" cy="5553206"/>
          </a:xfrm>
          <a:prstGeom prst="rect">
            <a:avLst/>
          </a:prstGeom>
          <a:solidFill>
            <a:schemeClr val="bg2"/>
          </a:solidFill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</a:t>
            </a:r>
            <a:br>
              <a:rPr lang="en-US" dirty="0"/>
            </a:br>
            <a:r>
              <a:rPr lang="en-US" dirty="0"/>
              <a:t>(aspect ratio 4:3)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FEEAC52-023A-4141-AB03-37B649B1552A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38200" y="657094"/>
            <a:ext cx="2819400" cy="1134799"/>
          </a:xfrm>
          <a:prstGeom prst="rect">
            <a:avLst/>
          </a:prstGeom>
        </p:spPr>
        <p:txBody>
          <a:bodyPr anchor="t" anchorCtr="0"/>
          <a:lstStyle>
            <a:lvl1pPr>
              <a:spcBef>
                <a:spcPts val="0"/>
              </a:spcBef>
              <a:spcAft>
                <a:spcPts val="1000"/>
              </a:spcAft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0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Text left, one image right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2EEFC85-1348-1B4D-BA3F-948A6B6A2C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Footer Placeholder 13">
            <a:extLst>
              <a:ext uri="{FF2B5EF4-FFF2-40B4-BE49-F238E27FC236}">
                <a16:creationId xmlns:a16="http://schemas.microsoft.com/office/drawing/2014/main" id="{3C90513C-0A03-D04D-8CDF-DC791864E4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C3BF26-5A0A-2F4A-8A8D-6072F11EC8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86250"/>
            <a:ext cx="3331866" cy="28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7419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left, two images righ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ED01163-A081-394B-A56F-2E745CD47FA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77000" y="641088"/>
            <a:ext cx="4876799" cy="280061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16:9)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8E0808A-C000-3448-B1E8-1D107559C5C7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838200" y="657094"/>
            <a:ext cx="5168900" cy="593112"/>
          </a:xfrm>
          <a:prstGeom prst="rect">
            <a:avLst/>
          </a:prstGeom>
        </p:spPr>
        <p:txBody>
          <a:bodyPr anchor="t" anchorCtr="0"/>
          <a:lstStyle>
            <a:lvl1pPr>
              <a:spcBef>
                <a:spcPts val="0"/>
              </a:spcBef>
              <a:spcAft>
                <a:spcPts val="1000"/>
              </a:spcAft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0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Text left, two images right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F0C757D-809E-2D4A-9E4D-DFA6D9C02CE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477000" y="3441700"/>
            <a:ext cx="4876800" cy="27686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16:9)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DE7D3AB-96D3-4643-83A3-E505E78A7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9F2D74FC-DE0D-9142-9052-7DC552A8C9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3CB928-464E-0442-B8A8-844F0B513A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86250"/>
            <a:ext cx="3331866" cy="28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0350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image grid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ED01163-A081-394B-A56F-2E745CD47FA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77000" y="641088"/>
            <a:ext cx="4876799" cy="280061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16:9)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F0C757D-809E-2D4A-9E4D-DFA6D9C02CE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477000" y="3441700"/>
            <a:ext cx="4876800" cy="27686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16:9)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D7AF38B-FBB9-3F4D-B8B3-1F0F79401D2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00100" y="641088"/>
            <a:ext cx="5676899" cy="556921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1:1)</a:t>
            </a:r>
          </a:p>
        </p:txBody>
      </p:sp>
    </p:spTree>
    <p:extLst>
      <p:ext uri="{BB962C8B-B14F-4D97-AF65-F5344CB8AC3E}">
        <p14:creationId xmlns:p14="http://schemas.microsoft.com/office/powerpoint/2010/main" val="1332339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 slie with text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14DE38-8C4D-6F43-8595-E82C3F754B7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84022C-717A-394E-A7B0-E38478A09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7C01F-E831-1347-BF6E-F8337514E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902BB99-C1A9-5442-B7D5-319F4DAA161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2496" y="5403397"/>
            <a:ext cx="6677417" cy="101867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(Replace the background image and include any copyright information e.g. </a:t>
            </a:r>
            <a:r>
              <a:rPr lang="en-US" dirty="0">
                <a:solidFill>
                  <a:schemeClr val="bg1"/>
                </a:solidFill>
              </a:rPr>
              <a:t>© Photo by</a:t>
            </a:r>
            <a:r>
              <a:rPr lang="en-GB" dirty="0">
                <a:solidFill>
                  <a:schemeClr val="bg1"/>
                </a:solidFill>
              </a:rPr>
              <a:t> </a:t>
            </a:r>
            <a:r>
              <a:rPr lang="en-GB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Hermes Rivera</a:t>
            </a:r>
            <a:r>
              <a:rPr lang="en-GB" dirty="0">
                <a:solidFill>
                  <a:schemeClr val="bg1"/>
                </a:solidFill>
              </a:rPr>
              <a:t> on </a:t>
            </a:r>
            <a:r>
              <a:rPr lang="en-GB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bg1"/>
                </a:solidFill>
              </a:rPr>
              <a:t>)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CB83E4B-B9C7-0F43-932F-F73B5EC8324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l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3AAA621-F3CF-3740-81C1-B8882EE4AE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91127"/>
            <a:ext cx="10515600" cy="830997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slide</a:t>
            </a:r>
          </a:p>
        </p:txBody>
      </p:sp>
      <p:pic>
        <p:nvPicPr>
          <p:cNvPr id="10" name="Picture 9" descr="Office fo National Statistics Logo">
            <a:extLst>
              <a:ext uri="{FF2B5EF4-FFF2-40B4-BE49-F238E27FC236}">
                <a16:creationId xmlns:a16="http://schemas.microsoft.com/office/drawing/2014/main" id="{36D644A2-8493-254A-8BCA-A43EE10C271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625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matisse">
    <p:bg>
      <p:bgPr>
        <a:solidFill>
          <a:srgbClr val="003C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620796-8D76-664C-B761-7F015F0DFF3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335C0D86-6B6D-9340-A3E4-0C4964615F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9705124-4B77-4A45-9308-A04738CB6E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509737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slide matisse">
    <p:bg>
      <p:bgPr>
        <a:solidFill>
          <a:srgbClr val="2060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620796-8D76-664C-B761-7F015F0DFF3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622D5613-4A3F-4C4D-AB7A-78FCC248ADE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4C955DF-BE42-D34D-9E3E-CC9BF3A6DE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4902325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astral">
    <p:bg>
      <p:bgPr>
        <a:solidFill>
          <a:srgbClr val="3B7A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620796-8D76-664C-B761-7F015F0DFF3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DC45B465-DB9D-1B4E-98E6-EC6BC62650E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C7DF6CB-9235-DA4D-B1A3-7CA9292828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2529791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light blue">
    <p:bg>
      <p:bgPr>
        <a:solidFill>
          <a:srgbClr val="27A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3A9CD3-E6C3-0344-974D-58215B0ABAAA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680E1A51-C56D-6C4C-90F5-70BA71A10A6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07FCA63-88F4-0D40-B646-DB3E33AA93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5384411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light teal">
    <p:bg>
      <p:bgPr>
        <a:solidFill>
          <a:srgbClr val="00A5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ED0727-79E8-044A-A266-B0C74790E72D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24E14278-FEE3-0242-BA15-B6E28E53E8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594CD60-7AAD-6645-8BE7-91075D074D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7065203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teal"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EE2D9E-3E87-ED40-89C2-DBA774F1F211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5903921C-6D50-A849-B477-5BE38F246F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1FFF5308-8243-A94B-81A6-3885912D01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4204725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salem">
    <p:bg>
      <p:bgPr>
        <a:solidFill>
          <a:srgbClr val="0F82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6F6E82-1A2A-A042-8877-3692D4187F3F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D120A143-5C37-E449-99C7-B1D969F1B89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4334A07-9B9F-A349-8CB2-86A842F8F6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41987046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old">
    <p:bg>
      <p:bgPr>
        <a:solidFill>
          <a:srgbClr val="B886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81843D-E333-4F4C-A36D-94080D3638C8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ubtitle 2">
            <a:extLst>
              <a:ext uri="{FF2B5EF4-FFF2-40B4-BE49-F238E27FC236}">
                <a16:creationId xmlns:a16="http://schemas.microsoft.com/office/drawing/2014/main" id="{C62F1910-CA81-E648-B863-DE791419B0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7CF45C-0FAE-7E42-85CA-A478088C01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0323436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poppy">
    <p:bg>
      <p:bgPr>
        <a:solidFill>
          <a:srgbClr val="D32F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661407-3B8B-664A-A263-554870E58063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97414DBD-79C5-A244-8B4E-E0A37BD602F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A16821C-C6DC-7B48-A948-EEC91826F2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1805455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pink">
    <p:bg>
      <p:bgPr>
        <a:solidFill>
          <a:srgbClr val="D23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67D8161-5352-AC4F-8422-00F311FA85FA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D0B060B4-A511-0047-913D-9721FF5144B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3386FE0-A862-5740-962C-C24D3F6B9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3020013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prince">
    <p:bg>
      <p:bgPr>
        <a:solidFill>
          <a:srgbClr val="6E2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FF6451-6437-294C-AE93-D483699E514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543DF038-D2D9-464B-9CBE-BD4B00AFCE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2A06972-B375-D540-B534-45327AACFB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636451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purple">
    <p:bg>
      <p:bgPr>
        <a:solidFill>
          <a:srgbClr val="3728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9692B31-F575-6549-88BE-268E460843FC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461247D4-94C2-BE4C-A999-F549F7698C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650BAC6-52B8-9D45-96A4-4363AFCA83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162083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">
    <p:bg>
      <p:bgPr>
        <a:solidFill>
          <a:srgbClr val="3231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1E16F23-B3CF-314E-AFD9-633806B1334D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C51DA302-E673-0B48-9032-76748EE3E6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0107D9C-8794-7E4B-B350-FEC30E7FAE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826608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radient 1">
    <p:bg>
      <p:bgPr>
        <a:gradFill flip="none" rotWithShape="1">
          <a:gsLst>
            <a:gs pos="81000">
              <a:srgbClr val="003C57"/>
            </a:gs>
            <a:gs pos="0">
              <a:srgbClr val="00808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title 2">
            <a:extLst>
              <a:ext uri="{FF2B5EF4-FFF2-40B4-BE49-F238E27FC236}">
                <a16:creationId xmlns:a16="http://schemas.microsoft.com/office/drawing/2014/main" id="{B9896418-9A93-F547-B375-91E5E5B76A8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7295645-9FDE-574A-9486-F7FDBDF378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2078015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radient 2">
    <p:bg>
      <p:bgPr>
        <a:gradFill flip="none" rotWithShape="1">
          <a:gsLst>
            <a:gs pos="81000">
              <a:srgbClr val="008080"/>
            </a:gs>
            <a:gs pos="0">
              <a:srgbClr val="27A0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2BB51AC8-339B-F542-A4E2-891D4443FD7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6165A53-E610-A246-BF2B-8FE1F65A4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3885253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radient 44">
    <p:bg>
      <p:bgPr>
        <a:gradFill flip="none" rotWithShape="1">
          <a:gsLst>
            <a:gs pos="81000">
              <a:srgbClr val="37288B"/>
            </a:gs>
            <a:gs pos="0">
              <a:srgbClr val="D2376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1F692672-45E9-DB45-968E-472F1D3201F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3A6E39D-26AC-134F-96EF-39DF3B1062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2382628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radient 66">
    <p:bg>
      <p:bgPr>
        <a:gradFill flip="none" rotWithShape="1">
          <a:gsLst>
            <a:gs pos="81000">
              <a:srgbClr val="0F8243"/>
            </a:gs>
            <a:gs pos="0">
              <a:srgbClr val="00A5A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10A3A34B-DE42-9B4B-9D76-6B04A45E109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C16E151-0ED9-1744-A65B-E52268040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5719980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Section slide ONS blue">
    <p:bg>
      <p:bgPr>
        <a:gradFill flip="none" rotWithShape="1">
          <a:gsLst>
            <a:gs pos="0">
              <a:srgbClr val="E9742C"/>
            </a:gs>
            <a:gs pos="81000">
              <a:srgbClr val="D2376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FE11B252-106E-D845-B192-770BA16A6E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A4B3A4D-4DE7-BE46-A8F2-E186A17B7E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41649617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Section slide ONS blue">
    <p:bg>
      <p:bgPr>
        <a:gradFill flip="none" rotWithShape="1">
          <a:gsLst>
            <a:gs pos="81000">
              <a:srgbClr val="E2BC22"/>
            </a:gs>
            <a:gs pos="0">
              <a:srgbClr val="FF993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lum bright="-100000" contrast="-100000"/>
          </a:blip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F27CF227-6C56-1B4B-8B3C-836CBD4213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rgbClr val="003C5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6DFADB9-CC9D-E547-8CD9-C58C55DDD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rgbClr val="003C57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89055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26" Type="http://schemas.openxmlformats.org/officeDocument/2006/relationships/slideLayout" Target="../slideLayouts/slideLayout45.xml"/><Relationship Id="rId3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40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5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2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slideLayout" Target="../slideLayouts/slideLayout42.xml"/><Relationship Id="rId28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slideLayout" Target="../slideLayouts/slideLayout41.xml"/><Relationship Id="rId27" Type="http://schemas.openxmlformats.org/officeDocument/2006/relationships/slideLayout" Target="../slideLayouts/slideLayout46.xml"/><Relationship Id="rId30" Type="http://schemas.openxmlformats.org/officeDocument/2006/relationships/image" Target="../media/image7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ffice for National Statistics Logo">
            <a:extLst>
              <a:ext uri="{FF2B5EF4-FFF2-40B4-BE49-F238E27FC236}">
                <a16:creationId xmlns:a16="http://schemas.microsoft.com/office/drawing/2014/main" id="{9D6A1342-DE99-4B4D-B5AF-C43FDAE08636}"/>
              </a:ext>
            </a:extLst>
          </p:cNvPr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8439750" y="860003"/>
            <a:ext cx="2914650" cy="571500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8F094D-06E7-4D4C-A30E-6245801E4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2947E464-F91B-FD47-B97A-E5129B4544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C57F1779-22FA-E74D-A68A-DE59AC030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25089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2000" b="1">
                <a:solidFill>
                  <a:srgbClr val="003C57"/>
                </a:solidFill>
              </a:defRPr>
            </a:lvl1pPr>
          </a:lstStyle>
          <a:p>
            <a:fld id="{695CE8D2-2A51-934B-BEE8-FEA5F81FAF91}" type="datetime4">
              <a:rPr lang="en-GB" smtClean="0"/>
              <a:t>07 May 2021</a:t>
            </a:fld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C7606C98-43DA-624E-A126-318E4E297157}"/>
              </a:ext>
            </a:extLst>
          </p:cNvPr>
          <p:cNvSpPr txBox="1">
            <a:spLocks/>
          </p:cNvSpPr>
          <p:nvPr userDrawn="1"/>
        </p:nvSpPr>
        <p:spPr>
          <a:xfrm>
            <a:off x="838200" y="714371"/>
            <a:ext cx="6691713" cy="383284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rgbClr val="003C57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800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E5DCB11-47E3-BC4E-87BE-ED66A7AC92CD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25400">
            <a:solidFill>
              <a:srgbClr val="003C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4">
            <a:extLst>
              <a:ext uri="{FF2B5EF4-FFF2-40B4-BE49-F238E27FC236}">
                <a16:creationId xmlns:a16="http://schemas.microsoft.com/office/drawing/2014/main" id="{B695BB35-B7F9-BE46-A43E-B9B750880AE4}"/>
              </a:ext>
            </a:extLst>
          </p:cNvPr>
          <p:cNvSpPr txBox="1">
            <a:spLocks/>
          </p:cNvSpPr>
          <p:nvPr userDrawn="1"/>
        </p:nvSpPr>
        <p:spPr>
          <a:xfrm>
            <a:off x="838200" y="644843"/>
            <a:ext cx="7052953" cy="34906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baseline="0">
                <a:solidFill>
                  <a:srgbClr val="003C57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4D2E5A76-65BE-0B4A-9E47-4BFC8F8BB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43" y="880837"/>
            <a:ext cx="6910357" cy="3817821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en-US" dirty="0"/>
              <a:t>Write your title here</a:t>
            </a:r>
            <a:br>
              <a:rPr lang="en-US" dirty="0"/>
            </a:br>
            <a:r>
              <a:rPr lang="en-US" dirty="0"/>
              <a:t>(in sentence case)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E85E22-5EF0-604F-9D81-8D5521977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81404"/>
            <a:ext cx="10515600" cy="2646815"/>
          </a:xfrm>
          <a:prstGeom prst="rect">
            <a:avLst/>
          </a:prstGeom>
        </p:spPr>
        <p:txBody>
          <a:bodyPr vert="horz" lIns="0" tIns="46800" rIns="0" bIns="4572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9059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  <p:sldLayoutId id="2147483695" r:id="rId24"/>
    <p:sldLayoutId id="2147483696" r:id="rId25"/>
    <p:sldLayoutId id="2147483697" r:id="rId26"/>
    <p:sldLayoutId id="2147483698" r:id="rId27"/>
    <p:sldLayoutId id="2147483699" r:id="rId28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spcAft>
          <a:spcPts val="1000"/>
        </a:spcAft>
        <a:buNone/>
        <a:defRPr sz="4800" b="1" kern="1200" baseline="0">
          <a:solidFill>
            <a:srgbClr val="003C57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defRPr sz="3200" kern="1200">
          <a:solidFill>
            <a:srgbClr val="003C57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2800" kern="1200">
          <a:solidFill>
            <a:srgbClr val="003C57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rgbClr val="003C57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2000" kern="1200">
          <a:solidFill>
            <a:srgbClr val="003C57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800" kern="1200">
          <a:solidFill>
            <a:srgbClr val="003C5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eurostat/documents/10186/10693286/Guidance-on-the-compilation-of-HICP-weights-in-case-of-large-changes-in-consumer-expenditures.pdf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s.gov.uk/economy/inflationandpriceindices/articles/coronaviruscovid19andconsumerpriceinflationweightsandprices/202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01416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Weight update in the HICP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sz="3200" dirty="0"/>
              <a:t>Online session </a:t>
            </a:r>
            <a:br>
              <a:rPr lang="en-GB" sz="3200" dirty="0"/>
            </a:br>
            <a:r>
              <a:rPr lang="en-GB" sz="3200" b="1" dirty="0"/>
              <a:t>Producing CPIs under lockdown</a:t>
            </a:r>
            <a:r>
              <a:rPr lang="en-GB" b="1" dirty="0"/>
              <a:t/>
            </a:r>
            <a:br>
              <a:rPr lang="en-GB" b="1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0" y="5505535"/>
            <a:ext cx="10065224" cy="89775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fr-BE" dirty="0"/>
              <a:t>Ioannis XIROUCHAKIS</a:t>
            </a:r>
          </a:p>
          <a:p>
            <a:pPr>
              <a:spcAft>
                <a:spcPts val="0"/>
              </a:spcAft>
            </a:pPr>
            <a:r>
              <a:rPr lang="fr-BE" dirty="0"/>
              <a:t>Eurostat Unit C4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27716" y="5557902"/>
            <a:ext cx="6201295" cy="793021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b="1" i="0" dirty="0"/>
              <a:t>Group of Experts on Consumer Price Indices</a:t>
            </a:r>
          </a:p>
          <a:p>
            <a:pPr>
              <a:spcAft>
                <a:spcPts val="600"/>
              </a:spcAft>
            </a:pPr>
            <a:r>
              <a:rPr lang="en-US" b="1" i="0" dirty="0"/>
              <a:t>June 10 2021</a:t>
            </a:r>
          </a:p>
          <a:p>
            <a:pPr>
              <a:spcAft>
                <a:spcPts val="600"/>
              </a:spcAft>
            </a:pPr>
            <a:r>
              <a:rPr lang="en-US" b="1" i="0" dirty="0"/>
              <a:t> </a:t>
            </a:r>
          </a:p>
          <a:p>
            <a:pPr>
              <a:spcAft>
                <a:spcPts val="600"/>
              </a:spcAft>
            </a:pP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2789" y="1684948"/>
            <a:ext cx="10905699" cy="3881904"/>
          </a:xfrm>
        </p:spPr>
        <p:txBody>
          <a:bodyPr/>
          <a:lstStyle/>
          <a:p>
            <a:pPr lvl="0"/>
            <a:r>
              <a:rPr lang="en-IE" dirty="0"/>
              <a:t>The HICP is an annually chained Laspeyres-type price index. </a:t>
            </a:r>
          </a:p>
          <a:p>
            <a:pPr lvl="1">
              <a:spcAft>
                <a:spcPts val="600"/>
              </a:spcAft>
            </a:pPr>
            <a:r>
              <a:rPr lang="en-IE" dirty="0"/>
              <a:t>Weights are updated every year, at the beginning of each year, and are kept fixed throughout the year.</a:t>
            </a:r>
          </a:p>
          <a:p>
            <a:pPr lvl="1">
              <a:spcAft>
                <a:spcPts val="600"/>
              </a:spcAft>
            </a:pPr>
            <a:r>
              <a:rPr lang="en-IE" dirty="0"/>
              <a:t>Weights used in year t are based on national accounts data (and other data sources) referring to year t-2.</a:t>
            </a:r>
          </a:p>
          <a:p>
            <a:pPr lvl="1">
              <a:spcAft>
                <a:spcPts val="600"/>
              </a:spcAft>
            </a:pPr>
            <a:r>
              <a:rPr lang="en-IE" dirty="0"/>
              <a:t>Expenditure shares of year t-2 are reviewed and updated to make them representative for the year t-1.</a:t>
            </a:r>
          </a:p>
          <a:p>
            <a:pPr marL="457200" lvl="1" indent="0">
              <a:spcAft>
                <a:spcPts val="600"/>
              </a:spcAft>
              <a:buNone/>
            </a:pPr>
            <a:endParaRPr lang="en-IE" dirty="0"/>
          </a:p>
          <a:p>
            <a:pPr>
              <a:spcAft>
                <a:spcPts val="600"/>
              </a:spcAft>
            </a:pPr>
            <a:r>
              <a:rPr lang="en-IE" dirty="0"/>
              <a:t>The legal and conceptual framework of the HICP was kept unchanged in the current circumstances.</a:t>
            </a:r>
          </a:p>
          <a:p>
            <a:pPr marL="457200" lvl="1" indent="0">
              <a:spcAft>
                <a:spcPts val="600"/>
              </a:spcAft>
              <a:buNone/>
            </a:pPr>
            <a:endParaRPr lang="en-IE" dirty="0"/>
          </a:p>
          <a:p>
            <a:pPr marL="457200" lvl="1" indent="0">
              <a:spcAft>
                <a:spcPts val="600"/>
              </a:spcAft>
              <a:buNone/>
            </a:pPr>
            <a:endParaRPr lang="en-IE" dirty="0"/>
          </a:p>
          <a:p>
            <a:pPr lvl="0"/>
            <a:endParaRPr lang="fr-BE" dirty="0"/>
          </a:p>
          <a:p>
            <a:pPr lvl="0"/>
            <a:endParaRPr lang="en-IE" dirty="0"/>
          </a:p>
          <a:p>
            <a:pPr marL="457200" lvl="1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Weight update in the HICP</a:t>
            </a:r>
          </a:p>
        </p:txBody>
      </p:sp>
    </p:spTree>
    <p:extLst>
      <p:ext uri="{BB962C8B-B14F-4D97-AF65-F5344CB8AC3E}">
        <p14:creationId xmlns:p14="http://schemas.microsoft.com/office/powerpoint/2010/main" val="2824887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00858" y="1751449"/>
            <a:ext cx="10905699" cy="3881904"/>
          </a:xfrm>
        </p:spPr>
        <p:txBody>
          <a:bodyPr/>
          <a:lstStyle/>
          <a:p>
            <a:r>
              <a:rPr lang="en-US" dirty="0"/>
              <a:t>The 2021 HICP weights are based on the best estimates possible for household consumption expenditure patterns in 2020.</a:t>
            </a:r>
          </a:p>
          <a:p>
            <a:r>
              <a:rPr lang="en-IE" dirty="0" smtClean="0"/>
              <a:t>Timely data </a:t>
            </a:r>
            <a:r>
              <a:rPr lang="en-IE" dirty="0"/>
              <a:t>sources used to make adjustments:</a:t>
            </a:r>
          </a:p>
          <a:p>
            <a:pPr marL="457200" lvl="1" indent="0">
              <a:buNone/>
            </a:pPr>
            <a:r>
              <a:rPr lang="en-IE" dirty="0"/>
              <a:t>Quarterly national accounts data, short-term statistics (on turnover, on production), tourism statistics, energy statistics, transport statistics, scanner data, credit card data, …</a:t>
            </a:r>
          </a:p>
          <a:p>
            <a:pPr marL="0" lvl="2" indent="0">
              <a:spcBef>
                <a:spcPts val="0"/>
              </a:spcBef>
              <a:spcAft>
                <a:spcPts val="600"/>
              </a:spcAft>
              <a:buNone/>
            </a:pPr>
            <a:endParaRPr lang="en-IE" sz="1600" b="1" dirty="0"/>
          </a:p>
          <a:p>
            <a:pPr marL="0" lvl="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IE" sz="1600" b="1" dirty="0"/>
              <a:t>More information:</a:t>
            </a:r>
          </a:p>
          <a:p>
            <a:pPr marL="0" lvl="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IE" sz="1600" b="1" dirty="0"/>
              <a:t>Guidance on the compilation of HICP weights in case of large changes in consumer expenditures</a:t>
            </a:r>
          </a:p>
          <a:p>
            <a:pPr marL="0" lvl="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IE" sz="1600" dirty="0">
                <a:hlinkClick r:id="rId2"/>
              </a:rPr>
              <a:t>https://ec.europa.eu/eurostat/documents/10186/10693286/Guidance-on-the-compilation-of-HICP-weights-in-case-of-large-changes-in-consumer-expenditures.pdf</a:t>
            </a:r>
            <a:endParaRPr lang="en-IE" sz="1600" dirty="0"/>
          </a:p>
          <a:p>
            <a:pPr marL="0" lvl="2" indent="0">
              <a:spcBef>
                <a:spcPts val="0"/>
              </a:spcBef>
              <a:buNone/>
            </a:pPr>
            <a:endParaRPr lang="en-IE" sz="2400" dirty="0"/>
          </a:p>
          <a:p>
            <a:pPr marL="0" lvl="2" indent="0">
              <a:spcBef>
                <a:spcPts val="0"/>
              </a:spcBef>
              <a:buNone/>
            </a:pPr>
            <a:endParaRPr lang="en-IE" sz="2400" dirty="0"/>
          </a:p>
          <a:p>
            <a:pPr marL="457200" lvl="1" indent="0">
              <a:buNone/>
            </a:pPr>
            <a:endParaRPr lang="en-IE" dirty="0"/>
          </a:p>
          <a:p>
            <a:pPr lvl="1"/>
            <a:endParaRPr lang="en-IE" dirty="0"/>
          </a:p>
          <a:p>
            <a:pPr lvl="1"/>
            <a:endParaRPr lang="en-IE" dirty="0"/>
          </a:p>
          <a:p>
            <a:pPr lvl="1"/>
            <a:endParaRPr lang="en-IE" dirty="0"/>
          </a:p>
          <a:p>
            <a:endParaRPr lang="en-IE" dirty="0"/>
          </a:p>
          <a:p>
            <a:pPr lvl="1"/>
            <a:endParaRPr lang="en-IE" dirty="0"/>
          </a:p>
          <a:p>
            <a:pPr marL="457200" lvl="1" indent="0">
              <a:spcAft>
                <a:spcPts val="600"/>
              </a:spcAft>
              <a:buNone/>
            </a:pPr>
            <a:endParaRPr lang="en-IE" dirty="0"/>
          </a:p>
          <a:p>
            <a:pPr lvl="0"/>
            <a:endParaRPr lang="fr-BE" dirty="0"/>
          </a:p>
          <a:p>
            <a:pPr lvl="0"/>
            <a:endParaRPr lang="en-IE" dirty="0"/>
          </a:p>
          <a:p>
            <a:pPr marL="457200" lvl="1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Weight update in the HICP</a:t>
            </a:r>
          </a:p>
        </p:txBody>
      </p:sp>
    </p:spTree>
    <p:extLst>
      <p:ext uri="{BB962C8B-B14F-4D97-AF65-F5344CB8AC3E}">
        <p14:creationId xmlns:p14="http://schemas.microsoft.com/office/powerpoint/2010/main" val="2837212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Weight update in the HICP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32672" r="31639"/>
          <a:stretch/>
        </p:blipFill>
        <p:spPr>
          <a:xfrm>
            <a:off x="8006522" y="1707884"/>
            <a:ext cx="2362200" cy="4320000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7632700" y="1707884"/>
            <a:ext cx="12700" cy="43327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50" y="1707884"/>
            <a:ext cx="6618795" cy="43200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7877175" y="1707884"/>
            <a:ext cx="2305050" cy="1035316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8" name="Oval 7"/>
          <p:cNvSpPr/>
          <p:nvPr/>
        </p:nvSpPr>
        <p:spPr>
          <a:xfrm>
            <a:off x="8424794" y="4565384"/>
            <a:ext cx="2305050" cy="1035316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3" name="TextBox 2"/>
          <p:cNvSpPr txBox="1"/>
          <p:nvPr/>
        </p:nvSpPr>
        <p:spPr>
          <a:xfrm>
            <a:off x="9953625" y="150495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err="1"/>
              <a:t>Decrease</a:t>
            </a:r>
            <a:endParaRPr lang="fr-BE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314206" y="427925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err="1"/>
              <a:t>Increase</a:t>
            </a:r>
            <a:endParaRPr lang="fr-BE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97185" y="6230818"/>
            <a:ext cx="4702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i="1" dirty="0"/>
              <a:t>HICP weights for EU 27 in 2020 and in 2021</a:t>
            </a:r>
          </a:p>
        </p:txBody>
      </p:sp>
    </p:spTree>
    <p:extLst>
      <p:ext uri="{BB962C8B-B14F-4D97-AF65-F5344CB8AC3E}">
        <p14:creationId xmlns:p14="http://schemas.microsoft.com/office/powerpoint/2010/main" val="3603927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D15520E-2BFB-4649-905C-50D8408BF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CPI weights in practice 2021/22 </a:t>
            </a:r>
            <a:endParaRPr lang="en-US" b="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0567162-114A-8E49-B2E3-81DD5FDCD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343" y="5053947"/>
            <a:ext cx="10515600" cy="873316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3BDC61B-0F34-0147-8B6F-276CF6BBABF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56343" y="4592490"/>
            <a:ext cx="10515600" cy="529569"/>
          </a:xfrm>
        </p:spPr>
        <p:txBody>
          <a:bodyPr/>
          <a:lstStyle/>
          <a:p>
            <a:r>
              <a:rPr lang="en-US" dirty="0"/>
              <a:t>Chris Jenkins – Office for National Statistics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5FF3DA1-56D1-8D40-AD5C-1334CC066F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250892"/>
            <a:ext cx="357400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3C57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2777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F7FB-192A-EB41-BB3C-F58503E1A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1487"/>
            <a:ext cx="10515600" cy="535531"/>
          </a:xfrm>
        </p:spPr>
        <p:txBody>
          <a:bodyPr/>
          <a:lstStyle/>
          <a:p>
            <a:r>
              <a:rPr lang="en-US" sz="3200" dirty="0"/>
              <a:t>Weight update for UK CPI – 2021-22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A5B99-57BB-4944-B736-74B83B638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3756"/>
            <a:ext cx="10515600" cy="641842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/>
              <a:t>Aligned with HICP guidance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/>
              <a:t>Utilized National Accounts and wider data sources to estimate 2020 expenditure;</a:t>
            </a:r>
          </a:p>
          <a:p>
            <a:pPr marL="1143000" lvl="1" indent="-457200"/>
            <a:r>
              <a:rPr lang="en-US" sz="2300" dirty="0"/>
              <a:t>HHFCE – had to estimate Q4 2020 as not available</a:t>
            </a:r>
          </a:p>
          <a:p>
            <a:pPr marL="1143000" lvl="1" indent="-457200"/>
            <a:r>
              <a:rPr lang="en-US" sz="2300" dirty="0"/>
              <a:t>Alternative data sources used to support/assure 2020 estimates</a:t>
            </a:r>
          </a:p>
          <a:p>
            <a:pPr marL="1143000" lvl="1" indent="-457200"/>
            <a:r>
              <a:rPr lang="en-US" sz="2300" dirty="0"/>
              <a:t>Significant discussion with National Accounts to understand and assure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/>
              <a:t>Threshold introduced – 25% or more difference from 2019 expenditure = data amended, those in the range of 20-25% - judgmental decision taken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33640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F7FB-192A-EB41-BB3C-F58503E1A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1487"/>
            <a:ext cx="10515600" cy="535531"/>
          </a:xfrm>
        </p:spPr>
        <p:txBody>
          <a:bodyPr/>
          <a:lstStyle/>
          <a:p>
            <a:r>
              <a:rPr lang="en-US" sz="3200" dirty="0"/>
              <a:t>Weight update for UK CPI – 2021-22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A5B99-57BB-4944-B736-74B83B638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3756"/>
            <a:ext cx="10515600" cy="658667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/>
              <a:t>Analysis led to 25 classes (COCIOP4) being based on 2020 expenditure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/>
              <a:t>Obvious classes impacted such as transport, accommodation, restaurants and cafes etc.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/>
              <a:t>Indirect impact elsewhere in the basket due to a ‘reallocation’ of weight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/>
              <a:t>Counter factual analysis published – weights based on 2019 expenditure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/>
              <a:t>2021 weights will not be revised – represent best estimate of spending at the time of production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dirty="0"/>
              <a:t>2022 weights – to be decided……..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dirty="0">
                <a:hlinkClick r:id="rId3"/>
              </a:rPr>
              <a:t>https://www.ons.gov.uk/economy/inflationandpriceindices/articles/coronaviruscovid19andconsumerpriceinflationweightsandprices/2021</a:t>
            </a:r>
            <a:endParaRPr lang="en-US" sz="1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85705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NS">
  <a:themeElements>
    <a:clrScheme name="ONS">
      <a:dk1>
        <a:srgbClr val="003B57"/>
      </a:dk1>
      <a:lt1>
        <a:srgbClr val="FFFFFF"/>
      </a:lt1>
      <a:dk2>
        <a:srgbClr val="414041"/>
      </a:dk2>
      <a:lt2>
        <a:srgbClr val="CFD2D3"/>
      </a:lt2>
      <a:accent1>
        <a:srgbClr val="205F95"/>
      </a:accent1>
      <a:accent2>
        <a:srgbClr val="B8860A"/>
      </a:accent2>
      <a:accent3>
        <a:srgbClr val="003B57"/>
      </a:accent3>
      <a:accent4>
        <a:srgbClr val="007F7F"/>
      </a:accent4>
      <a:accent5>
        <a:srgbClr val="27A0CC"/>
      </a:accent5>
      <a:accent6>
        <a:srgbClr val="0E8242"/>
      </a:accent6>
      <a:hlink>
        <a:srgbClr val="27A0CC"/>
      </a:hlink>
      <a:folHlink>
        <a:srgbClr val="D2366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0" tIns="45720" rIns="91440" bIns="45720" rtlCol="0" anchor="b" anchorCtr="0">
        <a:spAutoFit/>
      </a:bodyPr>
      <a:lstStyle>
        <a:defPPr algn="l">
          <a:defRPr dirty="0" smtClean="0">
            <a:solidFill>
              <a:srgbClr val="183E56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NS" id="{1C231B32-0884-3042-9BFB-024487A7874D}" vid="{960FFF6B-BC53-4D45-8823-25DBFE97B23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1174</TotalTime>
  <Words>404</Words>
  <Application>Microsoft Office PowerPoint</Application>
  <PresentationFormat>Widescreen</PresentationFormat>
  <Paragraphs>68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Office Theme</vt:lpstr>
      <vt:lpstr>ONS</vt:lpstr>
      <vt:lpstr>Weight update in the HICP  Online session  Producing CPIs under lockdown  </vt:lpstr>
      <vt:lpstr>Weight update in the HICP</vt:lpstr>
      <vt:lpstr>Weight update in the HICP</vt:lpstr>
      <vt:lpstr>Weight update in the HICP</vt:lpstr>
      <vt:lpstr>CPI weights in practice 2021/22 </vt:lpstr>
      <vt:lpstr>Weight update for UK CPI – 2021-22</vt:lpstr>
      <vt:lpstr>Weight update for UK CPI – 2021-22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  Item X of the agenda</dc:title>
  <dc:creator>SANTOS Silvia (ESTAT)</dc:creator>
  <cp:lastModifiedBy>LAMBORAY Claude (ESTAT)</cp:lastModifiedBy>
  <cp:revision>117</cp:revision>
  <dcterms:created xsi:type="dcterms:W3CDTF">2020-10-27T10:15:31Z</dcterms:created>
  <dcterms:modified xsi:type="dcterms:W3CDTF">2021-05-07T12:26:50Z</dcterms:modified>
</cp:coreProperties>
</file>