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3"/>
  </p:notesMasterIdLst>
  <p:handoutMasterIdLst>
    <p:handoutMasterId r:id="rId14"/>
  </p:handoutMasterIdLst>
  <p:sldIdLst>
    <p:sldId id="1426" r:id="rId3"/>
    <p:sldId id="1409" r:id="rId4"/>
    <p:sldId id="1419" r:id="rId5"/>
    <p:sldId id="451" r:id="rId6"/>
    <p:sldId id="1420" r:id="rId7"/>
    <p:sldId id="1422" r:id="rId8"/>
    <p:sldId id="1412" r:id="rId9"/>
    <p:sldId id="1425" r:id="rId10"/>
    <p:sldId id="1424" r:id="rId11"/>
    <p:sldId id="761" r:id="rId12"/>
  </p:sldIdLst>
  <p:sldSz cx="12192000" cy="6858000"/>
  <p:notesSz cx="68580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18">
          <p15:clr>
            <a:srgbClr val="A4A3A4"/>
          </p15:clr>
        </p15:guide>
        <p15:guide id="4" pos="5303">
          <p15:clr>
            <a:srgbClr val="A4A3A4"/>
          </p15:clr>
        </p15:guide>
        <p15:guide id="5" pos="4139">
          <p15:clr>
            <a:srgbClr val="A4A3A4"/>
          </p15:clr>
        </p15:guide>
        <p15:guide id="6" pos="4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B4004A"/>
    <a:srgbClr val="EF0065"/>
    <a:srgbClr val="005493"/>
    <a:srgbClr val="59595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C5F60-1F0F-4786-93BE-76E3C0A35781}" v="82" dt="2020-10-08T15:29:42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 autoAdjust="0"/>
    <p:restoredTop sz="94595"/>
  </p:normalViewPr>
  <p:slideViewPr>
    <p:cSldViewPr snapToGrid="0">
      <p:cViewPr varScale="1">
        <p:scale>
          <a:sx n="109" d="100"/>
          <a:sy n="109" d="100"/>
        </p:scale>
        <p:origin x="920" y="184"/>
      </p:cViewPr>
      <p:guideLst>
        <p:guide orient="horz" pos="2160"/>
        <p:guide pos="3840"/>
        <p:guide orient="horz" pos="2318"/>
        <p:guide pos="5303"/>
        <p:guide pos="4139"/>
        <p:guide pos="4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backup_indices\LAHernandez\documentos\IPC\Experto\PPT%20support%20f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88468251813404E-2"/>
          <c:y val="5.0631236283908497E-2"/>
          <c:w val="0.890710553302555"/>
          <c:h val="0.656084100301638"/>
        </c:manualLayout>
      </c:layout>
      <c:lineChart>
        <c:grouping val="standard"/>
        <c:varyColors val="0"/>
        <c:ser>
          <c:idx val="0"/>
          <c:order val="0"/>
          <c:tx>
            <c:strRef>
              <c:f>'11. Grafico Anual '!$C$2</c:f>
              <c:strCache>
                <c:ptCount val="1"/>
                <c:pt idx="0">
                  <c:v>Poor</c:v>
                </c:pt>
              </c:strCache>
            </c:strRef>
          </c:tx>
          <c:spPr>
            <a:ln w="28575" cap="rnd">
              <a:solidFill>
                <a:srgbClr val="F79646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CF9-4727-B9DF-77FE19D3075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9-4727-B9DF-77FE19D307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66-44D7-BE1E-8664509F01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66-44D7-BE1E-8664509F01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566-44D7-BE1E-8664509F01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66-44D7-BE1E-8664509F01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566-44D7-BE1E-8664509F013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566-44D7-BE1E-8664509F01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566-44D7-BE1E-8664509F013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566-44D7-BE1E-8664509F013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566-44D7-BE1E-8664509F013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566-44D7-BE1E-8664509F013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566-44D7-BE1E-8664509F013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566-44D7-BE1E-8664509F013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566-44D7-BE1E-8664509F013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566-44D7-BE1E-8664509F013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566-44D7-BE1E-8664509F013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566-44D7-BE1E-8664509F013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566-44D7-BE1E-8664509F013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566-44D7-BE1E-8664509F013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566-44D7-BE1E-8664509F013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566-44D7-BE1E-8664509F013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566-44D7-BE1E-8664509F013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566-44D7-BE1E-8664509F013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566-44D7-BE1E-8664509F013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566-44D7-BE1E-8664509F013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566-44D7-BE1E-8664509F0130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66-44D7-BE1E-8664509F013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66-44D7-BE1E-8664509F013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66-44D7-BE1E-8664509F013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66-44D7-BE1E-8664509F0130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66-44D7-BE1E-8664509F013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66-44D7-BE1E-8664509F0130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66-44D7-BE1E-8664509F0130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66-44D7-BE1E-8664509F0130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66-44D7-BE1E-8664509F0130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66-44D7-BE1E-8664509F0130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66-44D7-BE1E-8664509F013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66-44D7-BE1E-8664509F013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66-44D7-BE1E-8664509F0130}"/>
                </c:ext>
              </c:extLst>
            </c:dLbl>
            <c:dLbl>
              <c:idx val="39"/>
              <c:layout>
                <c:manualLayout>
                  <c:x val="0"/>
                  <c:y val="-1.6198702726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66-44D7-BE1E-8664509F01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'11. Grafico Anual '!$A$3:$B$42</c:f>
              <c:multiLvlStrCache>
                <c:ptCount val="40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Mayo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Mayo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Mayo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January</c:v>
                  </c:pt>
                  <c:pt idx="37">
                    <c:v>February</c:v>
                  </c:pt>
                  <c:pt idx="38">
                    <c:v>March</c:v>
                  </c:pt>
                  <c:pt idx="39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'11. Grafico Anual '!$C$3:$C$42</c:f>
              <c:numCache>
                <c:formatCode>#,##0.00</c:formatCode>
                <c:ptCount val="40"/>
                <c:pt idx="0">
                  <c:v>3.2419730000000002</c:v>
                </c:pt>
                <c:pt idx="1">
                  <c:v>2.8926489999999991</c:v>
                </c:pt>
                <c:pt idx="2">
                  <c:v>2.6838389999999999</c:v>
                </c:pt>
                <c:pt idx="3">
                  <c:v>2.7192240000000001</c:v>
                </c:pt>
                <c:pt idx="4">
                  <c:v>2.649238</c:v>
                </c:pt>
                <c:pt idx="5">
                  <c:v>2.8025479999999989</c:v>
                </c:pt>
                <c:pt idx="6">
                  <c:v>2.6483409999999998</c:v>
                </c:pt>
                <c:pt idx="7">
                  <c:v>2.6179320000000001</c:v>
                </c:pt>
                <c:pt idx="8">
                  <c:v>2.8481179999999999</c:v>
                </c:pt>
                <c:pt idx="9">
                  <c:v>3.011371</c:v>
                </c:pt>
                <c:pt idx="10">
                  <c:v>3.0082201199999998</c:v>
                </c:pt>
                <c:pt idx="11">
                  <c:v>3.02</c:v>
                </c:pt>
                <c:pt idx="12">
                  <c:v>3.0005731060802181</c:v>
                </c:pt>
                <c:pt idx="13">
                  <c:v>2.85</c:v>
                </c:pt>
                <c:pt idx="14">
                  <c:v>3.12216785671884</c:v>
                </c:pt>
                <c:pt idx="15">
                  <c:v>3.2290783318551992</c:v>
                </c:pt>
                <c:pt idx="16">
                  <c:v>3.5055953143818201</c:v>
                </c:pt>
                <c:pt idx="17">
                  <c:v>3.6892877563925821</c:v>
                </c:pt>
                <c:pt idx="18">
                  <c:v>4.1267082038834477</c:v>
                </c:pt>
                <c:pt idx="19">
                  <c:v>4.08</c:v>
                </c:pt>
                <c:pt idx="20">
                  <c:v>4.04</c:v>
                </c:pt>
                <c:pt idx="21">
                  <c:v>4.0907969255520573</c:v>
                </c:pt>
                <c:pt idx="22">
                  <c:v>4.03</c:v>
                </c:pt>
                <c:pt idx="23" formatCode="0.00">
                  <c:v>3.9036517737164078</c:v>
                </c:pt>
                <c:pt idx="24" formatCode="0.00">
                  <c:v>3.773963930331218</c:v>
                </c:pt>
                <c:pt idx="25" formatCode="0.00">
                  <c:v>3.9816893718512412</c:v>
                </c:pt>
                <c:pt idx="26" formatCode="0.00">
                  <c:v>4.30420996662387</c:v>
                </c:pt>
                <c:pt idx="27" formatCode="0.00">
                  <c:v>4.2860047847356926</c:v>
                </c:pt>
                <c:pt idx="28" formatCode="0.00">
                  <c:v>3.6326538623296409</c:v>
                </c:pt>
                <c:pt idx="29" formatCode="0.00">
                  <c:v>3.040316747506056</c:v>
                </c:pt>
                <c:pt idx="30" formatCode="0.00">
                  <c:v>2.5981990226947511</c:v>
                </c:pt>
                <c:pt idx="31" formatCode="0.00">
                  <c:v>2.4129791314008071</c:v>
                </c:pt>
                <c:pt idx="32" formatCode="0.00">
                  <c:v>2.4894159330426082</c:v>
                </c:pt>
                <c:pt idx="33" formatCode="0.00">
                  <c:v>2.2100718585656201</c:v>
                </c:pt>
                <c:pt idx="34" formatCode="0.00">
                  <c:v>2.0090380247750699</c:v>
                </c:pt>
                <c:pt idx="35" formatCode="0.00">
                  <c:v>2.2689978370837158</c:v>
                </c:pt>
                <c:pt idx="36" formatCode="0.00">
                  <c:v>2.295860296850178</c:v>
                </c:pt>
                <c:pt idx="37" formatCode="0.00">
                  <c:v>2.1457708324405962</c:v>
                </c:pt>
                <c:pt idx="38" formatCode="0.00">
                  <c:v>1.9412649981288941</c:v>
                </c:pt>
                <c:pt idx="39" formatCode="0.00">
                  <c:v>2.0912792362840982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F9-4727-B9DF-77FE19D30754}"/>
            </c:ext>
          </c:extLst>
        </c:ser>
        <c:ser>
          <c:idx val="1"/>
          <c:order val="1"/>
          <c:tx>
            <c:strRef>
              <c:f>'11. Grafico Anual '!$F$2</c:f>
              <c:strCache>
                <c:ptCount val="1"/>
                <c:pt idx="0">
                  <c:v>Upper income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65000"/>
                  <a:lumOff val="3500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66-44D7-BE1E-8664509F01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'11. Grafico Anual '!$A$3:$B$42</c:f>
              <c:multiLvlStrCache>
                <c:ptCount val="40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Mayo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Mayo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Mayo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January</c:v>
                  </c:pt>
                  <c:pt idx="37">
                    <c:v>February</c:v>
                  </c:pt>
                  <c:pt idx="38">
                    <c:v>March</c:v>
                  </c:pt>
                  <c:pt idx="39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'11. Grafico Anual '!$F$3:$F$42</c:f>
              <c:numCache>
                <c:formatCode>#,##0.00</c:formatCode>
                <c:ptCount val="40"/>
                <c:pt idx="0">
                  <c:v>4.0973439999999997</c:v>
                </c:pt>
                <c:pt idx="1">
                  <c:v>3.9375960000000001</c:v>
                </c:pt>
                <c:pt idx="2">
                  <c:v>3.6175099999999998</c:v>
                </c:pt>
                <c:pt idx="3">
                  <c:v>3.470542</c:v>
                </c:pt>
                <c:pt idx="4">
                  <c:v>3.6498419999999991</c:v>
                </c:pt>
                <c:pt idx="5">
                  <c:v>3.6481170000000001</c:v>
                </c:pt>
                <c:pt idx="6">
                  <c:v>3.5611540000000002</c:v>
                </c:pt>
                <c:pt idx="7">
                  <c:v>3.6187200000000002</c:v>
                </c:pt>
                <c:pt idx="8">
                  <c:v>3.5799970000000001</c:v>
                </c:pt>
                <c:pt idx="9">
                  <c:v>3.5212300000000001</c:v>
                </c:pt>
                <c:pt idx="10">
                  <c:v>3.35249014</c:v>
                </c:pt>
                <c:pt idx="11">
                  <c:v>3.23</c:v>
                </c:pt>
                <c:pt idx="12">
                  <c:v>3.2228361737018041</c:v>
                </c:pt>
                <c:pt idx="13">
                  <c:v>2.8067521829647228</c:v>
                </c:pt>
                <c:pt idx="14">
                  <c:v>2.9535655050315399</c:v>
                </c:pt>
                <c:pt idx="15">
                  <c:v>3.0827323184250548</c:v>
                </c:pt>
                <c:pt idx="16">
                  <c:v>2.924444946567585</c:v>
                </c:pt>
                <c:pt idx="17">
                  <c:v>3.021052370120298</c:v>
                </c:pt>
                <c:pt idx="18">
                  <c:v>3.3075102672155521</c:v>
                </c:pt>
                <c:pt idx="19">
                  <c:v>3.19</c:v>
                </c:pt>
                <c:pt idx="20">
                  <c:v>3.29</c:v>
                </c:pt>
                <c:pt idx="21">
                  <c:v>3.3742944801253758</c:v>
                </c:pt>
                <c:pt idx="22">
                  <c:v>3.53</c:v>
                </c:pt>
                <c:pt idx="23" formatCode="0.00">
                  <c:v>3.631098435746086</c:v>
                </c:pt>
                <c:pt idx="24" formatCode="0.00">
                  <c:v>3.4548574427736729</c:v>
                </c:pt>
                <c:pt idx="25" formatCode="0.00">
                  <c:v>3.5824586945677002</c:v>
                </c:pt>
                <c:pt idx="26" formatCode="0.00">
                  <c:v>3.6008509334359831</c:v>
                </c:pt>
                <c:pt idx="27" formatCode="0.00">
                  <c:v>3.1635607095249778</c:v>
                </c:pt>
                <c:pt idx="28" formatCode="0.00">
                  <c:v>2.570548086248059</c:v>
                </c:pt>
                <c:pt idx="29" formatCode="0.00">
                  <c:v>1.9728055434001239</c:v>
                </c:pt>
                <c:pt idx="30" formatCode="0.00">
                  <c:v>1.829317401909756</c:v>
                </c:pt>
                <c:pt idx="31" formatCode="0.00">
                  <c:v>1.729618641199526</c:v>
                </c:pt>
                <c:pt idx="32" formatCode="0.00">
                  <c:v>1.7289886226670761</c:v>
                </c:pt>
                <c:pt idx="33" formatCode="0.00">
                  <c:v>1.539533004038429</c:v>
                </c:pt>
                <c:pt idx="34" formatCode="0.00">
                  <c:v>1.223845931442737</c:v>
                </c:pt>
                <c:pt idx="35" formatCode="0.00">
                  <c:v>1.1674138097958771</c:v>
                </c:pt>
                <c:pt idx="36" formatCode="0.00">
                  <c:v>1.012988072300981</c:v>
                </c:pt>
                <c:pt idx="37" formatCode="0.00">
                  <c:v>0.95204044512862696</c:v>
                </c:pt>
                <c:pt idx="38" formatCode="0.00">
                  <c:v>0.99738748259974297</c:v>
                </c:pt>
                <c:pt idx="39" formatCode="0.00">
                  <c:v>1.446254425100256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CF9-4727-B9DF-77FE19D30754}"/>
            </c:ext>
          </c:extLst>
        </c:ser>
        <c:ser>
          <c:idx val="2"/>
          <c:order val="2"/>
          <c:tx>
            <c:strRef>
              <c:f>'11. Grafico Anual '!$D$2</c:f>
              <c:strCache>
                <c:ptCount val="1"/>
                <c:pt idx="0">
                  <c:v>Vulnerable</c:v>
                </c:pt>
              </c:strCache>
            </c:strRef>
          </c:tx>
          <c:spPr>
            <a:ln>
              <a:solidFill>
                <a:srgbClr val="FF99CC"/>
              </a:solidFill>
              <a:prstDash val="solid"/>
            </a:ln>
          </c:spPr>
          <c:marker>
            <c:symbol val="none"/>
          </c:marker>
          <c:dLbls>
            <c:dLbl>
              <c:idx val="39"/>
              <c:layout>
                <c:manualLayout>
                  <c:x val="-2.5026065534003998E-3"/>
                  <c:y val="-3.5637145997759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66-44D7-BE1E-8664509F01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'11. Grafico Anual '!$A$3:$B$42</c:f>
              <c:multiLvlStrCache>
                <c:ptCount val="40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Mayo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Mayo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Mayo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January</c:v>
                  </c:pt>
                  <c:pt idx="37">
                    <c:v>February</c:v>
                  </c:pt>
                  <c:pt idx="38">
                    <c:v>March</c:v>
                  </c:pt>
                  <c:pt idx="39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'11. Grafico Anual '!$D$3:$D$42</c:f>
              <c:numCache>
                <c:formatCode>#,##0.00</c:formatCode>
                <c:ptCount val="40"/>
                <c:pt idx="0">
                  <c:v>3.2419730000000002</c:v>
                </c:pt>
                <c:pt idx="1">
                  <c:v>2.8926489999999991</c:v>
                </c:pt>
                <c:pt idx="2">
                  <c:v>2.6838389999999999</c:v>
                </c:pt>
                <c:pt idx="3">
                  <c:v>2.7192240000000001</c:v>
                </c:pt>
                <c:pt idx="4">
                  <c:v>2.649238</c:v>
                </c:pt>
                <c:pt idx="5">
                  <c:v>2.8025479999999989</c:v>
                </c:pt>
                <c:pt idx="6">
                  <c:v>2.6483409999999998</c:v>
                </c:pt>
                <c:pt idx="7">
                  <c:v>2.6179320000000001</c:v>
                </c:pt>
                <c:pt idx="8">
                  <c:v>2.8481179999999999</c:v>
                </c:pt>
                <c:pt idx="9">
                  <c:v>3.011371</c:v>
                </c:pt>
                <c:pt idx="10">
                  <c:v>3.0082201199999998</c:v>
                </c:pt>
                <c:pt idx="11">
                  <c:v>3.02</c:v>
                </c:pt>
                <c:pt idx="12">
                  <c:v>3.0539516076854678</c:v>
                </c:pt>
                <c:pt idx="13">
                  <c:v>2.9257650579361871</c:v>
                </c:pt>
                <c:pt idx="14">
                  <c:v>3.2043919464172079</c:v>
                </c:pt>
                <c:pt idx="15">
                  <c:v>3.3</c:v>
                </c:pt>
                <c:pt idx="16">
                  <c:v>3.5543652120903761</c:v>
                </c:pt>
                <c:pt idx="17">
                  <c:v>3.7184964095735831</c:v>
                </c:pt>
                <c:pt idx="18">
                  <c:v>4.1727164617307899</c:v>
                </c:pt>
                <c:pt idx="19">
                  <c:v>4.1199999999999992</c:v>
                </c:pt>
                <c:pt idx="20">
                  <c:v>4.0999999999999996</c:v>
                </c:pt>
                <c:pt idx="21">
                  <c:v>4.1463968122259907</c:v>
                </c:pt>
                <c:pt idx="22">
                  <c:v>4.07</c:v>
                </c:pt>
                <c:pt idx="23" formatCode="0.00">
                  <c:v>3.948191593548068</c:v>
                </c:pt>
                <c:pt idx="24" formatCode="0.00">
                  <c:v>3.7590306244844389</c:v>
                </c:pt>
                <c:pt idx="25" formatCode="0.00">
                  <c:v>3.9140583418885861</c:v>
                </c:pt>
                <c:pt idx="26" formatCode="0.00">
                  <c:v>4.1858133909273576</c:v>
                </c:pt>
                <c:pt idx="27" formatCode="0.00">
                  <c:v>3.9953892705950032</c:v>
                </c:pt>
                <c:pt idx="28" formatCode="0.00">
                  <c:v>3.324411848382594</c:v>
                </c:pt>
                <c:pt idx="29" formatCode="0.00">
                  <c:v>2.6348551736485981</c:v>
                </c:pt>
                <c:pt idx="30" formatCode="0.00">
                  <c:v>2.2667246902361731</c:v>
                </c:pt>
                <c:pt idx="31" formatCode="0.00">
                  <c:v>2.1573650974233241</c:v>
                </c:pt>
                <c:pt idx="32" formatCode="0.00">
                  <c:v>2.271947342598819</c:v>
                </c:pt>
                <c:pt idx="33" formatCode="0.00">
                  <c:v>2.0132314141074201</c:v>
                </c:pt>
                <c:pt idx="34" formatCode="0.00">
                  <c:v>1.817517114691338</c:v>
                </c:pt>
                <c:pt idx="35" formatCode="0.00">
                  <c:v>2.0822518279615601</c:v>
                </c:pt>
                <c:pt idx="36" formatCode="0.00">
                  <c:v>2.1510350808904799</c:v>
                </c:pt>
                <c:pt idx="37" formatCode="0.00">
                  <c:v>2.1058244190319182</c:v>
                </c:pt>
                <c:pt idx="38" formatCode="0.00">
                  <c:v>1.943922311292227</c:v>
                </c:pt>
                <c:pt idx="39" formatCode="0.00">
                  <c:v>2.2845274485039071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2AF-4634-9EDD-F3FB8DD2FD0D}"/>
            </c:ext>
          </c:extLst>
        </c:ser>
        <c:ser>
          <c:idx val="3"/>
          <c:order val="3"/>
          <c:tx>
            <c:strRef>
              <c:f>'11. Grafico Anual '!$E$2</c:f>
              <c:strCache>
                <c:ptCount val="1"/>
                <c:pt idx="0">
                  <c:v>Middle class</c:v>
                </c:pt>
              </c:strCache>
            </c:strRef>
          </c:tx>
          <c:spPr>
            <a:ln w="28575" cmpd="sng">
              <a:solidFill>
                <a:srgbClr val="B4004A"/>
              </a:solidFill>
              <a:prstDash val="solid"/>
            </a:ln>
          </c:spPr>
          <c:marker>
            <c:symbol val="none"/>
          </c:marker>
          <c:dLbls>
            <c:dLbl>
              <c:idx val="39"/>
              <c:layout>
                <c:manualLayout>
                  <c:x val="0"/>
                  <c:y val="1.619870272625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66-44D7-BE1E-8664509F01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'11. Grafico Anual '!$A$3:$B$42</c:f>
              <c:multiLvlStrCache>
                <c:ptCount val="40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Mayo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Mayo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Mayo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January</c:v>
                  </c:pt>
                  <c:pt idx="37">
                    <c:v>February</c:v>
                  </c:pt>
                  <c:pt idx="38">
                    <c:v>March</c:v>
                  </c:pt>
                  <c:pt idx="39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'11. Grafico Anual '!$E$3:$E$42</c:f>
              <c:numCache>
                <c:formatCode>#,##0.00</c:formatCode>
                <c:ptCount val="40"/>
                <c:pt idx="0">
                  <c:v>3.8302700000000001</c:v>
                </c:pt>
                <c:pt idx="1">
                  <c:v>3.508677</c:v>
                </c:pt>
                <c:pt idx="2">
                  <c:v>3.285304</c:v>
                </c:pt>
                <c:pt idx="3">
                  <c:v>3.2800410000000002</c:v>
                </c:pt>
                <c:pt idx="4">
                  <c:v>3.328732</c:v>
                </c:pt>
                <c:pt idx="5">
                  <c:v>3.314489</c:v>
                </c:pt>
                <c:pt idx="6">
                  <c:v>3.282443999999999</c:v>
                </c:pt>
                <c:pt idx="7">
                  <c:v>3.2465220000000001</c:v>
                </c:pt>
                <c:pt idx="8">
                  <c:v>3.358217999999999</c:v>
                </c:pt>
                <c:pt idx="9">
                  <c:v>3.4751089999999989</c:v>
                </c:pt>
                <c:pt idx="10">
                  <c:v>3.3994710000000001</c:v>
                </c:pt>
                <c:pt idx="11">
                  <c:v>3.2604669999999998</c:v>
                </c:pt>
                <c:pt idx="12">
                  <c:v>3.2293492628733049</c:v>
                </c:pt>
                <c:pt idx="13">
                  <c:v>3.114138109952771</c:v>
                </c:pt>
                <c:pt idx="14">
                  <c:v>3.3166144979475929</c:v>
                </c:pt>
                <c:pt idx="15">
                  <c:v>3.333404652454893</c:v>
                </c:pt>
                <c:pt idx="16">
                  <c:v>3.3740616862461321</c:v>
                </c:pt>
                <c:pt idx="17">
                  <c:v>3.4943707234994821</c:v>
                </c:pt>
                <c:pt idx="18">
                  <c:v>3.842720402188053</c:v>
                </c:pt>
                <c:pt idx="19">
                  <c:v>3.82</c:v>
                </c:pt>
                <c:pt idx="20">
                  <c:v>3.9</c:v>
                </c:pt>
                <c:pt idx="21">
                  <c:v>3.9194245986950169</c:v>
                </c:pt>
                <c:pt idx="22">
                  <c:v>3.88</c:v>
                </c:pt>
                <c:pt idx="23" formatCode="0.00">
                  <c:v>3.8384036772267418</c:v>
                </c:pt>
                <c:pt idx="24" formatCode="0.00">
                  <c:v>3.6530404919388708</c:v>
                </c:pt>
                <c:pt idx="25" formatCode="0.00">
                  <c:v>3.7180131087841999</c:v>
                </c:pt>
                <c:pt idx="26" formatCode="0.00">
                  <c:v>3.8613313572862249</c:v>
                </c:pt>
                <c:pt idx="27" formatCode="0.00">
                  <c:v>3.49321685516309</c:v>
                </c:pt>
                <c:pt idx="28" formatCode="0.00">
                  <c:v>2.8196295744843751</c:v>
                </c:pt>
                <c:pt idx="29" formatCode="0.00">
                  <c:v>2.1353252465884012</c:v>
                </c:pt>
                <c:pt idx="30" formatCode="0.00">
                  <c:v>1.9268606991282411</c:v>
                </c:pt>
                <c:pt idx="31" formatCode="0.00">
                  <c:v>1.845375992156556</c:v>
                </c:pt>
                <c:pt idx="32" formatCode="0.00">
                  <c:v>1.9681067701450841</c:v>
                </c:pt>
                <c:pt idx="33" formatCode="0.00">
                  <c:v>1.748820822497968</c:v>
                </c:pt>
                <c:pt idx="34" formatCode="0.00">
                  <c:v>1.4961744607992</c:v>
                </c:pt>
                <c:pt idx="35" formatCode="0.00">
                  <c:v>1.6510953592741411</c:v>
                </c:pt>
                <c:pt idx="36" formatCode="0.00">
                  <c:v>1.6761061345105339</c:v>
                </c:pt>
                <c:pt idx="37" formatCode="0.00">
                  <c:v>1.6625573056794281</c:v>
                </c:pt>
                <c:pt idx="38" formatCode="0.00">
                  <c:v>1.594932607196794</c:v>
                </c:pt>
                <c:pt idx="39" formatCode="0.00">
                  <c:v>2.0721363461923352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2AF-4634-9EDD-F3FB8DD2FD0D}"/>
            </c:ext>
          </c:extLst>
        </c:ser>
        <c:ser>
          <c:idx val="4"/>
          <c:order val="4"/>
          <c:tx>
            <c:strRef>
              <c:f>'11. Grafico Anual '!$G$2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multiLvlStrRef>
              <c:f>'11. Grafico Anual '!$A$3:$B$42</c:f>
              <c:multiLvlStrCache>
                <c:ptCount val="40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Mayo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Mayo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  <c:pt idx="28">
                    <c:v>Mayo</c:v>
                  </c:pt>
                  <c:pt idx="29">
                    <c:v>June</c:v>
                  </c:pt>
                  <c:pt idx="30">
                    <c:v>July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October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January</c:v>
                  </c:pt>
                  <c:pt idx="37">
                    <c:v>February</c:v>
                  </c:pt>
                  <c:pt idx="38">
                    <c:v>March</c:v>
                  </c:pt>
                  <c:pt idx="39">
                    <c:v>April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'11. Grafico Anual '!$G$3:$G$42</c:f>
              <c:numCache>
                <c:formatCode>###,###.00</c:formatCode>
                <c:ptCount val="40"/>
                <c:pt idx="0">
                  <c:v>3.68</c:v>
                </c:pt>
                <c:pt idx="1">
                  <c:v>3.37</c:v>
                </c:pt>
                <c:pt idx="2">
                  <c:v>3.14</c:v>
                </c:pt>
                <c:pt idx="3">
                  <c:v>3.13</c:v>
                </c:pt>
                <c:pt idx="4">
                  <c:v>3.16</c:v>
                </c:pt>
                <c:pt idx="5">
                  <c:v>3.2</c:v>
                </c:pt>
                <c:pt idx="6">
                  <c:v>3.12</c:v>
                </c:pt>
                <c:pt idx="7">
                  <c:v>3.1</c:v>
                </c:pt>
                <c:pt idx="8">
                  <c:v>3.23</c:v>
                </c:pt>
                <c:pt idx="9">
                  <c:v>3.33</c:v>
                </c:pt>
                <c:pt idx="10">
                  <c:v>3.27</c:v>
                </c:pt>
                <c:pt idx="11">
                  <c:v>3.18</c:v>
                </c:pt>
                <c:pt idx="12">
                  <c:v>3.15</c:v>
                </c:pt>
                <c:pt idx="13">
                  <c:v>3.01</c:v>
                </c:pt>
                <c:pt idx="14">
                  <c:v>3.21</c:v>
                </c:pt>
                <c:pt idx="15">
                  <c:v>3.25</c:v>
                </c:pt>
                <c:pt idx="16">
                  <c:v>3.31</c:v>
                </c:pt>
                <c:pt idx="17">
                  <c:v>3.43</c:v>
                </c:pt>
                <c:pt idx="18">
                  <c:v>3.79</c:v>
                </c:pt>
                <c:pt idx="19">
                  <c:v>3.75</c:v>
                </c:pt>
                <c:pt idx="20">
                  <c:v>3.82</c:v>
                </c:pt>
                <c:pt idx="21">
                  <c:v>3.86</c:v>
                </c:pt>
                <c:pt idx="22">
                  <c:v>3.84</c:v>
                </c:pt>
                <c:pt idx="23">
                  <c:v>3.8</c:v>
                </c:pt>
                <c:pt idx="24">
                  <c:v>3.62</c:v>
                </c:pt>
                <c:pt idx="25">
                  <c:v>3.72</c:v>
                </c:pt>
                <c:pt idx="26">
                  <c:v>3.86</c:v>
                </c:pt>
                <c:pt idx="27">
                  <c:v>3.51</c:v>
                </c:pt>
                <c:pt idx="28">
                  <c:v>2.85</c:v>
                </c:pt>
                <c:pt idx="29">
                  <c:v>2.19</c:v>
                </c:pt>
                <c:pt idx="30">
                  <c:v>1.97</c:v>
                </c:pt>
                <c:pt idx="31">
                  <c:v>1.88</c:v>
                </c:pt>
                <c:pt idx="32">
                  <c:v>1.97</c:v>
                </c:pt>
                <c:pt idx="33">
                  <c:v>1.75</c:v>
                </c:pt>
                <c:pt idx="34">
                  <c:v>1.49</c:v>
                </c:pt>
                <c:pt idx="35">
                  <c:v>1.61</c:v>
                </c:pt>
                <c:pt idx="36">
                  <c:v>1.6</c:v>
                </c:pt>
                <c:pt idx="37">
                  <c:v>1.56</c:v>
                </c:pt>
                <c:pt idx="38">
                  <c:v>1.51</c:v>
                </c:pt>
                <c:pt idx="39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17-0345-8B42-71C73EC05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79199848"/>
        <c:axId val="2079203896"/>
      </c:lineChart>
      <c:catAx>
        <c:axId val="207919984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079203896"/>
        <c:crosses val="autoZero"/>
        <c:auto val="1"/>
        <c:lblAlgn val="ctr"/>
        <c:lblOffset val="100"/>
        <c:noMultiLvlLbl val="0"/>
      </c:catAx>
      <c:valAx>
        <c:axId val="2079203896"/>
        <c:scaling>
          <c:orientation val="minMax"/>
          <c:max val="5"/>
          <c:min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err="1"/>
                  <a:t>Percentage</a:t>
                </a:r>
                <a:r>
                  <a:rPr lang="es-ES" baseline="0" dirty="0"/>
                  <a:t> </a:t>
                </a:r>
                <a:r>
                  <a:rPr lang="es-ES" baseline="0" dirty="0" err="1"/>
                  <a:t>change</a:t>
                </a:r>
                <a:r>
                  <a:rPr lang="es-ES" baseline="0" dirty="0"/>
                  <a:t> </a:t>
                </a:r>
                <a:r>
                  <a:rPr lang="es-ES" dirty="0"/>
                  <a:t>%</a:t>
                </a:r>
              </a:p>
            </c:rich>
          </c:tx>
          <c:layout>
            <c:manualLayout>
              <c:xMode val="edge"/>
              <c:yMode val="edge"/>
              <c:x val="3.8776466050133799E-3"/>
              <c:y val="0.221204654869669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07919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635392682678401"/>
          <c:y val="0.59835885775016495"/>
          <c:w val="0.57036259412558998"/>
          <c:h val="5.9401038689805001E-2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aseline="0">
          <a:latin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D14A-1536-4509-8CB8-2709DCA6F4A1}" type="datetimeFigureOut">
              <a:rPr lang="es-CO" smtClean="0"/>
              <a:t>14/05/21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A3D5-FBF6-4034-AAA8-873BA95CF2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52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2FF0260-ED1A-4DAC-A63D-DC8E31BD7F10}" type="datetimeFigureOut">
              <a:rPr lang="es-CO" smtClean="0"/>
              <a:t>14/05/21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702A44D-D60F-4990-A83C-897E2B838F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158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4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62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7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49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05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34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28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825F-C5BC-0945-9745-BFEF151ECAA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25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2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8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14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70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7512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0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01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9724136" y="399287"/>
            <a:ext cx="1963928" cy="8646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190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2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60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4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CO" smtClean="0"/>
              <a:pPr algn="r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1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67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E6CDF0-1D16-274D-8C2E-F9285956B4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9" y="5825069"/>
            <a:ext cx="3413916" cy="7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164" y="399470"/>
            <a:ext cx="1963633" cy="863999"/>
          </a:xfrm>
          <a:prstGeom prst="rect">
            <a:avLst/>
          </a:prstGeom>
        </p:spPr>
      </p:pic>
      <p:sp>
        <p:nvSpPr>
          <p:cNvPr id="5" name="bk object 16"/>
          <p:cNvSpPr/>
          <p:nvPr userDrawn="1"/>
        </p:nvSpPr>
        <p:spPr>
          <a:xfrm>
            <a:off x="508001" y="322299"/>
            <a:ext cx="254521" cy="261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391E340-98A5-9142-8506-C373BF3384E1}"/>
              </a:ext>
            </a:extLst>
          </p:cNvPr>
          <p:cNvSpPr txBox="1"/>
          <p:nvPr userDrawn="1"/>
        </p:nvSpPr>
        <p:spPr>
          <a:xfrm>
            <a:off x="928195" y="334671"/>
            <a:ext cx="3745405" cy="20836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2173" marR="6773" indent="-16086" algn="dist">
              <a:lnSpc>
                <a:spcPct val="130000"/>
              </a:lnSpc>
              <a:spcBef>
                <a:spcPts val="133"/>
              </a:spcBef>
            </a:pPr>
            <a:r>
              <a:rPr sz="1067" b="1" dirty="0">
                <a:solidFill>
                  <a:srgbClr val="B6004C"/>
                </a:solidFill>
                <a:latin typeface="Arial"/>
                <a:cs typeface="Arial"/>
              </a:rPr>
              <a:t>I </a:t>
            </a:r>
            <a:r>
              <a:rPr sz="1067" b="1" spc="-7" dirty="0">
                <a:solidFill>
                  <a:srgbClr val="B6004C"/>
                </a:solidFill>
                <a:latin typeface="Arial"/>
                <a:cs typeface="Arial"/>
              </a:rPr>
              <a:t>N F O R M A C </a:t>
            </a:r>
            <a:r>
              <a:rPr sz="1067" b="1" dirty="0">
                <a:solidFill>
                  <a:srgbClr val="B6004C"/>
                </a:solidFill>
                <a:latin typeface="Arial"/>
                <a:cs typeface="Arial"/>
              </a:rPr>
              <a:t>I </a:t>
            </a:r>
            <a:r>
              <a:rPr sz="1067" b="1" spc="-7" dirty="0">
                <a:solidFill>
                  <a:srgbClr val="B6004C"/>
                </a:solidFill>
                <a:latin typeface="Arial"/>
                <a:cs typeface="Arial"/>
              </a:rPr>
              <a:t>Ó N</a:t>
            </a:r>
            <a:r>
              <a:rPr lang="es-ES_tradnl" sz="1067" b="1" spc="-7" dirty="0">
                <a:solidFill>
                  <a:srgbClr val="B6004C"/>
                </a:solidFill>
                <a:latin typeface="Arial"/>
                <a:cs typeface="Arial"/>
              </a:rPr>
              <a:t>  </a:t>
            </a:r>
            <a:r>
              <a:rPr lang="es-ES" sz="1067" b="1" spc="-7" dirty="0">
                <a:solidFill>
                  <a:srgbClr val="B6004C"/>
                </a:solidFill>
                <a:latin typeface="Arial"/>
                <a:cs typeface="Arial"/>
              </a:rPr>
              <a:t>P A R A  T O D O S</a:t>
            </a:r>
            <a:endParaRPr sz="1067" b="1" dirty="0">
              <a:solidFill>
                <a:srgbClr val="B600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68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4" r:id="rId4"/>
    <p:sldLayoutId id="2147483676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3886" y="1388977"/>
            <a:ext cx="1176436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4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Segoe UI"/>
                <a:cs typeface="Segoe UI"/>
              </a:rPr>
              <a:t>Design methodology of 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Segoe UI"/>
                <a:cs typeface="Segoe UI"/>
              </a:rPr>
              <a:t>the Colombian CPI by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Segoe UI"/>
                <a:cs typeface="Segoe UI"/>
              </a:rPr>
              <a:t> household income-level</a:t>
            </a:r>
          </a:p>
          <a:p>
            <a:pPr algn="r"/>
            <a:endParaRPr lang="en-US" sz="20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Juan Daniel Oviedo</a:t>
            </a:r>
          </a:p>
          <a:p>
            <a:pPr algn="r"/>
            <a:r>
              <a:rPr lang="en-US" sz="3600" i="1" dirty="0">
                <a:solidFill>
                  <a:schemeClr val="bg1"/>
                </a:solidFill>
                <a:latin typeface="Segoe UI"/>
                <a:cs typeface="Segoe UI"/>
              </a:rPr>
              <a:t>Director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835" y="299825"/>
            <a:ext cx="1963633" cy="863999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575300" y="4566619"/>
            <a:ext cx="6208650" cy="25832"/>
          </a:xfrm>
          <a:prstGeom prst="line">
            <a:avLst/>
          </a:prstGeom>
          <a:ln>
            <a:solidFill>
              <a:srgbClr val="EF00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3886" y="1388977"/>
            <a:ext cx="1176436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4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Segoe UI"/>
                <a:cs typeface="Segoe UI"/>
              </a:rPr>
              <a:t>Design methodology of 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Segoe UI"/>
                <a:cs typeface="Segoe UI"/>
              </a:rPr>
              <a:t>the Colombian CPI by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latin typeface="Segoe UI"/>
                <a:cs typeface="Segoe UI"/>
              </a:rPr>
              <a:t> household income-level</a:t>
            </a:r>
          </a:p>
          <a:p>
            <a:pPr algn="r"/>
            <a:endParaRPr lang="en-US" sz="20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Segoe UI"/>
                <a:cs typeface="Segoe UI"/>
              </a:rPr>
              <a:t>Juan Daniel Oviedo</a:t>
            </a:r>
          </a:p>
          <a:p>
            <a:pPr algn="r"/>
            <a:r>
              <a:rPr lang="en-US" sz="3600" i="1" dirty="0">
                <a:solidFill>
                  <a:schemeClr val="bg1"/>
                </a:solidFill>
                <a:latin typeface="Segoe UI"/>
                <a:cs typeface="Segoe UI"/>
              </a:rPr>
              <a:t>Director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835" y="299825"/>
            <a:ext cx="1963633" cy="863999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575300" y="4566619"/>
            <a:ext cx="6208650" cy="25832"/>
          </a:xfrm>
          <a:prstGeom prst="line">
            <a:avLst/>
          </a:prstGeom>
          <a:ln>
            <a:solidFill>
              <a:srgbClr val="EF00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1651000"/>
            <a:ext cx="12192000" cy="459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E14429-E688-45DE-A603-01D15F08A001}"/>
              </a:ext>
            </a:extLst>
          </p:cNvPr>
          <p:cNvSpPr txBox="1"/>
          <p:nvPr/>
        </p:nvSpPr>
        <p:spPr>
          <a:xfrm>
            <a:off x="472425" y="865298"/>
            <a:ext cx="79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004A"/>
                </a:solidFill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9F00D6-08C6-4AA2-A44A-0F6BC36AC11F}"/>
              </a:ext>
            </a:extLst>
          </p:cNvPr>
          <p:cNvSpPr/>
          <p:nvPr/>
        </p:nvSpPr>
        <p:spPr>
          <a:xfrm>
            <a:off x="6154692" y="3778751"/>
            <a:ext cx="389100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Update CPI (based December 2018 = 100) by household income-level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2724457" y="34398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3D860971-1EBB-4990-AC49-3979E5212D99}"/>
              </a:ext>
            </a:extLst>
          </p:cNvPr>
          <p:cNvSpPr/>
          <p:nvPr/>
        </p:nvSpPr>
        <p:spPr>
          <a:xfrm>
            <a:off x="2666692" y="2327062"/>
            <a:ext cx="775007" cy="775007"/>
          </a:xfrm>
          <a:prstGeom prst="ellipse">
            <a:avLst/>
          </a:prstGeom>
          <a:noFill/>
          <a:ln w="38100">
            <a:solidFill>
              <a:srgbClr val="8D14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C4C27B5-3C96-4C29-886A-C906BA9E6A14}"/>
              </a:ext>
            </a:extLst>
          </p:cNvPr>
          <p:cNvSpPr/>
          <p:nvPr/>
        </p:nvSpPr>
        <p:spPr>
          <a:xfrm>
            <a:off x="2829090" y="2351006"/>
            <a:ext cx="447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O" sz="4000" b="1" i="1" dirty="0">
                <a:solidFill>
                  <a:srgbClr val="B6004B"/>
                </a:solidFill>
                <a:cs typeface="Arial" panose="020B0604020202020204" pitchFamily="34" charset="0"/>
              </a:rPr>
              <a:t>1</a:t>
            </a:r>
            <a:endParaRPr lang="es-CO" sz="4000" i="1" dirty="0"/>
          </a:p>
        </p:txBody>
      </p:sp>
      <p:sp>
        <p:nvSpPr>
          <p:cNvPr id="17" name="Rectángulo 16"/>
          <p:cNvSpPr/>
          <p:nvPr/>
        </p:nvSpPr>
        <p:spPr>
          <a:xfrm>
            <a:off x="2599620" y="3739634"/>
            <a:ext cx="1661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Colombian </a:t>
            </a:r>
          </a:p>
          <a:p>
            <a:r>
              <a:rPr lang="en-US" sz="2400" dirty="0"/>
              <a:t>CPI history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6285136" y="34398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3D860971-1EBB-4990-AC49-3979E5212D99}"/>
              </a:ext>
            </a:extLst>
          </p:cNvPr>
          <p:cNvSpPr/>
          <p:nvPr/>
        </p:nvSpPr>
        <p:spPr>
          <a:xfrm>
            <a:off x="6227371" y="2327062"/>
            <a:ext cx="775007" cy="775007"/>
          </a:xfrm>
          <a:prstGeom prst="ellipse">
            <a:avLst/>
          </a:prstGeom>
          <a:noFill/>
          <a:ln w="38100">
            <a:solidFill>
              <a:srgbClr val="8D14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C4C27B5-3C96-4C29-886A-C906BA9E6A14}"/>
              </a:ext>
            </a:extLst>
          </p:cNvPr>
          <p:cNvSpPr/>
          <p:nvPr/>
        </p:nvSpPr>
        <p:spPr>
          <a:xfrm>
            <a:off x="6389769" y="2351006"/>
            <a:ext cx="447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O" sz="4000" b="1" i="1" dirty="0">
                <a:solidFill>
                  <a:srgbClr val="B6004B"/>
                </a:solidFill>
                <a:cs typeface="Arial" panose="020B0604020202020204" pitchFamily="34" charset="0"/>
              </a:rPr>
              <a:t>2</a:t>
            </a:r>
            <a:endParaRPr lang="es-CO" sz="4000" i="1" dirty="0"/>
          </a:p>
        </p:txBody>
      </p:sp>
    </p:spTree>
    <p:extLst>
      <p:ext uri="{BB962C8B-B14F-4D97-AF65-F5344CB8AC3E}">
        <p14:creationId xmlns:p14="http://schemas.microsoft.com/office/powerpoint/2010/main" val="194608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2400300"/>
            <a:ext cx="12192000" cy="445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E14429-E688-45DE-A603-01D15F08A001}"/>
              </a:ext>
            </a:extLst>
          </p:cNvPr>
          <p:cNvSpPr txBox="1"/>
          <p:nvPr/>
        </p:nvSpPr>
        <p:spPr>
          <a:xfrm>
            <a:off x="435429" y="747645"/>
            <a:ext cx="79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004A"/>
                </a:solidFill>
                <a:cs typeface="Arial" panose="020B0604020202020204" pitchFamily="34" charset="0"/>
              </a:rPr>
              <a:t>1. Colombian CPI history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D22036-FA4F-4C14-AF46-6D5D701C57B7}"/>
              </a:ext>
            </a:extLst>
          </p:cNvPr>
          <p:cNvSpPr txBox="1"/>
          <p:nvPr/>
        </p:nvSpPr>
        <p:spPr>
          <a:xfrm>
            <a:off x="435428" y="1563755"/>
            <a:ext cx="11341337" cy="296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dirty="0"/>
              <a:t>The Colombian CPI has a long tradition in the production and dissemination of results based on the classification of households according to </a:t>
            </a:r>
            <a:r>
              <a:rPr lang="en-US" sz="1867" b="1" dirty="0"/>
              <a:t>their expenditure structure</a:t>
            </a:r>
            <a:r>
              <a:rPr lang="en-US" sz="1867" dirty="0"/>
              <a:t>:</a:t>
            </a:r>
          </a:p>
          <a:p>
            <a:pPr algn="just"/>
            <a:r>
              <a:rPr lang="en-US" sz="1867" dirty="0">
                <a:latin typeface="+mj-lt"/>
                <a:cs typeface="Arial" panose="020B0604020202020204" pitchFamily="34" charset="0"/>
              </a:rPr>
              <a:t>	</a:t>
            </a:r>
          </a:p>
          <a:p>
            <a:pPr marL="1066759" lvl="1" indent="-457189" algn="just">
              <a:buFont typeface="Wingdings" panose="05000000000000000000" pitchFamily="2" charset="2"/>
              <a:buChar char="v"/>
            </a:pPr>
            <a:endParaRPr lang="es-CO" sz="1867" dirty="0">
              <a:latin typeface="+mj-lt"/>
              <a:cs typeface="Arial" panose="020B0604020202020204" pitchFamily="34" charset="0"/>
            </a:endParaRPr>
          </a:p>
          <a:p>
            <a:pPr lvl="1"/>
            <a:endParaRPr lang="es-CO" sz="1867" dirty="0">
              <a:latin typeface="+mj-lt"/>
              <a:cs typeface="Arial" panose="020B0604020202020204" pitchFamily="34" charset="0"/>
            </a:endParaRPr>
          </a:p>
          <a:p>
            <a:pPr lvl="1" algn="just"/>
            <a:endParaRPr lang="es-CO" sz="1867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es-CO" sz="1867" dirty="0">
              <a:latin typeface="+mj-lt"/>
              <a:cs typeface="Arial" panose="020B0604020202020204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CO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>
              <a:buFont typeface="Arial" panose="020B0604020202020204" pitchFamily="34" charset="0"/>
              <a:buChar char="•"/>
            </a:pPr>
            <a:endParaRPr lang="es-CO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41597"/>
              </p:ext>
            </p:extLst>
          </p:nvPr>
        </p:nvGraphicFramePr>
        <p:xfrm>
          <a:off x="584201" y="2697914"/>
          <a:ext cx="11214099" cy="3779086"/>
        </p:xfrm>
        <a:graphic>
          <a:graphicData uri="http://schemas.openxmlformats.org/drawingml/2006/table">
            <a:tbl>
              <a:tblPr/>
              <a:tblGrid>
                <a:gridCol w="94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9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2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84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Colombian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CPI </a:t>
                      </a:r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Segmentation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criterion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00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Term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Income level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Weight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Collection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No.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59">
                <a:tc>
                  <a:txBody>
                    <a:bodyPr/>
                    <a:lstStyle/>
                    <a:p>
                      <a:pPr algn="l" fontAlgn="ctr"/>
                      <a:r>
                        <a:rPr lang="mr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1954 -1978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Employees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Workers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Labor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category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Each CPC by labor category were calculated with all sources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40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1979 - 1988</a:t>
                      </a:r>
                      <a:b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1989 - 1998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Lower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Half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Income level (uppder level income households were excluded)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Each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CPI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sources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were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clasificated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according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the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housesholds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socioeconomic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stratum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around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. 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Houseshold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would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buy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goods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next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own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neighborhood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)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2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1999 - 2008</a:t>
                      </a:r>
                      <a:b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2009 - 2018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Lower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Half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Upper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Income level structure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0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2019 - Today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Poor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Vulnerable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Middle class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Upper income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Vulnerability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Approach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the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Definition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of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the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Middle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Class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Each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CPC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were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calculated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with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all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sources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except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in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the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case of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rents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water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electricity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gas*)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540057" y="14205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1676400"/>
            <a:ext cx="12192000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E14429-E688-45DE-A603-01D15F08A001}"/>
              </a:ext>
            </a:extLst>
          </p:cNvPr>
          <p:cNvSpPr txBox="1"/>
          <p:nvPr/>
        </p:nvSpPr>
        <p:spPr>
          <a:xfrm>
            <a:off x="435427" y="825402"/>
            <a:ext cx="1069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2.Update CPI (based December 2018 = 100) by household income-level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28235"/>
              </p:ext>
            </p:extLst>
          </p:nvPr>
        </p:nvGraphicFramePr>
        <p:xfrm>
          <a:off x="558800" y="1917696"/>
          <a:ext cx="11264900" cy="4546605"/>
        </p:xfrm>
        <a:graphic>
          <a:graphicData uri="http://schemas.openxmlformats.org/drawingml/2006/table">
            <a:tbl>
              <a:tblPr/>
              <a:tblGrid>
                <a:gridCol w="492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1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Colombian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CPI </a:t>
                      </a:r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Weight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by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income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level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*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00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COICOP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Division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Poor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Vulnerable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Middle class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Upper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income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Food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non-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alcoholic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beverages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23,78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22,24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15,80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8,16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15,05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Alcoholic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beverages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tobacco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1,82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1,88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1,72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1,53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1,70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Clothing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footwear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3,30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3,50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3,91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4,49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3,98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Housing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water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electricity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gas and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other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fuels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40,17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36,33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33,13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30,44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33,12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Furnishings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household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equipment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2,97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3,75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5,99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4,19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Health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1,51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1,40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1,52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2,34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1,71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Transport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7,08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13,00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15,12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12,93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Communication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2,66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3,25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4,58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4,56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4,33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Recreation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culture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2,61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2,89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3,46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5,19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3,79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/>
                          <a:cs typeface="Segoe UI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/>
                          <a:cs typeface="Segoe UI"/>
                        </a:rPr>
                        <a:t>1,64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/>
                          <a:cs typeface="Segoe UI"/>
                        </a:rPr>
                        <a:t>1,74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/>
                          <a:cs typeface="Segoe UI"/>
                        </a:rPr>
                        <a:t>4,29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/>
                          <a:cs typeface="Segoe UI"/>
                        </a:rPr>
                        <a:t>6,55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1" i="0" u="none" strike="noStrike">
                          <a:solidFill>
                            <a:srgbClr val="262626"/>
                          </a:solidFill>
                          <a:effectLst/>
                          <a:latin typeface="Segoe UI"/>
                          <a:cs typeface="Segoe UI"/>
                        </a:rPr>
                        <a:t>4,41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Restaurants and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hotels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7,23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8,17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9,48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10,31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9,43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Miscellaneous goods and services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5,23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5,46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5,35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5,32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5,36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*</a:t>
                      </a:r>
                      <a:r>
                        <a:rPr lang="es-E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Urban</a:t>
                      </a:r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areas</a:t>
                      </a:r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coverage</a:t>
                      </a:r>
                      <a:r>
                        <a:rPr lang="es-E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in 56 </a:t>
                      </a:r>
                      <a:r>
                        <a:rPr lang="es-E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municipalities</a:t>
                      </a:r>
                      <a:endParaRPr lang="es-ES" sz="1100" b="0" i="1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540057" y="14205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2032000"/>
            <a:ext cx="12192000" cy="48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E14429-E688-45DE-A603-01D15F08A001}"/>
              </a:ext>
            </a:extLst>
          </p:cNvPr>
          <p:cNvSpPr txBox="1"/>
          <p:nvPr/>
        </p:nvSpPr>
        <p:spPr>
          <a:xfrm>
            <a:off x="435427" y="825402"/>
            <a:ext cx="1069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2.Update CPI (based December 2018 = 100) by household income-level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Some divisions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8810"/>
              </p:ext>
            </p:extLst>
          </p:nvPr>
        </p:nvGraphicFramePr>
        <p:xfrm>
          <a:off x="482600" y="2260595"/>
          <a:ext cx="11239499" cy="4229104"/>
        </p:xfrm>
        <a:graphic>
          <a:graphicData uri="http://schemas.openxmlformats.org/drawingml/2006/table">
            <a:tbl>
              <a:tblPr/>
              <a:tblGrid>
                <a:gridCol w="1001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7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3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3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Colombian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CPI </a:t>
                      </a:r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Weight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by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income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level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*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00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Division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Some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clases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Poor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Vulnerable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Middle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class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Upper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income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Observation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Transport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Motor cars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0,43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2,23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5,21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2,65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Fuels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lubricants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for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personal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transport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equipment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1,23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2,19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3,00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3,44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2,94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Petroleum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price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shock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Passenger transport by road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5,24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6,56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5,88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3,17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5,29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Regulated prices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Restaurants and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hotels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Restaurants, cafés and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the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like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7,20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8,12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9,31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9,47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9,12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Canteens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0,01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0,04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0,22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0,08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Accommodation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services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0,01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0,03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0,12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0,61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0,23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 </a:t>
                      </a:r>
                    </a:p>
                  </a:txBody>
                  <a:tcPr marL="72000" marR="360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540057" y="17634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E14429-E688-45DE-A603-01D15F08A001}"/>
              </a:ext>
            </a:extLst>
          </p:cNvPr>
          <p:cNvSpPr txBox="1"/>
          <p:nvPr/>
        </p:nvSpPr>
        <p:spPr>
          <a:xfrm>
            <a:off x="413106" y="787973"/>
            <a:ext cx="1069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Methodology design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2260600"/>
            <a:ext cx="12192000" cy="459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540057" y="14205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3 Rectángulo"/>
          <p:cNvSpPr/>
          <p:nvPr/>
        </p:nvSpPr>
        <p:spPr>
          <a:xfrm>
            <a:off x="472482" y="1634170"/>
            <a:ext cx="10742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All</a:t>
            </a:r>
            <a:r>
              <a:rPr lang="es-ES" sz="2000" dirty="0"/>
              <a:t> </a:t>
            </a:r>
            <a:r>
              <a:rPr lang="es-ES" sz="2000" dirty="0" err="1"/>
              <a:t>households</a:t>
            </a:r>
            <a:r>
              <a:rPr lang="es-ES" sz="2000" dirty="0"/>
              <a:t> in </a:t>
            </a:r>
            <a:r>
              <a:rPr lang="es-ES" sz="2000" dirty="0" err="1"/>
              <a:t>every</a:t>
            </a:r>
            <a:r>
              <a:rPr lang="es-ES" sz="2000" dirty="0"/>
              <a:t> municipalities,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classified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 err="1"/>
              <a:t>daily</a:t>
            </a:r>
            <a:r>
              <a:rPr lang="es-ES" sz="2000" dirty="0"/>
              <a:t> per </a:t>
            </a:r>
            <a:r>
              <a:rPr lang="es-ES" sz="2000" dirty="0" err="1"/>
              <a:t>capita</a:t>
            </a:r>
            <a:r>
              <a:rPr lang="es-ES" sz="2000" dirty="0"/>
              <a:t> </a:t>
            </a:r>
            <a:r>
              <a:rPr lang="es-ES" sz="2000" dirty="0" err="1"/>
              <a:t>income</a:t>
            </a:r>
            <a:r>
              <a:rPr lang="es-ES" sz="2000" dirty="0"/>
              <a:t>:</a:t>
            </a:r>
          </a:p>
          <a:p>
            <a:endParaRPr lang="es-ES" sz="2000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es-ES" sz="2000" dirty="0"/>
          </a:p>
          <a:p>
            <a:endParaRPr lang="es-CO" sz="2000" dirty="0"/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508000" y="2743200"/>
            <a:ext cx="2501900" cy="3429000"/>
          </a:xfrm>
          <a:prstGeom prst="round2DiagRect">
            <a:avLst/>
          </a:prstGeom>
          <a:noFill/>
          <a:ln>
            <a:solidFill>
              <a:srgbClr val="B40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3431704" y="2743200"/>
            <a:ext cx="2501900" cy="3429000"/>
          </a:xfrm>
          <a:prstGeom prst="round2DiagRect">
            <a:avLst/>
          </a:prstGeom>
          <a:noFill/>
          <a:ln>
            <a:solidFill>
              <a:srgbClr val="B40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6312024" y="2743200"/>
            <a:ext cx="2501900" cy="3429000"/>
          </a:xfrm>
          <a:prstGeom prst="round2DiagRect">
            <a:avLst/>
          </a:prstGeom>
          <a:noFill/>
          <a:ln>
            <a:solidFill>
              <a:srgbClr val="B40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9235728" y="2743200"/>
            <a:ext cx="2501900" cy="3429000"/>
          </a:xfrm>
          <a:prstGeom prst="round2DiagRect">
            <a:avLst/>
          </a:prstGeom>
          <a:noFill/>
          <a:ln>
            <a:solidFill>
              <a:srgbClr val="B40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685800" y="3669437"/>
            <a:ext cx="194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/>
              <a:t>Less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4 PPP </a:t>
            </a:r>
            <a:r>
              <a:rPr lang="es-ES" dirty="0" err="1"/>
              <a:t>dollars</a:t>
            </a:r>
            <a:r>
              <a:rPr lang="es-ES" dirty="0"/>
              <a:t> (2017): </a:t>
            </a:r>
            <a:r>
              <a:rPr lang="es-ES" b="1" i="1" dirty="0"/>
              <a:t>Poor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771900" y="3669437"/>
            <a:ext cx="1816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Between 4 and less than 10 PPP dollars (2017): </a:t>
            </a:r>
            <a:r>
              <a:rPr lang="en-US" b="1" i="1" dirty="0"/>
              <a:t>Vulnerable</a:t>
            </a:r>
            <a:endParaRPr lang="es-ES" b="1" i="1" dirty="0"/>
          </a:p>
        </p:txBody>
      </p:sp>
      <p:sp>
        <p:nvSpPr>
          <p:cNvPr id="13" name="Rectángulo 12"/>
          <p:cNvSpPr/>
          <p:nvPr/>
        </p:nvSpPr>
        <p:spPr>
          <a:xfrm>
            <a:off x="6896100" y="3669437"/>
            <a:ext cx="134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Between 11 and less than 50 PPP dollars (2017): </a:t>
            </a:r>
            <a:r>
              <a:rPr lang="en-US" b="1" i="1" dirty="0"/>
              <a:t>Middle class</a:t>
            </a:r>
            <a:endParaRPr lang="es-ES" b="1" i="1" dirty="0"/>
          </a:p>
        </p:txBody>
      </p:sp>
      <p:sp>
        <p:nvSpPr>
          <p:cNvPr id="14" name="Rectángulo 13"/>
          <p:cNvSpPr/>
          <p:nvPr/>
        </p:nvSpPr>
        <p:spPr>
          <a:xfrm>
            <a:off x="9652000" y="3669437"/>
            <a:ext cx="171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Value greater than 50 PPP dollars (2017): </a:t>
            </a:r>
            <a:r>
              <a:rPr lang="en-US" b="1" i="1" dirty="0"/>
              <a:t>Upper income</a:t>
            </a:r>
            <a:endParaRPr lang="es-ES" b="1" i="1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1498600" y="3238500"/>
            <a:ext cx="444500" cy="0"/>
          </a:xfrm>
          <a:prstGeom prst="straightConnector1">
            <a:avLst/>
          </a:prstGeom>
          <a:ln>
            <a:solidFill>
              <a:srgbClr val="B4004A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4439816" y="3238500"/>
            <a:ext cx="444500" cy="0"/>
          </a:xfrm>
          <a:prstGeom prst="straightConnector1">
            <a:avLst/>
          </a:prstGeom>
          <a:ln>
            <a:solidFill>
              <a:srgbClr val="B4004A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392144" y="3238500"/>
            <a:ext cx="444500" cy="0"/>
          </a:xfrm>
          <a:prstGeom prst="straightConnector1">
            <a:avLst/>
          </a:prstGeom>
          <a:ln>
            <a:solidFill>
              <a:srgbClr val="B4004A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10297864" y="3238500"/>
            <a:ext cx="444500" cy="0"/>
          </a:xfrm>
          <a:prstGeom prst="straightConnector1">
            <a:avLst/>
          </a:prstGeom>
          <a:ln>
            <a:solidFill>
              <a:srgbClr val="B4004A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2082800"/>
            <a:ext cx="12192000" cy="477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8" name="8 Gráfico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189770"/>
              </p:ext>
            </p:extLst>
          </p:nvPr>
        </p:nvGraphicFramePr>
        <p:xfrm>
          <a:off x="482601" y="2273300"/>
          <a:ext cx="113919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431800" y="6778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32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20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Results. </a:t>
            </a:r>
            <a:r>
              <a:rPr lang="es-ES" sz="2000" b="1" dirty="0" err="1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Colombian</a:t>
            </a:r>
            <a:r>
              <a:rPr lang="es-ES" sz="20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 CPI </a:t>
            </a:r>
            <a:r>
              <a:rPr lang="es-ES" sz="2000" b="1" dirty="0" err="1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by</a:t>
            </a:r>
            <a:r>
              <a:rPr lang="es-ES" sz="20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income</a:t>
            </a:r>
            <a:r>
              <a:rPr lang="es-ES" sz="20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levels</a:t>
            </a:r>
            <a:endParaRPr lang="es-ES" sz="2000" b="1" dirty="0">
              <a:solidFill>
                <a:srgbClr val="B4004A"/>
              </a:solidFill>
              <a:latin typeface="+mj-lt"/>
              <a:cs typeface="Arial" panose="020B0604020202020204" pitchFamily="34" charset="0"/>
            </a:endParaRPr>
          </a:p>
          <a:p>
            <a:pPr>
              <a:defRPr sz="132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s-ES" sz="20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12-month </a:t>
            </a:r>
            <a:r>
              <a:rPr lang="es-ES" sz="2000" b="1" dirty="0" err="1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percentage</a:t>
            </a:r>
            <a:r>
              <a:rPr lang="es-ES" sz="20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change</a:t>
            </a:r>
            <a:endParaRPr lang="es-ES" sz="2000" b="1" dirty="0">
              <a:solidFill>
                <a:srgbClr val="B4004A"/>
              </a:solidFill>
              <a:latin typeface="+mj-lt"/>
              <a:cs typeface="Arial" panose="020B0604020202020204" pitchFamily="34" charset="0"/>
            </a:endParaRPr>
          </a:p>
          <a:p>
            <a:pPr>
              <a:defRPr sz="132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(2018-Abril 2021)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540057" y="18396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1473200"/>
            <a:ext cx="12192000" cy="538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E14429-E688-45DE-A603-01D15F08A001}"/>
              </a:ext>
            </a:extLst>
          </p:cNvPr>
          <p:cNvSpPr txBox="1"/>
          <p:nvPr/>
        </p:nvSpPr>
        <p:spPr>
          <a:xfrm>
            <a:off x="435427" y="677033"/>
            <a:ext cx="79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Results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540057" y="12554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25977"/>
              </p:ext>
            </p:extLst>
          </p:nvPr>
        </p:nvGraphicFramePr>
        <p:xfrm>
          <a:off x="565150" y="1754388"/>
          <a:ext cx="5372480" cy="4671808"/>
        </p:xfrm>
        <a:graphic>
          <a:graphicData uri="http://schemas.openxmlformats.org/drawingml/2006/table">
            <a:tbl>
              <a:tblPr/>
              <a:tblGrid>
                <a:gridCol w="216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76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CPI </a:t>
                      </a:r>
                      <a:r>
                        <a:rPr lang="es-ES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April</a:t>
                      </a:r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2021 Results-12-month </a:t>
                      </a:r>
                      <a:r>
                        <a:rPr lang="es-ES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percentage</a:t>
                      </a:r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change</a:t>
                      </a:r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  <a:cs typeface="Segoe UI"/>
                        </a:rPr>
                        <a:t> %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00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COICOP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Division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Poor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Vulnerable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Middle class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Upper income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Food and non-alcoholic beverages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2,42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4,27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4,65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3,98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Alcoholic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beverages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tobacco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3,14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2,86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2,84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2,75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2,83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Clothing and footwear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-0,97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-1,94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-5,05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-2,68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296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Housing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water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electricity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gas and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other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fuels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2,26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2,35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2,19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1,78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2,13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Furnishings household equipment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-2,28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-1,64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-0,80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0,87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-0,31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Health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4,70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4,93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4,32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3,97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4,28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Transport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4,42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3,60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3,66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3,15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3,52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Communication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0,84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0,77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0,44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Recreation and culture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0,91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1,43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0,54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-1,84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-0,16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Education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-11,50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-9,02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-8,28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-4,97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-7,12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Restaurants and hotels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4,25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4,00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3,37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3,83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Miscellaneous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goods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services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1,89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1,82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2,16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2,85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2,27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59098"/>
              </p:ext>
            </p:extLst>
          </p:nvPr>
        </p:nvGraphicFramePr>
        <p:xfrm>
          <a:off x="6216650" y="1756773"/>
          <a:ext cx="5518151" cy="4664345"/>
        </p:xfrm>
        <a:graphic>
          <a:graphicData uri="http://schemas.openxmlformats.org/drawingml/2006/table">
            <a:tbl>
              <a:tblPr/>
              <a:tblGrid>
                <a:gridCol w="2234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3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60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CPI </a:t>
                      </a:r>
                      <a:r>
                        <a:rPr lang="es-E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April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 2021 Results-12-month </a:t>
                      </a:r>
                      <a:r>
                        <a:rPr lang="es-E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contribution</a:t>
                      </a:r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00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COICOP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Division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Poor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Vulnerable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Middle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class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Upper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income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Food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non-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alcoholic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beverages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0,61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0,72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0,71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0,40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0,64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Alcoholic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beverages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tobacco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Clothing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footwear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-0,22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-0,10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Housing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water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electricity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, gas and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other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fuels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0,89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0,84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0,72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0,54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0,70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Furnishings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household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equipment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Health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Transport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0,47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0,46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0,44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Communication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Recreation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 and culture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0,02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-0,01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-0,20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-0,16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-0,37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-0,34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-0,33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Restaurants and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hotels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  <a:cs typeface="Segoe UI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0,33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0,36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Miscellaneous goods and services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0,10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0,10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0,11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0,15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0,12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60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2,09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2,28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2,07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1,45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  <a:t>1,95</a:t>
                      </a: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5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193D55-BBAA-430B-B315-FB36F24EA2FE}"/>
              </a:ext>
            </a:extLst>
          </p:cNvPr>
          <p:cNvSpPr/>
          <p:nvPr/>
        </p:nvSpPr>
        <p:spPr>
          <a:xfrm>
            <a:off x="0" y="1816100"/>
            <a:ext cx="12192000" cy="5041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540057" y="14205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dondear rectángulo de esquina diagonal 5"/>
          <p:cNvSpPr/>
          <p:nvPr/>
        </p:nvSpPr>
        <p:spPr>
          <a:xfrm>
            <a:off x="1689100" y="2298700"/>
            <a:ext cx="3619500" cy="3975100"/>
          </a:xfrm>
          <a:prstGeom prst="round2DiagRect">
            <a:avLst/>
          </a:prstGeom>
          <a:noFill/>
          <a:ln>
            <a:solidFill>
              <a:srgbClr val="B40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E14429-E688-45DE-A603-01D15F08A001}"/>
              </a:ext>
            </a:extLst>
          </p:cNvPr>
          <p:cNvSpPr txBox="1"/>
          <p:nvPr/>
        </p:nvSpPr>
        <p:spPr>
          <a:xfrm>
            <a:off x="491615" y="766622"/>
            <a:ext cx="79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4004A"/>
                </a:solidFill>
                <a:latin typeface="+mj-lt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412632" y="2298700"/>
            <a:ext cx="3619500" cy="3975100"/>
          </a:xfrm>
          <a:prstGeom prst="round2DiagRect">
            <a:avLst/>
          </a:prstGeom>
          <a:noFill/>
          <a:ln>
            <a:solidFill>
              <a:srgbClr val="B400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070100" y="3044736"/>
            <a:ext cx="2959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results of the CPI according to income level, for the first two aggregations (for poor and vulnerable groups) are used as a decision-making tool to define the increase in the Minimum Wage.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743700" y="3044736"/>
            <a:ext cx="2959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results of the index for those of middle-income households (third aggregation) to evolve the items in the financial statements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2161208" y="28302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786BCCF-51A5-4F1E-B70C-A3D9596EF142}"/>
              </a:ext>
            </a:extLst>
          </p:cNvPr>
          <p:cNvCxnSpPr/>
          <p:nvPr/>
        </p:nvCxnSpPr>
        <p:spPr>
          <a:xfrm>
            <a:off x="6816080" y="2830277"/>
            <a:ext cx="824975" cy="0"/>
          </a:xfrm>
          <a:prstGeom prst="line">
            <a:avLst/>
          </a:prstGeom>
          <a:ln w="38100" cmpd="sng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7122</TotalTime>
  <Words>853</Words>
  <Application>Microsoft Macintosh PowerPoint</Application>
  <PresentationFormat>Panorámica</PresentationFormat>
  <Paragraphs>393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Wingdings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QUE VIENE Y QUEREMOS   TRABAJAR DE LA  MANO CON USTEDES</dc:title>
  <dc:creator>Maria Alejandra Botiva Leon</dc:creator>
  <cp:lastModifiedBy>SILVIA ALEJANDRA HERNANDEZ OSORIO</cp:lastModifiedBy>
  <cp:revision>142</cp:revision>
  <cp:lastPrinted>2021-02-08T22:22:28Z</cp:lastPrinted>
  <dcterms:created xsi:type="dcterms:W3CDTF">2020-02-27T19:34:20Z</dcterms:created>
  <dcterms:modified xsi:type="dcterms:W3CDTF">2021-05-14T14:38:40Z</dcterms:modified>
</cp:coreProperties>
</file>