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0" r:id="rId2"/>
    <p:sldMasterId id="2147483672" r:id="rId3"/>
  </p:sldMasterIdLst>
  <p:notesMasterIdLst>
    <p:notesMasterId r:id="rId19"/>
  </p:notesMasterIdLst>
  <p:handoutMasterIdLst>
    <p:handoutMasterId r:id="rId20"/>
  </p:handoutMasterIdLst>
  <p:sldIdLst>
    <p:sldId id="260" r:id="rId4"/>
    <p:sldId id="282" r:id="rId5"/>
    <p:sldId id="278" r:id="rId6"/>
    <p:sldId id="284" r:id="rId7"/>
    <p:sldId id="288" r:id="rId8"/>
    <p:sldId id="280" r:id="rId9"/>
    <p:sldId id="283" r:id="rId10"/>
    <p:sldId id="295" r:id="rId11"/>
    <p:sldId id="291" r:id="rId12"/>
    <p:sldId id="296" r:id="rId13"/>
    <p:sldId id="298" r:id="rId14"/>
    <p:sldId id="297" r:id="rId15"/>
    <p:sldId id="294" r:id="rId16"/>
    <p:sldId id="285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2957" autoAdjust="0"/>
  </p:normalViewPr>
  <p:slideViewPr>
    <p:cSldViewPr snapToGrid="0" showGuides="1">
      <p:cViewPr varScale="1">
        <p:scale>
          <a:sx n="81" d="100"/>
          <a:sy n="81" d="100"/>
        </p:scale>
        <p:origin x="24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54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3D39A-FB07-40D8-B455-E5E7D563DE76}" type="datetimeFigureOut">
              <a:rPr lang="en-US" smtClean="0"/>
              <a:t>5/17/2021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8EA67-873D-465F-B78C-7C9FBF3A95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04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414EF-53B0-4560-A5F9-72DA7D5F404C}" type="datetimeFigureOut">
              <a:rPr lang="en-US" smtClean="0"/>
              <a:t>5/17/2021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D1B81-4624-4E1E-BD77-4094E0BEA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4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637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342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48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196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60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680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81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199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741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91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D1B81-4624-4E1E-BD77-4094E0BEAEF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4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1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Click, add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6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8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39925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(not recommended)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4509417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5472">
          <p15:clr>
            <a:srgbClr val="FBAE40"/>
          </p15:clr>
        </p15:guide>
        <p15:guide id="3" orient="horz" pos="2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11163" y="1689100"/>
            <a:ext cx="4122737" cy="45640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767263" y="1689100"/>
            <a:ext cx="4122737" cy="45640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65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33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2093913"/>
            <a:ext cx="3871913" cy="40560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814887" y="2093913"/>
            <a:ext cx="3871913" cy="4056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608138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Compare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14886" y="1608138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Compare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49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8316" y="2516393"/>
            <a:ext cx="8229600" cy="1096962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429000" y="722672"/>
            <a:ext cx="5235677" cy="525744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Object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98464" y="1526458"/>
            <a:ext cx="3030536" cy="445365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8464" y="722672"/>
            <a:ext cx="3030536" cy="738188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5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86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3" r="4623"/>
          <a:stretch/>
        </p:blipFill>
        <p:spPr>
          <a:xfrm>
            <a:off x="-175491" y="0"/>
            <a:ext cx="931949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199"/>
            <a:ext cx="8229600" cy="1368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8229600" cy="1056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80725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orient="horz" pos="28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8" y="5899731"/>
            <a:ext cx="8439702" cy="976557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27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752601"/>
            <a:ext cx="8229600" cy="396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(not recommended)</a:t>
            </a:r>
          </a:p>
          <a:p>
            <a:pPr lvl="4"/>
            <a:endParaRPr lang="en-US" dirty="0" smtClean="0"/>
          </a:p>
          <a:p>
            <a:pPr lvl="3"/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498" y="6199678"/>
            <a:ext cx="1017423" cy="60894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68648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1" r:id="rId2"/>
    <p:sldLayoutId id="2147483690" r:id="rId3"/>
    <p:sldLayoutId id="2147483695" r:id="rId4"/>
    <p:sldLayoutId id="2147483692" r:id="rId5"/>
    <p:sldLayoutId id="2147483693" r:id="rId6"/>
    <p:sldLayoutId id="2147483694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9216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Wingdings" pitchFamily="2" charset="2"/>
        <a:buChar char=""/>
        <a:defRPr sz="32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Wingdings 3" pitchFamily="18" charset="2"/>
        <a:buChar char=""/>
        <a:defRPr sz="28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Calibri" pitchFamily="34" charset="0"/>
        <a:buChar char="–"/>
        <a:defRPr sz="24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125000"/>
        <a:buFont typeface="Arial" charset="0"/>
        <a:buChar char="•"/>
        <a:defRPr sz="20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2000" kern="1200">
          <a:solidFill>
            <a:srgbClr val="000000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r="9955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57200" y="466344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Contact Information</a:t>
            </a:r>
            <a:endParaRPr lang="en-US" sz="54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84418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stockburger.anya@bls.gov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4294967295"/>
          </p:nvPr>
        </p:nvSpPr>
        <p:spPr>
          <a:xfrm>
            <a:off x="457199" y="4897933"/>
            <a:ext cx="8229600" cy="105612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 smtClean="0">
                <a:ln w="0">
                  <a:noFill/>
                </a:ln>
                <a:solidFill>
                  <a:schemeClr val="bg2"/>
                </a:solidFill>
              </a:rPr>
              <a:t>Prepared </a:t>
            </a:r>
            <a:r>
              <a:rPr lang="en-US" sz="1600" dirty="0">
                <a:ln w="0">
                  <a:noFill/>
                </a:ln>
                <a:solidFill>
                  <a:schemeClr val="bg2"/>
                </a:solidFill>
              </a:rPr>
              <a:t>for the Group of Experts on Consumer Price </a:t>
            </a:r>
            <a:r>
              <a:rPr lang="en-US" sz="1600" dirty="0" smtClean="0">
                <a:ln w="0">
                  <a:noFill/>
                </a:ln>
                <a:solidFill>
                  <a:schemeClr val="bg2"/>
                </a:solidFill>
              </a:rPr>
              <a:t>Indices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ln w="0">
                  <a:noFill/>
                </a:ln>
                <a:solidFill>
                  <a:schemeClr val="bg2"/>
                </a:solidFill>
              </a:rPr>
              <a:t>UNECE Online Meeting</a:t>
            </a:r>
            <a:endParaRPr lang="en-US" sz="1600" dirty="0">
              <a:ln w="0">
                <a:noFill/>
              </a:ln>
              <a:solidFill>
                <a:schemeClr val="bg2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1600" dirty="0" smtClean="0">
                <a:ln w="0">
                  <a:noFill/>
                </a:ln>
                <a:solidFill>
                  <a:schemeClr val="bg2"/>
                </a:solidFill>
              </a:rPr>
              <a:t>4 June 2021</a:t>
            </a:r>
            <a:endParaRPr lang="en-US" sz="1600" dirty="0">
              <a:ln w="0">
                <a:noFill/>
              </a:ln>
              <a:solidFill>
                <a:schemeClr val="bg2"/>
              </a:solidFill>
            </a:endParaRPr>
          </a:p>
          <a:p>
            <a:pPr algn="l"/>
            <a:endParaRPr lang="en-US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Twenty-one years </a:t>
            </a:r>
            <a:r>
              <a:rPr lang="en-US" sz="4900" dirty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4900" dirty="0" smtClean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adjustments </a:t>
            </a:r>
            <a:r>
              <a:rPr lang="en-US" sz="4900" dirty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4900" dirty="0" smtClean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quality change </a:t>
            </a:r>
            <a:r>
              <a:rPr lang="en-US" sz="4900" dirty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>in the U.S. Consumer Price Index</a:t>
            </a:r>
            <a:r>
              <a:rPr lang="en-US" dirty="0" smtClean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dirty="0" smtClean="0">
                <a:ln w="12700">
                  <a:noFill/>
                </a:ln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086401" y="3024888"/>
            <a:ext cx="4971197" cy="256946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 smtClean="0">
                <a:ln w="635">
                  <a:noFill/>
                </a:ln>
                <a:solidFill>
                  <a:schemeClr val="bg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Brendan Williams</a:t>
            </a:r>
            <a:endParaRPr lang="en-US" dirty="0">
              <a:ln w="635">
                <a:noFill/>
              </a:ln>
              <a:solidFill>
                <a:schemeClr val="bg2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ln w="0">
                  <a:noFill/>
                </a:ln>
              </a:rPr>
              <a:t>Senior economist, Branch of Consumer Prices</a:t>
            </a:r>
            <a:endParaRPr lang="en-US" sz="2000" dirty="0">
              <a:ln w="0">
                <a:noFill/>
              </a:ln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n w="0">
                  <a:noFill/>
                </a:ln>
              </a:rPr>
              <a:t>Consumer Price Index Division</a:t>
            </a:r>
          </a:p>
        </p:txBody>
      </p:sp>
    </p:spTree>
    <p:extLst>
      <p:ext uri="{BB962C8B-B14F-4D97-AF65-F5344CB8AC3E}">
        <p14:creationId xmlns:p14="http://schemas.microsoft.com/office/powerpoint/2010/main" val="399625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650"/>
            <a:ext cx="8229600" cy="804672"/>
          </a:xfrm>
        </p:spPr>
        <p:txBody>
          <a:bodyPr/>
          <a:lstStyle/>
          <a:p>
            <a:r>
              <a:rPr lang="en-US" sz="3600" dirty="0"/>
              <a:t>Difference between QA counterfactuals and </a:t>
            </a:r>
            <a:r>
              <a:rPr lang="en-US" sz="3600" dirty="0" smtClean="0"/>
              <a:t>production (Apparel)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68680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76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686800" cy="5429250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03703" y="243444"/>
            <a:ext cx="8936593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92168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3600" dirty="0" smtClean="0"/>
              <a:t>Item Replacement Counterfactuals (All)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7244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03" y="207818"/>
            <a:ext cx="8936593" cy="804672"/>
          </a:xfrm>
        </p:spPr>
        <p:txBody>
          <a:bodyPr/>
          <a:lstStyle/>
          <a:p>
            <a:r>
              <a:rPr lang="en-US" sz="3600" dirty="0" smtClean="0"/>
              <a:t>Item Replacement Counterfactuals (Apparel)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686800" cy="5429250"/>
          </a:xfrm>
        </p:spPr>
      </p:pic>
    </p:spTree>
    <p:extLst>
      <p:ext uri="{BB962C8B-B14F-4D97-AF65-F5344CB8AC3E}">
        <p14:creationId xmlns:p14="http://schemas.microsoft.com/office/powerpoint/2010/main" val="398679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Class-mean imputation candidates</a:t>
            </a:r>
            <a:endParaRPr lang="en-US" dirty="0"/>
          </a:p>
        </p:txBody>
      </p:sp>
      <p:graphicFrame>
        <p:nvGraphicFramePr>
          <p:cNvPr id="4" name="Table 3" descr="Table showing class-mean imputation candidat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735874"/>
              </p:ext>
            </p:extLst>
          </p:nvPr>
        </p:nvGraphicFramePr>
        <p:xfrm>
          <a:off x="489857" y="1530665"/>
          <a:ext cx="8164286" cy="4594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4392"/>
                <a:gridCol w="3709177"/>
                <a:gridCol w="3360717"/>
              </a:tblGrid>
              <a:tr h="9484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Rank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Title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Item Replacement Impact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20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Baby food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12.48%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Motor vehicle insurance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9.46%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Other miscellaneous foods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7.28%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Breakfast cereal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7.11%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College tuition and fees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6.92%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Candy and chewing gum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5.80%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6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Frozen noncarbonated </a:t>
                      </a:r>
                      <a:r>
                        <a:rPr lang="en-US" sz="2000" dirty="0" smtClean="0">
                          <a:effectLst/>
                        </a:rPr>
                        <a:t>juices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5.42%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Cakes, cupcakes, and cookies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5.32%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55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Water and sewerage maintenance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5.28%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92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Coffee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5.19%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172"/>
            <a:ext cx="8229600" cy="3992563"/>
          </a:xfrm>
        </p:spPr>
        <p:txBody>
          <a:bodyPr/>
          <a:lstStyle/>
          <a:p>
            <a:r>
              <a:rPr lang="en-US" dirty="0" smtClean="0"/>
              <a:t>BLS quality adjustments have a modest impact</a:t>
            </a:r>
          </a:p>
          <a:p>
            <a:r>
              <a:rPr lang="en-US" dirty="0" smtClean="0"/>
              <a:t>Item replacement and class-mean effects are large</a:t>
            </a:r>
          </a:p>
          <a:p>
            <a:r>
              <a:rPr lang="en-US" dirty="0" smtClean="0"/>
              <a:t>Items with large item replacement effects should use class-mean imputation</a:t>
            </a:r>
          </a:p>
          <a:p>
            <a:r>
              <a:rPr lang="en-US" dirty="0" smtClean="0"/>
              <a:t>Items with small effects item replacement effects can use simplified methodologies </a:t>
            </a:r>
          </a:p>
          <a:p>
            <a:r>
              <a:rPr lang="en-US" dirty="0" smtClean="0"/>
              <a:t>Evidence for product cycles over staggered price-setting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5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2581313" y="2571487"/>
            <a:ext cx="3717985" cy="256946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n w="0">
                  <a:noFill/>
                </a:ln>
              </a:rPr>
              <a:t>Brendan Williams</a:t>
            </a:r>
          </a:p>
          <a:p>
            <a:r>
              <a:rPr lang="en-US" sz="2000" dirty="0" smtClean="0">
                <a:ln w="0">
                  <a:noFill/>
                </a:ln>
                <a:hlinkClick r:id="rId2"/>
              </a:rPr>
              <a:t>Williams.Brendan@bls.gov</a:t>
            </a:r>
            <a:endParaRPr lang="en-US" sz="2000" dirty="0" smtClean="0">
              <a:ln w="0">
                <a:noFill/>
              </a:ln>
            </a:endParaRPr>
          </a:p>
          <a:p>
            <a:endParaRPr lang="en-US" sz="2000" dirty="0">
              <a:ln w="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35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182"/>
            <a:ext cx="8229600" cy="3992563"/>
          </a:xfrm>
        </p:spPr>
        <p:txBody>
          <a:bodyPr/>
          <a:lstStyle/>
          <a:p>
            <a:r>
              <a:rPr lang="en-US" dirty="0" smtClean="0"/>
              <a:t>Quality adjustments had a -0.04% impact annually</a:t>
            </a:r>
          </a:p>
          <a:p>
            <a:r>
              <a:rPr lang="en-US" dirty="0" smtClean="0"/>
              <a:t>External previous estimates suggest a larger amount of quality bias</a:t>
            </a:r>
          </a:p>
          <a:p>
            <a:r>
              <a:rPr lang="en-US" dirty="0" smtClean="0"/>
              <a:t>Item replacements have strong, positive effects</a:t>
            </a:r>
          </a:p>
          <a:p>
            <a:pPr lvl="1"/>
            <a:r>
              <a:rPr lang="en-US" dirty="0" smtClean="0"/>
              <a:t>Broader understanding of the item replacement process helps explain this discrepancy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 replacement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554"/>
            <a:ext cx="8229600" cy="3992563"/>
          </a:xfrm>
        </p:spPr>
        <p:txBody>
          <a:bodyPr/>
          <a:lstStyle/>
          <a:p>
            <a:r>
              <a:rPr lang="en-US" dirty="0" smtClean="0"/>
              <a:t>Motivation for quality </a:t>
            </a:r>
            <a:r>
              <a:rPr lang="en-US" dirty="0"/>
              <a:t>a</a:t>
            </a:r>
            <a:r>
              <a:rPr lang="en-US" dirty="0" smtClean="0"/>
              <a:t>djustment</a:t>
            </a:r>
          </a:p>
          <a:p>
            <a:r>
              <a:rPr lang="en-US" dirty="0" smtClean="0"/>
              <a:t>Discontinued good replaced with new replacement</a:t>
            </a:r>
          </a:p>
          <a:p>
            <a:r>
              <a:rPr lang="en-US" dirty="0" smtClean="0"/>
              <a:t>Item replacements can be compared, adjusted, or imputed </a:t>
            </a:r>
          </a:p>
          <a:p>
            <a:pPr lvl="1"/>
            <a:r>
              <a:rPr lang="en-US" dirty="0" smtClean="0"/>
              <a:t>Class-mean imputation: Imputation by other item replacements</a:t>
            </a:r>
          </a:p>
          <a:p>
            <a:pPr lvl="1"/>
            <a:r>
              <a:rPr lang="en-US" dirty="0" smtClean="0"/>
              <a:t>Cell-relative imputation: Imputation by other items in basic index (deletion method)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6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 replacement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Price change associated with </a:t>
            </a:r>
            <a:r>
              <a:rPr lang="en-US" dirty="0"/>
              <a:t>product </a:t>
            </a:r>
            <a:r>
              <a:rPr lang="en-US" dirty="0" smtClean="0"/>
              <a:t>updates</a:t>
            </a:r>
          </a:p>
          <a:p>
            <a:pPr lvl="1"/>
            <a:r>
              <a:rPr lang="en-US" dirty="0" smtClean="0"/>
              <a:t>Usual justification for item replacement</a:t>
            </a:r>
          </a:p>
          <a:p>
            <a:r>
              <a:rPr lang="en-US" dirty="0"/>
              <a:t>Product cycle </a:t>
            </a:r>
            <a:r>
              <a:rPr lang="en-US" dirty="0" smtClean="0"/>
              <a:t>effects</a:t>
            </a:r>
          </a:p>
          <a:p>
            <a:r>
              <a:rPr lang="en-US" dirty="0" smtClean="0"/>
              <a:t>Quality change</a:t>
            </a:r>
          </a:p>
          <a:p>
            <a:pPr lvl="1"/>
            <a:r>
              <a:rPr lang="en-US" dirty="0" smtClean="0"/>
              <a:t>Benefit not capture by match-model</a:t>
            </a:r>
            <a:endParaRPr lang="en-US" dirty="0"/>
          </a:p>
          <a:p>
            <a:r>
              <a:rPr lang="en-US" dirty="0" smtClean="0"/>
              <a:t>Change </a:t>
            </a:r>
            <a:r>
              <a:rPr lang="en-US" dirty="0"/>
              <a:t>in consumer surplus from product entry/exit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60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Hedonic adjustments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Hedonic indexes should approximate matched model behavior</a:t>
            </a:r>
          </a:p>
          <a:p>
            <a:r>
              <a:rPr lang="en-US" dirty="0" smtClean="0"/>
              <a:t>BLS has lacked timely weighting information for hedonic estimation</a:t>
            </a:r>
          </a:p>
          <a:p>
            <a:r>
              <a:rPr lang="en-US" dirty="0" smtClean="0"/>
              <a:t>Certain forms of hedonic adjust/indexes do not capture staggered price change/product cycle effects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53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Counterfactual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Strict matched model (no item replacement)</a:t>
            </a:r>
          </a:p>
          <a:p>
            <a:r>
              <a:rPr lang="en-US" dirty="0" smtClean="0"/>
              <a:t>No class-mean imputation </a:t>
            </a:r>
          </a:p>
          <a:p>
            <a:pPr lvl="1"/>
            <a:r>
              <a:rPr lang="en-US" dirty="0" smtClean="0"/>
              <a:t>Use class-mean for all imputations</a:t>
            </a:r>
          </a:p>
          <a:p>
            <a:r>
              <a:rPr lang="en-US" dirty="0" smtClean="0"/>
              <a:t>No quality adjustment</a:t>
            </a:r>
          </a:p>
          <a:p>
            <a:pPr lvl="1"/>
            <a:r>
              <a:rPr lang="en-US" dirty="0" smtClean="0"/>
              <a:t>Convert quality adjustments to comparable or non-comparable based on threshold</a:t>
            </a:r>
          </a:p>
          <a:p>
            <a:pPr lvl="1"/>
            <a:r>
              <a:rPr lang="en-US" dirty="0" smtClean="0"/>
              <a:t>All quality adjustments converted to comparable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4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major findings</a:t>
            </a:r>
            <a:endParaRPr lang="en-US" dirty="0"/>
          </a:p>
        </p:txBody>
      </p:sp>
      <p:graphicFrame>
        <p:nvGraphicFramePr>
          <p:cNvPr id="4" name="Content Placeholder 3" descr="Table showing effect and annual impact for major finding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903455"/>
              </p:ext>
            </p:extLst>
          </p:nvPr>
        </p:nvGraphicFramePr>
        <p:xfrm>
          <a:off x="224758" y="1746189"/>
          <a:ext cx="8694484" cy="3621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4743"/>
                <a:gridCol w="4299741"/>
              </a:tblGrid>
              <a:tr h="1032637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Effect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Annual impact  </a:t>
                      </a:r>
                    </a:p>
                    <a:p>
                      <a:r>
                        <a:rPr lang="en-US" sz="2400" dirty="0" smtClean="0"/>
                        <a:t>(</a:t>
                      </a:r>
                      <a:r>
                        <a:rPr lang="en-US" sz="2400" baseline="0" dirty="0" smtClean="0"/>
                        <a:t>Dec 1998 – Dec 2019)</a:t>
                      </a:r>
                      <a:endParaRPr lang="en-US" sz="2400" dirty="0"/>
                    </a:p>
                  </a:txBody>
                  <a:tcPr/>
                </a:tc>
              </a:tr>
              <a:tr h="639009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Quality adjustment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4000" dirty="0" smtClean="0"/>
                        <a:t>-0.04%</a:t>
                      </a:r>
                      <a:endParaRPr lang="en-US" sz="4000" dirty="0"/>
                    </a:p>
                  </a:txBody>
                  <a:tcPr anchor="ctr"/>
                </a:tc>
              </a:tr>
              <a:tr h="639009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Item replacement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0.63%</a:t>
                      </a:r>
                      <a:endParaRPr lang="en-US" sz="4000" dirty="0"/>
                    </a:p>
                  </a:txBody>
                  <a:tcPr anchor="ctr"/>
                </a:tc>
              </a:tr>
              <a:tr h="118673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Class-mean imputation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0.17%</a:t>
                      </a:r>
                      <a:endParaRPr lang="en-US" sz="4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4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852"/>
            <a:ext cx="8229600" cy="804672"/>
          </a:xfrm>
        </p:spPr>
        <p:txBody>
          <a:bodyPr/>
          <a:lstStyle/>
          <a:p>
            <a:r>
              <a:rPr lang="en-US" sz="4000" dirty="0" smtClean="0"/>
              <a:t>Difference between QA </a:t>
            </a:r>
            <a:r>
              <a:rPr lang="en-US" sz="3600" dirty="0" smtClean="0"/>
              <a:t>counterfactuals</a:t>
            </a:r>
            <a:r>
              <a:rPr lang="en-US" sz="4000" dirty="0" smtClean="0"/>
              <a:t> and production (All)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28750"/>
            <a:ext cx="8686800" cy="5429250"/>
          </a:xfrm>
        </p:spPr>
      </p:pic>
    </p:spTree>
    <p:extLst>
      <p:ext uri="{BB962C8B-B14F-4D97-AF65-F5344CB8AC3E}">
        <p14:creationId xmlns:p14="http://schemas.microsoft.com/office/powerpoint/2010/main" val="3466318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943"/>
            <a:ext cx="8229600" cy="804672"/>
          </a:xfrm>
        </p:spPr>
        <p:txBody>
          <a:bodyPr/>
          <a:lstStyle/>
          <a:p>
            <a:r>
              <a:rPr lang="en-US" dirty="0" smtClean="0"/>
              <a:t>Upper limit to </a:t>
            </a:r>
            <a:br>
              <a:rPr lang="en-US" dirty="0" smtClean="0"/>
            </a:br>
            <a:r>
              <a:rPr lang="en-US" dirty="0" smtClean="0"/>
              <a:t>quality adjustment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7644"/>
            <a:ext cx="8229600" cy="3992563"/>
          </a:xfrm>
        </p:spPr>
        <p:txBody>
          <a:bodyPr/>
          <a:lstStyle/>
          <a:p>
            <a:r>
              <a:rPr lang="en-US" dirty="0" smtClean="0"/>
              <a:t>The difference between production and the “QA to comparable” index was -0.09%</a:t>
            </a:r>
          </a:p>
          <a:p>
            <a:r>
              <a:rPr lang="en-US" dirty="0" smtClean="0"/>
              <a:t>Assuming quality differences are fully represented in price, this is an upper bound on the amount of quality bias that could be removed by item replacement adjustments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37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NSTAT October 7 2020 b" id="{DFD1A3E0-4A93-4FA3-9787-461CE698E9CF}" vid="{67B822C2-1BC7-4F6A-ABE2-CA345B1F8BFE}"/>
    </a:ext>
  </a:extLst>
</a:theme>
</file>

<file path=ppt/theme/theme2.xml><?xml version="1.0" encoding="utf-8"?>
<a:theme xmlns:a="http://schemas.openxmlformats.org/drawingml/2006/main" name="BLS Trendline Content Slide">
  <a:themeElements>
    <a:clrScheme name="Custom 1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3E3F67"/>
      </a:accent1>
      <a:accent2>
        <a:srgbClr val="FFC000"/>
      </a:accent2>
      <a:accent3>
        <a:srgbClr val="C00000"/>
      </a:accent3>
      <a:accent4>
        <a:srgbClr val="00B0F0"/>
      </a:accent4>
      <a:accent5>
        <a:srgbClr val="92D050"/>
      </a:accent5>
      <a:accent6>
        <a:srgbClr val="244448"/>
      </a:accent6>
      <a:hlink>
        <a:srgbClr val="00B0F0"/>
      </a:hlink>
      <a:folHlink>
        <a:srgbClr val="00B0F0"/>
      </a:folHlink>
    </a:clrScheme>
    <a:fontScheme name="BLS 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NSTAT October 7 2020 b" id="{DFD1A3E0-4A93-4FA3-9787-461CE698E9CF}" vid="{43B03FC4-7ECB-4449-A63B-9134A6D1930A}"/>
    </a:ext>
  </a:extLst>
</a:theme>
</file>

<file path=ppt/theme/theme3.xml><?xml version="1.0" encoding="utf-8"?>
<a:theme xmlns:a="http://schemas.openxmlformats.org/drawingml/2006/main" name="Contact Information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NSTAT October 7 2020 b" id="{DFD1A3E0-4A93-4FA3-9787-461CE698E9CF}" vid="{E054EE6A-5616-42A2-AD05-2207F21E685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CNSTAT October 7 2020</Template>
  <TotalTime>5207</TotalTime>
  <Words>455</Words>
  <Application>Microsoft Office PowerPoint</Application>
  <PresentationFormat>On-screen Show (4:3)</PresentationFormat>
  <Paragraphs>107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Century Gothic</vt:lpstr>
      <vt:lpstr>Tahoma</vt:lpstr>
      <vt:lpstr>Times New Roman</vt:lpstr>
      <vt:lpstr>Verdana</vt:lpstr>
      <vt:lpstr>Wingdings</vt:lpstr>
      <vt:lpstr>Wingdings 3</vt:lpstr>
      <vt:lpstr>Custom Design</vt:lpstr>
      <vt:lpstr>BLS Trendline Content Slide</vt:lpstr>
      <vt:lpstr>Contact Information</vt:lpstr>
      <vt:lpstr>Twenty-one years of adjustments for quality change in the U.S. Consumer Price Index </vt:lpstr>
      <vt:lpstr>Overview</vt:lpstr>
      <vt:lpstr>Item replacement</vt:lpstr>
      <vt:lpstr>Item replacement objectives</vt:lpstr>
      <vt:lpstr>Hedonic adjustments</vt:lpstr>
      <vt:lpstr>Counterfactual indexes</vt:lpstr>
      <vt:lpstr>Summary of major findings</vt:lpstr>
      <vt:lpstr>Difference between QA counterfactuals and production (All)</vt:lpstr>
      <vt:lpstr>Upper limit to  quality adjustment impact</vt:lpstr>
      <vt:lpstr>Difference between QA counterfactuals and production (Apparel)</vt:lpstr>
      <vt:lpstr>PowerPoint Presentation</vt:lpstr>
      <vt:lpstr>Item Replacement Counterfactuals (Apparel)</vt:lpstr>
      <vt:lpstr>Class-mean imputation candidates</vt:lpstr>
      <vt:lpstr>Summary</vt:lpstr>
      <vt:lpstr>PowerPoint Presentation</vt:lpstr>
    </vt:vector>
  </TitlesOfParts>
  <Company>Bureau of Labor Statistics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BLS CPI alternative data initiative</dc:title>
  <dc:creator>Stockburger, Anya - BLS</dc:creator>
  <cp:lastModifiedBy>Williams, Brendan - BLS</cp:lastModifiedBy>
  <cp:revision>123</cp:revision>
  <dcterms:created xsi:type="dcterms:W3CDTF">2020-10-04T18:27:57Z</dcterms:created>
  <dcterms:modified xsi:type="dcterms:W3CDTF">2021-05-17T20:53:14Z</dcterms:modified>
</cp:coreProperties>
</file>