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0" r:id="rId4"/>
    <p:sldId id="261" r:id="rId5"/>
    <p:sldId id="272" r:id="rId6"/>
    <p:sldId id="273" r:id="rId7"/>
    <p:sldId id="275" r:id="rId8"/>
    <p:sldId id="267" r:id="rId9"/>
    <p:sldId id="264" r:id="rId10"/>
    <p:sldId id="268" r:id="rId11"/>
    <p:sldId id="263" r:id="rId12"/>
    <p:sldId id="269" r:id="rId13"/>
    <p:sldId id="270" r:id="rId14"/>
    <p:sldId id="271" r:id="rId15"/>
    <p:sldId id="265" r:id="rId16"/>
    <p:sldId id="276" r:id="rId17"/>
    <p:sldId id="277" r:id="rId18"/>
    <p:sldId id="278" r:id="rId19"/>
    <p:sldId id="259" r:id="rId20"/>
  </p:sldIdLst>
  <p:sldSz cx="9144000" cy="6858000" type="screen4x3"/>
  <p:notesSz cx="6669088" cy="9926638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INDLAR Alexandra" initials="SA" lastIdx="1" clrIdx="0">
    <p:extLst>
      <p:ext uri="{19B8F6BF-5375-455C-9EA6-DF929625EA0E}">
        <p15:presenceInfo xmlns:p15="http://schemas.microsoft.com/office/powerpoint/2012/main" userId="SCHINDLAR Alexand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AE0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189" y="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atenV\V\Preise_allgemein\Arbeitsgruppen_international\ECE-ILO%20Genf\Meeting%202021\Grafike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'ERg ohne Gewichtung'!$M$1</c:f>
              <c:strCache>
                <c:ptCount val="1"/>
                <c:pt idx="0">
                  <c:v>Average prices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'ERg ohne Gewichtung'!$B$2:$B$26</c:f>
              <c:numCache>
                <c:formatCode>General</c:formatCode>
                <c:ptCount val="25"/>
                <c:pt idx="0">
                  <c:v>12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</c:numCache>
            </c:numRef>
          </c:cat>
          <c:val>
            <c:numRef>
              <c:f>'ERg ohne Gewichtung'!$M$2:$M$26</c:f>
              <c:numCache>
                <c:formatCode>General</c:formatCode>
                <c:ptCount val="25"/>
                <c:pt idx="0">
                  <c:v>100</c:v>
                </c:pt>
                <c:pt idx="1">
                  <c:v>100.361</c:v>
                </c:pt>
                <c:pt idx="2">
                  <c:v>100.517</c:v>
                </c:pt>
                <c:pt idx="3">
                  <c:v>107.509</c:v>
                </c:pt>
                <c:pt idx="4">
                  <c:v>102.539</c:v>
                </c:pt>
                <c:pt idx="5">
                  <c:v>108.108</c:v>
                </c:pt>
                <c:pt idx="6">
                  <c:v>107.749</c:v>
                </c:pt>
                <c:pt idx="7">
                  <c:v>107.67700000000001</c:v>
                </c:pt>
                <c:pt idx="8">
                  <c:v>118.396</c:v>
                </c:pt>
                <c:pt idx="9">
                  <c:v>119.842</c:v>
                </c:pt>
                <c:pt idx="10">
                  <c:v>119.842</c:v>
                </c:pt>
                <c:pt idx="11">
                  <c:v>119.842</c:v>
                </c:pt>
                <c:pt idx="12">
                  <c:v>116.498</c:v>
                </c:pt>
                <c:pt idx="13">
                  <c:v>115.48</c:v>
                </c:pt>
                <c:pt idx="14">
                  <c:v>115.28700000000001</c:v>
                </c:pt>
                <c:pt idx="15">
                  <c:v>118.581</c:v>
                </c:pt>
                <c:pt idx="16">
                  <c:v>122.337</c:v>
                </c:pt>
                <c:pt idx="17">
                  <c:v>122.337</c:v>
                </c:pt>
                <c:pt idx="18">
                  <c:v>120.04900000000001</c:v>
                </c:pt>
                <c:pt idx="19">
                  <c:v>119.47499999999999</c:v>
                </c:pt>
                <c:pt idx="20">
                  <c:v>118.806</c:v>
                </c:pt>
                <c:pt idx="21">
                  <c:v>118.999</c:v>
                </c:pt>
                <c:pt idx="22">
                  <c:v>121.39100000000001</c:v>
                </c:pt>
                <c:pt idx="23">
                  <c:v>130.821</c:v>
                </c:pt>
                <c:pt idx="24">
                  <c:v>129.09100000000001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6E-42B0-88CD-8482A159FC93}"/>
            </c:ext>
          </c:extLst>
        </c:ser>
        <c:ser>
          <c:idx val="2"/>
          <c:order val="2"/>
          <c:tx>
            <c:strRef>
              <c:f>'ERg ohne Gewichtung'!$N$1</c:f>
              <c:strCache>
                <c:ptCount val="1"/>
                <c:pt idx="0">
                  <c:v>Matched Model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'ERg ohne Gewichtung'!$B$2:$B$26</c:f>
              <c:numCache>
                <c:formatCode>General</c:formatCode>
                <c:ptCount val="25"/>
                <c:pt idx="0">
                  <c:v>12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</c:numCache>
            </c:numRef>
          </c:cat>
          <c:val>
            <c:numRef>
              <c:f>'ERg ohne Gewichtung'!$N$2:$N$26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100.529</c:v>
                </c:pt>
                <c:pt idx="3">
                  <c:v>100.79600000000001</c:v>
                </c:pt>
                <c:pt idx="4">
                  <c:v>100.779</c:v>
                </c:pt>
                <c:pt idx="5">
                  <c:v>101.209</c:v>
                </c:pt>
                <c:pt idx="6">
                  <c:v>101.209</c:v>
                </c:pt>
                <c:pt idx="7">
                  <c:v>100.569</c:v>
                </c:pt>
                <c:pt idx="8">
                  <c:v>99.747</c:v>
                </c:pt>
                <c:pt idx="9">
                  <c:v>99.68</c:v>
                </c:pt>
                <c:pt idx="10">
                  <c:v>99.68</c:v>
                </c:pt>
                <c:pt idx="11">
                  <c:v>99.68</c:v>
                </c:pt>
                <c:pt idx="12">
                  <c:v>99.504999999999995</c:v>
                </c:pt>
                <c:pt idx="13">
                  <c:v>98.632999999999996</c:v>
                </c:pt>
                <c:pt idx="14">
                  <c:v>98.501999999999995</c:v>
                </c:pt>
                <c:pt idx="15">
                  <c:v>99.366</c:v>
                </c:pt>
                <c:pt idx="16">
                  <c:v>99.992000000000004</c:v>
                </c:pt>
                <c:pt idx="17">
                  <c:v>99.992000000000004</c:v>
                </c:pt>
                <c:pt idx="18">
                  <c:v>99.679000000000002</c:v>
                </c:pt>
                <c:pt idx="19">
                  <c:v>99.679000000000002</c:v>
                </c:pt>
                <c:pt idx="20">
                  <c:v>100.229</c:v>
                </c:pt>
                <c:pt idx="21">
                  <c:v>100.393</c:v>
                </c:pt>
                <c:pt idx="22">
                  <c:v>100.154</c:v>
                </c:pt>
                <c:pt idx="23">
                  <c:v>100.154</c:v>
                </c:pt>
                <c:pt idx="24">
                  <c:v>98.828999999999994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6E-42B0-88CD-8482A159FC93}"/>
            </c:ext>
          </c:extLst>
        </c:ser>
        <c:ser>
          <c:idx val="3"/>
          <c:order val="3"/>
          <c:tx>
            <c:strRef>
              <c:f>'ERg ohne Gewichtung'!$O$1</c:f>
              <c:strCache>
                <c:ptCount val="1"/>
                <c:pt idx="0">
                  <c:v>Bridged Overlap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'ERg ohne Gewichtung'!$B$2:$B$26</c:f>
              <c:numCache>
                <c:formatCode>General</c:formatCode>
                <c:ptCount val="25"/>
                <c:pt idx="0">
                  <c:v>12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</c:numCache>
            </c:numRef>
          </c:cat>
          <c:val>
            <c:numRef>
              <c:f>'ERg ohne Gewichtung'!$O$2:$O$26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100.529</c:v>
                </c:pt>
                <c:pt idx="3">
                  <c:v>100.79600000000001</c:v>
                </c:pt>
                <c:pt idx="4">
                  <c:v>100.779</c:v>
                </c:pt>
                <c:pt idx="5">
                  <c:v>101.209</c:v>
                </c:pt>
                <c:pt idx="6">
                  <c:v>101.209</c:v>
                </c:pt>
                <c:pt idx="7">
                  <c:v>100.569</c:v>
                </c:pt>
                <c:pt idx="8">
                  <c:v>99.747</c:v>
                </c:pt>
                <c:pt idx="9">
                  <c:v>99.68</c:v>
                </c:pt>
                <c:pt idx="10">
                  <c:v>99.68</c:v>
                </c:pt>
                <c:pt idx="11">
                  <c:v>99.68</c:v>
                </c:pt>
                <c:pt idx="12">
                  <c:v>99.504999999999995</c:v>
                </c:pt>
                <c:pt idx="13">
                  <c:v>98.632999999999996</c:v>
                </c:pt>
                <c:pt idx="14">
                  <c:v>98.501999999999995</c:v>
                </c:pt>
                <c:pt idx="15">
                  <c:v>99.366</c:v>
                </c:pt>
                <c:pt idx="16">
                  <c:v>99.992000000000004</c:v>
                </c:pt>
                <c:pt idx="17">
                  <c:v>99.992000000000004</c:v>
                </c:pt>
                <c:pt idx="18">
                  <c:v>99.679000000000002</c:v>
                </c:pt>
                <c:pt idx="19">
                  <c:v>99.679000000000002</c:v>
                </c:pt>
                <c:pt idx="20">
                  <c:v>100.229</c:v>
                </c:pt>
                <c:pt idx="21">
                  <c:v>100.393</c:v>
                </c:pt>
                <c:pt idx="22">
                  <c:v>100.154</c:v>
                </c:pt>
                <c:pt idx="23">
                  <c:v>100.154</c:v>
                </c:pt>
                <c:pt idx="24">
                  <c:v>98.828999999999994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6E-42B0-88CD-8482A159FC93}"/>
            </c:ext>
          </c:extLst>
        </c:ser>
        <c:ser>
          <c:idx val="4"/>
          <c:order val="4"/>
          <c:tx>
            <c:strRef>
              <c:f>'ERg ohne Gewichtung'!$Q$1</c:f>
              <c:strCache>
                <c:ptCount val="1"/>
                <c:pt idx="0">
                  <c:v>Time Product Dummy Hedonics (full period)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'ERg ohne Gewichtung'!$Q$2:$Q$26</c:f>
              <c:numCache>
                <c:formatCode>General</c:formatCode>
                <c:ptCount val="25"/>
                <c:pt idx="0">
                  <c:v>100</c:v>
                </c:pt>
                <c:pt idx="1">
                  <c:v>99.995999999999995</c:v>
                </c:pt>
                <c:pt idx="2">
                  <c:v>100.151</c:v>
                </c:pt>
                <c:pt idx="3">
                  <c:v>100.19199999999999</c:v>
                </c:pt>
                <c:pt idx="4">
                  <c:v>99.816999999999993</c:v>
                </c:pt>
                <c:pt idx="5">
                  <c:v>100.449</c:v>
                </c:pt>
                <c:pt idx="6">
                  <c:v>100.44799999999999</c:v>
                </c:pt>
                <c:pt idx="7">
                  <c:v>99.366</c:v>
                </c:pt>
                <c:pt idx="8">
                  <c:v>99.3</c:v>
                </c:pt>
                <c:pt idx="9">
                  <c:v>98.707999999999998</c:v>
                </c:pt>
                <c:pt idx="10">
                  <c:v>98.707999999999998</c:v>
                </c:pt>
                <c:pt idx="11">
                  <c:v>98.707999999999998</c:v>
                </c:pt>
                <c:pt idx="12">
                  <c:v>98.46</c:v>
                </c:pt>
                <c:pt idx="13">
                  <c:v>97.98</c:v>
                </c:pt>
                <c:pt idx="14">
                  <c:v>97.483000000000004</c:v>
                </c:pt>
                <c:pt idx="15">
                  <c:v>97.364999999999995</c:v>
                </c:pt>
                <c:pt idx="16">
                  <c:v>97.430999999999997</c:v>
                </c:pt>
                <c:pt idx="17">
                  <c:v>97.430999999999997</c:v>
                </c:pt>
                <c:pt idx="18">
                  <c:v>96.858999999999995</c:v>
                </c:pt>
                <c:pt idx="19">
                  <c:v>97.094999999999999</c:v>
                </c:pt>
                <c:pt idx="20">
                  <c:v>97.853999999999999</c:v>
                </c:pt>
                <c:pt idx="21">
                  <c:v>98.144999999999996</c:v>
                </c:pt>
                <c:pt idx="22">
                  <c:v>97.831000000000003</c:v>
                </c:pt>
                <c:pt idx="23">
                  <c:v>96.674999999999997</c:v>
                </c:pt>
                <c:pt idx="24">
                  <c:v>95.260999999999996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46E-42B0-88CD-8482A159F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9258344"/>
        <c:axId val="66925867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'ERg ohne Gewichtung'!$B$1</c15:sqref>
                        </c15:formulaRef>
                      </c:ext>
                    </c:extLst>
                    <c:strCache>
                      <c:ptCount val="1"/>
                      <c:pt idx="0">
                        <c:v>Month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'ERg ohne Gewichtung'!$B$2:$B$26</c15:sqref>
                        </c15:formulaRef>
                      </c:ext>
                    </c:extLst>
                    <c:numCache>
                      <c:formatCode>General</c:formatCode>
                      <c:ptCount val="25"/>
                      <c:pt idx="0">
                        <c:v>12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</c:v>
                      </c:pt>
                      <c:pt idx="14">
                        <c:v>2</c:v>
                      </c:pt>
                      <c:pt idx="15">
                        <c:v>3</c:v>
                      </c:pt>
                      <c:pt idx="16">
                        <c:v>4</c:v>
                      </c:pt>
                      <c:pt idx="17">
                        <c:v>5</c:v>
                      </c:pt>
                      <c:pt idx="18">
                        <c:v>6</c:v>
                      </c:pt>
                      <c:pt idx="19">
                        <c:v>7</c:v>
                      </c:pt>
                      <c:pt idx="20">
                        <c:v>8</c:v>
                      </c:pt>
                      <c:pt idx="21">
                        <c:v>9</c:v>
                      </c:pt>
                      <c:pt idx="22">
                        <c:v>10</c:v>
                      </c:pt>
                      <c:pt idx="23">
                        <c:v>11</c:v>
                      </c:pt>
                      <c:pt idx="24">
                        <c:v>12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'ERg ohne Gewichtung'!$B$2:$B$26</c15:sqref>
                        </c15:formulaRef>
                      </c:ext>
                    </c:extLst>
                    <c:numCache>
                      <c:formatCode>General</c:formatCode>
                      <c:ptCount val="25"/>
                      <c:pt idx="0">
                        <c:v>12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</c:v>
                      </c:pt>
                      <c:pt idx="14">
                        <c:v>2</c:v>
                      </c:pt>
                      <c:pt idx="15">
                        <c:v>3</c:v>
                      </c:pt>
                      <c:pt idx="16">
                        <c:v>4</c:v>
                      </c:pt>
                      <c:pt idx="17">
                        <c:v>5</c:v>
                      </c:pt>
                      <c:pt idx="18">
                        <c:v>6</c:v>
                      </c:pt>
                      <c:pt idx="19">
                        <c:v>7</c:v>
                      </c:pt>
                      <c:pt idx="20">
                        <c:v>8</c:v>
                      </c:pt>
                      <c:pt idx="21">
                        <c:v>9</c:v>
                      </c:pt>
                      <c:pt idx="22">
                        <c:v>10</c:v>
                      </c:pt>
                      <c:pt idx="23">
                        <c:v>11</c:v>
                      </c:pt>
                      <c:pt idx="24">
                        <c:v>12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946E-42B0-88CD-8482A159FC93}"/>
                  </c:ext>
                </c:extLst>
              </c15:ser>
            </c15:filteredLineSeries>
          </c:ext>
        </c:extLst>
      </c:lineChart>
      <c:catAx>
        <c:axId val="6692583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 b="1"/>
                  <a:t>month 12/2018</a:t>
                </a:r>
                <a:r>
                  <a:rPr lang="de-AT" b="1" baseline="0"/>
                  <a:t> - 12/2020</a:t>
                </a:r>
                <a:endParaRPr lang="de-AT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9258672"/>
        <c:crosses val="autoZero"/>
        <c:auto val="1"/>
        <c:lblAlgn val="ctr"/>
        <c:lblOffset val="100"/>
        <c:noMultiLvlLbl val="0"/>
      </c:catAx>
      <c:valAx>
        <c:axId val="669258672"/>
        <c:scaling>
          <c:orientation val="minMax"/>
          <c:max val="140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 b="1"/>
                  <a:t>index values (12/2018 = 100)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9258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02060"/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'ERg ohne Gewichtung'!$M$1</c:f>
              <c:strCache>
                <c:ptCount val="1"/>
                <c:pt idx="0">
                  <c:v>Average prices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'ERg ohne Gewichtung'!$B$2:$B$26</c:f>
              <c:numCache>
                <c:formatCode>General</c:formatCode>
                <c:ptCount val="25"/>
                <c:pt idx="0">
                  <c:v>12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</c:numCache>
            </c:numRef>
          </c:cat>
          <c:val>
            <c:numRef>
              <c:f>'ERg ohne Gewichtung'!$M$2:$M$26</c:f>
              <c:numCache>
                <c:formatCode>General</c:formatCode>
                <c:ptCount val="25"/>
                <c:pt idx="0">
                  <c:v>100</c:v>
                </c:pt>
                <c:pt idx="1">
                  <c:v>100.361</c:v>
                </c:pt>
                <c:pt idx="2">
                  <c:v>100.517</c:v>
                </c:pt>
                <c:pt idx="3">
                  <c:v>107.509</c:v>
                </c:pt>
                <c:pt idx="4">
                  <c:v>102.539</c:v>
                </c:pt>
                <c:pt idx="5">
                  <c:v>108.108</c:v>
                </c:pt>
                <c:pt idx="6">
                  <c:v>107.749</c:v>
                </c:pt>
                <c:pt idx="7">
                  <c:v>107.67700000000001</c:v>
                </c:pt>
                <c:pt idx="8">
                  <c:v>118.396</c:v>
                </c:pt>
                <c:pt idx="9">
                  <c:v>119.842</c:v>
                </c:pt>
                <c:pt idx="10">
                  <c:v>119.842</c:v>
                </c:pt>
                <c:pt idx="11">
                  <c:v>119.842</c:v>
                </c:pt>
                <c:pt idx="12">
                  <c:v>116.498</c:v>
                </c:pt>
                <c:pt idx="13">
                  <c:v>115.48</c:v>
                </c:pt>
                <c:pt idx="14">
                  <c:v>115.28700000000001</c:v>
                </c:pt>
                <c:pt idx="15">
                  <c:v>118.581</c:v>
                </c:pt>
                <c:pt idx="16">
                  <c:v>122.337</c:v>
                </c:pt>
                <c:pt idx="17">
                  <c:v>122.337</c:v>
                </c:pt>
                <c:pt idx="18">
                  <c:v>120.04900000000001</c:v>
                </c:pt>
                <c:pt idx="19">
                  <c:v>119.47499999999999</c:v>
                </c:pt>
                <c:pt idx="20">
                  <c:v>118.806</c:v>
                </c:pt>
                <c:pt idx="21">
                  <c:v>118.999</c:v>
                </c:pt>
                <c:pt idx="22">
                  <c:v>121.39100000000001</c:v>
                </c:pt>
                <c:pt idx="23">
                  <c:v>130.821</c:v>
                </c:pt>
                <c:pt idx="24">
                  <c:v>129.09100000000001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B4-4976-A093-C0E8F33857E9}"/>
            </c:ext>
          </c:extLst>
        </c:ser>
        <c:ser>
          <c:idx val="1"/>
          <c:order val="1"/>
          <c:tx>
            <c:strRef>
              <c:f>'ERg ohne Gewichtung'!$Q$1</c:f>
              <c:strCache>
                <c:ptCount val="1"/>
                <c:pt idx="0">
                  <c:v>Time Product Dummy Hedonics (full period)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'ERg ohne Gewichtung'!$B$2:$B$26</c:f>
              <c:numCache>
                <c:formatCode>General</c:formatCode>
                <c:ptCount val="25"/>
                <c:pt idx="0">
                  <c:v>12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</c:numCache>
            </c:numRef>
          </c:cat>
          <c:val>
            <c:numRef>
              <c:f>'ERg ohne Gewichtung'!$Q$2:$Q$26</c:f>
              <c:numCache>
                <c:formatCode>General</c:formatCode>
                <c:ptCount val="25"/>
                <c:pt idx="0">
                  <c:v>100</c:v>
                </c:pt>
                <c:pt idx="1">
                  <c:v>99.995999999999995</c:v>
                </c:pt>
                <c:pt idx="2">
                  <c:v>100.151</c:v>
                </c:pt>
                <c:pt idx="3">
                  <c:v>100.19199999999999</c:v>
                </c:pt>
                <c:pt idx="4">
                  <c:v>99.816999999999993</c:v>
                </c:pt>
                <c:pt idx="5">
                  <c:v>100.449</c:v>
                </c:pt>
                <c:pt idx="6">
                  <c:v>100.44799999999999</c:v>
                </c:pt>
                <c:pt idx="7">
                  <c:v>99.366</c:v>
                </c:pt>
                <c:pt idx="8">
                  <c:v>99.3</c:v>
                </c:pt>
                <c:pt idx="9">
                  <c:v>98.707999999999998</c:v>
                </c:pt>
                <c:pt idx="10">
                  <c:v>98.707999999999998</c:v>
                </c:pt>
                <c:pt idx="11">
                  <c:v>98.707999999999998</c:v>
                </c:pt>
                <c:pt idx="12">
                  <c:v>98.46</c:v>
                </c:pt>
                <c:pt idx="13">
                  <c:v>97.98</c:v>
                </c:pt>
                <c:pt idx="14">
                  <c:v>97.483000000000004</c:v>
                </c:pt>
                <c:pt idx="15">
                  <c:v>97.364999999999995</c:v>
                </c:pt>
                <c:pt idx="16">
                  <c:v>97.430999999999997</c:v>
                </c:pt>
                <c:pt idx="17">
                  <c:v>97.430999999999997</c:v>
                </c:pt>
                <c:pt idx="18">
                  <c:v>96.858999999999995</c:v>
                </c:pt>
                <c:pt idx="19">
                  <c:v>97.094999999999999</c:v>
                </c:pt>
                <c:pt idx="20">
                  <c:v>97.853999999999999</c:v>
                </c:pt>
                <c:pt idx="21">
                  <c:v>98.144999999999996</c:v>
                </c:pt>
                <c:pt idx="22">
                  <c:v>97.831000000000003</c:v>
                </c:pt>
                <c:pt idx="23">
                  <c:v>96.674999999999997</c:v>
                </c:pt>
                <c:pt idx="24">
                  <c:v>95.260999999999996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B4-4976-A093-C0E8F33857E9}"/>
            </c:ext>
          </c:extLst>
        </c:ser>
        <c:ser>
          <c:idx val="2"/>
          <c:order val="2"/>
          <c:tx>
            <c:strRef>
              <c:f>'ERg ohne Gewichtung'!$R$1</c:f>
              <c:strCache>
                <c:ptCount val="1"/>
                <c:pt idx="0">
                  <c:v>hedonic_repricing_geomean</c:v>
                </c:pt>
              </c:strCache>
            </c:strRef>
          </c:tx>
          <c:spPr>
            <a:ln w="28575" cap="rnd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'ERg ohne Gewichtung'!$B$2:$B$26</c:f>
              <c:numCache>
                <c:formatCode>General</c:formatCode>
                <c:ptCount val="25"/>
                <c:pt idx="0">
                  <c:v>12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</c:numCache>
            </c:numRef>
          </c:cat>
          <c:val>
            <c:numRef>
              <c:f>'ERg ohne Gewichtung'!$R$2:$R$26</c:f>
              <c:numCache>
                <c:formatCode>General</c:formatCode>
                <c:ptCount val="25"/>
                <c:pt idx="0">
                  <c:v>100</c:v>
                </c:pt>
                <c:pt idx="1">
                  <c:v>100.268</c:v>
                </c:pt>
                <c:pt idx="2">
                  <c:v>100.401</c:v>
                </c:pt>
                <c:pt idx="3">
                  <c:v>102.39400000000001</c:v>
                </c:pt>
                <c:pt idx="4">
                  <c:v>99.397999999999996</c:v>
                </c:pt>
                <c:pt idx="5">
                  <c:v>100.051</c:v>
                </c:pt>
                <c:pt idx="6">
                  <c:v>99.546999999999997</c:v>
                </c:pt>
                <c:pt idx="7">
                  <c:v>99.471000000000004</c:v>
                </c:pt>
                <c:pt idx="8">
                  <c:v>100.193</c:v>
                </c:pt>
                <c:pt idx="9">
                  <c:v>101.04900000000001</c:v>
                </c:pt>
                <c:pt idx="10">
                  <c:v>101.10599999999999</c:v>
                </c:pt>
                <c:pt idx="11">
                  <c:v>100.752</c:v>
                </c:pt>
                <c:pt idx="12">
                  <c:v>95.486000000000004</c:v>
                </c:pt>
                <c:pt idx="13">
                  <c:v>93.795000000000002</c:v>
                </c:pt>
                <c:pt idx="14">
                  <c:v>95.647000000000006</c:v>
                </c:pt>
                <c:pt idx="15">
                  <c:v>95.003</c:v>
                </c:pt>
                <c:pt idx="16">
                  <c:v>94.435000000000002</c:v>
                </c:pt>
                <c:pt idx="17">
                  <c:v>94.784999999999997</c:v>
                </c:pt>
                <c:pt idx="18">
                  <c:v>94.402000000000001</c:v>
                </c:pt>
                <c:pt idx="19">
                  <c:v>94.177999999999997</c:v>
                </c:pt>
                <c:pt idx="20">
                  <c:v>95.244</c:v>
                </c:pt>
                <c:pt idx="21">
                  <c:v>95.474999999999994</c:v>
                </c:pt>
                <c:pt idx="22">
                  <c:v>94.474000000000004</c:v>
                </c:pt>
                <c:pt idx="23">
                  <c:v>94.337999999999994</c:v>
                </c:pt>
                <c:pt idx="24">
                  <c:v>93.150999999999996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B4-4976-A093-C0E8F33857E9}"/>
            </c:ext>
          </c:extLst>
        </c:ser>
        <c:ser>
          <c:idx val="3"/>
          <c:order val="3"/>
          <c:tx>
            <c:strRef>
              <c:f>'ERg ohne Gewichtung'!$U$1</c:f>
              <c:strCache>
                <c:ptCount val="1"/>
                <c:pt idx="0">
                  <c:v>time_dummy_hedonics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'ERg ohne Gewichtung'!$B$2:$B$26</c:f>
              <c:numCache>
                <c:formatCode>General</c:formatCode>
                <c:ptCount val="25"/>
                <c:pt idx="0">
                  <c:v>12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</c:numCache>
            </c:numRef>
          </c:cat>
          <c:val>
            <c:numRef>
              <c:f>'ERg ohne Gewichtung'!$U$2:$U$26</c:f>
              <c:numCache>
                <c:formatCode>General</c:formatCode>
                <c:ptCount val="25"/>
                <c:pt idx="0">
                  <c:v>100</c:v>
                </c:pt>
                <c:pt idx="1">
                  <c:v>100.127</c:v>
                </c:pt>
                <c:pt idx="2">
                  <c:v>100.699</c:v>
                </c:pt>
                <c:pt idx="3">
                  <c:v>102.464</c:v>
                </c:pt>
                <c:pt idx="4">
                  <c:v>99.582999999999998</c:v>
                </c:pt>
                <c:pt idx="5">
                  <c:v>99.855999999999995</c:v>
                </c:pt>
                <c:pt idx="6">
                  <c:v>99.328000000000003</c:v>
                </c:pt>
                <c:pt idx="7">
                  <c:v>98.965000000000003</c:v>
                </c:pt>
                <c:pt idx="8">
                  <c:v>99.834000000000003</c:v>
                </c:pt>
                <c:pt idx="9">
                  <c:v>100.849</c:v>
                </c:pt>
                <c:pt idx="10">
                  <c:v>100.97499999999999</c:v>
                </c:pt>
                <c:pt idx="11">
                  <c:v>100.679</c:v>
                </c:pt>
                <c:pt idx="12">
                  <c:v>95.42</c:v>
                </c:pt>
                <c:pt idx="13">
                  <c:v>93.432000000000002</c:v>
                </c:pt>
                <c:pt idx="14">
                  <c:v>95.313999999999993</c:v>
                </c:pt>
                <c:pt idx="15">
                  <c:v>94.819000000000003</c:v>
                </c:pt>
                <c:pt idx="16">
                  <c:v>94.484999999999999</c:v>
                </c:pt>
                <c:pt idx="17">
                  <c:v>94.837000000000003</c:v>
                </c:pt>
                <c:pt idx="18">
                  <c:v>94.238</c:v>
                </c:pt>
                <c:pt idx="19">
                  <c:v>94.087999999999994</c:v>
                </c:pt>
                <c:pt idx="20">
                  <c:v>95.125</c:v>
                </c:pt>
                <c:pt idx="21">
                  <c:v>94.744</c:v>
                </c:pt>
                <c:pt idx="22">
                  <c:v>93.856999999999999</c:v>
                </c:pt>
                <c:pt idx="23">
                  <c:v>93.481999999999999</c:v>
                </c:pt>
                <c:pt idx="24">
                  <c:v>92.156000000000006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AB4-4976-A093-C0E8F33857E9}"/>
            </c:ext>
          </c:extLst>
        </c:ser>
        <c:ser>
          <c:idx val="4"/>
          <c:order val="4"/>
          <c:tx>
            <c:strRef>
              <c:f>'ERg ohne Gewichtung'!$V$1</c:f>
              <c:strCache>
                <c:ptCount val="1"/>
                <c:pt idx="0">
                  <c:v>adjacent_time_dummy_hedonics (2 Monate Fenster)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'ERg ohne Gewichtung'!$B$2:$B$26</c:f>
              <c:numCache>
                <c:formatCode>General</c:formatCode>
                <c:ptCount val="25"/>
                <c:pt idx="0">
                  <c:v>12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</c:numCache>
            </c:numRef>
          </c:cat>
          <c:val>
            <c:numRef>
              <c:f>'ERg ohne Gewichtung'!$V$2:$V$26</c:f>
              <c:numCache>
                <c:formatCode>General</c:formatCode>
                <c:ptCount val="25"/>
                <c:pt idx="0">
                  <c:v>100</c:v>
                </c:pt>
                <c:pt idx="1">
                  <c:v>100.536</c:v>
                </c:pt>
                <c:pt idx="2">
                  <c:v>100.61799999999999</c:v>
                </c:pt>
                <c:pt idx="3">
                  <c:v>102.021</c:v>
                </c:pt>
                <c:pt idx="4">
                  <c:v>99.316999999999993</c:v>
                </c:pt>
                <c:pt idx="5">
                  <c:v>100.10599999999999</c:v>
                </c:pt>
                <c:pt idx="6">
                  <c:v>99.486999999999995</c:v>
                </c:pt>
                <c:pt idx="7">
                  <c:v>99.658000000000001</c:v>
                </c:pt>
                <c:pt idx="8">
                  <c:v>100.268</c:v>
                </c:pt>
                <c:pt idx="9">
                  <c:v>100.9</c:v>
                </c:pt>
                <c:pt idx="10">
                  <c:v>101.001</c:v>
                </c:pt>
                <c:pt idx="11">
                  <c:v>100.67100000000001</c:v>
                </c:pt>
                <c:pt idx="12">
                  <c:v>96.043000000000006</c:v>
                </c:pt>
                <c:pt idx="13">
                  <c:v>93.866</c:v>
                </c:pt>
                <c:pt idx="14">
                  <c:v>95.503</c:v>
                </c:pt>
                <c:pt idx="15">
                  <c:v>94.947999999999993</c:v>
                </c:pt>
                <c:pt idx="16">
                  <c:v>94.596999999999994</c:v>
                </c:pt>
                <c:pt idx="17">
                  <c:v>94.944000000000003</c:v>
                </c:pt>
                <c:pt idx="18">
                  <c:v>94.003</c:v>
                </c:pt>
                <c:pt idx="19">
                  <c:v>93.938000000000002</c:v>
                </c:pt>
                <c:pt idx="20">
                  <c:v>94.878</c:v>
                </c:pt>
                <c:pt idx="21">
                  <c:v>94.161000000000001</c:v>
                </c:pt>
                <c:pt idx="22">
                  <c:v>93.519000000000005</c:v>
                </c:pt>
                <c:pt idx="23">
                  <c:v>92.225999999999999</c:v>
                </c:pt>
                <c:pt idx="24">
                  <c:v>90.707999999999998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AB4-4976-A093-C0E8F33857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0229520"/>
        <c:axId val="670229848"/>
      </c:lineChart>
      <c:catAx>
        <c:axId val="670229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 b="1"/>
                  <a:t>month 12/2018 - 12/2020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70229848"/>
        <c:crosses val="autoZero"/>
        <c:auto val="1"/>
        <c:lblAlgn val="ctr"/>
        <c:lblOffset val="100"/>
        <c:noMultiLvlLbl val="0"/>
      </c:catAx>
      <c:valAx>
        <c:axId val="670229848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 b="1"/>
                  <a:t>index</a:t>
                </a:r>
                <a:r>
                  <a:rPr lang="de-AT" b="1" baseline="0"/>
                  <a:t> values 12/2018 = 100</a:t>
                </a:r>
                <a:endParaRPr lang="de-AT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70229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'ERg mit gewichten'!$J$1</c:f>
              <c:strCache>
                <c:ptCount val="1"/>
                <c:pt idx="0">
                  <c:v>average prices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'ERg mit gewichten'!$I$2:$I$26</c:f>
              <c:numCache>
                <c:formatCode>#,##0</c:formatCode>
                <c:ptCount val="25"/>
                <c:pt idx="0">
                  <c:v>12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</c:numCache>
            </c:numRef>
          </c:cat>
          <c:val>
            <c:numRef>
              <c:f>'ERg mit gewichten'!$J$2:$J$26</c:f>
              <c:numCache>
                <c:formatCode>General</c:formatCode>
                <c:ptCount val="25"/>
                <c:pt idx="0">
                  <c:v>100</c:v>
                </c:pt>
                <c:pt idx="1">
                  <c:v>100.361</c:v>
                </c:pt>
                <c:pt idx="2">
                  <c:v>100.517</c:v>
                </c:pt>
                <c:pt idx="3">
                  <c:v>107.509</c:v>
                </c:pt>
                <c:pt idx="4">
                  <c:v>102.539</c:v>
                </c:pt>
                <c:pt idx="5">
                  <c:v>108.108</c:v>
                </c:pt>
                <c:pt idx="6">
                  <c:v>107.749</c:v>
                </c:pt>
                <c:pt idx="7">
                  <c:v>107.67700000000001</c:v>
                </c:pt>
                <c:pt idx="8">
                  <c:v>118.396</c:v>
                </c:pt>
                <c:pt idx="9">
                  <c:v>119.842</c:v>
                </c:pt>
                <c:pt idx="10">
                  <c:v>119.842</c:v>
                </c:pt>
                <c:pt idx="11">
                  <c:v>119.842</c:v>
                </c:pt>
                <c:pt idx="12">
                  <c:v>116.498</c:v>
                </c:pt>
                <c:pt idx="13">
                  <c:v>115.48</c:v>
                </c:pt>
                <c:pt idx="14">
                  <c:v>115.28700000000001</c:v>
                </c:pt>
                <c:pt idx="15">
                  <c:v>118.581</c:v>
                </c:pt>
                <c:pt idx="16">
                  <c:v>122.337</c:v>
                </c:pt>
                <c:pt idx="17">
                  <c:v>122.337</c:v>
                </c:pt>
                <c:pt idx="18">
                  <c:v>120.04900000000001</c:v>
                </c:pt>
                <c:pt idx="19">
                  <c:v>119.47499999999999</c:v>
                </c:pt>
                <c:pt idx="20">
                  <c:v>118.806</c:v>
                </c:pt>
                <c:pt idx="21">
                  <c:v>118.999</c:v>
                </c:pt>
                <c:pt idx="22">
                  <c:v>121.39100000000001</c:v>
                </c:pt>
                <c:pt idx="23">
                  <c:v>130.821</c:v>
                </c:pt>
                <c:pt idx="24">
                  <c:v>129.09100000000001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44-4C41-8A44-136F067E3B33}"/>
            </c:ext>
          </c:extLst>
        </c:ser>
        <c:ser>
          <c:idx val="1"/>
          <c:order val="1"/>
          <c:tx>
            <c:strRef>
              <c:f>'ERg mit gewichten'!$K$1</c:f>
              <c:strCache>
                <c:ptCount val="1"/>
                <c:pt idx="0">
                  <c:v>time dummy hedonics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'ERg mit gewichten'!$I$2:$I$26</c:f>
              <c:numCache>
                <c:formatCode>#,##0</c:formatCode>
                <c:ptCount val="25"/>
                <c:pt idx="0">
                  <c:v>12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</c:numCache>
            </c:numRef>
          </c:cat>
          <c:val>
            <c:numRef>
              <c:f>'ERg mit gewichten'!$K$2:$K$26</c:f>
              <c:numCache>
                <c:formatCode>General</c:formatCode>
                <c:ptCount val="25"/>
                <c:pt idx="0">
                  <c:v>100</c:v>
                </c:pt>
                <c:pt idx="1">
                  <c:v>100.127</c:v>
                </c:pt>
                <c:pt idx="2">
                  <c:v>100.699</c:v>
                </c:pt>
                <c:pt idx="3">
                  <c:v>102.464</c:v>
                </c:pt>
                <c:pt idx="4">
                  <c:v>99.582999999999998</c:v>
                </c:pt>
                <c:pt idx="5">
                  <c:v>99.855999999999995</c:v>
                </c:pt>
                <c:pt idx="6">
                  <c:v>99.328000000000003</c:v>
                </c:pt>
                <c:pt idx="7">
                  <c:v>98.965000000000003</c:v>
                </c:pt>
                <c:pt idx="8">
                  <c:v>99.834000000000003</c:v>
                </c:pt>
                <c:pt idx="9">
                  <c:v>100.849</c:v>
                </c:pt>
                <c:pt idx="10">
                  <c:v>100.97499999999999</c:v>
                </c:pt>
                <c:pt idx="11">
                  <c:v>100.679</c:v>
                </c:pt>
                <c:pt idx="12">
                  <c:v>95.42</c:v>
                </c:pt>
                <c:pt idx="13">
                  <c:v>93.432000000000002</c:v>
                </c:pt>
                <c:pt idx="14">
                  <c:v>95.313999999999993</c:v>
                </c:pt>
                <c:pt idx="15">
                  <c:v>94.819000000000003</c:v>
                </c:pt>
                <c:pt idx="16">
                  <c:v>94.484999999999999</c:v>
                </c:pt>
                <c:pt idx="17">
                  <c:v>94.837000000000003</c:v>
                </c:pt>
                <c:pt idx="18">
                  <c:v>94.238</c:v>
                </c:pt>
                <c:pt idx="19">
                  <c:v>94.087999999999994</c:v>
                </c:pt>
                <c:pt idx="20">
                  <c:v>95.125</c:v>
                </c:pt>
                <c:pt idx="21">
                  <c:v>94.744</c:v>
                </c:pt>
                <c:pt idx="22">
                  <c:v>93.856999999999999</c:v>
                </c:pt>
                <c:pt idx="23">
                  <c:v>93.481999999999999</c:v>
                </c:pt>
                <c:pt idx="24">
                  <c:v>92.156000000000006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44-4C41-8A44-136F067E3B33}"/>
            </c:ext>
          </c:extLst>
        </c:ser>
        <c:ser>
          <c:idx val="2"/>
          <c:order val="2"/>
          <c:tx>
            <c:strRef>
              <c:f>'ERg mit gewichten'!$M$1</c:f>
              <c:strCache>
                <c:ptCount val="1"/>
                <c:pt idx="0">
                  <c:v>time dummy hedonics with provider equal weights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'ERg mit gewichten'!$I$2:$I$26</c:f>
              <c:numCache>
                <c:formatCode>#,##0</c:formatCode>
                <c:ptCount val="25"/>
                <c:pt idx="0">
                  <c:v>12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</c:numCache>
            </c:numRef>
          </c:cat>
          <c:val>
            <c:numRef>
              <c:f>'ERg mit gewichten'!$M$2:$M$26</c:f>
              <c:numCache>
                <c:formatCode>General</c:formatCode>
                <c:ptCount val="25"/>
                <c:pt idx="0">
                  <c:v>100</c:v>
                </c:pt>
                <c:pt idx="1">
                  <c:v>98.906000000000006</c:v>
                </c:pt>
                <c:pt idx="2">
                  <c:v>100.092</c:v>
                </c:pt>
                <c:pt idx="3">
                  <c:v>99.944000000000003</c:v>
                </c:pt>
                <c:pt idx="4">
                  <c:v>99.314999999999998</c:v>
                </c:pt>
                <c:pt idx="5">
                  <c:v>99.262</c:v>
                </c:pt>
                <c:pt idx="6">
                  <c:v>97.977999999999994</c:v>
                </c:pt>
                <c:pt idx="7">
                  <c:v>97.602999999999994</c:v>
                </c:pt>
                <c:pt idx="8">
                  <c:v>97.66</c:v>
                </c:pt>
                <c:pt idx="9">
                  <c:v>98.38</c:v>
                </c:pt>
                <c:pt idx="10">
                  <c:v>98.486999999999995</c:v>
                </c:pt>
                <c:pt idx="11">
                  <c:v>98.364000000000004</c:v>
                </c:pt>
                <c:pt idx="12">
                  <c:v>93.954999999999998</c:v>
                </c:pt>
                <c:pt idx="13">
                  <c:v>92.62</c:v>
                </c:pt>
                <c:pt idx="14">
                  <c:v>92.355000000000004</c:v>
                </c:pt>
                <c:pt idx="15">
                  <c:v>92.018000000000001</c:v>
                </c:pt>
                <c:pt idx="16">
                  <c:v>92.013999999999996</c:v>
                </c:pt>
                <c:pt idx="17">
                  <c:v>92.138999999999996</c:v>
                </c:pt>
                <c:pt idx="18">
                  <c:v>91.251999999999995</c:v>
                </c:pt>
                <c:pt idx="19">
                  <c:v>91.231999999999999</c:v>
                </c:pt>
                <c:pt idx="20">
                  <c:v>92.337999999999994</c:v>
                </c:pt>
                <c:pt idx="21">
                  <c:v>91.83</c:v>
                </c:pt>
                <c:pt idx="22">
                  <c:v>90.644000000000005</c:v>
                </c:pt>
                <c:pt idx="23">
                  <c:v>89.100999999999999</c:v>
                </c:pt>
                <c:pt idx="24">
                  <c:v>87.486000000000004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44-4C41-8A44-136F067E3B33}"/>
            </c:ext>
          </c:extLst>
        </c:ser>
        <c:ser>
          <c:idx val="3"/>
          <c:order val="3"/>
          <c:tx>
            <c:strRef>
              <c:f>'ERg mit gewichten'!$O$1</c:f>
              <c:strCache>
                <c:ptCount val="1"/>
                <c:pt idx="0">
                  <c:v>time dummy hedonics with provider market share weights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'ERg mit gewichten'!$I$2:$I$26</c:f>
              <c:numCache>
                <c:formatCode>#,##0</c:formatCode>
                <c:ptCount val="25"/>
                <c:pt idx="0">
                  <c:v>12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</c:numCache>
            </c:numRef>
          </c:cat>
          <c:val>
            <c:numRef>
              <c:f>'ERg mit gewichten'!$O$2:$O$26</c:f>
              <c:numCache>
                <c:formatCode>General</c:formatCode>
                <c:ptCount val="25"/>
                <c:pt idx="0">
                  <c:v>100</c:v>
                </c:pt>
                <c:pt idx="1">
                  <c:v>99.891000000000005</c:v>
                </c:pt>
                <c:pt idx="2">
                  <c:v>100.508</c:v>
                </c:pt>
                <c:pt idx="3">
                  <c:v>107.27800000000001</c:v>
                </c:pt>
                <c:pt idx="4">
                  <c:v>102.557</c:v>
                </c:pt>
                <c:pt idx="5">
                  <c:v>104.015</c:v>
                </c:pt>
                <c:pt idx="6">
                  <c:v>103.90600000000001</c:v>
                </c:pt>
                <c:pt idx="7">
                  <c:v>103.749</c:v>
                </c:pt>
                <c:pt idx="8">
                  <c:v>103.464</c:v>
                </c:pt>
                <c:pt idx="9">
                  <c:v>103.727</c:v>
                </c:pt>
                <c:pt idx="10">
                  <c:v>103.73</c:v>
                </c:pt>
                <c:pt idx="11">
                  <c:v>102.77200000000001</c:v>
                </c:pt>
                <c:pt idx="12">
                  <c:v>99.322999999999993</c:v>
                </c:pt>
                <c:pt idx="13">
                  <c:v>96.837999999999994</c:v>
                </c:pt>
                <c:pt idx="14">
                  <c:v>97.486999999999995</c:v>
                </c:pt>
                <c:pt idx="15">
                  <c:v>98.141999999999996</c:v>
                </c:pt>
                <c:pt idx="16">
                  <c:v>98.545000000000002</c:v>
                </c:pt>
                <c:pt idx="17">
                  <c:v>99.072000000000003</c:v>
                </c:pt>
                <c:pt idx="18">
                  <c:v>98.826999999999998</c:v>
                </c:pt>
                <c:pt idx="19">
                  <c:v>98.438000000000002</c:v>
                </c:pt>
                <c:pt idx="20">
                  <c:v>98.96</c:v>
                </c:pt>
                <c:pt idx="21">
                  <c:v>100.31100000000001</c:v>
                </c:pt>
                <c:pt idx="22">
                  <c:v>101.789</c:v>
                </c:pt>
                <c:pt idx="23">
                  <c:v>105.52800000000001</c:v>
                </c:pt>
                <c:pt idx="24">
                  <c:v>105.711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644-4C41-8A44-136F067E3B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9242600"/>
        <c:axId val="669251784"/>
      </c:lineChart>
      <c:catAx>
        <c:axId val="669242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 b="1"/>
                  <a:t>Month 12/2018</a:t>
                </a:r>
                <a:r>
                  <a:rPr lang="de-AT" b="1" baseline="0"/>
                  <a:t> - 12/2020</a:t>
                </a:r>
                <a:endParaRPr lang="de-AT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9251784"/>
        <c:crosses val="autoZero"/>
        <c:auto val="1"/>
        <c:lblAlgn val="ctr"/>
        <c:lblOffset val="100"/>
        <c:noMultiLvlLbl val="0"/>
      </c:catAx>
      <c:valAx>
        <c:axId val="669251784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 b="1"/>
                  <a:t>index values 12/2018 = 100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9242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807D73-941E-4E11-A9C1-0232F78F384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28A4365-6F21-420E-8D45-CF24AC895078}">
      <dgm:prSet phldrT="[Text]"/>
      <dgm:spPr/>
      <dgm:t>
        <a:bodyPr/>
        <a:lstStyle/>
        <a:p>
          <a:r>
            <a:rPr lang="de-DE" dirty="0" smtClean="0"/>
            <a:t>Jan</a:t>
          </a:r>
          <a:endParaRPr lang="de-DE" dirty="0"/>
        </a:p>
      </dgm:t>
    </dgm:pt>
    <dgm:pt modelId="{FE91B37C-738B-4BF6-874E-1E4E98165B5E}" type="parTrans" cxnId="{049CD2BD-E3DA-4506-A2FA-FA4C8E9F8D2A}">
      <dgm:prSet/>
      <dgm:spPr/>
      <dgm:t>
        <a:bodyPr/>
        <a:lstStyle/>
        <a:p>
          <a:endParaRPr lang="de-DE"/>
        </a:p>
      </dgm:t>
    </dgm:pt>
    <dgm:pt modelId="{FA34FE2A-5E95-417A-B08E-8D4771D75F94}" type="sibTrans" cxnId="{049CD2BD-E3DA-4506-A2FA-FA4C8E9F8D2A}">
      <dgm:prSet/>
      <dgm:spPr/>
      <dgm:t>
        <a:bodyPr/>
        <a:lstStyle/>
        <a:p>
          <a:endParaRPr lang="de-DE"/>
        </a:p>
      </dgm:t>
    </dgm:pt>
    <dgm:pt modelId="{63AC54A3-19DC-4B39-B5C8-BF1D3F7FBF4A}">
      <dgm:prSet phldrT="[Text]"/>
      <dgm:spPr/>
      <dgm:t>
        <a:bodyPr/>
        <a:lstStyle/>
        <a:p>
          <a:r>
            <a:rPr lang="de-DE" dirty="0" smtClean="0"/>
            <a:t>Feb</a:t>
          </a:r>
          <a:endParaRPr lang="de-DE" dirty="0"/>
        </a:p>
      </dgm:t>
    </dgm:pt>
    <dgm:pt modelId="{38B46377-5892-49B9-A800-A3709DEFE319}" type="parTrans" cxnId="{6DF7C2A4-FD57-4060-AF39-27820D67B131}">
      <dgm:prSet/>
      <dgm:spPr/>
      <dgm:t>
        <a:bodyPr/>
        <a:lstStyle/>
        <a:p>
          <a:endParaRPr lang="de-DE"/>
        </a:p>
      </dgm:t>
    </dgm:pt>
    <dgm:pt modelId="{38C5E56D-3658-4668-A046-6D2DFF968BFB}" type="sibTrans" cxnId="{6DF7C2A4-FD57-4060-AF39-27820D67B131}">
      <dgm:prSet/>
      <dgm:spPr/>
      <dgm:t>
        <a:bodyPr/>
        <a:lstStyle/>
        <a:p>
          <a:endParaRPr lang="de-DE"/>
        </a:p>
      </dgm:t>
    </dgm:pt>
    <dgm:pt modelId="{DA5F3EC3-56E6-44A1-9099-050F4F7E88D3}">
      <dgm:prSet phldrT="[Text]"/>
      <dgm:spPr/>
      <dgm:t>
        <a:bodyPr/>
        <a:lstStyle/>
        <a:p>
          <a:r>
            <a:rPr lang="de-DE" dirty="0" smtClean="0"/>
            <a:t>Mar</a:t>
          </a:r>
          <a:endParaRPr lang="de-DE" dirty="0"/>
        </a:p>
      </dgm:t>
    </dgm:pt>
    <dgm:pt modelId="{DA5FB66D-D5CA-4DEB-B2B1-F8D04612EA62}" type="parTrans" cxnId="{D701E546-3BF1-4AB7-BA95-8EF095BEEB83}">
      <dgm:prSet/>
      <dgm:spPr/>
      <dgm:t>
        <a:bodyPr/>
        <a:lstStyle/>
        <a:p>
          <a:endParaRPr lang="de-DE"/>
        </a:p>
      </dgm:t>
    </dgm:pt>
    <dgm:pt modelId="{D248C6D6-A02B-4C4E-8162-68932C5060F4}" type="sibTrans" cxnId="{D701E546-3BF1-4AB7-BA95-8EF095BEEB83}">
      <dgm:prSet/>
      <dgm:spPr/>
      <dgm:t>
        <a:bodyPr/>
        <a:lstStyle/>
        <a:p>
          <a:endParaRPr lang="de-DE"/>
        </a:p>
      </dgm:t>
    </dgm:pt>
    <dgm:pt modelId="{A3B01203-FED2-42F8-8A6A-D293FB0D2BE5}">
      <dgm:prSet/>
      <dgm:spPr/>
      <dgm:t>
        <a:bodyPr/>
        <a:lstStyle/>
        <a:p>
          <a:r>
            <a:rPr lang="de-DE" dirty="0" smtClean="0"/>
            <a:t>…</a:t>
          </a:r>
          <a:endParaRPr lang="de-DE" dirty="0"/>
        </a:p>
      </dgm:t>
    </dgm:pt>
    <dgm:pt modelId="{244A7C3C-1FE1-4246-9A99-8CCAAED569C2}" type="parTrans" cxnId="{14C5CFDC-2C50-4B5A-817B-061FC83B21FA}">
      <dgm:prSet/>
      <dgm:spPr/>
      <dgm:t>
        <a:bodyPr/>
        <a:lstStyle/>
        <a:p>
          <a:endParaRPr lang="de-DE"/>
        </a:p>
      </dgm:t>
    </dgm:pt>
    <dgm:pt modelId="{CD275BF5-7A68-4F10-ACB1-F56AA1CC8C35}" type="sibTrans" cxnId="{14C5CFDC-2C50-4B5A-817B-061FC83B21FA}">
      <dgm:prSet/>
      <dgm:spPr/>
      <dgm:t>
        <a:bodyPr/>
        <a:lstStyle/>
        <a:p>
          <a:endParaRPr lang="de-DE"/>
        </a:p>
      </dgm:t>
    </dgm:pt>
    <dgm:pt modelId="{8D4B1E7E-6A74-4CDE-8D44-76AE4BA6215F}">
      <dgm:prSet/>
      <dgm:spPr/>
      <dgm:t>
        <a:bodyPr/>
        <a:lstStyle/>
        <a:p>
          <a:r>
            <a:rPr lang="de-DE" dirty="0" err="1" smtClean="0"/>
            <a:t>Dec</a:t>
          </a:r>
          <a:endParaRPr lang="de-DE" dirty="0"/>
        </a:p>
      </dgm:t>
    </dgm:pt>
    <dgm:pt modelId="{9D3381EF-3451-4865-8F25-34261994C853}" type="parTrans" cxnId="{BE114AA2-330E-460F-9D45-A080553A0143}">
      <dgm:prSet/>
      <dgm:spPr/>
      <dgm:t>
        <a:bodyPr/>
        <a:lstStyle/>
        <a:p>
          <a:endParaRPr lang="de-DE"/>
        </a:p>
      </dgm:t>
    </dgm:pt>
    <dgm:pt modelId="{CF59E327-F6BA-47AD-873B-FB0FA8CFE651}" type="sibTrans" cxnId="{BE114AA2-330E-460F-9D45-A080553A0143}">
      <dgm:prSet/>
      <dgm:spPr/>
      <dgm:t>
        <a:bodyPr/>
        <a:lstStyle/>
        <a:p>
          <a:endParaRPr lang="de-DE"/>
        </a:p>
      </dgm:t>
    </dgm:pt>
    <dgm:pt modelId="{5BFB17D4-B3C8-4AD8-A6FC-DE3904DB314B}" type="pres">
      <dgm:prSet presAssocID="{13807D73-941E-4E11-A9C1-0232F78F38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F297258-2F30-4869-8694-C9A53EBA6245}" type="pres">
      <dgm:prSet presAssocID="{028A4365-6F21-420E-8D45-CF24AC895078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E1FBE02-C217-41F4-A0AC-1EE3E104D7FD}" type="pres">
      <dgm:prSet presAssocID="{FA34FE2A-5E95-417A-B08E-8D4771D75F94}" presName="parSpace" presStyleCnt="0"/>
      <dgm:spPr/>
    </dgm:pt>
    <dgm:pt modelId="{F458A5B0-121B-45A3-8B2F-0B9662AC9DE8}" type="pres">
      <dgm:prSet presAssocID="{63AC54A3-19DC-4B39-B5C8-BF1D3F7FBF4A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AD05FE3-5E84-4724-8426-EC805E3B1257}" type="pres">
      <dgm:prSet presAssocID="{38C5E56D-3658-4668-A046-6D2DFF968BFB}" presName="parSpace" presStyleCnt="0"/>
      <dgm:spPr/>
    </dgm:pt>
    <dgm:pt modelId="{710F27E6-AD6F-4F43-9E41-9A1B2ED0C65F}" type="pres">
      <dgm:prSet presAssocID="{DA5F3EC3-56E6-44A1-9099-050F4F7E88D3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E1A9E80-9A0E-403C-ADB4-90812023DBEF}" type="pres">
      <dgm:prSet presAssocID="{D248C6D6-A02B-4C4E-8162-68932C5060F4}" presName="parSpace" presStyleCnt="0"/>
      <dgm:spPr/>
    </dgm:pt>
    <dgm:pt modelId="{DC909177-8437-44A5-ADDA-B2237AB4FE1A}" type="pres">
      <dgm:prSet presAssocID="{A3B01203-FED2-42F8-8A6A-D293FB0D2BE5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B0AB821-919F-4735-85D2-FC739029FBB5}" type="pres">
      <dgm:prSet presAssocID="{CD275BF5-7A68-4F10-ACB1-F56AA1CC8C35}" presName="parSpace" presStyleCnt="0"/>
      <dgm:spPr/>
    </dgm:pt>
    <dgm:pt modelId="{E362BB9E-1709-4803-9948-30F6930FE485}" type="pres">
      <dgm:prSet presAssocID="{8D4B1E7E-6A74-4CDE-8D44-76AE4BA6215F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1BDA82F-EE74-4566-B207-1324A44D53D7}" type="presOf" srcId="{8D4B1E7E-6A74-4CDE-8D44-76AE4BA6215F}" destId="{E362BB9E-1709-4803-9948-30F6930FE485}" srcOrd="0" destOrd="0" presId="urn:microsoft.com/office/officeart/2005/8/layout/hChevron3"/>
    <dgm:cxn modelId="{D701E546-3BF1-4AB7-BA95-8EF095BEEB83}" srcId="{13807D73-941E-4E11-A9C1-0232F78F384E}" destId="{DA5F3EC3-56E6-44A1-9099-050F4F7E88D3}" srcOrd="2" destOrd="0" parTransId="{DA5FB66D-D5CA-4DEB-B2B1-F8D04612EA62}" sibTransId="{D248C6D6-A02B-4C4E-8162-68932C5060F4}"/>
    <dgm:cxn modelId="{14C5CFDC-2C50-4B5A-817B-061FC83B21FA}" srcId="{13807D73-941E-4E11-A9C1-0232F78F384E}" destId="{A3B01203-FED2-42F8-8A6A-D293FB0D2BE5}" srcOrd="3" destOrd="0" parTransId="{244A7C3C-1FE1-4246-9A99-8CCAAED569C2}" sibTransId="{CD275BF5-7A68-4F10-ACB1-F56AA1CC8C35}"/>
    <dgm:cxn modelId="{D062FE97-5C13-4845-AB32-E22E07F1DBED}" type="presOf" srcId="{13807D73-941E-4E11-A9C1-0232F78F384E}" destId="{5BFB17D4-B3C8-4AD8-A6FC-DE3904DB314B}" srcOrd="0" destOrd="0" presId="urn:microsoft.com/office/officeart/2005/8/layout/hChevron3"/>
    <dgm:cxn modelId="{1514D937-0328-4A1E-B964-F870C49D31A7}" type="presOf" srcId="{DA5F3EC3-56E6-44A1-9099-050F4F7E88D3}" destId="{710F27E6-AD6F-4F43-9E41-9A1B2ED0C65F}" srcOrd="0" destOrd="0" presId="urn:microsoft.com/office/officeart/2005/8/layout/hChevron3"/>
    <dgm:cxn modelId="{02A8A84E-73D6-4F66-AD4D-103554163172}" type="presOf" srcId="{028A4365-6F21-420E-8D45-CF24AC895078}" destId="{CF297258-2F30-4869-8694-C9A53EBA6245}" srcOrd="0" destOrd="0" presId="urn:microsoft.com/office/officeart/2005/8/layout/hChevron3"/>
    <dgm:cxn modelId="{049CD2BD-E3DA-4506-A2FA-FA4C8E9F8D2A}" srcId="{13807D73-941E-4E11-A9C1-0232F78F384E}" destId="{028A4365-6F21-420E-8D45-CF24AC895078}" srcOrd="0" destOrd="0" parTransId="{FE91B37C-738B-4BF6-874E-1E4E98165B5E}" sibTransId="{FA34FE2A-5E95-417A-B08E-8D4771D75F94}"/>
    <dgm:cxn modelId="{94915B1F-3753-4D5A-BB27-EAB8936D86D7}" type="presOf" srcId="{63AC54A3-19DC-4B39-B5C8-BF1D3F7FBF4A}" destId="{F458A5B0-121B-45A3-8B2F-0B9662AC9DE8}" srcOrd="0" destOrd="0" presId="urn:microsoft.com/office/officeart/2005/8/layout/hChevron3"/>
    <dgm:cxn modelId="{6DF7C2A4-FD57-4060-AF39-27820D67B131}" srcId="{13807D73-941E-4E11-A9C1-0232F78F384E}" destId="{63AC54A3-19DC-4B39-B5C8-BF1D3F7FBF4A}" srcOrd="1" destOrd="0" parTransId="{38B46377-5892-49B9-A800-A3709DEFE319}" sibTransId="{38C5E56D-3658-4668-A046-6D2DFF968BFB}"/>
    <dgm:cxn modelId="{BE114AA2-330E-460F-9D45-A080553A0143}" srcId="{13807D73-941E-4E11-A9C1-0232F78F384E}" destId="{8D4B1E7E-6A74-4CDE-8D44-76AE4BA6215F}" srcOrd="4" destOrd="0" parTransId="{9D3381EF-3451-4865-8F25-34261994C853}" sibTransId="{CF59E327-F6BA-47AD-873B-FB0FA8CFE651}"/>
    <dgm:cxn modelId="{80148D35-805D-42E0-A837-20FCCB0E20AF}" type="presOf" srcId="{A3B01203-FED2-42F8-8A6A-D293FB0D2BE5}" destId="{DC909177-8437-44A5-ADDA-B2237AB4FE1A}" srcOrd="0" destOrd="0" presId="urn:microsoft.com/office/officeart/2005/8/layout/hChevron3"/>
    <dgm:cxn modelId="{7A10BD56-4209-4598-B1A6-6E99EA3FB5B5}" type="presParOf" srcId="{5BFB17D4-B3C8-4AD8-A6FC-DE3904DB314B}" destId="{CF297258-2F30-4869-8694-C9A53EBA6245}" srcOrd="0" destOrd="0" presId="urn:microsoft.com/office/officeart/2005/8/layout/hChevron3"/>
    <dgm:cxn modelId="{8E96C8C4-ADEE-4103-AD0E-64458BFBD1FC}" type="presParOf" srcId="{5BFB17D4-B3C8-4AD8-A6FC-DE3904DB314B}" destId="{1E1FBE02-C217-41F4-A0AC-1EE3E104D7FD}" srcOrd="1" destOrd="0" presId="urn:microsoft.com/office/officeart/2005/8/layout/hChevron3"/>
    <dgm:cxn modelId="{95EC5A05-132C-46C2-84CA-679970828CC6}" type="presParOf" srcId="{5BFB17D4-B3C8-4AD8-A6FC-DE3904DB314B}" destId="{F458A5B0-121B-45A3-8B2F-0B9662AC9DE8}" srcOrd="2" destOrd="0" presId="urn:microsoft.com/office/officeart/2005/8/layout/hChevron3"/>
    <dgm:cxn modelId="{EB631C1E-2C91-4D76-A333-C3DB1E0C1894}" type="presParOf" srcId="{5BFB17D4-B3C8-4AD8-A6FC-DE3904DB314B}" destId="{AAD05FE3-5E84-4724-8426-EC805E3B1257}" srcOrd="3" destOrd="0" presId="urn:microsoft.com/office/officeart/2005/8/layout/hChevron3"/>
    <dgm:cxn modelId="{6D45F1EE-C88E-4C3A-914E-51261DAB6110}" type="presParOf" srcId="{5BFB17D4-B3C8-4AD8-A6FC-DE3904DB314B}" destId="{710F27E6-AD6F-4F43-9E41-9A1B2ED0C65F}" srcOrd="4" destOrd="0" presId="urn:microsoft.com/office/officeart/2005/8/layout/hChevron3"/>
    <dgm:cxn modelId="{FDD8DC86-FD00-478B-A667-10053E93C0E4}" type="presParOf" srcId="{5BFB17D4-B3C8-4AD8-A6FC-DE3904DB314B}" destId="{7E1A9E80-9A0E-403C-ADB4-90812023DBEF}" srcOrd="5" destOrd="0" presId="urn:microsoft.com/office/officeart/2005/8/layout/hChevron3"/>
    <dgm:cxn modelId="{5CD2B145-D56E-4AF7-8BF2-17A3B47F03F0}" type="presParOf" srcId="{5BFB17D4-B3C8-4AD8-A6FC-DE3904DB314B}" destId="{DC909177-8437-44A5-ADDA-B2237AB4FE1A}" srcOrd="6" destOrd="0" presId="urn:microsoft.com/office/officeart/2005/8/layout/hChevron3"/>
    <dgm:cxn modelId="{CA1F0BB1-E57F-45E0-A112-FACE8223E3E4}" type="presParOf" srcId="{5BFB17D4-B3C8-4AD8-A6FC-DE3904DB314B}" destId="{4B0AB821-919F-4735-85D2-FC739029FBB5}" srcOrd="7" destOrd="0" presId="urn:microsoft.com/office/officeart/2005/8/layout/hChevron3"/>
    <dgm:cxn modelId="{666DF894-EB9F-4D99-B3BE-D9C4693BB330}" type="presParOf" srcId="{5BFB17D4-B3C8-4AD8-A6FC-DE3904DB314B}" destId="{E362BB9E-1709-4803-9948-30F6930FE485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807D73-941E-4E11-A9C1-0232F78F384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28A4365-6F21-420E-8D45-CF24AC895078}">
      <dgm:prSet phldrT="[Text]"/>
      <dgm:spPr/>
      <dgm:t>
        <a:bodyPr/>
        <a:lstStyle/>
        <a:p>
          <a:r>
            <a:rPr lang="de-DE" dirty="0" smtClean="0"/>
            <a:t>Jan</a:t>
          </a:r>
          <a:endParaRPr lang="de-DE" dirty="0"/>
        </a:p>
      </dgm:t>
    </dgm:pt>
    <dgm:pt modelId="{FE91B37C-738B-4BF6-874E-1E4E98165B5E}" type="parTrans" cxnId="{049CD2BD-E3DA-4506-A2FA-FA4C8E9F8D2A}">
      <dgm:prSet/>
      <dgm:spPr/>
      <dgm:t>
        <a:bodyPr/>
        <a:lstStyle/>
        <a:p>
          <a:endParaRPr lang="de-DE"/>
        </a:p>
      </dgm:t>
    </dgm:pt>
    <dgm:pt modelId="{FA34FE2A-5E95-417A-B08E-8D4771D75F94}" type="sibTrans" cxnId="{049CD2BD-E3DA-4506-A2FA-FA4C8E9F8D2A}">
      <dgm:prSet/>
      <dgm:spPr/>
      <dgm:t>
        <a:bodyPr/>
        <a:lstStyle/>
        <a:p>
          <a:endParaRPr lang="de-DE"/>
        </a:p>
      </dgm:t>
    </dgm:pt>
    <dgm:pt modelId="{63AC54A3-19DC-4B39-B5C8-BF1D3F7FBF4A}">
      <dgm:prSet phldrT="[Text]"/>
      <dgm:spPr/>
      <dgm:t>
        <a:bodyPr/>
        <a:lstStyle/>
        <a:p>
          <a:r>
            <a:rPr lang="de-DE" dirty="0" smtClean="0"/>
            <a:t>Feb</a:t>
          </a:r>
          <a:endParaRPr lang="de-DE" dirty="0"/>
        </a:p>
      </dgm:t>
    </dgm:pt>
    <dgm:pt modelId="{38B46377-5892-49B9-A800-A3709DEFE319}" type="parTrans" cxnId="{6DF7C2A4-FD57-4060-AF39-27820D67B131}">
      <dgm:prSet/>
      <dgm:spPr/>
      <dgm:t>
        <a:bodyPr/>
        <a:lstStyle/>
        <a:p>
          <a:endParaRPr lang="de-DE"/>
        </a:p>
      </dgm:t>
    </dgm:pt>
    <dgm:pt modelId="{38C5E56D-3658-4668-A046-6D2DFF968BFB}" type="sibTrans" cxnId="{6DF7C2A4-FD57-4060-AF39-27820D67B131}">
      <dgm:prSet/>
      <dgm:spPr/>
      <dgm:t>
        <a:bodyPr/>
        <a:lstStyle/>
        <a:p>
          <a:endParaRPr lang="de-DE"/>
        </a:p>
      </dgm:t>
    </dgm:pt>
    <dgm:pt modelId="{DA5F3EC3-56E6-44A1-9099-050F4F7E88D3}">
      <dgm:prSet phldrT="[Text]"/>
      <dgm:spPr/>
      <dgm:t>
        <a:bodyPr/>
        <a:lstStyle/>
        <a:p>
          <a:r>
            <a:rPr lang="de-DE" dirty="0" smtClean="0"/>
            <a:t>Mar</a:t>
          </a:r>
          <a:endParaRPr lang="de-DE" dirty="0"/>
        </a:p>
      </dgm:t>
    </dgm:pt>
    <dgm:pt modelId="{DA5FB66D-D5CA-4DEB-B2B1-F8D04612EA62}" type="parTrans" cxnId="{D701E546-3BF1-4AB7-BA95-8EF095BEEB83}">
      <dgm:prSet/>
      <dgm:spPr/>
      <dgm:t>
        <a:bodyPr/>
        <a:lstStyle/>
        <a:p>
          <a:endParaRPr lang="de-DE"/>
        </a:p>
      </dgm:t>
    </dgm:pt>
    <dgm:pt modelId="{D248C6D6-A02B-4C4E-8162-68932C5060F4}" type="sibTrans" cxnId="{D701E546-3BF1-4AB7-BA95-8EF095BEEB83}">
      <dgm:prSet/>
      <dgm:spPr/>
      <dgm:t>
        <a:bodyPr/>
        <a:lstStyle/>
        <a:p>
          <a:endParaRPr lang="de-DE"/>
        </a:p>
      </dgm:t>
    </dgm:pt>
    <dgm:pt modelId="{A3B01203-FED2-42F8-8A6A-D293FB0D2BE5}">
      <dgm:prSet/>
      <dgm:spPr/>
      <dgm:t>
        <a:bodyPr/>
        <a:lstStyle/>
        <a:p>
          <a:r>
            <a:rPr lang="de-DE" dirty="0" smtClean="0"/>
            <a:t>…</a:t>
          </a:r>
          <a:endParaRPr lang="de-DE" dirty="0"/>
        </a:p>
      </dgm:t>
    </dgm:pt>
    <dgm:pt modelId="{244A7C3C-1FE1-4246-9A99-8CCAAED569C2}" type="parTrans" cxnId="{14C5CFDC-2C50-4B5A-817B-061FC83B21FA}">
      <dgm:prSet/>
      <dgm:spPr/>
      <dgm:t>
        <a:bodyPr/>
        <a:lstStyle/>
        <a:p>
          <a:endParaRPr lang="de-DE"/>
        </a:p>
      </dgm:t>
    </dgm:pt>
    <dgm:pt modelId="{CD275BF5-7A68-4F10-ACB1-F56AA1CC8C35}" type="sibTrans" cxnId="{14C5CFDC-2C50-4B5A-817B-061FC83B21FA}">
      <dgm:prSet/>
      <dgm:spPr/>
      <dgm:t>
        <a:bodyPr/>
        <a:lstStyle/>
        <a:p>
          <a:endParaRPr lang="de-DE"/>
        </a:p>
      </dgm:t>
    </dgm:pt>
    <dgm:pt modelId="{8D4B1E7E-6A74-4CDE-8D44-76AE4BA6215F}">
      <dgm:prSet/>
      <dgm:spPr/>
      <dgm:t>
        <a:bodyPr/>
        <a:lstStyle/>
        <a:p>
          <a:r>
            <a:rPr lang="de-DE" dirty="0" err="1" smtClean="0"/>
            <a:t>Dec</a:t>
          </a:r>
          <a:endParaRPr lang="de-DE" dirty="0"/>
        </a:p>
      </dgm:t>
    </dgm:pt>
    <dgm:pt modelId="{9D3381EF-3451-4865-8F25-34261994C853}" type="parTrans" cxnId="{BE114AA2-330E-460F-9D45-A080553A0143}">
      <dgm:prSet/>
      <dgm:spPr/>
      <dgm:t>
        <a:bodyPr/>
        <a:lstStyle/>
        <a:p>
          <a:endParaRPr lang="de-DE"/>
        </a:p>
      </dgm:t>
    </dgm:pt>
    <dgm:pt modelId="{CF59E327-F6BA-47AD-873B-FB0FA8CFE651}" type="sibTrans" cxnId="{BE114AA2-330E-460F-9D45-A080553A0143}">
      <dgm:prSet/>
      <dgm:spPr/>
      <dgm:t>
        <a:bodyPr/>
        <a:lstStyle/>
        <a:p>
          <a:endParaRPr lang="de-DE"/>
        </a:p>
      </dgm:t>
    </dgm:pt>
    <dgm:pt modelId="{5BFB17D4-B3C8-4AD8-A6FC-DE3904DB314B}" type="pres">
      <dgm:prSet presAssocID="{13807D73-941E-4E11-A9C1-0232F78F38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F297258-2F30-4869-8694-C9A53EBA6245}" type="pres">
      <dgm:prSet presAssocID="{028A4365-6F21-420E-8D45-CF24AC895078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E1FBE02-C217-41F4-A0AC-1EE3E104D7FD}" type="pres">
      <dgm:prSet presAssocID="{FA34FE2A-5E95-417A-B08E-8D4771D75F94}" presName="parSpace" presStyleCnt="0"/>
      <dgm:spPr/>
    </dgm:pt>
    <dgm:pt modelId="{F458A5B0-121B-45A3-8B2F-0B9662AC9DE8}" type="pres">
      <dgm:prSet presAssocID="{63AC54A3-19DC-4B39-B5C8-BF1D3F7FBF4A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AD05FE3-5E84-4724-8426-EC805E3B1257}" type="pres">
      <dgm:prSet presAssocID="{38C5E56D-3658-4668-A046-6D2DFF968BFB}" presName="parSpace" presStyleCnt="0"/>
      <dgm:spPr/>
    </dgm:pt>
    <dgm:pt modelId="{710F27E6-AD6F-4F43-9E41-9A1B2ED0C65F}" type="pres">
      <dgm:prSet presAssocID="{DA5F3EC3-56E6-44A1-9099-050F4F7E88D3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E1A9E80-9A0E-403C-ADB4-90812023DBEF}" type="pres">
      <dgm:prSet presAssocID="{D248C6D6-A02B-4C4E-8162-68932C5060F4}" presName="parSpace" presStyleCnt="0"/>
      <dgm:spPr/>
    </dgm:pt>
    <dgm:pt modelId="{DC909177-8437-44A5-ADDA-B2237AB4FE1A}" type="pres">
      <dgm:prSet presAssocID="{A3B01203-FED2-42F8-8A6A-D293FB0D2BE5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B0AB821-919F-4735-85D2-FC739029FBB5}" type="pres">
      <dgm:prSet presAssocID="{CD275BF5-7A68-4F10-ACB1-F56AA1CC8C35}" presName="parSpace" presStyleCnt="0"/>
      <dgm:spPr/>
    </dgm:pt>
    <dgm:pt modelId="{E362BB9E-1709-4803-9948-30F6930FE485}" type="pres">
      <dgm:prSet presAssocID="{8D4B1E7E-6A74-4CDE-8D44-76AE4BA6215F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1BDA82F-EE74-4566-B207-1324A44D53D7}" type="presOf" srcId="{8D4B1E7E-6A74-4CDE-8D44-76AE4BA6215F}" destId="{E362BB9E-1709-4803-9948-30F6930FE485}" srcOrd="0" destOrd="0" presId="urn:microsoft.com/office/officeart/2005/8/layout/hChevron3"/>
    <dgm:cxn modelId="{D701E546-3BF1-4AB7-BA95-8EF095BEEB83}" srcId="{13807D73-941E-4E11-A9C1-0232F78F384E}" destId="{DA5F3EC3-56E6-44A1-9099-050F4F7E88D3}" srcOrd="2" destOrd="0" parTransId="{DA5FB66D-D5CA-4DEB-B2B1-F8D04612EA62}" sibTransId="{D248C6D6-A02B-4C4E-8162-68932C5060F4}"/>
    <dgm:cxn modelId="{14C5CFDC-2C50-4B5A-817B-061FC83B21FA}" srcId="{13807D73-941E-4E11-A9C1-0232F78F384E}" destId="{A3B01203-FED2-42F8-8A6A-D293FB0D2BE5}" srcOrd="3" destOrd="0" parTransId="{244A7C3C-1FE1-4246-9A99-8CCAAED569C2}" sibTransId="{CD275BF5-7A68-4F10-ACB1-F56AA1CC8C35}"/>
    <dgm:cxn modelId="{D062FE97-5C13-4845-AB32-E22E07F1DBED}" type="presOf" srcId="{13807D73-941E-4E11-A9C1-0232F78F384E}" destId="{5BFB17D4-B3C8-4AD8-A6FC-DE3904DB314B}" srcOrd="0" destOrd="0" presId="urn:microsoft.com/office/officeart/2005/8/layout/hChevron3"/>
    <dgm:cxn modelId="{1514D937-0328-4A1E-B964-F870C49D31A7}" type="presOf" srcId="{DA5F3EC3-56E6-44A1-9099-050F4F7E88D3}" destId="{710F27E6-AD6F-4F43-9E41-9A1B2ED0C65F}" srcOrd="0" destOrd="0" presId="urn:microsoft.com/office/officeart/2005/8/layout/hChevron3"/>
    <dgm:cxn modelId="{02A8A84E-73D6-4F66-AD4D-103554163172}" type="presOf" srcId="{028A4365-6F21-420E-8D45-CF24AC895078}" destId="{CF297258-2F30-4869-8694-C9A53EBA6245}" srcOrd="0" destOrd="0" presId="urn:microsoft.com/office/officeart/2005/8/layout/hChevron3"/>
    <dgm:cxn modelId="{049CD2BD-E3DA-4506-A2FA-FA4C8E9F8D2A}" srcId="{13807D73-941E-4E11-A9C1-0232F78F384E}" destId="{028A4365-6F21-420E-8D45-CF24AC895078}" srcOrd="0" destOrd="0" parTransId="{FE91B37C-738B-4BF6-874E-1E4E98165B5E}" sibTransId="{FA34FE2A-5E95-417A-B08E-8D4771D75F94}"/>
    <dgm:cxn modelId="{94915B1F-3753-4D5A-BB27-EAB8936D86D7}" type="presOf" srcId="{63AC54A3-19DC-4B39-B5C8-BF1D3F7FBF4A}" destId="{F458A5B0-121B-45A3-8B2F-0B9662AC9DE8}" srcOrd="0" destOrd="0" presId="urn:microsoft.com/office/officeart/2005/8/layout/hChevron3"/>
    <dgm:cxn modelId="{6DF7C2A4-FD57-4060-AF39-27820D67B131}" srcId="{13807D73-941E-4E11-A9C1-0232F78F384E}" destId="{63AC54A3-19DC-4B39-B5C8-BF1D3F7FBF4A}" srcOrd="1" destOrd="0" parTransId="{38B46377-5892-49B9-A800-A3709DEFE319}" sibTransId="{38C5E56D-3658-4668-A046-6D2DFF968BFB}"/>
    <dgm:cxn modelId="{BE114AA2-330E-460F-9D45-A080553A0143}" srcId="{13807D73-941E-4E11-A9C1-0232F78F384E}" destId="{8D4B1E7E-6A74-4CDE-8D44-76AE4BA6215F}" srcOrd="4" destOrd="0" parTransId="{9D3381EF-3451-4865-8F25-34261994C853}" sibTransId="{CF59E327-F6BA-47AD-873B-FB0FA8CFE651}"/>
    <dgm:cxn modelId="{80148D35-805D-42E0-A837-20FCCB0E20AF}" type="presOf" srcId="{A3B01203-FED2-42F8-8A6A-D293FB0D2BE5}" destId="{DC909177-8437-44A5-ADDA-B2237AB4FE1A}" srcOrd="0" destOrd="0" presId="urn:microsoft.com/office/officeart/2005/8/layout/hChevron3"/>
    <dgm:cxn modelId="{7A10BD56-4209-4598-B1A6-6E99EA3FB5B5}" type="presParOf" srcId="{5BFB17D4-B3C8-4AD8-A6FC-DE3904DB314B}" destId="{CF297258-2F30-4869-8694-C9A53EBA6245}" srcOrd="0" destOrd="0" presId="urn:microsoft.com/office/officeart/2005/8/layout/hChevron3"/>
    <dgm:cxn modelId="{8E96C8C4-ADEE-4103-AD0E-64458BFBD1FC}" type="presParOf" srcId="{5BFB17D4-B3C8-4AD8-A6FC-DE3904DB314B}" destId="{1E1FBE02-C217-41F4-A0AC-1EE3E104D7FD}" srcOrd="1" destOrd="0" presId="urn:microsoft.com/office/officeart/2005/8/layout/hChevron3"/>
    <dgm:cxn modelId="{95EC5A05-132C-46C2-84CA-679970828CC6}" type="presParOf" srcId="{5BFB17D4-B3C8-4AD8-A6FC-DE3904DB314B}" destId="{F458A5B0-121B-45A3-8B2F-0B9662AC9DE8}" srcOrd="2" destOrd="0" presId="urn:microsoft.com/office/officeart/2005/8/layout/hChevron3"/>
    <dgm:cxn modelId="{EB631C1E-2C91-4D76-A333-C3DB1E0C1894}" type="presParOf" srcId="{5BFB17D4-B3C8-4AD8-A6FC-DE3904DB314B}" destId="{AAD05FE3-5E84-4724-8426-EC805E3B1257}" srcOrd="3" destOrd="0" presId="urn:microsoft.com/office/officeart/2005/8/layout/hChevron3"/>
    <dgm:cxn modelId="{6D45F1EE-C88E-4C3A-914E-51261DAB6110}" type="presParOf" srcId="{5BFB17D4-B3C8-4AD8-A6FC-DE3904DB314B}" destId="{710F27E6-AD6F-4F43-9E41-9A1B2ED0C65F}" srcOrd="4" destOrd="0" presId="urn:microsoft.com/office/officeart/2005/8/layout/hChevron3"/>
    <dgm:cxn modelId="{FDD8DC86-FD00-478B-A667-10053E93C0E4}" type="presParOf" srcId="{5BFB17D4-B3C8-4AD8-A6FC-DE3904DB314B}" destId="{7E1A9E80-9A0E-403C-ADB4-90812023DBEF}" srcOrd="5" destOrd="0" presId="urn:microsoft.com/office/officeart/2005/8/layout/hChevron3"/>
    <dgm:cxn modelId="{5CD2B145-D56E-4AF7-8BF2-17A3B47F03F0}" type="presParOf" srcId="{5BFB17D4-B3C8-4AD8-A6FC-DE3904DB314B}" destId="{DC909177-8437-44A5-ADDA-B2237AB4FE1A}" srcOrd="6" destOrd="0" presId="urn:microsoft.com/office/officeart/2005/8/layout/hChevron3"/>
    <dgm:cxn modelId="{CA1F0BB1-E57F-45E0-A112-FACE8223E3E4}" type="presParOf" srcId="{5BFB17D4-B3C8-4AD8-A6FC-DE3904DB314B}" destId="{4B0AB821-919F-4735-85D2-FC739029FBB5}" srcOrd="7" destOrd="0" presId="urn:microsoft.com/office/officeart/2005/8/layout/hChevron3"/>
    <dgm:cxn modelId="{666DF894-EB9F-4D99-B3BE-D9C4693BB330}" type="presParOf" srcId="{5BFB17D4-B3C8-4AD8-A6FC-DE3904DB314B}" destId="{E362BB9E-1709-4803-9948-30F6930FE485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97258-2F30-4869-8694-C9A53EBA6245}">
      <dsp:nvSpPr>
        <dsp:cNvPr id="0" name=""/>
        <dsp:cNvSpPr/>
      </dsp:nvSpPr>
      <dsp:spPr>
        <a:xfrm>
          <a:off x="1094" y="0"/>
          <a:ext cx="2133880" cy="46493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Jan</a:t>
          </a:r>
          <a:endParaRPr lang="de-DE" sz="2400" kern="1200" dirty="0"/>
        </a:p>
      </dsp:txBody>
      <dsp:txXfrm>
        <a:off x="1094" y="0"/>
        <a:ext cx="2017646" cy="464936"/>
      </dsp:txXfrm>
    </dsp:sp>
    <dsp:sp modelId="{F458A5B0-121B-45A3-8B2F-0B9662AC9DE8}">
      <dsp:nvSpPr>
        <dsp:cNvPr id="0" name=""/>
        <dsp:cNvSpPr/>
      </dsp:nvSpPr>
      <dsp:spPr>
        <a:xfrm>
          <a:off x="1708198" y="0"/>
          <a:ext cx="2133880" cy="4649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Feb</a:t>
          </a:r>
          <a:endParaRPr lang="de-DE" sz="2400" kern="1200" dirty="0"/>
        </a:p>
      </dsp:txBody>
      <dsp:txXfrm>
        <a:off x="1940666" y="0"/>
        <a:ext cx="1668944" cy="464936"/>
      </dsp:txXfrm>
    </dsp:sp>
    <dsp:sp modelId="{710F27E6-AD6F-4F43-9E41-9A1B2ED0C65F}">
      <dsp:nvSpPr>
        <dsp:cNvPr id="0" name=""/>
        <dsp:cNvSpPr/>
      </dsp:nvSpPr>
      <dsp:spPr>
        <a:xfrm>
          <a:off x="3415303" y="0"/>
          <a:ext cx="2133880" cy="4649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Mar</a:t>
          </a:r>
          <a:endParaRPr lang="de-DE" sz="2400" kern="1200" dirty="0"/>
        </a:p>
      </dsp:txBody>
      <dsp:txXfrm>
        <a:off x="3647771" y="0"/>
        <a:ext cx="1668944" cy="464936"/>
      </dsp:txXfrm>
    </dsp:sp>
    <dsp:sp modelId="{DC909177-8437-44A5-ADDA-B2237AB4FE1A}">
      <dsp:nvSpPr>
        <dsp:cNvPr id="0" name=""/>
        <dsp:cNvSpPr/>
      </dsp:nvSpPr>
      <dsp:spPr>
        <a:xfrm>
          <a:off x="5122408" y="0"/>
          <a:ext cx="2133880" cy="4649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…</a:t>
          </a:r>
          <a:endParaRPr lang="de-DE" sz="2400" kern="1200" dirty="0"/>
        </a:p>
      </dsp:txBody>
      <dsp:txXfrm>
        <a:off x="5354876" y="0"/>
        <a:ext cx="1668944" cy="464936"/>
      </dsp:txXfrm>
    </dsp:sp>
    <dsp:sp modelId="{E362BB9E-1709-4803-9948-30F6930FE485}">
      <dsp:nvSpPr>
        <dsp:cNvPr id="0" name=""/>
        <dsp:cNvSpPr/>
      </dsp:nvSpPr>
      <dsp:spPr>
        <a:xfrm>
          <a:off x="6829512" y="0"/>
          <a:ext cx="2133880" cy="4649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err="1" smtClean="0"/>
            <a:t>Dec</a:t>
          </a:r>
          <a:endParaRPr lang="de-DE" sz="2400" kern="1200" dirty="0"/>
        </a:p>
      </dsp:txBody>
      <dsp:txXfrm>
        <a:off x="7061980" y="0"/>
        <a:ext cx="1668944" cy="4649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97258-2F30-4869-8694-C9A53EBA6245}">
      <dsp:nvSpPr>
        <dsp:cNvPr id="0" name=""/>
        <dsp:cNvSpPr/>
      </dsp:nvSpPr>
      <dsp:spPr>
        <a:xfrm>
          <a:off x="1094" y="0"/>
          <a:ext cx="2133880" cy="46493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Jan</a:t>
          </a:r>
          <a:endParaRPr lang="de-DE" sz="2400" kern="1200" dirty="0"/>
        </a:p>
      </dsp:txBody>
      <dsp:txXfrm>
        <a:off x="1094" y="0"/>
        <a:ext cx="2017646" cy="464936"/>
      </dsp:txXfrm>
    </dsp:sp>
    <dsp:sp modelId="{F458A5B0-121B-45A3-8B2F-0B9662AC9DE8}">
      <dsp:nvSpPr>
        <dsp:cNvPr id="0" name=""/>
        <dsp:cNvSpPr/>
      </dsp:nvSpPr>
      <dsp:spPr>
        <a:xfrm>
          <a:off x="1708198" y="0"/>
          <a:ext cx="2133880" cy="4649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Feb</a:t>
          </a:r>
          <a:endParaRPr lang="de-DE" sz="2400" kern="1200" dirty="0"/>
        </a:p>
      </dsp:txBody>
      <dsp:txXfrm>
        <a:off x="1940666" y="0"/>
        <a:ext cx="1668944" cy="464936"/>
      </dsp:txXfrm>
    </dsp:sp>
    <dsp:sp modelId="{710F27E6-AD6F-4F43-9E41-9A1B2ED0C65F}">
      <dsp:nvSpPr>
        <dsp:cNvPr id="0" name=""/>
        <dsp:cNvSpPr/>
      </dsp:nvSpPr>
      <dsp:spPr>
        <a:xfrm>
          <a:off x="3415303" y="0"/>
          <a:ext cx="2133880" cy="4649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Mar</a:t>
          </a:r>
          <a:endParaRPr lang="de-DE" sz="2400" kern="1200" dirty="0"/>
        </a:p>
      </dsp:txBody>
      <dsp:txXfrm>
        <a:off x="3647771" y="0"/>
        <a:ext cx="1668944" cy="464936"/>
      </dsp:txXfrm>
    </dsp:sp>
    <dsp:sp modelId="{DC909177-8437-44A5-ADDA-B2237AB4FE1A}">
      <dsp:nvSpPr>
        <dsp:cNvPr id="0" name=""/>
        <dsp:cNvSpPr/>
      </dsp:nvSpPr>
      <dsp:spPr>
        <a:xfrm>
          <a:off x="5122408" y="0"/>
          <a:ext cx="2133880" cy="4649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…</a:t>
          </a:r>
          <a:endParaRPr lang="de-DE" sz="2400" kern="1200" dirty="0"/>
        </a:p>
      </dsp:txBody>
      <dsp:txXfrm>
        <a:off x="5354876" y="0"/>
        <a:ext cx="1668944" cy="464936"/>
      </dsp:txXfrm>
    </dsp:sp>
    <dsp:sp modelId="{E362BB9E-1709-4803-9948-30F6930FE485}">
      <dsp:nvSpPr>
        <dsp:cNvPr id="0" name=""/>
        <dsp:cNvSpPr/>
      </dsp:nvSpPr>
      <dsp:spPr>
        <a:xfrm>
          <a:off x="6829512" y="0"/>
          <a:ext cx="2133880" cy="4649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err="1" smtClean="0"/>
            <a:t>Dec</a:t>
          </a:r>
          <a:endParaRPr lang="de-DE" sz="2400" kern="1200" dirty="0"/>
        </a:p>
      </dsp:txBody>
      <dsp:txXfrm>
        <a:off x="7061980" y="0"/>
        <a:ext cx="1668944" cy="464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87CBC-B322-463B-A712-46C1A591428A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BB4EF-F740-4E6E-87EC-00EEDC3ABEA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83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FCDEA-3457-411C-A7DF-3332F454EBC4}" type="datetimeFigureOut">
              <a:rPr lang="de-AT" smtClean="0"/>
              <a:pPr/>
              <a:t>11.05.2021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4857D-6311-4D3C-880D-595D47F7885D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36315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Haus_blau_1.jpg"/>
          <p:cNvPicPr>
            <a:picLocks noChangeAspect="1"/>
          </p:cNvPicPr>
          <p:nvPr userDrawn="1"/>
        </p:nvPicPr>
        <p:blipFill>
          <a:blip r:embed="rId2" cstate="print"/>
          <a:srcRect l="176" t="4765" r="196" b="8505"/>
          <a:stretch>
            <a:fillRect/>
          </a:stretch>
        </p:blipFill>
        <p:spPr>
          <a:xfrm>
            <a:off x="189188" y="927770"/>
            <a:ext cx="8737200" cy="5362205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3432811" y="1963502"/>
            <a:ext cx="5501486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sp>
        <p:nvSpPr>
          <p:cNvPr id="15" name="Rechteck 14"/>
          <p:cNvSpPr/>
          <p:nvPr userDrawn="1"/>
        </p:nvSpPr>
        <p:spPr>
          <a:xfrm>
            <a:off x="9525" y="1963502"/>
            <a:ext cx="3359005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cxnSp>
        <p:nvCxnSpPr>
          <p:cNvPr id="16" name="Gerade Verbindung 15"/>
          <p:cNvCxnSpPr/>
          <p:nvPr userDrawn="1"/>
        </p:nvCxnSpPr>
        <p:spPr>
          <a:xfrm>
            <a:off x="191460" y="876217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 userDrawn="1"/>
        </p:nvCxnSpPr>
        <p:spPr>
          <a:xfrm>
            <a:off x="190500" y="6322905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 userDrawn="1"/>
        </p:nvSpPr>
        <p:spPr>
          <a:xfrm>
            <a:off x="120137" y="6389628"/>
            <a:ext cx="20717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AE002C"/>
                </a:solidFill>
              </a:rPr>
              <a:t>www.statistik.at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5711495" y="6389360"/>
            <a:ext cx="3312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err="1" smtClean="0">
                <a:solidFill>
                  <a:srgbClr val="AE002C"/>
                </a:solidFill>
              </a:rPr>
              <a:t>We</a:t>
            </a:r>
            <a:r>
              <a:rPr lang="de-DE" sz="1500" dirty="0" smtClean="0">
                <a:solidFill>
                  <a:srgbClr val="AE002C"/>
                </a:solidFill>
              </a:rPr>
              <a:t> </a:t>
            </a:r>
            <a:r>
              <a:rPr lang="de-DE" sz="1500" dirty="0" err="1" smtClean="0">
                <a:solidFill>
                  <a:srgbClr val="AE002C"/>
                </a:solidFill>
              </a:rPr>
              <a:t>provide</a:t>
            </a:r>
            <a:r>
              <a:rPr lang="de-DE" sz="1500" baseline="0" dirty="0" smtClean="0">
                <a:solidFill>
                  <a:srgbClr val="AE002C"/>
                </a:solidFill>
              </a:rPr>
              <a:t> </a:t>
            </a:r>
            <a:r>
              <a:rPr lang="de-DE" sz="1500" dirty="0" err="1" smtClean="0">
                <a:solidFill>
                  <a:srgbClr val="AE002C"/>
                </a:solidFill>
              </a:rPr>
              <a:t>information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32824" y="2060849"/>
            <a:ext cx="5256584" cy="1323439"/>
          </a:xfrm>
          <a:noFill/>
        </p:spPr>
        <p:txBody>
          <a:bodyPr wrap="square" rtlCol="0">
            <a:spAutoFit/>
          </a:bodyPr>
          <a:lstStyle>
            <a:lvl1pPr algn="l">
              <a:defRPr lang="de-AT" sz="4000" baseline="0">
                <a:solidFill>
                  <a:srgbClr val="AE002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/>
            <a:r>
              <a:rPr lang="de-DE" dirty="0" smtClean="0"/>
              <a:t>Title </a:t>
            </a:r>
            <a:r>
              <a:rPr lang="de-DE" dirty="0" err="1" smtClean="0"/>
              <a:t>placeholder</a:t>
            </a:r>
            <a:r>
              <a:rPr lang="de-DE" dirty="0" smtClean="0"/>
              <a:t> – </a:t>
            </a:r>
            <a:r>
              <a:rPr lang="de-DE" dirty="0" err="1" smtClean="0"/>
              <a:t>click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r>
              <a:rPr lang="de-DE" dirty="0" smtClean="0"/>
              <a:t> title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32824" y="3296288"/>
            <a:ext cx="5215640" cy="1015663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de-AT" sz="3000" baseline="0" dirty="0">
                <a:solidFill>
                  <a:srgbClr val="AE002C"/>
                </a:solidFill>
              </a:defRPr>
            </a:lvl1pPr>
          </a:lstStyle>
          <a:p>
            <a:pPr marL="0" lvl="0"/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placeholder</a:t>
            </a:r>
            <a:r>
              <a:rPr lang="de-DE" dirty="0" smtClean="0"/>
              <a:t> – </a:t>
            </a:r>
            <a:r>
              <a:rPr lang="de-DE" dirty="0" err="1" smtClean="0"/>
              <a:t>click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AT" dirty="0"/>
          </a:p>
        </p:txBody>
      </p:sp>
      <p:pic>
        <p:nvPicPr>
          <p:cNvPr id="18" name="Grafik 17" descr="logo_eng_4C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303497" y="52119"/>
            <a:ext cx="1660991" cy="7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35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7403-41CE-4A42-84CB-0419FB24F1BC}" type="datetime3">
              <a:rPr lang="en-US" smtClean="0"/>
              <a:pPr/>
              <a:t>11 May 2021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557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3DAB-3EE9-4FC3-89B6-4AEF7AD8AF2F}" type="datetime3">
              <a:rPr lang="en-US" smtClean="0"/>
              <a:pPr/>
              <a:t>11 May 2021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82935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EE87-59FE-4465-8812-BE446861AF16}" type="datetime3">
              <a:rPr lang="en-US" smtClean="0"/>
              <a:pPr/>
              <a:t>11 May 2021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860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 userDrawn="1"/>
        </p:nvSpPr>
        <p:spPr>
          <a:xfrm>
            <a:off x="120137" y="6389628"/>
            <a:ext cx="20717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AE002C"/>
                </a:solidFill>
              </a:rPr>
              <a:t>www.statistik.at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5711495" y="6389360"/>
            <a:ext cx="3312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err="1" smtClean="0">
                <a:solidFill>
                  <a:srgbClr val="AE002C"/>
                </a:solidFill>
              </a:rPr>
              <a:t>slide</a:t>
            </a:r>
            <a:r>
              <a:rPr lang="de-DE" sz="1500" dirty="0" smtClean="0">
                <a:solidFill>
                  <a:srgbClr val="AE002C"/>
                </a:solidFill>
              </a:rPr>
              <a:t> </a:t>
            </a:r>
            <a:fld id="{2E1D12B3-C156-413F-A767-F6B96C27B79D}" type="slidenum">
              <a:rPr lang="de-DE" sz="1500" smtClean="0">
                <a:solidFill>
                  <a:srgbClr val="AE002C"/>
                </a:solidFill>
              </a:rPr>
              <a:pPr algn="r"/>
              <a:t>‹Nr.›</a:t>
            </a:fld>
            <a:r>
              <a:rPr lang="de-DE" sz="1500" dirty="0" smtClean="0">
                <a:solidFill>
                  <a:srgbClr val="AE002C"/>
                </a:solidFill>
              </a:rPr>
              <a:t>  |  </a:t>
            </a:r>
            <a:fld id="{1F9DC03C-AC2B-4F64-ABDD-4250414F3540}" type="datetime3">
              <a:rPr lang="en-US" sz="1500" smtClean="0">
                <a:solidFill>
                  <a:srgbClr val="AE002C"/>
                </a:solidFill>
              </a:rPr>
              <a:pPr algn="r"/>
              <a:t>11 May 2021</a:t>
            </a:fld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32414"/>
            <a:ext cx="6972828" cy="482440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lnSpc>
                <a:spcPts val="3000"/>
              </a:lnSpc>
              <a:defRPr lang="de-AT" sz="3000" kern="1200" dirty="0">
                <a:solidFill>
                  <a:srgbClr val="AE002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>
              <a:lnSpc>
                <a:spcPts val="3000"/>
              </a:lnSpc>
            </a:pP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91460" y="1107328"/>
            <a:ext cx="8725440" cy="4985968"/>
          </a:xfrm>
        </p:spPr>
        <p:txBody>
          <a:bodyPr/>
          <a:lstStyle>
            <a:lvl1pPr>
              <a:spcAft>
                <a:spcPts val="2600"/>
              </a:spcAft>
              <a:buClrTx/>
              <a:defRPr sz="2600" baseline="0">
                <a:solidFill>
                  <a:srgbClr val="333333"/>
                </a:solidFill>
              </a:defRPr>
            </a:lvl1pPr>
            <a:lvl2pPr marL="720000" indent="-324000">
              <a:buSzPct val="75000"/>
              <a:buFont typeface="Wingdings" pitchFamily="2" charset="2"/>
              <a:buChar char="Ø"/>
              <a:defRPr sz="2600">
                <a:solidFill>
                  <a:srgbClr val="333333"/>
                </a:solidFill>
              </a:defRPr>
            </a:lvl2pPr>
            <a:lvl3pPr marL="1044000" indent="-324000">
              <a:defRPr>
                <a:solidFill>
                  <a:srgbClr val="333333"/>
                </a:solidFill>
              </a:defRPr>
            </a:lvl3pPr>
            <a:lvl4pPr marL="1440000" indent="-324000">
              <a:buSzPct val="85000"/>
              <a:defRPr>
                <a:solidFill>
                  <a:srgbClr val="333333"/>
                </a:solidFill>
              </a:defRPr>
            </a:lvl4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91460" y="876217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190500" y="6322905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logo_eng_4C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73517" y="52119"/>
            <a:ext cx="1660991" cy="7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57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 userDrawn="1"/>
        </p:nvSpPr>
        <p:spPr>
          <a:xfrm>
            <a:off x="120137" y="6389628"/>
            <a:ext cx="20717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AE002C"/>
                </a:solidFill>
              </a:rPr>
              <a:t>www.statistik.at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5711495" y="6389360"/>
            <a:ext cx="3312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err="1" smtClean="0">
                <a:solidFill>
                  <a:srgbClr val="AE002C"/>
                </a:solidFill>
              </a:rPr>
              <a:t>slide</a:t>
            </a:r>
            <a:r>
              <a:rPr lang="de-DE" sz="1500" dirty="0" smtClean="0">
                <a:solidFill>
                  <a:srgbClr val="AE002C"/>
                </a:solidFill>
              </a:rPr>
              <a:t> </a:t>
            </a:r>
            <a:fld id="{2E1D12B3-C156-413F-A767-F6B96C27B79D}" type="slidenum">
              <a:rPr lang="de-DE" sz="1500" smtClean="0">
                <a:solidFill>
                  <a:srgbClr val="AE002C"/>
                </a:solidFill>
              </a:rPr>
              <a:pPr algn="r"/>
              <a:t>‹Nr.›</a:t>
            </a:fld>
            <a:r>
              <a:rPr lang="de-DE" sz="1500" dirty="0" smtClean="0">
                <a:solidFill>
                  <a:srgbClr val="AE002C"/>
                </a:solidFill>
              </a:rPr>
              <a:t>  |  </a:t>
            </a:r>
            <a:fld id="{8F19BFEF-A78D-4B9C-8902-A21633B6E27D}" type="datetime3">
              <a:rPr lang="en-US" sz="1500" smtClean="0">
                <a:solidFill>
                  <a:srgbClr val="AE002C"/>
                </a:solidFill>
              </a:rPr>
              <a:pPr algn="r"/>
              <a:t>11 May 2021</a:t>
            </a:fld>
            <a:endParaRPr lang="de-AT" sz="1500" dirty="0">
              <a:solidFill>
                <a:srgbClr val="AE002C"/>
              </a:solidFill>
            </a:endParaRP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91460" y="876217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190500" y="6322905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Haus_blau_2.jpg"/>
          <p:cNvPicPr>
            <a:picLocks noChangeAspect="1"/>
          </p:cNvPicPr>
          <p:nvPr userDrawn="1"/>
        </p:nvPicPr>
        <p:blipFill>
          <a:blip r:embed="rId2" cstate="print"/>
          <a:srcRect t="4821" b="8055"/>
          <a:stretch>
            <a:fillRect/>
          </a:stretch>
        </p:blipFill>
        <p:spPr>
          <a:xfrm>
            <a:off x="208205" y="924511"/>
            <a:ext cx="8709655" cy="5349672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>
          <a:xfrm>
            <a:off x="3432811" y="1963502"/>
            <a:ext cx="5501486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sp>
        <p:nvSpPr>
          <p:cNvPr id="16" name="Rechteck 15"/>
          <p:cNvSpPr/>
          <p:nvPr userDrawn="1"/>
        </p:nvSpPr>
        <p:spPr>
          <a:xfrm>
            <a:off x="9525" y="1963502"/>
            <a:ext cx="3359005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pic>
        <p:nvPicPr>
          <p:cNvPr id="11" name="Grafik 10" descr="logo_eng_4C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73517" y="52119"/>
            <a:ext cx="1660991" cy="7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03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38D2-70C6-4C29-9E3F-57AC378F848C}" type="datetime3">
              <a:rPr lang="en-US" smtClean="0"/>
              <a:pPr/>
              <a:t>11 May 2021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0522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4A31-1963-4723-BC6C-83EB84D0B42A}" type="datetime3">
              <a:rPr lang="en-US" smtClean="0"/>
              <a:pPr/>
              <a:t>11 May 2021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20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1FD9-F6BE-4A06-8277-150C33FDAF75}" type="datetime3">
              <a:rPr lang="en-US" smtClean="0"/>
              <a:pPr/>
              <a:t>11 May 2021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351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A5B0-0B01-422D-BE73-09D23F8F58BA}" type="datetime3">
              <a:rPr lang="en-US" smtClean="0"/>
              <a:pPr/>
              <a:t>11 May 2021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046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0A54-0B23-4E93-867C-647DC40623E1}" type="datetime3">
              <a:rPr lang="en-US" smtClean="0"/>
              <a:pPr/>
              <a:t>11 May 2021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584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34BB-BBA5-4BF5-B242-07F7441FD81C}" type="datetime3">
              <a:rPr lang="en-US" smtClean="0"/>
              <a:pPr/>
              <a:t>11 May 2021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868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92713-B7BD-4EFA-9766-750734ADE6E5}" type="datetime3">
              <a:rPr lang="en-US" smtClean="0"/>
              <a:pPr/>
              <a:t>11 May 2021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FF5C6-56B4-4333-AB8E-BB00E2806414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2334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www.tarife.a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32824" y="2204864"/>
            <a:ext cx="5256584" cy="1938992"/>
          </a:xfrm>
        </p:spPr>
        <p:txBody>
          <a:bodyPr/>
          <a:lstStyle/>
          <a:p>
            <a:r>
              <a:rPr lang="en-US" i="1" dirty="0"/>
              <a:t>Quality Adjustments of telecommunication services </a:t>
            </a:r>
            <a:r>
              <a:rPr lang="en-US" dirty="0"/>
              <a:t>	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42844" y="2276872"/>
            <a:ext cx="30003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666666"/>
                </a:solidFill>
              </a:rPr>
              <a:t>Alexandra </a:t>
            </a:r>
            <a:r>
              <a:rPr lang="en-US" sz="2000" b="1" dirty="0" err="1" smtClean="0">
                <a:solidFill>
                  <a:srgbClr val="666666"/>
                </a:solidFill>
              </a:rPr>
              <a:t>Schindlar</a:t>
            </a:r>
            <a:r>
              <a:rPr lang="en-US" sz="2000" b="1" dirty="0" smtClean="0">
                <a:solidFill>
                  <a:srgbClr val="666666"/>
                </a:solidFill>
              </a:rPr>
              <a:t> and Manuel Koller</a:t>
            </a:r>
          </a:p>
          <a:p>
            <a:pPr algn="r"/>
            <a:r>
              <a:rPr lang="en-US" sz="2000" dirty="0" smtClean="0">
                <a:solidFill>
                  <a:srgbClr val="666666"/>
                </a:solidFill>
              </a:rPr>
              <a:t>Directorate macro economics</a:t>
            </a:r>
          </a:p>
          <a:p>
            <a:pPr algn="r"/>
            <a:endParaRPr lang="en-US" sz="2000" dirty="0" smtClean="0">
              <a:solidFill>
                <a:srgbClr val="666666"/>
              </a:solidFill>
            </a:endParaRPr>
          </a:p>
          <a:p>
            <a:pPr algn="r"/>
            <a:r>
              <a:rPr lang="en-US" sz="2000" dirty="0" smtClean="0">
                <a:solidFill>
                  <a:srgbClr val="666666"/>
                </a:solidFill>
              </a:rPr>
              <a:t>Vienna</a:t>
            </a:r>
          </a:p>
          <a:p>
            <a:pPr algn="r"/>
            <a:r>
              <a:rPr lang="en-US" sz="2000" dirty="0">
                <a:solidFill>
                  <a:srgbClr val="666666"/>
                </a:solidFill>
              </a:rPr>
              <a:t>6</a:t>
            </a:r>
            <a:r>
              <a:rPr lang="en-US" sz="2000" dirty="0" smtClean="0">
                <a:solidFill>
                  <a:srgbClr val="666666"/>
                </a:solidFill>
              </a:rPr>
              <a:t> May 2021</a:t>
            </a:r>
            <a:endParaRPr lang="en-US" sz="20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Included variables – single effect</a:t>
            </a:r>
            <a:endParaRPr lang="en-GB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828053"/>
              </p:ext>
            </p:extLst>
          </p:nvPr>
        </p:nvGraphicFramePr>
        <p:xfrm>
          <a:off x="1691680" y="1268760"/>
          <a:ext cx="6048671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5">
                  <a:extLst>
                    <a:ext uri="{9D8B030D-6E8A-4147-A177-3AD203B41FA5}">
                      <a16:colId xmlns:a16="http://schemas.microsoft.com/office/drawing/2014/main" val="308471251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93625302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21372008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64819385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599806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Variable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R²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R² </a:t>
                      </a:r>
                      <a:r>
                        <a:rPr lang="en-GB" noProof="0" dirty="0" err="1" smtClean="0"/>
                        <a:t>adj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# dummies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Sign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506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Minutes within AT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/>
                        <a:t>0,524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/>
                        <a:t>0,523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6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4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38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Minutes EU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/>
                        <a:t>0,068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/>
                        <a:t>0,065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6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6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714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GB in Austria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/>
                        <a:t>0,651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/>
                        <a:t>0,649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10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10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013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GB in EU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/>
                        <a:t>0,692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/>
                        <a:t>0,690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9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9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11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Download</a:t>
                      </a:r>
                      <a:r>
                        <a:rPr lang="en-GB" baseline="0" noProof="0" dirty="0" smtClean="0"/>
                        <a:t> in </a:t>
                      </a:r>
                      <a:r>
                        <a:rPr lang="en-GB" baseline="0" noProof="0" dirty="0" err="1" smtClean="0"/>
                        <a:t>mbit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/>
                        <a:t>0,138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/>
                        <a:t>0,135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6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6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280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Network operator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/>
                        <a:t>0,257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/>
                        <a:t>0,257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2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2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064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Binding period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/>
                        <a:t>0,367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/>
                        <a:t>0,366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3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3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743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Voice over LTE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/>
                        <a:t>0,238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/>
                        <a:t>0,237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2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2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142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5G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/>
                        <a:t>0,081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/>
                        <a:t>0,081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2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2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936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Age border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/>
                        <a:t>0,004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/>
                        <a:t>0,003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2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73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Full model (dummies)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0,9015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0,8995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>
                          <a:solidFill>
                            <a:schemeClr val="bg1"/>
                          </a:solidFill>
                        </a:rPr>
                        <a:t>all</a:t>
                      </a:r>
                      <a:endParaRPr lang="en-GB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197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471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implicit methods</a:t>
            </a:r>
            <a:endParaRPr lang="en-GB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078879"/>
              </p:ext>
            </p:extLst>
          </p:nvPr>
        </p:nvGraphicFramePr>
        <p:xfrm>
          <a:off x="192088" y="1108075"/>
          <a:ext cx="8724900" cy="498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7610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explicit methods without weights</a:t>
            </a:r>
            <a:endParaRPr lang="en-GB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591056"/>
              </p:ext>
            </p:extLst>
          </p:nvPr>
        </p:nvGraphicFramePr>
        <p:xfrm>
          <a:off x="192088" y="1108075"/>
          <a:ext cx="8724900" cy="498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7643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35107"/>
            <a:ext cx="6972828" cy="477054"/>
          </a:xfrm>
        </p:spPr>
        <p:txBody>
          <a:bodyPr/>
          <a:lstStyle/>
          <a:p>
            <a:r>
              <a:rPr lang="en-GB" dirty="0" smtClean="0"/>
              <a:t>Results – hedonic with provider weights</a:t>
            </a:r>
            <a:endParaRPr lang="en-GB" dirty="0"/>
          </a:p>
        </p:txBody>
      </p:sp>
      <p:graphicFrame>
        <p:nvGraphicFramePr>
          <p:cNvPr id="6" name="Diagramm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287827"/>
              </p:ext>
            </p:extLst>
          </p:nvPr>
        </p:nvGraphicFramePr>
        <p:xfrm>
          <a:off x="539551" y="1268760"/>
          <a:ext cx="7848873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2488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- Overview</a:t>
            </a:r>
            <a:endParaRPr lang="en-GB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2519742"/>
              </p:ext>
            </p:extLst>
          </p:nvPr>
        </p:nvGraphicFramePr>
        <p:xfrm>
          <a:off x="323527" y="1052733"/>
          <a:ext cx="8496944" cy="5184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7328">
                  <a:extLst>
                    <a:ext uri="{9D8B030D-6E8A-4147-A177-3AD203B41FA5}">
                      <a16:colId xmlns:a16="http://schemas.microsoft.com/office/drawing/2014/main" val="860110844"/>
                    </a:ext>
                  </a:extLst>
                </a:gridCol>
                <a:gridCol w="520806">
                  <a:extLst>
                    <a:ext uri="{9D8B030D-6E8A-4147-A177-3AD203B41FA5}">
                      <a16:colId xmlns:a16="http://schemas.microsoft.com/office/drawing/2014/main" val="3293047378"/>
                    </a:ext>
                  </a:extLst>
                </a:gridCol>
                <a:gridCol w="620008">
                  <a:extLst>
                    <a:ext uri="{9D8B030D-6E8A-4147-A177-3AD203B41FA5}">
                      <a16:colId xmlns:a16="http://schemas.microsoft.com/office/drawing/2014/main" val="2472265359"/>
                    </a:ext>
                  </a:extLst>
                </a:gridCol>
                <a:gridCol w="1094239">
                  <a:extLst>
                    <a:ext uri="{9D8B030D-6E8A-4147-A177-3AD203B41FA5}">
                      <a16:colId xmlns:a16="http://schemas.microsoft.com/office/drawing/2014/main" val="3879208102"/>
                    </a:ext>
                  </a:extLst>
                </a:gridCol>
                <a:gridCol w="1095162">
                  <a:extLst>
                    <a:ext uri="{9D8B030D-6E8A-4147-A177-3AD203B41FA5}">
                      <a16:colId xmlns:a16="http://schemas.microsoft.com/office/drawing/2014/main" val="715794823"/>
                    </a:ext>
                  </a:extLst>
                </a:gridCol>
                <a:gridCol w="1094239">
                  <a:extLst>
                    <a:ext uri="{9D8B030D-6E8A-4147-A177-3AD203B41FA5}">
                      <a16:colId xmlns:a16="http://schemas.microsoft.com/office/drawing/2014/main" val="3299905539"/>
                    </a:ext>
                  </a:extLst>
                </a:gridCol>
                <a:gridCol w="1095162">
                  <a:extLst>
                    <a:ext uri="{9D8B030D-6E8A-4147-A177-3AD203B41FA5}">
                      <a16:colId xmlns:a16="http://schemas.microsoft.com/office/drawing/2014/main" val="1168544307"/>
                    </a:ext>
                  </a:extLst>
                </a:gridCol>
              </a:tblGrid>
              <a:tr h="432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noProof="0" dirty="0" smtClean="0">
                          <a:effectLst/>
                        </a:rPr>
                        <a:t> </a:t>
                      </a:r>
                      <a:endParaRPr lang="en-GB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AP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MM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MM BO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TDPD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Repricing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HTD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6187286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Reaction to unlimited packages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Up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No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No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No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No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 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1147707"/>
                  </a:ext>
                </a:extLst>
              </a:tr>
              <a:tr h="432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New providers/ renaming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 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X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X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X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X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 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015079"/>
                  </a:ext>
                </a:extLst>
              </a:tr>
              <a:tr h="432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New contents/ same name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 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X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X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X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Yes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Yes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4142989"/>
                  </a:ext>
                </a:extLst>
              </a:tr>
              <a:tr h="432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End of sales tariffs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Yes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X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X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X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yes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Yes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8328477"/>
                  </a:ext>
                </a:extLst>
              </a:tr>
              <a:tr h="432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Start of sales tariffs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 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 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 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 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yes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Yes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754308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Corrects for included service between packages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No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Yes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Yes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Yes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yes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Yes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9442576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Corrects for included service within packages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No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No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No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No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Yes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Yes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4865190"/>
                  </a:ext>
                </a:extLst>
              </a:tr>
              <a:tr h="432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Uses all data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Yes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No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No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NO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Yes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effectLst/>
                        </a:rPr>
                        <a:t>Yes</a:t>
                      </a:r>
                      <a:endParaRPr lang="en-GB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7057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10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Integration into HICP calculation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Development of an automatic computation/ production system</a:t>
            </a:r>
          </a:p>
          <a:p>
            <a:r>
              <a:rPr lang="en-GB" dirty="0" smtClean="0"/>
              <a:t>Annual Service fee was included which is currently the main driver for price changes (increases)</a:t>
            </a:r>
          </a:p>
          <a:p>
            <a:r>
              <a:rPr lang="en-GB" dirty="0" smtClean="0"/>
              <a:t>Using information about package distribution – combining old and new tariff packages </a:t>
            </a:r>
          </a:p>
        </p:txBody>
      </p:sp>
    </p:spTree>
    <p:extLst>
      <p:ext uri="{BB962C8B-B14F-4D97-AF65-F5344CB8AC3E}">
        <p14:creationId xmlns:p14="http://schemas.microsoft.com/office/powerpoint/2010/main" val="623420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Tariffs</a:t>
            </a:r>
            <a:r>
              <a:rPr lang="de-DE" dirty="0" smtClean="0"/>
              <a:t> </a:t>
            </a:r>
            <a:r>
              <a:rPr lang="de-DE" dirty="0" err="1" smtClean="0"/>
              <a:t>offered</a:t>
            </a:r>
            <a:r>
              <a:rPr lang="de-DE" dirty="0" smtClean="0"/>
              <a:t> </a:t>
            </a:r>
            <a:r>
              <a:rPr lang="de-DE" dirty="0" err="1" smtClean="0"/>
              <a:t>vs</a:t>
            </a:r>
            <a:r>
              <a:rPr lang="de-DE" dirty="0" smtClean="0"/>
              <a:t> </a:t>
            </a:r>
            <a:r>
              <a:rPr lang="de-DE" dirty="0" err="1" smtClean="0"/>
              <a:t>tariffs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1460" y="1107328"/>
            <a:ext cx="8725440" cy="138556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When did you get your last mobile phone contract and …</a:t>
            </a:r>
          </a:p>
          <a:p>
            <a:r>
              <a:rPr lang="en-GB" dirty="0" smtClean="0"/>
              <a:t>… how long do you keep it?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hteck 3"/>
          <p:cNvSpPr/>
          <p:nvPr/>
        </p:nvSpPr>
        <p:spPr>
          <a:xfrm>
            <a:off x="179511" y="2276872"/>
            <a:ext cx="5688631" cy="6263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Offers change quite frequently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675146" y="3965944"/>
            <a:ext cx="5214606" cy="6151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Tariffs actually used don’t!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2686308" y="2658616"/>
            <a:ext cx="3181835" cy="1634480"/>
          </a:xfrm>
          <a:prstGeom prst="irregularSeal1">
            <a:avLst/>
          </a:prstGeom>
          <a:solidFill>
            <a:srgbClr val="AE002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Problem!</a:t>
            </a:r>
            <a:endParaRPr lang="de-AT" sz="3200" dirty="0"/>
          </a:p>
        </p:txBody>
      </p:sp>
      <p:sp>
        <p:nvSpPr>
          <p:cNvPr id="17" name="Rechteck 16"/>
          <p:cNvSpPr/>
          <p:nvPr/>
        </p:nvSpPr>
        <p:spPr>
          <a:xfrm>
            <a:off x="1331640" y="4797152"/>
            <a:ext cx="6624736" cy="1152128"/>
          </a:xfrm>
          <a:prstGeom prst="rect">
            <a:avLst/>
          </a:prstGeom>
          <a:solidFill>
            <a:srgbClr val="AE002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/>
              <a:t>An </a:t>
            </a:r>
            <a:r>
              <a:rPr lang="de-DE" sz="3200" dirty="0" err="1"/>
              <a:t>index</a:t>
            </a:r>
            <a:r>
              <a:rPr lang="de-DE" sz="3200" dirty="0"/>
              <a:t> </a:t>
            </a:r>
            <a:r>
              <a:rPr lang="de-DE" sz="3200" dirty="0" err="1"/>
              <a:t>based</a:t>
            </a:r>
            <a:r>
              <a:rPr lang="de-DE" sz="3200" dirty="0"/>
              <a:t> on </a:t>
            </a:r>
            <a:r>
              <a:rPr lang="de-DE" sz="3200" dirty="0" err="1"/>
              <a:t>new</a:t>
            </a:r>
            <a:r>
              <a:rPr lang="de-DE" sz="3200" dirty="0"/>
              <a:t> </a:t>
            </a:r>
            <a:r>
              <a:rPr lang="de-DE" sz="3200" dirty="0" err="1"/>
              <a:t>offers</a:t>
            </a:r>
            <a:r>
              <a:rPr lang="de-DE" sz="3200" dirty="0"/>
              <a:t> </a:t>
            </a:r>
            <a:r>
              <a:rPr lang="de-DE" sz="3200" dirty="0" err="1"/>
              <a:t>only</a:t>
            </a:r>
            <a:r>
              <a:rPr lang="de-DE" sz="3200" dirty="0"/>
              <a:t> </a:t>
            </a:r>
            <a:r>
              <a:rPr lang="de-DE" sz="3200" dirty="0" err="1"/>
              <a:t>is</a:t>
            </a:r>
            <a:r>
              <a:rPr lang="de-DE" sz="3200" dirty="0"/>
              <a:t> </a:t>
            </a:r>
            <a:r>
              <a:rPr lang="de-DE" sz="3200" dirty="0" err="1"/>
              <a:t>ahead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actual</a:t>
            </a:r>
            <a:r>
              <a:rPr lang="de-DE" sz="3200" dirty="0"/>
              <a:t> </a:t>
            </a:r>
            <a:r>
              <a:rPr lang="de-DE" sz="3200" dirty="0" err="1"/>
              <a:t>market</a:t>
            </a:r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181136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35496" y="3588256"/>
            <a:ext cx="9024048" cy="27000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 smtClean="0">
                <a:solidFill>
                  <a:schemeClr val="tx2"/>
                </a:solidFill>
              </a:rPr>
              <a:t>2021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2796" y="980728"/>
            <a:ext cx="9024048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 smtClean="0">
                <a:solidFill>
                  <a:schemeClr val="tx2"/>
                </a:solidFill>
              </a:rPr>
              <a:t>2020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35107"/>
            <a:ext cx="7056784" cy="477054"/>
          </a:xfrm>
        </p:spPr>
        <p:txBody>
          <a:bodyPr/>
          <a:lstStyle/>
          <a:p>
            <a:r>
              <a:rPr lang="de-DE" dirty="0" err="1" smtClean="0"/>
              <a:t>Introducing</a:t>
            </a:r>
            <a:r>
              <a:rPr lang="de-DE" dirty="0" smtClean="0"/>
              <a:t> a lag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offers</a:t>
            </a:r>
            <a:r>
              <a:rPr lang="de-DE" dirty="0" smtClean="0"/>
              <a:t> (1 </a:t>
            </a:r>
            <a:r>
              <a:rPr lang="de-DE" dirty="0" err="1" smtClean="0"/>
              <a:t>year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)</a:t>
            </a:r>
            <a:endParaRPr lang="de-AT" dirty="0"/>
          </a:p>
        </p:txBody>
      </p:sp>
      <p:graphicFrame>
        <p:nvGraphicFramePr>
          <p:cNvPr id="12" name="Diagramm 11"/>
          <p:cNvGraphicFramePr/>
          <p:nvPr>
            <p:extLst/>
          </p:nvPr>
        </p:nvGraphicFramePr>
        <p:xfrm>
          <a:off x="59560" y="1307880"/>
          <a:ext cx="8964488" cy="464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hteck 12"/>
          <p:cNvSpPr/>
          <p:nvPr/>
        </p:nvSpPr>
        <p:spPr>
          <a:xfrm>
            <a:off x="107504" y="1811936"/>
            <a:ext cx="1615136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 smtClean="0">
                <a:solidFill>
                  <a:schemeClr val="tx1"/>
                </a:solidFill>
              </a:rPr>
              <a:t>T1_Jan_20</a:t>
            </a:r>
            <a:endParaRPr lang="de-AT" sz="1600" dirty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5696" y="1811936"/>
            <a:ext cx="1618820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 smtClean="0">
                <a:solidFill>
                  <a:schemeClr val="tx1"/>
                </a:solidFill>
              </a:rPr>
              <a:t>T1_Feb_20</a:t>
            </a:r>
            <a:endParaRPr lang="de-DE" sz="1600" dirty="0">
              <a:solidFill>
                <a:schemeClr val="tx1"/>
              </a:solidFill>
            </a:endParaRPr>
          </a:p>
          <a:p>
            <a:r>
              <a:rPr lang="de-DE" sz="1600" dirty="0" smtClean="0">
                <a:solidFill>
                  <a:schemeClr val="accent1"/>
                </a:solidFill>
              </a:rPr>
              <a:t>T1_Jan_laged_20</a:t>
            </a:r>
            <a:endParaRPr lang="de-AT" sz="1600" dirty="0">
              <a:solidFill>
                <a:schemeClr val="accent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567572" y="1816291"/>
            <a:ext cx="1652500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>
                <a:solidFill>
                  <a:schemeClr val="tx1"/>
                </a:solidFill>
              </a:rPr>
              <a:t>T1_Mar_20</a:t>
            </a:r>
          </a:p>
          <a:p>
            <a:r>
              <a:rPr lang="de-DE" sz="1600" dirty="0">
                <a:solidFill>
                  <a:schemeClr val="accent1"/>
                </a:solidFill>
              </a:rPr>
              <a:t>T1_Jan_20_laged</a:t>
            </a:r>
          </a:p>
          <a:p>
            <a:r>
              <a:rPr lang="de-DE" sz="1600" dirty="0">
                <a:solidFill>
                  <a:schemeClr val="accent1"/>
                </a:solidFill>
              </a:rPr>
              <a:t>T1_Feb_20_laged</a:t>
            </a:r>
            <a:endParaRPr lang="de-AT" sz="1600" dirty="0">
              <a:solidFill>
                <a:schemeClr val="accent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7020272" y="1811936"/>
            <a:ext cx="1728192" cy="1617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>
                <a:solidFill>
                  <a:schemeClr val="tx1"/>
                </a:solidFill>
              </a:rPr>
              <a:t>T1_Dec_20</a:t>
            </a:r>
          </a:p>
          <a:p>
            <a:r>
              <a:rPr lang="de-DE" sz="1600" dirty="0">
                <a:solidFill>
                  <a:schemeClr val="accent1"/>
                </a:solidFill>
              </a:rPr>
              <a:t>T1_Jan_laged_20</a:t>
            </a:r>
          </a:p>
          <a:p>
            <a:r>
              <a:rPr lang="de-DE" sz="1600" dirty="0">
                <a:solidFill>
                  <a:schemeClr val="accent1"/>
                </a:solidFill>
              </a:rPr>
              <a:t>T1_Feb_20_laged</a:t>
            </a:r>
          </a:p>
          <a:p>
            <a:r>
              <a:rPr lang="de-DE" sz="1600" dirty="0">
                <a:solidFill>
                  <a:schemeClr val="accent1"/>
                </a:solidFill>
              </a:rPr>
              <a:t>T1_Mar_20_laged</a:t>
            </a:r>
          </a:p>
          <a:p>
            <a:r>
              <a:rPr lang="de-DE" sz="1600" dirty="0" smtClean="0">
                <a:solidFill>
                  <a:schemeClr val="accent1"/>
                </a:solidFill>
              </a:rPr>
              <a:t>. . .</a:t>
            </a:r>
            <a:endParaRPr lang="de-DE" sz="1600" dirty="0">
              <a:solidFill>
                <a:schemeClr val="accent1"/>
              </a:solidFill>
            </a:endParaRPr>
          </a:p>
          <a:p>
            <a:r>
              <a:rPr lang="de-DE" sz="1600" dirty="0">
                <a:solidFill>
                  <a:schemeClr val="accent1"/>
                </a:solidFill>
              </a:rPr>
              <a:t>T1_Nov_20_laged</a:t>
            </a:r>
            <a:endParaRPr lang="de-AT" sz="1600" dirty="0">
              <a:solidFill>
                <a:schemeClr val="accent1"/>
              </a:solidFill>
            </a:endParaRPr>
          </a:p>
        </p:txBody>
      </p:sp>
      <p:graphicFrame>
        <p:nvGraphicFramePr>
          <p:cNvPr id="21" name="Diagramm 20"/>
          <p:cNvGraphicFramePr/>
          <p:nvPr>
            <p:extLst/>
          </p:nvPr>
        </p:nvGraphicFramePr>
        <p:xfrm>
          <a:off x="82255" y="3900168"/>
          <a:ext cx="8964488" cy="464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6" name="Rechteck 25"/>
          <p:cNvSpPr/>
          <p:nvPr/>
        </p:nvSpPr>
        <p:spPr>
          <a:xfrm>
            <a:off x="107504" y="4404224"/>
            <a:ext cx="1728192" cy="1833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 smtClean="0">
                <a:solidFill>
                  <a:schemeClr val="tx1"/>
                </a:solidFill>
              </a:rPr>
              <a:t>T1_Jan_21</a:t>
            </a:r>
          </a:p>
          <a:p>
            <a:r>
              <a:rPr lang="de-DE" sz="1600" strike="sngStrike" dirty="0" smtClean="0">
                <a:solidFill>
                  <a:srgbClr val="FF0000"/>
                </a:solidFill>
              </a:rPr>
              <a:t>T1_Jan_20_laged</a:t>
            </a:r>
            <a:endParaRPr lang="de-DE" sz="1600" strike="sngStrike" dirty="0">
              <a:solidFill>
                <a:srgbClr val="FF0000"/>
              </a:solidFill>
            </a:endParaRPr>
          </a:p>
          <a:p>
            <a:r>
              <a:rPr lang="de-DE" sz="1600" dirty="0" smtClean="0">
                <a:solidFill>
                  <a:schemeClr val="accent1"/>
                </a:solidFill>
              </a:rPr>
              <a:t>T1_Feb_20_laged</a:t>
            </a:r>
            <a:endParaRPr lang="de-DE" sz="1600" dirty="0">
              <a:solidFill>
                <a:schemeClr val="accent1"/>
              </a:solidFill>
            </a:endParaRPr>
          </a:p>
          <a:p>
            <a:r>
              <a:rPr lang="de-DE" sz="1600" dirty="0">
                <a:solidFill>
                  <a:schemeClr val="accent1"/>
                </a:solidFill>
              </a:rPr>
              <a:t>T1_Mar_20_laged</a:t>
            </a:r>
          </a:p>
          <a:p>
            <a:r>
              <a:rPr lang="de-DE" sz="1600" dirty="0" smtClean="0">
                <a:solidFill>
                  <a:schemeClr val="accent1"/>
                </a:solidFill>
              </a:rPr>
              <a:t>. . .</a:t>
            </a:r>
            <a:endParaRPr lang="de-DE" sz="1600" dirty="0">
              <a:solidFill>
                <a:schemeClr val="accent1"/>
              </a:solidFill>
            </a:endParaRPr>
          </a:p>
          <a:p>
            <a:r>
              <a:rPr lang="de-DE" sz="1600" dirty="0">
                <a:solidFill>
                  <a:schemeClr val="accent1"/>
                </a:solidFill>
              </a:rPr>
              <a:t>T1_Nov_20_laged</a:t>
            </a:r>
          </a:p>
          <a:p>
            <a:r>
              <a:rPr lang="de-DE" sz="1600" dirty="0">
                <a:solidFill>
                  <a:schemeClr val="accent1"/>
                </a:solidFill>
              </a:rPr>
              <a:t>T1_Dec_20_laged</a:t>
            </a:r>
            <a:endParaRPr lang="de-AT" sz="1600" dirty="0">
              <a:solidFill>
                <a:schemeClr val="accent1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1907704" y="4404224"/>
            <a:ext cx="1728192" cy="1728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strike="sngStrike" dirty="0" smtClean="0">
                <a:solidFill>
                  <a:schemeClr val="tx1"/>
                </a:solidFill>
              </a:rPr>
              <a:t>T1_Feb_21</a:t>
            </a:r>
            <a:endParaRPr lang="de-DE" sz="1600" strike="sngStrike" dirty="0" smtClean="0">
              <a:solidFill>
                <a:srgbClr val="FF0000"/>
              </a:solidFill>
            </a:endParaRPr>
          </a:p>
          <a:p>
            <a:r>
              <a:rPr lang="de-DE" sz="1600" strike="sngStrike" dirty="0" smtClean="0">
                <a:solidFill>
                  <a:srgbClr val="FF0000"/>
                </a:solidFill>
              </a:rPr>
              <a:t>T1_Feb_20_laged</a:t>
            </a:r>
            <a:endParaRPr lang="de-DE" sz="1600" strike="sngStrike" dirty="0">
              <a:solidFill>
                <a:srgbClr val="FF0000"/>
              </a:solidFill>
            </a:endParaRPr>
          </a:p>
          <a:p>
            <a:r>
              <a:rPr lang="de-DE" sz="1600" dirty="0">
                <a:solidFill>
                  <a:schemeClr val="accent1"/>
                </a:solidFill>
              </a:rPr>
              <a:t>T1_Mar_20_laged</a:t>
            </a:r>
          </a:p>
          <a:p>
            <a:r>
              <a:rPr lang="de-DE" sz="1600" dirty="0" smtClean="0">
                <a:solidFill>
                  <a:schemeClr val="accent1"/>
                </a:solidFill>
              </a:rPr>
              <a:t>. . .</a:t>
            </a:r>
            <a:endParaRPr lang="de-DE" sz="1600" dirty="0">
              <a:solidFill>
                <a:schemeClr val="accent1"/>
              </a:solidFill>
            </a:endParaRPr>
          </a:p>
          <a:p>
            <a:r>
              <a:rPr lang="de-DE" sz="1600" dirty="0" smtClean="0">
                <a:solidFill>
                  <a:schemeClr val="accent1"/>
                </a:solidFill>
              </a:rPr>
              <a:t>T1_Dec_20_laged</a:t>
            </a:r>
          </a:p>
          <a:p>
            <a:r>
              <a:rPr lang="de-DE" sz="1600" dirty="0" smtClean="0">
                <a:solidFill>
                  <a:schemeClr val="accent1"/>
                </a:solidFill>
              </a:rPr>
              <a:t>T1_Jan_21_laged</a:t>
            </a:r>
            <a:endParaRPr lang="de-DE" sz="1600" dirty="0">
              <a:solidFill>
                <a:schemeClr val="accent1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3707904" y="4404224"/>
            <a:ext cx="1728192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strike="sngStrike" dirty="0" smtClean="0">
                <a:solidFill>
                  <a:srgbClr val="FF0000"/>
                </a:solidFill>
              </a:rPr>
              <a:t>T1_Mar_20_laged</a:t>
            </a:r>
            <a:endParaRPr lang="de-DE" sz="1600" strike="sngStrike" dirty="0">
              <a:solidFill>
                <a:srgbClr val="FF0000"/>
              </a:solidFill>
            </a:endParaRPr>
          </a:p>
          <a:p>
            <a:r>
              <a:rPr lang="de-DE" sz="1600" dirty="0" smtClean="0">
                <a:solidFill>
                  <a:schemeClr val="accent1"/>
                </a:solidFill>
              </a:rPr>
              <a:t>T1_Apr_20_laged</a:t>
            </a:r>
          </a:p>
          <a:p>
            <a:r>
              <a:rPr lang="de-DE" sz="1600" dirty="0" smtClean="0">
                <a:solidFill>
                  <a:schemeClr val="accent1"/>
                </a:solidFill>
              </a:rPr>
              <a:t>. . .</a:t>
            </a:r>
            <a:endParaRPr lang="de-DE" sz="1600" dirty="0">
              <a:solidFill>
                <a:schemeClr val="accent1"/>
              </a:solidFill>
            </a:endParaRPr>
          </a:p>
          <a:p>
            <a:r>
              <a:rPr lang="de-DE" sz="1600" dirty="0" smtClean="0">
                <a:solidFill>
                  <a:schemeClr val="accent1"/>
                </a:solidFill>
              </a:rPr>
              <a:t>T1_Jan_21_laged</a:t>
            </a:r>
          </a:p>
          <a:p>
            <a:r>
              <a:rPr lang="de-DE" sz="1600" strike="sngStrike" dirty="0" smtClean="0">
                <a:solidFill>
                  <a:schemeClr val="accent1"/>
                </a:solidFill>
              </a:rPr>
              <a:t>T1_Feb_21_laged</a:t>
            </a:r>
            <a:endParaRPr lang="de-DE" sz="1600" strike="sngStrike" dirty="0">
              <a:solidFill>
                <a:schemeClr val="accent1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7092280" y="4425747"/>
            <a:ext cx="1728192" cy="5545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strike="sngStrike" dirty="0" smtClean="0">
                <a:solidFill>
                  <a:srgbClr val="FF0000"/>
                </a:solidFill>
              </a:rPr>
              <a:t>T1_Dez_20_laged</a:t>
            </a:r>
            <a:endParaRPr lang="de-DE" sz="1600" strike="sngStrike" dirty="0">
              <a:solidFill>
                <a:srgbClr val="FF0000"/>
              </a:solidFill>
            </a:endParaRPr>
          </a:p>
          <a:p>
            <a:r>
              <a:rPr lang="de-DE" sz="1600" dirty="0" smtClean="0">
                <a:solidFill>
                  <a:schemeClr val="accent1"/>
                </a:solidFill>
              </a:rPr>
              <a:t>T1_Jan_21_laged</a:t>
            </a:r>
            <a:endParaRPr lang="de-DE" sz="1600" dirty="0">
              <a:solidFill>
                <a:schemeClr val="accent1"/>
              </a:solidFill>
            </a:endParaRPr>
          </a:p>
        </p:txBody>
      </p:sp>
      <p:sp>
        <p:nvSpPr>
          <p:cNvPr id="6" name="Rechteckige Legende 5"/>
          <p:cNvSpPr/>
          <p:nvPr/>
        </p:nvSpPr>
        <p:spPr>
          <a:xfrm>
            <a:off x="2077327" y="3064605"/>
            <a:ext cx="1357300" cy="691547"/>
          </a:xfrm>
          <a:prstGeom prst="wedgeRect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/>
                </a:solidFill>
              </a:rPr>
              <a:t>T1 </a:t>
            </a:r>
            <a:r>
              <a:rPr lang="de-DE" dirty="0" err="1">
                <a:solidFill>
                  <a:schemeClr val="tx1"/>
                </a:solidFill>
              </a:rPr>
              <a:t>no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longer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offered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23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  <p:bldP spid="14" grpId="0" animBg="1"/>
      <p:bldP spid="11" grpId="0" animBg="1"/>
      <p:bldP spid="15" grpId="0" animBg="1"/>
      <p:bldGraphic spid="21" grpId="0">
        <p:bldAsOne/>
      </p:bldGraphic>
      <p:bldP spid="26" grpId="0" animBg="1"/>
      <p:bldP spid="27" grpId="0" animBg="1"/>
      <p:bldP spid="28" grpId="0" animBg="1"/>
      <p:bldP spid="30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Outlook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Telecommunication is still a (fast) changing market with product innovations/ changes combined with price changes</a:t>
            </a:r>
          </a:p>
          <a:p>
            <a:r>
              <a:rPr lang="en-GB" dirty="0" smtClean="0"/>
              <a:t>Hedonics seem feasible and the results plausible</a:t>
            </a:r>
          </a:p>
          <a:p>
            <a:r>
              <a:rPr lang="en-GB" dirty="0" err="1" smtClean="0"/>
              <a:t>Webscraping</a:t>
            </a:r>
            <a:r>
              <a:rPr lang="en-GB" dirty="0" smtClean="0"/>
              <a:t> proved to enlarge the sample of observed tariff packages and </a:t>
            </a:r>
            <a:r>
              <a:rPr lang="en-GB" dirty="0" smtClean="0"/>
              <a:t>providers</a:t>
            </a:r>
          </a:p>
          <a:p>
            <a:r>
              <a:rPr lang="en-GB" dirty="0" smtClean="0"/>
              <a:t>Application for prepaid mobile telephony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06162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528" y="2017415"/>
            <a:ext cx="28666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i="1" dirty="0" smtClean="0">
                <a:solidFill>
                  <a:srgbClr val="AE002C"/>
                </a:solidFill>
              </a:rPr>
              <a:t>Please address queries to:</a:t>
            </a:r>
          </a:p>
          <a:p>
            <a:pPr algn="r"/>
            <a:r>
              <a:rPr lang="en-US" sz="1500" i="1" dirty="0" smtClean="0">
                <a:solidFill>
                  <a:srgbClr val="6E8080"/>
                </a:solidFill>
              </a:rPr>
              <a:t>Alexandra </a:t>
            </a:r>
            <a:r>
              <a:rPr lang="en-US" sz="1500" i="1" dirty="0" err="1" smtClean="0">
                <a:solidFill>
                  <a:srgbClr val="6E8080"/>
                </a:solidFill>
              </a:rPr>
              <a:t>Schindlar</a:t>
            </a:r>
            <a:endParaRPr lang="en-US" sz="1500" i="1" dirty="0" smtClean="0">
              <a:solidFill>
                <a:srgbClr val="6E8080"/>
              </a:solidFill>
            </a:endParaRPr>
          </a:p>
          <a:p>
            <a:pPr algn="r"/>
            <a:endParaRPr lang="en-US" sz="1500" i="1" dirty="0" smtClean="0">
              <a:solidFill>
                <a:srgbClr val="6E8080"/>
              </a:solidFill>
            </a:endParaRPr>
          </a:p>
          <a:p>
            <a:pPr algn="r"/>
            <a:endParaRPr lang="en-US" sz="1500" i="1" dirty="0" smtClean="0">
              <a:solidFill>
                <a:srgbClr val="6E8080"/>
              </a:solidFill>
            </a:endParaRPr>
          </a:p>
          <a:p>
            <a:pPr algn="r"/>
            <a:r>
              <a:rPr lang="en-US" sz="1500" i="1" dirty="0" smtClean="0">
                <a:solidFill>
                  <a:srgbClr val="AE002C"/>
                </a:solidFill>
              </a:rPr>
              <a:t>Contact information:</a:t>
            </a:r>
          </a:p>
          <a:p>
            <a:pPr algn="r"/>
            <a:r>
              <a:rPr lang="en-US" sz="1500" i="1" dirty="0" smtClean="0">
                <a:solidFill>
                  <a:srgbClr val="6E8080"/>
                </a:solidFill>
              </a:rPr>
              <a:t>Guglgasse 13, 1110 Vienna</a:t>
            </a:r>
          </a:p>
          <a:p>
            <a:pPr algn="r"/>
            <a:r>
              <a:rPr lang="en-US" sz="1500" i="1" dirty="0" smtClean="0">
                <a:solidFill>
                  <a:srgbClr val="6E8080"/>
                </a:solidFill>
              </a:rPr>
              <a:t>phone: +43 (1) 71128-8067</a:t>
            </a:r>
          </a:p>
          <a:p>
            <a:pPr algn="r"/>
            <a:r>
              <a:rPr lang="en-US" sz="1500" i="1" dirty="0" smtClean="0">
                <a:solidFill>
                  <a:srgbClr val="6E8080"/>
                </a:solidFill>
              </a:rPr>
              <a:t>Alexandra.schindlar@statistik.gv.at </a:t>
            </a:r>
          </a:p>
          <a:p>
            <a:endParaRPr lang="en-US" sz="1500" i="1" dirty="0">
              <a:solidFill>
                <a:srgbClr val="AE002C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532824" y="1961545"/>
            <a:ext cx="50720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4000" dirty="0" smtClean="0">
                <a:solidFill>
                  <a:srgbClr val="AE002C"/>
                </a:solidFill>
              </a:rPr>
              <a:t>Improvement of QA methods in the HICP </a:t>
            </a:r>
            <a:r>
              <a:rPr lang="en-US" sz="3000" dirty="0">
                <a:solidFill>
                  <a:srgbClr val="AE002C"/>
                </a:solidFill>
              </a:rPr>
              <a:t>Telecommunication product group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Introduction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51520" y="908720"/>
            <a:ext cx="8496944" cy="54006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GB" dirty="0" smtClean="0"/>
              <a:t>In former times tariff method, each time-distance combination was own weighted elementary aggregate</a:t>
            </a:r>
            <a:br>
              <a:rPr lang="en-GB" dirty="0" smtClean="0"/>
            </a:br>
            <a:r>
              <a:rPr lang="en-GB" dirty="0" smtClean="0"/>
              <a:t>only one monopolist</a:t>
            </a:r>
          </a:p>
          <a:p>
            <a:r>
              <a:rPr lang="en-GB" dirty="0" smtClean="0"/>
              <a:t>Upcoming of mobile telephony and service providers for fixed telephony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Actual usage method combined with consumer </a:t>
            </a:r>
            <a:r>
              <a:rPr lang="en-GB" dirty="0" smtClean="0"/>
              <a:t>profiles</a:t>
            </a:r>
            <a:br>
              <a:rPr lang="en-GB" dirty="0" smtClean="0"/>
            </a:br>
            <a:r>
              <a:rPr lang="en-GB" dirty="0" smtClean="0"/>
              <a:t>weights for providers</a:t>
            </a:r>
          </a:p>
          <a:p>
            <a:pPr>
              <a:buClrTx/>
            </a:pPr>
            <a:r>
              <a:rPr lang="en-GB" dirty="0" smtClean="0"/>
              <a:t>Changes in importance of quality dimensions (speed instead of included minutes, GB), more bundles, problems with user profiles</a:t>
            </a:r>
            <a:br>
              <a:rPr lang="en-GB" dirty="0" smtClean="0"/>
            </a:br>
            <a:r>
              <a:rPr lang="en-GB" dirty="0" smtClean="0"/>
              <a:t>test of application of hedonic method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2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Telecommunication status quo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Actual usage method combined with consumer profiles</a:t>
            </a:r>
          </a:p>
          <a:p>
            <a:r>
              <a:rPr lang="en-GB" dirty="0" smtClean="0"/>
              <a:t>Get volume data from providers per tariff package; shows that older tariff packages are more representative than new ones (contract binding, …)</a:t>
            </a:r>
          </a:p>
          <a:p>
            <a:r>
              <a:rPr lang="en-GB" dirty="0" smtClean="0"/>
              <a:t>Currently used method creates problems when the price determining characteristics are changing but profiles react to slowly</a:t>
            </a:r>
          </a:p>
          <a:p>
            <a:r>
              <a:rPr lang="en-GB" dirty="0" smtClean="0"/>
              <a:t>More bundles, joint credit (</a:t>
            </a:r>
            <a:r>
              <a:rPr lang="en-GB" dirty="0" err="1" smtClean="0"/>
              <a:t>eg</a:t>
            </a:r>
            <a:r>
              <a:rPr lang="en-GB" dirty="0" smtClean="0"/>
              <a:t>. 100 minutes for calls within country and within EU), total packages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27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Webpage that summarizes </a:t>
            </a:r>
            <a:r>
              <a:rPr lang="en-GB" u="sng" dirty="0" smtClean="0"/>
              <a:t>all</a:t>
            </a:r>
            <a:r>
              <a:rPr lang="en-GB" dirty="0" smtClean="0"/>
              <a:t> packages available on the market at a certain point in </a:t>
            </a:r>
            <a:r>
              <a:rPr lang="en-GB" dirty="0"/>
              <a:t>time; Little bit less than 200 packages per month (contract and prepaid)</a:t>
            </a:r>
          </a:p>
          <a:p>
            <a:r>
              <a:rPr lang="en-GB" dirty="0" smtClean="0"/>
              <a:t>Consumers can insert their profile and get feedback about most suitable – in terms of lowest costs – tariff package(s)</a:t>
            </a:r>
          </a:p>
          <a:p>
            <a:r>
              <a:rPr lang="en-GB" dirty="0" smtClean="0"/>
              <a:t>Data are scraped since 12/2018 – prices (basic fee + additional costs, package descriptions in terms of included volume and other describing variables (contract, costs, network)</a:t>
            </a:r>
          </a:p>
          <a:p>
            <a:r>
              <a:rPr lang="en-GB" dirty="0" smtClean="0"/>
              <a:t>Page intention is not long-term comparison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018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Webscraping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telecom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51520" y="1107329"/>
            <a:ext cx="8496944" cy="809504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hlinkClick r:id="rId2"/>
              </a:rPr>
              <a:t>Tarife.at </a:t>
            </a:r>
            <a:r>
              <a:rPr lang="en-GB" dirty="0" smtClean="0"/>
              <a:t>– a </a:t>
            </a:r>
            <a:r>
              <a:rPr lang="de-AT" dirty="0" err="1"/>
              <a:t>comparison</a:t>
            </a:r>
            <a:r>
              <a:rPr lang="de-AT" dirty="0"/>
              <a:t> </a:t>
            </a:r>
            <a:r>
              <a:rPr lang="de-AT" dirty="0" err="1"/>
              <a:t>portal</a:t>
            </a:r>
            <a:r>
              <a:rPr lang="de-AT" dirty="0"/>
              <a:t> </a:t>
            </a:r>
            <a:r>
              <a:rPr lang="de-AT" dirty="0" err="1" smtClean="0"/>
              <a:t>listing</a:t>
            </a:r>
            <a:r>
              <a:rPr lang="de-AT" dirty="0" smtClean="0"/>
              <a:t> </a:t>
            </a:r>
            <a:r>
              <a:rPr lang="de-AT" dirty="0" err="1" smtClean="0"/>
              <a:t>most</a:t>
            </a:r>
            <a:r>
              <a:rPr lang="de-AT" dirty="0" smtClean="0"/>
              <a:t>/all relevant </a:t>
            </a:r>
            <a:r>
              <a:rPr lang="de-AT" dirty="0" err="1" smtClean="0"/>
              <a:t>offers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Austrian </a:t>
            </a:r>
            <a:r>
              <a:rPr lang="de-AT" dirty="0" err="1" smtClean="0"/>
              <a:t>market</a:t>
            </a:r>
            <a:endParaRPr lang="en-GB" dirty="0"/>
          </a:p>
        </p:txBody>
      </p:sp>
      <p:sp>
        <p:nvSpPr>
          <p:cNvPr id="2" name="Abgerundetes Rechteck 1"/>
          <p:cNvSpPr/>
          <p:nvPr/>
        </p:nvSpPr>
        <p:spPr>
          <a:xfrm>
            <a:off x="2994370" y="3356992"/>
            <a:ext cx="2723212" cy="936104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Comparison</a:t>
            </a:r>
            <a:r>
              <a:rPr lang="de-DE" dirty="0" smtClean="0"/>
              <a:t> </a:t>
            </a:r>
            <a:r>
              <a:rPr lang="de-DE" dirty="0" err="1" smtClean="0"/>
              <a:t>portal</a:t>
            </a:r>
            <a:endParaRPr lang="de-AT" dirty="0"/>
          </a:p>
        </p:txBody>
      </p:sp>
      <p:sp>
        <p:nvSpPr>
          <p:cNvPr id="3" name="Ellipse 2"/>
          <p:cNvSpPr/>
          <p:nvPr/>
        </p:nvSpPr>
        <p:spPr>
          <a:xfrm>
            <a:off x="611560" y="2132856"/>
            <a:ext cx="1800200" cy="576064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Provider 1</a:t>
            </a:r>
            <a:endParaRPr lang="de-AT" dirty="0"/>
          </a:p>
        </p:txBody>
      </p:sp>
      <p:sp>
        <p:nvSpPr>
          <p:cNvPr id="6" name="Ellipse 5"/>
          <p:cNvSpPr/>
          <p:nvPr/>
        </p:nvSpPr>
        <p:spPr>
          <a:xfrm>
            <a:off x="3073321" y="2132856"/>
            <a:ext cx="1800200" cy="576064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Provider 2</a:t>
            </a:r>
            <a:endParaRPr lang="de-AT" dirty="0"/>
          </a:p>
        </p:txBody>
      </p:sp>
      <p:sp>
        <p:nvSpPr>
          <p:cNvPr id="7" name="Ellipse 6"/>
          <p:cNvSpPr/>
          <p:nvPr/>
        </p:nvSpPr>
        <p:spPr>
          <a:xfrm>
            <a:off x="6660232" y="2132856"/>
            <a:ext cx="1800200" cy="576064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Provider n</a:t>
            </a:r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5535082" y="2236222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. . .</a:t>
            </a:r>
            <a:endParaRPr lang="de-AT" dirty="0"/>
          </a:p>
        </p:txBody>
      </p:sp>
      <p:cxnSp>
        <p:nvCxnSpPr>
          <p:cNvPr id="10" name="Gerade Verbindung mit Pfeil 9"/>
          <p:cNvCxnSpPr>
            <a:stCxn id="3" idx="4"/>
            <a:endCxn id="2" idx="0"/>
          </p:cNvCxnSpPr>
          <p:nvPr/>
        </p:nvCxnSpPr>
        <p:spPr>
          <a:xfrm>
            <a:off x="1511660" y="2708920"/>
            <a:ext cx="2844316" cy="6480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6" idx="4"/>
            <a:endCxn id="2" idx="0"/>
          </p:cNvCxnSpPr>
          <p:nvPr/>
        </p:nvCxnSpPr>
        <p:spPr>
          <a:xfrm>
            <a:off x="3973421" y="2708920"/>
            <a:ext cx="382555" cy="6480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7" idx="4"/>
            <a:endCxn id="2" idx="0"/>
          </p:cNvCxnSpPr>
          <p:nvPr/>
        </p:nvCxnSpPr>
        <p:spPr>
          <a:xfrm flipH="1">
            <a:off x="4355976" y="2708920"/>
            <a:ext cx="3204356" cy="6480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8" idx="2"/>
            <a:endCxn id="2" idx="0"/>
          </p:cNvCxnSpPr>
          <p:nvPr/>
        </p:nvCxnSpPr>
        <p:spPr>
          <a:xfrm flipH="1">
            <a:off x="4355976" y="2605554"/>
            <a:ext cx="1410900" cy="7514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/>
          <p:cNvGrpSpPr/>
          <p:nvPr/>
        </p:nvGrpSpPr>
        <p:grpSpPr>
          <a:xfrm>
            <a:off x="2994370" y="5190645"/>
            <a:ext cx="2723212" cy="936104"/>
            <a:chOff x="3190681" y="5157192"/>
            <a:chExt cx="2723212" cy="936104"/>
          </a:xfrm>
        </p:grpSpPr>
        <p:sp>
          <p:nvSpPr>
            <p:cNvPr id="21" name="Abgerundetes Rechteck 20"/>
            <p:cNvSpPr/>
            <p:nvPr/>
          </p:nvSpPr>
          <p:spPr>
            <a:xfrm>
              <a:off x="3190681" y="5157192"/>
              <a:ext cx="2723212" cy="93610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pic>
          <p:nvPicPr>
            <p:cNvPr id="1026" name="Picture 2" descr="Logo von Statistik Austri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48" b="27688"/>
            <a:stretch/>
          </p:blipFill>
          <p:spPr bwMode="auto">
            <a:xfrm>
              <a:off x="3428337" y="5284955"/>
              <a:ext cx="2247900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Pfeil nach unten 25"/>
          <p:cNvSpPr/>
          <p:nvPr/>
        </p:nvSpPr>
        <p:spPr>
          <a:xfrm>
            <a:off x="4139952" y="4293096"/>
            <a:ext cx="432048" cy="87014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Rechteckige Legende 27"/>
          <p:cNvSpPr/>
          <p:nvPr/>
        </p:nvSpPr>
        <p:spPr>
          <a:xfrm>
            <a:off x="6228184" y="3527870"/>
            <a:ext cx="2592288" cy="1590223"/>
          </a:xfrm>
          <a:prstGeom prst="wedgeRectCallout">
            <a:avLst>
              <a:gd name="adj1" fmla="val -115601"/>
              <a:gd name="adj2" fmla="val 2099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 smtClean="0">
                <a:solidFill>
                  <a:schemeClr val="tx1"/>
                </a:solidFill>
              </a:rPr>
              <a:t>Webscraping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using</a:t>
            </a:r>
            <a:r>
              <a:rPr lang="de-DE" dirty="0" smtClean="0">
                <a:solidFill>
                  <a:schemeClr val="tx1"/>
                </a:solidFill>
              </a:rPr>
              <a:t> 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Package </a:t>
            </a:r>
            <a:r>
              <a:rPr lang="de-DE" dirty="0" err="1" smtClean="0">
                <a:solidFill>
                  <a:schemeClr val="tx1"/>
                </a:solidFill>
              </a:rPr>
              <a:t>rvest</a:t>
            </a:r>
            <a:endParaRPr lang="de-DE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tx1"/>
                </a:solidFill>
              </a:rPr>
              <a:t>Crontab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for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scheduling</a:t>
            </a:r>
            <a:endParaRPr lang="de-DE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tx1"/>
                </a:solidFill>
              </a:rPr>
              <a:t>Once</a:t>
            </a:r>
            <a:r>
              <a:rPr lang="de-DE" dirty="0" smtClean="0">
                <a:solidFill>
                  <a:schemeClr val="tx1"/>
                </a:solidFill>
              </a:rPr>
              <a:t> per </a:t>
            </a:r>
            <a:r>
              <a:rPr lang="de-DE" dirty="0" err="1" smtClean="0">
                <a:solidFill>
                  <a:schemeClr val="tx1"/>
                </a:solidFill>
              </a:rPr>
              <a:t>week</a:t>
            </a: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Prices </a:t>
            </a:r>
            <a:r>
              <a:rPr lang="de-DE" dirty="0" err="1" smtClean="0">
                <a:solidFill>
                  <a:schemeClr val="tx1"/>
                </a:solidFill>
              </a:rPr>
              <a:t>and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details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36" name="Rechteckige Legende 35"/>
          <p:cNvSpPr/>
          <p:nvPr/>
        </p:nvSpPr>
        <p:spPr>
          <a:xfrm>
            <a:off x="277780" y="3527870"/>
            <a:ext cx="2133980" cy="1590223"/>
          </a:xfrm>
          <a:prstGeom prst="wedgeRectCallout">
            <a:avLst>
              <a:gd name="adj1" fmla="val 59840"/>
              <a:gd name="adj2" fmla="val -7811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Comparison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portal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collects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tariff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information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from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various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providers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01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28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Webscraping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telecom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(1)</a:t>
            </a:r>
            <a:endParaRPr lang="de-AT" dirty="0"/>
          </a:p>
        </p:txBody>
      </p:sp>
      <p:graphicFrame>
        <p:nvGraphicFramePr>
          <p:cNvPr id="19" name="Inhaltsplatzhalter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068007"/>
              </p:ext>
            </p:extLst>
          </p:nvPr>
        </p:nvGraphicFramePr>
        <p:xfrm>
          <a:off x="539552" y="1052736"/>
          <a:ext cx="8136904" cy="51460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307796045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99003710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45363331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772830191"/>
                    </a:ext>
                  </a:extLst>
                </a:gridCol>
              </a:tblGrid>
              <a:tr h="5375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Name of the package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Characteristics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Value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Header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6151516"/>
                  </a:ext>
                </a:extLst>
              </a:tr>
              <a:tr h="481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Provider A Tariff package 1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Basic fee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30€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contract detail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6364992"/>
                  </a:ext>
                </a:extLst>
              </a:tr>
              <a:tr h="481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Provider A Tariff package 1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Included GB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7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Included volume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4140232"/>
                  </a:ext>
                </a:extLst>
              </a:tr>
              <a:tr h="481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Provider A Tariff package 1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Minute AT-AT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0€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Prices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7840279"/>
                  </a:ext>
                </a:extLst>
              </a:tr>
              <a:tr h="481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Provider A Tariff package 1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SIM-Only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No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Contract detail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2975257"/>
                  </a:ext>
                </a:extLst>
              </a:tr>
              <a:tr h="481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Provider B Tariff package 2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Basic fee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0€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Contract detail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7574109"/>
                  </a:ext>
                </a:extLst>
              </a:tr>
              <a:tr h="481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Provider B Tariff package 2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Included GB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Included volume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4740910"/>
                  </a:ext>
                </a:extLst>
              </a:tr>
              <a:tr h="481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Provider B Tariff package 2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Minute AT-AT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0,2€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Prices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3572229"/>
                  </a:ext>
                </a:extLst>
              </a:tr>
              <a:tr h="481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Provider B Tariff package 2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SIM-Only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Yes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Contract detail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7753888"/>
                  </a:ext>
                </a:extLst>
              </a:tr>
              <a:tr h="481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Provider B Tariff package 2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Text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Prepaid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General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0077760"/>
                  </a:ext>
                </a:extLst>
              </a:tr>
              <a:tr h="240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…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…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…</a:t>
                      </a:r>
                      <a:endParaRPr lang="de-A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…</a:t>
                      </a:r>
                      <a:endParaRPr lang="de-A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0681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30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Webscraping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telecom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(2)</a:t>
            </a:r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51520" y="1107328"/>
            <a:ext cx="8496944" cy="462592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Problems and hassles which may arise</a:t>
            </a:r>
          </a:p>
          <a:p>
            <a:pPr lvl="1"/>
            <a:r>
              <a:rPr lang="en-GB" dirty="0" smtClean="0"/>
              <a:t>Page updates</a:t>
            </a:r>
          </a:p>
          <a:p>
            <a:pPr lvl="2"/>
            <a:r>
              <a:rPr lang="en-GB" dirty="0" smtClean="0"/>
              <a:t>Changes in design</a:t>
            </a:r>
          </a:p>
          <a:p>
            <a:pPr lvl="2"/>
            <a:r>
              <a:rPr lang="en-GB" dirty="0" smtClean="0"/>
              <a:t>Change of variable names</a:t>
            </a:r>
          </a:p>
          <a:p>
            <a:pPr lvl="2"/>
            <a:r>
              <a:rPr lang="en-GB" dirty="0" smtClean="0"/>
              <a:t>new variables (e.g. 5G)</a:t>
            </a:r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Delay of sitemap update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Access problems/denials</a:t>
            </a:r>
          </a:p>
          <a:p>
            <a:pPr lvl="2"/>
            <a:r>
              <a:rPr lang="en-GB" dirty="0" smtClean="0"/>
              <a:t>IP-Block</a:t>
            </a:r>
          </a:p>
          <a:p>
            <a:pPr lvl="2"/>
            <a:r>
              <a:rPr lang="en-GB" dirty="0" smtClean="0"/>
              <a:t>Captchas</a:t>
            </a:r>
          </a:p>
          <a:p>
            <a:endParaRPr lang="en-GB" dirty="0"/>
          </a:p>
        </p:txBody>
      </p:sp>
      <p:sp>
        <p:nvSpPr>
          <p:cNvPr id="2" name="Textfeld 1"/>
          <p:cNvSpPr txBox="1"/>
          <p:nvPr/>
        </p:nvSpPr>
        <p:spPr>
          <a:xfrm rot="20675923">
            <a:off x="5518103" y="5090465"/>
            <a:ext cx="1123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403</a:t>
            </a:r>
          </a:p>
          <a:p>
            <a:pPr algn="ctr"/>
            <a:r>
              <a:rPr lang="de-DE" sz="1600" b="1" dirty="0" err="1" smtClean="0">
                <a:solidFill>
                  <a:schemeClr val="bg1"/>
                </a:solidFill>
              </a:rPr>
              <a:t>Forbidden</a:t>
            </a:r>
            <a:r>
              <a:rPr lang="de-DE" sz="1600" b="1" dirty="0" smtClean="0">
                <a:solidFill>
                  <a:schemeClr val="bg1"/>
                </a:solidFill>
              </a:rPr>
              <a:t>!</a:t>
            </a:r>
            <a:endParaRPr lang="de-AT" sz="1600" b="1" dirty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t="580" r="1425" b="1435"/>
          <a:stretch/>
        </p:blipFill>
        <p:spPr>
          <a:xfrm>
            <a:off x="4586951" y="2531451"/>
            <a:ext cx="4505300" cy="37444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377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Matched and unmatched packages</a:t>
            </a:r>
            <a:endParaRPr lang="en-GB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911794"/>
              </p:ext>
            </p:extLst>
          </p:nvPr>
        </p:nvGraphicFramePr>
        <p:xfrm>
          <a:off x="323528" y="1052736"/>
          <a:ext cx="8568946" cy="2756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4090957526"/>
                    </a:ext>
                  </a:extLst>
                </a:gridCol>
                <a:gridCol w="537290">
                  <a:extLst>
                    <a:ext uri="{9D8B030D-6E8A-4147-A177-3AD203B41FA5}">
                      <a16:colId xmlns:a16="http://schemas.microsoft.com/office/drawing/2014/main" val="3366418472"/>
                    </a:ext>
                  </a:extLst>
                </a:gridCol>
                <a:gridCol w="537290">
                  <a:extLst>
                    <a:ext uri="{9D8B030D-6E8A-4147-A177-3AD203B41FA5}">
                      <a16:colId xmlns:a16="http://schemas.microsoft.com/office/drawing/2014/main" val="1495699958"/>
                    </a:ext>
                  </a:extLst>
                </a:gridCol>
                <a:gridCol w="537290">
                  <a:extLst>
                    <a:ext uri="{9D8B030D-6E8A-4147-A177-3AD203B41FA5}">
                      <a16:colId xmlns:a16="http://schemas.microsoft.com/office/drawing/2014/main" val="4153996414"/>
                    </a:ext>
                  </a:extLst>
                </a:gridCol>
                <a:gridCol w="537290">
                  <a:extLst>
                    <a:ext uri="{9D8B030D-6E8A-4147-A177-3AD203B41FA5}">
                      <a16:colId xmlns:a16="http://schemas.microsoft.com/office/drawing/2014/main" val="3505616147"/>
                    </a:ext>
                  </a:extLst>
                </a:gridCol>
                <a:gridCol w="537290">
                  <a:extLst>
                    <a:ext uri="{9D8B030D-6E8A-4147-A177-3AD203B41FA5}">
                      <a16:colId xmlns:a16="http://schemas.microsoft.com/office/drawing/2014/main" val="877202856"/>
                    </a:ext>
                  </a:extLst>
                </a:gridCol>
                <a:gridCol w="537290">
                  <a:extLst>
                    <a:ext uri="{9D8B030D-6E8A-4147-A177-3AD203B41FA5}">
                      <a16:colId xmlns:a16="http://schemas.microsoft.com/office/drawing/2014/main" val="1090572730"/>
                    </a:ext>
                  </a:extLst>
                </a:gridCol>
                <a:gridCol w="537290">
                  <a:extLst>
                    <a:ext uri="{9D8B030D-6E8A-4147-A177-3AD203B41FA5}">
                      <a16:colId xmlns:a16="http://schemas.microsoft.com/office/drawing/2014/main" val="4207943601"/>
                    </a:ext>
                  </a:extLst>
                </a:gridCol>
                <a:gridCol w="537290">
                  <a:extLst>
                    <a:ext uri="{9D8B030D-6E8A-4147-A177-3AD203B41FA5}">
                      <a16:colId xmlns:a16="http://schemas.microsoft.com/office/drawing/2014/main" val="2112695930"/>
                    </a:ext>
                  </a:extLst>
                </a:gridCol>
                <a:gridCol w="537290">
                  <a:extLst>
                    <a:ext uri="{9D8B030D-6E8A-4147-A177-3AD203B41FA5}">
                      <a16:colId xmlns:a16="http://schemas.microsoft.com/office/drawing/2014/main" val="2743247629"/>
                    </a:ext>
                  </a:extLst>
                </a:gridCol>
                <a:gridCol w="537290">
                  <a:extLst>
                    <a:ext uri="{9D8B030D-6E8A-4147-A177-3AD203B41FA5}">
                      <a16:colId xmlns:a16="http://schemas.microsoft.com/office/drawing/2014/main" val="3256555989"/>
                    </a:ext>
                  </a:extLst>
                </a:gridCol>
                <a:gridCol w="537290">
                  <a:extLst>
                    <a:ext uri="{9D8B030D-6E8A-4147-A177-3AD203B41FA5}">
                      <a16:colId xmlns:a16="http://schemas.microsoft.com/office/drawing/2014/main" val="1773732314"/>
                    </a:ext>
                  </a:extLst>
                </a:gridCol>
                <a:gridCol w="537290">
                  <a:extLst>
                    <a:ext uri="{9D8B030D-6E8A-4147-A177-3AD203B41FA5}">
                      <a16:colId xmlns:a16="http://schemas.microsoft.com/office/drawing/2014/main" val="1182487462"/>
                    </a:ext>
                  </a:extLst>
                </a:gridCol>
                <a:gridCol w="537290">
                  <a:extLst>
                    <a:ext uri="{9D8B030D-6E8A-4147-A177-3AD203B41FA5}">
                      <a16:colId xmlns:a16="http://schemas.microsoft.com/office/drawing/2014/main" val="1901935662"/>
                    </a:ext>
                  </a:extLst>
                </a:gridCol>
              </a:tblGrid>
              <a:tr h="369172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 dirty="0" smtClean="0"/>
                        <a:t>2018</a:t>
                      </a:r>
                      <a:endParaRPr lang="en-GB" sz="1200" noProof="0" dirty="0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2019</a:t>
                      </a:r>
                      <a:endParaRPr lang="en-GB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755165"/>
                  </a:ext>
                </a:extLst>
              </a:tr>
              <a:tr h="369172"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 smtClean="0">
                          <a:solidFill>
                            <a:schemeClr val="bg1"/>
                          </a:solidFill>
                        </a:rPr>
                        <a:t>Month</a:t>
                      </a:r>
                      <a:endParaRPr lang="en-GB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GB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 smtClean="0">
                          <a:solidFill>
                            <a:schemeClr val="bg1"/>
                          </a:solidFill>
                        </a:rPr>
                        <a:t>01</a:t>
                      </a:r>
                      <a:endParaRPr lang="en-GB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 smtClean="0">
                          <a:solidFill>
                            <a:schemeClr val="bg1"/>
                          </a:solidFill>
                        </a:rPr>
                        <a:t>02</a:t>
                      </a:r>
                      <a:endParaRPr lang="en-GB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 smtClean="0">
                          <a:solidFill>
                            <a:schemeClr val="bg1"/>
                          </a:solidFill>
                        </a:rPr>
                        <a:t>03</a:t>
                      </a:r>
                      <a:endParaRPr lang="en-GB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 smtClean="0">
                          <a:solidFill>
                            <a:schemeClr val="bg1"/>
                          </a:solidFill>
                        </a:rPr>
                        <a:t>04</a:t>
                      </a:r>
                      <a:endParaRPr lang="en-GB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 smtClean="0">
                          <a:solidFill>
                            <a:schemeClr val="bg1"/>
                          </a:solidFill>
                        </a:rPr>
                        <a:t>05</a:t>
                      </a:r>
                      <a:endParaRPr lang="en-GB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 smtClean="0">
                          <a:solidFill>
                            <a:schemeClr val="bg1"/>
                          </a:solidFill>
                        </a:rPr>
                        <a:t>06</a:t>
                      </a:r>
                      <a:endParaRPr lang="en-GB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 smtClean="0">
                          <a:solidFill>
                            <a:schemeClr val="bg1"/>
                          </a:solidFill>
                        </a:rPr>
                        <a:t>07</a:t>
                      </a:r>
                      <a:endParaRPr lang="en-GB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 smtClean="0">
                          <a:solidFill>
                            <a:schemeClr val="bg1"/>
                          </a:solidFill>
                        </a:rPr>
                        <a:t>08</a:t>
                      </a:r>
                      <a:endParaRPr lang="en-GB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 smtClean="0">
                          <a:solidFill>
                            <a:schemeClr val="bg1"/>
                          </a:solidFill>
                        </a:rPr>
                        <a:t>09</a:t>
                      </a:r>
                      <a:endParaRPr lang="en-GB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GB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GB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GB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394633"/>
                  </a:ext>
                </a:extLst>
              </a:tr>
              <a:tr h="55780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Match before and after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112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108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98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100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101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104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116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105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97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101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109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96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95</a:t>
                      </a:r>
                      <a:endParaRPr lang="en-GB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4813011"/>
                  </a:ext>
                </a:extLst>
              </a:tr>
              <a:tr h="369172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Last month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2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4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12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7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13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3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4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12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9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13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</a:t>
                      </a:r>
                      <a:endParaRPr lang="en-GB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0202574"/>
                  </a:ext>
                </a:extLst>
              </a:tr>
              <a:tr h="369172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First</a:t>
                      </a:r>
                      <a:r>
                        <a:rPr lang="en-GB" baseline="0" noProof="0" dirty="0" smtClean="0"/>
                        <a:t> month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2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9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14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6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16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4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8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18</a:t>
                      </a:r>
                      <a:endParaRPr lang="en-GB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750896"/>
                  </a:ext>
                </a:extLst>
              </a:tr>
              <a:tr h="637201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Only</a:t>
                      </a:r>
                      <a:r>
                        <a:rPr lang="en-GB" baseline="0" noProof="0" dirty="0" smtClean="0"/>
                        <a:t> one month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1249512"/>
                  </a:ext>
                </a:extLst>
              </a:tr>
            </a:tbl>
          </a:graphicData>
        </a:graphic>
      </p:graphicFrame>
      <p:graphicFrame>
        <p:nvGraphicFramePr>
          <p:cNvPr id="5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68150"/>
              </p:ext>
            </p:extLst>
          </p:nvPr>
        </p:nvGraphicFramePr>
        <p:xfrm>
          <a:off x="323528" y="3933056"/>
          <a:ext cx="8568946" cy="2387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4090957526"/>
                    </a:ext>
                  </a:extLst>
                </a:gridCol>
                <a:gridCol w="537290">
                  <a:extLst>
                    <a:ext uri="{9D8B030D-6E8A-4147-A177-3AD203B41FA5}">
                      <a16:colId xmlns:a16="http://schemas.microsoft.com/office/drawing/2014/main" val="3366418472"/>
                    </a:ext>
                  </a:extLst>
                </a:gridCol>
                <a:gridCol w="537290">
                  <a:extLst>
                    <a:ext uri="{9D8B030D-6E8A-4147-A177-3AD203B41FA5}">
                      <a16:colId xmlns:a16="http://schemas.microsoft.com/office/drawing/2014/main" val="1495699958"/>
                    </a:ext>
                  </a:extLst>
                </a:gridCol>
                <a:gridCol w="537290">
                  <a:extLst>
                    <a:ext uri="{9D8B030D-6E8A-4147-A177-3AD203B41FA5}">
                      <a16:colId xmlns:a16="http://schemas.microsoft.com/office/drawing/2014/main" val="4153996414"/>
                    </a:ext>
                  </a:extLst>
                </a:gridCol>
                <a:gridCol w="537290">
                  <a:extLst>
                    <a:ext uri="{9D8B030D-6E8A-4147-A177-3AD203B41FA5}">
                      <a16:colId xmlns:a16="http://schemas.microsoft.com/office/drawing/2014/main" val="3505616147"/>
                    </a:ext>
                  </a:extLst>
                </a:gridCol>
                <a:gridCol w="537290">
                  <a:extLst>
                    <a:ext uri="{9D8B030D-6E8A-4147-A177-3AD203B41FA5}">
                      <a16:colId xmlns:a16="http://schemas.microsoft.com/office/drawing/2014/main" val="877202856"/>
                    </a:ext>
                  </a:extLst>
                </a:gridCol>
                <a:gridCol w="537290">
                  <a:extLst>
                    <a:ext uri="{9D8B030D-6E8A-4147-A177-3AD203B41FA5}">
                      <a16:colId xmlns:a16="http://schemas.microsoft.com/office/drawing/2014/main" val="1090572730"/>
                    </a:ext>
                  </a:extLst>
                </a:gridCol>
                <a:gridCol w="537290">
                  <a:extLst>
                    <a:ext uri="{9D8B030D-6E8A-4147-A177-3AD203B41FA5}">
                      <a16:colId xmlns:a16="http://schemas.microsoft.com/office/drawing/2014/main" val="4207943601"/>
                    </a:ext>
                  </a:extLst>
                </a:gridCol>
                <a:gridCol w="537290">
                  <a:extLst>
                    <a:ext uri="{9D8B030D-6E8A-4147-A177-3AD203B41FA5}">
                      <a16:colId xmlns:a16="http://schemas.microsoft.com/office/drawing/2014/main" val="2112695930"/>
                    </a:ext>
                  </a:extLst>
                </a:gridCol>
                <a:gridCol w="537290">
                  <a:extLst>
                    <a:ext uri="{9D8B030D-6E8A-4147-A177-3AD203B41FA5}">
                      <a16:colId xmlns:a16="http://schemas.microsoft.com/office/drawing/2014/main" val="2743247629"/>
                    </a:ext>
                  </a:extLst>
                </a:gridCol>
                <a:gridCol w="537290">
                  <a:extLst>
                    <a:ext uri="{9D8B030D-6E8A-4147-A177-3AD203B41FA5}">
                      <a16:colId xmlns:a16="http://schemas.microsoft.com/office/drawing/2014/main" val="3256555989"/>
                    </a:ext>
                  </a:extLst>
                </a:gridCol>
                <a:gridCol w="537290">
                  <a:extLst>
                    <a:ext uri="{9D8B030D-6E8A-4147-A177-3AD203B41FA5}">
                      <a16:colId xmlns:a16="http://schemas.microsoft.com/office/drawing/2014/main" val="1773732314"/>
                    </a:ext>
                  </a:extLst>
                </a:gridCol>
                <a:gridCol w="537290">
                  <a:extLst>
                    <a:ext uri="{9D8B030D-6E8A-4147-A177-3AD203B41FA5}">
                      <a16:colId xmlns:a16="http://schemas.microsoft.com/office/drawing/2014/main" val="1182487462"/>
                    </a:ext>
                  </a:extLst>
                </a:gridCol>
                <a:gridCol w="537290">
                  <a:extLst>
                    <a:ext uri="{9D8B030D-6E8A-4147-A177-3AD203B41FA5}">
                      <a16:colId xmlns:a16="http://schemas.microsoft.com/office/drawing/2014/main" val="1901935662"/>
                    </a:ext>
                  </a:extLst>
                </a:gridCol>
              </a:tblGrid>
              <a:tr h="369172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noProof="0" dirty="0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2020</a:t>
                      </a:r>
                      <a:endParaRPr lang="en-GB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755165"/>
                  </a:ext>
                </a:extLst>
              </a:tr>
              <a:tr h="557800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Match before and after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81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73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89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94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100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94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98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92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97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72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72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107</a:t>
                      </a:r>
                      <a:endParaRPr lang="en-GB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4813011"/>
                  </a:ext>
                </a:extLst>
              </a:tr>
              <a:tr h="369172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Last month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29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9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10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3</a:t>
                      </a:r>
                      <a:endParaRPr lang="en-GB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6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11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3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29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0202574"/>
                  </a:ext>
                </a:extLst>
              </a:tr>
              <a:tr h="369172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First</a:t>
                      </a:r>
                      <a:r>
                        <a:rPr lang="en-GB" baseline="0" noProof="0" dirty="0" smtClean="0"/>
                        <a:t> month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26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5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9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5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5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8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4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35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750896"/>
                  </a:ext>
                </a:extLst>
              </a:tr>
              <a:tr h="637201"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Only</a:t>
                      </a:r>
                      <a:r>
                        <a:rPr lang="en-GB" baseline="0" noProof="0" dirty="0" smtClean="0"/>
                        <a:t> one month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1</a:t>
                      </a:r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1249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696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Index of average prices (all packages)</a:t>
            </a:r>
          </a:p>
          <a:p>
            <a:r>
              <a:rPr lang="en-GB" dirty="0" smtClean="0"/>
              <a:t>Matched model</a:t>
            </a:r>
          </a:p>
          <a:p>
            <a:r>
              <a:rPr lang="en-GB" dirty="0" smtClean="0"/>
              <a:t>Bridged overlap</a:t>
            </a:r>
          </a:p>
          <a:p>
            <a:r>
              <a:rPr lang="en-GB" dirty="0" smtClean="0"/>
              <a:t>Time product dummy hedonic model</a:t>
            </a:r>
          </a:p>
          <a:p>
            <a:r>
              <a:rPr lang="en-GB" dirty="0" smtClean="0"/>
              <a:t>Hedonic repricing model (reduced data set, replacing disappearing packages with new ones, similarity plus QA)</a:t>
            </a:r>
          </a:p>
          <a:p>
            <a:r>
              <a:rPr lang="en-GB" dirty="0" smtClean="0"/>
              <a:t>Time dummy method (full period and adjacent time period)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68619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995</Words>
  <Application>Microsoft Office PowerPoint</Application>
  <PresentationFormat>Bildschirmpräsentation (4:3)</PresentationFormat>
  <Paragraphs>397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Wingdings</vt:lpstr>
      <vt:lpstr>Calibri</vt:lpstr>
      <vt:lpstr>Times New Roman</vt:lpstr>
      <vt:lpstr>Larissa</vt:lpstr>
      <vt:lpstr>Quality Adjustments of telecommunication services  </vt:lpstr>
      <vt:lpstr>Introduction</vt:lpstr>
      <vt:lpstr>Telecommunication status quo</vt:lpstr>
      <vt:lpstr>Data</vt:lpstr>
      <vt:lpstr>Webscraping of telecom data</vt:lpstr>
      <vt:lpstr>Webscraping of telecom data (1)</vt:lpstr>
      <vt:lpstr>Webscraping of telecom data (2)</vt:lpstr>
      <vt:lpstr>Matched and unmatched packages</vt:lpstr>
      <vt:lpstr>Methods</vt:lpstr>
      <vt:lpstr>Included variables – single effect</vt:lpstr>
      <vt:lpstr>Results – implicit methods</vt:lpstr>
      <vt:lpstr>Results – explicit methods without weights</vt:lpstr>
      <vt:lpstr>Results – hedonic with provider weights</vt:lpstr>
      <vt:lpstr>Results - Overview</vt:lpstr>
      <vt:lpstr>Integration into HICP calculation</vt:lpstr>
      <vt:lpstr>Tariffs offered vs tariffs used</vt:lpstr>
      <vt:lpstr>Introducing a lag for offers (1 year example)</vt:lpstr>
      <vt:lpstr>Outlook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Clara Löcker</dc:creator>
  <cp:lastModifiedBy>SCHINDLAR Alexandra</cp:lastModifiedBy>
  <cp:revision>61</cp:revision>
  <cp:lastPrinted>2020-07-07T10:43:21Z</cp:lastPrinted>
  <dcterms:created xsi:type="dcterms:W3CDTF">2011-01-18T14:17:10Z</dcterms:created>
  <dcterms:modified xsi:type="dcterms:W3CDTF">2021-05-11T04:50:29Z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