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autoCompressPictures="0">
  <p:sldMasterIdLst>
    <p:sldMasterId id="2147483648" r:id="rId1"/>
    <p:sldMasterId id="2147483660" r:id="rId2"/>
  </p:sldMasterIdLst>
  <p:notesMasterIdLst>
    <p:notesMasterId r:id="rId23"/>
  </p:notesMasterIdLst>
  <p:handoutMasterIdLst>
    <p:handoutMasterId r:id="rId24"/>
  </p:handoutMasterIdLst>
  <p:sldIdLst>
    <p:sldId id="256" r:id="rId3"/>
    <p:sldId id="373" r:id="rId4"/>
    <p:sldId id="380" r:id="rId5"/>
    <p:sldId id="381" r:id="rId6"/>
    <p:sldId id="382" r:id="rId7"/>
    <p:sldId id="383" r:id="rId8"/>
    <p:sldId id="384" r:id="rId9"/>
    <p:sldId id="385" r:id="rId10"/>
    <p:sldId id="397" r:id="rId11"/>
    <p:sldId id="386" r:id="rId12"/>
    <p:sldId id="387" r:id="rId13"/>
    <p:sldId id="388" r:id="rId14"/>
    <p:sldId id="389" r:id="rId15"/>
    <p:sldId id="390" r:id="rId16"/>
    <p:sldId id="391" r:id="rId17"/>
    <p:sldId id="392" r:id="rId18"/>
    <p:sldId id="393" r:id="rId19"/>
    <p:sldId id="394" r:id="rId20"/>
    <p:sldId id="395" r:id="rId21"/>
    <p:sldId id="396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Villiers, Greg - CPD/DPC" initials="DG-C" lastIdx="5" clrIdx="0">
    <p:extLst>
      <p:ext uri="{19B8F6BF-5375-455C-9EA6-DF929625EA0E}">
        <p15:presenceInfo xmlns:p15="http://schemas.microsoft.com/office/powerpoint/2012/main" userId="DeVilliers, Greg - CPD/DPC" providerId="None"/>
      </p:ext>
    </p:extLst>
  </p:cmAuthor>
  <p:cmAuthor id="2" name="Xu, Alice - CPD/DPC" initials="XA-C" lastIdx="23" clrIdx="1">
    <p:extLst>
      <p:ext uri="{19B8F6BF-5375-455C-9EA6-DF929625EA0E}">
        <p15:presenceInfo xmlns:p15="http://schemas.microsoft.com/office/powerpoint/2012/main" userId="Xu, Alice - CPD/DPC" providerId="None"/>
      </p:ext>
    </p:extLst>
  </p:cmAuthor>
  <p:cmAuthor id="3" name="Weselake-George, Zachary - CPD/DPC" initials="WZ-C" lastIdx="1" clrIdx="2">
    <p:extLst>
      <p:ext uri="{19B8F6BF-5375-455C-9EA6-DF929625EA0E}">
        <p15:presenceInfo xmlns:p15="http://schemas.microsoft.com/office/powerpoint/2012/main" userId="Weselake-George, Zachary - CPD/DPC" providerId="None"/>
      </p:ext>
    </p:extLst>
  </p:cmAuthor>
  <p:cmAuthor id="4" name="Keshishbanoosy, Roobina - CPD/DPC" initials="KR-C" lastIdx="10" clrIdx="3">
    <p:extLst>
      <p:ext uri="{19B8F6BF-5375-455C-9EA6-DF929625EA0E}">
        <p15:presenceInfo xmlns:p15="http://schemas.microsoft.com/office/powerpoint/2012/main" userId="Keshishbanoosy, Roobina - CPD/DPC" providerId="None"/>
      </p:ext>
    </p:extLst>
  </p:cmAuthor>
  <p:cmAuthor id="5" name="Taylor, Lance - CPD/DPC" initials="TL-C" lastIdx="1" clrIdx="4">
    <p:extLst>
      <p:ext uri="{19B8F6BF-5375-455C-9EA6-DF929625EA0E}">
        <p15:presenceInfo xmlns:p15="http://schemas.microsoft.com/office/powerpoint/2012/main" userId="Taylor, Lance - CPD/D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53" autoAdjust="0"/>
    <p:restoredTop sz="94650"/>
  </p:normalViewPr>
  <p:slideViewPr>
    <p:cSldViewPr snapToGrid="0" snapToObjects="1">
      <p:cViewPr varScale="1">
        <p:scale>
          <a:sx n="62" d="100"/>
          <a:sy n="62" d="100"/>
        </p:scale>
        <p:origin x="43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57" d="100"/>
          <a:sy n="157" d="100"/>
        </p:scale>
        <p:origin x="4392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D8C5F913-EC2B-2848-9DE6-D8663971C4C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55BE1B0D-C8D4-E241-9740-943734AA4D7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802CD6-51B7-B647-84F3-618D22C23610}" type="datetimeFigureOut">
              <a:rPr lang="en-US" smtClean="0"/>
              <a:t>5/8/2021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92381233-DBA4-744D-9363-38476E01ECD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EFA6499-A563-DF4A-AD3A-F254586A10D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1F9629-A8B1-884B-AC34-A968CD31C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6063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28C4E7-33FB-CA41-ACE5-EBB669375856}" type="datetimeFigureOut">
              <a:rPr lang="en-US" smtClean="0"/>
              <a:t>5/8/2021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7B8B14-E9F9-DA43-B75B-4CE9504D95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674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6AC15-081D-4EFE-B87E-352ED9587E0C}" type="slidenum">
              <a:rPr lang="en-CA" smtClean="0">
                <a:solidFill>
                  <a:prstClr val="black"/>
                </a:solidFill>
              </a:rPr>
              <a:pPr/>
              <a:t>1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8147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DC010DF-92C9-D745-A3CA-6B1713C25B6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811344"/>
            <a:ext cx="9144000" cy="1058953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defRPr sz="5700" b="1" spc="100" baseline="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2CF005DD-11F8-9245-B26B-41D1F4F8441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4046655"/>
            <a:ext cx="9144000" cy="3841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800" b="1" kern="4600" spc="100" baseline="0">
                <a:latin typeface="Arial MT Std" panose="020B0402020200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SUB-TITLE GOES HERE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="" xmlns:a16="http://schemas.microsoft.com/office/drawing/2014/main" id="{7AF7FE24-A452-0441-B567-CCDDCB585D4D}"/>
              </a:ext>
            </a:extLst>
          </p:cNvPr>
          <p:cNvSpPr txBox="1">
            <a:spLocks/>
          </p:cNvSpPr>
          <p:nvPr userDrawn="1"/>
        </p:nvSpPr>
        <p:spPr>
          <a:xfrm>
            <a:off x="1524000" y="5608643"/>
            <a:ext cx="9144000" cy="3841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700" b="0" spc="0" baseline="0" dirty="0">
                <a:latin typeface="+mn-lt"/>
              </a:rPr>
              <a:t>Delivering insight through data for a better Canada</a:t>
            </a:r>
            <a:endParaRPr lang="en-US" sz="1700" b="0" spc="0" baseline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77958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="" xmlns:a16="http://schemas.microsoft.com/office/drawing/2014/main" id="{700D70BF-0D78-8947-9B2F-B0F56FF5C8CF}"/>
              </a:ext>
            </a:extLst>
          </p:cNvPr>
          <p:cNvSpPr/>
          <p:nvPr userDrawn="1"/>
        </p:nvSpPr>
        <p:spPr>
          <a:xfrm>
            <a:off x="7680960" y="-284481"/>
            <a:ext cx="451104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05561771-F5B0-B740-831B-001696BB1F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6197"/>
          </a:xfrm>
          <a:prstGeom prst="rect">
            <a:avLst/>
          </a:prstGeom>
        </p:spPr>
        <p:txBody>
          <a:bodyPr vert="eaVert">
            <a:normAutofit/>
          </a:bodyPr>
          <a:lstStyle>
            <a:lvl1pPr>
              <a:defRPr sz="1600">
                <a:latin typeface="Arial MT Std" panose="020B0402020200020204" pitchFamily="34" charset="0"/>
              </a:defRPr>
            </a:lvl1pPr>
            <a:lvl2pPr>
              <a:defRPr sz="1400">
                <a:latin typeface="Arial MT Std" panose="020B0402020200020204" pitchFamily="34" charset="0"/>
              </a:defRPr>
            </a:lvl2pPr>
            <a:lvl3pPr>
              <a:defRPr sz="1200">
                <a:latin typeface="Arial MT Std" panose="020B0402020200020204" pitchFamily="34" charset="0"/>
              </a:defRPr>
            </a:lvl3pPr>
            <a:lvl4pPr>
              <a:defRPr sz="1100">
                <a:latin typeface="Arial MT Std" panose="020B0402020200020204" pitchFamily="34" charset="0"/>
              </a:defRPr>
            </a:lvl4pPr>
            <a:lvl5pPr>
              <a:defRPr sz="1100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="" xmlns:a16="http://schemas.microsoft.com/office/drawing/2014/main" id="{478D8594-770D-2F41-980E-F79D6542DB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152144"/>
            <a:ext cx="105156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20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="" xmlns:a16="http://schemas.microsoft.com/office/drawing/2014/main" id="{BEA5A1E9-D7B6-5340-947A-1F94DDAB71B4}"/>
              </a:ext>
            </a:extLst>
          </p:cNvPr>
          <p:cNvSpPr txBox="1">
            <a:spLocks/>
          </p:cNvSpPr>
          <p:nvPr userDrawn="1"/>
        </p:nvSpPr>
        <p:spPr>
          <a:xfrm>
            <a:off x="3743325" y="6447115"/>
            <a:ext cx="4705350" cy="24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200" b="0" spc="0" baseline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1200" b="0" spc="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="" xmlns:a16="http://schemas.microsoft.com/office/drawing/2014/main" id="{12C95B3F-EB60-0C49-B87A-157BB552B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787" y="5960533"/>
            <a:ext cx="333982" cy="254590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 MT Std" panose="020B0402020200020204" pitchFamily="34" charset="0"/>
              </a:defRPr>
            </a:lvl1pPr>
          </a:lstStyle>
          <a:p>
            <a:fld id="{EDB761FF-D525-D64B-8909-8CF25B3FD4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6422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="" xmlns:a16="http://schemas.microsoft.com/office/drawing/2014/main" id="{AEA69870-3A9B-2042-8FC4-CF7E21655105}"/>
              </a:ext>
            </a:extLst>
          </p:cNvPr>
          <p:cNvSpPr/>
          <p:nvPr userDrawn="1"/>
        </p:nvSpPr>
        <p:spPr>
          <a:xfrm>
            <a:off x="7680960" y="-284481"/>
            <a:ext cx="451104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3B3286D1-A677-074D-8452-B6E481375AB6}"/>
              </a:ext>
            </a:extLst>
          </p:cNvPr>
          <p:cNvSpPr>
            <a:spLocks noGrp="1"/>
          </p:cNvSpPr>
          <p:nvPr>
            <p:ph type="title" orient="vert" hasCustomPrompt="1"/>
          </p:nvPr>
        </p:nvSpPr>
        <p:spPr>
          <a:xfrm>
            <a:off x="8724900" y="1078992"/>
            <a:ext cx="2628900" cy="4885502"/>
          </a:xfrm>
          <a:prstGeom prst="rect">
            <a:avLst/>
          </a:prstGeom>
        </p:spPr>
        <p:txBody>
          <a:bodyPr vert="eaVert" anchor="b">
            <a:normAutofit/>
          </a:bodyPr>
          <a:lstStyle>
            <a:lvl1pPr>
              <a:defRPr sz="20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DC30B674-98A5-8743-BF78-6CC7D5E7BE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078991"/>
            <a:ext cx="7734300" cy="4885503"/>
          </a:xfrm>
          <a:prstGeom prst="rect">
            <a:avLst/>
          </a:prstGeom>
        </p:spPr>
        <p:txBody>
          <a:bodyPr vert="eaVert">
            <a:normAutofit/>
          </a:bodyPr>
          <a:lstStyle>
            <a:lvl1pPr>
              <a:defRPr sz="1600">
                <a:latin typeface="Arial MT Std" panose="020B0402020200020204" pitchFamily="34" charset="0"/>
              </a:defRPr>
            </a:lvl1pPr>
            <a:lvl2pPr>
              <a:defRPr sz="1400">
                <a:latin typeface="Arial MT Std" panose="020B0402020200020204" pitchFamily="34" charset="0"/>
              </a:defRPr>
            </a:lvl2pPr>
            <a:lvl3pPr>
              <a:defRPr sz="1200">
                <a:latin typeface="Arial MT Std" panose="020B0402020200020204" pitchFamily="34" charset="0"/>
              </a:defRPr>
            </a:lvl3pPr>
            <a:lvl4pPr>
              <a:defRPr sz="1100">
                <a:latin typeface="Arial MT Std" panose="020B0402020200020204" pitchFamily="34" charset="0"/>
              </a:defRPr>
            </a:lvl4pPr>
            <a:lvl5pPr>
              <a:defRPr sz="1100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="" xmlns:a16="http://schemas.microsoft.com/office/drawing/2014/main" id="{8A54A282-20C9-4C40-8406-9B5E456F4AAA}"/>
              </a:ext>
            </a:extLst>
          </p:cNvPr>
          <p:cNvSpPr txBox="1">
            <a:spLocks/>
          </p:cNvSpPr>
          <p:nvPr userDrawn="1"/>
        </p:nvSpPr>
        <p:spPr>
          <a:xfrm>
            <a:off x="3743325" y="6447115"/>
            <a:ext cx="4705350" cy="24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200" b="0" spc="0" baseline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1200" b="0" spc="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ACE70EE8-DB95-6A41-BCDA-4FD30B1FD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787" y="5960533"/>
            <a:ext cx="333982" cy="254590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 MT Std" panose="020B0402020200020204" pitchFamily="34" charset="0"/>
              </a:defRPr>
            </a:lvl1pPr>
          </a:lstStyle>
          <a:p>
            <a:fld id="{EDB761FF-D525-D64B-8909-8CF25B3FD4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35525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DC010DF-92C9-D745-A3CA-6B1713C25B6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2811344"/>
            <a:ext cx="9144000" cy="1058953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defRPr sz="5700" b="1" spc="100" baseline="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2CF005DD-11F8-9245-B26B-41D1F4F8441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4046655"/>
            <a:ext cx="9144000" cy="3841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800" b="1" kern="4600" spc="100" baseline="0">
                <a:latin typeface="Arial MT Std" panose="020B0402020200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SUB-TITLE GOES HERE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="" xmlns:a16="http://schemas.microsoft.com/office/drawing/2014/main" id="{7AF7FE24-A452-0441-B567-CCDDCB585D4D}"/>
              </a:ext>
            </a:extLst>
          </p:cNvPr>
          <p:cNvSpPr txBox="1">
            <a:spLocks/>
          </p:cNvSpPr>
          <p:nvPr userDrawn="1"/>
        </p:nvSpPr>
        <p:spPr>
          <a:xfrm>
            <a:off x="1524000" y="5608643"/>
            <a:ext cx="9144000" cy="3841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700" b="0" dirty="0">
                <a:solidFill>
                  <a:prstClr val="black"/>
                </a:solidFill>
                <a:latin typeface="Calibri" panose="020F0502020204030204"/>
              </a:rPr>
              <a:t>Delivering insight through data for a better Canada</a:t>
            </a:r>
            <a:endParaRPr lang="en-US" sz="1700" b="0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211485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="" xmlns:a16="http://schemas.microsoft.com/office/drawing/2014/main" id="{13F61CBC-24C3-6947-ADAA-A50B14E242EC}"/>
              </a:ext>
            </a:extLst>
          </p:cNvPr>
          <p:cNvSpPr/>
          <p:nvPr userDrawn="1"/>
        </p:nvSpPr>
        <p:spPr>
          <a:xfrm>
            <a:off x="7680960" y="-284481"/>
            <a:ext cx="451104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34F190F8-0D08-1945-8123-F4A12E3B91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294410"/>
            <a:ext cx="10515600" cy="895042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2000" u="none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5D0CB7B-8791-AE45-8FD2-E35F039282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3813"/>
            <a:ext cx="10515600" cy="36567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>
                <a:latin typeface="Arial MT Std" panose="020B0402020200020204" pitchFamily="34" charset="0"/>
              </a:defRPr>
            </a:lvl1pPr>
            <a:lvl2pPr>
              <a:defRPr sz="1800">
                <a:latin typeface="Arial MT Std" panose="020B0402020200020204" pitchFamily="34" charset="0"/>
              </a:defRPr>
            </a:lvl2pPr>
            <a:lvl3pPr>
              <a:defRPr sz="1600">
                <a:latin typeface="Arial MT Std" panose="020B0402020200020204" pitchFamily="34" charset="0"/>
              </a:defRPr>
            </a:lvl3pPr>
            <a:lvl4pPr>
              <a:defRPr sz="1400">
                <a:latin typeface="Arial MT Std" panose="020B0402020200020204" pitchFamily="34" charset="0"/>
              </a:defRPr>
            </a:lvl4pPr>
            <a:lvl5pPr>
              <a:defRPr sz="1400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ubtitle 2">
            <a:extLst>
              <a:ext uri="{FF2B5EF4-FFF2-40B4-BE49-F238E27FC236}">
                <a16:creationId xmlns="" xmlns:a16="http://schemas.microsoft.com/office/drawing/2014/main" id="{00B9A835-E3AD-6541-8CB7-FBAC3331BF73}"/>
              </a:ext>
            </a:extLst>
          </p:cNvPr>
          <p:cNvSpPr txBox="1">
            <a:spLocks/>
          </p:cNvSpPr>
          <p:nvPr userDrawn="1"/>
        </p:nvSpPr>
        <p:spPr>
          <a:xfrm>
            <a:off x="3743325" y="6447115"/>
            <a:ext cx="4705350" cy="24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2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12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B4D9FC08-3E1C-014A-BB63-4119EA71E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787" y="5960533"/>
            <a:ext cx="333982" cy="254590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 MT Std" panose="020B0402020200020204" pitchFamily="34" charset="0"/>
              </a:defRPr>
            </a:lvl1pPr>
          </a:lstStyle>
          <a:p>
            <a:fld id="{EDB761FF-D525-D64B-8909-8CF25B3FD480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0299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="" xmlns:a16="http://schemas.microsoft.com/office/drawing/2014/main" id="{A5821909-D323-1645-A122-4B1ED2F7EBAF}"/>
              </a:ext>
            </a:extLst>
          </p:cNvPr>
          <p:cNvSpPr/>
          <p:nvPr userDrawn="1"/>
        </p:nvSpPr>
        <p:spPr>
          <a:xfrm>
            <a:off x="7680960" y="-284481"/>
            <a:ext cx="451104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0CA85CE2-762B-9C4F-B29F-5D8A941A19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650104"/>
            <a:ext cx="10515600" cy="2852737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40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B547A7C-2582-B94D-B0CA-CE72B9DC3A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3823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  <a:latin typeface="Arial MT Std" panose="020B0402020200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="" xmlns:a16="http://schemas.microsoft.com/office/drawing/2014/main" id="{E759DBA7-AD2A-CA46-AC91-69C8DA7F52E9}"/>
              </a:ext>
            </a:extLst>
          </p:cNvPr>
          <p:cNvSpPr txBox="1">
            <a:spLocks/>
          </p:cNvSpPr>
          <p:nvPr userDrawn="1"/>
        </p:nvSpPr>
        <p:spPr>
          <a:xfrm>
            <a:off x="3743325" y="6447115"/>
            <a:ext cx="4705350" cy="24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2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12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1FE7E3FD-0D9B-0641-BCCC-24D459EE4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787" y="5960533"/>
            <a:ext cx="333982" cy="254590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 MT Std" panose="020B0402020200020204" pitchFamily="34" charset="0"/>
              </a:defRPr>
            </a:lvl1pPr>
          </a:lstStyle>
          <a:p>
            <a:fld id="{EDB761FF-D525-D64B-8909-8CF25B3FD480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1476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="" xmlns:a16="http://schemas.microsoft.com/office/drawing/2014/main" id="{80E6DEAE-E822-BC4C-A21C-32FD19CC5920}"/>
              </a:ext>
            </a:extLst>
          </p:cNvPr>
          <p:cNvSpPr/>
          <p:nvPr userDrawn="1"/>
        </p:nvSpPr>
        <p:spPr>
          <a:xfrm>
            <a:off x="7680960" y="-284481"/>
            <a:ext cx="451104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84D0AD4E-6AB3-214B-A4E4-E20A50DF75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152144"/>
            <a:ext cx="105156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20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93BFCDB-AC25-4845-93D8-4FE6A2452A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14619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latin typeface="Arial MT Std" panose="020B0402020200020204" pitchFamily="34" charset="0"/>
              </a:defRPr>
            </a:lvl1pPr>
            <a:lvl2pPr>
              <a:defRPr sz="1400">
                <a:latin typeface="Arial MT Std" panose="020B0402020200020204" pitchFamily="34" charset="0"/>
              </a:defRPr>
            </a:lvl2pPr>
            <a:lvl3pPr>
              <a:defRPr sz="1200">
                <a:latin typeface="Arial MT Std" panose="020B0402020200020204" pitchFamily="34" charset="0"/>
              </a:defRPr>
            </a:lvl3pPr>
            <a:lvl4pPr>
              <a:defRPr sz="1100">
                <a:latin typeface="Arial MT Std" panose="020B0402020200020204" pitchFamily="34" charset="0"/>
              </a:defRPr>
            </a:lvl4pPr>
            <a:lvl5pPr>
              <a:defRPr sz="1100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F2469439-F6DE-1C4F-BF69-06F3A41096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14619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latin typeface="Arial MT Std" panose="020B0402020200020204" pitchFamily="34" charset="0"/>
              </a:defRPr>
            </a:lvl1pPr>
            <a:lvl2pPr>
              <a:defRPr sz="1400">
                <a:latin typeface="Arial MT Std" panose="020B0402020200020204" pitchFamily="34" charset="0"/>
              </a:defRPr>
            </a:lvl2pPr>
            <a:lvl3pPr>
              <a:defRPr sz="1200">
                <a:latin typeface="Arial MT Std" panose="020B0402020200020204" pitchFamily="34" charset="0"/>
              </a:defRPr>
            </a:lvl3pPr>
            <a:lvl4pPr>
              <a:defRPr sz="1100">
                <a:latin typeface="Arial MT Std" panose="020B0402020200020204" pitchFamily="34" charset="0"/>
              </a:defRPr>
            </a:lvl4pPr>
            <a:lvl5pPr>
              <a:defRPr sz="1100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="" xmlns:a16="http://schemas.microsoft.com/office/drawing/2014/main" id="{F26EB97A-C08E-BB40-8591-561B47E85442}"/>
              </a:ext>
            </a:extLst>
          </p:cNvPr>
          <p:cNvSpPr txBox="1">
            <a:spLocks/>
          </p:cNvSpPr>
          <p:nvPr userDrawn="1"/>
        </p:nvSpPr>
        <p:spPr>
          <a:xfrm>
            <a:off x="3743325" y="6447115"/>
            <a:ext cx="4705350" cy="24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2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12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="" xmlns:a16="http://schemas.microsoft.com/office/drawing/2014/main" id="{D68F7A4D-F81E-A149-B1DA-3297049C7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787" y="5960533"/>
            <a:ext cx="333982" cy="254590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 MT Std" panose="020B0402020200020204" pitchFamily="34" charset="0"/>
              </a:defRPr>
            </a:lvl1pPr>
          </a:lstStyle>
          <a:p>
            <a:fld id="{EDB761FF-D525-D64B-8909-8CF25B3FD480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7917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>
            <a:extLst>
              <a:ext uri="{FF2B5EF4-FFF2-40B4-BE49-F238E27FC236}">
                <a16:creationId xmlns="" xmlns:a16="http://schemas.microsoft.com/office/drawing/2014/main" id="{589D3108-C7BC-274D-B353-E84095136186}"/>
              </a:ext>
            </a:extLst>
          </p:cNvPr>
          <p:cNvSpPr/>
          <p:nvPr userDrawn="1"/>
        </p:nvSpPr>
        <p:spPr>
          <a:xfrm>
            <a:off x="7680960" y="-284481"/>
            <a:ext cx="451104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025CCEC-8CE8-A349-8EF6-399A8DC9DAD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817291"/>
            <a:ext cx="5157787" cy="64148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0">
                <a:latin typeface="Arial MT Std" panose="020B0402020200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18B6288D-1486-174E-8027-9566C127ED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47803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latin typeface="Arial MT Std" panose="020B0402020200020204" pitchFamily="34" charset="0"/>
              </a:defRPr>
            </a:lvl1pPr>
            <a:lvl2pPr>
              <a:defRPr sz="1400">
                <a:latin typeface="Arial MT Std" panose="020B0402020200020204" pitchFamily="34" charset="0"/>
              </a:defRPr>
            </a:lvl2pPr>
            <a:lvl3pPr>
              <a:defRPr sz="1200">
                <a:latin typeface="Arial MT Std" panose="020B0402020200020204" pitchFamily="34" charset="0"/>
              </a:defRPr>
            </a:lvl3pPr>
            <a:lvl4pPr>
              <a:defRPr sz="1100">
                <a:latin typeface="Arial MT Std" panose="020B0402020200020204" pitchFamily="34" charset="0"/>
              </a:defRPr>
            </a:lvl4pPr>
            <a:lvl5pPr>
              <a:defRPr sz="1100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95847CF6-9394-5B4B-8220-7B71F29DB861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817291"/>
            <a:ext cx="5183188" cy="64148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0">
                <a:latin typeface="Arial MT Std" panose="020B0402020200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1D0A9809-9CAB-EB48-A314-EFB972167A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47803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latin typeface="Arial MT Std" panose="020B0402020200020204" pitchFamily="34" charset="0"/>
              </a:defRPr>
            </a:lvl1pPr>
            <a:lvl2pPr>
              <a:defRPr sz="1400">
                <a:latin typeface="Arial MT Std" panose="020B0402020200020204" pitchFamily="34" charset="0"/>
              </a:defRPr>
            </a:lvl2pPr>
            <a:lvl3pPr>
              <a:defRPr sz="1200">
                <a:latin typeface="Arial MT Std" panose="020B0402020200020204" pitchFamily="34" charset="0"/>
              </a:defRPr>
            </a:lvl3pPr>
            <a:lvl4pPr>
              <a:defRPr sz="1100">
                <a:latin typeface="Arial MT Std" panose="020B0402020200020204" pitchFamily="34" charset="0"/>
              </a:defRPr>
            </a:lvl4pPr>
            <a:lvl5pPr>
              <a:defRPr sz="1100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="" xmlns:a16="http://schemas.microsoft.com/office/drawing/2014/main" id="{585302A5-2089-074D-816D-EAD2D14CDF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152144"/>
            <a:ext cx="105156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20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="" xmlns:a16="http://schemas.microsoft.com/office/drawing/2014/main" id="{0AD77972-520F-AF4E-8A22-C728C2AC14D8}"/>
              </a:ext>
            </a:extLst>
          </p:cNvPr>
          <p:cNvSpPr txBox="1">
            <a:spLocks/>
          </p:cNvSpPr>
          <p:nvPr userDrawn="1"/>
        </p:nvSpPr>
        <p:spPr>
          <a:xfrm>
            <a:off x="3743325" y="6447115"/>
            <a:ext cx="4705350" cy="24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2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12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Slide Number Placeholder 5">
            <a:extLst>
              <a:ext uri="{FF2B5EF4-FFF2-40B4-BE49-F238E27FC236}">
                <a16:creationId xmlns="" xmlns:a16="http://schemas.microsoft.com/office/drawing/2014/main" id="{F7128189-E823-FD4A-A279-951FF2849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787" y="5960533"/>
            <a:ext cx="333982" cy="254590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 MT Std" panose="020B0402020200020204" pitchFamily="34" charset="0"/>
              </a:defRPr>
            </a:lvl1pPr>
          </a:lstStyle>
          <a:p>
            <a:fld id="{EDB761FF-D525-D64B-8909-8CF25B3FD480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76479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="" xmlns:a16="http://schemas.microsoft.com/office/drawing/2014/main" id="{ABC21F7E-58FE-D049-ABAE-1389E91681FF}"/>
              </a:ext>
            </a:extLst>
          </p:cNvPr>
          <p:cNvSpPr/>
          <p:nvPr userDrawn="1"/>
        </p:nvSpPr>
        <p:spPr>
          <a:xfrm>
            <a:off x="7680960" y="-284481"/>
            <a:ext cx="451104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F8929614-25E8-7C40-B3D8-97B8D703FB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152144"/>
            <a:ext cx="105156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20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="" xmlns:a16="http://schemas.microsoft.com/office/drawing/2014/main" id="{FAD1A96F-BCA0-5B44-A660-370961E12B29}"/>
              </a:ext>
            </a:extLst>
          </p:cNvPr>
          <p:cNvSpPr txBox="1">
            <a:spLocks/>
          </p:cNvSpPr>
          <p:nvPr userDrawn="1"/>
        </p:nvSpPr>
        <p:spPr>
          <a:xfrm>
            <a:off x="3743325" y="6447115"/>
            <a:ext cx="4705350" cy="24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2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12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="" xmlns:a16="http://schemas.microsoft.com/office/drawing/2014/main" id="{6F4ECF1C-F6D1-B840-9427-7010A0FC9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787" y="5960533"/>
            <a:ext cx="333982" cy="254590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 MT Std" panose="020B0402020200020204" pitchFamily="34" charset="0"/>
              </a:defRPr>
            </a:lvl1pPr>
          </a:lstStyle>
          <a:p>
            <a:fld id="{EDB761FF-D525-D64B-8909-8CF25B3FD480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7761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="" xmlns:a16="http://schemas.microsoft.com/office/drawing/2014/main" id="{A660D6C4-DBDA-4A40-8D37-2E8A58676365}"/>
              </a:ext>
            </a:extLst>
          </p:cNvPr>
          <p:cNvSpPr/>
          <p:nvPr userDrawn="1"/>
        </p:nvSpPr>
        <p:spPr>
          <a:xfrm>
            <a:off x="7680960" y="-284481"/>
            <a:ext cx="451104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="" xmlns:a16="http://schemas.microsoft.com/office/drawing/2014/main" id="{BF815435-FE2C-3140-AA9C-30F368825C19}"/>
              </a:ext>
            </a:extLst>
          </p:cNvPr>
          <p:cNvSpPr txBox="1">
            <a:spLocks/>
          </p:cNvSpPr>
          <p:nvPr userDrawn="1"/>
        </p:nvSpPr>
        <p:spPr>
          <a:xfrm>
            <a:off x="3743325" y="6447115"/>
            <a:ext cx="4705350" cy="24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2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12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D619471-527F-3E44-B855-581F21D50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787" y="5960533"/>
            <a:ext cx="333982" cy="254590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 MT Std" panose="020B0402020200020204" pitchFamily="34" charset="0"/>
              </a:defRPr>
            </a:lvl1pPr>
          </a:lstStyle>
          <a:p>
            <a:fld id="{EDB761FF-D525-D64B-8909-8CF25B3FD480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3447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="" xmlns:a16="http://schemas.microsoft.com/office/drawing/2014/main" id="{0AA04B89-FAE3-E84F-94AE-DE84F8329BE0}"/>
              </a:ext>
            </a:extLst>
          </p:cNvPr>
          <p:cNvSpPr/>
          <p:nvPr userDrawn="1"/>
        </p:nvSpPr>
        <p:spPr>
          <a:xfrm>
            <a:off x="7680960" y="-284481"/>
            <a:ext cx="451104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19A84D10-1CE3-4440-9E21-70C1471000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987424"/>
            <a:ext cx="3932237" cy="97853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20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5567A0D-A607-2A40-9D63-1E72C78632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E9AD4E7A-54D4-6645-A6AF-C4324CC7448E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Arial MT Std" panose="020B0402020200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="" xmlns:a16="http://schemas.microsoft.com/office/drawing/2014/main" id="{4DBA3354-AC19-2F4D-8C9F-CE6BD155BFFD}"/>
              </a:ext>
            </a:extLst>
          </p:cNvPr>
          <p:cNvSpPr txBox="1">
            <a:spLocks/>
          </p:cNvSpPr>
          <p:nvPr userDrawn="1"/>
        </p:nvSpPr>
        <p:spPr>
          <a:xfrm>
            <a:off x="3743325" y="6447115"/>
            <a:ext cx="4705350" cy="24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2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12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="" xmlns:a16="http://schemas.microsoft.com/office/drawing/2014/main" id="{5BA8BE1E-EAD4-D244-9A2E-CDFB0416C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787" y="5960533"/>
            <a:ext cx="333982" cy="254590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 MT Std" panose="020B0402020200020204" pitchFamily="34" charset="0"/>
              </a:defRPr>
            </a:lvl1pPr>
          </a:lstStyle>
          <a:p>
            <a:fld id="{EDB761FF-D525-D64B-8909-8CF25B3FD480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310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="" xmlns:a16="http://schemas.microsoft.com/office/drawing/2014/main" id="{13F61CBC-24C3-6947-ADAA-A50B14E242EC}"/>
              </a:ext>
            </a:extLst>
          </p:cNvPr>
          <p:cNvSpPr/>
          <p:nvPr userDrawn="1"/>
        </p:nvSpPr>
        <p:spPr>
          <a:xfrm>
            <a:off x="7680960" y="-284481"/>
            <a:ext cx="451104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34F190F8-0D08-1945-8123-F4A12E3B91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294410"/>
            <a:ext cx="10515600" cy="895042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2000" u="none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5D0CB7B-8791-AE45-8FD2-E35F039282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03813"/>
            <a:ext cx="10515600" cy="36567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>
                <a:latin typeface="Arial MT Std" panose="020B0402020200020204" pitchFamily="34" charset="0"/>
              </a:defRPr>
            </a:lvl1pPr>
            <a:lvl2pPr>
              <a:defRPr sz="1800">
                <a:latin typeface="Arial MT Std" panose="020B0402020200020204" pitchFamily="34" charset="0"/>
              </a:defRPr>
            </a:lvl2pPr>
            <a:lvl3pPr>
              <a:defRPr sz="1600">
                <a:latin typeface="Arial MT Std" panose="020B0402020200020204" pitchFamily="34" charset="0"/>
              </a:defRPr>
            </a:lvl3pPr>
            <a:lvl4pPr>
              <a:defRPr sz="1400">
                <a:latin typeface="Arial MT Std" panose="020B0402020200020204" pitchFamily="34" charset="0"/>
              </a:defRPr>
            </a:lvl4pPr>
            <a:lvl5pPr>
              <a:defRPr sz="1400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ubtitle 2">
            <a:extLst>
              <a:ext uri="{FF2B5EF4-FFF2-40B4-BE49-F238E27FC236}">
                <a16:creationId xmlns="" xmlns:a16="http://schemas.microsoft.com/office/drawing/2014/main" id="{00B9A835-E3AD-6541-8CB7-FBAC3331BF73}"/>
              </a:ext>
            </a:extLst>
          </p:cNvPr>
          <p:cNvSpPr txBox="1">
            <a:spLocks/>
          </p:cNvSpPr>
          <p:nvPr userDrawn="1"/>
        </p:nvSpPr>
        <p:spPr>
          <a:xfrm>
            <a:off x="3743325" y="6447115"/>
            <a:ext cx="4705350" cy="24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200" b="0" spc="0" baseline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1200" b="0" spc="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B4D9FC08-3E1C-014A-BB63-4119EA71E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787" y="5960533"/>
            <a:ext cx="333982" cy="254590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 MT Std" panose="020B0402020200020204" pitchFamily="34" charset="0"/>
              </a:defRPr>
            </a:lvl1pPr>
          </a:lstStyle>
          <a:p>
            <a:fld id="{EDB761FF-D525-D64B-8909-8CF25B3FD4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34002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>
            <a:extLst>
              <a:ext uri="{FF2B5EF4-FFF2-40B4-BE49-F238E27FC236}">
                <a16:creationId xmlns="" xmlns:a16="http://schemas.microsoft.com/office/drawing/2014/main" id="{B5043DA6-F6E2-B44B-966E-7681CBC26F69}"/>
              </a:ext>
            </a:extLst>
          </p:cNvPr>
          <p:cNvSpPr/>
          <p:nvPr userDrawn="1"/>
        </p:nvSpPr>
        <p:spPr>
          <a:xfrm>
            <a:off x="7680960" y="-284481"/>
            <a:ext cx="451104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CE919A06-F4CD-CA4A-973D-80698169979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latin typeface="Arial MT Std" panose="020B0402020200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="" xmlns:a16="http://schemas.microsoft.com/office/drawing/2014/main" id="{5E297C46-D278-1B45-850B-6B2A1027B7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987424"/>
            <a:ext cx="3932237" cy="97853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20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="" xmlns:a16="http://schemas.microsoft.com/office/drawing/2014/main" id="{B52E6762-2574-764E-99AC-78507C80B6B2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Arial MT Std" panose="020B0402020200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="" xmlns:a16="http://schemas.microsoft.com/office/drawing/2014/main" id="{467691D8-A545-3E41-9DD3-01AC9CF7E822}"/>
              </a:ext>
            </a:extLst>
          </p:cNvPr>
          <p:cNvSpPr txBox="1">
            <a:spLocks/>
          </p:cNvSpPr>
          <p:nvPr userDrawn="1"/>
        </p:nvSpPr>
        <p:spPr>
          <a:xfrm>
            <a:off x="3743325" y="6447115"/>
            <a:ext cx="4705350" cy="24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2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12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Slide Number Placeholder 5">
            <a:extLst>
              <a:ext uri="{FF2B5EF4-FFF2-40B4-BE49-F238E27FC236}">
                <a16:creationId xmlns="" xmlns:a16="http://schemas.microsoft.com/office/drawing/2014/main" id="{E6321D43-1F48-5D42-9D49-5357435AF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787" y="5960533"/>
            <a:ext cx="333982" cy="254590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 MT Std" panose="020B0402020200020204" pitchFamily="34" charset="0"/>
              </a:defRPr>
            </a:lvl1pPr>
          </a:lstStyle>
          <a:p>
            <a:fld id="{EDB761FF-D525-D64B-8909-8CF25B3FD480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2483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="" xmlns:a16="http://schemas.microsoft.com/office/drawing/2014/main" id="{700D70BF-0D78-8947-9B2F-B0F56FF5C8CF}"/>
              </a:ext>
            </a:extLst>
          </p:cNvPr>
          <p:cNvSpPr/>
          <p:nvPr userDrawn="1"/>
        </p:nvSpPr>
        <p:spPr>
          <a:xfrm>
            <a:off x="7680960" y="-284481"/>
            <a:ext cx="451104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05561771-F5B0-B740-831B-001696BB1F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146197"/>
          </a:xfrm>
          <a:prstGeom prst="rect">
            <a:avLst/>
          </a:prstGeom>
        </p:spPr>
        <p:txBody>
          <a:bodyPr vert="eaVert">
            <a:normAutofit/>
          </a:bodyPr>
          <a:lstStyle>
            <a:lvl1pPr>
              <a:defRPr sz="1600">
                <a:latin typeface="Arial MT Std" panose="020B0402020200020204" pitchFamily="34" charset="0"/>
              </a:defRPr>
            </a:lvl1pPr>
            <a:lvl2pPr>
              <a:defRPr sz="1400">
                <a:latin typeface="Arial MT Std" panose="020B0402020200020204" pitchFamily="34" charset="0"/>
              </a:defRPr>
            </a:lvl2pPr>
            <a:lvl3pPr>
              <a:defRPr sz="1200">
                <a:latin typeface="Arial MT Std" panose="020B0402020200020204" pitchFamily="34" charset="0"/>
              </a:defRPr>
            </a:lvl3pPr>
            <a:lvl4pPr>
              <a:defRPr sz="1100">
                <a:latin typeface="Arial MT Std" panose="020B0402020200020204" pitchFamily="34" charset="0"/>
              </a:defRPr>
            </a:lvl4pPr>
            <a:lvl5pPr>
              <a:defRPr sz="1100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="" xmlns:a16="http://schemas.microsoft.com/office/drawing/2014/main" id="{478D8594-770D-2F41-980E-F79D6542DB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152144"/>
            <a:ext cx="105156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20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="" xmlns:a16="http://schemas.microsoft.com/office/drawing/2014/main" id="{BEA5A1E9-D7B6-5340-947A-1F94DDAB71B4}"/>
              </a:ext>
            </a:extLst>
          </p:cNvPr>
          <p:cNvSpPr txBox="1">
            <a:spLocks/>
          </p:cNvSpPr>
          <p:nvPr userDrawn="1"/>
        </p:nvSpPr>
        <p:spPr>
          <a:xfrm>
            <a:off x="3743325" y="6447115"/>
            <a:ext cx="4705350" cy="24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2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12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="" xmlns:a16="http://schemas.microsoft.com/office/drawing/2014/main" id="{12C95B3F-EB60-0C49-B87A-157BB552B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787" y="5960533"/>
            <a:ext cx="333982" cy="254590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 MT Std" panose="020B0402020200020204" pitchFamily="34" charset="0"/>
              </a:defRPr>
            </a:lvl1pPr>
          </a:lstStyle>
          <a:p>
            <a:fld id="{EDB761FF-D525-D64B-8909-8CF25B3FD480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7371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="" xmlns:a16="http://schemas.microsoft.com/office/drawing/2014/main" id="{AEA69870-3A9B-2042-8FC4-CF7E21655105}"/>
              </a:ext>
            </a:extLst>
          </p:cNvPr>
          <p:cNvSpPr/>
          <p:nvPr userDrawn="1"/>
        </p:nvSpPr>
        <p:spPr>
          <a:xfrm>
            <a:off x="7680960" y="-284481"/>
            <a:ext cx="451104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3B3286D1-A677-074D-8452-B6E481375AB6}"/>
              </a:ext>
            </a:extLst>
          </p:cNvPr>
          <p:cNvSpPr>
            <a:spLocks noGrp="1"/>
          </p:cNvSpPr>
          <p:nvPr>
            <p:ph type="title" orient="vert" hasCustomPrompt="1"/>
          </p:nvPr>
        </p:nvSpPr>
        <p:spPr>
          <a:xfrm>
            <a:off x="8724900" y="1078992"/>
            <a:ext cx="2628900" cy="4885502"/>
          </a:xfrm>
          <a:prstGeom prst="rect">
            <a:avLst/>
          </a:prstGeom>
        </p:spPr>
        <p:txBody>
          <a:bodyPr vert="eaVert" anchor="b">
            <a:normAutofit/>
          </a:bodyPr>
          <a:lstStyle>
            <a:lvl1pPr>
              <a:defRPr sz="20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DC30B674-98A5-8743-BF78-6CC7D5E7BE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078991"/>
            <a:ext cx="7734300" cy="4885503"/>
          </a:xfrm>
          <a:prstGeom prst="rect">
            <a:avLst/>
          </a:prstGeom>
        </p:spPr>
        <p:txBody>
          <a:bodyPr vert="eaVert">
            <a:normAutofit/>
          </a:bodyPr>
          <a:lstStyle>
            <a:lvl1pPr>
              <a:defRPr sz="1600">
                <a:latin typeface="Arial MT Std" panose="020B0402020200020204" pitchFamily="34" charset="0"/>
              </a:defRPr>
            </a:lvl1pPr>
            <a:lvl2pPr>
              <a:defRPr sz="1400">
                <a:latin typeface="Arial MT Std" panose="020B0402020200020204" pitchFamily="34" charset="0"/>
              </a:defRPr>
            </a:lvl2pPr>
            <a:lvl3pPr>
              <a:defRPr sz="1200">
                <a:latin typeface="Arial MT Std" panose="020B0402020200020204" pitchFamily="34" charset="0"/>
              </a:defRPr>
            </a:lvl3pPr>
            <a:lvl4pPr>
              <a:defRPr sz="1100">
                <a:latin typeface="Arial MT Std" panose="020B0402020200020204" pitchFamily="34" charset="0"/>
              </a:defRPr>
            </a:lvl4pPr>
            <a:lvl5pPr>
              <a:defRPr sz="1100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="" xmlns:a16="http://schemas.microsoft.com/office/drawing/2014/main" id="{8A54A282-20C9-4C40-8406-9B5E456F4AAA}"/>
              </a:ext>
            </a:extLst>
          </p:cNvPr>
          <p:cNvSpPr txBox="1">
            <a:spLocks/>
          </p:cNvSpPr>
          <p:nvPr userDrawn="1"/>
        </p:nvSpPr>
        <p:spPr>
          <a:xfrm>
            <a:off x="3743325" y="6447115"/>
            <a:ext cx="4705350" cy="24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2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12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ACE70EE8-DB95-6A41-BCDA-4FD30B1FD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787" y="5960533"/>
            <a:ext cx="333982" cy="254590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 MT Std" panose="020B0402020200020204" pitchFamily="34" charset="0"/>
              </a:defRPr>
            </a:lvl1pPr>
          </a:lstStyle>
          <a:p>
            <a:fld id="{EDB761FF-D525-D64B-8909-8CF25B3FD480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099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="" xmlns:a16="http://schemas.microsoft.com/office/drawing/2014/main" id="{A5821909-D323-1645-A122-4B1ED2F7EBAF}"/>
              </a:ext>
            </a:extLst>
          </p:cNvPr>
          <p:cNvSpPr/>
          <p:nvPr userDrawn="1"/>
        </p:nvSpPr>
        <p:spPr>
          <a:xfrm>
            <a:off x="7680960" y="-284481"/>
            <a:ext cx="451104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0CA85CE2-762B-9C4F-B29F-5D8A941A19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650104"/>
            <a:ext cx="10515600" cy="2852737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40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B547A7C-2582-B94D-B0CA-CE72B9DC3A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3823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  <a:latin typeface="Arial MT Std" panose="020B0402020200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="" xmlns:a16="http://schemas.microsoft.com/office/drawing/2014/main" id="{E759DBA7-AD2A-CA46-AC91-69C8DA7F52E9}"/>
              </a:ext>
            </a:extLst>
          </p:cNvPr>
          <p:cNvSpPr txBox="1">
            <a:spLocks/>
          </p:cNvSpPr>
          <p:nvPr userDrawn="1"/>
        </p:nvSpPr>
        <p:spPr>
          <a:xfrm>
            <a:off x="3743325" y="6447115"/>
            <a:ext cx="4705350" cy="24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200" b="0" spc="0" baseline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1200" b="0" spc="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1FE7E3FD-0D9B-0641-BCCC-24D459EE4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787" y="5960533"/>
            <a:ext cx="333982" cy="254590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 MT Std" panose="020B0402020200020204" pitchFamily="34" charset="0"/>
              </a:defRPr>
            </a:lvl1pPr>
          </a:lstStyle>
          <a:p>
            <a:fld id="{EDB761FF-D525-D64B-8909-8CF25B3FD4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920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="" xmlns:a16="http://schemas.microsoft.com/office/drawing/2014/main" id="{80E6DEAE-E822-BC4C-A21C-32FD19CC5920}"/>
              </a:ext>
            </a:extLst>
          </p:cNvPr>
          <p:cNvSpPr/>
          <p:nvPr userDrawn="1"/>
        </p:nvSpPr>
        <p:spPr>
          <a:xfrm>
            <a:off x="7680960" y="-284481"/>
            <a:ext cx="451104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84D0AD4E-6AB3-214B-A4E4-E20A50DF75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152144"/>
            <a:ext cx="105156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20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93BFCDB-AC25-4845-93D8-4FE6A2452A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14619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latin typeface="Arial MT Std" panose="020B0402020200020204" pitchFamily="34" charset="0"/>
              </a:defRPr>
            </a:lvl1pPr>
            <a:lvl2pPr>
              <a:defRPr sz="1400">
                <a:latin typeface="Arial MT Std" panose="020B0402020200020204" pitchFamily="34" charset="0"/>
              </a:defRPr>
            </a:lvl2pPr>
            <a:lvl3pPr>
              <a:defRPr sz="1200">
                <a:latin typeface="Arial MT Std" panose="020B0402020200020204" pitchFamily="34" charset="0"/>
              </a:defRPr>
            </a:lvl3pPr>
            <a:lvl4pPr>
              <a:defRPr sz="1100">
                <a:latin typeface="Arial MT Std" panose="020B0402020200020204" pitchFamily="34" charset="0"/>
              </a:defRPr>
            </a:lvl4pPr>
            <a:lvl5pPr>
              <a:defRPr sz="1100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F2469439-F6DE-1C4F-BF69-06F3A41096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14619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latin typeface="Arial MT Std" panose="020B0402020200020204" pitchFamily="34" charset="0"/>
              </a:defRPr>
            </a:lvl1pPr>
            <a:lvl2pPr>
              <a:defRPr sz="1400">
                <a:latin typeface="Arial MT Std" panose="020B0402020200020204" pitchFamily="34" charset="0"/>
              </a:defRPr>
            </a:lvl2pPr>
            <a:lvl3pPr>
              <a:defRPr sz="1200">
                <a:latin typeface="Arial MT Std" panose="020B0402020200020204" pitchFamily="34" charset="0"/>
              </a:defRPr>
            </a:lvl3pPr>
            <a:lvl4pPr>
              <a:defRPr sz="1100">
                <a:latin typeface="Arial MT Std" panose="020B0402020200020204" pitchFamily="34" charset="0"/>
              </a:defRPr>
            </a:lvl4pPr>
            <a:lvl5pPr>
              <a:defRPr sz="1100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="" xmlns:a16="http://schemas.microsoft.com/office/drawing/2014/main" id="{F26EB97A-C08E-BB40-8591-561B47E85442}"/>
              </a:ext>
            </a:extLst>
          </p:cNvPr>
          <p:cNvSpPr txBox="1">
            <a:spLocks/>
          </p:cNvSpPr>
          <p:nvPr userDrawn="1"/>
        </p:nvSpPr>
        <p:spPr>
          <a:xfrm>
            <a:off x="3743325" y="6447115"/>
            <a:ext cx="4705350" cy="24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200" b="0" spc="0" baseline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1200" b="0" spc="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="" xmlns:a16="http://schemas.microsoft.com/office/drawing/2014/main" id="{D68F7A4D-F81E-A149-B1DA-3297049C7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787" y="5960533"/>
            <a:ext cx="333982" cy="254590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 MT Std" panose="020B0402020200020204" pitchFamily="34" charset="0"/>
              </a:defRPr>
            </a:lvl1pPr>
          </a:lstStyle>
          <a:p>
            <a:fld id="{EDB761FF-D525-D64B-8909-8CF25B3FD4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622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>
            <a:extLst>
              <a:ext uri="{FF2B5EF4-FFF2-40B4-BE49-F238E27FC236}">
                <a16:creationId xmlns="" xmlns:a16="http://schemas.microsoft.com/office/drawing/2014/main" id="{589D3108-C7BC-274D-B353-E84095136186}"/>
              </a:ext>
            </a:extLst>
          </p:cNvPr>
          <p:cNvSpPr/>
          <p:nvPr userDrawn="1"/>
        </p:nvSpPr>
        <p:spPr>
          <a:xfrm>
            <a:off x="7680960" y="-284481"/>
            <a:ext cx="451104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025CCEC-8CE8-A349-8EF6-399A8DC9DAD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817291"/>
            <a:ext cx="5157787" cy="64148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0">
                <a:latin typeface="Arial MT Std" panose="020B0402020200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18B6288D-1486-174E-8027-9566C127ED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47803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latin typeface="Arial MT Std" panose="020B0402020200020204" pitchFamily="34" charset="0"/>
              </a:defRPr>
            </a:lvl1pPr>
            <a:lvl2pPr>
              <a:defRPr sz="1400">
                <a:latin typeface="Arial MT Std" panose="020B0402020200020204" pitchFamily="34" charset="0"/>
              </a:defRPr>
            </a:lvl2pPr>
            <a:lvl3pPr>
              <a:defRPr sz="1200">
                <a:latin typeface="Arial MT Std" panose="020B0402020200020204" pitchFamily="34" charset="0"/>
              </a:defRPr>
            </a:lvl3pPr>
            <a:lvl4pPr>
              <a:defRPr sz="1100">
                <a:latin typeface="Arial MT Std" panose="020B0402020200020204" pitchFamily="34" charset="0"/>
              </a:defRPr>
            </a:lvl4pPr>
            <a:lvl5pPr>
              <a:defRPr sz="1100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95847CF6-9394-5B4B-8220-7B71F29DB861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817291"/>
            <a:ext cx="5183188" cy="64148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0">
                <a:latin typeface="Arial MT Std" panose="020B0402020200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1D0A9809-9CAB-EB48-A314-EFB972167A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47803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latin typeface="Arial MT Std" panose="020B0402020200020204" pitchFamily="34" charset="0"/>
              </a:defRPr>
            </a:lvl1pPr>
            <a:lvl2pPr>
              <a:defRPr sz="1400">
                <a:latin typeface="Arial MT Std" panose="020B0402020200020204" pitchFamily="34" charset="0"/>
              </a:defRPr>
            </a:lvl2pPr>
            <a:lvl3pPr>
              <a:defRPr sz="1200">
                <a:latin typeface="Arial MT Std" panose="020B0402020200020204" pitchFamily="34" charset="0"/>
              </a:defRPr>
            </a:lvl3pPr>
            <a:lvl4pPr>
              <a:defRPr sz="1100">
                <a:latin typeface="Arial MT Std" panose="020B0402020200020204" pitchFamily="34" charset="0"/>
              </a:defRPr>
            </a:lvl4pPr>
            <a:lvl5pPr>
              <a:defRPr sz="1100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="" xmlns:a16="http://schemas.microsoft.com/office/drawing/2014/main" id="{585302A5-2089-074D-816D-EAD2D14CDF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152144"/>
            <a:ext cx="105156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20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="" xmlns:a16="http://schemas.microsoft.com/office/drawing/2014/main" id="{0AD77972-520F-AF4E-8A22-C728C2AC14D8}"/>
              </a:ext>
            </a:extLst>
          </p:cNvPr>
          <p:cNvSpPr txBox="1">
            <a:spLocks/>
          </p:cNvSpPr>
          <p:nvPr userDrawn="1"/>
        </p:nvSpPr>
        <p:spPr>
          <a:xfrm>
            <a:off x="3743325" y="6447115"/>
            <a:ext cx="4705350" cy="24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200" b="0" spc="0" baseline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1200" b="0" spc="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Slide Number Placeholder 5">
            <a:extLst>
              <a:ext uri="{FF2B5EF4-FFF2-40B4-BE49-F238E27FC236}">
                <a16:creationId xmlns="" xmlns:a16="http://schemas.microsoft.com/office/drawing/2014/main" id="{F7128189-E823-FD4A-A279-951FF2849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787" y="5960533"/>
            <a:ext cx="333982" cy="254590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 MT Std" panose="020B0402020200020204" pitchFamily="34" charset="0"/>
              </a:defRPr>
            </a:lvl1pPr>
          </a:lstStyle>
          <a:p>
            <a:fld id="{EDB761FF-D525-D64B-8909-8CF25B3FD4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3641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="" xmlns:a16="http://schemas.microsoft.com/office/drawing/2014/main" id="{ABC21F7E-58FE-D049-ABAE-1389E91681FF}"/>
              </a:ext>
            </a:extLst>
          </p:cNvPr>
          <p:cNvSpPr/>
          <p:nvPr userDrawn="1"/>
        </p:nvSpPr>
        <p:spPr>
          <a:xfrm>
            <a:off x="7680960" y="-284481"/>
            <a:ext cx="451104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F8929614-25E8-7C40-B3D8-97B8D703FB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1152144"/>
            <a:ext cx="105156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20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="" xmlns:a16="http://schemas.microsoft.com/office/drawing/2014/main" id="{FAD1A96F-BCA0-5B44-A660-370961E12B29}"/>
              </a:ext>
            </a:extLst>
          </p:cNvPr>
          <p:cNvSpPr txBox="1">
            <a:spLocks/>
          </p:cNvSpPr>
          <p:nvPr userDrawn="1"/>
        </p:nvSpPr>
        <p:spPr>
          <a:xfrm>
            <a:off x="3743325" y="6447115"/>
            <a:ext cx="4705350" cy="24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200" b="0" spc="0" baseline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1200" b="0" spc="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="" xmlns:a16="http://schemas.microsoft.com/office/drawing/2014/main" id="{6F4ECF1C-F6D1-B840-9427-7010A0FC9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787" y="5960533"/>
            <a:ext cx="333982" cy="254590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 MT Std" panose="020B0402020200020204" pitchFamily="34" charset="0"/>
              </a:defRPr>
            </a:lvl1pPr>
          </a:lstStyle>
          <a:p>
            <a:fld id="{EDB761FF-D525-D64B-8909-8CF25B3FD4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9738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="" xmlns:a16="http://schemas.microsoft.com/office/drawing/2014/main" id="{A660D6C4-DBDA-4A40-8D37-2E8A58676365}"/>
              </a:ext>
            </a:extLst>
          </p:cNvPr>
          <p:cNvSpPr/>
          <p:nvPr userDrawn="1"/>
        </p:nvSpPr>
        <p:spPr>
          <a:xfrm>
            <a:off x="7680960" y="-284481"/>
            <a:ext cx="451104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ubtitle 2">
            <a:extLst>
              <a:ext uri="{FF2B5EF4-FFF2-40B4-BE49-F238E27FC236}">
                <a16:creationId xmlns="" xmlns:a16="http://schemas.microsoft.com/office/drawing/2014/main" id="{BF815435-FE2C-3140-AA9C-30F368825C19}"/>
              </a:ext>
            </a:extLst>
          </p:cNvPr>
          <p:cNvSpPr txBox="1">
            <a:spLocks/>
          </p:cNvSpPr>
          <p:nvPr userDrawn="1"/>
        </p:nvSpPr>
        <p:spPr>
          <a:xfrm>
            <a:off x="3743325" y="6447115"/>
            <a:ext cx="4705350" cy="24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200" b="0" spc="0" baseline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1200" b="0" spc="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D619471-527F-3E44-B855-581F21D50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787" y="5960533"/>
            <a:ext cx="333982" cy="254590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 MT Std" panose="020B0402020200020204" pitchFamily="34" charset="0"/>
              </a:defRPr>
            </a:lvl1pPr>
          </a:lstStyle>
          <a:p>
            <a:fld id="{EDB761FF-D525-D64B-8909-8CF25B3FD4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8727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="" xmlns:a16="http://schemas.microsoft.com/office/drawing/2014/main" id="{0AA04B89-FAE3-E84F-94AE-DE84F8329BE0}"/>
              </a:ext>
            </a:extLst>
          </p:cNvPr>
          <p:cNvSpPr/>
          <p:nvPr userDrawn="1"/>
        </p:nvSpPr>
        <p:spPr>
          <a:xfrm>
            <a:off x="7680960" y="-284481"/>
            <a:ext cx="451104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19A84D10-1CE3-4440-9E21-70C1471000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987424"/>
            <a:ext cx="3932237" cy="97853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20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5567A0D-A607-2A40-9D63-1E72C78632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E9AD4E7A-54D4-6645-A6AF-C4324CC7448E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Arial MT Std" panose="020B0402020200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="" xmlns:a16="http://schemas.microsoft.com/office/drawing/2014/main" id="{4DBA3354-AC19-2F4D-8C9F-CE6BD155BFFD}"/>
              </a:ext>
            </a:extLst>
          </p:cNvPr>
          <p:cNvSpPr txBox="1">
            <a:spLocks/>
          </p:cNvSpPr>
          <p:nvPr userDrawn="1"/>
        </p:nvSpPr>
        <p:spPr>
          <a:xfrm>
            <a:off x="3743325" y="6447115"/>
            <a:ext cx="4705350" cy="24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200" b="0" spc="0" baseline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1200" b="0" spc="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="" xmlns:a16="http://schemas.microsoft.com/office/drawing/2014/main" id="{5BA8BE1E-EAD4-D244-9A2E-CDFB0416C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787" y="5960533"/>
            <a:ext cx="333982" cy="254590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 MT Std" panose="020B0402020200020204" pitchFamily="34" charset="0"/>
              </a:defRPr>
            </a:lvl1pPr>
          </a:lstStyle>
          <a:p>
            <a:fld id="{EDB761FF-D525-D64B-8909-8CF25B3FD4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7350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>
            <a:extLst>
              <a:ext uri="{FF2B5EF4-FFF2-40B4-BE49-F238E27FC236}">
                <a16:creationId xmlns="" xmlns:a16="http://schemas.microsoft.com/office/drawing/2014/main" id="{B5043DA6-F6E2-B44B-966E-7681CBC26F69}"/>
              </a:ext>
            </a:extLst>
          </p:cNvPr>
          <p:cNvSpPr/>
          <p:nvPr userDrawn="1"/>
        </p:nvSpPr>
        <p:spPr>
          <a:xfrm>
            <a:off x="7680960" y="-284481"/>
            <a:ext cx="451104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CE919A06-F4CD-CA4A-973D-80698169979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latin typeface="Arial MT Std" panose="020B0402020200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="" xmlns:a16="http://schemas.microsoft.com/office/drawing/2014/main" id="{5E297C46-D278-1B45-850B-6B2A1027B7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987424"/>
            <a:ext cx="3932237" cy="97853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20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="" xmlns:a16="http://schemas.microsoft.com/office/drawing/2014/main" id="{B52E6762-2574-764E-99AC-78507C80B6B2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latin typeface="Arial MT Std" panose="020B0402020200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="" xmlns:a16="http://schemas.microsoft.com/office/drawing/2014/main" id="{467691D8-A545-3E41-9DD3-01AC9CF7E822}"/>
              </a:ext>
            </a:extLst>
          </p:cNvPr>
          <p:cNvSpPr txBox="1">
            <a:spLocks/>
          </p:cNvSpPr>
          <p:nvPr userDrawn="1"/>
        </p:nvSpPr>
        <p:spPr>
          <a:xfrm>
            <a:off x="3743325" y="6447115"/>
            <a:ext cx="4705350" cy="24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200" b="0" spc="0" baseline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1200" b="0" spc="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Slide Number Placeholder 5">
            <a:extLst>
              <a:ext uri="{FF2B5EF4-FFF2-40B4-BE49-F238E27FC236}">
                <a16:creationId xmlns="" xmlns:a16="http://schemas.microsoft.com/office/drawing/2014/main" id="{E6321D43-1F48-5D42-9D49-5357435AF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68787" y="5960533"/>
            <a:ext cx="333982" cy="254590"/>
          </a:xfrm>
          <a:prstGeom prst="rect">
            <a:avLst/>
          </a:prstGeom>
        </p:spPr>
        <p:txBody>
          <a:bodyPr/>
          <a:lstStyle>
            <a:lvl1pPr algn="r">
              <a:defRPr sz="900">
                <a:latin typeface="Arial MT Std" panose="020B0402020200020204" pitchFamily="34" charset="0"/>
              </a:defRPr>
            </a:lvl1pPr>
          </a:lstStyle>
          <a:p>
            <a:fld id="{EDB761FF-D525-D64B-8909-8CF25B3FD4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4644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3927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1852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FF6621C-6F45-B242-BB65-E518082388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02406" y="2455300"/>
            <a:ext cx="10187188" cy="1303455"/>
          </a:xfrm>
        </p:spPr>
        <p:txBody>
          <a:bodyPr/>
          <a:lstStyle/>
          <a:p>
            <a:r>
              <a:rPr lang="en-CA" sz="3200" b="0" dirty="0">
                <a:latin typeface="+mn-lt"/>
              </a:rPr>
              <a:t>Estimating computers and peripherals price indices using web-scraped data</a:t>
            </a:r>
            <a:endParaRPr lang="en-US" sz="3200" dirty="0">
              <a:latin typeface="+mn-lt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EAE707F7-BC74-7A48-A8B4-5834787C5F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758755"/>
            <a:ext cx="9144000" cy="832381"/>
          </a:xfrm>
        </p:spPr>
        <p:txBody>
          <a:bodyPr>
            <a:noAutofit/>
          </a:bodyPr>
          <a:lstStyle/>
          <a:p>
            <a:r>
              <a:rPr lang="en-CA" sz="1400" dirty="0"/>
              <a:t>Lance </a:t>
            </a:r>
            <a:r>
              <a:rPr lang="en-CA" sz="1400" dirty="0" smtClean="0"/>
              <a:t>Taylor &amp; Roobina Keshishbanoosy, </a:t>
            </a:r>
            <a:r>
              <a:rPr lang="fr-CA" sz="1400" dirty="0"/>
              <a:t>Statistics </a:t>
            </a:r>
            <a:r>
              <a:rPr lang="fr-CA" sz="1400" dirty="0"/>
              <a:t>Canada</a:t>
            </a:r>
            <a:endParaRPr lang="en-CA" sz="1400" dirty="0"/>
          </a:p>
          <a:p>
            <a:r>
              <a:rPr lang="en-CA" sz="1400" dirty="0" smtClean="0"/>
              <a:t>UNECE Meeting </a:t>
            </a:r>
            <a:r>
              <a:rPr lang="en-CA" sz="1400" dirty="0"/>
              <a:t>of the Group of </a:t>
            </a:r>
            <a:r>
              <a:rPr lang="en-CA" sz="1400" dirty="0" smtClean="0"/>
              <a:t>Experts On </a:t>
            </a:r>
            <a:r>
              <a:rPr lang="en-CA" sz="1400" dirty="0"/>
              <a:t>Consumer Price Indices</a:t>
            </a:r>
          </a:p>
          <a:p>
            <a:r>
              <a:rPr lang="en-CA" sz="1400" dirty="0"/>
              <a:t>June 3</a:t>
            </a:r>
            <a:r>
              <a:rPr lang="en-CA" sz="1400" baseline="30000" dirty="0"/>
              <a:t>rd</a:t>
            </a:r>
            <a:r>
              <a:rPr lang="en-CA" sz="1400" dirty="0"/>
              <a:t> 2021</a:t>
            </a:r>
          </a:p>
          <a:p>
            <a:endParaRPr lang="en-US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6373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967793" y="2014103"/>
            <a:ext cx="9198183" cy="4201020"/>
          </a:xfrm>
        </p:spPr>
        <p:txBody>
          <a:bodyPr>
            <a:normAutofit fontScale="92500" lnSpcReduction="10000"/>
          </a:bodyPr>
          <a:lstStyle/>
          <a:p>
            <a:pPr>
              <a:buSzPct val="85000"/>
              <a:buFont typeface="Wingdings" panose="05000000000000000000" pitchFamily="2" charset="2"/>
              <a:buChar char="Ø"/>
            </a:pPr>
            <a:r>
              <a:rPr lang="en-CA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Entries </a:t>
            </a:r>
            <a:r>
              <a:rPr lang="en-CA" sz="2800" dirty="0">
                <a:latin typeface="Arial" panose="020B0604020202020204" pitchFamily="34" charset="0"/>
                <a:cs typeface="Arial" panose="020B0604020202020204" pitchFamily="34" charset="0"/>
              </a:rPr>
              <a:t>and exits have missing prices imputed via </a:t>
            </a: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CA" sz="2800" dirty="0">
                <a:latin typeface="Arial" panose="020B0604020202020204" pitchFamily="34" charset="0"/>
                <a:cs typeface="Arial" panose="020B0604020202020204" pitchFamily="34" charset="0"/>
              </a:rPr>
              <a:t>model from the corresponding period</a:t>
            </a:r>
          </a:p>
          <a:p>
            <a:pPr lvl="1">
              <a:buSzPct val="85000"/>
              <a:buFont typeface="Wingdings" panose="05000000000000000000" pitchFamily="2" charset="2"/>
              <a:buChar char="§"/>
            </a:pPr>
            <a:r>
              <a:rPr lang="en-CA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i.e., </a:t>
            </a:r>
            <a:r>
              <a:rPr lang="en-CA" sz="2400" dirty="0">
                <a:latin typeface="Arial" panose="020B0604020202020204" pitchFamily="34" charset="0"/>
                <a:cs typeface="Arial" panose="020B0604020202020204" pitchFamily="34" charset="0"/>
              </a:rPr>
              <a:t>an item entering </a:t>
            </a:r>
            <a:r>
              <a:rPr lang="en-C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 month </a:t>
            </a:r>
            <a:r>
              <a:rPr lang="en-CA" sz="2400" dirty="0">
                <a:latin typeface="Arial" panose="020B0604020202020204" pitchFamily="34" charset="0"/>
                <a:cs typeface="Arial" panose="020B0604020202020204" pitchFamily="34" charset="0"/>
              </a:rPr>
              <a:t>T will have its T-1 price given by </a:t>
            </a:r>
            <a:r>
              <a:rPr lang="en-C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the product’s </a:t>
            </a:r>
            <a:r>
              <a:rPr lang="en-CA" sz="2400" dirty="0">
                <a:latin typeface="Arial" panose="020B0604020202020204" pitchFamily="34" charset="0"/>
                <a:cs typeface="Arial" panose="020B0604020202020204" pitchFamily="34" charset="0"/>
              </a:rPr>
              <a:t>model from </a:t>
            </a:r>
            <a:r>
              <a:rPr lang="en-C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T-1</a:t>
            </a:r>
          </a:p>
          <a:p>
            <a:pPr>
              <a:buSzPct val="85000"/>
              <a:buFont typeface="Wingdings" panose="05000000000000000000" pitchFamily="2" charset="2"/>
              <a:buChar char="Ø"/>
            </a:pPr>
            <a:r>
              <a:rPr lang="en-CA" sz="2800" dirty="0">
                <a:latin typeface="Arial" panose="020B0604020202020204" pitchFamily="34" charset="0"/>
                <a:cs typeface="Arial" panose="020B0604020202020204" pitchFamily="34" charset="0"/>
              </a:rPr>
              <a:t> A random forest is used to model prices for laptops and desktops</a:t>
            </a:r>
            <a:r>
              <a:rPr lang="en-CA" sz="26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en-CA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SzPct val="85000"/>
              <a:buFont typeface="Wingdings" panose="05000000000000000000" pitchFamily="2" charset="2"/>
              <a:buChar char="§"/>
            </a:pPr>
            <a:r>
              <a:rPr lang="en-CA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400" dirty="0">
                <a:latin typeface="Arial" panose="020B0604020202020204" pitchFamily="34" charset="0"/>
                <a:cs typeface="Arial" panose="020B0604020202020204" pitchFamily="34" charset="0"/>
              </a:rPr>
              <a:t>Handled outliers much better than </a:t>
            </a:r>
            <a:r>
              <a:rPr lang="en-C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OLS </a:t>
            </a:r>
            <a:r>
              <a:rPr lang="en-CA" sz="2400" dirty="0">
                <a:latin typeface="Arial" panose="020B0604020202020204" pitchFamily="34" charset="0"/>
                <a:cs typeface="Arial" panose="020B0604020202020204" pitchFamily="34" charset="0"/>
              </a:rPr>
              <a:t>models did during testing</a:t>
            </a:r>
          </a:p>
          <a:p>
            <a:pPr lvl="1">
              <a:buSzPct val="85000"/>
              <a:buFont typeface="Wingdings" panose="05000000000000000000" pitchFamily="2" charset="2"/>
              <a:buChar char="§"/>
            </a:pPr>
            <a:r>
              <a:rPr lang="en-CA" sz="2400" dirty="0">
                <a:latin typeface="Arial" panose="020B0604020202020204" pitchFamily="34" charset="0"/>
                <a:cs typeface="Arial" panose="020B0604020202020204" pitchFamily="34" charset="0"/>
              </a:rPr>
              <a:t> Expect less decline in performance improvement as data increases</a:t>
            </a:r>
          </a:p>
          <a:p>
            <a:pPr lvl="1">
              <a:buSzPct val="85000"/>
              <a:buFont typeface="Wingdings" panose="05000000000000000000" pitchFamily="2" charset="2"/>
              <a:buChar char="§"/>
            </a:pPr>
            <a:r>
              <a:rPr lang="en-CA" sz="2400" dirty="0">
                <a:latin typeface="Arial" panose="020B0604020202020204" pitchFamily="34" charset="0"/>
                <a:cs typeface="Arial" panose="020B0604020202020204" pitchFamily="34" charset="0"/>
              </a:rPr>
              <a:t> In testing, the random forest had much better out of sample fits</a:t>
            </a:r>
          </a:p>
          <a:p>
            <a:pPr lvl="1">
              <a:buSzPct val="85000"/>
              <a:buFont typeface="Wingdings" panose="05000000000000000000" pitchFamily="2" charset="2"/>
              <a:buChar char="§"/>
            </a:pPr>
            <a:r>
              <a:rPr lang="en-CA" sz="2400" dirty="0">
                <a:latin typeface="Arial" panose="020B0604020202020204" pitchFamily="34" charset="0"/>
                <a:cs typeface="Arial" panose="020B0604020202020204" pitchFamily="34" charset="0"/>
              </a:rPr>
              <a:t> In testing, resulted in a less volatile index than the corresponding regression model, with a similar trend</a:t>
            </a:r>
          </a:p>
          <a:p>
            <a:pPr>
              <a:buSzPct val="85000"/>
              <a:buFont typeface="Wingdings" panose="05000000000000000000" pitchFamily="2" charset="2"/>
              <a:buChar char="Ø"/>
            </a:pPr>
            <a:endParaRPr lang="en-CA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967794" y="936862"/>
            <a:ext cx="7886700" cy="89504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u="none" kern="1200">
                <a:solidFill>
                  <a:schemeClr val="tx1"/>
                </a:solidFill>
                <a:latin typeface="Arial MT Std" panose="020B0402020200020204" pitchFamily="34" charset="0"/>
                <a:ea typeface="+mj-ea"/>
                <a:cs typeface="+mj-cs"/>
              </a:defRPr>
            </a:lvl1pPr>
          </a:lstStyle>
          <a:p>
            <a:r>
              <a:rPr lang="en-CA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Quality Adjustments (4/7)</a:t>
            </a:r>
            <a:endParaRPr lang="en-CA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6398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967794" y="2041262"/>
                <a:ext cx="10031900" cy="4079451"/>
              </a:xfrm>
            </p:spPr>
            <p:txBody>
              <a:bodyPr>
                <a:normAutofit fontScale="92500" lnSpcReduction="20000"/>
              </a:bodyPr>
              <a:lstStyle/>
              <a:p>
                <a:pPr>
                  <a:buSzPct val="85000"/>
                  <a:buFont typeface="Wingdings" panose="05000000000000000000" pitchFamily="2" charset="2"/>
                  <a:buChar char="Ø"/>
                </a:pPr>
                <a:r>
                  <a:rPr lang="en-CA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Random forest:</a:t>
                </a:r>
              </a:p>
              <a:p>
                <a:pPr lvl="1">
                  <a:buSzPct val="85000"/>
                  <a:buFont typeface="Wingdings" panose="05000000000000000000" pitchFamily="2" charset="2"/>
                  <a:buChar char="§"/>
                </a:pPr>
                <a:r>
                  <a:rPr lang="en-CA" sz="19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Decision trees continually split data into subsets</a:t>
                </a:r>
              </a:p>
              <a:p>
                <a:pPr lvl="1">
                  <a:buSzPct val="85000"/>
                  <a:buFont typeface="Wingdings" panose="05000000000000000000" pitchFamily="2" charset="2"/>
                  <a:buChar char="§"/>
                </a:pPr>
                <a:r>
                  <a:rPr lang="en-CA" sz="19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Splits are based on whichever variable can minimize intra-class variance in the outcome of interest (log price)</a:t>
                </a:r>
              </a:p>
              <a:p>
                <a:pPr lvl="1">
                  <a:buSzPct val="85000"/>
                  <a:buFont typeface="Wingdings" panose="05000000000000000000" pitchFamily="2" charset="2"/>
                  <a:buChar char="§"/>
                </a:pPr>
                <a:r>
                  <a:rPr lang="en-CA" sz="19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CA" sz="19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Overfitting is countered by the use of random subsets of variables to choose from when performing each split, as well as the use of bootstrap sampling for each tree</a:t>
                </a:r>
              </a:p>
              <a:p>
                <a:pPr lvl="1">
                  <a:buSzPct val="85000"/>
                  <a:buFont typeface="Wingdings" panose="05000000000000000000" pitchFamily="2" charset="2"/>
                  <a:buChar char="§"/>
                </a:pPr>
                <a:r>
                  <a:rPr lang="en-CA" sz="19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CA" sz="19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A given tree’s prediction for an item with a set of characteristics is the average outcome of observations in its training set that satisfied the conditions of each of the nodes above it (e.g. RAM size &gt; 2, processor cores &lt; 6, brand </a:t>
                </a:r>
                <a:r>
                  <a:rPr lang="en-CA" sz="1900" i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=</a:t>
                </a:r>
                <a:r>
                  <a:rPr lang="en-CA" sz="19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CA" sz="1900" i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B</a:t>
                </a:r>
                <a:r>
                  <a:rPr lang="en-CA" sz="19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, etc.)</a:t>
                </a:r>
              </a:p>
              <a:p>
                <a:pPr lvl="1">
                  <a:buSzPct val="85000"/>
                  <a:buFont typeface="Wingdings" panose="05000000000000000000" pitchFamily="2" charset="2"/>
                  <a:buChar char="§"/>
                </a:pPr>
                <a:r>
                  <a:rPr lang="en-CA" sz="19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Random </a:t>
                </a:r>
                <a:r>
                  <a:rPr lang="en-CA" sz="1900" dirty="0">
                    <a:latin typeface="Arial" panose="020B0604020202020204" pitchFamily="34" charset="0"/>
                    <a:cs typeface="Arial" panose="020B0604020202020204" pitchFamily="34" charset="0"/>
                  </a:rPr>
                  <a:t>forest’s prediction is the average of each tree’s prediction i.e.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CA" sz="19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CA" sz="19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CA" sz="19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n-CA" sz="19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𝑟𝑓</m:t>
                            </m:r>
                          </m:sub>
                        </m:sSub>
                        <m:d>
                          <m:dPr>
                            <m:ctrlPr>
                              <a:rPr lang="en-CA" sz="19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dPr>
                          <m:e>
                            <m:r>
                              <a:rPr lang="en-CA" sz="19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𝑋</m:t>
                            </m:r>
                          </m:e>
                        </m:d>
                      </m:e>
                    </m:acc>
                    <m:r>
                      <a:rPr lang="en-CA" sz="19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f>
                      <m:fPr>
                        <m:ctrlPr>
                          <a:rPr lang="en-CA" sz="19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en-CA" sz="19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a:rPr lang="en-CA" sz="19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𝑀</m:t>
                        </m:r>
                      </m:den>
                    </m:f>
                    <m:nary>
                      <m:naryPr>
                        <m:chr m:val="∑"/>
                        <m:ctrlPr>
                          <a:rPr lang="en-CA" sz="19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CA" sz="19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𝑚</m:t>
                        </m:r>
                      </m:sub>
                      <m:sup>
                        <m:r>
                          <a:rPr lang="en-CA" sz="19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𝑀</m:t>
                        </m:r>
                      </m:sup>
                      <m:e>
                        <m:acc>
                          <m:accPr>
                            <m:chr m:val="̂"/>
                            <m:ctrlPr>
                              <a:rPr lang="en-CA" sz="19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CA" sz="1900" i="1"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</m:ctrlPr>
                              </m:sSubPr>
                              <m:e>
                                <m:r>
                                  <a:rPr lang="en-CA" sz="1900" i="1"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en-CA" sz="1900" i="1"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𝑚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CA" sz="1900" i="1"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</m:ctrlPr>
                              </m:dPr>
                              <m:e>
                                <m:r>
                                  <a:rPr lang="en-CA" sz="1900" i="1">
                                    <a:latin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𝑋</m:t>
                                </m:r>
                              </m:e>
                            </m:d>
                          </m:e>
                        </m:acc>
                      </m:e>
                    </m:nary>
                  </m:oMath>
                </a14:m>
                <a:endParaRPr lang="en-CA" sz="19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1">
                  <a:buSzPct val="85000"/>
                  <a:buFont typeface="Wingdings" panose="05000000000000000000" pitchFamily="2" charset="2"/>
                  <a:buChar char="§"/>
                </a:pPr>
                <a:r>
                  <a:rPr lang="en-CA" sz="19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CA" sz="19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Can easily capture complexities and non-linearities without specifying the functional form</a:t>
                </a:r>
              </a:p>
              <a:p>
                <a:pPr lvl="2">
                  <a:buSzPct val="85000"/>
                  <a:buFont typeface="Wingdings" panose="05000000000000000000" pitchFamily="2" charset="2"/>
                  <a:buChar char="§"/>
                </a:pPr>
                <a:r>
                  <a:rPr lang="en-CA" sz="17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E.g. repeatedly splitting on different values of RAM size allows the nonlinear relation between RAM size and price to be captured</a:t>
                </a:r>
              </a:p>
              <a:p>
                <a:pPr lvl="2">
                  <a:buSzPct val="85000"/>
                  <a:buFont typeface="Wingdings" panose="05000000000000000000" pitchFamily="2" charset="2"/>
                  <a:buChar char="§"/>
                </a:pPr>
                <a:r>
                  <a:rPr lang="en-CA" sz="17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E.g. branches that involve splits on storage space and storage type can easily capture the interactions between the two</a:t>
                </a:r>
                <a:endParaRPr lang="en-CA" sz="17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967794" y="2041262"/>
                <a:ext cx="10031900" cy="4079451"/>
              </a:xfrm>
              <a:blipFill rotWithShape="0">
                <a:blip r:embed="rId2"/>
                <a:stretch>
                  <a:fillRect l="-669" t="-4185" r="-729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967794" y="936862"/>
            <a:ext cx="7886700" cy="89504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u="none" kern="1200">
                <a:solidFill>
                  <a:schemeClr val="tx1"/>
                </a:solidFill>
                <a:latin typeface="Arial MT Std" panose="020B0402020200020204" pitchFamily="34" charset="0"/>
                <a:ea typeface="+mj-ea"/>
                <a:cs typeface="+mj-cs"/>
              </a:defRPr>
            </a:lvl1pPr>
          </a:lstStyle>
          <a:p>
            <a:r>
              <a:rPr lang="en-CA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Quality Adjustments (5/7)</a:t>
            </a:r>
            <a:endParaRPr lang="en-CA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702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/>
              <a:pPr/>
              <a:t>11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967793" y="2050287"/>
                <a:ext cx="8875453" cy="3875964"/>
              </a:xfrm>
            </p:spPr>
            <p:txBody>
              <a:bodyPr>
                <a:normAutofit fontScale="70000" lnSpcReduction="20000"/>
              </a:bodyPr>
              <a:lstStyle/>
              <a:p>
                <a:pPr>
                  <a:buSzPct val="85000"/>
                  <a:buFont typeface="Wingdings" panose="05000000000000000000" pitchFamily="2" charset="2"/>
                  <a:buChar char="Ø"/>
                </a:pPr>
                <a:r>
                  <a:rPr lang="en-CA" sz="28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The model fitted is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CA" sz="28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CA" sz="28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𝑝</m:t>
                        </m:r>
                      </m:e>
                      <m:sub>
                        <m:r>
                          <a:rPr lang="en-CA" sz="28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𝑖𝑡</m:t>
                        </m:r>
                      </m:sub>
                    </m:sSub>
                    <m:r>
                      <a:rPr lang="en-CA" sz="28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</m:t>
                    </m:r>
                    <m:sSub>
                      <m:sSubPr>
                        <m:ctrlPr>
                          <a:rPr lang="en-CA" sz="28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CA" sz="28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𝑓</m:t>
                        </m:r>
                      </m:e>
                      <m:sub>
                        <m:r>
                          <a:rPr lang="en-CA" sz="28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𝑡</m:t>
                        </m:r>
                        <m:r>
                          <a:rPr lang="en-CA" sz="28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,</m:t>
                        </m:r>
                        <m:r>
                          <a:rPr lang="en-CA" sz="28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𝑝𝑟𝑜𝑑𝑢𝑐𝑡</m:t>
                        </m:r>
                      </m:sub>
                    </m:sSub>
                    <m:d>
                      <m:dPr>
                        <m:ctrlPr>
                          <a:rPr lang="en-CA" sz="28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CA" sz="28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</m:ctrlPr>
                          </m:sSubPr>
                          <m:e>
                            <m:r>
                              <a:rPr lang="en-CA" sz="28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𝑋</m:t>
                            </m:r>
                          </m:e>
                          <m:sub>
                            <m:r>
                              <a:rPr lang="en-CA" sz="2800" i="1">
                                <a:latin typeface="Cambria Math" panose="02040503050406030204" pitchFamily="18" charset="0"/>
                                <a:cs typeface="Arial" panose="020B0604020202020204" pitchFamily="34" charset="0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lang="en-CA" sz="28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+</m:t>
                    </m:r>
                    <m:sSub>
                      <m:sSubPr>
                        <m:ctrlPr>
                          <a:rPr lang="en-CA" sz="28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sz="28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ε</m:t>
                        </m:r>
                      </m:e>
                      <m:sub>
                        <m:r>
                          <a:rPr lang="en-CA" sz="28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𝑖𝑡</m:t>
                        </m:r>
                      </m:sub>
                    </m:sSub>
                  </m:oMath>
                </a14:m>
                <a:endParaRPr lang="en-CA" sz="22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1">
                  <a:buSzPct val="85000"/>
                  <a:buFont typeface="Wingdings" panose="05000000000000000000" pitchFamily="2" charset="2"/>
                  <a:buChar char="§"/>
                </a:pPr>
                <a:r>
                  <a:rPr lang="en-CA" sz="22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CA" sz="22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CA" sz="22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𝑝</m:t>
                        </m:r>
                      </m:e>
                      <m:sub>
                        <m:r>
                          <a:rPr lang="en-CA" sz="22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𝑖𝑡</m:t>
                        </m:r>
                      </m:sub>
                    </m:sSub>
                  </m:oMath>
                </a14:m>
                <a:r>
                  <a:rPr lang="en-CA" sz="22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is log price of item </a:t>
                </a:r>
                <a14:m>
                  <m:oMath xmlns:m="http://schemas.openxmlformats.org/officeDocument/2006/math">
                    <m:r>
                      <a:rPr lang="en-CA" sz="22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𝑖</m:t>
                    </m:r>
                  </m:oMath>
                </a14:m>
                <a:r>
                  <a:rPr lang="en-CA" sz="22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at time </a:t>
                </a:r>
                <a14:m>
                  <m:oMath xmlns:m="http://schemas.openxmlformats.org/officeDocument/2006/math">
                    <m:r>
                      <a:rPr lang="en-CA" sz="22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𝑡</m:t>
                    </m:r>
                  </m:oMath>
                </a14:m>
                <a:endParaRPr lang="en-CA" sz="22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lvl="1">
                  <a:buSzPct val="85000"/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CA" sz="22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CA" sz="22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𝑓</m:t>
                        </m:r>
                      </m:e>
                      <m:sub>
                        <m:r>
                          <a:rPr lang="en-CA" sz="22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𝑡</m:t>
                        </m:r>
                        <m:r>
                          <a:rPr lang="en-CA" sz="22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,</m:t>
                        </m:r>
                        <m:r>
                          <a:rPr lang="en-CA" sz="22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𝑝𝑟𝑜𝑑𝑢𝑐𝑡</m:t>
                        </m:r>
                      </m:sub>
                    </m:sSub>
                  </m:oMath>
                </a14:m>
                <a:r>
                  <a:rPr lang="en-CA" sz="22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is the model for the given product (laptops or desktops) at time </a:t>
                </a:r>
                <a14:m>
                  <m:oMath xmlns:m="http://schemas.openxmlformats.org/officeDocument/2006/math">
                    <m:r>
                      <a:rPr lang="en-CA" sz="2200" i="1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𝑡</m:t>
                    </m:r>
                  </m:oMath>
                </a14:m>
                <a:endParaRPr lang="en-CA" sz="2200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buSzPct val="85000"/>
                  <a:buFont typeface="Wingdings" panose="05000000000000000000" pitchFamily="2" charset="2"/>
                  <a:buChar char="Ø"/>
                </a:pPr>
                <a:endParaRPr lang="en-CA" sz="2900" dirty="0" smtClean="0">
                  <a:cs typeface="Arial" panose="020B0604020202020204" pitchFamily="34" charset="0"/>
                </a:endParaRPr>
              </a:p>
              <a:p>
                <a:pPr>
                  <a:buSzPct val="85000"/>
                  <a:buFont typeface="Wingdings" panose="05000000000000000000" pitchFamily="2" charset="2"/>
                  <a:buChar char="Ø"/>
                </a:pPr>
                <a:r>
                  <a:rPr lang="en-CA" sz="2900" dirty="0" smtClean="0"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CA" sz="29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CA" sz="29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𝑋</m:t>
                        </m:r>
                      </m:e>
                      <m:sub>
                        <m:r>
                          <a:rPr lang="en-CA" sz="2900" i="1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CA" sz="29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 are time invariant characteristics </a:t>
                </a:r>
                <a:r>
                  <a:rPr lang="en-CA" sz="2900" dirty="0">
                    <a:latin typeface="Arial" panose="020B0604020202020204" pitchFamily="34" charset="0"/>
                    <a:cs typeface="Arial" panose="020B0604020202020204" pitchFamily="34" charset="0"/>
                  </a:rPr>
                  <a:t>used in modelling log price</a:t>
                </a:r>
              </a:p>
              <a:p>
                <a:pPr lvl="1">
                  <a:buSzPct val="85000"/>
                  <a:buFont typeface="Wingdings" panose="05000000000000000000" pitchFamily="2" charset="2"/>
                  <a:buChar char="§"/>
                </a:pPr>
                <a:r>
                  <a:rPr lang="en-CA" sz="25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CA" sz="2200" dirty="0">
                    <a:latin typeface="Arial" panose="020B0604020202020204" pitchFamily="34" charset="0"/>
                    <a:cs typeface="Arial" panose="020B0604020202020204" pitchFamily="34" charset="0"/>
                  </a:rPr>
                  <a:t>Storage (</a:t>
                </a:r>
                <a:r>
                  <a:rPr lang="en-CA" sz="22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space, type</a:t>
                </a:r>
                <a:r>
                  <a:rPr lang="en-CA" sz="220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  <a:p>
                <a:pPr lvl="1">
                  <a:buSzPct val="85000"/>
                  <a:buFont typeface="Wingdings" panose="05000000000000000000" pitchFamily="2" charset="2"/>
                  <a:buChar char="§"/>
                </a:pPr>
                <a:r>
                  <a:rPr lang="en-CA" sz="2200" dirty="0">
                    <a:latin typeface="Arial" panose="020B0604020202020204" pitchFamily="34" charset="0"/>
                    <a:cs typeface="Arial" panose="020B0604020202020204" pitchFamily="34" charset="0"/>
                  </a:rPr>
                  <a:t> Memory (</a:t>
                </a:r>
                <a:r>
                  <a:rPr lang="en-CA" sz="22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space, type</a:t>
                </a:r>
                <a:r>
                  <a:rPr lang="en-CA" sz="220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  <a:p>
                <a:pPr lvl="1">
                  <a:buSzPct val="85000"/>
                  <a:buFont typeface="Wingdings" panose="05000000000000000000" pitchFamily="2" charset="2"/>
                  <a:buChar char="§"/>
                </a:pPr>
                <a:r>
                  <a:rPr lang="en-CA" sz="2200" dirty="0">
                    <a:latin typeface="Arial" panose="020B0604020202020204" pitchFamily="34" charset="0"/>
                    <a:cs typeface="Arial" panose="020B0604020202020204" pitchFamily="34" charset="0"/>
                  </a:rPr>
                  <a:t> CPU (speed, cores, brand)</a:t>
                </a:r>
              </a:p>
              <a:p>
                <a:pPr lvl="1">
                  <a:buSzPct val="85000"/>
                  <a:buFont typeface="Wingdings" panose="05000000000000000000" pitchFamily="2" charset="2"/>
                  <a:buChar char="§"/>
                </a:pPr>
                <a:r>
                  <a:rPr lang="en-CA" sz="2200" dirty="0">
                    <a:latin typeface="Arial" panose="020B0604020202020204" pitchFamily="34" charset="0"/>
                    <a:cs typeface="Arial" panose="020B0604020202020204" pitchFamily="34" charset="0"/>
                  </a:rPr>
                  <a:t> GPU brand</a:t>
                </a:r>
              </a:p>
              <a:p>
                <a:pPr lvl="1">
                  <a:buSzPct val="85000"/>
                  <a:buFont typeface="Wingdings" panose="05000000000000000000" pitchFamily="2" charset="2"/>
                  <a:buChar char="§"/>
                </a:pPr>
                <a:r>
                  <a:rPr lang="en-CA" sz="2200" dirty="0">
                    <a:latin typeface="Arial" panose="020B0604020202020204" pitchFamily="34" charset="0"/>
                    <a:cs typeface="Arial" panose="020B0604020202020204" pitchFamily="34" charset="0"/>
                  </a:rPr>
                  <a:t> Display (size, touch*, resolution*)</a:t>
                </a:r>
              </a:p>
              <a:p>
                <a:pPr lvl="1">
                  <a:buSzPct val="85000"/>
                  <a:buFont typeface="Wingdings" panose="05000000000000000000" pitchFamily="2" charset="2"/>
                  <a:buChar char="§"/>
                </a:pPr>
                <a:r>
                  <a:rPr lang="en-CA" sz="2200" dirty="0">
                    <a:latin typeface="Arial" panose="020B0604020202020204" pitchFamily="34" charset="0"/>
                    <a:cs typeface="Arial" panose="020B0604020202020204" pitchFamily="34" charset="0"/>
                  </a:rPr>
                  <a:t> Weight (kg)</a:t>
                </a:r>
              </a:p>
              <a:p>
                <a:pPr lvl="1">
                  <a:buSzPct val="85000"/>
                  <a:buFont typeface="Wingdings" panose="05000000000000000000" pitchFamily="2" charset="2"/>
                  <a:buChar char="§"/>
                </a:pPr>
                <a:r>
                  <a:rPr lang="en-CA" sz="2200" dirty="0">
                    <a:latin typeface="Arial" panose="020B0604020202020204" pitchFamily="34" charset="0"/>
                    <a:cs typeface="Arial" panose="020B0604020202020204" pitchFamily="34" charset="0"/>
                  </a:rPr>
                  <a:t> Manufacturer</a:t>
                </a:r>
              </a:p>
              <a:p>
                <a:pPr lvl="1">
                  <a:buSzPct val="85000"/>
                  <a:buFont typeface="Wingdings" panose="05000000000000000000" pitchFamily="2" charset="2"/>
                  <a:buChar char="§"/>
                </a:pPr>
                <a:r>
                  <a:rPr lang="en-CA" sz="22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CA" sz="22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Retailer</a:t>
                </a:r>
              </a:p>
              <a:p>
                <a:pPr marL="457200" lvl="1" indent="0">
                  <a:buSzPct val="85000"/>
                  <a:buNone/>
                </a:pPr>
                <a:endParaRPr lang="en-CA" sz="22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indent="0">
                  <a:buSzPct val="85000"/>
                  <a:buNone/>
                </a:pPr>
                <a:r>
                  <a:rPr lang="en-CA" sz="28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CA" sz="2600" dirty="0">
                    <a:latin typeface="Arial" panose="020B0604020202020204" pitchFamily="34" charset="0"/>
                    <a:cs typeface="Arial" panose="020B0604020202020204" pitchFamily="34" charset="0"/>
                  </a:rPr>
                  <a:t>*Laptops only</a:t>
                </a:r>
              </a:p>
              <a:p>
                <a:pPr lvl="2">
                  <a:buSzPct val="85000"/>
                  <a:buFont typeface="Wingdings" panose="05000000000000000000" pitchFamily="2" charset="2"/>
                  <a:buChar char="Ø"/>
                </a:pPr>
                <a:endParaRPr lang="en-CA" sz="25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967793" y="2050287"/>
                <a:ext cx="8875453" cy="3875964"/>
              </a:xfrm>
              <a:blipFill rotWithShape="0">
                <a:blip r:embed="rId2"/>
                <a:stretch>
                  <a:fillRect l="-343" t="-2673" b="-1730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itle 1"/>
          <p:cNvSpPr txBox="1">
            <a:spLocks/>
          </p:cNvSpPr>
          <p:nvPr/>
        </p:nvSpPr>
        <p:spPr>
          <a:xfrm>
            <a:off x="967794" y="936862"/>
            <a:ext cx="7886700" cy="717126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u="none" kern="1200">
                <a:solidFill>
                  <a:schemeClr val="tx1"/>
                </a:solidFill>
                <a:latin typeface="Arial MT Std" panose="020B0402020200020204" pitchFamily="34" charset="0"/>
                <a:ea typeface="+mj-ea"/>
                <a:cs typeface="+mj-cs"/>
              </a:defRPr>
            </a:lvl1pPr>
          </a:lstStyle>
          <a:p>
            <a:r>
              <a:rPr lang="en-CA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Quality Adjustments (6/7)</a:t>
            </a:r>
            <a:endParaRPr lang="en-CA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062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967793" y="2032221"/>
            <a:ext cx="9762960" cy="3628261"/>
          </a:xfrm>
        </p:spPr>
        <p:txBody>
          <a:bodyPr>
            <a:normAutofit/>
          </a:bodyPr>
          <a:lstStyle/>
          <a:p>
            <a:pPr>
              <a:buSzPct val="85000"/>
              <a:buFont typeface="Wingdings" panose="05000000000000000000" pitchFamily="2" charset="2"/>
              <a:buChar char="Ø"/>
            </a:pPr>
            <a:r>
              <a:rPr lang="en-CA" sz="2600" dirty="0">
                <a:latin typeface="Arial" panose="020B0604020202020204" pitchFamily="34" charset="0"/>
                <a:cs typeface="Arial" panose="020B0604020202020204" pitchFamily="34" charset="0"/>
              </a:rPr>
              <a:t> Monitors and printers use a matched model instead</a:t>
            </a:r>
          </a:p>
          <a:p>
            <a:pPr lvl="1">
              <a:buSzPct val="85000"/>
              <a:buFont typeface="Wingdings" panose="05000000000000000000" pitchFamily="2" charset="2"/>
              <a:buChar char="§"/>
            </a:pPr>
            <a:endParaRPr lang="en-CA" sz="26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SzPct val="85000"/>
              <a:buFont typeface="Wingdings" panose="05000000000000000000" pitchFamily="2" charset="2"/>
              <a:buChar char="§"/>
            </a:pPr>
            <a:r>
              <a:rPr lang="en-CA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These </a:t>
            </a:r>
            <a:r>
              <a:rPr lang="en-CA" sz="2200" dirty="0">
                <a:latin typeface="Arial" panose="020B0604020202020204" pitchFamily="34" charset="0"/>
                <a:cs typeface="Arial" panose="020B0604020202020204" pitchFamily="34" charset="0"/>
              </a:rPr>
              <a:t>two products have </a:t>
            </a:r>
            <a:r>
              <a:rPr lang="en-CA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much lower aggregation weights </a:t>
            </a:r>
            <a:r>
              <a:rPr lang="en-CA" sz="2200" dirty="0">
                <a:latin typeface="Arial" panose="020B0604020202020204" pitchFamily="34" charset="0"/>
                <a:cs typeface="Arial" panose="020B0604020202020204" pitchFamily="34" charset="0"/>
              </a:rPr>
              <a:t>than laptops or desktops</a:t>
            </a:r>
          </a:p>
          <a:p>
            <a:pPr lvl="1">
              <a:buSzPct val="85000"/>
              <a:buFont typeface="Wingdings" panose="05000000000000000000" pitchFamily="2" charset="2"/>
              <a:buChar char="§"/>
            </a:pPr>
            <a:r>
              <a:rPr lang="en-CA" sz="2200" dirty="0">
                <a:latin typeface="Arial" panose="020B0604020202020204" pitchFamily="34" charset="0"/>
                <a:cs typeface="Arial" panose="020B0604020202020204" pitchFamily="34" charset="0"/>
              </a:rPr>
              <a:t> Had lower churn rates and observed technological change</a:t>
            </a:r>
          </a:p>
          <a:p>
            <a:pPr lvl="1">
              <a:buSzPct val="85000"/>
              <a:buFont typeface="Wingdings" panose="05000000000000000000" pitchFamily="2" charset="2"/>
              <a:buChar char="§"/>
            </a:pPr>
            <a:r>
              <a:rPr lang="en-CA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We found much </a:t>
            </a:r>
            <a:r>
              <a:rPr lang="en-CA" sz="2200" dirty="0">
                <a:latin typeface="Arial" panose="020B0604020202020204" pitchFamily="34" charset="0"/>
                <a:cs typeface="Arial" panose="020B0604020202020204" pitchFamily="34" charset="0"/>
              </a:rPr>
              <a:t>less pronounced difference between the matched-model and hedonic imputation indices for these two products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967794" y="936862"/>
            <a:ext cx="7886700" cy="89504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u="none" kern="1200">
                <a:solidFill>
                  <a:schemeClr val="tx1"/>
                </a:solidFill>
                <a:latin typeface="Arial MT Std" panose="020B0402020200020204" pitchFamily="34" charset="0"/>
                <a:ea typeface="+mj-ea"/>
                <a:cs typeface="+mj-cs"/>
              </a:defRPr>
            </a:lvl1pPr>
          </a:lstStyle>
          <a:p>
            <a:r>
              <a:rPr lang="en-CA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Quality Adjustments (7/7)</a:t>
            </a:r>
            <a:endParaRPr lang="en-CA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2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4" name="Title 1"/>
          <p:cNvSpPr txBox="1">
            <a:spLocks/>
          </p:cNvSpPr>
          <p:nvPr/>
        </p:nvSpPr>
        <p:spPr>
          <a:xfrm>
            <a:off x="1129552" y="936861"/>
            <a:ext cx="2729754" cy="1160880"/>
          </a:xfrm>
          <a:prstGeom prst="rect">
            <a:avLst/>
          </a:prstGeom>
        </p:spPr>
        <p:txBody>
          <a:bodyPr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u="none" kern="1200">
                <a:solidFill>
                  <a:schemeClr val="tx1"/>
                </a:solidFill>
                <a:latin typeface="Arial MT Std" panose="020B0402020200020204" pitchFamily="34" charset="0"/>
                <a:ea typeface="+mj-ea"/>
                <a:cs typeface="+mj-cs"/>
              </a:defRPr>
            </a:lvl1pPr>
          </a:lstStyle>
          <a:p>
            <a:r>
              <a:rPr lang="en-CA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Aggregation 	(1/4)</a:t>
            </a:r>
            <a:endParaRPr lang="en-CA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541494" y="777424"/>
            <a:ext cx="7893423" cy="51831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56126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/>
              <a:pPr/>
              <a:t>14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786558" y="2117568"/>
                <a:ext cx="8219326" cy="9840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CA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𝑏𝑟𝑎𝑛𝑑</m:t>
                          </m:r>
                          <m:r>
                            <a:rPr lang="en-CA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CA" i="1">
                              <a:latin typeface="Cambria Math" panose="02040503050406030204" pitchFamily="18" charset="0"/>
                            </a:rPr>
                            <m:t>𝑝𝑟𝑜𝑑𝑢𝑐𝑡</m:t>
                          </m:r>
                        </m:sub>
                      </m:sSub>
                      <m:r>
                        <a:rPr lang="en-CA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CA">
                          <a:latin typeface="Cambria Math" panose="02040503050406030204" pitchFamily="18" charset="0"/>
                        </a:rPr>
                        <m:t>exp</m:t>
                      </m:r>
                      <m:d>
                        <m:d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nary>
                            <m:naryPr>
                              <m:chr m:val="∑"/>
                              <m:limLoc m:val="undOvr"/>
                              <m:ctrlPr>
                                <a:rPr lang="en-CA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CA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>
                              <m:sSub>
                                <m:sSubPr>
                                  <m:ctrlPr>
                                    <a:rPr lang="en-CA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  <m:sub>
                                  <m:r>
                                    <a:rPr lang="en-CA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  <m:r>
                                    <a:rPr lang="en-CA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CA" i="1">
                                      <a:latin typeface="Cambria Math" panose="02040503050406030204" pitchFamily="18" charset="0"/>
                                    </a:rPr>
                                    <m:t>𝑏𝑟𝑎𝑛𝑑</m:t>
                                  </m:r>
                                  <m:r>
                                    <a:rPr lang="en-CA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CA" i="1">
                                      <a:latin typeface="Cambria Math" panose="02040503050406030204" pitchFamily="18" charset="0"/>
                                    </a:rPr>
                                    <m:t>𝑝𝑟𝑜𝑑𝑢𝑐𝑡</m:t>
                                  </m:r>
                                </m:sub>
                              </m:sSub>
                            </m:sup>
                            <m:e>
                              <m:r>
                                <a:rPr lang="en-CA" i="1">
                                  <a:latin typeface="Cambria Math" panose="02040503050406030204" pitchFamily="18" charset="0"/>
                                </a:rPr>
                                <m:t>𝛥</m:t>
                              </m:r>
                            </m:e>
                          </m:nary>
                          <m:sSub>
                            <m:sSubPr>
                              <m:ctrlPr>
                                <a:rPr lang="en-CA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̃"/>
                                  <m:ctrlPr>
                                    <a:rPr lang="en-CA" i="1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CA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CA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n-CA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CA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CA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CA" i="1">
                                  <a:latin typeface="Cambria Math" panose="02040503050406030204" pitchFamily="18" charset="0"/>
                                </a:rPr>
                                <m:t>𝑏𝑟𝑎𝑛𝑑</m:t>
                              </m:r>
                              <m:r>
                                <a:rPr lang="en-CA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CA" i="1">
                                  <a:latin typeface="Cambria Math" panose="02040503050406030204" pitchFamily="18" charset="0"/>
                                </a:rPr>
                                <m:t>𝑝𝑟𝑜𝑑𝑢𝑐𝑡</m:t>
                              </m:r>
                            </m:sub>
                          </m:sSub>
                          <m:r>
                            <a:rPr lang="en-CA">
                              <a:latin typeface="Cambria Math" panose="02040503050406030204" pitchFamily="18" charset="0"/>
                            </a:rPr>
                            <m:t>∗</m:t>
                          </m:r>
                          <m:sSub>
                            <m:sSubPr>
                              <m:ctrlPr>
                                <a:rPr lang="en-CA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i="1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CA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n-CA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CA" i="1">
                                  <a:latin typeface="Cambria Math" panose="02040503050406030204" pitchFamily="18" charset="0"/>
                                </a:rPr>
                                <m:t>𝑝𝑟𝑜𝑑𝑢𝑐𝑡</m:t>
                              </m:r>
                              <m:r>
                                <a:rPr lang="en-CA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CA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CA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CA" i="1">
                                  <a:latin typeface="Cambria Math" panose="02040503050406030204" pitchFamily="18" charset="0"/>
                                </a:rPr>
                                <m:t>𝑟𝑒𝑡𝑎𝑖𝑙𝑒𝑟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CA" dirty="0"/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6558" y="2117568"/>
                <a:ext cx="8219326" cy="984052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988181" y="3343132"/>
                <a:ext cx="8391172" cy="3102413"/>
              </a:xfrm>
            </p:spPr>
            <p:txBody>
              <a:bodyPr>
                <a:normAutofit/>
              </a:bodyPr>
              <a:lstStyle/>
              <a:p>
                <a:pPr marL="0" indent="0">
                  <a:buSzPct val="85000"/>
                  <a:buNone/>
                </a:pPr>
                <a:r>
                  <a:rPr lang="en-CA" sz="21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600" i="1">
                        <a:latin typeface="Cambria Math" panose="02040503050406030204" pitchFamily="18" charset="0"/>
                      </a:rPr>
                      <m:t>𝛥</m:t>
                    </m:r>
                    <m:sSub>
                      <m:sSubPr>
                        <m:ctrlPr>
                          <a:rPr lang="en-CA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̃"/>
                            <m:ctrlPr>
                              <a:rPr lang="en-CA" sz="16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</m:acc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𝑏𝑟𝑎𝑛𝑑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𝑝𝑟𝑜𝑑𝑢𝑐𝑡</m:t>
                        </m:r>
                      </m:sub>
                    </m:sSub>
                    <m:r>
                      <a:rPr lang="en-US" sz="16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"/>
                        <m:ctrlPr>
                          <a:rPr lang="en-CA" sz="1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CA" sz="16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en-CA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𝑏𝑟𝑎𝑛𝑑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𝑝𝑟𝑜𝑑𝑢𝑐𝑡</m:t>
                                  </m:r>
                                </m:sub>
                              </m:sSub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CA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−1,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𝑏𝑟𝑎𝑛𝑑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𝑝𝑟𝑜𝑑𝑢𝑐𝑡</m:t>
                                  </m:r>
                                </m:sub>
                              </m:sSub>
                              <m:r>
                                <a:rPr lang="en-CA" sz="16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CA" sz="1600">
                                  <a:latin typeface="Cambria Math" panose="02040503050406030204" pitchFamily="18" charset="0"/>
                                </a:rPr>
                                <m:t>for</m:t>
                              </m:r>
                              <m:r>
                                <a:rPr lang="en-CA" sz="160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CA" sz="1600">
                                  <a:latin typeface="Cambria Math" panose="02040503050406030204" pitchFamily="18" charset="0"/>
                                </a:rPr>
                                <m:t>continuities</m:t>
                              </m:r>
                              <m:r>
                                <a:rPr lang="en-CA" sz="1600">
                                  <a:latin typeface="Cambria Math" panose="02040503050406030204" pitchFamily="18" charset="0"/>
                                </a:rPr>
                                <m:t> (</m:t>
                              </m:r>
                              <m:r>
                                <m:rPr>
                                  <m:sty m:val="p"/>
                                </m:rPr>
                                <a:rPr lang="en-CA" sz="1600">
                                  <a:latin typeface="Cambria Math" panose="02040503050406030204" pitchFamily="18" charset="0"/>
                                </a:rPr>
                                <m:t>all</m:t>
                              </m:r>
                              <m:r>
                                <a:rPr lang="en-CA" sz="160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CA" sz="1600">
                                  <a:latin typeface="Cambria Math" panose="02040503050406030204" pitchFamily="18" charset="0"/>
                                </a:rPr>
                                <m:t>products</m:t>
                              </m:r>
                              <m:r>
                                <a:rPr lang="en-CA" sz="160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CA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groupChr>
                                    <m:groupChrPr>
                                      <m:chr m:val="^"/>
                                      <m:pos m:val="top"/>
                                      <m:vertJc m:val="bot"/>
                                      <m:ctrlPr>
                                        <a:rPr lang="en-CA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groupChrPr>
                                    <m:e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𝑝</m:t>
                                      </m:r>
                                    </m:e>
                                  </m:groupCh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𝑏𝑟𝑎𝑛𝑑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𝑝𝑟𝑜𝑑𝑢𝑐𝑡</m:t>
                                  </m:r>
                                </m:sub>
                              </m:sSub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CA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−1,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𝑏𝑟𝑎𝑛𝑑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𝑝𝑟𝑜𝑑𝑢𝑐𝑡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CA" sz="1600">
                                  <a:latin typeface="Cambria Math" panose="02040503050406030204" pitchFamily="18" charset="0"/>
                                </a:rPr>
                                <m:t>for</m:t>
                              </m:r>
                              <m:r>
                                <a:rPr lang="en-CA" sz="160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CA" sz="1600">
                                  <a:latin typeface="Cambria Math" panose="02040503050406030204" pitchFamily="18" charset="0"/>
                                </a:rPr>
                                <m:t>entering</m:t>
                              </m:r>
                              <m:r>
                                <a:rPr lang="en-CA" sz="1600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CA" sz="160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m:rPr>
                                  <m:sty m:val="p"/>
                                </m:rPr>
                                <a:rPr lang="en-CA" sz="1600">
                                  <a:latin typeface="Cambria Math" panose="02040503050406030204" pitchFamily="18" charset="0"/>
                                </a:rPr>
                                <m:t>laptops</m:t>
                              </m:r>
                              <m:r>
                                <a:rPr lang="en-CA" sz="160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m:rPr>
                                  <m:sty m:val="p"/>
                                </m:rPr>
                                <a:rPr lang="en-CA" sz="1600">
                                  <a:latin typeface="Cambria Math" panose="02040503050406030204" pitchFamily="18" charset="0"/>
                                </a:rPr>
                                <m:t>desktops</m:t>
                              </m:r>
                              <m:r>
                                <a:rPr lang="en-CA" sz="160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CA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𝑏𝑟𝑎𝑛𝑑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𝑝𝑟𝑜𝑑𝑢𝑐𝑡</m:t>
                                  </m:r>
                                </m:sub>
                              </m:sSub>
                              <m:r>
                                <a:rPr lang="en-US" sz="16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CA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groupChr>
                                    <m:groupChrPr>
                                      <m:chr m:val="^"/>
                                      <m:pos m:val="top"/>
                                      <m:vertJc m:val="bot"/>
                                      <m:ctrlPr>
                                        <a:rPr lang="en-CA" sz="16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groupChrPr>
                                    <m:e>
                                      <m:r>
                                        <a:rPr lang="en-US" sz="1600" i="1">
                                          <a:latin typeface="Cambria Math" panose="02040503050406030204" pitchFamily="18" charset="0"/>
                                        </a:rPr>
                                        <m:t>𝑝</m:t>
                                      </m:r>
                                    </m:e>
                                  </m:groupChr>
                                </m:e>
                                <m:sub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−1,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𝑏𝑟𝑎𝑛𝑑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sz="1600" i="1">
                                      <a:latin typeface="Cambria Math" panose="02040503050406030204" pitchFamily="18" charset="0"/>
                                    </a:rPr>
                                    <m:t>𝑝𝑟𝑜𝑑𝑢𝑐𝑡</m:t>
                                  </m:r>
                                </m:sub>
                              </m:sSub>
                              <m:r>
                                <m:rPr>
                                  <m:sty m:val="p"/>
                                </m:rPr>
                                <a:rPr lang="en-CA" sz="1600">
                                  <a:latin typeface="Cambria Math" panose="02040503050406030204" pitchFamily="18" charset="0"/>
                                </a:rPr>
                                <m:t>for</m:t>
                              </m:r>
                              <m:r>
                                <a:rPr lang="en-CA" sz="160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CA" sz="1600">
                                  <a:latin typeface="Cambria Math" panose="02040503050406030204" pitchFamily="18" charset="0"/>
                                </a:rPr>
                                <m:t>exiting</m:t>
                              </m:r>
                              <m:r>
                                <a:rPr lang="en-CA" sz="1600">
                                  <a:latin typeface="Cambria Math" panose="02040503050406030204" pitchFamily="18" charset="0"/>
                                </a:rPr>
                                <m:t> (</m:t>
                              </m:r>
                              <m:r>
                                <m:rPr>
                                  <m:sty m:val="p"/>
                                </m:rPr>
                                <a:rPr lang="en-CA" sz="1600">
                                  <a:latin typeface="Cambria Math" panose="02040503050406030204" pitchFamily="18" charset="0"/>
                                </a:rPr>
                                <m:t>laptops</m:t>
                              </m:r>
                              <m:r>
                                <a:rPr lang="en-CA" sz="160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m:rPr>
                                  <m:sty m:val="p"/>
                                </m:rPr>
                                <a:rPr lang="en-CA" sz="1600">
                                  <a:latin typeface="Cambria Math" panose="02040503050406030204" pitchFamily="18" charset="0"/>
                                </a:rPr>
                                <m:t>desktops</m:t>
                              </m:r>
                              <m:r>
                                <a:rPr lang="en-CA" sz="160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CA" sz="1600" dirty="0">
                  <a:latin typeface="Arial" panose="020B0604020202020204" pitchFamily="34" charset="0"/>
                </a:endParaRPr>
              </a:p>
              <a:p>
                <a:pPr>
                  <a:buSzPct val="85000"/>
                  <a:buFont typeface="Wingdings" panose="05000000000000000000" pitchFamily="2" charset="2"/>
                  <a:buChar char="Ø"/>
                </a:pPr>
                <a:endParaRPr lang="en-CA" sz="1600" i="1" dirty="0" smtClean="0">
                  <a:latin typeface="Cambria Math" panose="02040503050406030204" pitchFamily="18" charset="0"/>
                </a:endParaRPr>
              </a:p>
              <a:p>
                <a:pPr marL="0" indent="0">
                  <a:buSzPct val="85000"/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CA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𝑝𝑟𝑜𝑑𝑢𝑐𝑡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CA" sz="1600" i="1">
                            <a:latin typeface="Cambria Math" panose="02040503050406030204" pitchFamily="18" charset="0"/>
                          </a:rPr>
                          <m:t>𝑟𝑒𝑡𝑎𝑖𝑙𝑒𝑟</m:t>
                        </m:r>
                      </m:sub>
                    </m:sSub>
                  </m:oMath>
                </a14:m>
                <a:r>
                  <a:rPr lang="en-CA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 is designed to prevent sample composition affects on the price </a:t>
                </a:r>
                <a:r>
                  <a:rPr lang="en-CA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movements </a:t>
                </a:r>
                <a:r>
                  <a:rPr lang="en-CA" sz="1600" dirty="0">
                    <a:latin typeface="Arial" panose="020B0604020202020204" pitchFamily="34" charset="0"/>
                    <a:cs typeface="Arial" panose="020B0604020202020204" pitchFamily="34" charset="0"/>
                  </a:rPr>
                  <a:t>by keeping retailer weight constant</a:t>
                </a:r>
                <a:endParaRPr lang="en-CA" sz="2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0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988181" y="3343132"/>
                <a:ext cx="8391172" cy="3102413"/>
              </a:xfrm>
              <a:blipFill rotWithShape="0">
                <a:blip r:embed="rId3"/>
                <a:stretch>
                  <a:fillRect l="-363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itle 1"/>
          <p:cNvSpPr txBox="1">
            <a:spLocks/>
          </p:cNvSpPr>
          <p:nvPr/>
        </p:nvSpPr>
        <p:spPr>
          <a:xfrm>
            <a:off x="967794" y="936862"/>
            <a:ext cx="7886700" cy="89504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u="none" kern="1200">
                <a:solidFill>
                  <a:schemeClr val="tx1"/>
                </a:solidFill>
                <a:latin typeface="Arial MT Std" panose="020B0402020200020204" pitchFamily="34" charset="0"/>
                <a:ea typeface="+mj-ea"/>
                <a:cs typeface="+mj-cs"/>
              </a:defRPr>
            </a:lvl1pPr>
          </a:lstStyle>
          <a:p>
            <a:r>
              <a:rPr lang="en-CA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Aggregation (2/4)</a:t>
            </a:r>
            <a:endParaRPr lang="en-CA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5515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/>
              <a:pPr/>
              <a:t>15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1682" y="3495948"/>
                <a:ext cx="8391172" cy="2464585"/>
              </a:xfrm>
            </p:spPr>
            <p:txBody>
              <a:bodyPr>
                <a:normAutofit/>
              </a:bodyPr>
              <a:lstStyle/>
              <a:p>
                <a:pPr marL="0" indent="0">
                  <a:buSzPct val="8500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24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CA" sz="2400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CA" sz="2400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CA" sz="24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CA" sz="2400" i="1">
                              <a:latin typeface="Cambria Math" panose="02040503050406030204" pitchFamily="18" charset="0"/>
                            </a:rPr>
                            <m:t>𝑏𝑟𝑎𝑛𝑑</m:t>
                          </m:r>
                          <m:r>
                            <a:rPr lang="en-CA" sz="24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CA" sz="2400" i="1">
                              <a:latin typeface="Cambria Math" panose="02040503050406030204" pitchFamily="18" charset="0"/>
                            </a:rPr>
                            <m:t>𝑝𝑟𝑜𝑑𝑢𝑐𝑡</m:t>
                          </m:r>
                        </m:sub>
                      </m:sSub>
                      <m:r>
                        <a:rPr lang="en-CA" sz="2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CA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CA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2400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  <m:sub>
                              <m:r>
                                <a:rPr lang="en-CA" sz="24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n-CA" sz="2400" i="1">
                                  <a:latin typeface="Cambria Math" panose="02040503050406030204" pitchFamily="18" charset="0"/>
                                </a:rPr>
                                <m:t>−1,</m:t>
                              </m:r>
                              <m:r>
                                <a:rPr lang="en-CA" sz="2400" i="1">
                                  <a:latin typeface="Cambria Math" panose="02040503050406030204" pitchFamily="18" charset="0"/>
                                </a:rPr>
                                <m:t>𝑏𝑟𝑎𝑛𝑑</m:t>
                              </m:r>
                              <m:r>
                                <a:rPr lang="en-CA" sz="24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CA" sz="2400" i="1">
                                  <a:latin typeface="Cambria Math" panose="02040503050406030204" pitchFamily="18" charset="0"/>
                                </a:rPr>
                                <m:t>𝑝𝑟𝑜𝑑𝑢𝑐𝑡</m:t>
                              </m:r>
                            </m:sub>
                          </m:sSub>
                        </m:num>
                        <m:den>
                          <m:nary>
                            <m:naryPr>
                              <m:chr m:val="∑"/>
                              <m:limLoc m:val="undOvr"/>
                              <m:supHide m:val="on"/>
                              <m:ctrlPr>
                                <a:rPr lang="en-CA" sz="2400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CA" sz="2400" i="1">
                                  <a:latin typeface="Cambria Math" panose="02040503050406030204" pitchFamily="18" charset="0"/>
                                </a:rPr>
                                <m:t>𝑏𝑟𝑎𝑛𝑑</m:t>
                              </m:r>
                              <m:r>
                                <a:rPr lang="en-CA" sz="2400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CA" sz="2400" i="1">
                                  <a:latin typeface="Cambria Math" panose="02040503050406030204" pitchFamily="18" charset="0"/>
                                </a:rPr>
                                <m:t>𝑝𝑟𝑜𝑑𝑢𝑐𝑡</m:t>
                              </m:r>
                            </m:sub>
                            <m:sup/>
                            <m:e>
                              <m:sSub>
                                <m:sSubPr>
                                  <m:ctrlPr>
                                    <a:rPr lang="en-CA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400" i="1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a:rPr lang="en-CA" sz="2400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  <m:r>
                                    <a:rPr lang="en-CA" sz="2400" i="1">
                                      <a:latin typeface="Cambria Math" panose="02040503050406030204" pitchFamily="18" charset="0"/>
                                    </a:rPr>
                                    <m:t>−1,</m:t>
                                  </m:r>
                                  <m:r>
                                    <a:rPr lang="en-CA" sz="2400" i="1">
                                      <a:latin typeface="Cambria Math" panose="02040503050406030204" pitchFamily="18" charset="0"/>
                                    </a:rPr>
                                    <m:t>𝑏𝑟𝑎𝑛𝑑</m:t>
                                  </m:r>
                                  <m:r>
                                    <a:rPr lang="en-CA" sz="2400" i="1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CA" sz="2400" i="1">
                                      <a:latin typeface="Cambria Math" panose="02040503050406030204" pitchFamily="18" charset="0"/>
                                    </a:rPr>
                                    <m:t>𝑝𝑟𝑜𝑑𝑢𝑐𝑡</m:t>
                                  </m:r>
                                </m:sub>
                              </m:sSub>
                            </m:e>
                          </m:nary>
                        </m:den>
                      </m:f>
                    </m:oMath>
                  </m:oMathPara>
                </a14:m>
                <a:endParaRPr lang="en-CA" sz="1600" dirty="0">
                  <a:latin typeface="Arial" panose="020B0604020202020204" pitchFamily="34" charset="0"/>
                </a:endParaRPr>
              </a:p>
              <a:p>
                <a:pPr marL="0" indent="0">
                  <a:buSzPct val="85000"/>
                  <a:buNone/>
                </a:pPr>
                <a:r>
                  <a:rPr lang="en-CA" sz="2400" dirty="0" smtClean="0"/>
                  <a:t>          </a:t>
                </a:r>
              </a:p>
              <a:p>
                <a:pPr marL="0" indent="0">
                  <a:buSzPct val="85000"/>
                  <a:buNone/>
                </a:pPr>
                <a:r>
                  <a:rPr lang="en-CA" sz="2400" dirty="0"/>
                  <a:t> </a:t>
                </a:r>
                <a:r>
                  <a:rPr lang="en-CA" sz="2400" dirty="0" smtClean="0"/>
                  <a:t>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CA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24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CA" sz="2400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CA" sz="2400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CA" sz="240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sz="2400" i="1">
                            <a:latin typeface="Cambria Math" panose="02040503050406030204" pitchFamily="18" charset="0"/>
                          </a:rPr>
                          <m:t>𝑏𝑟𝑎𝑛𝑑</m:t>
                        </m:r>
                        <m:r>
                          <a:rPr lang="en-CA" sz="240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sz="2400" i="1">
                            <a:latin typeface="Cambria Math" panose="02040503050406030204" pitchFamily="18" charset="0"/>
                          </a:rPr>
                          <m:t>𝑝𝑟𝑜𝑑𝑢𝑐𝑡</m:t>
                        </m:r>
                      </m:sub>
                    </m:sSub>
                    <m:r>
                      <a:rPr lang="en-CA" sz="240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CA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2400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CA" sz="2400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CA" sz="24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CA" sz="2400"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CA" sz="2400" i="1">
                            <a:latin typeface="Cambria Math" panose="02040503050406030204" pitchFamily="18" charset="0"/>
                          </a:rPr>
                          <m:t>𝑏𝑟𝑎𝑛𝑑</m:t>
                        </m:r>
                        <m:r>
                          <a:rPr lang="en-CA" sz="240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sz="2400" i="1">
                            <a:latin typeface="Cambria Math" panose="02040503050406030204" pitchFamily="18" charset="0"/>
                          </a:rPr>
                          <m:t>𝑝𝑟𝑜𝑑𝑢𝑐𝑡</m:t>
                        </m:r>
                      </m:sub>
                    </m:sSub>
                    <m:r>
                      <a:rPr lang="en-CA" sz="2400" i="1">
                        <a:latin typeface="Cambria Math" panose="02040503050406030204" pitchFamily="18" charset="0"/>
                      </a:rPr>
                      <m:t>∗</m:t>
                    </m:r>
                    <m:sSub>
                      <m:sSubPr>
                        <m:ctrlPr>
                          <a:rPr lang="en-CA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2400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  <m:sub>
                        <m:r>
                          <a:rPr lang="en-CA" sz="2400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CA" sz="240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sz="2400" i="1">
                            <a:latin typeface="Cambria Math" panose="02040503050406030204" pitchFamily="18" charset="0"/>
                          </a:rPr>
                          <m:t>𝑏𝑟𝑎𝑛𝑑</m:t>
                        </m:r>
                        <m:r>
                          <a:rPr lang="en-CA" sz="240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sz="2400" i="1">
                            <a:latin typeface="Cambria Math" panose="02040503050406030204" pitchFamily="18" charset="0"/>
                          </a:rPr>
                          <m:t>𝑝𝑟𝑜𝑑𝑢𝑐𝑡</m:t>
                        </m:r>
                      </m:sub>
                    </m:sSub>
                  </m:oMath>
                </a14:m>
                <a:endParaRPr lang="en-CA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1682" y="3495948"/>
                <a:ext cx="8391172" cy="2464585"/>
              </a:xfr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489389" y="2149894"/>
                <a:ext cx="5497142" cy="9885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2400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CA" sz="2400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CA" sz="240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CA" sz="2400" i="1">
                              <a:latin typeface="Cambria Math" panose="02040503050406030204" pitchFamily="18" charset="0"/>
                            </a:rPr>
                            <m:t>𝑝𝑟𝑜𝑑𝑢𝑐𝑡</m:t>
                          </m:r>
                        </m:sub>
                      </m:sSub>
                      <m:r>
                        <a:rPr lang="en-CA" sz="240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∏"/>
                          <m:limLoc m:val="undOvr"/>
                          <m:supHide m:val="on"/>
                          <m:ctrlPr>
                            <a:rPr lang="en-CA" sz="24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CA" sz="2400" i="1">
                              <a:latin typeface="Cambria Math" panose="02040503050406030204" pitchFamily="18" charset="0"/>
                            </a:rPr>
                            <m:t>𝑏𝑟𝑎𝑛𝑑</m:t>
                          </m:r>
                        </m:sub>
                        <m:sup/>
                        <m:e>
                          <m:sSubSup>
                            <m:sSubSupPr>
                              <m:ctrlPr>
                                <a:rPr lang="en-CA" sz="24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CA" sz="2400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CA" sz="24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n-CA" sz="240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CA" sz="2400" i="1">
                                  <a:latin typeface="Cambria Math" panose="02040503050406030204" pitchFamily="18" charset="0"/>
                                </a:rPr>
                                <m:t>𝑏𝑟𝑎𝑛𝑑</m:t>
                              </m:r>
                              <m:r>
                                <a:rPr lang="en-CA" sz="240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CA" sz="2400" i="1">
                                  <a:latin typeface="Cambria Math" panose="02040503050406030204" pitchFamily="18" charset="0"/>
                                </a:rPr>
                                <m:t>𝑝𝑟𝑜𝑑𝑢𝑐𝑡</m:t>
                              </m:r>
                            </m:sub>
                            <m:sup>
                              <m:sSub>
                                <m:sSubPr>
                                  <m:ctrlPr>
                                    <a:rPr lang="en-CA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400" i="1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CA" sz="2400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  <m:r>
                                    <a:rPr lang="en-CA" sz="240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CA" sz="2400" i="1">
                                      <a:latin typeface="Cambria Math" panose="02040503050406030204" pitchFamily="18" charset="0"/>
                                    </a:rPr>
                                    <m:t>𝑏𝑟𝑎𝑛𝑑</m:t>
                                  </m:r>
                                  <m:r>
                                    <a:rPr lang="en-CA" sz="240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CA" sz="2400" i="1">
                                      <a:latin typeface="Cambria Math" panose="02040503050406030204" pitchFamily="18" charset="0"/>
                                    </a:rPr>
                                    <m:t>𝑝𝑟𝑜𝑑𝑢𝑐𝑡</m:t>
                                  </m:r>
                                </m:sub>
                              </m:sSub>
                            </m:sup>
                          </m:sSubSup>
                        </m:e>
                      </m:nary>
                    </m:oMath>
                  </m:oMathPara>
                </a14:m>
                <a:endParaRPr lang="en-CA" dirty="0"/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389" y="2149894"/>
                <a:ext cx="5497142" cy="988540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itle 1"/>
          <p:cNvSpPr txBox="1">
            <a:spLocks/>
          </p:cNvSpPr>
          <p:nvPr/>
        </p:nvSpPr>
        <p:spPr>
          <a:xfrm>
            <a:off x="967794" y="936862"/>
            <a:ext cx="7886700" cy="89504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u="none" kern="1200">
                <a:solidFill>
                  <a:schemeClr val="tx1"/>
                </a:solidFill>
                <a:latin typeface="Arial MT Std" panose="020B0402020200020204" pitchFamily="34" charset="0"/>
                <a:ea typeface="+mj-ea"/>
                <a:cs typeface="+mj-cs"/>
              </a:defRPr>
            </a:lvl1pPr>
          </a:lstStyle>
          <a:p>
            <a:r>
              <a:rPr lang="en-CA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Aggregation (3/4)</a:t>
            </a:r>
            <a:endParaRPr lang="en-CA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457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/>
              <a:pPr/>
              <a:t>16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36858" y="3330846"/>
                <a:ext cx="4808839" cy="2599624"/>
              </a:xfrm>
            </p:spPr>
            <p:txBody>
              <a:bodyPr>
                <a:normAutofit fontScale="92500"/>
              </a:bodyPr>
              <a:lstStyle/>
              <a:p>
                <a:pPr marL="0" indent="0">
                  <a:buSzPct val="8500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CA" sz="2400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CA" sz="2400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CA" sz="2400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CA" sz="2400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CA" sz="2400" i="1">
                              <a:latin typeface="Cambria Math" panose="02040503050406030204" pitchFamily="18" charset="0"/>
                            </a:rPr>
                            <m:t>𝑝𝑟𝑜𝑑𝑢𝑐𝑡</m:t>
                          </m:r>
                        </m:sub>
                      </m:sSub>
                      <m:r>
                        <a:rPr lang="en-CA" sz="2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CA" sz="2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CA" sz="2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2400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  <m:sub>
                              <m:r>
                                <a:rPr lang="en-CA" sz="24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n-CA" sz="2400" i="1">
                                  <a:latin typeface="Cambria Math" panose="02040503050406030204" pitchFamily="18" charset="0"/>
                                </a:rPr>
                                <m:t>−1,</m:t>
                              </m:r>
                              <m:r>
                                <a:rPr lang="en-CA" sz="2400" i="1">
                                  <a:latin typeface="Cambria Math" panose="02040503050406030204" pitchFamily="18" charset="0"/>
                                </a:rPr>
                                <m:t>𝑝𝑟𝑜𝑑𝑢𝑐𝑡</m:t>
                              </m:r>
                            </m:sub>
                          </m:sSub>
                        </m:num>
                        <m:den>
                          <m:nary>
                            <m:naryPr>
                              <m:chr m:val="∑"/>
                              <m:limLoc m:val="undOvr"/>
                              <m:supHide m:val="on"/>
                              <m:ctrlPr>
                                <a:rPr lang="en-CA" sz="2400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en-CA" sz="2400" i="1">
                                  <a:latin typeface="Cambria Math" panose="02040503050406030204" pitchFamily="18" charset="0"/>
                                </a:rPr>
                                <m:t>𝑝𝑟𝑜𝑑𝑢𝑐𝑡</m:t>
                              </m:r>
                            </m:sub>
                            <m:sup/>
                            <m:e>
                              <m:sSub>
                                <m:sSubPr>
                                  <m:ctrlPr>
                                    <a:rPr lang="en-CA" sz="2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400" i="1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a:rPr lang="en-CA" sz="2400" i="1">
                                      <a:latin typeface="Cambria Math" panose="02040503050406030204" pitchFamily="18" charset="0"/>
                                    </a:rPr>
                                    <m:t>𝑡</m:t>
                                  </m:r>
                                  <m:r>
                                    <a:rPr lang="en-CA" sz="2400" i="1">
                                      <a:latin typeface="Cambria Math" panose="02040503050406030204" pitchFamily="18" charset="0"/>
                                    </a:rPr>
                                    <m:t>−1,</m:t>
                                  </m:r>
                                  <m:r>
                                    <a:rPr lang="en-CA" sz="2400" i="1">
                                      <a:latin typeface="Cambria Math" panose="02040503050406030204" pitchFamily="18" charset="0"/>
                                    </a:rPr>
                                    <m:t>𝑝𝑟𝑜𝑑𝑢𝑐𝑡</m:t>
                                  </m:r>
                                </m:sub>
                              </m:sSub>
                            </m:e>
                          </m:nary>
                        </m:den>
                      </m:f>
                    </m:oMath>
                  </m:oMathPara>
                </a14:m>
                <a:endParaRPr lang="en-CA" sz="1600" dirty="0">
                  <a:latin typeface="Arial" panose="020B0604020202020204" pitchFamily="34" charset="0"/>
                </a:endParaRPr>
              </a:p>
              <a:p>
                <a:pPr marL="0" indent="0">
                  <a:buSzPct val="85000"/>
                  <a:buNone/>
                </a:pPr>
                <a:endParaRPr lang="en-CA" sz="2400" i="1" dirty="0" smtClean="0">
                  <a:latin typeface="Cambria Math" panose="02040503050406030204" pitchFamily="18" charset="0"/>
                </a:endParaRPr>
              </a:p>
              <a:p>
                <a:pPr marL="0" indent="0">
                  <a:buSzPct val="85000"/>
                  <a:buNone/>
                </a:pPr>
                <a:r>
                  <a:rPr lang="en-CA" sz="2400" dirty="0" smtClean="0"/>
                  <a:t>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CA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2400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CA" sz="2400" i="1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CA" sz="2400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CA" sz="2400" i="1">
                            <a:latin typeface="Cambria Math" panose="02040503050406030204" pitchFamily="18" charset="0"/>
                          </a:rPr>
                          <m:t>𝑝𝑟𝑜𝑑𝑢𝑐𝑡</m:t>
                        </m:r>
                      </m:sub>
                    </m:sSub>
                    <m:r>
                      <a:rPr lang="en-CA" sz="2400" i="1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limLoc m:val="undOvr"/>
                        <m:supHide m:val="on"/>
                        <m:ctrlPr>
                          <a:rPr lang="en-CA" sz="24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CA" sz="2400" i="1">
                            <a:latin typeface="Cambria Math" panose="02040503050406030204" pitchFamily="18" charset="0"/>
                          </a:rPr>
                          <m:t>𝑏𝑟𝑎𝑛𝑑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CA" sz="24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CA" sz="2400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CA" sz="2400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  <m:r>
                              <a:rPr lang="en-CA" sz="24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CA" sz="2400" i="1">
                                <a:latin typeface="Cambria Math" panose="02040503050406030204" pitchFamily="18" charset="0"/>
                              </a:rPr>
                              <m:t>𝑏𝑟𝑎𝑛𝑑</m:t>
                            </m:r>
                            <m:r>
                              <a:rPr lang="en-CA" sz="2400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CA" sz="2400" i="1">
                                <a:latin typeface="Cambria Math" panose="02040503050406030204" pitchFamily="18" charset="0"/>
                              </a:rPr>
                              <m:t>𝑝𝑟𝑜𝑑𝑢𝑐𝑡</m:t>
                            </m:r>
                          </m:sub>
                        </m:sSub>
                      </m:e>
                    </m:nary>
                  </m:oMath>
                </a14:m>
                <a:endParaRPr lang="en-CA" sz="2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indent="0" algn="ctr">
                  <a:buSzPct val="85000"/>
                  <a:buNone/>
                </a:pPr>
                <a:endParaRPr lang="en-CA" sz="2200" b="1" dirty="0" smtClean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indent="0" algn="ctr">
                  <a:buSzPct val="85000"/>
                  <a:buNone/>
                </a:pPr>
                <a:r>
                  <a:rPr lang="en-CA" sz="22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Note: </a:t>
                </a:r>
                <a:r>
                  <a:rPr lang="en-CA" sz="2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a</a:t>
                </a:r>
                <a:r>
                  <a:rPr lang="en-CA" sz="2200" b="1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pplied </a:t>
                </a:r>
                <a:r>
                  <a:rPr lang="en-CA" sz="22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nationally</a:t>
                </a:r>
              </a:p>
            </p:txBody>
          </p:sp>
        </mc:Choice>
        <mc:Fallback xmlns="">
          <p:sp>
            <p:nvSpPr>
              <p:cNvPr id="8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36858" y="3330846"/>
                <a:ext cx="4808839" cy="2599624"/>
              </a:xfr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/>
              <p:cNvSpPr/>
              <p:nvPr/>
            </p:nvSpPr>
            <p:spPr>
              <a:xfrm>
                <a:off x="1008984" y="2306135"/>
                <a:ext cx="4278735" cy="79496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,71010301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limLoc m:val="undOvr"/>
                          <m:supHide m:val="on"/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𝑝𝑟𝑜𝑑𝑢𝑐𝑡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n-CA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𝑝𝑟𝑜𝑑𝑢𝑐𝑡</m:t>
                              </m:r>
                            </m:sub>
                          </m:sSub>
                        </m:e>
                      </m:nary>
                      <m:r>
                        <a:rPr lang="en-US" i="1">
                          <a:latin typeface="Cambria Math" panose="02040503050406030204" pitchFamily="18" charset="0"/>
                        </a:rPr>
                        <m:t>∗</m:t>
                      </m:r>
                      <m:sSub>
                        <m:sSubPr>
                          <m:ctrlPr>
                            <a:rPr lang="en-CA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𝑝𝑟𝑜𝑑𝑢𝑐𝑡</m:t>
                          </m:r>
                        </m:sub>
                      </m:sSub>
                    </m:oMath>
                  </m:oMathPara>
                </a14:m>
                <a:endParaRPr lang="en-CA" dirty="0"/>
              </a:p>
            </p:txBody>
          </p:sp>
        </mc:Choice>
        <mc:Fallback xmlns="">
          <p:sp>
            <p:nvSpPr>
              <p:cNvPr id="11" name="Rectangle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8984" y="2306135"/>
                <a:ext cx="4278735" cy="794961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itle 1"/>
          <p:cNvSpPr txBox="1">
            <a:spLocks/>
          </p:cNvSpPr>
          <p:nvPr/>
        </p:nvSpPr>
        <p:spPr>
          <a:xfrm>
            <a:off x="967794" y="936862"/>
            <a:ext cx="7886700" cy="89504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u="none" kern="1200">
                <a:solidFill>
                  <a:schemeClr val="tx1"/>
                </a:solidFill>
                <a:latin typeface="Arial MT Std" panose="020B0402020200020204" pitchFamily="34" charset="0"/>
                <a:ea typeface="+mj-ea"/>
                <a:cs typeface="+mj-cs"/>
              </a:defRPr>
            </a:lvl1pPr>
          </a:lstStyle>
          <a:p>
            <a:r>
              <a:rPr lang="en-CA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Aggregation (4/4)</a:t>
            </a:r>
            <a:endParaRPr lang="en-CA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0673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719" y="1529914"/>
            <a:ext cx="8842562" cy="4339905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152650" y="358927"/>
            <a:ext cx="7886700" cy="895042"/>
          </a:xfrm>
        </p:spPr>
        <p:txBody>
          <a:bodyPr>
            <a:normAutofit/>
          </a:bodyPr>
          <a:lstStyle/>
          <a:p>
            <a:pPr algn="ctr"/>
            <a:r>
              <a:rPr lang="en-CA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Final Remarks (1/2)</a:t>
            </a:r>
            <a:endParaRPr lang="en-CA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2253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803037" y="1911058"/>
            <a:ext cx="9776406" cy="4664526"/>
          </a:xfrm>
        </p:spPr>
        <p:txBody>
          <a:bodyPr>
            <a:normAutofit fontScale="70000" lnSpcReduction="20000"/>
          </a:bodyPr>
          <a:lstStyle/>
          <a:p>
            <a:pPr>
              <a:buSzPct val="85000"/>
              <a:buFont typeface="Wingdings" panose="05000000000000000000" pitchFamily="2" charset="2"/>
              <a:buChar char="Ø"/>
            </a:pPr>
            <a:r>
              <a:rPr lang="en-CA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3400" dirty="0">
                <a:latin typeface="Arial" panose="020B0604020202020204" pitchFamily="34" charset="0"/>
                <a:cs typeface="Arial" panose="020B0604020202020204" pitchFamily="34" charset="0"/>
              </a:rPr>
              <a:t>New methodology </a:t>
            </a:r>
            <a:r>
              <a:rPr lang="en-CA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tackled the </a:t>
            </a:r>
            <a:r>
              <a:rPr lang="en-CA" sz="3400" dirty="0">
                <a:latin typeface="Arial" panose="020B0604020202020204" pitchFamily="34" charset="0"/>
                <a:cs typeface="Arial" panose="020B0604020202020204" pitchFamily="34" charset="0"/>
              </a:rPr>
              <a:t>previous issues of timeliness and cost, while allowing for </a:t>
            </a:r>
            <a:r>
              <a:rPr lang="en-CA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important improvements:</a:t>
            </a:r>
            <a:endParaRPr lang="en-CA" sz="3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SzPct val="85000"/>
              <a:buFont typeface="Wingdings" panose="05000000000000000000" pitchFamily="2" charset="2"/>
              <a:buChar char="§"/>
            </a:pPr>
            <a:r>
              <a:rPr lang="en-CA" sz="26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6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CA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odelling</a:t>
            </a:r>
          </a:p>
          <a:p>
            <a:pPr lvl="2">
              <a:buSzPct val="85000"/>
              <a:buFont typeface="Wingdings" panose="05000000000000000000" pitchFamily="2" charset="2"/>
              <a:buChar char="§"/>
            </a:pPr>
            <a:r>
              <a:rPr lang="en-C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Monthly</a:t>
            </a:r>
            <a:r>
              <a:rPr lang="en-CA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model </a:t>
            </a:r>
            <a:r>
              <a:rPr lang="en-CA" sz="2400" dirty="0">
                <a:latin typeface="Arial" panose="020B0604020202020204" pitchFamily="34" charset="0"/>
                <a:cs typeface="Arial" panose="020B0604020202020204" pitchFamily="34" charset="0"/>
              </a:rPr>
              <a:t>allows better measurement of price change in a market with evolving conditions and </a:t>
            </a:r>
            <a:r>
              <a:rPr lang="en-C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technology</a:t>
            </a:r>
          </a:p>
          <a:p>
            <a:pPr lvl="2">
              <a:buSzPct val="85000"/>
              <a:buFont typeface="Wingdings" panose="05000000000000000000" pitchFamily="2" charset="2"/>
              <a:buChar char="§"/>
            </a:pPr>
            <a:r>
              <a:rPr lang="en-C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Nonparametric approach allows complexities of product pricing to be better captured</a:t>
            </a:r>
          </a:p>
          <a:p>
            <a:pPr lvl="2">
              <a:buSzPct val="85000"/>
              <a:buFont typeface="Wingdings" panose="05000000000000000000" pitchFamily="2" charset="2"/>
              <a:buChar char="§"/>
            </a:pPr>
            <a:r>
              <a:rPr lang="en-C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Updated inputs</a:t>
            </a:r>
          </a:p>
          <a:p>
            <a:pPr lvl="1">
              <a:buSzPct val="85000"/>
              <a:buFont typeface="Wingdings" panose="05000000000000000000" pitchFamily="2" charset="2"/>
              <a:buChar char="§"/>
            </a:pPr>
            <a:r>
              <a:rPr lang="en-CA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Coverage</a:t>
            </a:r>
            <a:endParaRPr lang="en-CA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buSzPct val="85000"/>
              <a:buFont typeface="Wingdings" panose="05000000000000000000" pitchFamily="2" charset="2"/>
              <a:buChar char="§"/>
            </a:pPr>
            <a:r>
              <a:rPr lang="en-C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Sample </a:t>
            </a:r>
            <a:r>
              <a:rPr lang="en-CA" sz="2400" dirty="0">
                <a:latin typeface="Arial" panose="020B0604020202020204" pitchFamily="34" charset="0"/>
                <a:cs typeface="Arial" panose="020B0604020202020204" pitchFamily="34" charset="0"/>
              </a:rPr>
              <a:t>size</a:t>
            </a:r>
          </a:p>
          <a:p>
            <a:pPr lvl="2">
              <a:buSzPct val="85000"/>
              <a:buFont typeface="Wingdings" panose="05000000000000000000" pitchFamily="2" charset="2"/>
              <a:buChar char="§"/>
            </a:pPr>
            <a:r>
              <a:rPr lang="en-C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Brands</a:t>
            </a:r>
          </a:p>
          <a:p>
            <a:pPr lvl="2">
              <a:buSzPct val="85000"/>
              <a:buFont typeface="Wingdings" panose="05000000000000000000" pitchFamily="2" charset="2"/>
              <a:buChar char="§"/>
            </a:pPr>
            <a:r>
              <a:rPr lang="en-C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Multiple prices per month for items to better capture price change in the period it occurs</a:t>
            </a:r>
          </a:p>
          <a:p>
            <a:pPr>
              <a:buSzPct val="85000"/>
              <a:buFont typeface="Wingdings" panose="05000000000000000000" pitchFamily="2" charset="2"/>
              <a:buChar char="Ø"/>
            </a:pP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New retailers are in the process of being added</a:t>
            </a:r>
          </a:p>
          <a:p>
            <a:pPr>
              <a:buSzPct val="85000"/>
              <a:buFont typeface="Wingdings" panose="05000000000000000000" pitchFamily="2" charset="2"/>
              <a:buChar char="Ø"/>
            </a:pPr>
            <a:r>
              <a:rPr lang="en-CA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3400" dirty="0">
                <a:latin typeface="Arial" panose="020B0604020202020204" pitchFamily="34" charset="0"/>
                <a:cs typeface="Arial" panose="020B0604020202020204" pitchFamily="34" charset="0"/>
              </a:rPr>
              <a:t>Data and methods can </a:t>
            </a:r>
            <a:r>
              <a:rPr lang="en-CA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be </a:t>
            </a:r>
            <a:r>
              <a:rPr lang="en-CA" sz="3400" dirty="0">
                <a:latin typeface="Arial" panose="020B0604020202020204" pitchFamily="34" charset="0"/>
                <a:cs typeface="Arial" panose="020B0604020202020204" pitchFamily="34" charset="0"/>
              </a:rPr>
              <a:t>applied to more consumer </a:t>
            </a:r>
            <a:r>
              <a:rPr lang="en-CA" sz="3400" dirty="0" smtClean="0">
                <a:latin typeface="Arial" panose="020B0604020202020204" pitchFamily="34" charset="0"/>
                <a:cs typeface="Arial" panose="020B0604020202020204" pitchFamily="34" charset="0"/>
              </a:rPr>
              <a:t>electronics</a:t>
            </a:r>
          </a:p>
          <a:p>
            <a:pPr lvl="1">
              <a:buSzPct val="85000"/>
              <a:buFont typeface="Wingdings" panose="05000000000000000000" pitchFamily="2" charset="2"/>
              <a:buChar char="§"/>
            </a:pPr>
            <a:r>
              <a:rPr lang="en-CA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Currently investigating</a:t>
            </a:r>
            <a:endParaRPr lang="en-CA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967794" y="936862"/>
            <a:ext cx="7886700" cy="89504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u="none" kern="1200">
                <a:solidFill>
                  <a:schemeClr val="tx1"/>
                </a:solidFill>
                <a:latin typeface="Arial MT Std" panose="020B0402020200020204" pitchFamily="34" charset="0"/>
                <a:ea typeface="+mj-ea"/>
                <a:cs typeface="+mj-cs"/>
              </a:defRPr>
            </a:lvl1pPr>
          </a:lstStyle>
          <a:p>
            <a:r>
              <a:rPr lang="en-CA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Final Remarks (2/2)</a:t>
            </a:r>
            <a:endParaRPr lang="en-CA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2213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928818" y="1233165"/>
            <a:ext cx="10515600" cy="538162"/>
          </a:xfrm>
          <a:prstGeom prst="rect">
            <a:avLst/>
          </a:prstGeom>
        </p:spPr>
        <p:txBody>
          <a:bodyPr anchor="ctr">
            <a:normAutofit fontScale="90000"/>
          </a:bodyPr>
          <a:lstStyle/>
          <a:p>
            <a:r>
              <a:rPr lang="en-CA" sz="4800" b="1" dirty="0">
                <a:latin typeface="+mn-lt"/>
              </a:rPr>
              <a:t>Outline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375660" y="1924050"/>
            <a:ext cx="811530" cy="514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CA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976380" y="2181225"/>
            <a:ext cx="7886700" cy="362826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85000"/>
              <a:buFont typeface="Wingdings" panose="05000000000000000000" pitchFamily="2" charset="2"/>
              <a:buChar char="Ø"/>
            </a:pPr>
            <a:r>
              <a:rPr lang="en-CA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Background</a:t>
            </a:r>
          </a:p>
          <a:p>
            <a:pPr>
              <a:buSzPct val="85000"/>
              <a:buFont typeface="Wingdings" panose="05000000000000000000" pitchFamily="2" charset="2"/>
              <a:buChar char="Ø"/>
            </a:pPr>
            <a:r>
              <a:rPr lang="en-CA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Data</a:t>
            </a:r>
          </a:p>
          <a:p>
            <a:pPr>
              <a:buSzPct val="85000"/>
              <a:buFont typeface="Wingdings" panose="05000000000000000000" pitchFamily="2" charset="2"/>
              <a:buChar char="Ø"/>
            </a:pPr>
            <a:r>
              <a:rPr lang="en-CA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Quality adjustment</a:t>
            </a:r>
          </a:p>
          <a:p>
            <a:pPr>
              <a:buSzPct val="85000"/>
              <a:buFont typeface="Wingdings" panose="05000000000000000000" pitchFamily="2" charset="2"/>
              <a:buChar char="Ø"/>
            </a:pPr>
            <a:r>
              <a:rPr lang="en-CA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Aggregation</a:t>
            </a:r>
          </a:p>
          <a:p>
            <a:pPr>
              <a:buSzPct val="85000"/>
              <a:buFont typeface="Wingdings" panose="05000000000000000000" pitchFamily="2" charset="2"/>
              <a:buChar char="Ø"/>
            </a:pPr>
            <a:r>
              <a:rPr lang="en-CA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Concluding remarks</a:t>
            </a:r>
          </a:p>
          <a:p>
            <a:pPr marL="0" indent="0">
              <a:buSzPct val="85000"/>
              <a:buFont typeface="Arial" panose="020B0604020202020204" pitchFamily="34" charset="0"/>
              <a:buNone/>
            </a:pPr>
            <a:endParaRPr lang="en-CA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77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782296" y="930273"/>
            <a:ext cx="8627409" cy="895042"/>
          </a:xfrm>
        </p:spPr>
        <p:txBody>
          <a:bodyPr>
            <a:normAutofit/>
          </a:bodyPr>
          <a:lstStyle/>
          <a:p>
            <a:pPr algn="ctr"/>
            <a:r>
              <a:rPr lang="en-CA" sz="4000" b="1" dirty="0">
                <a:latin typeface="Arial" panose="020B0604020202020204" pitchFamily="34" charset="0"/>
                <a:cs typeface="Arial" panose="020B0604020202020204" pitchFamily="34" charset="0"/>
              </a:rPr>
              <a:t>End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077593" y="2353235"/>
            <a:ext cx="6036814" cy="2354293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SzPct val="85000"/>
              <a:buNone/>
            </a:pPr>
            <a:r>
              <a:rPr lang="en-CA" sz="2600" dirty="0">
                <a:latin typeface="Arial" panose="020B0604020202020204" pitchFamily="34" charset="0"/>
                <a:cs typeface="Arial" panose="020B0604020202020204" pitchFamily="34" charset="0"/>
              </a:rPr>
              <a:t>Thank you for your </a:t>
            </a:r>
            <a:r>
              <a:rPr lang="en-CA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attention.</a:t>
            </a:r>
            <a:endParaRPr lang="en-CA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SzPct val="85000"/>
              <a:buNone/>
            </a:pPr>
            <a:r>
              <a:rPr lang="en-CA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</a:p>
          <a:p>
            <a:pPr marL="0" indent="0" algn="ctr">
              <a:buSzPct val="85000"/>
              <a:buNone/>
            </a:pPr>
            <a:r>
              <a:rPr lang="en-CA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Questions?</a:t>
            </a:r>
          </a:p>
          <a:p>
            <a:pPr marL="0" indent="0" algn="ctr">
              <a:buSzPct val="85000"/>
              <a:buNone/>
            </a:pPr>
            <a:endParaRPr lang="en-CA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SzPct val="85000"/>
              <a:buNone/>
            </a:pPr>
            <a:r>
              <a:rPr lang="en-CA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Answers:</a:t>
            </a:r>
          </a:p>
          <a:p>
            <a:pPr marL="0" indent="0" algn="ctr">
              <a:buSzPct val="85000"/>
              <a:buNone/>
            </a:pPr>
            <a:r>
              <a:rPr lang="en-CA" sz="25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Lance.Taylor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@</a:t>
            </a:r>
            <a:r>
              <a:rPr lang="en-CA" sz="25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CA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anada.ca</a:t>
            </a:r>
          </a:p>
          <a:p>
            <a:pPr marL="0" indent="0" algn="ctr">
              <a:buSzPct val="85000"/>
              <a:buNone/>
            </a:pPr>
            <a:r>
              <a:rPr lang="en-US" sz="2500" dirty="0" smtClean="0">
                <a:latin typeface="Arial" panose="020B0604020202020204" pitchFamily="34" charset="0"/>
                <a:cs typeface="Arial" panose="020B0604020202020204" pitchFamily="34" charset="0"/>
              </a:rPr>
              <a:t>Roobina.Keshishbanoosy@canada.ca</a:t>
            </a:r>
            <a:endParaRPr lang="en-CA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SzPct val="85000"/>
              <a:buNone/>
            </a:pPr>
            <a:endParaRPr lang="en-CA" sz="2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21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967794" y="936862"/>
            <a:ext cx="7886700" cy="895042"/>
          </a:xfrm>
        </p:spPr>
        <p:txBody>
          <a:bodyPr>
            <a:normAutofit/>
          </a:bodyPr>
          <a:lstStyle/>
          <a:p>
            <a:r>
              <a:rPr lang="en-CA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Background (1/2)</a:t>
            </a:r>
            <a:endParaRPr lang="en-CA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967793" y="2107031"/>
            <a:ext cx="8842633" cy="3628261"/>
          </a:xfrm>
        </p:spPr>
        <p:txBody>
          <a:bodyPr>
            <a:normAutofit/>
          </a:bodyPr>
          <a:lstStyle/>
          <a:p>
            <a:pPr>
              <a:buSzPct val="85000"/>
              <a:buFont typeface="Wingdings" panose="05000000000000000000" pitchFamily="2" charset="2"/>
              <a:buChar char="Ø"/>
            </a:pPr>
            <a:r>
              <a:rPr lang="en-CA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600" dirty="0">
                <a:latin typeface="Arial" panose="020B0604020202020204" pitchFamily="34" charset="0"/>
                <a:cs typeface="Arial" panose="020B0604020202020204" pitchFamily="34" charset="0"/>
              </a:rPr>
              <a:t>Computers and peripherals are used to price the Computer equipment, software and supplies index in the Canadian CPI</a:t>
            </a:r>
          </a:p>
          <a:p>
            <a:pPr lvl="1">
              <a:buSzPct val="85000"/>
              <a:buFont typeface="Wingdings" panose="05000000000000000000" pitchFamily="2" charset="2"/>
              <a:buChar char="§"/>
            </a:pPr>
            <a:r>
              <a:rPr lang="en-CA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200" dirty="0">
                <a:latin typeface="Arial" panose="020B0604020202020204" pitchFamily="34" charset="0"/>
                <a:cs typeface="Arial" panose="020B0604020202020204" pitchFamily="34" charset="0"/>
              </a:rPr>
              <a:t>About .42% of total Canadian basket </a:t>
            </a:r>
            <a:r>
              <a:rPr lang="en-CA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weight</a:t>
            </a:r>
          </a:p>
          <a:p>
            <a:pPr lvl="1">
              <a:buSzPct val="85000"/>
              <a:buFont typeface="Wingdings" panose="05000000000000000000" pitchFamily="2" charset="2"/>
              <a:buChar char="§"/>
            </a:pPr>
            <a:endParaRPr lang="en-CA" sz="26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SzPct val="85000"/>
              <a:buFont typeface="Wingdings" panose="05000000000000000000" pitchFamily="2" charset="2"/>
              <a:buChar char="Ø"/>
            </a:pPr>
            <a:r>
              <a:rPr lang="en-CA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January 2021 CPI commenced new methodology with corresponding introduction of web scraped data source</a:t>
            </a:r>
            <a:endParaRPr lang="en-CA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2790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967794" y="2082282"/>
            <a:ext cx="7886700" cy="3628261"/>
          </a:xfrm>
        </p:spPr>
        <p:txBody>
          <a:bodyPr>
            <a:normAutofit lnSpcReduction="10000"/>
          </a:bodyPr>
          <a:lstStyle/>
          <a:p>
            <a:pPr>
              <a:buSzPct val="85000"/>
              <a:buFont typeface="Wingdings" panose="05000000000000000000" pitchFamily="2" charset="2"/>
              <a:buChar char="Ø"/>
            </a:pPr>
            <a:r>
              <a:rPr lang="en-CA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600" dirty="0">
                <a:latin typeface="Arial" panose="020B0604020202020204" pitchFamily="34" charset="0"/>
                <a:cs typeface="Arial" panose="020B0604020202020204" pitchFamily="34" charset="0"/>
              </a:rPr>
              <a:t>Products covered</a:t>
            </a:r>
          </a:p>
          <a:p>
            <a:pPr lvl="1">
              <a:buSzPct val="85000"/>
              <a:buFont typeface="Wingdings" panose="05000000000000000000" pitchFamily="2" charset="2"/>
              <a:buChar char="§"/>
            </a:pPr>
            <a:r>
              <a:rPr lang="en-CA" sz="26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200" dirty="0">
                <a:latin typeface="Arial" panose="020B0604020202020204" pitchFamily="34" charset="0"/>
                <a:cs typeface="Arial" panose="020B0604020202020204" pitchFamily="34" charset="0"/>
              </a:rPr>
              <a:t>Laptops</a:t>
            </a:r>
          </a:p>
          <a:p>
            <a:pPr lvl="1">
              <a:buSzPct val="85000"/>
              <a:buFont typeface="Wingdings" panose="05000000000000000000" pitchFamily="2" charset="2"/>
              <a:buChar char="§"/>
            </a:pPr>
            <a:r>
              <a:rPr lang="en-CA" sz="2200" dirty="0">
                <a:latin typeface="Arial" panose="020B0604020202020204" pitchFamily="34" charset="0"/>
                <a:cs typeface="Arial" panose="020B0604020202020204" pitchFamily="34" charset="0"/>
              </a:rPr>
              <a:t> Desktops</a:t>
            </a:r>
          </a:p>
          <a:p>
            <a:pPr lvl="1">
              <a:buSzPct val="85000"/>
              <a:buFont typeface="Wingdings" panose="05000000000000000000" pitchFamily="2" charset="2"/>
              <a:buChar char="§"/>
            </a:pPr>
            <a:r>
              <a:rPr lang="en-CA" sz="2200" dirty="0">
                <a:latin typeface="Arial" panose="020B0604020202020204" pitchFamily="34" charset="0"/>
                <a:cs typeface="Arial" panose="020B0604020202020204" pitchFamily="34" charset="0"/>
              </a:rPr>
              <a:t> Monitors</a:t>
            </a:r>
          </a:p>
          <a:p>
            <a:pPr lvl="1">
              <a:buSzPct val="85000"/>
              <a:buFont typeface="Wingdings" panose="05000000000000000000" pitchFamily="2" charset="2"/>
              <a:buChar char="§"/>
            </a:pPr>
            <a:r>
              <a:rPr lang="en-CA" sz="2200" dirty="0">
                <a:latin typeface="Arial" panose="020B0604020202020204" pitchFamily="34" charset="0"/>
                <a:cs typeface="Arial" panose="020B0604020202020204" pitchFamily="34" charset="0"/>
              </a:rPr>
              <a:t> Printers</a:t>
            </a:r>
          </a:p>
          <a:p>
            <a:pPr>
              <a:lnSpc>
                <a:spcPct val="100000"/>
              </a:lnSpc>
              <a:buSzPct val="85000"/>
              <a:buFont typeface="Wingdings" panose="05000000000000000000" pitchFamily="2" charset="2"/>
              <a:buChar char="Ø"/>
            </a:pPr>
            <a:r>
              <a:rPr lang="en-CA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Challenges with the previous approach</a:t>
            </a:r>
            <a:endParaRPr lang="en-CA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SzPct val="85000"/>
              <a:buFont typeface="Wingdings" panose="05000000000000000000" pitchFamily="2" charset="2"/>
              <a:buChar char="§"/>
            </a:pPr>
            <a:r>
              <a:rPr lang="en-CA" sz="26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200" dirty="0">
                <a:latin typeface="Arial" panose="020B0604020202020204" pitchFamily="34" charset="0"/>
                <a:cs typeface="Arial" panose="020B0604020202020204" pitchFamily="34" charset="0"/>
              </a:rPr>
              <a:t>Data cost</a:t>
            </a:r>
          </a:p>
          <a:p>
            <a:pPr lvl="1">
              <a:buSzPct val="85000"/>
              <a:buFont typeface="Wingdings" panose="05000000000000000000" pitchFamily="2" charset="2"/>
              <a:buChar char="§"/>
            </a:pPr>
            <a:r>
              <a:rPr lang="en-CA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Timeliness – two months lag</a:t>
            </a:r>
            <a:endParaRPr lang="en-CA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SzPct val="85000"/>
              <a:buFont typeface="Wingdings" panose="05000000000000000000" pitchFamily="2" charset="2"/>
              <a:buChar char="§"/>
            </a:pPr>
            <a:r>
              <a:rPr lang="en-CA" sz="2200" dirty="0">
                <a:latin typeface="Arial" panose="020B0604020202020204" pitchFamily="34" charset="0"/>
                <a:cs typeface="Arial" panose="020B0604020202020204" pitchFamily="34" charset="0"/>
              </a:rPr>
              <a:t> Quality adjustment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67794" y="936862"/>
            <a:ext cx="7886700" cy="895042"/>
          </a:xfrm>
        </p:spPr>
        <p:txBody>
          <a:bodyPr>
            <a:normAutofit/>
          </a:bodyPr>
          <a:lstStyle/>
          <a:p>
            <a:r>
              <a:rPr lang="en-CA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Background (2/2)</a:t>
            </a:r>
            <a:endParaRPr lang="en-CA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5418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967794" y="2027982"/>
            <a:ext cx="9478064" cy="3972645"/>
          </a:xfrm>
        </p:spPr>
        <p:txBody>
          <a:bodyPr>
            <a:normAutofit fontScale="92500" lnSpcReduction="10000"/>
          </a:bodyPr>
          <a:lstStyle/>
          <a:p>
            <a:pPr>
              <a:buSzPct val="85000"/>
              <a:buFont typeface="Wingdings" panose="05000000000000000000" pitchFamily="2" charset="2"/>
              <a:buChar char="Ø"/>
            </a:pPr>
            <a:r>
              <a:rPr lang="en-CA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Prices collected and delivered </a:t>
            </a:r>
            <a:r>
              <a:rPr lang="en-CA" sz="2800" dirty="0">
                <a:latin typeface="Arial" panose="020B0604020202020204" pitchFamily="34" charset="0"/>
                <a:cs typeface="Arial" panose="020B0604020202020204" pitchFamily="34" charset="0"/>
              </a:rPr>
              <a:t>weekly from retailer </a:t>
            </a: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websites</a:t>
            </a:r>
          </a:p>
          <a:p>
            <a:pPr lvl="1">
              <a:buSzPct val="85000"/>
              <a:buFont typeface="Wingdings" panose="05000000000000000000" pitchFamily="2" charset="2"/>
              <a:buChar char="§"/>
            </a:pPr>
            <a:r>
              <a:rPr lang="en-CA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Eliminates a month of lag from the previous data source</a:t>
            </a:r>
          </a:p>
          <a:p>
            <a:pPr lvl="1">
              <a:buSzPct val="85000"/>
              <a:buFont typeface="Wingdings" panose="05000000000000000000" pitchFamily="2" charset="2"/>
              <a:buChar char="§"/>
            </a:pPr>
            <a:r>
              <a:rPr lang="en-CA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Price changes more likely to be recorded in the period they occur</a:t>
            </a:r>
            <a:endParaRPr lang="en-CA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SzPct val="85000"/>
              <a:buFont typeface="Wingdings" panose="05000000000000000000" pitchFamily="2" charset="2"/>
              <a:buChar char="Ø"/>
            </a:pPr>
            <a:r>
              <a:rPr lang="en-CA" sz="2800" dirty="0">
                <a:latin typeface="Arial" panose="020B0604020202020204" pitchFamily="34" charset="0"/>
                <a:cs typeface="Arial" panose="020B0604020202020204" pitchFamily="34" charset="0"/>
              </a:rPr>
              <a:t> Multiple outlets per retailer</a:t>
            </a:r>
          </a:p>
          <a:p>
            <a:pPr lvl="1">
              <a:buSzPct val="85000"/>
              <a:buFont typeface="Wingdings" panose="05000000000000000000" pitchFamily="2" charset="2"/>
              <a:buChar char="§"/>
            </a:pPr>
            <a:r>
              <a:rPr lang="en-CA" sz="26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400" dirty="0">
                <a:latin typeface="Arial" panose="020B0604020202020204" pitchFamily="34" charset="0"/>
                <a:cs typeface="Arial" panose="020B0604020202020204" pitchFamily="34" charset="0"/>
              </a:rPr>
              <a:t>Currently 3 retailers</a:t>
            </a:r>
          </a:p>
          <a:p>
            <a:pPr>
              <a:buSzPct val="85000"/>
              <a:buFont typeface="Wingdings" panose="05000000000000000000" pitchFamily="2" charset="2"/>
              <a:buChar char="Ø"/>
            </a:pPr>
            <a:r>
              <a:rPr lang="en-CA" sz="2800" dirty="0">
                <a:latin typeface="Arial" panose="020B0604020202020204" pitchFamily="34" charset="0"/>
                <a:cs typeface="Arial" panose="020B0604020202020204" pitchFamily="34" charset="0"/>
              </a:rPr>
              <a:t> Average price taken for each item within a </a:t>
            </a: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retailer across </a:t>
            </a:r>
            <a:r>
              <a:rPr lang="en-CA" sz="2800" dirty="0">
                <a:latin typeface="Arial" panose="020B0604020202020204" pitchFamily="34" charset="0"/>
                <a:cs typeface="Arial" panose="020B0604020202020204" pitchFamily="34" charset="0"/>
              </a:rPr>
              <a:t>outlets and weeks</a:t>
            </a:r>
          </a:p>
          <a:p>
            <a:pPr>
              <a:buSzPct val="85000"/>
              <a:buFont typeface="Wingdings" panose="05000000000000000000" pitchFamily="2" charset="2"/>
              <a:buChar char="Ø"/>
            </a:pP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Weights </a:t>
            </a:r>
            <a:r>
              <a:rPr lang="en-CA" sz="2800" dirty="0">
                <a:latin typeface="Arial" panose="020B0604020202020204" pitchFamily="34" charset="0"/>
                <a:cs typeface="Arial" panose="020B0604020202020204" pitchFamily="34" charset="0"/>
              </a:rPr>
              <a:t>used in modelling and aggregating are sourced from industry reports and Statistics </a:t>
            </a: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Canada’s </a:t>
            </a:r>
            <a:r>
              <a:rPr lang="en-CA" sz="2800" dirty="0">
                <a:latin typeface="Arial" panose="020B0604020202020204" pitchFamily="34" charset="0"/>
                <a:cs typeface="Arial" panose="020B0604020202020204" pitchFamily="34" charset="0"/>
              </a:rPr>
              <a:t>Merchant Retail Trade Survey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967794" y="936862"/>
            <a:ext cx="7886700" cy="895042"/>
          </a:xfrm>
        </p:spPr>
        <p:txBody>
          <a:bodyPr>
            <a:normAutofit/>
          </a:bodyPr>
          <a:lstStyle/>
          <a:p>
            <a:r>
              <a:rPr lang="en-CA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Data (1/2)</a:t>
            </a:r>
            <a:endParaRPr lang="en-CA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5607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967794" y="2023156"/>
            <a:ext cx="9292312" cy="4191967"/>
          </a:xfrm>
        </p:spPr>
        <p:txBody>
          <a:bodyPr>
            <a:normAutofit fontScale="85000" lnSpcReduction="20000"/>
          </a:bodyPr>
          <a:lstStyle/>
          <a:p>
            <a:pPr>
              <a:buSzPct val="85000"/>
              <a:buFont typeface="Wingdings" panose="05000000000000000000" pitchFamily="2" charset="2"/>
              <a:buChar char="Ø"/>
            </a:pPr>
            <a:r>
              <a:rPr lang="en-CA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3000" dirty="0">
                <a:latin typeface="Arial" panose="020B0604020202020204" pitchFamily="34" charset="0"/>
                <a:cs typeface="Arial" panose="020B0604020202020204" pitchFamily="34" charset="0"/>
              </a:rPr>
              <a:t>Most of the cleaning and prep is automated </a:t>
            </a:r>
            <a:r>
              <a:rPr lang="en-CA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while allowing subject-matter intervention at </a:t>
            </a:r>
            <a:r>
              <a:rPr lang="en-CA" sz="3000" dirty="0">
                <a:latin typeface="Arial" panose="020B0604020202020204" pitchFamily="34" charset="0"/>
                <a:cs typeface="Arial" panose="020B0604020202020204" pitchFamily="34" charset="0"/>
              </a:rPr>
              <a:t>various stages</a:t>
            </a:r>
          </a:p>
          <a:p>
            <a:pPr lvl="1">
              <a:buSzPct val="85000"/>
              <a:buFont typeface="Wingdings" panose="05000000000000000000" pitchFamily="2" charset="2"/>
              <a:buChar char="§"/>
            </a:pPr>
            <a:r>
              <a:rPr lang="en-CA" sz="265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Previously human cleaning added a month lag, automation eliminates this</a:t>
            </a:r>
            <a:endParaRPr lang="en-CA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SzPct val="85000"/>
              <a:buFont typeface="Wingdings" panose="05000000000000000000" pitchFamily="2" charset="2"/>
              <a:buChar char="§"/>
            </a:pPr>
            <a:r>
              <a:rPr lang="en-CA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Current </a:t>
            </a:r>
            <a:r>
              <a:rPr lang="en-CA" sz="2600" dirty="0">
                <a:latin typeface="Arial" panose="020B0604020202020204" pitchFamily="34" charset="0"/>
                <a:cs typeface="Arial" panose="020B0604020202020204" pitchFamily="34" charset="0"/>
              </a:rPr>
              <a:t>production now takes one employee one full </a:t>
            </a:r>
            <a:r>
              <a:rPr lang="en-CA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day</a:t>
            </a:r>
          </a:p>
          <a:p>
            <a:pPr>
              <a:buSzPct val="85000"/>
              <a:buFont typeface="Wingdings" panose="05000000000000000000" pitchFamily="2" charset="2"/>
              <a:buChar char="Ø"/>
            </a:pPr>
            <a:r>
              <a:rPr lang="en-CA" sz="3100" dirty="0">
                <a:latin typeface="Arial" panose="020B0604020202020204" pitchFamily="34" charset="0"/>
                <a:cs typeface="Arial" panose="020B0604020202020204" pitchFamily="34" charset="0"/>
              </a:rPr>
              <a:t>Product characteristics contained in semi-structured text (descriptions, names, crumb trails, etc.)</a:t>
            </a:r>
          </a:p>
          <a:p>
            <a:pPr lvl="1">
              <a:buSzPct val="85000"/>
              <a:buFont typeface="Wingdings" panose="05000000000000000000" pitchFamily="2" charset="2"/>
              <a:buChar char="§"/>
            </a:pPr>
            <a:r>
              <a:rPr lang="en-CA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Processing to identify characteristics, harmonize units for continuous variables, standardize discrete variables, etc.</a:t>
            </a:r>
            <a:endParaRPr lang="en-CA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SzPct val="85000"/>
              <a:buFont typeface="Wingdings" panose="05000000000000000000" pitchFamily="2" charset="2"/>
              <a:buChar char="Ø"/>
            </a:pP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3000" dirty="0" smtClean="0">
                <a:latin typeface="Arial" panose="020B0604020202020204" pitchFamily="34" charset="0"/>
                <a:cs typeface="Arial" panose="020B0604020202020204" pitchFamily="34" charset="0"/>
              </a:rPr>
              <a:t>Currently </a:t>
            </a:r>
            <a:r>
              <a:rPr lang="en-CA" sz="3000" dirty="0">
                <a:latin typeface="Arial" panose="020B0604020202020204" pitchFamily="34" charset="0"/>
                <a:cs typeface="Arial" panose="020B0604020202020204" pitchFamily="34" charset="0"/>
              </a:rPr>
              <a:t>no classifier used</a:t>
            </a:r>
          </a:p>
          <a:p>
            <a:pPr lvl="1">
              <a:buSzPct val="85000"/>
              <a:buFont typeface="Wingdings" panose="05000000000000000000" pitchFamily="2" charset="2"/>
              <a:buChar char="§"/>
            </a:pPr>
            <a:r>
              <a:rPr lang="en-CA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Rules </a:t>
            </a:r>
            <a:r>
              <a:rPr lang="en-CA" sz="2600" dirty="0">
                <a:latin typeface="Arial" panose="020B0604020202020204" pitchFamily="34" charset="0"/>
                <a:cs typeface="Arial" panose="020B0604020202020204" pitchFamily="34" charset="0"/>
              </a:rPr>
              <a:t>based product and characteristic </a:t>
            </a:r>
            <a:r>
              <a:rPr lang="en-CA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identification</a:t>
            </a:r>
          </a:p>
          <a:p>
            <a:pPr lvl="1">
              <a:buSzPct val="85000"/>
              <a:buFont typeface="Wingdings" panose="05000000000000000000" pitchFamily="2" charset="2"/>
              <a:buChar char="§"/>
            </a:pPr>
            <a:r>
              <a:rPr lang="en-CA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Items </a:t>
            </a:r>
            <a:r>
              <a:rPr lang="en-CA" sz="2600" dirty="0">
                <a:latin typeface="Arial" panose="020B0604020202020204" pitchFamily="34" charset="0"/>
                <a:cs typeface="Arial" panose="020B0604020202020204" pitchFamily="34" charset="0"/>
              </a:rPr>
              <a:t>are by default in scope if they have the characteristics of the product in question (after cleaning</a:t>
            </a:r>
            <a:r>
              <a:rPr lang="en-CA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967794" y="936862"/>
            <a:ext cx="7886700" cy="89504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u="none" kern="1200">
                <a:solidFill>
                  <a:schemeClr val="tx1"/>
                </a:solidFill>
                <a:latin typeface="Arial MT Std" panose="020B0402020200020204" pitchFamily="34" charset="0"/>
                <a:ea typeface="+mj-ea"/>
                <a:cs typeface="+mj-cs"/>
              </a:defRPr>
            </a:lvl1pPr>
          </a:lstStyle>
          <a:p>
            <a:r>
              <a:rPr lang="en-CA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Data (2/2)</a:t>
            </a:r>
            <a:endParaRPr lang="en-CA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825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967794" y="2005864"/>
            <a:ext cx="8563664" cy="3628261"/>
          </a:xfrm>
        </p:spPr>
        <p:txBody>
          <a:bodyPr>
            <a:normAutofit fontScale="92500"/>
          </a:bodyPr>
          <a:lstStyle/>
          <a:p>
            <a:pPr>
              <a:buSzPct val="85000"/>
              <a:buFont typeface="Wingdings" panose="05000000000000000000" pitchFamily="2" charset="2"/>
              <a:buChar char="Ø"/>
            </a:pPr>
            <a:r>
              <a:rPr lang="en-CA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Computer </a:t>
            </a:r>
            <a:r>
              <a:rPr lang="en-CA" sz="2800" dirty="0">
                <a:latin typeface="Arial" panose="020B0604020202020204" pitchFamily="34" charset="0"/>
                <a:cs typeface="Arial" panose="020B0604020202020204" pitchFamily="34" charset="0"/>
              </a:rPr>
              <a:t>and peripheral products vary in their rate of technological change and churn</a:t>
            </a:r>
          </a:p>
          <a:p>
            <a:pPr lvl="1">
              <a:buSzPct val="85000"/>
              <a:buFont typeface="Wingdings" panose="05000000000000000000" pitchFamily="2" charset="2"/>
              <a:buChar char="§"/>
            </a:pPr>
            <a:r>
              <a:rPr lang="en-C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Laptops </a:t>
            </a:r>
            <a:r>
              <a:rPr lang="en-CA" sz="2400" dirty="0">
                <a:latin typeface="Arial" panose="020B0604020202020204" pitchFamily="34" charset="0"/>
                <a:cs typeface="Arial" panose="020B0604020202020204" pitchFamily="34" charset="0"/>
              </a:rPr>
              <a:t>and desktops have a much greater churn </a:t>
            </a:r>
            <a:r>
              <a:rPr lang="en-C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rate, and greater pace of technological change than </a:t>
            </a:r>
            <a:r>
              <a:rPr lang="en-CA" sz="2400" dirty="0">
                <a:latin typeface="Arial" panose="020B0604020202020204" pitchFamily="34" charset="0"/>
                <a:cs typeface="Arial" panose="020B0604020202020204" pitchFamily="34" charset="0"/>
              </a:rPr>
              <a:t>monitors or </a:t>
            </a:r>
            <a:r>
              <a:rPr lang="en-C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printers</a:t>
            </a:r>
          </a:p>
          <a:p>
            <a:pPr lvl="1">
              <a:buSzPct val="85000"/>
              <a:buFont typeface="Wingdings" panose="05000000000000000000" pitchFamily="2" charset="2"/>
              <a:buChar char="§"/>
            </a:pPr>
            <a:r>
              <a:rPr lang="en-CA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Missing entering and exiting items could cause bias in an index based on only the matching set of items between periods</a:t>
            </a:r>
          </a:p>
          <a:p>
            <a:pPr>
              <a:buSzPct val="85000"/>
              <a:buFont typeface="Wingdings" panose="05000000000000000000" pitchFamily="2" charset="2"/>
              <a:buChar char="Ø"/>
            </a:pPr>
            <a:r>
              <a:rPr lang="en-CA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CA" sz="2800" dirty="0">
                <a:latin typeface="Arial" panose="020B0604020202020204" pitchFamily="34" charset="0"/>
                <a:cs typeface="Arial" panose="020B0604020202020204" pitchFamily="34" charset="0"/>
              </a:rPr>
              <a:t>Hence, laptops and desktops use a hedonic approach to account for missing prices of entries and exits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967794" y="936862"/>
            <a:ext cx="7886700" cy="895042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u="none" kern="1200">
                <a:solidFill>
                  <a:schemeClr val="tx1"/>
                </a:solidFill>
                <a:latin typeface="Arial MT Std" panose="020B0402020200020204" pitchFamily="34" charset="0"/>
                <a:ea typeface="+mj-ea"/>
                <a:cs typeface="+mj-cs"/>
              </a:defRPr>
            </a:lvl1pPr>
          </a:lstStyle>
          <a:p>
            <a:r>
              <a:rPr lang="en-CA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Quality Adjustments (1/7)</a:t>
            </a:r>
            <a:endParaRPr lang="en-CA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0838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725" y="1389236"/>
            <a:ext cx="8972550" cy="4752647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152650" y="358927"/>
            <a:ext cx="7886700" cy="895042"/>
          </a:xfrm>
        </p:spPr>
        <p:txBody>
          <a:bodyPr>
            <a:normAutofit/>
          </a:bodyPr>
          <a:lstStyle/>
          <a:p>
            <a:pPr algn="ctr"/>
            <a:r>
              <a:rPr lang="en-CA" sz="2800" b="1" dirty="0">
                <a:latin typeface="Arial" panose="020B0604020202020204" pitchFamily="34" charset="0"/>
                <a:cs typeface="Arial" panose="020B0604020202020204" pitchFamily="34" charset="0"/>
              </a:rPr>
              <a:t>Quality adjustment (</a:t>
            </a:r>
            <a:r>
              <a:rPr lang="en-CA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2/7)</a:t>
            </a:r>
            <a:endParaRPr lang="en-CA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2880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110" y="1421393"/>
            <a:ext cx="8792187" cy="4657111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152650" y="358927"/>
            <a:ext cx="7886700" cy="895042"/>
          </a:xfrm>
        </p:spPr>
        <p:txBody>
          <a:bodyPr>
            <a:normAutofit/>
          </a:bodyPr>
          <a:lstStyle/>
          <a:p>
            <a:pPr algn="ctr"/>
            <a:r>
              <a:rPr lang="en-CA" sz="2800" b="1" dirty="0">
                <a:latin typeface="Arial" panose="020B0604020202020204" pitchFamily="34" charset="0"/>
                <a:cs typeface="Arial" panose="020B0604020202020204" pitchFamily="34" charset="0"/>
              </a:rPr>
              <a:t>Quality adjustment </a:t>
            </a:r>
            <a:r>
              <a:rPr lang="en-CA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CA" sz="28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CA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/7)</a:t>
            </a:r>
            <a:endParaRPr lang="en-CA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6488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31d-20_029_02-eng.potx" id="{34967923-EB6E-4830-B50E-1D33803BA617}" vid="{9528EFDA-0A54-401B-A941-DCA0DA23948D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21_02_26_rough_slide_show_outline.potx" id="{51B19584-6A68-4FCC-BA90-4857CD78E3D9}" vid="{7F34D3C6-744D-44FE-A49A-98CEAB712D6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31d-20_029_02-eng</Template>
  <TotalTime>11313</TotalTime>
  <Words>856</Words>
  <Application>Microsoft Office PowerPoint</Application>
  <PresentationFormat>Widescreen</PresentationFormat>
  <Paragraphs>148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Arial MT Std</vt:lpstr>
      <vt:lpstr>Calibri</vt:lpstr>
      <vt:lpstr>Cambria Math</vt:lpstr>
      <vt:lpstr>Wingdings</vt:lpstr>
      <vt:lpstr>Office Theme</vt:lpstr>
      <vt:lpstr>1_Office Theme</vt:lpstr>
      <vt:lpstr>Estimating computers and peripherals price indices using web-scraped data</vt:lpstr>
      <vt:lpstr>Outline</vt:lpstr>
      <vt:lpstr>Background (1/2)</vt:lpstr>
      <vt:lpstr>Background (2/2)</vt:lpstr>
      <vt:lpstr>Data (1/2)</vt:lpstr>
      <vt:lpstr>PowerPoint Presentation</vt:lpstr>
      <vt:lpstr>PowerPoint Presentation</vt:lpstr>
      <vt:lpstr>Quality adjustment (2/7)</vt:lpstr>
      <vt:lpstr>Quality adjustment (3/7)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Final Remarks (1/2)</vt:lpstr>
      <vt:lpstr>PowerPoint Presentation</vt:lpstr>
      <vt:lpstr>End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Quality adjustment by classification</dc:title>
  <dc:creator>Weselake-George, Zachary - CPD/DPC</dc:creator>
  <cp:lastModifiedBy>Keshishbanoosy, Roobina - CPD/DPC</cp:lastModifiedBy>
  <cp:revision>508</cp:revision>
  <dcterms:created xsi:type="dcterms:W3CDTF">2021-02-27T23:26:45Z</dcterms:created>
  <dcterms:modified xsi:type="dcterms:W3CDTF">2021-05-08T15:01:04Z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1989986489</vt:i4>
  </property>
  <property fmtid="{D5CDD505-2E9C-101B-9397-08002B2CF9AE}" pid="3" name="_NewReviewCycle">
    <vt:lpwstr/>
  </property>
  <property fmtid="{D5CDD505-2E9C-101B-9397-08002B2CF9AE}" pid="4" name="_EmailSubject">
    <vt:lpwstr>CPI Expert Group meeting - information for presenters</vt:lpwstr>
  </property>
  <property fmtid="{D5CDD505-2E9C-101B-9397-08002B2CF9AE}" pid="5" name="_AuthorEmail">
    <vt:lpwstr>roobina.keshishbanoosy@canada.ca</vt:lpwstr>
  </property>
  <property fmtid="{D5CDD505-2E9C-101B-9397-08002B2CF9AE}" pid="6" name="_AuthorEmailDisplayName">
    <vt:lpwstr>Keshishbanoosy, Roobina (STATCAN)</vt:lpwstr>
  </property>
  <property fmtid="{D5CDD505-2E9C-101B-9397-08002B2CF9AE}" pid="7" name="_PreviousAdHocReviewCycleID">
    <vt:i4>-1687435607</vt:i4>
  </property>
</Properties>
</file>