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34" r:id="rId3"/>
    <p:sldId id="316" r:id="rId4"/>
    <p:sldId id="344" r:id="rId5"/>
    <p:sldId id="345" r:id="rId6"/>
    <p:sldId id="317" r:id="rId7"/>
    <p:sldId id="319" r:id="rId8"/>
    <p:sldId id="320" r:id="rId9"/>
    <p:sldId id="318" r:id="rId10"/>
    <p:sldId id="322" r:id="rId11"/>
    <p:sldId id="327" r:id="rId12"/>
    <p:sldId id="323" r:id="rId13"/>
    <p:sldId id="324" r:id="rId14"/>
    <p:sldId id="329" r:id="rId15"/>
    <p:sldId id="325" r:id="rId16"/>
    <p:sldId id="326" r:id="rId17"/>
    <p:sldId id="328" r:id="rId18"/>
    <p:sldId id="330" r:id="rId19"/>
    <p:sldId id="333" r:id="rId20"/>
    <p:sldId id="350" r:id="rId21"/>
    <p:sldId id="346" r:id="rId22"/>
    <p:sldId id="349" r:id="rId23"/>
    <p:sldId id="347" r:id="rId24"/>
    <p:sldId id="262" r:id="rId2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17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6195"/>
    <a:srgbClr val="A1B2E3"/>
    <a:srgbClr val="F8EDEC"/>
    <a:srgbClr val="BBC8EB"/>
    <a:srgbClr val="718BD5"/>
    <a:srgbClr val="1827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75383" autoAdjust="0"/>
  </p:normalViewPr>
  <p:slideViewPr>
    <p:cSldViewPr>
      <p:cViewPr varScale="1">
        <p:scale>
          <a:sx n="84" d="100"/>
          <a:sy n="84" d="100"/>
        </p:scale>
        <p:origin x="1452" y="90"/>
      </p:cViewPr>
      <p:guideLst>
        <p:guide orient="horz" pos="3117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22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corp\peopledfs\babjri\Desktop\Web%20Scrape\Mobile%20Handsets\Index%20Comparison\Expanded%20Sample%20-%20Hedonic%20QA%20Index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6B7-4CF2-9FA5-5165AD02BF1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6B7-4CF2-9FA5-5165AD02BF1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6B7-4CF2-9FA5-5165AD02BF1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6B7-4CF2-9FA5-5165AD02BF13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59</c:v>
                </c:pt>
                <c:pt idx="1">
                  <c:v>17</c:v>
                </c:pt>
                <c:pt idx="2">
                  <c:v>9</c:v>
                </c:pt>
                <c:pt idx="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7C-4BF7-A473-29A5394A7C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AU"/>
              <a:t>Mobile Handsets EA Index Comparison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Expanded Sample + Hedonic QA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Sheet1!$C$1:$X$1</c:f>
              <c:numCache>
                <c:formatCode>mmm\-yy</c:formatCode>
                <c:ptCount val="22"/>
                <c:pt idx="0">
                  <c:v>43221</c:v>
                </c:pt>
                <c:pt idx="1">
                  <c:v>43252</c:v>
                </c:pt>
                <c:pt idx="2">
                  <c:v>43282</c:v>
                </c:pt>
                <c:pt idx="3">
                  <c:v>43313</c:v>
                </c:pt>
                <c:pt idx="4">
                  <c:v>43344</c:v>
                </c:pt>
                <c:pt idx="5">
                  <c:v>43374</c:v>
                </c:pt>
                <c:pt idx="6">
                  <c:v>43405</c:v>
                </c:pt>
                <c:pt idx="7">
                  <c:v>43435</c:v>
                </c:pt>
                <c:pt idx="8">
                  <c:v>43466</c:v>
                </c:pt>
                <c:pt idx="9">
                  <c:v>43497</c:v>
                </c:pt>
                <c:pt idx="10">
                  <c:v>43525</c:v>
                </c:pt>
                <c:pt idx="11">
                  <c:v>43556</c:v>
                </c:pt>
                <c:pt idx="12">
                  <c:v>43586</c:v>
                </c:pt>
                <c:pt idx="13">
                  <c:v>43617</c:v>
                </c:pt>
                <c:pt idx="14">
                  <c:v>43647</c:v>
                </c:pt>
                <c:pt idx="15">
                  <c:v>43678</c:v>
                </c:pt>
                <c:pt idx="16">
                  <c:v>43709</c:v>
                </c:pt>
                <c:pt idx="17">
                  <c:v>43739</c:v>
                </c:pt>
                <c:pt idx="18">
                  <c:v>43770</c:v>
                </c:pt>
                <c:pt idx="19">
                  <c:v>43800</c:v>
                </c:pt>
                <c:pt idx="20">
                  <c:v>43831</c:v>
                </c:pt>
                <c:pt idx="21">
                  <c:v>43862</c:v>
                </c:pt>
              </c:numCache>
            </c:numRef>
          </c:cat>
          <c:val>
            <c:numRef>
              <c:f>Sheet1!$C$2:$X$2</c:f>
              <c:numCache>
                <c:formatCode>General</c:formatCode>
                <c:ptCount val="22"/>
                <c:pt idx="0">
                  <c:v>100</c:v>
                </c:pt>
                <c:pt idx="1">
                  <c:v>97.289096050960111</c:v>
                </c:pt>
                <c:pt idx="2">
                  <c:v>95.517396085637372</c:v>
                </c:pt>
                <c:pt idx="3">
                  <c:v>97.443044005698354</c:v>
                </c:pt>
                <c:pt idx="4">
                  <c:v>100.21563543091754</c:v>
                </c:pt>
                <c:pt idx="5">
                  <c:v>102.49335757956551</c:v>
                </c:pt>
                <c:pt idx="6">
                  <c:v>101.16518367218855</c:v>
                </c:pt>
                <c:pt idx="7">
                  <c:v>100.45535060363028</c:v>
                </c:pt>
                <c:pt idx="8">
                  <c:v>98.107506191166053</c:v>
                </c:pt>
                <c:pt idx="9">
                  <c:v>97.422811950104091</c:v>
                </c:pt>
                <c:pt idx="10">
                  <c:v>96.67780654747348</c:v>
                </c:pt>
                <c:pt idx="11">
                  <c:v>95.938498301790403</c:v>
                </c:pt>
                <c:pt idx="12">
                  <c:v>97.421741782104405</c:v>
                </c:pt>
                <c:pt idx="13">
                  <c:v>95.776867438373529</c:v>
                </c:pt>
                <c:pt idx="14">
                  <c:v>95.851993092350398</c:v>
                </c:pt>
                <c:pt idx="15">
                  <c:v>92.918671072352524</c:v>
                </c:pt>
                <c:pt idx="16">
                  <c:v>95.112657695131418</c:v>
                </c:pt>
                <c:pt idx="17">
                  <c:v>99.455615560586494</c:v>
                </c:pt>
                <c:pt idx="18">
                  <c:v>104.07659424290533</c:v>
                </c:pt>
                <c:pt idx="19">
                  <c:v>103.39615467845049</c:v>
                </c:pt>
                <c:pt idx="20">
                  <c:v>103.59764110014601</c:v>
                </c:pt>
                <c:pt idx="21">
                  <c:v>103.59764110014601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A33-4C9A-88B4-A6AEB31A32CC}"/>
            </c:ext>
          </c:extLst>
        </c:ser>
        <c:ser>
          <c:idx val="1"/>
          <c:order val="1"/>
          <c:tx>
            <c:strRef>
              <c:f>Sheet1!$B$3</c:f>
              <c:strCache>
                <c:ptCount val="1"/>
                <c:pt idx="0">
                  <c:v>Current Sample + Hedonic QA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Sheet1!$C$1:$X$1</c:f>
              <c:numCache>
                <c:formatCode>mmm\-yy</c:formatCode>
                <c:ptCount val="22"/>
                <c:pt idx="0">
                  <c:v>43221</c:v>
                </c:pt>
                <c:pt idx="1">
                  <c:v>43252</c:v>
                </c:pt>
                <c:pt idx="2">
                  <c:v>43282</c:v>
                </c:pt>
                <c:pt idx="3">
                  <c:v>43313</c:v>
                </c:pt>
                <c:pt idx="4">
                  <c:v>43344</c:v>
                </c:pt>
                <c:pt idx="5">
                  <c:v>43374</c:v>
                </c:pt>
                <c:pt idx="6">
                  <c:v>43405</c:v>
                </c:pt>
                <c:pt idx="7">
                  <c:v>43435</c:v>
                </c:pt>
                <c:pt idx="8">
                  <c:v>43466</c:v>
                </c:pt>
                <c:pt idx="9">
                  <c:v>43497</c:v>
                </c:pt>
                <c:pt idx="10">
                  <c:v>43525</c:v>
                </c:pt>
                <c:pt idx="11">
                  <c:v>43556</c:v>
                </c:pt>
                <c:pt idx="12">
                  <c:v>43586</c:v>
                </c:pt>
                <c:pt idx="13">
                  <c:v>43617</c:v>
                </c:pt>
                <c:pt idx="14">
                  <c:v>43647</c:v>
                </c:pt>
                <c:pt idx="15">
                  <c:v>43678</c:v>
                </c:pt>
                <c:pt idx="16">
                  <c:v>43709</c:v>
                </c:pt>
                <c:pt idx="17">
                  <c:v>43739</c:v>
                </c:pt>
                <c:pt idx="18">
                  <c:v>43770</c:v>
                </c:pt>
                <c:pt idx="19">
                  <c:v>43800</c:v>
                </c:pt>
                <c:pt idx="20">
                  <c:v>43831</c:v>
                </c:pt>
                <c:pt idx="21">
                  <c:v>43862</c:v>
                </c:pt>
              </c:numCache>
            </c:numRef>
          </c:cat>
          <c:val>
            <c:numRef>
              <c:f>Sheet1!$C$3:$X$3</c:f>
              <c:numCache>
                <c:formatCode>General</c:formatCode>
                <c:ptCount val="22"/>
                <c:pt idx="0">
                  <c:v>100</c:v>
                </c:pt>
                <c:pt idx="1">
                  <c:v>99.800135161063778</c:v>
                </c:pt>
                <c:pt idx="2">
                  <c:v>99.907148330622562</c:v>
                </c:pt>
                <c:pt idx="3">
                  <c:v>98.294369307674415</c:v>
                </c:pt>
                <c:pt idx="4">
                  <c:v>100.11907499436843</c:v>
                </c:pt>
                <c:pt idx="5">
                  <c:v>92.90192028835412</c:v>
                </c:pt>
                <c:pt idx="6">
                  <c:v>97.780398687037845</c:v>
                </c:pt>
                <c:pt idx="7">
                  <c:v>95.897936278092018</c:v>
                </c:pt>
                <c:pt idx="8">
                  <c:v>98.031031832438117</c:v>
                </c:pt>
                <c:pt idx="9">
                  <c:v>96.693126983185678</c:v>
                </c:pt>
                <c:pt idx="10">
                  <c:v>88.560491968812144</c:v>
                </c:pt>
                <c:pt idx="11">
                  <c:v>84.41285719219475</c:v>
                </c:pt>
                <c:pt idx="12">
                  <c:v>83.144245753933632</c:v>
                </c:pt>
                <c:pt idx="13">
                  <c:v>80.040089297116239</c:v>
                </c:pt>
                <c:pt idx="14">
                  <c:v>79.987753118581182</c:v>
                </c:pt>
                <c:pt idx="15">
                  <c:v>80.332344367960033</c:v>
                </c:pt>
                <c:pt idx="16">
                  <c:v>79.076720358931212</c:v>
                </c:pt>
                <c:pt idx="17">
                  <c:v>82.308216081526496</c:v>
                </c:pt>
                <c:pt idx="18">
                  <c:v>82.308216081526496</c:v>
                </c:pt>
                <c:pt idx="19">
                  <c:v>77.759196312979427</c:v>
                </c:pt>
                <c:pt idx="20">
                  <c:v>79.003679941460874</c:v>
                </c:pt>
                <c:pt idx="21">
                  <c:v>76.946389644375216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A33-4C9A-88B4-A6AEB31A32CC}"/>
            </c:ext>
          </c:extLst>
        </c:ser>
        <c:ser>
          <c:idx val="2"/>
          <c:order val="2"/>
          <c:tx>
            <c:strRef>
              <c:f>Sheet1!$B$4</c:f>
              <c:strCache>
                <c:ptCount val="1"/>
                <c:pt idx="0">
                  <c:v>Current Sample + Current QA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Sheet1!$C$1:$X$1</c:f>
              <c:numCache>
                <c:formatCode>mmm\-yy</c:formatCode>
                <c:ptCount val="22"/>
                <c:pt idx="0">
                  <c:v>43221</c:v>
                </c:pt>
                <c:pt idx="1">
                  <c:v>43252</c:v>
                </c:pt>
                <c:pt idx="2">
                  <c:v>43282</c:v>
                </c:pt>
                <c:pt idx="3">
                  <c:v>43313</c:v>
                </c:pt>
                <c:pt idx="4">
                  <c:v>43344</c:v>
                </c:pt>
                <c:pt idx="5">
                  <c:v>43374</c:v>
                </c:pt>
                <c:pt idx="6">
                  <c:v>43405</c:v>
                </c:pt>
                <c:pt idx="7">
                  <c:v>43435</c:v>
                </c:pt>
                <c:pt idx="8">
                  <c:v>43466</c:v>
                </c:pt>
                <c:pt idx="9">
                  <c:v>43497</c:v>
                </c:pt>
                <c:pt idx="10">
                  <c:v>43525</c:v>
                </c:pt>
                <c:pt idx="11">
                  <c:v>43556</c:v>
                </c:pt>
                <c:pt idx="12">
                  <c:v>43586</c:v>
                </c:pt>
                <c:pt idx="13">
                  <c:v>43617</c:v>
                </c:pt>
                <c:pt idx="14">
                  <c:v>43647</c:v>
                </c:pt>
                <c:pt idx="15">
                  <c:v>43678</c:v>
                </c:pt>
                <c:pt idx="16">
                  <c:v>43709</c:v>
                </c:pt>
                <c:pt idx="17">
                  <c:v>43739</c:v>
                </c:pt>
                <c:pt idx="18">
                  <c:v>43770</c:v>
                </c:pt>
                <c:pt idx="19">
                  <c:v>43800</c:v>
                </c:pt>
                <c:pt idx="20">
                  <c:v>43831</c:v>
                </c:pt>
                <c:pt idx="21">
                  <c:v>43862</c:v>
                </c:pt>
              </c:numCache>
            </c:numRef>
          </c:cat>
          <c:val>
            <c:numRef>
              <c:f>Sheet1!$C$4:$X$4</c:f>
              <c:numCache>
                <c:formatCode>General</c:formatCode>
                <c:ptCount val="22"/>
                <c:pt idx="0">
                  <c:v>100</c:v>
                </c:pt>
                <c:pt idx="1">
                  <c:v>99.800138650735221</c:v>
                </c:pt>
                <c:pt idx="2">
                  <c:v>99.907150596155518</c:v>
                </c:pt>
                <c:pt idx="3">
                  <c:v>98.294348795948835</c:v>
                </c:pt>
                <c:pt idx="4">
                  <c:v>99.722272012882115</c:v>
                </c:pt>
                <c:pt idx="5">
                  <c:v>97.541295291835311</c:v>
                </c:pt>
                <c:pt idx="6">
                  <c:v>102.66323586843558</c:v>
                </c:pt>
                <c:pt idx="7">
                  <c:v>100.68675749868299</c:v>
                </c:pt>
                <c:pt idx="8">
                  <c:v>102.92637479728154</c:v>
                </c:pt>
                <c:pt idx="9">
                  <c:v>100.53705013834998</c:v>
                </c:pt>
                <c:pt idx="10">
                  <c:v>104.37304287619237</c:v>
                </c:pt>
                <c:pt idx="11">
                  <c:v>104.40213350213187</c:v>
                </c:pt>
                <c:pt idx="12">
                  <c:v>102.83307700408986</c:v>
                </c:pt>
                <c:pt idx="13">
                  <c:v>98.993836177561747</c:v>
                </c:pt>
                <c:pt idx="14">
                  <c:v>99.958113873177339</c:v>
                </c:pt>
                <c:pt idx="15">
                  <c:v>100.38872075503517</c:v>
                </c:pt>
                <c:pt idx="16">
                  <c:v>96.864949175067494</c:v>
                </c:pt>
                <c:pt idx="17">
                  <c:v>101.0932607190481</c:v>
                </c:pt>
                <c:pt idx="18">
                  <c:v>101.0932607190481</c:v>
                </c:pt>
                <c:pt idx="19">
                  <c:v>95.505990426996789</c:v>
                </c:pt>
                <c:pt idx="20">
                  <c:v>97.034560647885414</c:v>
                </c:pt>
                <c:pt idx="21">
                  <c:v>94.507678886297114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A33-4C9A-88B4-A6AEB31A32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85328424"/>
        <c:axId val="685322848"/>
      </c:lineChart>
      <c:dateAx>
        <c:axId val="6853284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/>
                  <a:t>Date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mmm\-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5322848"/>
        <c:crosses val="autoZero"/>
        <c:auto val="1"/>
        <c:lblOffset val="100"/>
        <c:baseTimeUnit val="months"/>
        <c:majorUnit val="4"/>
        <c:majorTimeUnit val="months"/>
      </c:dateAx>
      <c:valAx>
        <c:axId val="685322848"/>
        <c:scaling>
          <c:orientation val="minMax"/>
          <c:min val="7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AU"/>
                  <a:t>Index (Base Period = May-18)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85328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0.54128</cdr:y>
    </cdr:from>
    <cdr:to>
      <cdr:x>0.31934</cdr:x>
      <cdr:y>0.92661</cdr:y>
    </cdr:to>
    <cdr:sp macro="" textlink="">
      <cdr:nvSpPr>
        <cdr:cNvPr id="2" name="Rectangle: Rounded Corners 1">
          <a:extLst xmlns:a="http://schemas.openxmlformats.org/drawingml/2006/main">
            <a:ext uri="{FF2B5EF4-FFF2-40B4-BE49-F238E27FC236}">
              <a16:creationId xmlns:a16="http://schemas.microsoft.com/office/drawing/2014/main" id="{1AC47D39-6C49-43EB-BD08-C9F0365273DA}"/>
            </a:ext>
          </a:extLst>
        </cdr:cNvPr>
        <cdr:cNvSpPr/>
      </cdr:nvSpPr>
      <cdr:spPr>
        <a:xfrm xmlns:a="http://schemas.openxmlformats.org/drawingml/2006/main">
          <a:off x="-1403649" y="2124220"/>
          <a:ext cx="1999472" cy="1512168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3">
          <a:schemeClr val="lt1"/>
        </a:lnRef>
        <a:fillRef xmlns:a="http://schemas.openxmlformats.org/drawingml/2006/main" idx="1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sz="1400" b="1" dirty="0"/>
            <a:t>Other Admin Data</a:t>
          </a:r>
        </a:p>
        <a:p xmlns:a="http://schemas.openxmlformats.org/drawingml/2006/main">
          <a:r>
            <a:rPr lang="en-US" sz="1400" dirty="0"/>
            <a:t>15% </a:t>
          </a:r>
        </a:p>
        <a:p xmlns:a="http://schemas.openxmlformats.org/drawingml/2006/main">
          <a:r>
            <a:rPr lang="en-US" sz="1000" dirty="0"/>
            <a:t>Electricity</a:t>
          </a:r>
        </a:p>
        <a:p xmlns:a="http://schemas.openxmlformats.org/drawingml/2006/main">
          <a:r>
            <a:rPr lang="en-US" sz="1000" dirty="0"/>
            <a:t>Gas</a:t>
          </a:r>
        </a:p>
        <a:p xmlns:a="http://schemas.openxmlformats.org/drawingml/2006/main">
          <a:r>
            <a:rPr lang="en-US" sz="1000" dirty="0"/>
            <a:t>Child care</a:t>
          </a:r>
        </a:p>
        <a:p xmlns:a="http://schemas.openxmlformats.org/drawingml/2006/main">
          <a:r>
            <a:rPr lang="en-US" sz="1000" dirty="0"/>
            <a:t>Fuel</a:t>
          </a:r>
        </a:p>
        <a:p xmlns:a="http://schemas.openxmlformats.org/drawingml/2006/main">
          <a:r>
            <a:rPr lang="en-US" sz="1000" dirty="0"/>
            <a:t>Medical &amp; Pharmaceutical</a:t>
          </a:r>
        </a:p>
        <a:p xmlns:a="http://schemas.openxmlformats.org/drawingml/2006/main">
          <a:r>
            <a:rPr lang="en-US" sz="1000" dirty="0"/>
            <a:t>Insurance</a:t>
          </a:r>
        </a:p>
      </cdr:txBody>
    </cdr:sp>
  </cdr:relSizeAnchor>
  <cdr:relSizeAnchor xmlns:cdr="http://schemas.openxmlformats.org/drawingml/2006/chartDrawing">
    <cdr:from>
      <cdr:x>0.03225</cdr:x>
      <cdr:y>0.16983</cdr:y>
    </cdr:from>
    <cdr:to>
      <cdr:x>0.2613</cdr:x>
      <cdr:y>0.43119</cdr:y>
    </cdr:to>
    <cdr:sp macro="" textlink="">
      <cdr:nvSpPr>
        <cdr:cNvPr id="3" name="Rectangle: Rounded Corners 2">
          <a:extLst xmlns:a="http://schemas.openxmlformats.org/drawingml/2006/main">
            <a:ext uri="{FF2B5EF4-FFF2-40B4-BE49-F238E27FC236}">
              <a16:creationId xmlns:a16="http://schemas.microsoft.com/office/drawing/2014/main" id="{97B67CB5-9B25-434F-81C6-68CE23AB018B}"/>
            </a:ext>
          </a:extLst>
        </cdr:cNvPr>
        <cdr:cNvSpPr/>
      </cdr:nvSpPr>
      <cdr:spPr>
        <a:xfrm xmlns:a="http://schemas.openxmlformats.org/drawingml/2006/main">
          <a:off x="201927" y="666484"/>
          <a:ext cx="1434145" cy="1025688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3">
          <a:schemeClr val="lt1"/>
        </a:lnRef>
        <a:fillRef xmlns:a="http://schemas.openxmlformats.org/drawingml/2006/main" idx="1">
          <a:schemeClr val="accent3"/>
        </a:fillRef>
        <a:effectRef xmlns:a="http://schemas.openxmlformats.org/drawingml/2006/main" idx="1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en-US" sz="1400" b="1" dirty="0"/>
            <a:t>Web scraped</a:t>
          </a:r>
        </a:p>
        <a:p xmlns:a="http://schemas.openxmlformats.org/drawingml/2006/main">
          <a:r>
            <a:rPr lang="en-US" sz="1400" dirty="0"/>
            <a:t>9% </a:t>
          </a:r>
          <a:endParaRPr lang="en-US" sz="1000" dirty="0"/>
        </a:p>
        <a:p xmlns:a="http://schemas.openxmlformats.org/drawingml/2006/main">
          <a:r>
            <a:rPr lang="en-US" sz="1000" dirty="0"/>
            <a:t>Alcohol</a:t>
          </a:r>
        </a:p>
        <a:p xmlns:a="http://schemas.openxmlformats.org/drawingml/2006/main">
          <a:r>
            <a:rPr lang="en-US" sz="1000" dirty="0"/>
            <a:t>Clothing</a:t>
          </a:r>
        </a:p>
        <a:p xmlns:a="http://schemas.openxmlformats.org/drawingml/2006/main">
          <a:r>
            <a:rPr lang="en-US" sz="1000" dirty="0"/>
            <a:t>Car parts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9C61C4-6F7C-4D2D-9C29-B67160ECBECD}" type="datetimeFigureOut">
              <a:rPr lang="en-AU" smtClean="0"/>
              <a:t>17/05/2021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0E5E7-2A20-4F4D-9725-A80833D8DDE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58576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96646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1825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73693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05318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85994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43368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37034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33567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Shelf space concept – the more visible</a:t>
            </a:r>
            <a:r>
              <a:rPr lang="en-AU" baseline="0" dirty="0"/>
              <a:t> a product is the more likely it is to be purchased by consumers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14934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Still early days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70800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7501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20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9C11C-4E99-40BF-B307-5606623ED14C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45650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41162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41746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3034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19177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61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2478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3627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0725" y="678667"/>
            <a:ext cx="6573603" cy="648071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0724" y="1275606"/>
            <a:ext cx="6573603" cy="432048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rgbClr val="BBC8E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8134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200151"/>
            <a:ext cx="7715200" cy="3394472"/>
          </a:xfrm>
        </p:spPr>
        <p:txBody>
          <a:bodyPr/>
          <a:lstStyle>
            <a:lvl1pPr marL="342900" indent="-342900">
              <a:buFontTx/>
              <a:buBlip>
                <a:blip r:embed="rId3"/>
              </a:buBlip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71600" y="0"/>
            <a:ext cx="7056784" cy="915566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/>
            </a:lvl1pPr>
          </a:lstStyle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fld id="{919823AD-95EC-44A3-9EE2-07FA7B06177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78263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0"/>
            <a:ext cx="7056784" cy="915566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9592" y="1203598"/>
            <a:ext cx="3744416" cy="3394472"/>
          </a:xfrm>
        </p:spPr>
        <p:txBody>
          <a:bodyPr/>
          <a:lstStyle>
            <a:lvl1pPr marL="342900" indent="-342900">
              <a:buFontTx/>
              <a:buBlip>
                <a:blip r:embed="rId3"/>
              </a:buBlip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524328" y="4796855"/>
            <a:ext cx="1341512" cy="295176"/>
          </a:xfrm>
        </p:spPr>
        <p:txBody>
          <a:bodyPr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D9E3DACE-F6F7-40D6-A560-8B1A0257F8F8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51520" y="4788692"/>
            <a:ext cx="576064" cy="303338"/>
          </a:xfrm>
        </p:spPr>
        <p:txBody>
          <a:bodyPr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919823AD-95EC-44A3-9EE2-07FA7B06177D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860032" y="1203598"/>
            <a:ext cx="3744416" cy="3394472"/>
          </a:xfrm>
        </p:spPr>
        <p:txBody>
          <a:bodyPr/>
          <a:lstStyle>
            <a:lvl1pPr marL="342900" indent="-342900">
              <a:buFontTx/>
              <a:buBlip>
                <a:blip r:embed="rId3"/>
              </a:buBlip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04947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no foo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200151"/>
            <a:ext cx="7715200" cy="3394472"/>
          </a:xfrm>
        </p:spPr>
        <p:txBody>
          <a:bodyPr/>
          <a:lstStyle>
            <a:lvl1pPr marL="342900" indent="-342900">
              <a:buFontTx/>
              <a:buBlip>
                <a:blip r:embed="rId3"/>
              </a:buBlip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71600" y="0"/>
            <a:ext cx="7715200" cy="915566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7740352" y="4796854"/>
            <a:ext cx="1125488" cy="295175"/>
          </a:xfrm>
        </p:spPr>
        <p:txBody>
          <a:bodyPr/>
          <a:lstStyle>
            <a:lvl1pPr algn="r">
              <a:defRPr sz="1100" baseline="0">
                <a:solidFill>
                  <a:srgbClr val="A1B2E3"/>
                </a:solidFill>
              </a:defRPr>
            </a:lvl1pPr>
          </a:lstStyle>
          <a:p>
            <a:fld id="{0AF71939-FE81-4F91-8C2C-178F5234D943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51520" y="4788692"/>
            <a:ext cx="2133600" cy="273844"/>
          </a:xfrm>
        </p:spPr>
        <p:txBody>
          <a:bodyPr/>
          <a:lstStyle>
            <a:lvl1pPr algn="l">
              <a:defRPr sz="1100">
                <a:solidFill>
                  <a:srgbClr val="A1B2E3"/>
                </a:solidFill>
              </a:defRPr>
            </a:lvl1pPr>
          </a:lstStyle>
          <a:p>
            <a:fld id="{919823AD-95EC-44A3-9EE2-07FA7B06177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1229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1794004"/>
            <a:ext cx="5651216" cy="648072"/>
          </a:xfrm>
        </p:spPr>
        <p:txBody>
          <a:bodyPr anchor="t">
            <a:normAutofit/>
          </a:bodyPr>
          <a:lstStyle>
            <a:lvl1pPr algn="r">
              <a:defRPr sz="3200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00557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Alternative_Title Slide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9106" y="678667"/>
            <a:ext cx="6595222" cy="648071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18275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8200" y="1275606"/>
            <a:ext cx="6586128" cy="432048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rgbClr val="346195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69023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Alternative_Title Slide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9106" y="678667"/>
            <a:ext cx="7772400" cy="648071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18275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38200" y="1275606"/>
            <a:ext cx="6400800" cy="432048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rgbClr val="346195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8199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7648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_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1" y="1200151"/>
            <a:ext cx="7715200" cy="3394472"/>
          </a:xfrm>
        </p:spPr>
        <p:txBody>
          <a:bodyPr/>
          <a:lstStyle>
            <a:lvl1pPr marL="342892" indent="-342892">
              <a:buFontTx/>
              <a:buBlip>
                <a:blip r:embed="rId3"/>
              </a:buBlip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71601" y="1"/>
            <a:ext cx="7056784" cy="915566"/>
          </a:xfrm>
        </p:spPr>
        <p:txBody>
          <a:bodyPr>
            <a:normAutofit/>
          </a:bodyPr>
          <a:lstStyle>
            <a:lvl1pPr algn="l"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/>
            </a:lvl1pPr>
          </a:lstStyle>
          <a:p>
            <a:endParaRPr lang="en-A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/>
            </a:lvl1pPr>
          </a:lstStyle>
          <a:p>
            <a:fld id="{919823AD-95EC-44A3-9EE2-07FA7B06177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62778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4986"/>
            <a:ext cx="7113984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600" y="1200151"/>
            <a:ext cx="77152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80312" y="4803998"/>
            <a:ext cx="1629544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</a:defRPr>
            </a:lvl1pPr>
          </a:lstStyle>
          <a:p>
            <a:fld id="{28400E1E-E99E-440F-BE40-733B24941DFA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9512" y="4803998"/>
            <a:ext cx="504056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919823AD-95EC-44A3-9EE2-07FA7B06177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86506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2" r:id="rId4"/>
    <p:sldLayoutId id="2147483651" r:id="rId5"/>
    <p:sldLayoutId id="2147483660" r:id="rId6"/>
    <p:sldLayoutId id="2147483661" r:id="rId7"/>
    <p:sldLayoutId id="2147483654" r:id="rId8"/>
    <p:sldLayoutId id="2147483663" r:id="rId9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0725" y="678667"/>
            <a:ext cx="6573603" cy="1317019"/>
          </a:xfrm>
        </p:spPr>
        <p:txBody>
          <a:bodyPr>
            <a:normAutofit fontScale="90000"/>
          </a:bodyPr>
          <a:lstStyle/>
          <a:p>
            <a:br>
              <a:rPr lang="en-AU" dirty="0"/>
            </a:br>
            <a:br>
              <a:rPr lang="en-AU" dirty="0"/>
            </a:br>
            <a:r>
              <a:rPr lang="en-AU" dirty="0"/>
              <a:t>ABS research into the use of web-scraped data in the CPI.</a:t>
            </a:r>
            <a:br>
              <a:rPr lang="en-AU" dirty="0"/>
            </a:br>
            <a:br>
              <a:rPr lang="en-AU" dirty="0"/>
            </a:br>
            <a:r>
              <a:rPr lang="en-AU" sz="2200" b="0" dirty="0"/>
              <a:t>leigh.merrington@abs.gov.au</a:t>
            </a:r>
            <a:br>
              <a:rPr lang="en-AU" dirty="0"/>
            </a:br>
            <a:endParaRPr lang="en-AU" sz="2700" dirty="0"/>
          </a:p>
        </p:txBody>
      </p:sp>
    </p:spTree>
    <p:extLst>
      <p:ext uri="{BB962C8B-B14F-4D97-AF65-F5344CB8AC3E}">
        <p14:creationId xmlns:p14="http://schemas.microsoft.com/office/powerpoint/2010/main" val="17591691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Fixed indexes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10</a:t>
            </a:fld>
            <a:endParaRPr lang="en-AU" dirty="0"/>
          </a:p>
        </p:txBody>
      </p:sp>
      <p:pic>
        <p:nvPicPr>
          <p:cNvPr id="27" name="Content Placeholder 26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99592" y="987574"/>
            <a:ext cx="8064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897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Fixed indexes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11</a:t>
            </a:fld>
            <a:endParaRPr lang="en-AU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987574"/>
            <a:ext cx="8064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35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Product churn problem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12</a:t>
            </a:fld>
            <a:endParaRPr lang="en-AU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973123"/>
            <a:ext cx="8064000" cy="3600000"/>
          </a:xfrm>
        </p:spPr>
      </p:pic>
    </p:spTree>
    <p:extLst>
      <p:ext uri="{BB962C8B-B14F-4D97-AF65-F5344CB8AC3E}">
        <p14:creationId xmlns:p14="http://schemas.microsoft.com/office/powerpoint/2010/main" val="3148006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Chained indexes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13</a:t>
            </a:fld>
            <a:endParaRPr lang="en-AU" dirty="0"/>
          </a:p>
        </p:txBody>
      </p:sp>
      <p:pic>
        <p:nvPicPr>
          <p:cNvPr id="7" name="Content Placeholder 6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99592" y="987574"/>
            <a:ext cx="8064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748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Chained indexes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14</a:t>
            </a:fld>
            <a:endParaRPr lang="en-AU" dirty="0"/>
          </a:p>
        </p:txBody>
      </p:sp>
      <p:pic>
        <p:nvPicPr>
          <p:cNvPr id="9" name="Content Placeholder 6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99592" y="987574"/>
            <a:ext cx="8064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3117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915566"/>
            <a:ext cx="7992888" cy="3744416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000" dirty="0"/>
              <a:t>Multilateral methods compare prices between three or more periods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</a:pPr>
            <a:endParaRPr lang="en-AU" sz="10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000" dirty="0"/>
              <a:t>Gini, </a:t>
            </a:r>
            <a:r>
              <a:rPr lang="en-AU" sz="2000" dirty="0" err="1"/>
              <a:t>Elteto</a:t>
            </a:r>
            <a:r>
              <a:rPr lang="en-AU" sz="2000" dirty="0"/>
              <a:t>, </a:t>
            </a:r>
            <a:r>
              <a:rPr lang="en-AU" sz="2000" dirty="0" err="1"/>
              <a:t>Koves</a:t>
            </a:r>
            <a:r>
              <a:rPr lang="en-AU" sz="2000" dirty="0"/>
              <a:t> and </a:t>
            </a:r>
            <a:r>
              <a:rPr lang="en-AU" sz="2000" dirty="0" err="1"/>
              <a:t>Szulc</a:t>
            </a:r>
            <a:r>
              <a:rPr lang="en-AU" sz="2000" dirty="0"/>
              <a:t> (GEKS) index: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AU" sz="20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AU" sz="20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1800" dirty="0"/>
              <a:t>Time dummy hedonic (TDH) index: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AU" sz="18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en-AU" sz="18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1800" dirty="0"/>
              <a:t>Mean splicing is used to extend the series once new periods become available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Multilateral methods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15</a:t>
            </a:fld>
            <a:endParaRPr lang="en-A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6312095"/>
                  </p:ext>
                </p:extLst>
              </p:nvPr>
            </p:nvGraphicFramePr>
            <p:xfrm>
              <a:off x="628099" y="1970373"/>
              <a:ext cx="8208912" cy="102235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741877">
                      <a:extLst>
                        <a:ext uri="{9D8B030D-6E8A-4147-A177-3AD203B41FA5}">
                          <a16:colId xmlns:a16="http://schemas.microsoft.com/office/drawing/2014/main" val="2074325996"/>
                        </a:ext>
                      </a:extLst>
                    </a:gridCol>
                    <a:gridCol w="467035">
                      <a:extLst>
                        <a:ext uri="{9D8B030D-6E8A-4147-A177-3AD203B41FA5}">
                          <a16:colId xmlns:a16="http://schemas.microsoft.com/office/drawing/2014/main" val="2623382365"/>
                        </a:ext>
                      </a:extLst>
                    </a:gridCol>
                  </a:tblGrid>
                  <a:tr h="992666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Sup>
                                  <m:sSubSupPr>
                                    <m:ctrlPr>
                                      <a:rPr lang="en-AU" sz="1400" b="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AU" sz="1400" b="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𝑃</m:t>
                                    </m:r>
                                  </m:e>
                                  <m:sub>
                                    <m:r>
                                      <a:rPr lang="en-AU" sz="1400" b="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0,</m:t>
                                    </m:r>
                                    <m:r>
                                      <a:rPr lang="en-AU" sz="1400" b="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𝑡</m:t>
                                    </m:r>
                                  </m:sub>
                                  <m:sup>
                                    <m:r>
                                      <a:rPr lang="en-AU" sz="1400" b="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𝐺𝐸𝐾𝑆</m:t>
                                    </m:r>
                                  </m:sup>
                                </m:sSubSup>
                                <m:r>
                                  <a:rPr lang="en-AU" sz="1400" b="0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AU" sz="1400" b="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nary>
                                      <m:naryPr>
                                        <m:chr m:val="∏"/>
                                        <m:limLoc m:val="undOvr"/>
                                        <m:ctrlP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𝑙</m:t>
                                        </m:r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=0</m:t>
                                        </m:r>
                                      </m:sub>
                                      <m:sup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𝑇</m:t>
                                        </m:r>
                                      </m:sup>
                                      <m:e>
                                        <m:d>
                                          <m:dPr>
                                            <m:begChr m:val="["/>
                                            <m:endChr m:val="]"/>
                                            <m:ctrlPr>
                                              <a:rPr lang="en-AU" sz="1400" b="0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AU" sz="1400" b="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sSup>
                                                  <m:sSupPr>
                                                    <m:ctrlP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𝑃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𝑙</m:t>
                                                    </m:r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,</m:t>
                                                    </m:r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𝑡</m:t>
                                                    </m:r>
                                                  </m:sup>
                                                </m:sSup>
                                              </m:num>
                                              <m:den>
                                                <m:sSup>
                                                  <m:sSupPr>
                                                    <m:ctrlP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𝑃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𝑙</m:t>
                                                    </m:r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,0</m:t>
                                                    </m:r>
                                                  </m:sup>
                                                </m:sSup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</m:nary>
                                  </m:e>
                                  <m:sup>
                                    <m:f>
                                      <m:fPr>
                                        <m:ctrlP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𝑇</m:t>
                                        </m:r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+1</m:t>
                                        </m:r>
                                      </m:den>
                                    </m:f>
                                  </m:sup>
                                </m:sSup>
                                <m:r>
                                  <a:rPr lang="en-AU" sz="1400" b="0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 </m:t>
                                </m:r>
                                <m:sSup>
                                  <m:sSupPr>
                                    <m:ctrlPr>
                                      <a:rPr lang="en-AU" sz="1400" b="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nary>
                                      <m:naryPr>
                                        <m:chr m:val="∏"/>
                                        <m:limLoc m:val="undOvr"/>
                                        <m:ctrlP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𝑙</m:t>
                                        </m:r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=0</m:t>
                                        </m:r>
                                      </m:sub>
                                      <m:sup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𝑇</m:t>
                                        </m:r>
                                      </m:sup>
                                      <m:e>
                                        <m:d>
                                          <m:dPr>
                                            <m:begChr m:val="["/>
                                            <m:endChr m:val="]"/>
                                            <m:ctrlPr>
                                              <a:rPr lang="en-AU" sz="1400" b="0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f>
                                              <m:fPr>
                                                <m:ctrlPr>
                                                  <a:rPr lang="en-AU" sz="1400" b="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sSup>
                                                  <m:sSupPr>
                                                    <m:ctrlP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𝑃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0,</m:t>
                                                    </m:r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𝑙</m:t>
                                                    </m:r>
                                                  </m:sup>
                                                </m:sSup>
                                              </m:num>
                                              <m:den>
                                                <m:sSup>
                                                  <m:sSupPr>
                                                    <m:ctrlP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</m:ctrlPr>
                                                  </m:sSupPr>
                                                  <m:e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𝑃</m:t>
                                                    </m:r>
                                                  </m:e>
                                                  <m:sup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𝑡</m:t>
                                                    </m:r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,</m:t>
                                                    </m:r>
                                                    <m:r>
                                                      <a:rPr lang="en-AU" sz="1400" b="0" i="1" kern="1200">
                                                        <a:solidFill>
                                                          <a:schemeClr val="tx1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libri" panose="020F0502020204030204" pitchFamily="34" charset="0"/>
                                                        <a:cs typeface="Times New Roman" panose="02020603050405020304" pitchFamily="18" charset="0"/>
                                                      </a:rPr>
                                                      <m:t>𝑙</m:t>
                                                    </m:r>
                                                  </m:sup>
                                                </m:sSup>
                                              </m:den>
                                            </m:f>
                                          </m:e>
                                        </m:d>
                                      </m:e>
                                    </m:nary>
                                  </m:e>
                                  <m:sup>
                                    <m:f>
                                      <m:fPr>
                                        <m:ctrlP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𝑇</m:t>
                                        </m:r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+1</m:t>
                                        </m:r>
                                      </m:den>
                                    </m:f>
                                  </m:sup>
                                </m:sSup>
                                <m:r>
                                  <a:rPr lang="en-AU" sz="1400" b="0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AU" sz="1400" b="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nary>
                                      <m:naryPr>
                                        <m:chr m:val="∏"/>
                                        <m:limLoc m:val="undOvr"/>
                                        <m:ctrlP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𝑙</m:t>
                                        </m:r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=0</m:t>
                                        </m:r>
                                      </m:sub>
                                      <m:sup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𝑇</m:t>
                                        </m:r>
                                      </m:sup>
                                      <m:e>
                                        <m:d>
                                          <m:dPr>
                                            <m:begChr m:val="["/>
                                            <m:endChr m:val="]"/>
                                            <m:ctrlPr>
                                              <a:rPr lang="en-AU" sz="1400" b="0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sSup>
                                              <m:sSupPr>
                                                <m:ctrlPr>
                                                  <a:rPr lang="en-AU" sz="1400" b="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en-AU" sz="1400" b="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𝑃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en-AU" sz="1400" b="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0,</m:t>
                                                </m:r>
                                                <m:r>
                                                  <a:rPr lang="en-AU" sz="1400" b="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𝑙</m:t>
                                                </m:r>
                                              </m:sup>
                                            </m:sSup>
                                            <m:r>
                                              <a:rPr lang="en-AU" sz="1400" b="0" i="1" kern="1200">
                                                <a:solidFill>
                                                  <a:schemeClr val="tx1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libri" panose="020F0502020204030204" pitchFamily="34" charset="0"/>
                                                <a:cs typeface="Times New Roman" panose="02020603050405020304" pitchFamily="18" charset="0"/>
                                              </a:rPr>
                                              <m:t>×</m:t>
                                            </m:r>
                                            <m:sSup>
                                              <m:sSupPr>
                                                <m:ctrlPr>
                                                  <a:rPr lang="en-AU" sz="1400" b="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</m:ctrlPr>
                                              </m:sSupPr>
                                              <m:e>
                                                <m:r>
                                                  <a:rPr lang="en-AU" sz="1400" b="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𝑃</m:t>
                                                </m:r>
                                              </m:e>
                                              <m:sup>
                                                <m:r>
                                                  <a:rPr lang="en-AU" sz="1400" b="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𝑙</m:t>
                                                </m:r>
                                                <m:r>
                                                  <a:rPr lang="en-AU" sz="1400" b="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,</m:t>
                                                </m:r>
                                                <m:r>
                                                  <a:rPr lang="en-AU" sz="1400" b="0" i="1" kern="1200">
                                                    <a:solidFill>
                                                      <a:schemeClr val="tx1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libri" panose="020F0502020204030204" pitchFamily="34" charset="0"/>
                                                    <a:cs typeface="Times New Roman" panose="02020603050405020304" pitchFamily="18" charset="0"/>
                                                  </a:rPr>
                                                  <m:t>𝑡</m:t>
                                                </m:r>
                                              </m:sup>
                                            </m:sSup>
                                          </m:e>
                                        </m:d>
                                      </m:e>
                                    </m:nary>
                                  </m:e>
                                  <m:sup>
                                    <m:f>
                                      <m:fPr>
                                        <m:ctrlP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𝑇</m:t>
                                        </m:r>
                                        <m:r>
                                          <a:rPr lang="en-AU" sz="1400" b="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+1</m:t>
                                        </m:r>
                                      </m:den>
                                    </m:f>
                                  </m:sup>
                                </m:sSup>
                              </m:oMath>
                            </m:oMathPara>
                          </a14:m>
                          <a:endParaRPr lang="en-AU" sz="1400" b="0" i="1" kern="1200" dirty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AU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 </a:t>
                          </a:r>
                          <a:endParaRPr lang="en-AU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AU" sz="20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(3)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6539953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6312095"/>
                  </p:ext>
                </p:extLst>
              </p:nvPr>
            </p:nvGraphicFramePr>
            <p:xfrm>
              <a:off x="628099" y="1970373"/>
              <a:ext cx="8208912" cy="1035622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741877">
                      <a:extLst>
                        <a:ext uri="{9D8B030D-6E8A-4147-A177-3AD203B41FA5}">
                          <a16:colId xmlns:a16="http://schemas.microsoft.com/office/drawing/2014/main" val="2074325996"/>
                        </a:ext>
                      </a:extLst>
                    </a:gridCol>
                    <a:gridCol w="467035">
                      <a:extLst>
                        <a:ext uri="{9D8B030D-6E8A-4147-A177-3AD203B41FA5}">
                          <a16:colId xmlns:a16="http://schemas.microsoft.com/office/drawing/2014/main" val="2623382365"/>
                        </a:ext>
                      </a:extLst>
                    </a:gridCol>
                  </a:tblGrid>
                  <a:tr h="103562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3"/>
                          <a:stretch>
                            <a:fillRect r="-60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AU" sz="2000" kern="12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(3)</a:t>
                          </a:r>
                          <a:endParaRPr lang="en-AU" sz="20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76539953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7112727"/>
                  </p:ext>
                </p:extLst>
              </p:nvPr>
            </p:nvGraphicFramePr>
            <p:xfrm>
              <a:off x="736111" y="3202139"/>
              <a:ext cx="8100900" cy="68992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640008">
                      <a:extLst>
                        <a:ext uri="{9D8B030D-6E8A-4147-A177-3AD203B41FA5}">
                          <a16:colId xmlns:a16="http://schemas.microsoft.com/office/drawing/2014/main" val="3686426560"/>
                        </a:ext>
                      </a:extLst>
                    </a:gridCol>
                    <a:gridCol w="460892">
                      <a:extLst>
                        <a:ext uri="{9D8B030D-6E8A-4147-A177-3AD203B41FA5}">
                          <a16:colId xmlns:a16="http://schemas.microsoft.com/office/drawing/2014/main" val="237508313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AU" sz="1400" b="0" i="1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AU" sz="1400" b="0" i="0" kern="1200" smtClean="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ln</m:t>
                                    </m:r>
                                  </m:fName>
                                  <m:e>
                                    <m:sSubSup>
                                      <m:sSubSupPr>
                                        <m:ctrlPr>
                                          <a:rPr lang="en-AU" sz="1400" b="0" i="1" kern="12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AU" sz="1400" b="0" i="1" kern="12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𝑝</m:t>
                                        </m:r>
                                      </m:e>
                                      <m:sub>
                                        <m:r>
                                          <a:rPr lang="en-AU" sz="1400" b="0" i="1" kern="12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𝑖</m:t>
                                        </m:r>
                                      </m:sub>
                                      <m:sup>
                                        <m:r>
                                          <a:rPr lang="en-AU" sz="1400" b="0" i="1" kern="1200" smtClean="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𝑡</m:t>
                                        </m:r>
                                      </m:sup>
                                    </m:sSubSup>
                                  </m:e>
                                </m:func>
                                <m:r>
                                  <a:rPr lang="en-AU" sz="1400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𝛿</m:t>
                                    </m:r>
                                  </m:e>
                                  <m:sup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  <m:r>
                                  <a:rPr lang="en-AU" sz="1400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𝑡</m:t>
                                    </m:r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𝑇</m:t>
                                    </m:r>
                                  </m:sup>
                                  <m:e>
                                    <m:sSup>
                                      <m:sSupPr>
                                        <m:ctrlPr>
                                          <a:rPr lang="en-AU" sz="14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AU" sz="14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𝛿</m:t>
                                        </m:r>
                                      </m:e>
                                      <m:sup>
                                        <m:r>
                                          <a:rPr lang="en-AU" sz="14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𝑡</m:t>
                                        </m:r>
                                      </m:sup>
                                    </m:sSup>
                                    <m:sSubSup>
                                      <m:sSubSupPr>
                                        <m:ctrlPr>
                                          <a:rPr lang="en-AU" sz="14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AU" sz="14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𝐷</m:t>
                                        </m:r>
                                      </m:e>
                                      <m:sub>
                                        <m:r>
                                          <a:rPr lang="en-AU" sz="14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𝑖</m:t>
                                        </m:r>
                                      </m:sub>
                                      <m:sup>
                                        <m:r>
                                          <a:rPr lang="en-AU" sz="14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𝑡</m:t>
                                        </m:r>
                                      </m:sup>
                                    </m:sSubSup>
                                  </m:e>
                                </m:nary>
                                <m:r>
                                  <a:rPr lang="en-AU" sz="1400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nary>
                                  <m:naryPr>
                                    <m:chr m:val="∑"/>
                                    <m:limLoc m:val="undOvr"/>
                                    <m:ctrlP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𝑘</m:t>
                                    </m:r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𝐾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AU" sz="14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AU" sz="14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AU" sz="1400" i="1" kern="1200">
                                            <a:solidFill>
                                              <a:schemeClr val="tx1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libri" panose="020F0502020204030204" pitchFamily="34" charset="0"/>
                                            <a:cs typeface="Times New Roman" panose="020206030504050203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nary>
                                <m:sSub>
                                  <m:sSubPr>
                                    <m:ctrlP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𝑧</m:t>
                                    </m:r>
                                  </m:e>
                                  <m:sub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,</m:t>
                                    </m:r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en-AU" sz="1400" i="1" kern="120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libri" panose="020F0502020204030204" pitchFamily="34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sSubSup>
                                  <m:sSubSupPr>
                                    <m:ctrlP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𝜖</m:t>
                                    </m:r>
                                  </m:e>
                                  <m:sub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𝑖</m:t>
                                    </m:r>
                                  </m:sub>
                                  <m:sup>
                                    <m:r>
                                      <a:rPr lang="en-AU" sz="1400" i="1" kern="1200">
                                        <a:solidFill>
                                          <a:schemeClr val="tx1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libri" panose="020F0502020204030204" pitchFamily="34" charset="0"/>
                                        <a:cs typeface="Times New Roman" panose="02020603050405020304" pitchFamily="18" charset="0"/>
                                      </a:rPr>
                                      <m:t>𝑡</m:t>
                                    </m:r>
                                  </m:sup>
                                </m:sSubSup>
                              </m:oMath>
                            </m:oMathPara>
                          </a14:m>
                          <a:endParaRPr lang="en-AU" sz="1400" i="1" kern="1200" dirty="0"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AU" sz="2000" kern="1200" dirty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(4)</a:t>
                          </a: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6157378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7112727"/>
                  </p:ext>
                </p:extLst>
              </p:nvPr>
            </p:nvGraphicFramePr>
            <p:xfrm>
              <a:off x="736111" y="3202139"/>
              <a:ext cx="8100900" cy="689928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7640008">
                      <a:extLst>
                        <a:ext uri="{9D8B030D-6E8A-4147-A177-3AD203B41FA5}">
                          <a16:colId xmlns:a16="http://schemas.microsoft.com/office/drawing/2014/main" val="3686426560"/>
                        </a:ext>
                      </a:extLst>
                    </a:gridCol>
                    <a:gridCol w="460892">
                      <a:extLst>
                        <a:ext uri="{9D8B030D-6E8A-4147-A177-3AD203B41FA5}">
                          <a16:colId xmlns:a16="http://schemas.microsoft.com/office/drawing/2014/main" val="237508313"/>
                        </a:ext>
                      </a:extLst>
                    </a:gridCol>
                  </a:tblGrid>
                  <a:tr h="68992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  <a:blipFill>
                          <a:blip r:embed="rId4"/>
                          <a:stretch>
                            <a:fillRect r="-6061" b="-87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latinLnBrk="0" hangingPunct="1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AU" sz="2000" kern="12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(4)</a:t>
                          </a:r>
                          <a:endParaRPr lang="en-AU" sz="2000" kern="1200" dirty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>
                          <a:noFill/>
                        </a:lnL>
                        <a:lnR>
                          <a:noFill/>
                        </a:lnR>
                        <a:lnT>
                          <a:noFill/>
                        </a:lnT>
                        <a:lnB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86157378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6423747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Multilateral methods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16</a:t>
            </a:fld>
            <a:endParaRPr lang="en-AU" dirty="0"/>
          </a:p>
        </p:txBody>
      </p:sp>
      <p:pic>
        <p:nvPicPr>
          <p:cNvPr id="6" name="Content Placeholder 5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99592" y="987574"/>
            <a:ext cx="8064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6136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Multilateral methods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17</a:t>
            </a:fld>
            <a:endParaRPr lang="en-AU" dirty="0"/>
          </a:p>
        </p:txBody>
      </p:sp>
      <p:pic>
        <p:nvPicPr>
          <p:cNvPr id="9" name="Content Placeholder 8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99592" y="987574"/>
            <a:ext cx="8064000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717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915566"/>
            <a:ext cx="8110264" cy="3744416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200" dirty="0"/>
              <a:t>How can we aggregate products in the absence of expenditure and quantity information?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AU" sz="10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200" dirty="0"/>
              <a:t>Unweighted indexes (e.g. Jevons, OLS) are traditionally used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sz="1900" dirty="0"/>
              <a:t>Does not account for consumer substitution effects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sz="1900" dirty="0"/>
              <a:t>Evidence of stronger downward bias in the presence of life cycle effects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</a:pPr>
            <a:endParaRPr lang="en-AU" sz="10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200" dirty="0"/>
              <a:t>Weighted indexes (e.g. Tornqvist, WLS) using expenditure share proxies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sz="1900" dirty="0"/>
              <a:t>Requires assumptions about consumer spending and supplementary data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Aggregation weights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19237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915566"/>
            <a:ext cx="8064896" cy="374441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000" dirty="0"/>
              <a:t>Scrape count method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sz="1800" dirty="0"/>
              <a:t>Number of products scraped used as proxy for quantities purchased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sz="1800" dirty="0"/>
              <a:t>Retailer sales split by elementary aggregate according to scrape count shares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sz="1800" dirty="0"/>
              <a:t>Scrape count shares for each retailer and elementary aggregate combination used to allow for unequal expenditure across products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</a:pPr>
            <a:endParaRPr lang="en-AU" sz="10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000" dirty="0"/>
              <a:t>Proxy weights are derived by dividing estimated product expenditure by total elementary aggregate expenditure across all retailers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Aggregation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9403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EF25CD-4EDE-4EAC-A7F9-8BFCFB2EBE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sources used in the CPI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74BDE3-F020-425E-B4EF-BE0328EB1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80F50EC-F8B1-44D6-A37A-3AB994726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2</a:t>
            </a:fld>
            <a:endParaRPr lang="en-AU" dirty="0"/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C01045E-4302-40D6-A83B-8EB8AF5957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1130877"/>
              </p:ext>
            </p:extLst>
          </p:nvPr>
        </p:nvGraphicFramePr>
        <p:xfrm>
          <a:off x="1403649" y="879578"/>
          <a:ext cx="6365702" cy="3918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9E578AE7-AA8B-4157-9A25-DA47C7140CA1}"/>
              </a:ext>
            </a:extLst>
          </p:cNvPr>
          <p:cNvSpPr/>
          <p:nvPr/>
        </p:nvSpPr>
        <p:spPr>
          <a:xfrm>
            <a:off x="2915816" y="915566"/>
            <a:ext cx="1440160" cy="7200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 dirty="0"/>
              <a:t>Scanner Data</a:t>
            </a:r>
          </a:p>
          <a:p>
            <a:pPr algn="ctr"/>
            <a:r>
              <a:rPr lang="en-AU" sz="1400" dirty="0"/>
              <a:t>17% </a:t>
            </a:r>
          </a:p>
          <a:p>
            <a:pPr algn="ctr"/>
            <a:r>
              <a:rPr lang="en-AU" sz="1000" dirty="0"/>
              <a:t>Groceries</a:t>
            </a:r>
          </a:p>
          <a:p>
            <a:pPr algn="ctr"/>
            <a:r>
              <a:rPr lang="en-AU" sz="1000" dirty="0"/>
              <a:t>Tobacco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05A8C0B-4EA5-4A41-9EED-9A0AE21EF4F7}"/>
              </a:ext>
            </a:extLst>
          </p:cNvPr>
          <p:cNvSpPr/>
          <p:nvPr/>
        </p:nvSpPr>
        <p:spPr>
          <a:xfrm>
            <a:off x="5812347" y="1635646"/>
            <a:ext cx="1928004" cy="230671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350" dirty="0"/>
              <a:t>Manual Collection</a:t>
            </a:r>
          </a:p>
          <a:p>
            <a:pPr algn="ctr"/>
            <a:r>
              <a:rPr lang="en-AU" sz="1350" dirty="0"/>
              <a:t>59% - </a:t>
            </a:r>
          </a:p>
          <a:p>
            <a:pPr algn="ctr"/>
            <a:r>
              <a:rPr lang="en-AU" sz="1000" dirty="0">
                <a:solidFill>
                  <a:schemeClr val="bg1"/>
                </a:solidFill>
              </a:rPr>
              <a:t>New dwellings</a:t>
            </a:r>
          </a:p>
          <a:p>
            <a:pPr algn="ctr"/>
            <a:r>
              <a:rPr lang="en-AU" sz="1000" dirty="0">
                <a:solidFill>
                  <a:schemeClr val="bg1"/>
                </a:solidFill>
              </a:rPr>
              <a:t>Furniture</a:t>
            </a:r>
          </a:p>
          <a:p>
            <a:pPr algn="ctr"/>
            <a:r>
              <a:rPr lang="en-AU" sz="1000" dirty="0">
                <a:solidFill>
                  <a:schemeClr val="bg1"/>
                </a:solidFill>
              </a:rPr>
              <a:t>Appliances</a:t>
            </a:r>
          </a:p>
          <a:p>
            <a:pPr algn="ctr"/>
            <a:r>
              <a:rPr lang="en-AU" sz="1000" dirty="0">
                <a:solidFill>
                  <a:schemeClr val="bg1"/>
                </a:solidFill>
              </a:rPr>
              <a:t>Travel</a:t>
            </a:r>
          </a:p>
          <a:p>
            <a:pPr algn="ctr"/>
            <a:r>
              <a:rPr lang="en-AU" sz="1000" dirty="0">
                <a:solidFill>
                  <a:schemeClr val="bg1"/>
                </a:solidFill>
              </a:rPr>
              <a:t>Rents</a:t>
            </a:r>
          </a:p>
          <a:p>
            <a:pPr algn="ctr"/>
            <a:r>
              <a:rPr lang="en-AU" sz="1000" dirty="0">
                <a:solidFill>
                  <a:schemeClr val="bg1"/>
                </a:solidFill>
              </a:rPr>
              <a:t>Household services</a:t>
            </a:r>
          </a:p>
          <a:p>
            <a:pPr algn="ctr"/>
            <a:r>
              <a:rPr lang="en-AU" sz="1000" dirty="0">
                <a:solidFill>
                  <a:schemeClr val="bg1"/>
                </a:solidFill>
              </a:rPr>
              <a:t>Takeaway food</a:t>
            </a:r>
          </a:p>
        </p:txBody>
      </p:sp>
    </p:spTree>
    <p:extLst>
      <p:ext uri="{BB962C8B-B14F-4D97-AF65-F5344CB8AC3E}">
        <p14:creationId xmlns:p14="http://schemas.microsoft.com/office/powerpoint/2010/main" val="23935707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CE8450-0720-43DC-A694-1F93C9F37B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Research questions:</a:t>
            </a:r>
          </a:p>
          <a:p>
            <a:endParaRPr lang="en-AU" dirty="0"/>
          </a:p>
          <a:p>
            <a:pPr lvl="1"/>
            <a:r>
              <a:rPr lang="en-AU" dirty="0"/>
              <a:t>How can highly technological goods, such as smart phones, be measured using web scraped data (differs to normal good such as clothing)?</a:t>
            </a:r>
          </a:p>
          <a:p>
            <a:pPr lvl="1"/>
            <a:endParaRPr lang="en-AU" dirty="0"/>
          </a:p>
          <a:p>
            <a:pPr lvl="1"/>
            <a:r>
              <a:rPr lang="en-AU" dirty="0"/>
              <a:t>Hedonics is widely acknowledged to be an ideal method for dealing with these goods, can it be applied to web scraped data</a:t>
            </a:r>
          </a:p>
          <a:p>
            <a:pPr lvl="1"/>
            <a:endParaRPr lang="en-AU" dirty="0"/>
          </a:p>
          <a:p>
            <a:pPr lvl="1"/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388A019-3562-4C9D-A110-BAA611AE6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Mobile phones: Web-scraped data combined with hedonics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DE199A-C613-45EE-B17A-AE8DA4424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5B19F8-B384-42D9-B423-66852BC7F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542007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A292147-4E85-4F39-B7E4-D4A23982A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200151"/>
            <a:ext cx="5112568" cy="3394472"/>
          </a:xfrm>
        </p:spPr>
        <p:txBody>
          <a:bodyPr>
            <a:normAutofit fontScale="85000" lnSpcReduction="20000"/>
          </a:bodyPr>
          <a:lstStyle/>
          <a:p>
            <a:r>
              <a:rPr lang="en-AU" dirty="0"/>
              <a:t>Ability to collect a large amount of data on characteristics </a:t>
            </a:r>
          </a:p>
          <a:p>
            <a:pPr lvl="1"/>
            <a:r>
              <a:rPr lang="en-AU" sz="1800" dirty="0"/>
              <a:t>52 different characteristics available for hedonic modelling using web-scraping/API techniques.</a:t>
            </a:r>
          </a:p>
          <a:p>
            <a:endParaRPr lang="en-AU" sz="1800" dirty="0"/>
          </a:p>
          <a:p>
            <a:r>
              <a:rPr lang="en-AU" dirty="0"/>
              <a:t>Increased sample size and frequency of collection</a:t>
            </a:r>
          </a:p>
          <a:p>
            <a:endParaRPr lang="en-AU" dirty="0"/>
          </a:p>
          <a:p>
            <a:r>
              <a:rPr lang="en-AU" dirty="0"/>
              <a:t>Prices can be scraped from a variety of respondents</a:t>
            </a:r>
          </a:p>
          <a:p>
            <a:pPr lvl="1"/>
            <a:r>
              <a:rPr lang="en-AU" sz="1800" dirty="0"/>
              <a:t>Data cleaning is required to ensure that the same product from different respondents are linked correctly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C9E6A31-9793-48C8-B62F-E9DBFC146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Mobile phones: Web-scraped data combined with hedonics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8CBF27-5E59-403C-8B69-E2B7632D4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3DF473-8306-41A5-8407-0B02D3A25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21</a:t>
            </a:fld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29C313-5145-4F05-A2F6-0DA96DF87D1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152" y="1185624"/>
            <a:ext cx="2362319" cy="329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054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A292147-4E85-4F39-B7E4-D4A23982A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/>
              <a:t>The model is constructed using 200+ unique mobile handsets from 15 brands. Prices were collected from 15 respondents.</a:t>
            </a:r>
          </a:p>
          <a:p>
            <a:endParaRPr lang="en-US" sz="2000" dirty="0"/>
          </a:p>
          <a:p>
            <a:r>
              <a:rPr lang="en-AU" sz="2000" dirty="0"/>
              <a:t>Hedonic modelling was used to determine QA factors for new phones which enter the sample to replace old phones.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r>
              <a:rPr lang="en-AU" sz="2000" dirty="0"/>
              <a:t>Backstep regression is used for characteristic selection, with the AIC metric being used for the selection criterion</a:t>
            </a:r>
          </a:p>
          <a:p>
            <a:pPr marL="0" indent="0">
              <a:buNone/>
            </a:pPr>
            <a:endParaRPr lang="en-AU" sz="2000" dirty="0"/>
          </a:p>
          <a:p>
            <a:r>
              <a:rPr lang="en-AU" sz="2000" dirty="0"/>
              <a:t>Key characteristics: brand, size, storage capacity, RAM, number of cores, battery</a:t>
            </a:r>
          </a:p>
          <a:p>
            <a:endParaRPr lang="en-AU" sz="2000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C9E6A31-9793-48C8-B62F-E9DBFC146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/>
              <a:t>Mobile phones: Web-scraped data combined with hedonics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8CBF27-5E59-403C-8B69-E2B7632D4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3DF473-8306-41A5-8407-0B02D3A25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18939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D3B47AD-4261-4678-A675-4BCE5A285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Mobile phone handsets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82A66E-9518-4419-B450-5FF749252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C1A89D-4FE9-40BF-AFE7-560CC0BF0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23</a:t>
            </a:fld>
            <a:endParaRPr lang="en-AU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87FC2905-938B-4F6F-9713-5EF2C36F81F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971550" y="1200150"/>
          <a:ext cx="7715250" cy="339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210002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3808" y="1794004"/>
            <a:ext cx="5651216" cy="1353810"/>
          </a:xfrm>
        </p:spPr>
        <p:txBody>
          <a:bodyPr>
            <a:normAutofit fontScale="90000"/>
          </a:bodyPr>
          <a:lstStyle/>
          <a:p>
            <a:r>
              <a:rPr lang="en-AU" dirty="0"/>
              <a:t>Questions?</a:t>
            </a:r>
            <a:br>
              <a:rPr lang="en-AU" dirty="0"/>
            </a:br>
            <a:r>
              <a:rPr lang="en-AU" sz="2000" b="0" dirty="0"/>
              <a:t>leigh.merrington@abs.gov.au</a:t>
            </a:r>
            <a:br>
              <a:rPr lang="en-AU" dirty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57849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6559365"/>
              </p:ext>
            </p:extLst>
          </p:nvPr>
        </p:nvGraphicFramePr>
        <p:xfrm>
          <a:off x="899592" y="987574"/>
          <a:ext cx="8064498" cy="36418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98">
                  <a:extLst>
                    <a:ext uri="{9D8B030D-6E8A-4147-A177-3AD203B41FA5}">
                      <a16:colId xmlns:a16="http://schemas.microsoft.com/office/drawing/2014/main" val="4028867020"/>
                    </a:ext>
                  </a:extLst>
                </a:gridCol>
                <a:gridCol w="4032000">
                  <a:extLst>
                    <a:ext uri="{9D8B030D-6E8A-4147-A177-3AD203B41FA5}">
                      <a16:colId xmlns:a16="http://schemas.microsoft.com/office/drawing/2014/main" val="771441430"/>
                    </a:ext>
                  </a:extLst>
                </a:gridCol>
              </a:tblGrid>
              <a:tr h="624297"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Transactions/Scanner 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/>
                        <a:t>Web scraped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5157305"/>
                  </a:ext>
                </a:extLst>
              </a:tr>
              <a:tr h="2976102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AU" sz="10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/>
                        <a:t>‘Census’ of products collected from each retailer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AU" sz="10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/>
                        <a:t>Includes weekly expenditure and quantities for each product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AU" sz="10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/>
                        <a:t>Products defined by stock keeping units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AU" sz="10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/>
                        <a:t>‘Census</a:t>
                      </a:r>
                      <a:r>
                        <a:rPr lang="en-AU" baseline="0" dirty="0"/>
                        <a:t>’ of products collected from </a:t>
                      </a:r>
                      <a:r>
                        <a:rPr lang="en-AU" baseline="0"/>
                        <a:t>each retailer</a:t>
                      </a:r>
                      <a:br>
                        <a:rPr lang="en-AU" baseline="0"/>
                      </a:br>
                      <a:endParaRPr lang="en-AU" baseline="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baseline="0" dirty="0"/>
                        <a:t>Higher collection frequency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AU" sz="10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/>
                        <a:t>No expenditure or quantity information provided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AU" sz="1000" dirty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AU" dirty="0"/>
                        <a:t>Stock keeping units not currently scraped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1822004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Scanner data vs. web-scraped data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00262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A36C7B-0697-4B62-99B2-BEA76DB6A8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Web scraping – an automatic collection method which extracts and converts unstructured website data into structured data.</a:t>
            </a:r>
            <a:br>
              <a:rPr lang="en-US" dirty="0"/>
            </a:br>
            <a:endParaRPr lang="en-US" dirty="0"/>
          </a:p>
          <a:p>
            <a:r>
              <a:rPr lang="en-US" dirty="0"/>
              <a:t> Web scraped prices progressively incorporated into the CPI since March 2017 – direct replacement strategy currently used. </a:t>
            </a:r>
            <a:br>
              <a:rPr lang="en-US" dirty="0"/>
            </a:br>
            <a:endParaRPr lang="en-US" dirty="0"/>
          </a:p>
          <a:p>
            <a:r>
              <a:rPr lang="en-US" dirty="0"/>
              <a:t>Investigating methods to better utilise online price data in the CPI since April 2018 – put on hold due to COVID-19</a:t>
            </a:r>
          </a:p>
          <a:p>
            <a:endParaRPr lang="en-US" dirty="0"/>
          </a:p>
          <a:p>
            <a:r>
              <a:rPr lang="en-US" dirty="0"/>
              <a:t>Looking into potential for APIs.</a:t>
            </a:r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BE66CA7B-00E5-452D-B9F0-609ED3753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Web scraping overview</a:t>
            </a:r>
          </a:p>
        </p:txBody>
      </p:sp>
    </p:spTree>
    <p:extLst>
      <p:ext uri="{BB962C8B-B14F-4D97-AF65-F5344CB8AC3E}">
        <p14:creationId xmlns:p14="http://schemas.microsoft.com/office/powerpoint/2010/main" val="2039371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99EA922-37EF-4C09-A12B-546A68AB83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Work has been paused following the response to Covid-19</a:t>
            </a:r>
          </a:p>
          <a:p>
            <a:endParaRPr lang="en-AU" dirty="0"/>
          </a:p>
          <a:p>
            <a:pPr marL="457200" indent="-457200">
              <a:buFont typeface="+mj-lt"/>
              <a:buAutoNum type="arabicPeriod"/>
            </a:pPr>
            <a:r>
              <a:rPr lang="en-AU" dirty="0"/>
              <a:t>Experimental multilateral methods to measure clothing</a:t>
            </a:r>
          </a:p>
          <a:p>
            <a:pPr marL="457200" indent="-457200">
              <a:buFont typeface="+mj-lt"/>
              <a:buAutoNum type="arabicPeriod"/>
            </a:pPr>
            <a:r>
              <a:rPr lang="en-AU" dirty="0"/>
              <a:t>Web-scraped data and hedonics to measure mobile phone handsets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452ED31-9180-40D9-B17A-1BFA0413B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Web-scraping projects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A7BA51-DFA1-41F7-A576-ED6C8B1F1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C61BE51-B930-4A0E-B1A3-AC1FEC348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733698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71600" y="987574"/>
            <a:ext cx="7848872" cy="360704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000" dirty="0"/>
              <a:t>High priority for ABS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</a:pPr>
            <a:endParaRPr lang="en-AU" sz="10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000" dirty="0"/>
              <a:t>Competitive market structure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sz="1800" dirty="0"/>
              <a:t>How can the ABS maintain a representative sample?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AU" sz="10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000" dirty="0"/>
              <a:t>High</a:t>
            </a:r>
            <a:r>
              <a:rPr lang="en-AU" sz="1800" dirty="0"/>
              <a:t> collection and data editing costs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AU" sz="10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000" dirty="0"/>
              <a:t>Product life cycle effects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sz="1800" dirty="0"/>
              <a:t>Seasonal products with short product life cycles and frequent ‘relaunches’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Experimental measures for clothing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09365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987574"/>
            <a:ext cx="8110264" cy="3607049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000" dirty="0"/>
              <a:t>How can we define individual products or </a:t>
            </a:r>
            <a:r>
              <a:rPr lang="en-AU" sz="2000" i="1" dirty="0"/>
              <a:t>homogeneous</a:t>
            </a:r>
            <a:r>
              <a:rPr lang="en-AU" sz="2000" dirty="0"/>
              <a:t> product clusters?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</a:pPr>
            <a:endParaRPr lang="en-AU" sz="10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000" dirty="0"/>
              <a:t>Which index method should be used to aggregate products/clusters to derive elementary aggregate indexes?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sz="1800" dirty="0"/>
              <a:t>Bilateral vs multilateral indexes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AU" sz="10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000" dirty="0"/>
              <a:t>Can alternative data sources be used to weight products/clusters in the absence of expenditure and quantity information?</a:t>
            </a:r>
            <a:endParaRPr lang="en-AU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Research questions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45488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99592" y="987574"/>
            <a:ext cx="7992888" cy="367240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000" dirty="0"/>
              <a:t>Product descriptions are often too detailed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sz="1800" dirty="0"/>
              <a:t>Multiple descriptions may be assigned to the same product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sz="1800" dirty="0"/>
              <a:t>Severe product churn and the ‘relaunch problem’</a:t>
            </a:r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en-AU" sz="1800" dirty="0"/>
              <a:t>Distinguishes between products which are identical to consumers (e.g. black and white variants of the same t-shirt)</a:t>
            </a:r>
          </a:p>
          <a:p>
            <a:pPr marL="457200" lvl="1" indent="0">
              <a:lnSpc>
                <a:spcPct val="150000"/>
              </a:lnSpc>
              <a:spcBef>
                <a:spcPts val="0"/>
              </a:spcBef>
              <a:buNone/>
            </a:pPr>
            <a:endParaRPr lang="en-AU" sz="1000" dirty="0"/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AU" sz="2000" dirty="0"/>
              <a:t>Clustering products provides a solution to these challenges although increases the risk of unit value (average price) bias</a:t>
            </a:r>
            <a:endParaRPr lang="en-AU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Product definition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184123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Web Scraping Example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17/05/2021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9</a:t>
            </a:fld>
            <a:endParaRPr lang="en-AU" dirty="0"/>
          </a:p>
        </p:txBody>
      </p:sp>
      <p:pic>
        <p:nvPicPr>
          <p:cNvPr id="18" name="Content Placeholder 1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99633" y="1203598"/>
            <a:ext cx="7663451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822752"/>
      </p:ext>
    </p:extLst>
  </p:cSld>
  <p:clrMapOvr>
    <a:masterClrMapping/>
  </p:clrMapOvr>
</p:sld>
</file>

<file path=ppt/theme/theme1.xml><?xml version="1.0" encoding="utf-8"?>
<a:theme xmlns:a="http://schemas.openxmlformats.org/drawingml/2006/main" name="ABS Master Style 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4038</TotalTime>
  <Words>931</Words>
  <Application>Microsoft Office PowerPoint</Application>
  <PresentationFormat>On-screen Show (16:9)</PresentationFormat>
  <Paragraphs>209</Paragraphs>
  <Slides>24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Cambria Math</vt:lpstr>
      <vt:lpstr>Times New Roman</vt:lpstr>
      <vt:lpstr>ABS Master Style 2</vt:lpstr>
      <vt:lpstr>  ABS research into the use of web-scraped data in the CPI.  leigh.merrington@abs.gov.au </vt:lpstr>
      <vt:lpstr>Data sources used in the CPI</vt:lpstr>
      <vt:lpstr>Scanner data vs. web-scraped data</vt:lpstr>
      <vt:lpstr>Web scraping overview</vt:lpstr>
      <vt:lpstr>Web-scraping projects</vt:lpstr>
      <vt:lpstr>Experimental measures for clothing</vt:lpstr>
      <vt:lpstr>Research questions</vt:lpstr>
      <vt:lpstr>Product definition</vt:lpstr>
      <vt:lpstr>Web Scraping Example</vt:lpstr>
      <vt:lpstr>Fixed indexes</vt:lpstr>
      <vt:lpstr>Fixed indexes</vt:lpstr>
      <vt:lpstr>Product churn problem</vt:lpstr>
      <vt:lpstr>Chained indexes</vt:lpstr>
      <vt:lpstr>Chained indexes</vt:lpstr>
      <vt:lpstr>Multilateral methods</vt:lpstr>
      <vt:lpstr>Multilateral methods</vt:lpstr>
      <vt:lpstr>Multilateral methods</vt:lpstr>
      <vt:lpstr>Aggregation weights</vt:lpstr>
      <vt:lpstr>Aggregation</vt:lpstr>
      <vt:lpstr>Mobile phones: Web-scraped data combined with hedonics </vt:lpstr>
      <vt:lpstr>Mobile phones: Web-scraped data combined with hedonics</vt:lpstr>
      <vt:lpstr>Mobile phones: Web-scraped data combined with hedonics</vt:lpstr>
      <vt:lpstr>Mobile phone handsets</vt:lpstr>
      <vt:lpstr>Questions? leigh.merrington@abs.gov.au </vt:lpstr>
    </vt:vector>
  </TitlesOfParts>
  <Company>Australian Bureau of Statistics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 Cox</dc:creator>
  <cp:lastModifiedBy>Leigh Merrington</cp:lastModifiedBy>
  <cp:revision>227</cp:revision>
  <dcterms:created xsi:type="dcterms:W3CDTF">2018-05-09T04:54:01Z</dcterms:created>
  <dcterms:modified xsi:type="dcterms:W3CDTF">2021-05-17T04:09:01Z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8e5a7ee-c283-40b0-98eb-fa437df4c031_Enabled">
    <vt:lpwstr>true</vt:lpwstr>
  </property>
  <property fmtid="{D5CDD505-2E9C-101B-9397-08002B2CF9AE}" pid="3" name="MSIP_Label_c8e5a7ee-c283-40b0-98eb-fa437df4c031_SetDate">
    <vt:lpwstr>2021-05-10T03:14:31Z</vt:lpwstr>
  </property>
  <property fmtid="{D5CDD505-2E9C-101B-9397-08002B2CF9AE}" pid="4" name="MSIP_Label_c8e5a7ee-c283-40b0-98eb-fa437df4c031_Method">
    <vt:lpwstr>Privileged</vt:lpwstr>
  </property>
  <property fmtid="{D5CDD505-2E9C-101B-9397-08002B2CF9AE}" pid="5" name="MSIP_Label_c8e5a7ee-c283-40b0-98eb-fa437df4c031_Name">
    <vt:lpwstr>OFFICIAL</vt:lpwstr>
  </property>
  <property fmtid="{D5CDD505-2E9C-101B-9397-08002B2CF9AE}" pid="6" name="MSIP_Label_c8e5a7ee-c283-40b0-98eb-fa437df4c031_SiteId">
    <vt:lpwstr>34cdb737-c4fa-4c21-9a34-88ac2d721f88</vt:lpwstr>
  </property>
  <property fmtid="{D5CDD505-2E9C-101B-9397-08002B2CF9AE}" pid="7" name="MSIP_Label_c8e5a7ee-c283-40b0-98eb-fa437df4c031_ActionId">
    <vt:lpwstr>fd184636-b35b-47d5-8806-8cb1710c1161</vt:lpwstr>
  </property>
  <property fmtid="{D5CDD505-2E9C-101B-9397-08002B2CF9AE}" pid="8" name="MSIP_Label_c8e5a7ee-c283-40b0-98eb-fa437df4c031_ContentBits">
    <vt:lpwstr>0</vt:lpwstr>
  </property>
</Properties>
</file>