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7"/>
  </p:notesMasterIdLst>
  <p:sldIdLst>
    <p:sldId id="256" r:id="rId5"/>
    <p:sldId id="407" r:id="rId6"/>
    <p:sldId id="416" r:id="rId7"/>
    <p:sldId id="420" r:id="rId8"/>
    <p:sldId id="423" r:id="rId9"/>
    <p:sldId id="424" r:id="rId10"/>
    <p:sldId id="419" r:id="rId11"/>
    <p:sldId id="390" r:id="rId12"/>
    <p:sldId id="451" r:id="rId13"/>
    <p:sldId id="454" r:id="rId14"/>
    <p:sldId id="455" r:id="rId15"/>
    <p:sldId id="456" r:id="rId16"/>
    <p:sldId id="457" r:id="rId17"/>
    <p:sldId id="458" r:id="rId18"/>
    <p:sldId id="450" r:id="rId19"/>
    <p:sldId id="417" r:id="rId20"/>
    <p:sldId id="426" r:id="rId21"/>
    <p:sldId id="434" r:id="rId22"/>
    <p:sldId id="435" r:id="rId23"/>
    <p:sldId id="436" r:id="rId24"/>
    <p:sldId id="437" r:id="rId25"/>
    <p:sldId id="4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156EA6A-26AD-4C33-94BB-13BEB46B50DE}">
          <p14:sldIdLst>
            <p14:sldId id="256"/>
          </p14:sldIdLst>
        </p14:section>
        <p14:section name="Bigger Picture" id="{E8B97EC7-9E0C-4ED6-9C65-7703975CD233}">
          <p14:sldIdLst>
            <p14:sldId id="407"/>
            <p14:sldId id="416"/>
          </p14:sldIdLst>
        </p14:section>
        <p14:section name="Why Change" id="{6068268C-4B83-484A-AB39-F1F860E9A646}">
          <p14:sldIdLst>
            <p14:sldId id="420"/>
            <p14:sldId id="423"/>
            <p14:sldId id="424"/>
          </p14:sldIdLst>
        </p14:section>
        <p14:section name="Framework" id="{AC9AB099-2971-43F6-9DC5-2564111A4EA9}">
          <p14:sldIdLst>
            <p14:sldId id="419"/>
            <p14:sldId id="390"/>
          </p14:sldIdLst>
        </p14:section>
        <p14:section name="Theoretical Framework" id="{63E98FD0-68CC-43C2-908F-2258369778FA}">
          <p14:sldIdLst>
            <p14:sldId id="451"/>
            <p14:sldId id="454"/>
            <p14:sldId id="455"/>
            <p14:sldId id="456"/>
            <p14:sldId id="457"/>
            <p14:sldId id="458"/>
            <p14:sldId id="450"/>
            <p14:sldId id="417"/>
          </p14:sldIdLst>
        </p14:section>
        <p14:section name="Results Summary (Hidden)" id="{254636CC-8870-4808-BD0A-3CA0178CE865}">
          <p14:sldIdLst>
            <p14:sldId id="426"/>
            <p14:sldId id="434"/>
            <p14:sldId id="435"/>
            <p14:sldId id="436"/>
            <p14:sldId id="437"/>
            <p14:sldId id="438"/>
          </p14:sldIdLst>
        </p14:section>
      </p14:sectionLst>
    </p:ext>
    <p:ext uri="{EFAFB233-063F-42B5-8137-9DF3F51BA10A}">
      <p15:sldGuideLst xmlns:p15="http://schemas.microsoft.com/office/powerpoint/2012/main">
        <p15:guide id="1" orient="horz" pos="2092"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AB200"/>
    <a:srgbClr val="27A0CC"/>
    <a:srgbClr val="CCD2DD"/>
    <a:srgbClr val="003C57"/>
    <a:srgbClr val="008080"/>
    <a:srgbClr val="3B7A9E"/>
    <a:srgbClr val="37288B"/>
    <a:srgbClr val="A8BD3A"/>
    <a:srgbClr val="D23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4" autoAdjust="0"/>
    <p:restoredTop sz="58872" autoAdjust="0"/>
  </p:normalViewPr>
  <p:slideViewPr>
    <p:cSldViewPr snapToGrid="0" snapToObjects="1">
      <p:cViewPr varScale="1">
        <p:scale>
          <a:sx n="67" d="100"/>
          <a:sy n="67" d="100"/>
        </p:scale>
        <p:origin x="2124" y="66"/>
      </p:cViewPr>
      <p:guideLst>
        <p:guide orient="horz" pos="2092"/>
        <p:guide pos="3795"/>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5" d="100"/>
          <a:sy n="155" d="100"/>
        </p:scale>
        <p:origin x="450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5794-030E-46B2-B278-7AA57CC07445}"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GB"/>
        </a:p>
      </dgm:t>
    </dgm:pt>
    <dgm:pt modelId="{0583C300-63FA-4D3E-A2B3-EF13FB6E776C}">
      <dgm:prSet custT="1"/>
      <dgm:spPr/>
      <dgm:t>
        <a:bodyPr/>
        <a:lstStyle/>
        <a:p>
          <a:r>
            <a:rPr lang="en-GB" sz="2800" dirty="0"/>
            <a:t>Theoretical properties</a:t>
          </a:r>
        </a:p>
      </dgm:t>
    </dgm:pt>
    <dgm:pt modelId="{E8399142-3605-4DAC-8C93-A2D4A6D9F21B}" type="parTrans" cxnId="{E4BED6FB-FC8C-4D39-8C22-9BCBDA2A98E3}">
      <dgm:prSet/>
      <dgm:spPr/>
      <dgm:t>
        <a:bodyPr/>
        <a:lstStyle/>
        <a:p>
          <a:endParaRPr lang="en-GB"/>
        </a:p>
      </dgm:t>
    </dgm:pt>
    <dgm:pt modelId="{2CA478D3-FA71-4EF0-88E8-5E767F18F3AD}" type="sibTrans" cxnId="{E4BED6FB-FC8C-4D39-8C22-9BCBDA2A98E3}">
      <dgm:prSet custT="1"/>
      <dgm:spPr/>
      <dgm:t>
        <a:bodyPr/>
        <a:lstStyle/>
        <a:p>
          <a:endParaRPr lang="en-GB"/>
        </a:p>
      </dgm:t>
    </dgm:pt>
    <dgm:pt modelId="{38BEFC8A-0187-4164-83EA-7EB1D47FD17E}">
      <dgm:prSet custT="1"/>
      <dgm:spPr/>
      <dgm:t>
        <a:bodyPr/>
        <a:lstStyle/>
        <a:p>
          <a:r>
            <a:rPr lang="en-GB" sz="2800" dirty="0"/>
            <a:t>Resource</a:t>
          </a:r>
        </a:p>
      </dgm:t>
    </dgm:pt>
    <dgm:pt modelId="{2AF73F69-3F7A-48D0-95C0-9D2B8BE1E963}" type="parTrans" cxnId="{15B95698-0EA2-400D-BF3D-C6B041313599}">
      <dgm:prSet/>
      <dgm:spPr/>
      <dgm:t>
        <a:bodyPr/>
        <a:lstStyle/>
        <a:p>
          <a:endParaRPr lang="en-GB"/>
        </a:p>
      </dgm:t>
    </dgm:pt>
    <dgm:pt modelId="{F975DCFA-F095-4350-B162-18F7C8F0FAD6}" type="sibTrans" cxnId="{15B95698-0EA2-400D-BF3D-C6B041313599}">
      <dgm:prSet custT="1"/>
      <dgm:spPr/>
      <dgm:t>
        <a:bodyPr/>
        <a:lstStyle/>
        <a:p>
          <a:endParaRPr lang="en-GB"/>
        </a:p>
      </dgm:t>
    </dgm:pt>
    <dgm:pt modelId="{7B9C5E36-31C4-4D8F-8DFD-B6C1FAC55FFD}">
      <dgm:prSet custT="1"/>
      <dgm:spPr/>
      <dgm:t>
        <a:bodyPr/>
        <a:lstStyle/>
        <a:p>
          <a:r>
            <a:rPr lang="en-GB" sz="2400" dirty="0"/>
            <a:t>Interpretability</a:t>
          </a:r>
        </a:p>
      </dgm:t>
    </dgm:pt>
    <dgm:pt modelId="{CA9652AE-2949-4E3E-A62E-F93029AF3C3E}" type="parTrans" cxnId="{66BD9FF3-C62A-4FAF-AEED-DE11908FCD36}">
      <dgm:prSet/>
      <dgm:spPr/>
      <dgm:t>
        <a:bodyPr/>
        <a:lstStyle/>
        <a:p>
          <a:endParaRPr lang="en-GB"/>
        </a:p>
      </dgm:t>
    </dgm:pt>
    <dgm:pt modelId="{AC64E59D-5934-425F-809A-AA4358169F91}" type="sibTrans" cxnId="{66BD9FF3-C62A-4FAF-AEED-DE11908FCD36}">
      <dgm:prSet/>
      <dgm:spPr/>
      <dgm:t>
        <a:bodyPr/>
        <a:lstStyle/>
        <a:p>
          <a:endParaRPr lang="en-GB"/>
        </a:p>
      </dgm:t>
    </dgm:pt>
    <dgm:pt modelId="{37C60F82-7CD6-40DF-9F88-5733A773A945}">
      <dgm:prSet custT="1"/>
      <dgm:spPr/>
      <dgm:t>
        <a:bodyPr/>
        <a:lstStyle/>
        <a:p>
          <a:r>
            <a:rPr lang="en-GB" sz="2800" dirty="0"/>
            <a:t>Flexibility</a:t>
          </a:r>
        </a:p>
      </dgm:t>
    </dgm:pt>
    <dgm:pt modelId="{6DEE8C71-E4CF-469D-9809-8A43C75BD70F}" type="parTrans" cxnId="{156C042B-D5E5-46CC-8949-4C1D602C5148}">
      <dgm:prSet/>
      <dgm:spPr/>
      <dgm:t>
        <a:bodyPr/>
        <a:lstStyle/>
        <a:p>
          <a:endParaRPr lang="en-GB"/>
        </a:p>
      </dgm:t>
    </dgm:pt>
    <dgm:pt modelId="{8F15608E-22D6-459B-95B0-BCE9FEFD76EA}" type="sibTrans" cxnId="{156C042B-D5E5-46CC-8949-4C1D602C5148}">
      <dgm:prSet/>
      <dgm:spPr/>
      <dgm:t>
        <a:bodyPr/>
        <a:lstStyle/>
        <a:p>
          <a:endParaRPr lang="en-GB"/>
        </a:p>
      </dgm:t>
    </dgm:pt>
    <dgm:pt modelId="{ADB113E8-322C-404E-A9C7-AD73C1DAA352}">
      <dgm:prSet custT="1"/>
      <dgm:spPr/>
      <dgm:t>
        <a:bodyPr/>
        <a:lstStyle/>
        <a:p>
          <a:r>
            <a:rPr lang="en-GB" sz="2800" dirty="0"/>
            <a:t>Cohesion</a:t>
          </a:r>
        </a:p>
      </dgm:t>
    </dgm:pt>
    <dgm:pt modelId="{51894692-C496-4E1F-99C2-1BE268E958B5}" type="parTrans" cxnId="{7232B3DE-5EB0-4A9F-8DFF-7A3E3AAB45B7}">
      <dgm:prSet/>
      <dgm:spPr/>
      <dgm:t>
        <a:bodyPr/>
        <a:lstStyle/>
        <a:p>
          <a:endParaRPr lang="en-GB"/>
        </a:p>
      </dgm:t>
    </dgm:pt>
    <dgm:pt modelId="{3B658BB8-A92E-4102-A570-9CD68B24C1AD}" type="sibTrans" cxnId="{7232B3DE-5EB0-4A9F-8DFF-7A3E3AAB45B7}">
      <dgm:prSet/>
      <dgm:spPr/>
      <dgm:t>
        <a:bodyPr/>
        <a:lstStyle/>
        <a:p>
          <a:endParaRPr lang="en-GB"/>
        </a:p>
      </dgm:t>
    </dgm:pt>
    <dgm:pt modelId="{94C91C55-108B-44A2-B9B1-E25CB158909B}" type="pres">
      <dgm:prSet presAssocID="{95D05794-030E-46B2-B278-7AA57CC07445}" presName="Name0" presStyleCnt="0">
        <dgm:presLayoutVars>
          <dgm:dir/>
          <dgm:resizeHandles val="exact"/>
        </dgm:presLayoutVars>
      </dgm:prSet>
      <dgm:spPr/>
    </dgm:pt>
    <dgm:pt modelId="{6DC5098F-024E-41C9-BCF6-CEE463EB9524}" type="pres">
      <dgm:prSet presAssocID="{0583C300-63FA-4D3E-A2B3-EF13FB6E776C}" presName="compNode" presStyleCnt="0"/>
      <dgm:spPr/>
    </dgm:pt>
    <dgm:pt modelId="{EC3B54B3-BFA9-49F4-B952-57C54EDFA6B8}" type="pres">
      <dgm:prSet presAssocID="{0583C300-63FA-4D3E-A2B3-EF13FB6E776C}" presName="pictRect" presStyleLbl="node1" presStyleIdx="0" presStyleCnt="5" custLinFactNeighborX="-65" custLinFactNeighborY="-8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Head with gears with solid fill"/>
        </a:ext>
      </dgm:extLst>
    </dgm:pt>
    <dgm:pt modelId="{53176888-F8E3-4A4D-A2D0-876CE1F29885}" type="pres">
      <dgm:prSet presAssocID="{0583C300-63FA-4D3E-A2B3-EF13FB6E776C}" presName="textRect" presStyleLbl="revTx" presStyleIdx="0" presStyleCnt="5">
        <dgm:presLayoutVars>
          <dgm:bulletEnabled val="1"/>
        </dgm:presLayoutVars>
      </dgm:prSet>
      <dgm:spPr/>
    </dgm:pt>
    <dgm:pt modelId="{E5FF07F4-B0D6-4AF3-8126-F2755ECC7B2E}" type="pres">
      <dgm:prSet presAssocID="{2CA478D3-FA71-4EF0-88E8-5E767F18F3AD}" presName="sibTrans" presStyleLbl="sibTrans2D1" presStyleIdx="0" presStyleCnt="0"/>
      <dgm:spPr/>
    </dgm:pt>
    <dgm:pt modelId="{7A50337E-A4DF-4CD0-B779-573D58E23BC9}" type="pres">
      <dgm:prSet presAssocID="{38BEFC8A-0187-4164-83EA-7EB1D47FD17E}" presName="compNode" presStyleCnt="0"/>
      <dgm:spPr/>
    </dgm:pt>
    <dgm:pt modelId="{D4A3FCDA-8D15-4FBB-B52C-5EAB44996B63}" type="pres">
      <dgm:prSet presAssocID="{38BEFC8A-0187-4164-83EA-7EB1D47FD17E}" presName="pict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loud Computing outline"/>
        </a:ext>
      </dgm:extLst>
    </dgm:pt>
    <dgm:pt modelId="{D543BB74-2EFA-477F-9A1F-671817422F9B}" type="pres">
      <dgm:prSet presAssocID="{38BEFC8A-0187-4164-83EA-7EB1D47FD17E}" presName="textRect" presStyleLbl="revTx" presStyleIdx="1" presStyleCnt="5">
        <dgm:presLayoutVars>
          <dgm:bulletEnabled val="1"/>
        </dgm:presLayoutVars>
      </dgm:prSet>
      <dgm:spPr/>
    </dgm:pt>
    <dgm:pt modelId="{9415C36D-8C15-4D0C-9F21-A365A4EC895C}" type="pres">
      <dgm:prSet presAssocID="{F975DCFA-F095-4350-B162-18F7C8F0FAD6}" presName="sibTrans" presStyleLbl="sibTrans2D1" presStyleIdx="0" presStyleCnt="0"/>
      <dgm:spPr/>
    </dgm:pt>
    <dgm:pt modelId="{DA1F4D2F-E1D6-4B6E-89D4-0252D8C3342B}" type="pres">
      <dgm:prSet presAssocID="{7B9C5E36-31C4-4D8F-8DFD-B6C1FAC55FFD}" presName="compNode" presStyleCnt="0"/>
      <dgm:spPr/>
    </dgm:pt>
    <dgm:pt modelId="{40C47F6B-1BDD-42AB-B820-0285998FA089}" type="pres">
      <dgm:prSet presAssocID="{7B9C5E36-31C4-4D8F-8DFD-B6C1FAC55FFD}" presName="pict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Subtitles with solid fill"/>
        </a:ext>
      </dgm:extLst>
    </dgm:pt>
    <dgm:pt modelId="{27443517-0E0A-468A-BCAB-C613310FAE25}" type="pres">
      <dgm:prSet presAssocID="{7B9C5E36-31C4-4D8F-8DFD-B6C1FAC55FFD}" presName="textRect" presStyleLbl="revTx" presStyleIdx="2" presStyleCnt="5" custScaleX="103318">
        <dgm:presLayoutVars>
          <dgm:bulletEnabled val="1"/>
        </dgm:presLayoutVars>
      </dgm:prSet>
      <dgm:spPr/>
    </dgm:pt>
    <dgm:pt modelId="{4337DA4F-B505-4938-972B-374500FACC4D}" type="pres">
      <dgm:prSet presAssocID="{AC64E59D-5934-425F-809A-AA4358169F91}" presName="sibTrans" presStyleLbl="sibTrans2D1" presStyleIdx="0" presStyleCnt="0"/>
      <dgm:spPr/>
    </dgm:pt>
    <dgm:pt modelId="{41A24BDF-AA30-417C-99EB-4E23DA3567B1}" type="pres">
      <dgm:prSet presAssocID="{37C60F82-7CD6-40DF-9F88-5733A773A945}" presName="compNode" presStyleCnt="0"/>
      <dgm:spPr/>
    </dgm:pt>
    <dgm:pt modelId="{B6634FAD-04B5-4201-BED8-4A5430AF37A8}" type="pres">
      <dgm:prSet presAssocID="{37C60F82-7CD6-40DF-9F88-5733A773A945}" presName="pict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Shuffle with solid fill"/>
        </a:ext>
      </dgm:extLst>
    </dgm:pt>
    <dgm:pt modelId="{3D79FC5E-DBC0-4F2C-A109-9896978E1863}" type="pres">
      <dgm:prSet presAssocID="{37C60F82-7CD6-40DF-9F88-5733A773A945}" presName="textRect" presStyleLbl="revTx" presStyleIdx="3" presStyleCnt="5">
        <dgm:presLayoutVars>
          <dgm:bulletEnabled val="1"/>
        </dgm:presLayoutVars>
      </dgm:prSet>
      <dgm:spPr/>
    </dgm:pt>
    <dgm:pt modelId="{B9D11D8C-1AE7-47E3-8A09-D54385F9A528}" type="pres">
      <dgm:prSet presAssocID="{8F15608E-22D6-459B-95B0-BCE9FEFD76EA}" presName="sibTrans" presStyleLbl="sibTrans2D1" presStyleIdx="0" presStyleCnt="0"/>
      <dgm:spPr/>
    </dgm:pt>
    <dgm:pt modelId="{ACA0DEAE-0FF1-41F5-AF08-C487051E480E}" type="pres">
      <dgm:prSet presAssocID="{ADB113E8-322C-404E-A9C7-AD73C1DAA352}" presName="compNode" presStyleCnt="0"/>
      <dgm:spPr/>
    </dgm:pt>
    <dgm:pt modelId="{75AA2717-2901-43DA-84CE-EE696DBE8173}" type="pres">
      <dgm:prSet presAssocID="{ADB113E8-322C-404E-A9C7-AD73C1DAA352}" presName="pict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Cheers with solid fill"/>
        </a:ext>
      </dgm:extLst>
    </dgm:pt>
    <dgm:pt modelId="{687C4F6F-1E26-4AA6-ABA3-4D58D2A36EAB}" type="pres">
      <dgm:prSet presAssocID="{ADB113E8-322C-404E-A9C7-AD73C1DAA352}" presName="textRect" presStyleLbl="revTx" presStyleIdx="4" presStyleCnt="5">
        <dgm:presLayoutVars>
          <dgm:bulletEnabled val="1"/>
        </dgm:presLayoutVars>
      </dgm:prSet>
      <dgm:spPr/>
    </dgm:pt>
  </dgm:ptLst>
  <dgm:cxnLst>
    <dgm:cxn modelId="{5D37E319-D10C-4A38-944E-621AFAD5309D}" type="presOf" srcId="{95D05794-030E-46B2-B278-7AA57CC07445}" destId="{94C91C55-108B-44A2-B9B1-E25CB158909B}" srcOrd="0" destOrd="0" presId="urn:microsoft.com/office/officeart/2005/8/layout/pList1"/>
    <dgm:cxn modelId="{156C042B-D5E5-46CC-8949-4C1D602C5148}" srcId="{95D05794-030E-46B2-B278-7AA57CC07445}" destId="{37C60F82-7CD6-40DF-9F88-5733A773A945}" srcOrd="3" destOrd="0" parTransId="{6DEE8C71-E4CF-469D-9809-8A43C75BD70F}" sibTransId="{8F15608E-22D6-459B-95B0-BCE9FEFD76EA}"/>
    <dgm:cxn modelId="{068E572C-A629-4662-A1B3-AB6FBC048A70}" type="presOf" srcId="{F975DCFA-F095-4350-B162-18F7C8F0FAD6}" destId="{9415C36D-8C15-4D0C-9F21-A365A4EC895C}" srcOrd="0" destOrd="0" presId="urn:microsoft.com/office/officeart/2005/8/layout/pList1"/>
    <dgm:cxn modelId="{9020B25D-F75C-4756-90B9-1424AE965B84}" type="presOf" srcId="{ADB113E8-322C-404E-A9C7-AD73C1DAA352}" destId="{687C4F6F-1E26-4AA6-ABA3-4D58D2A36EAB}" srcOrd="0" destOrd="0" presId="urn:microsoft.com/office/officeart/2005/8/layout/pList1"/>
    <dgm:cxn modelId="{5CC7126B-8983-4D05-BC2C-0E1CA1A27962}" type="presOf" srcId="{8F15608E-22D6-459B-95B0-BCE9FEFD76EA}" destId="{B9D11D8C-1AE7-47E3-8A09-D54385F9A528}" srcOrd="0" destOrd="0" presId="urn:microsoft.com/office/officeart/2005/8/layout/pList1"/>
    <dgm:cxn modelId="{0F9C557B-D5F8-40BA-BA6C-DD33915C69DF}" type="presOf" srcId="{38BEFC8A-0187-4164-83EA-7EB1D47FD17E}" destId="{D543BB74-2EFA-477F-9A1F-671817422F9B}" srcOrd="0" destOrd="0" presId="urn:microsoft.com/office/officeart/2005/8/layout/pList1"/>
    <dgm:cxn modelId="{CCFE4595-F3DA-4061-964D-8E5C4D91D371}" type="presOf" srcId="{2CA478D3-FA71-4EF0-88E8-5E767F18F3AD}" destId="{E5FF07F4-B0D6-4AF3-8126-F2755ECC7B2E}" srcOrd="0" destOrd="0" presId="urn:microsoft.com/office/officeart/2005/8/layout/pList1"/>
    <dgm:cxn modelId="{15B95698-0EA2-400D-BF3D-C6B041313599}" srcId="{95D05794-030E-46B2-B278-7AA57CC07445}" destId="{38BEFC8A-0187-4164-83EA-7EB1D47FD17E}" srcOrd="1" destOrd="0" parTransId="{2AF73F69-3F7A-48D0-95C0-9D2B8BE1E963}" sibTransId="{F975DCFA-F095-4350-B162-18F7C8F0FAD6}"/>
    <dgm:cxn modelId="{77EE45A2-F995-4F8D-8F05-33D81B2E44E1}" type="presOf" srcId="{AC64E59D-5934-425F-809A-AA4358169F91}" destId="{4337DA4F-B505-4938-972B-374500FACC4D}" srcOrd="0" destOrd="0" presId="urn:microsoft.com/office/officeart/2005/8/layout/pList1"/>
    <dgm:cxn modelId="{275598D6-71C4-4271-9F66-4E802C132CDB}" type="presOf" srcId="{37C60F82-7CD6-40DF-9F88-5733A773A945}" destId="{3D79FC5E-DBC0-4F2C-A109-9896978E1863}" srcOrd="0" destOrd="0" presId="urn:microsoft.com/office/officeart/2005/8/layout/pList1"/>
    <dgm:cxn modelId="{7232B3DE-5EB0-4A9F-8DFF-7A3E3AAB45B7}" srcId="{95D05794-030E-46B2-B278-7AA57CC07445}" destId="{ADB113E8-322C-404E-A9C7-AD73C1DAA352}" srcOrd="4" destOrd="0" parTransId="{51894692-C496-4E1F-99C2-1BE268E958B5}" sibTransId="{3B658BB8-A92E-4102-A570-9CD68B24C1AD}"/>
    <dgm:cxn modelId="{82DFDAEE-339A-4C79-8F26-F8A5782621DC}" type="presOf" srcId="{0583C300-63FA-4D3E-A2B3-EF13FB6E776C}" destId="{53176888-F8E3-4A4D-A2D0-876CE1F29885}" srcOrd="0" destOrd="0" presId="urn:microsoft.com/office/officeart/2005/8/layout/pList1"/>
    <dgm:cxn modelId="{CFC022EF-EE91-4115-BA44-6A4CAD1A9E47}" type="presOf" srcId="{7B9C5E36-31C4-4D8F-8DFD-B6C1FAC55FFD}" destId="{27443517-0E0A-468A-BCAB-C613310FAE25}" srcOrd="0" destOrd="0" presId="urn:microsoft.com/office/officeart/2005/8/layout/pList1"/>
    <dgm:cxn modelId="{66BD9FF3-C62A-4FAF-AEED-DE11908FCD36}" srcId="{95D05794-030E-46B2-B278-7AA57CC07445}" destId="{7B9C5E36-31C4-4D8F-8DFD-B6C1FAC55FFD}" srcOrd="2" destOrd="0" parTransId="{CA9652AE-2949-4E3E-A62E-F93029AF3C3E}" sibTransId="{AC64E59D-5934-425F-809A-AA4358169F91}"/>
    <dgm:cxn modelId="{E4BED6FB-FC8C-4D39-8C22-9BCBDA2A98E3}" srcId="{95D05794-030E-46B2-B278-7AA57CC07445}" destId="{0583C300-63FA-4D3E-A2B3-EF13FB6E776C}" srcOrd="0" destOrd="0" parTransId="{E8399142-3605-4DAC-8C93-A2D4A6D9F21B}" sibTransId="{2CA478D3-FA71-4EF0-88E8-5E767F18F3AD}"/>
    <dgm:cxn modelId="{EB4D9E70-7C76-4059-8B1C-597C0FD7BE02}" type="presParOf" srcId="{94C91C55-108B-44A2-B9B1-E25CB158909B}" destId="{6DC5098F-024E-41C9-BCF6-CEE463EB9524}" srcOrd="0" destOrd="0" presId="urn:microsoft.com/office/officeart/2005/8/layout/pList1"/>
    <dgm:cxn modelId="{24077FFB-129D-40A8-911C-40E53D8DB0AF}" type="presParOf" srcId="{6DC5098F-024E-41C9-BCF6-CEE463EB9524}" destId="{EC3B54B3-BFA9-49F4-B952-57C54EDFA6B8}" srcOrd="0" destOrd="0" presId="urn:microsoft.com/office/officeart/2005/8/layout/pList1"/>
    <dgm:cxn modelId="{2E57EF5A-C57C-474E-80A0-B0F3F38CE0BD}" type="presParOf" srcId="{6DC5098F-024E-41C9-BCF6-CEE463EB9524}" destId="{53176888-F8E3-4A4D-A2D0-876CE1F29885}" srcOrd="1" destOrd="0" presId="urn:microsoft.com/office/officeart/2005/8/layout/pList1"/>
    <dgm:cxn modelId="{0C85D952-4C75-4B23-9AF0-977A12CE5B21}" type="presParOf" srcId="{94C91C55-108B-44A2-B9B1-E25CB158909B}" destId="{E5FF07F4-B0D6-4AF3-8126-F2755ECC7B2E}" srcOrd="1" destOrd="0" presId="urn:microsoft.com/office/officeart/2005/8/layout/pList1"/>
    <dgm:cxn modelId="{9E2E84B5-CC4E-4E9F-991C-D32C2ACE49F5}" type="presParOf" srcId="{94C91C55-108B-44A2-B9B1-E25CB158909B}" destId="{7A50337E-A4DF-4CD0-B779-573D58E23BC9}" srcOrd="2" destOrd="0" presId="urn:microsoft.com/office/officeart/2005/8/layout/pList1"/>
    <dgm:cxn modelId="{DB89612F-1C82-4F68-8B18-B1C19A597A1B}" type="presParOf" srcId="{7A50337E-A4DF-4CD0-B779-573D58E23BC9}" destId="{D4A3FCDA-8D15-4FBB-B52C-5EAB44996B63}" srcOrd="0" destOrd="0" presId="urn:microsoft.com/office/officeart/2005/8/layout/pList1"/>
    <dgm:cxn modelId="{741BF75A-09FC-4F5C-803A-996658CB8109}" type="presParOf" srcId="{7A50337E-A4DF-4CD0-B779-573D58E23BC9}" destId="{D543BB74-2EFA-477F-9A1F-671817422F9B}" srcOrd="1" destOrd="0" presId="urn:microsoft.com/office/officeart/2005/8/layout/pList1"/>
    <dgm:cxn modelId="{EF7B8FE7-7274-4FFE-83DB-ABFC369294F9}" type="presParOf" srcId="{94C91C55-108B-44A2-B9B1-E25CB158909B}" destId="{9415C36D-8C15-4D0C-9F21-A365A4EC895C}" srcOrd="3" destOrd="0" presId="urn:microsoft.com/office/officeart/2005/8/layout/pList1"/>
    <dgm:cxn modelId="{5813560C-08DF-4E55-9FFD-6808D7365D9F}" type="presParOf" srcId="{94C91C55-108B-44A2-B9B1-E25CB158909B}" destId="{DA1F4D2F-E1D6-4B6E-89D4-0252D8C3342B}" srcOrd="4" destOrd="0" presId="urn:microsoft.com/office/officeart/2005/8/layout/pList1"/>
    <dgm:cxn modelId="{E0BEA2E3-43A6-478D-B40A-60A08A7D1915}" type="presParOf" srcId="{DA1F4D2F-E1D6-4B6E-89D4-0252D8C3342B}" destId="{40C47F6B-1BDD-42AB-B820-0285998FA089}" srcOrd="0" destOrd="0" presId="urn:microsoft.com/office/officeart/2005/8/layout/pList1"/>
    <dgm:cxn modelId="{0FDF7026-63C7-40E9-AABD-F1F4B0160E02}" type="presParOf" srcId="{DA1F4D2F-E1D6-4B6E-89D4-0252D8C3342B}" destId="{27443517-0E0A-468A-BCAB-C613310FAE25}" srcOrd="1" destOrd="0" presId="urn:microsoft.com/office/officeart/2005/8/layout/pList1"/>
    <dgm:cxn modelId="{9535C65F-159B-41C2-A27F-F3EAE453AD78}" type="presParOf" srcId="{94C91C55-108B-44A2-B9B1-E25CB158909B}" destId="{4337DA4F-B505-4938-972B-374500FACC4D}" srcOrd="5" destOrd="0" presId="urn:microsoft.com/office/officeart/2005/8/layout/pList1"/>
    <dgm:cxn modelId="{0B2AD396-BAB4-4BB3-8D0F-C5F35DE0AE7E}" type="presParOf" srcId="{94C91C55-108B-44A2-B9B1-E25CB158909B}" destId="{41A24BDF-AA30-417C-99EB-4E23DA3567B1}" srcOrd="6" destOrd="0" presId="urn:microsoft.com/office/officeart/2005/8/layout/pList1"/>
    <dgm:cxn modelId="{9942B168-CF3D-4E25-97B5-41DD88C60FEB}" type="presParOf" srcId="{41A24BDF-AA30-417C-99EB-4E23DA3567B1}" destId="{B6634FAD-04B5-4201-BED8-4A5430AF37A8}" srcOrd="0" destOrd="0" presId="urn:microsoft.com/office/officeart/2005/8/layout/pList1"/>
    <dgm:cxn modelId="{7816F387-3DB7-48CC-928E-C900161CD019}" type="presParOf" srcId="{41A24BDF-AA30-417C-99EB-4E23DA3567B1}" destId="{3D79FC5E-DBC0-4F2C-A109-9896978E1863}" srcOrd="1" destOrd="0" presId="urn:microsoft.com/office/officeart/2005/8/layout/pList1"/>
    <dgm:cxn modelId="{936DE24B-4384-4D9A-9BCE-A6FDA556D644}" type="presParOf" srcId="{94C91C55-108B-44A2-B9B1-E25CB158909B}" destId="{B9D11D8C-1AE7-47E3-8A09-D54385F9A528}" srcOrd="7" destOrd="0" presId="urn:microsoft.com/office/officeart/2005/8/layout/pList1"/>
    <dgm:cxn modelId="{7FC78AEB-0269-4599-A25F-073333A8E088}" type="presParOf" srcId="{94C91C55-108B-44A2-B9B1-E25CB158909B}" destId="{ACA0DEAE-0FF1-41F5-AF08-C487051E480E}" srcOrd="8" destOrd="0" presId="urn:microsoft.com/office/officeart/2005/8/layout/pList1"/>
    <dgm:cxn modelId="{C4AB40DA-FF68-467E-9785-62AD9BE5B057}" type="presParOf" srcId="{ACA0DEAE-0FF1-41F5-AF08-C487051E480E}" destId="{75AA2717-2901-43DA-84CE-EE696DBE8173}" srcOrd="0" destOrd="0" presId="urn:microsoft.com/office/officeart/2005/8/layout/pList1"/>
    <dgm:cxn modelId="{47296408-0895-4290-837A-E3C86B428C2D}" type="presParOf" srcId="{ACA0DEAE-0FF1-41F5-AF08-C487051E480E}" destId="{687C4F6F-1E26-4AA6-ABA3-4D58D2A36EA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B54B3-BFA9-49F4-B952-57C54EDFA6B8}">
      <dsp:nvSpPr>
        <dsp:cNvPr id="0" name=""/>
        <dsp:cNvSpPr/>
      </dsp:nvSpPr>
      <dsp:spPr>
        <a:xfrm>
          <a:off x="0" y="923494"/>
          <a:ext cx="2208027" cy="152133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76888-F8E3-4A4D-A2D0-876CE1F29885}">
      <dsp:nvSpPr>
        <dsp:cNvPr id="0" name=""/>
        <dsp:cNvSpPr/>
      </dsp:nvSpPr>
      <dsp:spPr>
        <a:xfrm>
          <a:off x="1429" y="2457346"/>
          <a:ext cx="2208027" cy="81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GB" sz="2800" kern="1200" dirty="0"/>
            <a:t>Theoretical properties</a:t>
          </a:r>
        </a:p>
      </dsp:txBody>
      <dsp:txXfrm>
        <a:off x="1429" y="2457346"/>
        <a:ext cx="2208027" cy="819178"/>
      </dsp:txXfrm>
    </dsp:sp>
    <dsp:sp modelId="{D4A3FCDA-8D15-4FBB-B52C-5EAB44996B63}">
      <dsp:nvSpPr>
        <dsp:cNvPr id="0" name=""/>
        <dsp:cNvSpPr/>
      </dsp:nvSpPr>
      <dsp:spPr>
        <a:xfrm>
          <a:off x="2430353" y="936015"/>
          <a:ext cx="2208027" cy="152133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3BB74-2EFA-477F-9A1F-671817422F9B}">
      <dsp:nvSpPr>
        <dsp:cNvPr id="0" name=""/>
        <dsp:cNvSpPr/>
      </dsp:nvSpPr>
      <dsp:spPr>
        <a:xfrm>
          <a:off x="2430353" y="2457346"/>
          <a:ext cx="2208027" cy="81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GB" sz="2800" kern="1200" dirty="0"/>
            <a:t>Resource</a:t>
          </a:r>
        </a:p>
      </dsp:txBody>
      <dsp:txXfrm>
        <a:off x="2430353" y="2457346"/>
        <a:ext cx="2208027" cy="819178"/>
      </dsp:txXfrm>
    </dsp:sp>
    <dsp:sp modelId="{40C47F6B-1BDD-42AB-B820-0285998FA089}">
      <dsp:nvSpPr>
        <dsp:cNvPr id="0" name=""/>
        <dsp:cNvSpPr/>
      </dsp:nvSpPr>
      <dsp:spPr>
        <a:xfrm>
          <a:off x="4895907" y="936015"/>
          <a:ext cx="2208027" cy="1521331"/>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43517-0E0A-468A-BCAB-C613310FAE25}">
      <dsp:nvSpPr>
        <dsp:cNvPr id="0" name=""/>
        <dsp:cNvSpPr/>
      </dsp:nvSpPr>
      <dsp:spPr>
        <a:xfrm>
          <a:off x="4859276" y="2457346"/>
          <a:ext cx="2281290" cy="81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kern="1200" dirty="0"/>
            <a:t>Interpretability</a:t>
          </a:r>
        </a:p>
      </dsp:txBody>
      <dsp:txXfrm>
        <a:off x="4859276" y="2457346"/>
        <a:ext cx="2281290" cy="819178"/>
      </dsp:txXfrm>
    </dsp:sp>
    <dsp:sp modelId="{B6634FAD-04B5-4201-BED8-4A5430AF37A8}">
      <dsp:nvSpPr>
        <dsp:cNvPr id="0" name=""/>
        <dsp:cNvSpPr/>
      </dsp:nvSpPr>
      <dsp:spPr>
        <a:xfrm>
          <a:off x="7361462" y="936015"/>
          <a:ext cx="2208027" cy="1521331"/>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9FC5E-DBC0-4F2C-A109-9896978E1863}">
      <dsp:nvSpPr>
        <dsp:cNvPr id="0" name=""/>
        <dsp:cNvSpPr/>
      </dsp:nvSpPr>
      <dsp:spPr>
        <a:xfrm>
          <a:off x="7361462" y="2457346"/>
          <a:ext cx="2208027" cy="81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GB" sz="2800" kern="1200" dirty="0"/>
            <a:t>Flexibility</a:t>
          </a:r>
        </a:p>
      </dsp:txBody>
      <dsp:txXfrm>
        <a:off x="7361462" y="2457346"/>
        <a:ext cx="2208027" cy="819178"/>
      </dsp:txXfrm>
    </dsp:sp>
    <dsp:sp modelId="{75AA2717-2901-43DA-84CE-EE696DBE8173}">
      <dsp:nvSpPr>
        <dsp:cNvPr id="0" name=""/>
        <dsp:cNvSpPr/>
      </dsp:nvSpPr>
      <dsp:spPr>
        <a:xfrm>
          <a:off x="9790385" y="936015"/>
          <a:ext cx="2208027" cy="1521331"/>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C4F6F-1E26-4AA6-ABA3-4D58D2A36EAB}">
      <dsp:nvSpPr>
        <dsp:cNvPr id="0" name=""/>
        <dsp:cNvSpPr/>
      </dsp:nvSpPr>
      <dsp:spPr>
        <a:xfrm>
          <a:off x="9790385" y="2457346"/>
          <a:ext cx="2208027" cy="81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GB" sz="2800" kern="1200" dirty="0"/>
            <a:t>Cohesion</a:t>
          </a:r>
        </a:p>
      </dsp:txBody>
      <dsp:txXfrm>
        <a:off x="9790385" y="2457346"/>
        <a:ext cx="2208027" cy="81917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6CF1-1FCD-E243-925E-A75B8B4E667B}" type="datetimeFigureOut">
              <a:rPr lang="en-US" smtClean="0"/>
              <a:t>5/25/2021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5EDB-6B5D-864C-AC6A-318791A1A935}" type="slidenum">
              <a:rPr lang="en-US" smtClean="0"/>
              <a:t>‹#›</a:t>
            </a:fld>
            <a:endParaRPr lang="en-US" dirty="0"/>
          </a:p>
        </p:txBody>
      </p:sp>
    </p:spTree>
    <p:extLst>
      <p:ext uri="{BB962C8B-B14F-4D97-AF65-F5344CB8AC3E}">
        <p14:creationId xmlns:p14="http://schemas.microsoft.com/office/powerpoint/2010/main" val="423831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into the framework, I will give an overview of the transformation plans for inclusion of ADS in our Consumer Price Statistics.</a:t>
            </a:r>
          </a:p>
        </p:txBody>
      </p:sp>
      <p:sp>
        <p:nvSpPr>
          <p:cNvPr id="4" name="Slide Number Placeholder 3"/>
          <p:cNvSpPr>
            <a:spLocks noGrp="1"/>
          </p:cNvSpPr>
          <p:nvPr>
            <p:ph type="sldNum" sz="quarter" idx="5"/>
          </p:nvPr>
        </p:nvSpPr>
        <p:spPr/>
        <p:txBody>
          <a:bodyPr/>
          <a:lstStyle/>
          <a:p>
            <a:fld id="{13895EDB-6B5D-864C-AC6A-318791A1A935}" type="slidenum">
              <a:rPr lang="en-US" smtClean="0"/>
              <a:t>1</a:t>
            </a:fld>
            <a:endParaRPr lang="en-US" dirty="0"/>
          </a:p>
        </p:txBody>
      </p:sp>
    </p:spTree>
    <p:extLst>
      <p:ext uri="{BB962C8B-B14F-4D97-AF65-F5344CB8AC3E}">
        <p14:creationId xmlns:p14="http://schemas.microsoft.com/office/powerpoint/2010/main" val="56279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resources criteria aims to answer the question “does this method enable more effective use of human and information resources?”. </a:t>
            </a:r>
          </a:p>
          <a:p>
            <a:endParaRPr lang="en-GB" dirty="0"/>
          </a:p>
          <a:p>
            <a:r>
              <a:rPr lang="en-GB" dirty="0"/>
              <a:t>In terms of computing requirements and processing power needed, bilateral methods will be less intensive than multilateral methods as they require less periods of data to compute the statistical output.</a:t>
            </a:r>
          </a:p>
          <a:p>
            <a:endParaRPr lang="en-GB" dirty="0"/>
          </a:p>
          <a:p>
            <a:r>
              <a:rPr lang="en-GB" dirty="0"/>
              <a:t>Also methods that use expenditure data (weighted methods) and/or product characteristics (hedonic methods), will also place higher burden on information resources due to the increase of variables used in the computation of the index.</a:t>
            </a:r>
          </a:p>
        </p:txBody>
      </p:sp>
      <p:sp>
        <p:nvSpPr>
          <p:cNvPr id="4" name="Slide Number Placeholder 3"/>
          <p:cNvSpPr>
            <a:spLocks noGrp="1"/>
          </p:cNvSpPr>
          <p:nvPr>
            <p:ph type="sldNum" sz="quarter" idx="5"/>
          </p:nvPr>
        </p:nvSpPr>
        <p:spPr/>
        <p:txBody>
          <a:bodyPr/>
          <a:lstStyle/>
          <a:p>
            <a:fld id="{13895EDB-6B5D-864C-AC6A-318791A1A935}" type="slidenum">
              <a:rPr lang="en-US" smtClean="0"/>
              <a:t>11</a:t>
            </a:fld>
            <a:endParaRPr lang="en-US" dirty="0"/>
          </a:p>
        </p:txBody>
      </p:sp>
    </p:spTree>
    <p:extLst>
      <p:ext uri="{BB962C8B-B14F-4D97-AF65-F5344CB8AC3E}">
        <p14:creationId xmlns:p14="http://schemas.microsoft.com/office/powerpoint/2010/main" val="28816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vital for all statistical agencies to be transparent with the statistics they produce, and justify the chosen methods used in published statistics.</a:t>
            </a:r>
          </a:p>
          <a:p>
            <a:r>
              <a:rPr lang="en-GB" dirty="0"/>
              <a:t>There are two aspects to the interpretability criterion; firstly, how easily understood the methods are for users to understand and; secondly, whether the price movements that each index produces are easy to interpret, particularly the products/categories of greatest influence and why.</a:t>
            </a:r>
          </a:p>
        </p:txBody>
      </p:sp>
      <p:sp>
        <p:nvSpPr>
          <p:cNvPr id="4" name="Slide Number Placeholder 3"/>
          <p:cNvSpPr>
            <a:spLocks noGrp="1"/>
          </p:cNvSpPr>
          <p:nvPr>
            <p:ph type="sldNum" sz="quarter" idx="5"/>
          </p:nvPr>
        </p:nvSpPr>
        <p:spPr/>
        <p:txBody>
          <a:bodyPr/>
          <a:lstStyle/>
          <a:p>
            <a:fld id="{13895EDB-6B5D-864C-AC6A-318791A1A935}" type="slidenum">
              <a:rPr lang="en-US" smtClean="0"/>
              <a:t>12</a:t>
            </a:fld>
            <a:endParaRPr lang="en-US" dirty="0"/>
          </a:p>
        </p:txBody>
      </p:sp>
    </p:spTree>
    <p:extLst>
      <p:ext uri="{BB962C8B-B14F-4D97-AF65-F5344CB8AC3E}">
        <p14:creationId xmlns:p14="http://schemas.microsoft.com/office/powerpoint/2010/main" val="339125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flexibility criterion assesses how methods can be used for a range of purposes, data sources and types of items. </a:t>
            </a:r>
          </a:p>
        </p:txBody>
      </p:sp>
      <p:sp>
        <p:nvSpPr>
          <p:cNvPr id="4" name="Slide Number Placeholder 3"/>
          <p:cNvSpPr>
            <a:spLocks noGrp="1"/>
          </p:cNvSpPr>
          <p:nvPr>
            <p:ph type="sldNum" sz="quarter" idx="5"/>
          </p:nvPr>
        </p:nvSpPr>
        <p:spPr/>
        <p:txBody>
          <a:bodyPr/>
          <a:lstStyle/>
          <a:p>
            <a:fld id="{13895EDB-6B5D-864C-AC6A-318791A1A935}" type="slidenum">
              <a:rPr lang="en-US" smtClean="0"/>
              <a:t>13</a:t>
            </a:fld>
            <a:endParaRPr lang="en-US" dirty="0"/>
          </a:p>
        </p:txBody>
      </p:sp>
    </p:spTree>
    <p:extLst>
      <p:ext uri="{BB962C8B-B14F-4D97-AF65-F5344CB8AC3E}">
        <p14:creationId xmlns:p14="http://schemas.microsoft.com/office/powerpoint/2010/main" val="157394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cohesion criterion is twofold; </a:t>
            </a:r>
          </a:p>
          <a:p>
            <a:r>
              <a:rPr lang="en-GB" dirty="0"/>
              <a:t>internal cohesion across different areas of the basket, and different data sources and;</a:t>
            </a:r>
          </a:p>
          <a:p>
            <a:r>
              <a:rPr lang="en-GB" dirty="0"/>
              <a:t>external cohesion with other NSI to aid comparison between countries. </a:t>
            </a:r>
          </a:p>
          <a:p>
            <a:endParaRPr lang="en-GB" dirty="0"/>
          </a:p>
          <a:p>
            <a:r>
              <a:rPr lang="en-GB" dirty="0"/>
              <a:t>The decision was made, given user feedback, that the cohesion criteria should be used as a secondary filter, to separate equal scoring methods, rather than to contribute to a method score. This is because a method should be chosen for its qualities, not simply because others are using the method. Ideally, should other NSI prioritise similar criteria as ONS, they would reach the same chosen methods for their indices.</a:t>
            </a:r>
          </a:p>
        </p:txBody>
      </p:sp>
      <p:sp>
        <p:nvSpPr>
          <p:cNvPr id="4" name="Slide Number Placeholder 3"/>
          <p:cNvSpPr>
            <a:spLocks noGrp="1"/>
          </p:cNvSpPr>
          <p:nvPr>
            <p:ph type="sldNum" sz="quarter" idx="5"/>
          </p:nvPr>
        </p:nvSpPr>
        <p:spPr/>
        <p:txBody>
          <a:bodyPr/>
          <a:lstStyle/>
          <a:p>
            <a:fld id="{13895EDB-6B5D-864C-AC6A-318791A1A935}" type="slidenum">
              <a:rPr lang="en-US" smtClean="0"/>
              <a:t>14</a:t>
            </a:fld>
            <a:endParaRPr lang="en-US" dirty="0"/>
          </a:p>
        </p:txBody>
      </p:sp>
    </p:spTree>
    <p:extLst>
      <p:ext uri="{BB962C8B-B14F-4D97-AF65-F5344CB8AC3E}">
        <p14:creationId xmlns:p14="http://schemas.microsoft.com/office/powerpoint/2010/main" val="368740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15</a:t>
            </a:fld>
            <a:endParaRPr lang="en-US" dirty="0"/>
          </a:p>
        </p:txBody>
      </p:sp>
    </p:spTree>
    <p:extLst>
      <p:ext uri="{BB962C8B-B14F-4D97-AF65-F5344CB8AC3E}">
        <p14:creationId xmlns:p14="http://schemas.microsoft.com/office/powerpoint/2010/main" val="422559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Multilateral methods offer increased product coverage, ability to weight at the product level and makes better use of the product information gathered in dynamic data sets.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QU-GK, GEKS-T and GEKS-F adequately represent each of the features tested and rarely diverged by more than a single percentage point in our isolated feature analysis.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difference between our weighted and unweighted methods was more significant. This highlights the importance of using information on, or approximates of, sales values at the product level for web-scraped and scanner data and that this research is arguably more valuable than the choice between weighted index number methods and extension methods themselves.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did see greater differences between the extension methods when used on a longer periodicity of data </a:t>
            </a:r>
            <a:r>
              <a:rPr lang="en-GB" sz="1200" b="0" i="0" u="none" kern="1200" dirty="0">
                <a:solidFill>
                  <a:schemeClr val="tx1"/>
                </a:solidFill>
                <a:effectLst/>
                <a:latin typeface="+mn-lt"/>
                <a:ea typeface="+mn-ea"/>
                <a:cs typeface="+mn-cs"/>
              </a:rPr>
              <a:t>when using real world data; </a:t>
            </a:r>
            <a:r>
              <a:rPr lang="en-GB" sz="1200" b="0" i="0" kern="1200" dirty="0">
                <a:solidFill>
                  <a:schemeClr val="tx1"/>
                </a:solidFill>
                <a:effectLst/>
                <a:latin typeface="+mn-lt"/>
                <a:ea typeface="+mn-ea"/>
                <a:cs typeface="+mn-cs"/>
              </a:rPr>
              <a:t>a finding that has also been observed by other National Statistical Institutes (NSIs). We will continue to investigate.</a:t>
            </a:r>
          </a:p>
        </p:txBody>
      </p:sp>
      <p:sp>
        <p:nvSpPr>
          <p:cNvPr id="4" name="Slide Number Placeholder 3"/>
          <p:cNvSpPr>
            <a:spLocks noGrp="1"/>
          </p:cNvSpPr>
          <p:nvPr>
            <p:ph type="sldNum" sz="quarter" idx="5"/>
          </p:nvPr>
        </p:nvSpPr>
        <p:spPr/>
        <p:txBody>
          <a:bodyPr/>
          <a:lstStyle/>
          <a:p>
            <a:fld id="{13895EDB-6B5D-864C-AC6A-318791A1A935}" type="slidenum">
              <a:rPr lang="en-US" smtClean="0"/>
              <a:t>16</a:t>
            </a:fld>
            <a:endParaRPr lang="en-US" dirty="0"/>
          </a:p>
        </p:txBody>
      </p:sp>
    </p:spTree>
    <p:extLst>
      <p:ext uri="{BB962C8B-B14F-4D97-AF65-F5344CB8AC3E}">
        <p14:creationId xmlns:p14="http://schemas.microsoft.com/office/powerpoint/2010/main" val="33822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 assess the potential suitability of our shortlisted methods in the production of consumer price indices, we produced a range of synthetic datasets demonstrating isolated pricing behaviours to stress-test each method’s performance.</a:t>
            </a:r>
            <a:endParaRPr lang="en-GB" dirty="0"/>
          </a:p>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17</a:t>
            </a:fld>
            <a:endParaRPr lang="en-US" dirty="0"/>
          </a:p>
        </p:txBody>
      </p:sp>
    </p:spTree>
    <p:extLst>
      <p:ext uri="{BB962C8B-B14F-4D97-AF65-F5344CB8AC3E}">
        <p14:creationId xmlns:p14="http://schemas.microsoft.com/office/powerpoint/2010/main" val="3502843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can see here, and throughout the analysis, that the difference between the weighted and unweighted indices is greater, on average, than the difference observed within the weighted methods, highlighting that the presence of weighting information at the product level is arguably more important than the choice of weighted index number method itself.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3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One feature that is prominent in web-scraped and scanner data is a high number of products entering and leaving the market driven, for example, by episodes of fast-fashion (particularly in clothing markets) or rapidly advancing technology (for technology products such as PCs, laptops, tablets and smartphones). This feature highlights the reason multilateral methods outperformed their bilateral counter parts.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graph shows that all methods fall in a similar way to the fall that we observed in the base data, although the variation between the different index number methods is now greater. To assess the performance of each method, we compared the sum of the absolute differences between the index values based on the simple base data and the index values produced using the dataset with high churn added.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1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For our dataset, when churn is high the fixed-base Jevons and chained Jevons vary further from their base indices than the multilateral methods.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fixed-base Jevons method will use an ever-decreasing proportion of the available data each month of a year, so it becomes less representative of the item than the chained and multilateral methods over time.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Furthermore, chained bilateral methods typically suffer from chain drift so, over time, we would expect them to become increasingly different from the baseline dataset. </a:t>
            </a:r>
          </a:p>
          <a:p>
            <a:r>
              <a:rPr lang="en-GB" sz="1200" b="0" i="0" kern="1200" dirty="0">
                <a:solidFill>
                  <a:schemeClr val="tx1"/>
                </a:solidFill>
                <a:effectLst/>
                <a:latin typeface="+mn-lt"/>
                <a:ea typeface="+mn-ea"/>
                <a:cs typeface="+mn-cs"/>
              </a:rPr>
              <a:t>Given the properties of the methods, we would therefore expect the sum of absolute differences to increase for the fixed-base and chained Jevons compared to the multilateral methods over time.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03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35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Obsolescence occurs when a product ceases to be functionally competitive with other products. This may occur when a retailer stops producing or marketing a product because the product becomes undesirable to the consumer. High-tech products such as smartphones often display this feature, as when new models are released the older models will often be withdrawn from the market.</a:t>
            </a:r>
          </a:p>
          <a:p>
            <a:r>
              <a:rPr lang="en-GB" sz="1200" b="0" i="0" kern="1200" dirty="0">
                <a:solidFill>
                  <a:schemeClr val="tx1"/>
                </a:solidFill>
                <a:effectLst/>
                <a:latin typeface="+mn-lt"/>
                <a:ea typeface="+mn-ea"/>
                <a:cs typeface="+mn-cs"/>
              </a:rPr>
              <a:t>The problem of using a fixed-base bilateral method is highlighted here, as after period 13 there are no longer any matching products in the set of the current and base periods; therefore, no more index values can be produced, and the time series ends.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unweighted methods </a:t>
            </a:r>
            <a:r>
              <a:rPr lang="en-GB" sz="1200" b="0" i="0" kern="1200" dirty="0">
                <a:solidFill>
                  <a:schemeClr val="tx1"/>
                </a:solidFill>
                <a:effectLst/>
                <a:latin typeface="+mn-lt"/>
                <a:ea typeface="+mn-ea"/>
                <a:cs typeface="+mn-cs"/>
              </a:rPr>
              <a:t>result in indices significantly lower than the weighted methods in this scenario. This is unsurprising as they do not use the expenditure information, instead giving each product in the basket equal importance. The weighted methods identify that, in this obsolescence dataset, products with increased popularity do not reduce in price as quickly as the products that are leaving the market, again showing the importance of having sales information, or approximates of sales values, at the product level.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4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While our stress-testing of the methods isolated features to understand how our index number methods would respond, we are aware that a number of these features could be simultaneously present in a real-world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Two main observations can be made from these items case studies: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First, differences between each method’s indices are more substantial in practice than we observed when stress-testing the methods - this is likely impacted by a longer period of data as well as seeing many features occurring simultaneously rather than in isolation. We see that the different extension methods cause the indices to differ more significantly in the latter period of the time series, a result that replicates the findings of other National Statistical Institutes’ (NSIs’) studies.</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Secondly, there is an apparent upward bias from the GEKS-J methods in comparison to the weighted methods; </a:t>
            </a:r>
            <a:r>
              <a:rPr lang="en-GB" sz="1200" b="1" i="0" kern="1200" dirty="0">
                <a:solidFill>
                  <a:schemeClr val="tx1"/>
                </a:solidFill>
                <a:effectLst/>
                <a:latin typeface="+mn-lt"/>
                <a:ea typeface="+mn-ea"/>
                <a:cs typeface="+mn-cs"/>
              </a:rPr>
              <a:t>this is likely because consumers substitute towards products that are on sale and this is not accounted for when using unweighted methods</a:t>
            </a:r>
            <a:r>
              <a:rPr lang="en-GB" sz="1200" b="0" i="0" kern="1200" dirty="0">
                <a:solidFill>
                  <a:schemeClr val="tx1"/>
                </a:solidFill>
                <a:effectLst/>
                <a:latin typeface="+mn-lt"/>
                <a:ea typeface="+mn-ea"/>
                <a:cs typeface="+mn-cs"/>
              </a:rPr>
              <a:t>. This again highlights that having information on sales values, or approximates thereof, is arguably more important than the choice between weighted index number methods themselves.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3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08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4</a:t>
            </a:fld>
            <a:endParaRPr lang="en-US" dirty="0"/>
          </a:p>
        </p:txBody>
      </p:sp>
    </p:spTree>
    <p:extLst>
      <p:ext uri="{BB962C8B-B14F-4D97-AF65-F5344CB8AC3E}">
        <p14:creationId xmlns:p14="http://schemas.microsoft.com/office/powerpoint/2010/main" val="62998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Alternative data sources provide many benefits compared with our current sources, including improved product coverage and high frequency of collection.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Scanner data can also provide additional information such as expenditure per item, while web-scraped data contain a rich source of product information that is useful for things like accurate classification and determining quality.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Scanner data also have the potential to allow us to provide greater regional coverage of prices and expenditure such as, for example, regional inflation measures.</a:t>
            </a:r>
          </a:p>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5</a:t>
            </a:fld>
            <a:endParaRPr lang="en-US" dirty="0"/>
          </a:p>
        </p:txBody>
      </p:sp>
    </p:spTree>
    <p:extLst>
      <p:ext uri="{BB962C8B-B14F-4D97-AF65-F5344CB8AC3E}">
        <p14:creationId xmlns:p14="http://schemas.microsoft.com/office/powerpoint/2010/main" val="28982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of this NSI are starting to use Multilateral methods for compiling indices using ADS.</a:t>
            </a:r>
          </a:p>
        </p:txBody>
      </p:sp>
      <p:sp>
        <p:nvSpPr>
          <p:cNvPr id="4" name="Slide Number Placeholder 3"/>
          <p:cNvSpPr>
            <a:spLocks noGrp="1"/>
          </p:cNvSpPr>
          <p:nvPr>
            <p:ph type="sldNum" sz="quarter" idx="5"/>
          </p:nvPr>
        </p:nvSpPr>
        <p:spPr/>
        <p:txBody>
          <a:bodyPr/>
          <a:lstStyle/>
          <a:p>
            <a:fld id="{13895EDB-6B5D-864C-AC6A-318791A1A935}" type="slidenum">
              <a:rPr lang="en-US" smtClean="0"/>
              <a:t>6</a:t>
            </a:fld>
            <a:endParaRPr lang="en-US" dirty="0"/>
          </a:p>
        </p:txBody>
      </p:sp>
    </p:spTree>
    <p:extLst>
      <p:ext uri="{BB962C8B-B14F-4D97-AF65-F5344CB8AC3E}">
        <p14:creationId xmlns:p14="http://schemas.microsoft.com/office/powerpoint/2010/main" val="236116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index framework: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Stage 1: Methods are first shortlisted to top 10 based on scoring against theoretical framework </a:t>
            </a:r>
            <a:r>
              <a:rPr lang="en-GB" sz="1200" b="0" i="0" kern="1200" dirty="0">
                <a:solidFill>
                  <a:schemeClr val="tx1"/>
                </a:solidFill>
                <a:effectLst/>
                <a:latin typeface="+mn-lt"/>
                <a:ea typeface="+mn-ea"/>
                <a:cs typeface="+mn-cs"/>
              </a:rPr>
              <a:t>of pre-determined criteria (details in the next few slides).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 large number of methods is undesirable as it is both impractical to implement and complex to explain. While a large number of methods is undesirable, a single method may also not be suitable for all data sources and categories of spending.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Stage 2: Then methods are assessed against synthetic datasets covering different pricing behaviours (such as obsolescence, high variability) to work out which methods behave well under which scenarios</a:t>
            </a:r>
          </a:p>
          <a:p>
            <a:endParaRPr lang="en-GB" dirty="0"/>
          </a:p>
          <a:p>
            <a:r>
              <a:rPr lang="en-GB" dirty="0"/>
              <a:t>Stage 3: Then we assess behaviours of different markets (e.g. groceries, clothing) to see whether our top ranked method works well, if not move onto second…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7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criteria that we came up with as being important to our choice of index method. We discussed the importance of these criteria with our technical panel and our consumer prices stakeholders and through this were able to apply weights to reflect their relative importance.</a:t>
            </a:r>
          </a:p>
          <a:p>
            <a:endParaRPr lang="en-GB" dirty="0"/>
          </a:p>
          <a:p>
            <a:r>
              <a:rPr lang="en-GB" dirty="0"/>
              <a:t>Each method was assessed against each criterion using a pass/fail system of sub-criteria questions to produce the criterion score; the weighted criterion scores are then added together to get each method’s final score. The final score is used to rank the methods and produce the ONS shortlist of appropriate index methods for consumer prices. </a:t>
            </a:r>
          </a:p>
        </p:txBody>
      </p:sp>
      <p:sp>
        <p:nvSpPr>
          <p:cNvPr id="4" name="Slide Number Placeholder 3"/>
          <p:cNvSpPr>
            <a:spLocks noGrp="1"/>
          </p:cNvSpPr>
          <p:nvPr>
            <p:ph type="sldNum" sz="quarter" idx="5"/>
          </p:nvPr>
        </p:nvSpPr>
        <p:spPr/>
        <p:txBody>
          <a:bodyPr/>
          <a:lstStyle/>
          <a:p>
            <a:fld id="{13895EDB-6B5D-864C-AC6A-318791A1A935}" type="slidenum">
              <a:rPr lang="en-US" smtClean="0"/>
              <a:t>9</a:t>
            </a:fld>
            <a:endParaRPr lang="en-US" dirty="0"/>
          </a:p>
        </p:txBody>
      </p:sp>
    </p:spTree>
    <p:extLst>
      <p:ext uri="{BB962C8B-B14F-4D97-AF65-F5344CB8AC3E}">
        <p14:creationId xmlns:p14="http://schemas.microsoft.com/office/powerpoint/2010/main" val="80250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that ONS are primarily concerned with producing accurate and reliable statistics, the theoretical properties criterion was given the highest weight, 55%, and can be broken down into three key areas:</a:t>
            </a:r>
          </a:p>
          <a:p>
            <a:r>
              <a:rPr lang="en-GB" dirty="0" err="1"/>
              <a:t>i</a:t>
            </a:r>
            <a:r>
              <a:rPr lang="en-GB" dirty="0"/>
              <a:t>. the axiomatic/test approach (30%)</a:t>
            </a:r>
          </a:p>
          <a:p>
            <a:r>
              <a:rPr lang="en-GB" dirty="0"/>
              <a:t>ii. transitivity (15%), </a:t>
            </a:r>
          </a:p>
          <a:p>
            <a:r>
              <a:rPr lang="en-GB" dirty="0"/>
              <a:t>iii. characteristicity (10%) </a:t>
            </a:r>
          </a:p>
          <a:p>
            <a:endParaRPr lang="en-GB" dirty="0"/>
          </a:p>
          <a:p>
            <a:r>
              <a:rPr lang="en-GB" dirty="0"/>
              <a:t>The axiomatic approach is an established set of tests to measure a method’s suitability from a theoretical stand point. </a:t>
            </a:r>
          </a:p>
          <a:p>
            <a:r>
              <a:rPr lang="en-GB" dirty="0"/>
              <a:t>There are two other approaches that are often considered when theoretical properties are discussed, the stochastic approach and the economic approach. </a:t>
            </a:r>
          </a:p>
          <a:p>
            <a:r>
              <a:rPr lang="en-GB" dirty="0"/>
              <a:t>The economic approach was given a zero weight within this framework owing to the fact that we do not currently consider a Cost of Living Index (COLI) our primary target . </a:t>
            </a:r>
          </a:p>
          <a:p>
            <a:r>
              <a:rPr lang="en-GB" dirty="0"/>
              <a:t>The stochastic approach was considered but also given zero weight based on criticisms of the approach which highlighted that the </a:t>
            </a:r>
            <a:r>
              <a:rPr lang="en-GB" sz="1200" b="0" i="0" kern="1200" dirty="0">
                <a:solidFill>
                  <a:schemeClr val="tx1"/>
                </a:solidFill>
                <a:effectLst/>
                <a:latin typeface="+mn-lt"/>
                <a:ea typeface="+mn-ea"/>
                <a:cs typeface="+mn-cs"/>
              </a:rPr>
              <a:t>variance assumptions made in the stochastic models are not consistent with the observed behaviour of prices.</a:t>
            </a:r>
          </a:p>
          <a:p>
            <a:endParaRPr lang="en-GB" dirty="0"/>
          </a:p>
          <a:p>
            <a:r>
              <a:rPr lang="en-GB" dirty="0"/>
              <a:t>Transitive indices are free of chain drift, that is they are directly equivalent to the direct index calculated between the start and end periods. In the static-universe, a lack of transitivity is not overly important since chaining is not required. However, transitivity is an important consideration in a dynamic-universe context, where high frequency chaining can account for dynamic prices and high churn but also results in significant chain drift.</a:t>
            </a:r>
          </a:p>
          <a:p>
            <a:br>
              <a:rPr lang="en-GB" dirty="0"/>
            </a:br>
            <a:r>
              <a:rPr lang="en-GB" dirty="0"/>
              <a:t>Characteristicity requires the binary comparisons between periods to be reflected in the index. </a:t>
            </a:r>
            <a:br>
              <a:rPr lang="en-GB" dirty="0"/>
            </a:br>
            <a:r>
              <a:rPr lang="en-GB" dirty="0"/>
              <a:t>We feel that the influence of price movements from distant periods should be kept to a minimum. For example; any multilateral method using a window of nine quarters would have data from over two years previous feeding into its index calculation. The resulting index should be more characteristic of the price movements that occurred within that month, and less characteristic of price movements observed two years ago.</a:t>
            </a:r>
          </a:p>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10</a:t>
            </a:fld>
            <a:endParaRPr lang="en-US" dirty="0"/>
          </a:p>
        </p:txBody>
      </p:sp>
    </p:spTree>
    <p:extLst>
      <p:ext uri="{BB962C8B-B14F-4D97-AF65-F5344CB8AC3E}">
        <p14:creationId xmlns:p14="http://schemas.microsoft.com/office/powerpoint/2010/main" val="274462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unsplash.com/photos/B3lqlg256m8?utm_source=unsplash&amp;utm_medium=referral&amp;utm_content=creditCopyText"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hyperlink" Target="https://unsplash.com/search/photos/presentation?utm_source=unsplash&amp;utm_medium=referral&amp;utm_content=creditCopyTex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A6F2061-5E6E-7440-8213-347350CB8141}"/>
              </a:ext>
            </a:extLst>
          </p:cNvPr>
          <p:cNvSpPr>
            <a:spLocks noGrp="1"/>
          </p:cNvSpPr>
          <p:nvPr>
            <p:ph type="dt" sz="half" idx="10"/>
          </p:nvPr>
        </p:nvSpPr>
        <p:spPr/>
        <p:txBody>
          <a:bodyPr/>
          <a:lstStyle/>
          <a:p>
            <a:fld id="{06C531F1-065E-594C-8147-D209A7179285}" type="datetime4">
              <a:rPr lang="en-GB" smtClean="0"/>
              <a:t>25 May 2021</a:t>
            </a:fld>
            <a:endParaRPr lang="en-US" dirty="0"/>
          </a:p>
        </p:txBody>
      </p:sp>
      <p:sp>
        <p:nvSpPr>
          <p:cNvPr id="12" name="Footer Placeholder 11">
            <a:extLst>
              <a:ext uri="{FF2B5EF4-FFF2-40B4-BE49-F238E27FC236}">
                <a16:creationId xmlns:a16="http://schemas.microsoft.com/office/drawing/2014/main" id="{9BF0A45B-F2C7-C449-BF19-A76C374C0424}"/>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p>
            <a:pPr algn="ctr"/>
            <a:fld id="{232417FB-2EF4-EC49-BC13-97513C37E9E5}" type="slidenum">
              <a:rPr lang="en-US" smtClean="0"/>
              <a:pPr algn="ctr"/>
              <a:t>‹#›</a:t>
            </a:fld>
            <a:endParaRPr lang="en-US" dirty="0"/>
          </a:p>
        </p:txBody>
      </p:sp>
      <p:sp>
        <p:nvSpPr>
          <p:cNvPr id="14" name="Title 13">
            <a:extLst>
              <a:ext uri="{FF2B5EF4-FFF2-40B4-BE49-F238E27FC236}">
                <a16:creationId xmlns:a16="http://schemas.microsoft.com/office/drawing/2014/main" id="{736C68A0-3B91-D547-860A-58AFF6D1FFAA}"/>
              </a:ext>
            </a:extLst>
          </p:cNvPr>
          <p:cNvSpPr>
            <a:spLocks noGrp="1"/>
          </p:cNvSpPr>
          <p:nvPr>
            <p:ph type="title" hasCustomPrompt="1"/>
          </p:nvPr>
        </p:nvSpPr>
        <p:spPr>
          <a:xfrm>
            <a:off x="849343" y="880838"/>
            <a:ext cx="6910357" cy="327780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kumimoji="0" lang="en-US" sz="4800" b="1" i="0" u="none" strike="noStrike" kern="1200" cap="none" spc="0" normalizeH="0" baseline="0" noProof="0" dirty="0">
                <a:ln>
                  <a:noFill/>
                </a:ln>
                <a:solidFill>
                  <a:srgbClr val="003C57"/>
                </a:solidFill>
                <a:effectLst/>
                <a:uLnTx/>
                <a:uFillTx/>
                <a:latin typeface="+mj-lt"/>
                <a:ea typeface="+mj-ea"/>
                <a:cs typeface="+mj-cs"/>
              </a:rPr>
              <a:t>Write your title here</a:t>
            </a:r>
            <a:br>
              <a:rPr kumimoji="0" lang="en-US" sz="4800" b="1" i="0" u="none" strike="noStrike" kern="1200" cap="none" spc="0" normalizeH="0" baseline="0" noProof="0" dirty="0">
                <a:ln>
                  <a:noFill/>
                </a:ln>
                <a:solidFill>
                  <a:srgbClr val="003C57"/>
                </a:solidFill>
                <a:effectLst/>
                <a:uLnTx/>
                <a:uFillTx/>
                <a:latin typeface="+mj-lt"/>
                <a:ea typeface="+mj-ea"/>
                <a:cs typeface="+mj-cs"/>
              </a:rPr>
            </a:br>
            <a:r>
              <a:rPr kumimoji="0" lang="en-US" sz="4800" b="1" i="0" u="none" strike="noStrike" kern="1200" cap="none" spc="0" normalizeH="0" baseline="0" noProof="0" dirty="0">
                <a:ln>
                  <a:noFill/>
                </a:ln>
                <a:solidFill>
                  <a:srgbClr val="003C57"/>
                </a:solidFill>
                <a:effectLst/>
                <a:uLnTx/>
                <a:uFillTx/>
                <a:latin typeface="+mj-lt"/>
                <a:ea typeface="+mj-ea"/>
                <a:cs typeface="+mj-cs"/>
              </a:rPr>
              <a:t>(in sentence case)</a:t>
            </a:r>
            <a:endParaRPr lang="en-US" dirty="0"/>
          </a:p>
        </p:txBody>
      </p:sp>
      <p:sp>
        <p:nvSpPr>
          <p:cNvPr id="19" name="Text Placeholder 2">
            <a:extLst>
              <a:ext uri="{FF2B5EF4-FFF2-40B4-BE49-F238E27FC236}">
                <a16:creationId xmlns:a16="http://schemas.microsoft.com/office/drawing/2014/main" id="{08E0EA14-7348-FB49-B0DB-D8600EBF4C8C}"/>
              </a:ext>
            </a:extLst>
          </p:cNvPr>
          <p:cNvSpPr>
            <a:spLocks noGrp="1"/>
          </p:cNvSpPr>
          <p:nvPr>
            <p:ph idx="1" hasCustomPrompt="1"/>
          </p:nvPr>
        </p:nvSpPr>
        <p:spPr>
          <a:xfrm>
            <a:off x="838200" y="4711184"/>
            <a:ext cx="10515600" cy="1200329"/>
          </a:xfrm>
          <a:prstGeom prst="rect">
            <a:avLst/>
          </a:prstGeom>
        </p:spPr>
        <p:txBody>
          <a:bodyPr vert="horz" lIns="0" tIns="45720" rIns="91440" bIns="45720" rtlCol="0" anchor="t" anchorCtr="0">
            <a:spAutoFit/>
          </a:bodyPr>
          <a:lstStyle>
            <a:lvl1pPr>
              <a:spcBef>
                <a:spcPts val="0"/>
              </a:spcBef>
              <a:spcAft>
                <a:spcPts val="0"/>
              </a:spcAft>
              <a:defRPr sz="2400" b="0" i="0">
                <a:latin typeface="Arial" panose="020B0604020202020204" pitchFamily="34" charset="0"/>
                <a:cs typeface="Arial" panose="020B0604020202020204" pitchFamily="34" charset="0"/>
              </a:defRPr>
            </a:lvl1pPr>
          </a:lstStyle>
          <a:p>
            <a:pPr>
              <a:lnSpc>
                <a:spcPct val="100000"/>
              </a:lnSpc>
            </a:pPr>
            <a:r>
              <a:rPr lang="en-US" dirty="0">
                <a:solidFill>
                  <a:srgbClr val="183E56"/>
                </a:solidFill>
                <a:latin typeface="Arial" panose="020B0604020202020204" pitchFamily="34" charset="0"/>
                <a:cs typeface="Arial" panose="020B0604020202020204" pitchFamily="34" charset="0"/>
              </a:rPr>
              <a:t>Job Title</a:t>
            </a:r>
            <a:br>
              <a:rPr lang="en-US" dirty="0">
                <a:solidFill>
                  <a:srgbClr val="183E56"/>
                </a:solidFill>
                <a:latin typeface="Arial" panose="020B0604020202020204" pitchFamily="34" charset="0"/>
                <a:cs typeface="Arial" panose="020B0604020202020204" pitchFamily="34" charset="0"/>
              </a:rPr>
            </a:br>
            <a:r>
              <a:rPr lang="en-US" dirty="0">
                <a:solidFill>
                  <a:srgbClr val="183E56"/>
                </a:solidFill>
                <a:latin typeface="Arial" panose="020B0604020202020204" pitchFamily="34" charset="0"/>
                <a:cs typeface="Arial" panose="020B0604020202020204" pitchFamily="34" charset="0"/>
              </a:rPr>
              <a:t>Department</a:t>
            </a:r>
            <a:br>
              <a:rPr lang="en-US" dirty="0">
                <a:solidFill>
                  <a:srgbClr val="183E56"/>
                </a:solidFill>
                <a:latin typeface="Arial" panose="020B0604020202020204" pitchFamily="34" charset="0"/>
                <a:cs typeface="Arial" panose="020B0604020202020204" pitchFamily="34" charset="0"/>
              </a:rPr>
            </a:br>
            <a:r>
              <a:rPr lang="en-US" dirty="0">
                <a:solidFill>
                  <a:srgbClr val="183E56"/>
                </a:solidFill>
                <a:latin typeface="Arial" panose="020B0604020202020204" pitchFamily="34" charset="0"/>
                <a:cs typeface="Arial" panose="020B0604020202020204" pitchFamily="34" charset="0"/>
              </a:rPr>
              <a:t>@Twitter-handle (if desired)</a:t>
            </a:r>
          </a:p>
        </p:txBody>
      </p:sp>
      <p:sp>
        <p:nvSpPr>
          <p:cNvPr id="21" name="Text Placeholder 2">
            <a:extLst>
              <a:ext uri="{FF2B5EF4-FFF2-40B4-BE49-F238E27FC236}">
                <a16:creationId xmlns:a16="http://schemas.microsoft.com/office/drawing/2014/main" id="{8A06CB80-AF0F-B54A-A31F-0FB8E0F9BB86}"/>
              </a:ext>
            </a:extLst>
          </p:cNvPr>
          <p:cNvSpPr>
            <a:spLocks noGrp="1"/>
          </p:cNvSpPr>
          <p:nvPr>
            <p:ph idx="13" hasCustomPrompt="1"/>
          </p:nvPr>
        </p:nvSpPr>
        <p:spPr>
          <a:xfrm>
            <a:off x="838200" y="4255794"/>
            <a:ext cx="10515600" cy="523220"/>
          </a:xfrm>
          <a:prstGeom prst="rect">
            <a:avLst/>
          </a:prstGeom>
        </p:spPr>
        <p:txBody>
          <a:bodyPr vert="horz" lIns="0" tIns="45720" rIns="91440" bIns="45720" rtlCol="0" anchor="b" anchorCtr="0">
            <a:spAutoFit/>
          </a:bodyPr>
          <a:lstStyle>
            <a:lvl1pPr>
              <a:spcBef>
                <a:spcPts val="0"/>
              </a:spcBef>
              <a:defRPr sz="2800" b="1" i="0">
                <a:latin typeface="Arial" panose="020B0604020202020204" pitchFamily="34" charset="0"/>
                <a:cs typeface="Arial" panose="020B0604020202020204" pitchFamily="34" charset="0"/>
              </a:defRPr>
            </a:lvl1pPr>
          </a:lstStyle>
          <a:p>
            <a:pPr>
              <a:lnSpc>
                <a:spcPct val="100000"/>
              </a:lnSpc>
            </a:pPr>
            <a:r>
              <a:rPr lang="en-US" dirty="0">
                <a:solidFill>
                  <a:srgbClr val="183E56"/>
                </a:solidFill>
                <a:latin typeface="Arial" panose="020B0604020202020204" pitchFamily="34" charset="0"/>
                <a:cs typeface="Arial" panose="020B0604020202020204" pitchFamily="34" charset="0"/>
              </a:rPr>
              <a:t>Presenter Name</a:t>
            </a:r>
          </a:p>
        </p:txBody>
      </p:sp>
    </p:spTree>
    <p:extLst>
      <p:ext uri="{BB962C8B-B14F-4D97-AF65-F5344CB8AC3E}">
        <p14:creationId xmlns:p14="http://schemas.microsoft.com/office/powerpoint/2010/main" val="276553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matisse">
    <p:bg>
      <p:bgPr>
        <a:solidFill>
          <a:srgbClr val="003C57"/>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7138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slide matisse">
    <p:bg>
      <p:bgPr>
        <a:solidFill>
          <a:srgbClr val="206095"/>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80398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astral">
    <p:bg>
      <p:bgPr>
        <a:solidFill>
          <a:srgbClr val="3B7A9E"/>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C45B465-DB9D-1B4E-98E6-EC6BC62650E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FC7DF6CB-9235-DA4D-B1A3-7CA929282849}"/>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9388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blue">
    <p:bg>
      <p:bgPr>
        <a:solidFill>
          <a:srgbClr val="27A0CC"/>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46074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teal">
    <p:bg>
      <p:bgPr>
        <a:solidFill>
          <a:srgbClr val="00A5A1"/>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AAED0727-79E8-044A-A266-B0C74790E72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24E14278-FEE3-0242-BA15-B6E28E53E8F1}"/>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5594CD60-7AAD-6645-8BE7-91075D074DEF}"/>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150739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 teal">
    <p:bg>
      <p:bgPr>
        <a:solidFill>
          <a:srgbClr val="008080"/>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05237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 salem">
    <p:bg>
      <p:bgPr>
        <a:solidFill>
          <a:srgbClr val="0F8243"/>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160697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rgbClr val="B8860B"/>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5990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 poppy">
    <p:bg>
      <p:bgPr>
        <a:solidFill>
          <a:srgbClr val="D32F2F"/>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264823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slide pink">
    <p:bg>
      <p:bgPr>
        <a:solidFill>
          <a:srgbClr val="D2376D"/>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119082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rgbClr val="00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884149"/>
            <a:ext cx="10515600" cy="757130"/>
          </a:xfrm>
          <a:prstGeom prst="rect">
            <a:avLst/>
          </a:prstGeom>
        </p:spPr>
        <p:txBody>
          <a:bodyPr wrap="square">
            <a:spAutoFit/>
          </a:bodyPr>
          <a:lstStyle>
            <a:lvl1pPr>
              <a:defRPr sz="4800"/>
            </a:lvl1pPr>
          </a:lstStyle>
          <a:p>
            <a:r>
              <a:rPr lang="en-US" dirty="0"/>
              <a:t>Add your heading here</a:t>
            </a:r>
          </a:p>
        </p:txBody>
      </p:sp>
      <p:sp>
        <p:nvSpPr>
          <p:cNvPr id="3" name="Content Placeholder 2"/>
          <p:cNvSpPr>
            <a:spLocks noGrp="1"/>
          </p:cNvSpPr>
          <p:nvPr>
            <p:ph idx="1" hasCustomPrompt="1"/>
          </p:nvPr>
        </p:nvSpPr>
        <p:spPr>
          <a:xfrm>
            <a:off x="838200" y="1911108"/>
            <a:ext cx="10515600" cy="2518575"/>
          </a:xfrm>
          <a:prstGeom prst="rect">
            <a:avLst/>
          </a:prstGeom>
        </p:spPr>
        <p:txBody>
          <a:bodyPr wrap="square" lIns="0" rIns="0" anchor="t" anchorCtr="0">
            <a:spAutoFit/>
          </a:bodyPr>
          <a:lstStyle>
            <a:lvl1pPr>
              <a:lnSpc>
                <a:spcPct val="110000"/>
              </a:lnSpc>
              <a:spcAft>
                <a:spcPts val="10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0" name="Picture 9" descr="Office fo National Statistics Logo">
            <a:extLst>
              <a:ext uri="{FF2B5EF4-FFF2-40B4-BE49-F238E27FC236}">
                <a16:creationId xmlns:a16="http://schemas.microsoft.com/office/drawing/2014/main" id="{82AAAE08-3182-8445-B596-A9BC966ABFE2}"/>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Tree>
    <p:extLst>
      <p:ext uri="{BB962C8B-B14F-4D97-AF65-F5344CB8AC3E}">
        <p14:creationId xmlns:p14="http://schemas.microsoft.com/office/powerpoint/2010/main" val="3681248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e prince">
    <p:bg>
      <p:bgPr>
        <a:solidFill>
          <a:srgbClr val="6E2585"/>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56475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slide purple">
    <p:bg>
      <p:bgPr>
        <a:solidFill>
          <a:srgbClr val="37288B"/>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288150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323132"/>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99550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1">
    <p:bg>
      <p:bgPr>
        <a:gradFill flip="none" rotWithShape="1">
          <a:gsLst>
            <a:gs pos="81000">
              <a:srgbClr val="003C57"/>
            </a:gs>
            <a:gs pos="0">
              <a:srgbClr val="00808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2723784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2">
    <p:bg>
      <p:bgPr>
        <a:gradFill flip="none" rotWithShape="1">
          <a:gsLst>
            <a:gs pos="81000">
              <a:srgbClr val="008080"/>
            </a:gs>
            <a:gs pos="0">
              <a:srgbClr val="27A0C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301920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44">
    <p:bg>
      <p:bgPr>
        <a:gradFill flip="none" rotWithShape="1">
          <a:gsLst>
            <a:gs pos="81000">
              <a:srgbClr val="37288B"/>
            </a:gs>
            <a:gs pos="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F692672-45E9-DB45-968E-472F1D3201F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E3A6E39D-26AC-134F-96EF-39DF3B1062E8}"/>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411680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66">
    <p:bg>
      <p:bgPr>
        <a:gradFill flip="none" rotWithShape="1">
          <a:gsLst>
            <a:gs pos="81000">
              <a:srgbClr val="0F8243"/>
            </a:gs>
            <a:gs pos="0">
              <a:srgbClr val="00A5A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0A3A34B-DE42-9B4B-9D76-6B04A45E1097}"/>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5C16E151-0ED9-1744-A65B-E5226804066A}"/>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79571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1_Section slide ONS blue">
    <p:bg>
      <p:bgPr>
        <a:gradFill flip="none" rotWithShape="1">
          <a:gsLst>
            <a:gs pos="0">
              <a:srgbClr val="E9742C"/>
            </a:gs>
            <a:gs pos="8100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chemeClr val="bg1"/>
                </a:solidFill>
              </a:defRPr>
            </a:lvl1pPr>
          </a:lstStyle>
          <a:p>
            <a:r>
              <a:rPr lang="en-US" dirty="0"/>
              <a:t>Section slide</a:t>
            </a:r>
          </a:p>
        </p:txBody>
      </p:sp>
    </p:spTree>
    <p:extLst>
      <p:ext uri="{BB962C8B-B14F-4D97-AF65-F5344CB8AC3E}">
        <p14:creationId xmlns:p14="http://schemas.microsoft.com/office/powerpoint/2010/main" val="3026934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_Section slide ONS blue">
    <p:bg>
      <p:bgPr>
        <a:gradFill flip="none" rotWithShape="1">
          <a:gsLst>
            <a:gs pos="81000">
              <a:srgbClr val="E2BC22"/>
            </a:gs>
            <a:gs pos="0">
              <a:srgbClr val="FF993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userDrawn="1"/>
        </p:nvPicPr>
        <p:blipFill>
          <a:blip r:embed="rId2">
            <a:duotone>
              <a:prstClr val="black"/>
              <a:schemeClr val="accent3">
                <a:tint val="45000"/>
                <a:satMod val="400000"/>
              </a:schemeClr>
            </a:duotone>
            <a:lum bright="-100000" contrast="-100000"/>
          </a:blip>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rgbClr val="003C57"/>
                </a:solidFill>
              </a:defRPr>
            </a:lvl1pPr>
          </a:lstStyle>
          <a:p>
            <a:r>
              <a:rPr lang="en-US" dirty="0"/>
              <a:t>Section slide</a:t>
            </a:r>
          </a:p>
        </p:txBody>
      </p:sp>
    </p:spTree>
    <p:extLst>
      <p:ext uri="{BB962C8B-B14F-4D97-AF65-F5344CB8AC3E}">
        <p14:creationId xmlns:p14="http://schemas.microsoft.com/office/powerpoint/2010/main" val="10408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hasCustomPrompt="1"/>
          </p:nvPr>
        </p:nvSpPr>
        <p:spPr>
          <a:xfrm>
            <a:off x="838200" y="1923634"/>
            <a:ext cx="4961351" cy="2485680"/>
          </a:xfrm>
          <a:prstGeom prst="rect">
            <a:avLst/>
          </a:prstGeom>
        </p:spPr>
        <p:txBody>
          <a:bodyPr wrap="square" anchor="t" anchorCtr="0"/>
          <a:lstStyle>
            <a:lvl1pPr>
              <a:spcAft>
                <a:spcPts val="10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2000">
                <a:solidFill>
                  <a:schemeClr val="tx2"/>
                </a:solidFill>
              </a:defRPr>
            </a:lvl5pPr>
          </a:lstStyle>
          <a:p>
            <a:pPr lvl="0"/>
            <a:r>
              <a:rPr lang="en-US" dirty="0"/>
              <a:t>Column one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923634"/>
            <a:ext cx="5199743" cy="2485680"/>
          </a:xfrm>
          <a:prstGeom prst="rect">
            <a:avLst/>
          </a:prstGeom>
        </p:spPr>
        <p:txBody>
          <a:bodyPr wrap="square" anchor="t" anchorCtr="0"/>
          <a:lstStyle>
            <a:lvl1pPr>
              <a:spcAft>
                <a:spcPts val="10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2000">
                <a:solidFill>
                  <a:schemeClr val="tx2"/>
                </a:solidFill>
              </a:defRPr>
            </a:lvl5pPr>
          </a:lstStyle>
          <a:p>
            <a:pPr lvl="0"/>
            <a:r>
              <a:rPr lang="en-US" dirty="0"/>
              <a:t>Column two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ffice fo National Statistics Logo">
            <a:extLst>
              <a:ext uri="{FF2B5EF4-FFF2-40B4-BE49-F238E27FC236}">
                <a16:creationId xmlns:a16="http://schemas.microsoft.com/office/drawing/2014/main" id="{4269F602-9ED2-AA41-912E-6C0E206DA65B}"/>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3" name="Picture 12" descr="Office fo National Statistics Logo">
            <a:extLst>
              <a:ext uri="{FF2B5EF4-FFF2-40B4-BE49-F238E27FC236}">
                <a16:creationId xmlns:a16="http://schemas.microsoft.com/office/drawing/2014/main" id="{F45FD056-94E7-E64A-B074-49E5994B280C}"/>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
        <p:nvSpPr>
          <p:cNvPr id="17" name="Title 1">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883305"/>
            <a:ext cx="10515600" cy="757130"/>
          </a:xfrm>
          <a:prstGeom prst="rect">
            <a:avLst/>
          </a:prstGeom>
        </p:spPr>
        <p:txBody>
          <a:bodyPr>
            <a:spAutoFit/>
          </a:bodyPr>
          <a:lstStyle>
            <a:lvl1pPr>
              <a:defRPr sz="4800"/>
            </a:lvl1pPr>
          </a:lstStyle>
          <a:p>
            <a:r>
              <a:rPr lang="en-US" dirty="0"/>
              <a:t>Add your heading here</a:t>
            </a:r>
          </a:p>
        </p:txBody>
      </p:sp>
    </p:spTree>
    <p:extLst>
      <p:ext uri="{BB962C8B-B14F-4D97-AF65-F5344CB8AC3E}">
        <p14:creationId xmlns:p14="http://schemas.microsoft.com/office/powerpoint/2010/main" val="117577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Office fo National Statistics Logo">
            <a:extLst>
              <a:ext uri="{FF2B5EF4-FFF2-40B4-BE49-F238E27FC236}">
                <a16:creationId xmlns:a16="http://schemas.microsoft.com/office/drawing/2014/main" id="{4269F602-9ED2-AA41-912E-6C0E206DA65B}"/>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3" name="Picture 12" descr="Office fo National Statistics Logo">
            <a:extLst>
              <a:ext uri="{FF2B5EF4-FFF2-40B4-BE49-F238E27FC236}">
                <a16:creationId xmlns:a16="http://schemas.microsoft.com/office/drawing/2014/main" id="{F45FD056-94E7-E64A-B074-49E5994B280C}"/>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698955"/>
            <a:ext cx="10515600" cy="4774919"/>
          </a:xfrm>
          <a:prstGeom prst="rect">
            <a:avLst/>
          </a:prstGeom>
        </p:spPr>
        <p:txBody>
          <a:bodyPr anchor="t"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chart here</a:t>
            </a:r>
          </a:p>
        </p:txBody>
      </p:sp>
    </p:spTree>
    <p:extLst>
      <p:ext uri="{BB962C8B-B14F-4D97-AF65-F5344CB8AC3E}">
        <p14:creationId xmlns:p14="http://schemas.microsoft.com/office/powerpoint/2010/main" val="317159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page - minimal foot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698955"/>
            <a:ext cx="10515600" cy="5296600"/>
          </a:xfrm>
          <a:prstGeom prst="rect">
            <a:avLst/>
          </a:prstGeom>
        </p:spPr>
        <p:txBody>
          <a:bodyPr anchor="t"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chart here</a:t>
            </a:r>
          </a:p>
        </p:txBody>
      </p:sp>
      <p:pic>
        <p:nvPicPr>
          <p:cNvPr id="5" name="Picture 4">
            <a:extLst>
              <a:ext uri="{FF2B5EF4-FFF2-40B4-BE49-F238E27FC236}">
                <a16:creationId xmlns:a16="http://schemas.microsoft.com/office/drawing/2014/main" id="{EB69BF73-290C-6047-BFA6-A01EFEA97636}"/>
              </a:ext>
            </a:extLst>
          </p:cNvPr>
          <p:cNvPicPr>
            <a:picLocks noChangeAspect="1"/>
          </p:cNvPicPr>
          <p:nvPr userDrawn="1"/>
        </p:nvPicPr>
        <p:blipFill>
          <a:blip r:embed="rId2"/>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104444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left, one image right">
    <p:bg>
      <p:bgPr>
        <a:solidFill>
          <a:schemeClr val="bg1">
            <a:lumMod val="95000"/>
          </a:schemeClr>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3AEE310C-A9B2-BC47-9C43-3532231F7D72}"/>
              </a:ext>
            </a:extLst>
          </p:cNvPr>
          <p:cNvSpPr>
            <a:spLocks noGrp="1"/>
          </p:cNvSpPr>
          <p:nvPr>
            <p:ph idx="1" hasCustomPrompt="1"/>
          </p:nvPr>
        </p:nvSpPr>
        <p:spPr>
          <a:xfrm>
            <a:off x="3966959" y="657094"/>
            <a:ext cx="7386841" cy="5553206"/>
          </a:xfrm>
          <a:prstGeom prst="rect">
            <a:avLst/>
          </a:prstGeom>
          <a:solidFill>
            <a:schemeClr val="bg2"/>
          </a:solidFill>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a:t>
            </a:r>
            <a:br>
              <a:rPr lang="en-US" dirty="0"/>
            </a:br>
            <a:r>
              <a:rPr lang="en-US" dirty="0"/>
              <a:t>(aspect ratio 4:3)</a:t>
            </a:r>
          </a:p>
        </p:txBody>
      </p:sp>
      <p:sp>
        <p:nvSpPr>
          <p:cNvPr id="20" name="Content Placeholder 2">
            <a:extLst>
              <a:ext uri="{FF2B5EF4-FFF2-40B4-BE49-F238E27FC236}">
                <a16:creationId xmlns:a16="http://schemas.microsoft.com/office/drawing/2014/main" id="{8FEEAC52-023A-4141-AB03-37B649B1552A}"/>
              </a:ext>
            </a:extLst>
          </p:cNvPr>
          <p:cNvSpPr>
            <a:spLocks noGrp="1"/>
          </p:cNvSpPr>
          <p:nvPr>
            <p:ph idx="10" hasCustomPrompt="1"/>
          </p:nvPr>
        </p:nvSpPr>
        <p:spPr>
          <a:xfrm>
            <a:off x="838200" y="657094"/>
            <a:ext cx="2819400" cy="1134799"/>
          </a:xfrm>
          <a:prstGeom prst="rect">
            <a:avLst/>
          </a:prstGeom>
        </p:spPr>
        <p:txBody>
          <a:bodyPr anchor="t" anchorCtr="0"/>
          <a:lstStyle>
            <a:lvl1pPr>
              <a:spcBef>
                <a:spcPts val="0"/>
              </a:spcBef>
              <a:spcAft>
                <a:spcPts val="1000"/>
              </a:spcAft>
              <a:defRPr sz="3200">
                <a:solidFill>
                  <a:schemeClr val="tx1"/>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dirty="0"/>
              <a:t>Text left, one image right</a:t>
            </a:r>
          </a:p>
        </p:txBody>
      </p:sp>
      <p:sp>
        <p:nvSpPr>
          <p:cNvPr id="4" name="Slide Number Placeholder 5">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dirty="0"/>
          </a:p>
        </p:txBody>
      </p:sp>
      <p:sp>
        <p:nvSpPr>
          <p:cNvPr id="5" name="Footer Placeholder 13">
            <a:extLst>
              <a:ext uri="{FF2B5EF4-FFF2-40B4-BE49-F238E27FC236}">
                <a16:creationId xmlns:a16="http://schemas.microsoft.com/office/drawing/2014/main" id="{3C90513C-0A03-D04D-8CDF-DC791864E4F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dirty="0"/>
          </a:p>
        </p:txBody>
      </p:sp>
      <p:pic>
        <p:nvPicPr>
          <p:cNvPr id="6" name="Picture 5">
            <a:extLst>
              <a:ext uri="{FF2B5EF4-FFF2-40B4-BE49-F238E27FC236}">
                <a16:creationId xmlns:a16="http://schemas.microsoft.com/office/drawing/2014/main" id="{89C3BF26-5A0A-2F4A-8A8D-6072F11EC8B2}"/>
              </a:ext>
            </a:extLst>
          </p:cNvPr>
          <p:cNvPicPr>
            <a:picLocks noChangeAspect="1"/>
          </p:cNvPicPr>
          <p:nvPr userDrawn="1"/>
        </p:nvPicPr>
        <p:blipFill>
          <a:blip r:embed="rId2"/>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98726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right">
    <p:bg>
      <p:bgPr>
        <a:solidFill>
          <a:schemeClr val="bg1">
            <a:lumMod val="95000"/>
          </a:schemeClr>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41088"/>
            <a:ext cx="4876799" cy="2800612"/>
          </a:xfrm>
          <a:prstGeom prst="rect">
            <a:avLst/>
          </a:prstGeom>
          <a:solidFill>
            <a:schemeClr val="bg2"/>
          </a:solidFill>
          <a:ln>
            <a:solidFill>
              <a:schemeClr val="bg1"/>
            </a:solidFill>
          </a:ln>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 (aspect ratio 16:9)</a:t>
            </a:r>
          </a:p>
        </p:txBody>
      </p:sp>
      <p:sp>
        <p:nvSpPr>
          <p:cNvPr id="14" name="Content Placeholder 2">
            <a:extLst>
              <a:ext uri="{FF2B5EF4-FFF2-40B4-BE49-F238E27FC236}">
                <a16:creationId xmlns:a16="http://schemas.microsoft.com/office/drawing/2014/main" id="{E8E0808A-C000-3448-B1E8-1D107559C5C7}"/>
              </a:ext>
            </a:extLst>
          </p:cNvPr>
          <p:cNvSpPr>
            <a:spLocks noGrp="1"/>
          </p:cNvSpPr>
          <p:nvPr>
            <p:ph idx="11" hasCustomPrompt="1"/>
          </p:nvPr>
        </p:nvSpPr>
        <p:spPr>
          <a:xfrm>
            <a:off x="838200" y="657094"/>
            <a:ext cx="5168900" cy="593112"/>
          </a:xfrm>
          <a:prstGeom prst="rect">
            <a:avLst/>
          </a:prstGeom>
        </p:spPr>
        <p:txBody>
          <a:bodyPr anchor="t" anchorCtr="0"/>
          <a:lstStyle>
            <a:lvl1pPr>
              <a:spcBef>
                <a:spcPts val="0"/>
              </a:spcBef>
              <a:spcAft>
                <a:spcPts val="1000"/>
              </a:spcAft>
              <a:defRPr sz="3200">
                <a:solidFill>
                  <a:schemeClr val="tx1"/>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dirty="0"/>
              <a:t>Text left, two images right</a:t>
            </a:r>
          </a:p>
        </p:txBody>
      </p:sp>
      <p:sp>
        <p:nvSpPr>
          <p:cNvPr id="16" name="Content Placeholder 2">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41700"/>
            <a:ext cx="4876800" cy="2768600"/>
          </a:xfrm>
          <a:prstGeom prst="rect">
            <a:avLst/>
          </a:prstGeom>
          <a:solidFill>
            <a:schemeClr val="bg2"/>
          </a:solidFill>
          <a:ln>
            <a:solidFill>
              <a:schemeClr val="bg1"/>
            </a:solidFill>
          </a:ln>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 (aspect ratio 16:9)</a:t>
            </a:r>
          </a:p>
        </p:txBody>
      </p:sp>
      <p:sp>
        <p:nvSpPr>
          <p:cNvPr id="5" name="Slide Number Placeholder 5">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dirty="0"/>
          </a:p>
        </p:txBody>
      </p:sp>
      <p:sp>
        <p:nvSpPr>
          <p:cNvPr id="6" name="Footer Placeholder 13">
            <a:extLst>
              <a:ext uri="{FF2B5EF4-FFF2-40B4-BE49-F238E27FC236}">
                <a16:creationId xmlns:a16="http://schemas.microsoft.com/office/drawing/2014/main" id="{9F2D74FC-DE0D-9142-9052-7DC552A8C99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dirty="0"/>
          </a:p>
        </p:txBody>
      </p:sp>
      <p:pic>
        <p:nvPicPr>
          <p:cNvPr id="7" name="Picture 6">
            <a:extLst>
              <a:ext uri="{FF2B5EF4-FFF2-40B4-BE49-F238E27FC236}">
                <a16:creationId xmlns:a16="http://schemas.microsoft.com/office/drawing/2014/main" id="{A53CB928-464E-0442-B8A8-844F0B513A30}"/>
              </a:ext>
            </a:extLst>
          </p:cNvPr>
          <p:cNvPicPr>
            <a:picLocks noChangeAspect="1"/>
          </p:cNvPicPr>
          <p:nvPr userDrawn="1"/>
        </p:nvPicPr>
        <p:blipFill>
          <a:blip r:embed="rId2"/>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129536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image grid">
    <p:bg>
      <p:bgPr>
        <a:solidFill>
          <a:schemeClr val="bg1">
            <a:lumMod val="95000"/>
          </a:schemeClr>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41088"/>
            <a:ext cx="4876799" cy="2800612"/>
          </a:xfrm>
          <a:prstGeom prst="rect">
            <a:avLst/>
          </a:prstGeom>
          <a:solidFill>
            <a:schemeClr val="bg2"/>
          </a:solidFill>
          <a:ln>
            <a:solidFill>
              <a:schemeClr val="bg1"/>
            </a:solidFill>
          </a:ln>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 (aspect ratio 16:9)</a:t>
            </a:r>
          </a:p>
        </p:txBody>
      </p:sp>
      <p:sp>
        <p:nvSpPr>
          <p:cNvPr id="16" name="Content Placeholder 2">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41700"/>
            <a:ext cx="4876800" cy="2768600"/>
          </a:xfrm>
          <a:prstGeom prst="rect">
            <a:avLst/>
          </a:prstGeom>
          <a:solidFill>
            <a:schemeClr val="bg2"/>
          </a:solidFill>
          <a:ln>
            <a:solidFill>
              <a:schemeClr val="bg1"/>
            </a:solidFill>
          </a:ln>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 (aspect ratio 16:9)</a:t>
            </a:r>
          </a:p>
        </p:txBody>
      </p:sp>
      <p:sp>
        <p:nvSpPr>
          <p:cNvPr id="5" name="Content Placeholder 2">
            <a:extLst>
              <a:ext uri="{FF2B5EF4-FFF2-40B4-BE49-F238E27FC236}">
                <a16:creationId xmlns:a16="http://schemas.microsoft.com/office/drawing/2014/main" id="{FD7AF38B-FBB9-3F4D-B8B3-1F0F79401D2E}"/>
              </a:ext>
            </a:extLst>
          </p:cNvPr>
          <p:cNvSpPr>
            <a:spLocks noGrp="1"/>
          </p:cNvSpPr>
          <p:nvPr>
            <p:ph idx="13" hasCustomPrompt="1"/>
          </p:nvPr>
        </p:nvSpPr>
        <p:spPr>
          <a:xfrm>
            <a:off x="800100" y="641088"/>
            <a:ext cx="5676899" cy="5569212"/>
          </a:xfrm>
          <a:prstGeom prst="rect">
            <a:avLst/>
          </a:prstGeom>
          <a:solidFill>
            <a:schemeClr val="bg2"/>
          </a:solidFill>
          <a:ln>
            <a:solidFill>
              <a:schemeClr val="bg1"/>
            </a:solidFill>
          </a:ln>
        </p:spPr>
        <p:txBody>
          <a:bodyPr wrap="square" lIns="720000" tIns="720000" rIns="720000" bIns="720000" anchor="ctr" anchorCtr="0"/>
          <a:lstStyle>
            <a:lvl1pPr>
              <a:defRPr sz="3200">
                <a:solidFill>
                  <a:schemeClr val="tx2"/>
                </a:solidFill>
              </a:defRPr>
            </a:lvl1pPr>
            <a:lvl2pPr>
              <a:defRPr sz="2800"/>
            </a:lvl2pPr>
            <a:lvl3pPr>
              <a:defRPr sz="2400"/>
            </a:lvl3pPr>
            <a:lvl4pPr>
              <a:defRPr sz="2000"/>
            </a:lvl4pPr>
            <a:lvl5pPr>
              <a:defRPr sz="2000"/>
            </a:lvl5pPr>
          </a:lstStyle>
          <a:p>
            <a:pPr lvl="0"/>
            <a:r>
              <a:rPr lang="en-US" dirty="0"/>
              <a:t>Add your image here (aspect ratio 1:1)</a:t>
            </a:r>
          </a:p>
        </p:txBody>
      </p:sp>
    </p:spTree>
    <p:extLst>
      <p:ext uri="{BB962C8B-B14F-4D97-AF65-F5344CB8AC3E}">
        <p14:creationId xmlns:p14="http://schemas.microsoft.com/office/powerpoint/2010/main" val="58308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image slie with tex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4DE38-8C4D-6F43-8595-E82C3F754B7A}"/>
              </a:ext>
            </a:extLst>
          </p:cNvPr>
          <p:cNvSpPr/>
          <p:nvPr userDrawn="1"/>
        </p:nvSpPr>
        <p:spPr>
          <a:xfrm>
            <a:off x="0" y="0"/>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dirty="0"/>
          </a:p>
        </p:txBody>
      </p:sp>
      <p:sp>
        <p:nvSpPr>
          <p:cNvPr id="17" name="Content Placeholder 16">
            <a:extLst>
              <a:ext uri="{FF2B5EF4-FFF2-40B4-BE49-F238E27FC236}">
                <a16:creationId xmlns:a16="http://schemas.microsoft.com/office/drawing/2014/main" id="{A902BB99-C1A9-5442-B7D5-319F4DAA1614}"/>
              </a:ext>
            </a:extLst>
          </p:cNvPr>
          <p:cNvSpPr>
            <a:spLocks noGrp="1"/>
          </p:cNvSpPr>
          <p:nvPr>
            <p:ph sz="quarter" idx="15" hasCustomPrompt="1"/>
          </p:nvPr>
        </p:nvSpPr>
        <p:spPr>
          <a:xfrm>
            <a:off x="852496" y="5403397"/>
            <a:ext cx="6677417" cy="1018677"/>
          </a:xfrm>
          <a:prstGeom prst="rect">
            <a:avLst/>
          </a:prstGeom>
        </p:spPr>
        <p:txBody>
          <a:bodyPr lIns="0" tIns="0" rIns="0" bIns="0"/>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dirty="0"/>
              <a:t>(Replace the background image and include any copyright information e.g. </a:t>
            </a:r>
            <a:r>
              <a:rPr lang="en-US" dirty="0">
                <a:solidFill>
                  <a:schemeClr val="bg1"/>
                </a:solidFill>
              </a:rPr>
              <a:t>© Photo by</a:t>
            </a:r>
            <a:r>
              <a:rPr lang="en-GB" dirty="0">
                <a:solidFill>
                  <a:schemeClr val="bg1"/>
                </a:solidFill>
              </a:rPr>
              <a:t> </a:t>
            </a:r>
            <a:r>
              <a:rPr lang="en-GB" dirty="0">
                <a:solidFill>
                  <a:schemeClr val="bg1"/>
                </a:solidFill>
                <a:hlinkClick r:id="rId3">
                  <a:extLst>
                    <a:ext uri="{A12FA001-AC4F-418D-AE19-62706E023703}">
                      <ahyp:hlinkClr xmlns:ahyp="http://schemas.microsoft.com/office/drawing/2018/hyperlinkcolor" val="tx"/>
                    </a:ext>
                  </a:extLst>
                </a:hlinkClick>
              </a:rPr>
              <a:t>Hermes Rivera</a:t>
            </a:r>
            <a:r>
              <a:rPr lang="en-GB" dirty="0">
                <a:solidFill>
                  <a:schemeClr val="bg1"/>
                </a:solidFill>
              </a:rPr>
              <a:t> on </a:t>
            </a:r>
            <a:r>
              <a:rPr lang="en-GB" dirty="0">
                <a:solidFill>
                  <a:schemeClr val="bg1"/>
                </a:solidFill>
                <a:hlinkClick r:id="rId4">
                  <a:extLst>
                    <a:ext uri="{A12FA001-AC4F-418D-AE19-62706E023703}">
                      <ahyp:hlinkClr xmlns:ahyp="http://schemas.microsoft.com/office/drawing/2018/hyperlinkcolor" val="tx"/>
                    </a:ext>
                  </a:extLst>
                </a:hlinkClick>
              </a:rPr>
              <a:t>Unsplash</a:t>
            </a:r>
            <a:r>
              <a:rPr lang="en-GB" dirty="0">
                <a:solidFill>
                  <a:schemeClr val="bg1"/>
                </a:solidFill>
              </a:rPr>
              <a:t>)</a:t>
            </a:r>
            <a:endParaRPr lang="en-US" dirty="0"/>
          </a:p>
          <a:p>
            <a:pPr lvl="0"/>
            <a:endParaRPr lang="en-US" dirty="0"/>
          </a:p>
        </p:txBody>
      </p:sp>
      <p:sp>
        <p:nvSpPr>
          <p:cNvPr id="8" name="Subtitle 2">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itle 1">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2991127"/>
            <a:ext cx="10515600" cy="830997"/>
          </a:xfrm>
          <a:prstGeom prst="rect">
            <a:avLst/>
          </a:prstGeom>
        </p:spPr>
        <p:txBody>
          <a:bodyPr tIns="0" rIns="0" bIns="0" anchor="b" anchorCtr="0">
            <a:spAutoFit/>
          </a:bodyPr>
          <a:lstStyle>
            <a:lvl1pPr algn="l">
              <a:defRPr sz="6000">
                <a:solidFill>
                  <a:schemeClr val="bg1"/>
                </a:solidFill>
              </a:defRPr>
            </a:lvl1pPr>
          </a:lstStyle>
          <a:p>
            <a:r>
              <a:rPr lang="en-US" dirty="0"/>
              <a:t>Image slide</a:t>
            </a:r>
          </a:p>
        </p:txBody>
      </p:sp>
      <p:pic>
        <p:nvPicPr>
          <p:cNvPr id="10" name="Picture 9" descr="Office fo National Statistics Logo">
            <a:extLst>
              <a:ext uri="{FF2B5EF4-FFF2-40B4-BE49-F238E27FC236}">
                <a16:creationId xmlns:a16="http://schemas.microsoft.com/office/drawing/2014/main" id="{36D644A2-8493-254A-8BCA-A43EE10C2715}"/>
              </a:ext>
            </a:extLst>
          </p:cNvPr>
          <p:cNvPicPr>
            <a:picLocks noChangeAspect="1"/>
          </p:cNvPicPr>
          <p:nvPr userDrawn="1"/>
        </p:nvPicPr>
        <p:blipFill>
          <a:blip r:embed="rId5"/>
          <a:stretch>
            <a:fillRect/>
          </a:stretch>
        </p:blipFill>
        <p:spPr>
          <a:xfrm>
            <a:off x="838200" y="6292113"/>
            <a:ext cx="3325741" cy="282688"/>
          </a:xfrm>
          <a:prstGeom prst="rect">
            <a:avLst/>
          </a:prstGeom>
        </p:spPr>
      </p:pic>
    </p:spTree>
    <p:extLst>
      <p:ext uri="{BB962C8B-B14F-4D97-AF65-F5344CB8AC3E}">
        <p14:creationId xmlns:p14="http://schemas.microsoft.com/office/powerpoint/2010/main" val="221212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Office for National Statistics Logo">
            <a:extLst>
              <a:ext uri="{FF2B5EF4-FFF2-40B4-BE49-F238E27FC236}">
                <a16:creationId xmlns:a16="http://schemas.microsoft.com/office/drawing/2014/main" id="{9D6A1342-DE99-4B4D-B5AF-C43FDAE08636}"/>
              </a:ext>
            </a:extLst>
          </p:cNvPr>
          <p:cNvPicPr>
            <a:picLocks noChangeAspect="1"/>
          </p:cNvPicPr>
          <p:nvPr userDrawn="1"/>
        </p:nvPicPr>
        <p:blipFill>
          <a:blip r:embed="rId30"/>
          <a:stretch>
            <a:fillRect/>
          </a:stretch>
        </p:blipFill>
        <p:spPr>
          <a:xfrm>
            <a:off x="8439750" y="860003"/>
            <a:ext cx="2914650" cy="571500"/>
          </a:xfrm>
          <a:prstGeom prst="rect">
            <a:avLst/>
          </a:prstGeom>
        </p:spPr>
      </p:pic>
      <p:sp>
        <p:nvSpPr>
          <p:cNvPr id="12" name="Slide Number Placeholder 5">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dirty="0"/>
          </a:p>
        </p:txBody>
      </p:sp>
      <p:sp>
        <p:nvSpPr>
          <p:cNvPr id="16" name="Date Placeholder 15">
            <a:extLst>
              <a:ext uri="{FF2B5EF4-FFF2-40B4-BE49-F238E27FC236}">
                <a16:creationId xmlns:a16="http://schemas.microsoft.com/office/drawing/2014/main" id="{C57F1779-22FA-E74D-A68A-DE59AC0306AC}"/>
              </a:ext>
            </a:extLst>
          </p:cNvPr>
          <p:cNvSpPr>
            <a:spLocks noGrp="1"/>
          </p:cNvSpPr>
          <p:nvPr>
            <p:ph type="dt" sz="half" idx="2"/>
          </p:nvPr>
        </p:nvSpPr>
        <p:spPr>
          <a:xfrm>
            <a:off x="838200" y="6250892"/>
            <a:ext cx="2743200" cy="365125"/>
          </a:xfrm>
          <a:prstGeom prst="rect">
            <a:avLst/>
          </a:prstGeom>
        </p:spPr>
        <p:txBody>
          <a:bodyPr vert="horz" lIns="0" tIns="45720" rIns="91440" bIns="45720" rtlCol="0" anchor="ctr"/>
          <a:lstStyle>
            <a:lvl1pPr algn="l">
              <a:defRPr sz="2000" b="1">
                <a:solidFill>
                  <a:srgbClr val="003C57"/>
                </a:solidFill>
              </a:defRPr>
            </a:lvl1pPr>
          </a:lstStyle>
          <a:p>
            <a:fld id="{695CE8D2-2A51-934B-BEE8-FEA5F81FAF91}" type="datetime4">
              <a:rPr lang="en-GB" smtClean="0"/>
              <a:t>25 May 2021</a:t>
            </a:fld>
            <a:endParaRPr lang="en-US" dirty="0"/>
          </a:p>
        </p:txBody>
      </p:sp>
      <p:sp>
        <p:nvSpPr>
          <p:cNvPr id="9" name="Title Placeholder 1">
            <a:extLst>
              <a:ext uri="{FF2B5EF4-FFF2-40B4-BE49-F238E27FC236}">
                <a16:creationId xmlns:a16="http://schemas.microsoft.com/office/drawing/2014/main" id="{C7606C98-43DA-624E-A126-318E4E297157}"/>
              </a:ext>
            </a:extLst>
          </p:cNvPr>
          <p:cNvSpPr txBox="1">
            <a:spLocks/>
          </p:cNvSpPr>
          <p:nvPr userDrawn="1"/>
        </p:nvSpPr>
        <p:spPr>
          <a:xfrm>
            <a:off x="838200" y="714371"/>
            <a:ext cx="6691713" cy="3832846"/>
          </a:xfrm>
          <a:prstGeom prst="rect">
            <a:avLst/>
          </a:prstGeom>
          <a:ln>
            <a:noFill/>
          </a:ln>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baseline="0">
                <a:solidFill>
                  <a:srgbClr val="003C57"/>
                </a:solidFill>
                <a:latin typeface="+mj-lt"/>
                <a:ea typeface="+mj-ea"/>
                <a:cs typeface="+mj-cs"/>
              </a:defRPr>
            </a:lvl1pPr>
          </a:lstStyle>
          <a:p>
            <a:endParaRPr lang="en-US" sz="4800" dirty="0">
              <a:solidFill>
                <a:srgbClr val="183E56"/>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E5DCB11-47E3-BC4E-87BE-ED66A7AC92CD}"/>
              </a:ext>
            </a:extLst>
          </p:cNvPr>
          <p:cNvCxnSpPr>
            <a:cxnSpLocks/>
          </p:cNvCxnSpPr>
          <p:nvPr userDrawn="1"/>
        </p:nvCxnSpPr>
        <p:spPr>
          <a:xfrm>
            <a:off x="823943" y="6055339"/>
            <a:ext cx="10548000" cy="0"/>
          </a:xfrm>
          <a:prstGeom prst="line">
            <a:avLst/>
          </a:prstGeom>
          <a:ln w="25400">
            <a:solidFill>
              <a:srgbClr val="003C57"/>
            </a:solidFill>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B695BB35-B7F9-BE46-A43E-B9B750880AE4}"/>
              </a:ext>
            </a:extLst>
          </p:cNvPr>
          <p:cNvSpPr txBox="1">
            <a:spLocks/>
          </p:cNvSpPr>
          <p:nvPr userDrawn="1"/>
        </p:nvSpPr>
        <p:spPr>
          <a:xfrm>
            <a:off x="838200" y="644843"/>
            <a:ext cx="7052953" cy="3490605"/>
          </a:xfrm>
          <a:prstGeom prst="rect">
            <a:avLst/>
          </a:prstGeom>
        </p:spPr>
        <p:txBody>
          <a:bodyPr/>
          <a:lstStyle>
            <a:lvl1pPr algn="l" defTabSz="914400" rtl="0" eaLnBrk="1" latinLnBrk="0" hangingPunct="1">
              <a:lnSpc>
                <a:spcPct val="90000"/>
              </a:lnSpc>
              <a:spcBef>
                <a:spcPct val="0"/>
              </a:spcBef>
              <a:buNone/>
              <a:defRPr sz="4800" b="1" kern="1200" baseline="0">
                <a:solidFill>
                  <a:srgbClr val="003C57"/>
                </a:solidFill>
                <a:latin typeface="+mj-lt"/>
                <a:ea typeface="+mj-ea"/>
                <a:cs typeface="+mj-cs"/>
              </a:defRPr>
            </a:lvl1pPr>
          </a:lstStyle>
          <a:p>
            <a:endParaRPr lang="en-US" dirty="0"/>
          </a:p>
        </p:txBody>
      </p:sp>
      <p:sp>
        <p:nvSpPr>
          <p:cNvPr id="4" name="Title Placeholder 3">
            <a:extLst>
              <a:ext uri="{FF2B5EF4-FFF2-40B4-BE49-F238E27FC236}">
                <a16:creationId xmlns:a16="http://schemas.microsoft.com/office/drawing/2014/main" id="{4D2E5A76-65BE-0B4A-9E47-4BFC8F8BB5CE}"/>
              </a:ext>
            </a:extLst>
          </p:cNvPr>
          <p:cNvSpPr>
            <a:spLocks noGrp="1"/>
          </p:cNvSpPr>
          <p:nvPr>
            <p:ph type="title"/>
          </p:nvPr>
        </p:nvSpPr>
        <p:spPr>
          <a:xfrm>
            <a:off x="849343" y="880837"/>
            <a:ext cx="6910357" cy="3817821"/>
          </a:xfrm>
          <a:prstGeom prst="rect">
            <a:avLst/>
          </a:prstGeom>
        </p:spPr>
        <p:txBody>
          <a:bodyPr vert="horz" lIns="0" tIns="45720" rIns="91440" bIns="45720" rtlCol="0" anchor="t" anchorCtr="0">
            <a:normAutofit/>
          </a:bodyPr>
          <a:lstStyle/>
          <a:p>
            <a:r>
              <a:rPr lang="en-US" dirty="0"/>
              <a:t>Write your title here</a:t>
            </a:r>
            <a:br>
              <a:rPr lang="en-US" dirty="0"/>
            </a:br>
            <a:r>
              <a:rPr lang="en-US" dirty="0"/>
              <a:t>(in sentence case)</a:t>
            </a:r>
          </a:p>
        </p:txBody>
      </p:sp>
      <p:sp>
        <p:nvSpPr>
          <p:cNvPr id="3" name="Text Placeholder 2">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10515600" cy="2646815"/>
          </a:xfrm>
          <a:prstGeom prst="rect">
            <a:avLst/>
          </a:prstGeom>
        </p:spPr>
        <p:txBody>
          <a:bodyPr vert="horz" lIns="0" tIns="46800" rIns="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91047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86" r:id="rId4"/>
    <p:sldLayoutId id="2147483708" r:id="rId5"/>
    <p:sldLayoutId id="2147483704" r:id="rId6"/>
    <p:sldLayoutId id="2147483705" r:id="rId7"/>
    <p:sldLayoutId id="2147483706" r:id="rId8"/>
    <p:sldLayoutId id="2147483671" r:id="rId9"/>
    <p:sldLayoutId id="2147483674" r:id="rId10"/>
    <p:sldLayoutId id="2147483689" r:id="rId11"/>
    <p:sldLayoutId id="2147483688"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7" r:id="rId23"/>
    <p:sldLayoutId id="2147483695" r:id="rId24"/>
    <p:sldLayoutId id="2147483694" r:id="rId25"/>
    <p:sldLayoutId id="2147483697" r:id="rId26"/>
    <p:sldLayoutId id="2147483700" r:id="rId27"/>
    <p:sldLayoutId id="2147483709" r:id="rId28"/>
  </p:sldLayoutIdLst>
  <p:hf sldNum="0" hdr="0"/>
  <p:txStyles>
    <p:titleStyle>
      <a:lvl1pPr algn="l" defTabSz="914400" rtl="0" eaLnBrk="1" latinLnBrk="0" hangingPunct="1">
        <a:lnSpc>
          <a:spcPct val="90000"/>
        </a:lnSpc>
        <a:spcBef>
          <a:spcPct val="0"/>
        </a:spcBef>
        <a:spcAft>
          <a:spcPts val="1000"/>
        </a:spcAft>
        <a:buNone/>
        <a:defRPr sz="4800" b="1" kern="1200" baseline="0">
          <a:solidFill>
            <a:srgbClr val="003C57"/>
          </a:solidFill>
          <a:latin typeface="+mj-lt"/>
          <a:ea typeface="+mj-ea"/>
          <a:cs typeface="+mj-cs"/>
        </a:defRPr>
      </a:lvl1pPr>
    </p:titleStyle>
    <p:bodyStyle>
      <a:lvl1pPr marL="0" indent="0" algn="l" defTabSz="914400" rtl="0" eaLnBrk="1" latinLnBrk="0" hangingPunct="1">
        <a:lnSpc>
          <a:spcPct val="110000"/>
        </a:lnSpc>
        <a:spcBef>
          <a:spcPts val="0"/>
        </a:spcBef>
        <a:spcAft>
          <a:spcPts val="1000"/>
        </a:spcAft>
        <a:buFont typeface="Arial" panose="020B0604020202020204" pitchFamily="34" charset="0"/>
        <a:buNone/>
        <a:defRPr sz="3200" kern="1200">
          <a:solidFill>
            <a:srgbClr val="003C57"/>
          </a:solidFill>
          <a:latin typeface="+mn-lt"/>
          <a:ea typeface="+mn-ea"/>
          <a:cs typeface="+mn-cs"/>
        </a:defRPr>
      </a:lvl1pPr>
      <a:lvl2pPr marL="685800" indent="-228600" algn="l" defTabSz="914400" rtl="0" eaLnBrk="1" latinLnBrk="0" hangingPunct="1">
        <a:lnSpc>
          <a:spcPct val="110000"/>
        </a:lnSpc>
        <a:spcBef>
          <a:spcPts val="0"/>
        </a:spcBef>
        <a:spcAft>
          <a:spcPts val="1000"/>
        </a:spcAft>
        <a:buFont typeface="Arial" panose="020B0604020202020204" pitchFamily="34" charset="0"/>
        <a:buChar char="•"/>
        <a:defRPr sz="2800" kern="1200">
          <a:solidFill>
            <a:srgbClr val="003C57"/>
          </a:solidFill>
          <a:latin typeface="+mn-lt"/>
          <a:ea typeface="+mn-ea"/>
          <a:cs typeface="+mn-cs"/>
        </a:defRPr>
      </a:lvl2pPr>
      <a:lvl3pPr marL="1143000" indent="-228600" algn="l" defTabSz="914400" rtl="0" eaLnBrk="1" latinLnBrk="0" hangingPunct="1">
        <a:lnSpc>
          <a:spcPct val="110000"/>
        </a:lnSpc>
        <a:spcBef>
          <a:spcPts val="0"/>
        </a:spcBef>
        <a:spcAft>
          <a:spcPts val="1000"/>
        </a:spcAft>
        <a:buFont typeface="Arial" panose="020B0604020202020204" pitchFamily="34" charset="0"/>
        <a:buChar char="•"/>
        <a:defRPr sz="2400" kern="1200">
          <a:solidFill>
            <a:srgbClr val="003C57"/>
          </a:solidFill>
          <a:latin typeface="+mn-lt"/>
          <a:ea typeface="+mn-ea"/>
          <a:cs typeface="+mn-cs"/>
        </a:defRPr>
      </a:lvl3pPr>
      <a:lvl4pPr marL="1600200" indent="-228600" algn="l" defTabSz="914400" rtl="0" eaLnBrk="1" latinLnBrk="0" hangingPunct="1">
        <a:lnSpc>
          <a:spcPct val="110000"/>
        </a:lnSpc>
        <a:spcBef>
          <a:spcPts val="0"/>
        </a:spcBef>
        <a:spcAft>
          <a:spcPts val="1000"/>
        </a:spcAft>
        <a:buFont typeface="Arial" panose="020B0604020202020204" pitchFamily="34" charset="0"/>
        <a:buChar char="•"/>
        <a:defRPr sz="2000" kern="1200">
          <a:solidFill>
            <a:srgbClr val="003C57"/>
          </a:solidFill>
          <a:latin typeface="+mn-lt"/>
          <a:ea typeface="+mn-ea"/>
          <a:cs typeface="+mn-cs"/>
        </a:defRPr>
      </a:lvl4pPr>
      <a:lvl5pPr marL="2057400" indent="-228600" algn="l" defTabSz="914400" rtl="0" eaLnBrk="1" latinLnBrk="0" hangingPunct="1">
        <a:lnSpc>
          <a:spcPct val="110000"/>
        </a:lnSpc>
        <a:spcBef>
          <a:spcPts val="0"/>
        </a:spcBef>
        <a:spcAft>
          <a:spcPts val="10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A6EC0-63EE-478D-B408-8F3B7363469D}"/>
              </a:ext>
            </a:extLst>
          </p:cNvPr>
          <p:cNvSpPr>
            <a:spLocks noGrp="1"/>
          </p:cNvSpPr>
          <p:nvPr>
            <p:ph type="dt" sz="half" idx="10"/>
          </p:nvPr>
        </p:nvSpPr>
        <p:spPr/>
        <p:txBody>
          <a:bodyPr/>
          <a:lstStyle/>
          <a:p>
            <a:r>
              <a:rPr lang="en-US" dirty="0"/>
              <a:t>2</a:t>
            </a:r>
            <a:r>
              <a:rPr lang="en-US" baseline="30000" dirty="0"/>
              <a:t>nd</a:t>
            </a:r>
            <a:r>
              <a:rPr lang="en-US" dirty="0"/>
              <a:t> June 2021</a:t>
            </a:r>
          </a:p>
        </p:txBody>
      </p:sp>
      <p:sp>
        <p:nvSpPr>
          <p:cNvPr id="3" name="Footer Placeholder 2">
            <a:extLst>
              <a:ext uri="{FF2B5EF4-FFF2-40B4-BE49-F238E27FC236}">
                <a16:creationId xmlns:a16="http://schemas.microsoft.com/office/drawing/2014/main" id="{CF256EC2-7695-4162-B1DD-DA0CECB69A20}"/>
              </a:ext>
            </a:extLst>
          </p:cNvPr>
          <p:cNvSpPr>
            <a:spLocks noGrp="1"/>
          </p:cNvSpPr>
          <p:nvPr>
            <p:ph type="ftr" sz="quarter" idx="11"/>
          </p:nvPr>
        </p:nvSpPr>
        <p:spPr/>
        <p:txBody>
          <a:bodyPr/>
          <a:lstStyle/>
          <a:p>
            <a:r>
              <a:rPr lang="en-GB" dirty="0"/>
              <a:t>Group of Experts on Consumer Price Indices</a:t>
            </a:r>
          </a:p>
        </p:txBody>
      </p:sp>
      <p:sp>
        <p:nvSpPr>
          <p:cNvPr id="4" name="Title 3">
            <a:extLst>
              <a:ext uri="{FF2B5EF4-FFF2-40B4-BE49-F238E27FC236}">
                <a16:creationId xmlns:a16="http://schemas.microsoft.com/office/drawing/2014/main" id="{B1CBA4CE-806C-4105-B9D5-57DF42828CF3}"/>
              </a:ext>
            </a:extLst>
          </p:cNvPr>
          <p:cNvSpPr>
            <a:spLocks noGrp="1"/>
          </p:cNvSpPr>
          <p:nvPr>
            <p:ph type="title"/>
          </p:nvPr>
        </p:nvSpPr>
        <p:spPr/>
        <p:txBody>
          <a:bodyPr/>
          <a:lstStyle/>
          <a:p>
            <a:r>
              <a:rPr lang="en-GB" dirty="0"/>
              <a:t>A framework for new index number methods </a:t>
            </a:r>
          </a:p>
        </p:txBody>
      </p:sp>
      <p:sp>
        <p:nvSpPr>
          <p:cNvPr id="5" name="Content Placeholder 4">
            <a:extLst>
              <a:ext uri="{FF2B5EF4-FFF2-40B4-BE49-F238E27FC236}">
                <a16:creationId xmlns:a16="http://schemas.microsoft.com/office/drawing/2014/main" id="{35D55572-84DF-47BB-B355-9BEE5E4575F1}"/>
              </a:ext>
            </a:extLst>
          </p:cNvPr>
          <p:cNvSpPr>
            <a:spLocks noGrp="1"/>
          </p:cNvSpPr>
          <p:nvPr>
            <p:ph idx="1"/>
          </p:nvPr>
        </p:nvSpPr>
        <p:spPr>
          <a:xfrm>
            <a:off x="838200" y="4711184"/>
            <a:ext cx="10515600" cy="1279581"/>
          </a:xfrm>
        </p:spPr>
        <p:txBody>
          <a:bodyPr/>
          <a:lstStyle/>
          <a:p>
            <a:r>
              <a:rPr lang="en-GB" dirty="0"/>
              <a:t>Methodologist</a:t>
            </a:r>
          </a:p>
          <a:p>
            <a:r>
              <a:rPr lang="en-GB" dirty="0"/>
              <a:t>Economics Hub</a:t>
            </a:r>
          </a:p>
          <a:p>
            <a:r>
              <a:rPr lang="en-GB" dirty="0"/>
              <a:t>ONS</a:t>
            </a:r>
          </a:p>
        </p:txBody>
      </p:sp>
      <p:sp>
        <p:nvSpPr>
          <p:cNvPr id="6" name="Content Placeholder 5">
            <a:extLst>
              <a:ext uri="{FF2B5EF4-FFF2-40B4-BE49-F238E27FC236}">
                <a16:creationId xmlns:a16="http://schemas.microsoft.com/office/drawing/2014/main" id="{C4CDC1E9-A722-44F0-9DBA-853FF5CEA261}"/>
              </a:ext>
            </a:extLst>
          </p:cNvPr>
          <p:cNvSpPr>
            <a:spLocks noGrp="1"/>
          </p:cNvSpPr>
          <p:nvPr>
            <p:ph idx="13"/>
          </p:nvPr>
        </p:nvSpPr>
        <p:spPr>
          <a:xfrm>
            <a:off x="838200" y="4249445"/>
            <a:ext cx="10515600" cy="529569"/>
          </a:xfrm>
        </p:spPr>
        <p:txBody>
          <a:bodyPr/>
          <a:lstStyle/>
          <a:p>
            <a:r>
              <a:rPr lang="en-GB" dirty="0"/>
              <a:t>Alex Rose</a:t>
            </a:r>
          </a:p>
        </p:txBody>
      </p:sp>
    </p:spTree>
    <p:extLst>
      <p:ext uri="{BB962C8B-B14F-4D97-AF65-F5344CB8AC3E}">
        <p14:creationId xmlns:p14="http://schemas.microsoft.com/office/powerpoint/2010/main" val="334959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
        <p:nvSpPr>
          <p:cNvPr id="5" name="Content Placeholder 4">
            <a:extLst>
              <a:ext uri="{FF2B5EF4-FFF2-40B4-BE49-F238E27FC236}">
                <a16:creationId xmlns:a16="http://schemas.microsoft.com/office/drawing/2014/main" id="{3DEDE0E4-E922-48F4-8F66-B810314AA670}"/>
              </a:ext>
            </a:extLst>
          </p:cNvPr>
          <p:cNvSpPr>
            <a:spLocks noGrp="1"/>
          </p:cNvSpPr>
          <p:nvPr>
            <p:ph idx="1"/>
          </p:nvPr>
        </p:nvSpPr>
        <p:spPr>
          <a:xfrm>
            <a:off x="3224806" y="2249219"/>
            <a:ext cx="8147137" cy="2818465"/>
          </a:xfrm>
        </p:spPr>
        <p:txBody>
          <a:bodyPr/>
          <a:lstStyle/>
          <a:p>
            <a:pPr marL="457200" indent="-457200">
              <a:buFont typeface="Arial" panose="020B0604020202020204" pitchFamily="34" charset="0"/>
              <a:buChar char="•"/>
            </a:pPr>
            <a:r>
              <a:rPr lang="en-GB" dirty="0"/>
              <a:t>55% of total weight, split across three key areas:</a:t>
            </a:r>
          </a:p>
          <a:p>
            <a:pPr marL="1143000" lvl="1" indent="-457200"/>
            <a:r>
              <a:rPr lang="en-GB" dirty="0"/>
              <a:t>Axiomatic approach</a:t>
            </a:r>
          </a:p>
          <a:p>
            <a:pPr marL="1143000" lvl="1" indent="-457200"/>
            <a:r>
              <a:rPr lang="en-GB" dirty="0"/>
              <a:t>Transitivity</a:t>
            </a:r>
          </a:p>
          <a:p>
            <a:pPr marL="1143000" lvl="1" indent="-457200"/>
            <a:r>
              <a:rPr lang="en-GB" dirty="0"/>
              <a:t>Characteristicity</a:t>
            </a:r>
          </a:p>
        </p:txBody>
      </p:sp>
      <p:pic>
        <p:nvPicPr>
          <p:cNvPr id="6" name="Picture 5">
            <a:extLst>
              <a:ext uri="{FF2B5EF4-FFF2-40B4-BE49-F238E27FC236}">
                <a16:creationId xmlns:a16="http://schemas.microsoft.com/office/drawing/2014/main" id="{B25ABE21-5644-4940-85BB-3D0ABFE0C79A}"/>
              </a:ext>
            </a:extLst>
          </p:cNvPr>
          <p:cNvPicPr>
            <a:picLocks noChangeAspect="1"/>
          </p:cNvPicPr>
          <p:nvPr/>
        </p:nvPicPr>
        <p:blipFill>
          <a:blip r:embed="rId3"/>
          <a:stretch>
            <a:fillRect/>
          </a:stretch>
        </p:blipFill>
        <p:spPr>
          <a:xfrm>
            <a:off x="543054" y="2284701"/>
            <a:ext cx="2012255" cy="2747502"/>
          </a:xfrm>
          <a:prstGeom prst="rect">
            <a:avLst/>
          </a:prstGeom>
        </p:spPr>
      </p:pic>
    </p:spTree>
    <p:extLst>
      <p:ext uri="{BB962C8B-B14F-4D97-AF65-F5344CB8AC3E}">
        <p14:creationId xmlns:p14="http://schemas.microsoft.com/office/powerpoint/2010/main" val="188751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
        <p:nvSpPr>
          <p:cNvPr id="5" name="Content Placeholder 4">
            <a:extLst>
              <a:ext uri="{FF2B5EF4-FFF2-40B4-BE49-F238E27FC236}">
                <a16:creationId xmlns:a16="http://schemas.microsoft.com/office/drawing/2014/main" id="{3DEDE0E4-E922-48F4-8F66-B810314AA670}"/>
              </a:ext>
            </a:extLst>
          </p:cNvPr>
          <p:cNvSpPr>
            <a:spLocks noGrp="1"/>
          </p:cNvSpPr>
          <p:nvPr>
            <p:ph idx="1"/>
          </p:nvPr>
        </p:nvSpPr>
        <p:spPr>
          <a:xfrm>
            <a:off x="3224806" y="2249219"/>
            <a:ext cx="8147137" cy="2474653"/>
          </a:xfrm>
        </p:spPr>
        <p:txBody>
          <a:bodyPr/>
          <a:lstStyle/>
          <a:p>
            <a:pPr marL="457200" indent="-457200">
              <a:buFont typeface="Arial" panose="020B0604020202020204" pitchFamily="34" charset="0"/>
              <a:buChar char="•"/>
            </a:pPr>
            <a:r>
              <a:rPr lang="en-GB" dirty="0"/>
              <a:t>20% Weight</a:t>
            </a:r>
          </a:p>
          <a:p>
            <a:pPr marL="457200" indent="-457200">
              <a:buFont typeface="Arial" panose="020B0604020202020204" pitchFamily="34" charset="0"/>
              <a:buChar char="•"/>
            </a:pPr>
            <a:r>
              <a:rPr lang="en-GB" dirty="0"/>
              <a:t>Are the processing requirements manageable?</a:t>
            </a:r>
          </a:p>
          <a:p>
            <a:pPr marL="457200" indent="-45720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67D97FE5-3A4F-49CE-8741-5D55C77EA67D}"/>
              </a:ext>
            </a:extLst>
          </p:cNvPr>
          <p:cNvPicPr>
            <a:picLocks noChangeAspect="1"/>
          </p:cNvPicPr>
          <p:nvPr/>
        </p:nvPicPr>
        <p:blipFill>
          <a:blip r:embed="rId3"/>
          <a:stretch>
            <a:fillRect/>
          </a:stretch>
        </p:blipFill>
        <p:spPr>
          <a:xfrm>
            <a:off x="545468" y="2447540"/>
            <a:ext cx="2074490" cy="2237195"/>
          </a:xfrm>
          <a:prstGeom prst="rect">
            <a:avLst/>
          </a:prstGeom>
        </p:spPr>
      </p:pic>
    </p:spTree>
    <p:extLst>
      <p:ext uri="{BB962C8B-B14F-4D97-AF65-F5344CB8AC3E}">
        <p14:creationId xmlns:p14="http://schemas.microsoft.com/office/powerpoint/2010/main" val="48914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
        <p:nvSpPr>
          <p:cNvPr id="5" name="Content Placeholder 4">
            <a:extLst>
              <a:ext uri="{FF2B5EF4-FFF2-40B4-BE49-F238E27FC236}">
                <a16:creationId xmlns:a16="http://schemas.microsoft.com/office/drawing/2014/main" id="{3DEDE0E4-E922-48F4-8F66-B810314AA670}"/>
              </a:ext>
            </a:extLst>
          </p:cNvPr>
          <p:cNvSpPr>
            <a:spLocks noGrp="1"/>
          </p:cNvSpPr>
          <p:nvPr>
            <p:ph idx="1"/>
          </p:nvPr>
        </p:nvSpPr>
        <p:spPr>
          <a:xfrm>
            <a:off x="3224806" y="2249219"/>
            <a:ext cx="8147137" cy="3814507"/>
          </a:xfrm>
        </p:spPr>
        <p:txBody>
          <a:bodyPr/>
          <a:lstStyle/>
          <a:p>
            <a:pPr marL="457200" indent="-457200">
              <a:buFont typeface="Arial" panose="020B0604020202020204" pitchFamily="34" charset="0"/>
              <a:buChar char="•"/>
            </a:pPr>
            <a:r>
              <a:rPr lang="en-GB" dirty="0"/>
              <a:t>15% Weight</a:t>
            </a:r>
          </a:p>
          <a:p>
            <a:pPr marL="457200" indent="-457200">
              <a:buFont typeface="Arial" panose="020B0604020202020204" pitchFamily="34" charset="0"/>
              <a:buChar char="•"/>
            </a:pPr>
            <a:r>
              <a:rPr lang="en-GB" dirty="0"/>
              <a:t>Do users understand the method?</a:t>
            </a:r>
          </a:p>
          <a:p>
            <a:pPr marL="457200" indent="-457200">
              <a:buFont typeface="Arial" panose="020B0604020202020204" pitchFamily="34" charset="0"/>
              <a:buChar char="•"/>
            </a:pPr>
            <a:r>
              <a:rPr lang="en-GB" dirty="0"/>
              <a:t>Can price movements be easily interpreted?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4175F669-02C1-4817-AAC4-2FBDAE325050}"/>
              </a:ext>
            </a:extLst>
          </p:cNvPr>
          <p:cNvPicPr>
            <a:picLocks noChangeAspect="1"/>
          </p:cNvPicPr>
          <p:nvPr/>
        </p:nvPicPr>
        <p:blipFill>
          <a:blip r:embed="rId3"/>
          <a:stretch>
            <a:fillRect/>
          </a:stretch>
        </p:blipFill>
        <p:spPr>
          <a:xfrm>
            <a:off x="406509" y="2398146"/>
            <a:ext cx="2296372" cy="2524583"/>
          </a:xfrm>
          <a:prstGeom prst="rect">
            <a:avLst/>
          </a:prstGeom>
        </p:spPr>
      </p:pic>
    </p:spTree>
    <p:extLst>
      <p:ext uri="{BB962C8B-B14F-4D97-AF65-F5344CB8AC3E}">
        <p14:creationId xmlns:p14="http://schemas.microsoft.com/office/powerpoint/2010/main" val="167230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
        <p:nvSpPr>
          <p:cNvPr id="5" name="Content Placeholder 4">
            <a:extLst>
              <a:ext uri="{FF2B5EF4-FFF2-40B4-BE49-F238E27FC236}">
                <a16:creationId xmlns:a16="http://schemas.microsoft.com/office/drawing/2014/main" id="{3DEDE0E4-E922-48F4-8F66-B810314AA670}"/>
              </a:ext>
            </a:extLst>
          </p:cNvPr>
          <p:cNvSpPr>
            <a:spLocks noGrp="1"/>
          </p:cNvSpPr>
          <p:nvPr>
            <p:ph idx="1"/>
          </p:nvPr>
        </p:nvSpPr>
        <p:spPr>
          <a:xfrm>
            <a:off x="3224806" y="2249219"/>
            <a:ext cx="8147137" cy="3272820"/>
          </a:xfrm>
        </p:spPr>
        <p:txBody>
          <a:bodyPr/>
          <a:lstStyle/>
          <a:p>
            <a:pPr marL="457200" indent="-457200">
              <a:buFont typeface="Arial" panose="020B0604020202020204" pitchFamily="34" charset="0"/>
              <a:buChar char="•"/>
            </a:pPr>
            <a:r>
              <a:rPr lang="en-GB" dirty="0"/>
              <a:t>10% Weight</a:t>
            </a:r>
          </a:p>
          <a:p>
            <a:pPr marL="457200" indent="-457200">
              <a:buFont typeface="Arial" panose="020B0604020202020204" pitchFamily="34" charset="0"/>
              <a:buChar char="•"/>
            </a:pPr>
            <a:r>
              <a:rPr lang="en-GB" dirty="0"/>
              <a:t>Purpose</a:t>
            </a:r>
          </a:p>
          <a:p>
            <a:pPr marL="457200" indent="-457200">
              <a:buFont typeface="Arial" panose="020B0604020202020204" pitchFamily="34" charset="0"/>
              <a:buChar char="•"/>
            </a:pPr>
            <a:r>
              <a:rPr lang="en-GB" dirty="0"/>
              <a:t>Data Sources</a:t>
            </a:r>
          </a:p>
          <a:p>
            <a:pPr marL="457200" indent="-457200">
              <a:buFont typeface="Arial" panose="020B0604020202020204" pitchFamily="34" charset="0"/>
              <a:buChar char="•"/>
            </a:pPr>
            <a:r>
              <a:rPr lang="en-GB" dirty="0"/>
              <a:t>Items</a:t>
            </a:r>
          </a:p>
          <a:p>
            <a:pPr marL="457200" indent="-4572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822D9220-D497-4AE4-851D-43B438CAD2AD}"/>
              </a:ext>
            </a:extLst>
          </p:cNvPr>
          <p:cNvPicPr>
            <a:picLocks noChangeAspect="1"/>
          </p:cNvPicPr>
          <p:nvPr/>
        </p:nvPicPr>
        <p:blipFill>
          <a:blip r:embed="rId3"/>
          <a:stretch>
            <a:fillRect/>
          </a:stretch>
        </p:blipFill>
        <p:spPr>
          <a:xfrm>
            <a:off x="455569" y="2524792"/>
            <a:ext cx="2346372" cy="2372885"/>
          </a:xfrm>
          <a:prstGeom prst="rect">
            <a:avLst/>
          </a:prstGeom>
        </p:spPr>
      </p:pic>
    </p:spTree>
    <p:extLst>
      <p:ext uri="{BB962C8B-B14F-4D97-AF65-F5344CB8AC3E}">
        <p14:creationId xmlns:p14="http://schemas.microsoft.com/office/powerpoint/2010/main" val="335006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
        <p:nvSpPr>
          <p:cNvPr id="5" name="Content Placeholder 4">
            <a:extLst>
              <a:ext uri="{FF2B5EF4-FFF2-40B4-BE49-F238E27FC236}">
                <a16:creationId xmlns:a16="http://schemas.microsoft.com/office/drawing/2014/main" id="{3DEDE0E4-E922-48F4-8F66-B810314AA670}"/>
              </a:ext>
            </a:extLst>
          </p:cNvPr>
          <p:cNvSpPr>
            <a:spLocks noGrp="1"/>
          </p:cNvSpPr>
          <p:nvPr>
            <p:ph idx="1"/>
          </p:nvPr>
        </p:nvSpPr>
        <p:spPr>
          <a:xfrm>
            <a:off x="3224806" y="2249219"/>
            <a:ext cx="8147137" cy="2602893"/>
          </a:xfrm>
        </p:spPr>
        <p:txBody>
          <a:bodyPr/>
          <a:lstStyle/>
          <a:p>
            <a:pPr marL="457200" indent="-457200">
              <a:buFont typeface="Arial" panose="020B0604020202020204" pitchFamily="34" charset="0"/>
              <a:buChar char="•"/>
            </a:pPr>
            <a:r>
              <a:rPr lang="en-GB" dirty="0"/>
              <a:t>Unweighted – secondary filter</a:t>
            </a:r>
          </a:p>
          <a:p>
            <a:pPr marL="457200" indent="-457200">
              <a:buFont typeface="Arial" panose="020B0604020202020204" pitchFamily="34" charset="0"/>
              <a:buChar char="•"/>
            </a:pPr>
            <a:r>
              <a:rPr lang="en-GB" dirty="0"/>
              <a:t>Across items, categories and data sources</a:t>
            </a:r>
          </a:p>
          <a:p>
            <a:pPr marL="457200" indent="-457200">
              <a:buFont typeface="Arial" panose="020B0604020202020204" pitchFamily="34" charset="0"/>
              <a:buChar char="•"/>
            </a:pPr>
            <a:r>
              <a:rPr lang="en-GB" dirty="0"/>
              <a:t>With NSI and statistical institutes</a:t>
            </a:r>
          </a:p>
          <a:p>
            <a:pPr marL="457200" indent="-4572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B16CEE9F-3E3B-4DB4-BA6D-364F71A0F3A5}"/>
              </a:ext>
            </a:extLst>
          </p:cNvPr>
          <p:cNvPicPr>
            <a:picLocks noChangeAspect="1"/>
          </p:cNvPicPr>
          <p:nvPr/>
        </p:nvPicPr>
        <p:blipFill>
          <a:blip r:embed="rId3"/>
          <a:stretch>
            <a:fillRect/>
          </a:stretch>
        </p:blipFill>
        <p:spPr>
          <a:xfrm>
            <a:off x="325129" y="2492679"/>
            <a:ext cx="2294829" cy="2281564"/>
          </a:xfrm>
          <a:prstGeom prst="rect">
            <a:avLst/>
          </a:prstGeom>
        </p:spPr>
      </p:pic>
    </p:spTree>
    <p:extLst>
      <p:ext uri="{BB962C8B-B14F-4D97-AF65-F5344CB8AC3E}">
        <p14:creationId xmlns:p14="http://schemas.microsoft.com/office/powerpoint/2010/main" val="374640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F507EC-4E38-4A55-9729-BE230630BCDE}"/>
              </a:ext>
            </a:extLst>
          </p:cNvPr>
          <p:cNvSpPr>
            <a:spLocks noGrp="1"/>
          </p:cNvSpPr>
          <p:nvPr>
            <p:ph type="ftr" sz="quarter" idx="3"/>
          </p:nvPr>
        </p:nvSpPr>
        <p:spPr/>
        <p:txBody>
          <a:bodyPr/>
          <a:lstStyle/>
          <a:p>
            <a:endParaRPr lang="en-US" dirty="0"/>
          </a:p>
        </p:txBody>
      </p:sp>
      <p:sp>
        <p:nvSpPr>
          <p:cNvPr id="10" name="Content Placeholder 9">
            <a:extLst>
              <a:ext uri="{FF2B5EF4-FFF2-40B4-BE49-F238E27FC236}">
                <a16:creationId xmlns:a16="http://schemas.microsoft.com/office/drawing/2014/main" id="{80A09D39-D033-4266-9426-0B7740C004F4}"/>
              </a:ext>
            </a:extLst>
          </p:cNvPr>
          <p:cNvSpPr>
            <a:spLocks noGrp="1"/>
          </p:cNvSpPr>
          <p:nvPr>
            <p:ph idx="1"/>
          </p:nvPr>
        </p:nvSpPr>
        <p:spPr>
          <a:xfrm>
            <a:off x="579549" y="1911108"/>
            <a:ext cx="11269014" cy="4356194"/>
          </a:xfrm>
        </p:spPr>
        <p:txBody>
          <a:bodyPr/>
          <a:lstStyle/>
          <a:p>
            <a:pPr marL="457200" indent="-457200">
              <a:buFont typeface="Arial" panose="020B0604020202020204" pitchFamily="34" charset="0"/>
              <a:buChar char="•"/>
            </a:pPr>
            <a:r>
              <a:rPr lang="en-GB" dirty="0"/>
              <a:t>External review of framework by Kevin Fox, Martin O’Connell and Peter Levell</a:t>
            </a:r>
          </a:p>
          <a:p>
            <a:pPr marL="457200" indent="-457200">
              <a:buFont typeface="Arial" panose="020B0604020202020204" pitchFamily="34" charset="0"/>
              <a:buChar char="•"/>
            </a:pPr>
            <a:r>
              <a:rPr lang="en-GB" dirty="0"/>
              <a:t>Update framework based on review recommendations</a:t>
            </a:r>
          </a:p>
          <a:p>
            <a:pPr marL="457200" indent="-457200">
              <a:buFont typeface="Arial" panose="020B0604020202020204" pitchFamily="34" charset="0"/>
              <a:buChar char="•"/>
            </a:pPr>
            <a:r>
              <a:rPr lang="en-GB" dirty="0"/>
              <a:t>Further research into extension methods and impact of window length</a:t>
            </a:r>
          </a:p>
          <a:p>
            <a:pPr marL="457200" indent="-457200">
              <a:buFont typeface="Arial" panose="020B0604020202020204" pitchFamily="34" charset="0"/>
              <a:buChar char="•"/>
            </a:pPr>
            <a:r>
              <a:rPr lang="en-GB" dirty="0"/>
              <a:t>Continued testing on real world data</a:t>
            </a:r>
          </a:p>
          <a:p>
            <a:endParaRPr lang="en-GB" dirty="0"/>
          </a:p>
        </p:txBody>
      </p:sp>
      <p:sp>
        <p:nvSpPr>
          <p:cNvPr id="12" name="Title 11">
            <a:extLst>
              <a:ext uri="{FF2B5EF4-FFF2-40B4-BE49-F238E27FC236}">
                <a16:creationId xmlns:a16="http://schemas.microsoft.com/office/drawing/2014/main" id="{65CA88AF-8E44-46F7-A5B3-99CC7032EAE6}"/>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187712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F507EC-4E38-4A55-9729-BE230630BCDE}"/>
              </a:ext>
            </a:extLst>
          </p:cNvPr>
          <p:cNvSpPr>
            <a:spLocks noGrp="1"/>
          </p:cNvSpPr>
          <p:nvPr>
            <p:ph type="ftr" sz="quarter" idx="3"/>
          </p:nvPr>
        </p:nvSpPr>
        <p:spPr/>
        <p:txBody>
          <a:bodyPr/>
          <a:lstStyle/>
          <a:p>
            <a:endParaRPr lang="en-US" dirty="0"/>
          </a:p>
        </p:txBody>
      </p:sp>
      <p:sp>
        <p:nvSpPr>
          <p:cNvPr id="10" name="Content Placeholder 9">
            <a:extLst>
              <a:ext uri="{FF2B5EF4-FFF2-40B4-BE49-F238E27FC236}">
                <a16:creationId xmlns:a16="http://schemas.microsoft.com/office/drawing/2014/main" id="{80A09D39-D033-4266-9426-0B7740C004F4}"/>
              </a:ext>
            </a:extLst>
          </p:cNvPr>
          <p:cNvSpPr>
            <a:spLocks noGrp="1"/>
          </p:cNvSpPr>
          <p:nvPr>
            <p:ph idx="1"/>
          </p:nvPr>
        </p:nvSpPr>
        <p:spPr>
          <a:xfrm>
            <a:off x="838200" y="1911108"/>
            <a:ext cx="10515600" cy="3272820"/>
          </a:xfrm>
        </p:spPr>
        <p:txBody>
          <a:bodyPr/>
          <a:lstStyle/>
          <a:p>
            <a:pPr marL="457200" indent="-457200">
              <a:buFont typeface="Arial" panose="020B0604020202020204" pitchFamily="34" charset="0"/>
              <a:buChar char="•"/>
            </a:pPr>
            <a:r>
              <a:rPr lang="en-GB" dirty="0"/>
              <a:t>Multilateral indices more suitable than bilateral methods</a:t>
            </a:r>
          </a:p>
          <a:p>
            <a:pPr marL="457200" indent="-457200">
              <a:buFont typeface="Arial" panose="020B0604020202020204" pitchFamily="34" charset="0"/>
              <a:buChar char="•"/>
            </a:pPr>
            <a:r>
              <a:rPr lang="en-GB" dirty="0"/>
              <a:t>QU-GK &amp; GEKS approaches are suitable</a:t>
            </a:r>
          </a:p>
          <a:p>
            <a:pPr marL="457200" indent="-457200">
              <a:buFont typeface="Arial" panose="020B0604020202020204" pitchFamily="34" charset="0"/>
              <a:buChar char="•"/>
            </a:pPr>
            <a:r>
              <a:rPr lang="en-GB" dirty="0"/>
              <a:t>Weighting important</a:t>
            </a:r>
          </a:p>
          <a:p>
            <a:pPr marL="457200" indent="-457200">
              <a:buFont typeface="Arial" panose="020B0604020202020204" pitchFamily="34" charset="0"/>
              <a:buChar char="•"/>
            </a:pPr>
            <a:r>
              <a:rPr lang="en-GB" dirty="0"/>
              <a:t>Extension method choice has impact</a:t>
            </a:r>
          </a:p>
          <a:p>
            <a:endParaRPr lang="en-GB" dirty="0"/>
          </a:p>
        </p:txBody>
      </p:sp>
      <p:sp>
        <p:nvSpPr>
          <p:cNvPr id="12" name="Title 11">
            <a:extLst>
              <a:ext uri="{FF2B5EF4-FFF2-40B4-BE49-F238E27FC236}">
                <a16:creationId xmlns:a16="http://schemas.microsoft.com/office/drawing/2014/main" id="{65CA88AF-8E44-46F7-A5B3-99CC7032EAE6}"/>
              </a:ext>
            </a:extLst>
          </p:cNvPr>
          <p:cNvSpPr>
            <a:spLocks noGrp="1"/>
          </p:cNvSpPr>
          <p:nvPr>
            <p:ph type="title"/>
          </p:nvPr>
        </p:nvSpPr>
        <p:spPr/>
        <p:txBody>
          <a:bodyPr/>
          <a:lstStyle/>
          <a:p>
            <a:r>
              <a:rPr lang="en-GB" dirty="0"/>
              <a:t>Take home messages</a:t>
            </a:r>
          </a:p>
        </p:txBody>
      </p:sp>
    </p:spTree>
    <p:extLst>
      <p:ext uri="{BB962C8B-B14F-4D97-AF65-F5344CB8AC3E}">
        <p14:creationId xmlns:p14="http://schemas.microsoft.com/office/powerpoint/2010/main" val="208067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5C361C-C74D-471D-9E47-EB9E217C9D77}"/>
              </a:ext>
            </a:extLst>
          </p:cNvPr>
          <p:cNvSpPr>
            <a:spLocks noGrp="1"/>
          </p:cNvSpPr>
          <p:nvPr>
            <p:ph type="ftr" sz="quarter" idx="3"/>
          </p:nvPr>
        </p:nvSpPr>
        <p:spPr/>
        <p:txBody>
          <a:bodyPr/>
          <a:lstStyle/>
          <a:p>
            <a:endParaRPr lang="en-US" dirty="0"/>
          </a:p>
        </p:txBody>
      </p:sp>
      <p:sp>
        <p:nvSpPr>
          <p:cNvPr id="3" name="Subtitle 2">
            <a:extLst>
              <a:ext uri="{FF2B5EF4-FFF2-40B4-BE49-F238E27FC236}">
                <a16:creationId xmlns:a16="http://schemas.microsoft.com/office/drawing/2014/main" id="{9F7C25EA-990F-46C2-9B94-BCBBDEFE1D54}"/>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9D742D5A-698E-4A06-A792-0649CD48B43A}"/>
              </a:ext>
            </a:extLst>
          </p:cNvPr>
          <p:cNvSpPr>
            <a:spLocks noGrp="1"/>
          </p:cNvSpPr>
          <p:nvPr>
            <p:ph type="title"/>
          </p:nvPr>
        </p:nvSpPr>
        <p:spPr>
          <a:xfrm>
            <a:off x="838200" y="2824928"/>
            <a:ext cx="10515600" cy="997196"/>
          </a:xfrm>
        </p:spPr>
        <p:txBody>
          <a:bodyPr/>
          <a:lstStyle/>
          <a:p>
            <a:r>
              <a:rPr lang="en-GB" dirty="0"/>
              <a:t>Testing our shortlist</a:t>
            </a:r>
          </a:p>
        </p:txBody>
      </p:sp>
    </p:spTree>
    <p:extLst>
      <p:ext uri="{BB962C8B-B14F-4D97-AF65-F5344CB8AC3E}">
        <p14:creationId xmlns:p14="http://schemas.microsoft.com/office/powerpoint/2010/main" val="417555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3" descr="Chart, line chart&#10;&#10;Description automatically generated">
            <a:extLst>
              <a:ext uri="{FF2B5EF4-FFF2-40B4-BE49-F238E27FC236}">
                <a16:creationId xmlns:a16="http://schemas.microsoft.com/office/drawing/2014/main" id="{4C67DA6F-43C8-4EE9-ACB1-25ACA8EB5B7B}"/>
              </a:ext>
            </a:extLst>
          </p:cNvPr>
          <p:cNvPicPr>
            <a:picLocks noGrp="1" noChangeAspect="1"/>
          </p:cNvPicPr>
          <p:nvPr>
            <p:ph idx="1"/>
          </p:nvPr>
        </p:nvPicPr>
        <p:blipFill>
          <a:blip r:embed="rId3"/>
          <a:stretch>
            <a:fillRect/>
          </a:stretch>
        </p:blipFill>
        <p:spPr>
          <a:xfrm>
            <a:off x="3966959" y="1346914"/>
            <a:ext cx="7386841" cy="4173565"/>
          </a:xfrm>
          <a:prstGeom prst="rect">
            <a:avLst/>
          </a:prstGeom>
          <a:noFill/>
        </p:spPr>
      </p:pic>
      <p:sp>
        <p:nvSpPr>
          <p:cNvPr id="12" name="Title 11">
            <a:extLst>
              <a:ext uri="{FF2B5EF4-FFF2-40B4-BE49-F238E27FC236}">
                <a16:creationId xmlns:a16="http://schemas.microsoft.com/office/drawing/2014/main" id="{65CA88AF-8E44-46F7-A5B3-99CC7032EAE6}"/>
              </a:ext>
            </a:extLst>
          </p:cNvPr>
          <p:cNvSpPr>
            <a:spLocks noGrp="1"/>
          </p:cNvSpPr>
          <p:nvPr>
            <p:ph idx="10"/>
          </p:nvPr>
        </p:nvSpPr>
        <p:spPr>
          <a:xfrm>
            <a:off x="838200" y="657094"/>
            <a:ext cx="2819400" cy="4829175"/>
          </a:xfrm>
        </p:spPr>
        <p:txBody>
          <a:bodyPr anchor="t">
            <a:normAutofit/>
          </a:bodyPr>
          <a:lstStyle/>
          <a:p>
            <a:r>
              <a:rPr lang="en-GB" dirty="0"/>
              <a:t>Base Synthetic Data</a:t>
            </a:r>
          </a:p>
        </p:txBody>
      </p:sp>
      <p:sp>
        <p:nvSpPr>
          <p:cNvPr id="22" name="Footer Placeholder 3">
            <a:extLst>
              <a:ext uri="{FF2B5EF4-FFF2-40B4-BE49-F238E27FC236}">
                <a16:creationId xmlns:a16="http://schemas.microsoft.com/office/drawing/2014/main" id="{F2FAFBA8-55B4-473B-8B12-8D9E6BD06DF1}"/>
              </a:ext>
            </a:extLst>
          </p:cNvPr>
          <p:cNvSpPr>
            <a:spLocks noGrp="1"/>
          </p:cNvSpPr>
          <p:nvPr>
            <p:ph type="ftr" sz="quarter" idx="3"/>
          </p:nvPr>
        </p:nvSpPr>
        <p:spPr>
          <a:xfrm>
            <a:off x="7529913" y="6250890"/>
            <a:ext cx="3842030" cy="365125"/>
          </a:xfrm>
        </p:spPr>
        <p:txBody>
          <a:bodyPr/>
          <a:lstStyle/>
          <a:p>
            <a:endParaRPr lang="en-US"/>
          </a:p>
        </p:txBody>
      </p:sp>
    </p:spTree>
    <p:extLst>
      <p:ext uri="{BB962C8B-B14F-4D97-AF65-F5344CB8AC3E}">
        <p14:creationId xmlns:p14="http://schemas.microsoft.com/office/powerpoint/2010/main" val="200810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CA88AF-8E44-46F7-A5B3-99CC7032EAE6}"/>
              </a:ext>
            </a:extLst>
          </p:cNvPr>
          <p:cNvSpPr>
            <a:spLocks noGrp="1"/>
          </p:cNvSpPr>
          <p:nvPr>
            <p:ph idx="10"/>
          </p:nvPr>
        </p:nvSpPr>
        <p:spPr>
          <a:xfrm>
            <a:off x="838200" y="657094"/>
            <a:ext cx="2819400" cy="4829175"/>
          </a:xfrm>
        </p:spPr>
        <p:txBody>
          <a:bodyPr anchor="t">
            <a:normAutofit/>
          </a:bodyPr>
          <a:lstStyle/>
          <a:p>
            <a:r>
              <a:rPr lang="en-GB" dirty="0"/>
              <a:t>High Attrition Rate</a:t>
            </a:r>
          </a:p>
        </p:txBody>
      </p:sp>
      <p:sp>
        <p:nvSpPr>
          <p:cNvPr id="22" name="Footer Placeholder 3">
            <a:extLst>
              <a:ext uri="{FF2B5EF4-FFF2-40B4-BE49-F238E27FC236}">
                <a16:creationId xmlns:a16="http://schemas.microsoft.com/office/drawing/2014/main" id="{F2FAFBA8-55B4-473B-8B12-8D9E6BD06DF1}"/>
              </a:ext>
            </a:extLst>
          </p:cNvPr>
          <p:cNvSpPr>
            <a:spLocks noGrp="1"/>
          </p:cNvSpPr>
          <p:nvPr>
            <p:ph type="ftr" sz="quarter" idx="3"/>
          </p:nvPr>
        </p:nvSpPr>
        <p:spPr>
          <a:xfrm>
            <a:off x="7529913" y="6250890"/>
            <a:ext cx="3842030" cy="365125"/>
          </a:xfrm>
        </p:spPr>
        <p:txBody>
          <a:bodyPr/>
          <a:lstStyle/>
          <a:p>
            <a:endParaRPr lang="en-US"/>
          </a:p>
        </p:txBody>
      </p:sp>
      <p:pic>
        <p:nvPicPr>
          <p:cNvPr id="8" name="Content Placeholder 7">
            <a:extLst>
              <a:ext uri="{FF2B5EF4-FFF2-40B4-BE49-F238E27FC236}">
                <a16:creationId xmlns:a16="http://schemas.microsoft.com/office/drawing/2014/main" id="{9FDDA4D4-1775-46F9-9F22-2F024090E358}"/>
              </a:ext>
            </a:extLst>
          </p:cNvPr>
          <p:cNvPicPr>
            <a:picLocks noGrp="1" noChangeAspect="1"/>
          </p:cNvPicPr>
          <p:nvPr>
            <p:ph idx="1"/>
          </p:nvPr>
        </p:nvPicPr>
        <p:blipFill>
          <a:blip r:embed="rId3"/>
          <a:stretch>
            <a:fillRect/>
          </a:stretch>
        </p:blipFill>
        <p:spPr>
          <a:xfrm>
            <a:off x="3532539" y="1371731"/>
            <a:ext cx="7821261" cy="4466379"/>
          </a:xfrm>
          <a:prstGeom prst="rect">
            <a:avLst/>
          </a:prstGeom>
        </p:spPr>
      </p:pic>
    </p:spTree>
    <p:extLst>
      <p:ext uri="{BB962C8B-B14F-4D97-AF65-F5344CB8AC3E}">
        <p14:creationId xmlns:p14="http://schemas.microsoft.com/office/powerpoint/2010/main" val="342470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E761-5C55-4F8A-A395-CE3CF797C09B}"/>
              </a:ext>
            </a:extLst>
          </p:cNvPr>
          <p:cNvSpPr>
            <a:spLocks noGrp="1"/>
          </p:cNvSpPr>
          <p:nvPr>
            <p:ph type="title"/>
          </p:nvPr>
        </p:nvSpPr>
        <p:spPr>
          <a:xfrm>
            <a:off x="838199" y="884149"/>
            <a:ext cx="11530781" cy="1421928"/>
          </a:xfrm>
        </p:spPr>
        <p:txBody>
          <a:bodyPr/>
          <a:lstStyle/>
          <a:p>
            <a:r>
              <a:rPr lang="en-GB" dirty="0"/>
              <a:t>Timelines for ADS implementation</a:t>
            </a:r>
          </a:p>
        </p:txBody>
      </p:sp>
      <p:sp>
        <p:nvSpPr>
          <p:cNvPr id="4" name="Footer Placeholder 3">
            <a:extLst>
              <a:ext uri="{FF2B5EF4-FFF2-40B4-BE49-F238E27FC236}">
                <a16:creationId xmlns:a16="http://schemas.microsoft.com/office/drawing/2014/main" id="{3BA0DFF0-C637-4F0E-9980-9CD4F3800DE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9F211D17-46D3-453B-AE0A-A3A9D318C421}"/>
              </a:ext>
            </a:extLst>
          </p:cNvPr>
          <p:cNvPicPr>
            <a:picLocks noChangeAspect="1"/>
          </p:cNvPicPr>
          <p:nvPr/>
        </p:nvPicPr>
        <p:blipFill>
          <a:blip r:embed="rId3"/>
          <a:stretch>
            <a:fillRect/>
          </a:stretch>
        </p:blipFill>
        <p:spPr>
          <a:xfrm>
            <a:off x="303383" y="2306077"/>
            <a:ext cx="11585233" cy="2345242"/>
          </a:xfrm>
          <a:prstGeom prst="rect">
            <a:avLst/>
          </a:prstGeom>
        </p:spPr>
      </p:pic>
    </p:spTree>
    <p:extLst>
      <p:ext uri="{BB962C8B-B14F-4D97-AF65-F5344CB8AC3E}">
        <p14:creationId xmlns:p14="http://schemas.microsoft.com/office/powerpoint/2010/main" val="56722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CA88AF-8E44-46F7-A5B3-99CC7032EAE6}"/>
              </a:ext>
            </a:extLst>
          </p:cNvPr>
          <p:cNvSpPr>
            <a:spLocks noGrp="1"/>
          </p:cNvSpPr>
          <p:nvPr>
            <p:ph idx="10"/>
          </p:nvPr>
        </p:nvSpPr>
        <p:spPr>
          <a:xfrm>
            <a:off x="838200" y="657094"/>
            <a:ext cx="2819400" cy="4829175"/>
          </a:xfrm>
        </p:spPr>
        <p:txBody>
          <a:bodyPr anchor="t">
            <a:normAutofit/>
          </a:bodyPr>
          <a:lstStyle/>
          <a:p>
            <a:r>
              <a:rPr lang="en-GB" dirty="0"/>
              <a:t>High Attrition Rate</a:t>
            </a:r>
          </a:p>
        </p:txBody>
      </p:sp>
      <p:sp>
        <p:nvSpPr>
          <p:cNvPr id="22" name="Footer Placeholder 3">
            <a:extLst>
              <a:ext uri="{FF2B5EF4-FFF2-40B4-BE49-F238E27FC236}">
                <a16:creationId xmlns:a16="http://schemas.microsoft.com/office/drawing/2014/main" id="{F2FAFBA8-55B4-473B-8B12-8D9E6BD06DF1}"/>
              </a:ext>
            </a:extLst>
          </p:cNvPr>
          <p:cNvSpPr>
            <a:spLocks noGrp="1"/>
          </p:cNvSpPr>
          <p:nvPr>
            <p:ph type="ftr" sz="quarter" idx="3"/>
          </p:nvPr>
        </p:nvSpPr>
        <p:spPr>
          <a:xfrm>
            <a:off x="7529913" y="6250890"/>
            <a:ext cx="3842030" cy="365125"/>
          </a:xfrm>
        </p:spPr>
        <p:txBody>
          <a:bodyPr/>
          <a:lstStyle/>
          <a:p>
            <a:endParaRPr lang="en-US"/>
          </a:p>
        </p:txBody>
      </p:sp>
      <p:pic>
        <p:nvPicPr>
          <p:cNvPr id="11" name="Content Placeholder 10">
            <a:extLst>
              <a:ext uri="{FF2B5EF4-FFF2-40B4-BE49-F238E27FC236}">
                <a16:creationId xmlns:a16="http://schemas.microsoft.com/office/drawing/2014/main" id="{1154D9AC-C1C7-4F4A-BCBA-881130A5E167}"/>
              </a:ext>
            </a:extLst>
          </p:cNvPr>
          <p:cNvPicPr>
            <a:picLocks noGrp="1" noChangeAspect="1"/>
          </p:cNvPicPr>
          <p:nvPr>
            <p:ph idx="1"/>
          </p:nvPr>
        </p:nvPicPr>
        <p:blipFill>
          <a:blip r:embed="rId3"/>
          <a:stretch>
            <a:fillRect/>
          </a:stretch>
        </p:blipFill>
        <p:spPr>
          <a:xfrm>
            <a:off x="3479669" y="1371731"/>
            <a:ext cx="7874131" cy="4379985"/>
          </a:xfrm>
          <a:prstGeom prst="rect">
            <a:avLst/>
          </a:prstGeom>
        </p:spPr>
      </p:pic>
    </p:spTree>
    <p:extLst>
      <p:ext uri="{BB962C8B-B14F-4D97-AF65-F5344CB8AC3E}">
        <p14:creationId xmlns:p14="http://schemas.microsoft.com/office/powerpoint/2010/main" val="162909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CA88AF-8E44-46F7-A5B3-99CC7032EAE6}"/>
              </a:ext>
            </a:extLst>
          </p:cNvPr>
          <p:cNvSpPr>
            <a:spLocks noGrp="1"/>
          </p:cNvSpPr>
          <p:nvPr>
            <p:ph idx="10"/>
          </p:nvPr>
        </p:nvSpPr>
        <p:spPr>
          <a:xfrm>
            <a:off x="838200" y="657094"/>
            <a:ext cx="2614873" cy="4829175"/>
          </a:xfrm>
        </p:spPr>
        <p:txBody>
          <a:bodyPr anchor="t">
            <a:normAutofit/>
          </a:bodyPr>
          <a:lstStyle/>
          <a:p>
            <a:r>
              <a:rPr lang="en-GB" dirty="0"/>
              <a:t>Product Obsolescence</a:t>
            </a:r>
          </a:p>
        </p:txBody>
      </p:sp>
      <p:sp>
        <p:nvSpPr>
          <p:cNvPr id="22" name="Footer Placeholder 3">
            <a:extLst>
              <a:ext uri="{FF2B5EF4-FFF2-40B4-BE49-F238E27FC236}">
                <a16:creationId xmlns:a16="http://schemas.microsoft.com/office/drawing/2014/main" id="{F2FAFBA8-55B4-473B-8B12-8D9E6BD06DF1}"/>
              </a:ext>
            </a:extLst>
          </p:cNvPr>
          <p:cNvSpPr>
            <a:spLocks noGrp="1"/>
          </p:cNvSpPr>
          <p:nvPr>
            <p:ph type="ftr" sz="quarter" idx="3"/>
          </p:nvPr>
        </p:nvSpPr>
        <p:spPr>
          <a:xfrm>
            <a:off x="7529913" y="6250890"/>
            <a:ext cx="3842030" cy="365125"/>
          </a:xfrm>
        </p:spPr>
        <p:txBody>
          <a:bodyPr/>
          <a:lstStyle/>
          <a:p>
            <a:endParaRPr lang="en-US"/>
          </a:p>
        </p:txBody>
      </p:sp>
      <p:pic>
        <p:nvPicPr>
          <p:cNvPr id="8" name="Content Placeholder 3" descr="Chart, line chart&#10;&#10;Description automatically generated">
            <a:extLst>
              <a:ext uri="{FF2B5EF4-FFF2-40B4-BE49-F238E27FC236}">
                <a16:creationId xmlns:a16="http://schemas.microsoft.com/office/drawing/2014/main" id="{EE970C26-9199-423F-A9B9-E211012C3EAA}"/>
              </a:ext>
            </a:extLst>
          </p:cNvPr>
          <p:cNvPicPr>
            <a:picLocks noGrp="1" noChangeAspect="1"/>
          </p:cNvPicPr>
          <p:nvPr>
            <p:ph idx="1"/>
          </p:nvPr>
        </p:nvPicPr>
        <p:blipFill>
          <a:blip r:embed="rId3"/>
          <a:stretch>
            <a:fillRect/>
          </a:stretch>
        </p:blipFill>
        <p:spPr>
          <a:xfrm>
            <a:off x="3670663" y="1498257"/>
            <a:ext cx="7522448" cy="4374201"/>
          </a:xfrm>
          <a:prstGeom prst="rect">
            <a:avLst/>
          </a:prstGeom>
          <a:noFill/>
        </p:spPr>
      </p:pic>
    </p:spTree>
    <p:extLst>
      <p:ext uri="{BB962C8B-B14F-4D97-AF65-F5344CB8AC3E}">
        <p14:creationId xmlns:p14="http://schemas.microsoft.com/office/powerpoint/2010/main" val="359845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CA88AF-8E44-46F7-A5B3-99CC7032EAE6}"/>
              </a:ext>
            </a:extLst>
          </p:cNvPr>
          <p:cNvSpPr>
            <a:spLocks noGrp="1"/>
          </p:cNvSpPr>
          <p:nvPr>
            <p:ph idx="10"/>
          </p:nvPr>
        </p:nvSpPr>
        <p:spPr>
          <a:xfrm>
            <a:off x="838200" y="657094"/>
            <a:ext cx="2910840" cy="4829175"/>
          </a:xfrm>
        </p:spPr>
        <p:txBody>
          <a:bodyPr anchor="t">
            <a:normAutofit/>
          </a:bodyPr>
          <a:lstStyle/>
          <a:p>
            <a:r>
              <a:rPr lang="en-GB" dirty="0"/>
              <a:t>Real World Data –</a:t>
            </a:r>
          </a:p>
          <a:p>
            <a:r>
              <a:rPr lang="en-GB" dirty="0"/>
              <a:t>Soft Drinks</a:t>
            </a:r>
          </a:p>
        </p:txBody>
      </p:sp>
      <p:sp>
        <p:nvSpPr>
          <p:cNvPr id="22" name="Footer Placeholder 3">
            <a:extLst>
              <a:ext uri="{FF2B5EF4-FFF2-40B4-BE49-F238E27FC236}">
                <a16:creationId xmlns:a16="http://schemas.microsoft.com/office/drawing/2014/main" id="{F2FAFBA8-55B4-473B-8B12-8D9E6BD06DF1}"/>
              </a:ext>
            </a:extLst>
          </p:cNvPr>
          <p:cNvSpPr>
            <a:spLocks noGrp="1"/>
          </p:cNvSpPr>
          <p:nvPr>
            <p:ph type="ftr" sz="quarter" idx="3"/>
          </p:nvPr>
        </p:nvSpPr>
        <p:spPr>
          <a:xfrm>
            <a:off x="7529913" y="6250890"/>
            <a:ext cx="3842030" cy="365125"/>
          </a:xfrm>
        </p:spPr>
        <p:txBody>
          <a:bodyPr/>
          <a:lstStyle/>
          <a:p>
            <a:endParaRPr lang="en-US"/>
          </a:p>
        </p:txBody>
      </p:sp>
      <p:pic>
        <p:nvPicPr>
          <p:cNvPr id="9" name="Content Placeholder 3" descr="Graphical user interface, chart&#10;&#10;Description automatically generated">
            <a:extLst>
              <a:ext uri="{FF2B5EF4-FFF2-40B4-BE49-F238E27FC236}">
                <a16:creationId xmlns:a16="http://schemas.microsoft.com/office/drawing/2014/main" id="{55B95393-F919-4826-9065-0D12C5B135A3}"/>
              </a:ext>
            </a:extLst>
          </p:cNvPr>
          <p:cNvPicPr>
            <a:picLocks noGrp="1" noChangeAspect="1"/>
          </p:cNvPicPr>
          <p:nvPr>
            <p:ph idx="1"/>
          </p:nvPr>
        </p:nvPicPr>
        <p:blipFill>
          <a:blip r:embed="rId3"/>
          <a:stretch>
            <a:fillRect/>
          </a:stretch>
        </p:blipFill>
        <p:spPr>
          <a:xfrm>
            <a:off x="3534805" y="1417111"/>
            <a:ext cx="7818995" cy="4545927"/>
          </a:xfrm>
          <a:prstGeom prst="rect">
            <a:avLst/>
          </a:prstGeom>
          <a:noFill/>
        </p:spPr>
      </p:pic>
    </p:spTree>
    <p:extLst>
      <p:ext uri="{BB962C8B-B14F-4D97-AF65-F5344CB8AC3E}">
        <p14:creationId xmlns:p14="http://schemas.microsoft.com/office/powerpoint/2010/main" val="256580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E761-5C55-4F8A-A395-CE3CF797C09B}"/>
              </a:ext>
            </a:extLst>
          </p:cNvPr>
          <p:cNvSpPr>
            <a:spLocks noGrp="1"/>
          </p:cNvSpPr>
          <p:nvPr>
            <p:ph type="title"/>
          </p:nvPr>
        </p:nvSpPr>
        <p:spPr>
          <a:xfrm>
            <a:off x="838199" y="884149"/>
            <a:ext cx="11530781" cy="757130"/>
          </a:xfrm>
        </p:spPr>
        <p:txBody>
          <a:bodyPr/>
          <a:lstStyle/>
          <a:p>
            <a:r>
              <a:rPr lang="en-GB" dirty="0"/>
              <a:t>Priority item categories</a:t>
            </a:r>
          </a:p>
        </p:txBody>
      </p:sp>
      <p:sp>
        <p:nvSpPr>
          <p:cNvPr id="4" name="Footer Placeholder 3">
            <a:extLst>
              <a:ext uri="{FF2B5EF4-FFF2-40B4-BE49-F238E27FC236}">
                <a16:creationId xmlns:a16="http://schemas.microsoft.com/office/drawing/2014/main" id="{3BA0DFF0-C637-4F0E-9980-9CD4F3800DE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Graphic 5" descr="Shirt">
            <a:extLst>
              <a:ext uri="{FF2B5EF4-FFF2-40B4-BE49-F238E27FC236}">
                <a16:creationId xmlns:a16="http://schemas.microsoft.com/office/drawing/2014/main" id="{DA9143C6-35BD-40EA-823B-3A5A4FDF7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999" y="3020836"/>
            <a:ext cx="914400" cy="914400"/>
          </a:xfrm>
          <a:prstGeom prst="rect">
            <a:avLst/>
          </a:prstGeom>
        </p:spPr>
      </p:pic>
      <p:pic>
        <p:nvPicPr>
          <p:cNvPr id="9" name="Graphic 8" descr="Apple">
            <a:extLst>
              <a:ext uri="{FF2B5EF4-FFF2-40B4-BE49-F238E27FC236}">
                <a16:creationId xmlns:a16="http://schemas.microsoft.com/office/drawing/2014/main" id="{9802BA44-8453-43E6-8006-499D063288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999" y="1828555"/>
            <a:ext cx="914400" cy="914400"/>
          </a:xfrm>
          <a:prstGeom prst="rect">
            <a:avLst/>
          </a:prstGeom>
        </p:spPr>
      </p:pic>
      <p:pic>
        <p:nvPicPr>
          <p:cNvPr id="11" name="Graphic 10" descr="Laptop">
            <a:extLst>
              <a:ext uri="{FF2B5EF4-FFF2-40B4-BE49-F238E27FC236}">
                <a16:creationId xmlns:a16="http://schemas.microsoft.com/office/drawing/2014/main" id="{4CED1E24-E39C-410D-AAEC-D9D3A0E7A1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999" y="4343400"/>
            <a:ext cx="914400" cy="914400"/>
          </a:xfrm>
          <a:prstGeom prst="rect">
            <a:avLst/>
          </a:prstGeom>
        </p:spPr>
      </p:pic>
      <p:pic>
        <p:nvPicPr>
          <p:cNvPr id="13" name="Graphic 12" descr="Car">
            <a:extLst>
              <a:ext uri="{FF2B5EF4-FFF2-40B4-BE49-F238E27FC236}">
                <a16:creationId xmlns:a16="http://schemas.microsoft.com/office/drawing/2014/main" id="{4AF266E6-DC1F-4FBE-BC11-414B2F2BA9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14200" y="1828555"/>
            <a:ext cx="914400" cy="914400"/>
          </a:xfrm>
          <a:prstGeom prst="rect">
            <a:avLst/>
          </a:prstGeom>
        </p:spPr>
      </p:pic>
      <p:pic>
        <p:nvPicPr>
          <p:cNvPr id="18" name="Graphic 17" descr="Airplane">
            <a:extLst>
              <a:ext uri="{FF2B5EF4-FFF2-40B4-BE49-F238E27FC236}">
                <a16:creationId xmlns:a16="http://schemas.microsoft.com/office/drawing/2014/main" id="{98D112C9-5C24-4D66-B92C-DBDB56EA02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14200" y="3020836"/>
            <a:ext cx="914400" cy="914400"/>
          </a:xfrm>
          <a:prstGeom prst="rect">
            <a:avLst/>
          </a:prstGeom>
        </p:spPr>
      </p:pic>
      <p:pic>
        <p:nvPicPr>
          <p:cNvPr id="20" name="Graphic 19" descr="Train">
            <a:extLst>
              <a:ext uri="{FF2B5EF4-FFF2-40B4-BE49-F238E27FC236}">
                <a16:creationId xmlns:a16="http://schemas.microsoft.com/office/drawing/2014/main" id="{6B10852F-719F-401B-99B3-352118A442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7401" y="3020836"/>
            <a:ext cx="914400" cy="914400"/>
          </a:xfrm>
          <a:prstGeom prst="rect">
            <a:avLst/>
          </a:prstGeom>
        </p:spPr>
      </p:pic>
      <p:pic>
        <p:nvPicPr>
          <p:cNvPr id="22" name="Graphic 21" descr="Books">
            <a:extLst>
              <a:ext uri="{FF2B5EF4-FFF2-40B4-BE49-F238E27FC236}">
                <a16:creationId xmlns:a16="http://schemas.microsoft.com/office/drawing/2014/main" id="{88BD77FF-BDEB-48F7-9132-FD6A953852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47401" y="1828555"/>
            <a:ext cx="914400" cy="914400"/>
          </a:xfrm>
          <a:prstGeom prst="rect">
            <a:avLst/>
          </a:prstGeom>
        </p:spPr>
      </p:pic>
      <p:pic>
        <p:nvPicPr>
          <p:cNvPr id="28" name="Graphic 27" descr="Tropical scene">
            <a:extLst>
              <a:ext uri="{FF2B5EF4-FFF2-40B4-BE49-F238E27FC236}">
                <a16:creationId xmlns:a16="http://schemas.microsoft.com/office/drawing/2014/main" id="{B73CB760-B108-466B-923A-514920C8D61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114200" y="4343400"/>
            <a:ext cx="914400" cy="914400"/>
          </a:xfrm>
          <a:prstGeom prst="rect">
            <a:avLst/>
          </a:prstGeom>
        </p:spPr>
      </p:pic>
      <p:sp>
        <p:nvSpPr>
          <p:cNvPr id="29" name="TextBox 28">
            <a:extLst>
              <a:ext uri="{FF2B5EF4-FFF2-40B4-BE49-F238E27FC236}">
                <a16:creationId xmlns:a16="http://schemas.microsoft.com/office/drawing/2014/main" id="{90BE3F74-E350-4707-B578-891197F23F81}"/>
              </a:ext>
            </a:extLst>
          </p:cNvPr>
          <p:cNvSpPr txBox="1"/>
          <p:nvPr/>
        </p:nvSpPr>
        <p:spPr>
          <a:xfrm>
            <a:off x="5240257" y="3105834"/>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Air Fares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&lt;1%</a:t>
            </a:r>
          </a:p>
        </p:txBody>
      </p:sp>
      <p:sp>
        <p:nvSpPr>
          <p:cNvPr id="30" name="TextBox 29">
            <a:extLst>
              <a:ext uri="{FF2B5EF4-FFF2-40B4-BE49-F238E27FC236}">
                <a16:creationId xmlns:a16="http://schemas.microsoft.com/office/drawing/2014/main" id="{2FA19D4D-9343-4E09-9BCC-89F9B7302848}"/>
              </a:ext>
            </a:extLst>
          </p:cNvPr>
          <p:cNvSpPr txBox="1"/>
          <p:nvPr/>
        </p:nvSpPr>
        <p:spPr>
          <a:xfrm>
            <a:off x="1507056" y="1967522"/>
            <a:ext cx="2249114"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Groceries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11.4%</a:t>
            </a:r>
          </a:p>
        </p:txBody>
      </p:sp>
      <p:sp>
        <p:nvSpPr>
          <p:cNvPr id="31" name="TextBox 30">
            <a:extLst>
              <a:ext uri="{FF2B5EF4-FFF2-40B4-BE49-F238E27FC236}">
                <a16:creationId xmlns:a16="http://schemas.microsoft.com/office/drawing/2014/main" id="{32B9E402-F7A1-4C5D-9C17-5477794C7F6D}"/>
              </a:ext>
            </a:extLst>
          </p:cNvPr>
          <p:cNvSpPr txBox="1"/>
          <p:nvPr/>
        </p:nvSpPr>
        <p:spPr>
          <a:xfrm>
            <a:off x="1524600" y="4477434"/>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Tech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&lt;1%</a:t>
            </a:r>
          </a:p>
        </p:txBody>
      </p:sp>
      <p:sp>
        <p:nvSpPr>
          <p:cNvPr id="32" name="TextBox 31">
            <a:extLst>
              <a:ext uri="{FF2B5EF4-FFF2-40B4-BE49-F238E27FC236}">
                <a16:creationId xmlns:a16="http://schemas.microsoft.com/office/drawing/2014/main" id="{F76D9FB5-3BC8-4B39-A648-70B71202B677}"/>
              </a:ext>
            </a:extLst>
          </p:cNvPr>
          <p:cNvSpPr txBox="1"/>
          <p:nvPr/>
        </p:nvSpPr>
        <p:spPr>
          <a:xfrm>
            <a:off x="5240257" y="1962589"/>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Used Cars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1.4%</a:t>
            </a:r>
          </a:p>
        </p:txBody>
      </p:sp>
      <p:sp>
        <p:nvSpPr>
          <p:cNvPr id="33" name="TextBox 32">
            <a:extLst>
              <a:ext uri="{FF2B5EF4-FFF2-40B4-BE49-F238E27FC236}">
                <a16:creationId xmlns:a16="http://schemas.microsoft.com/office/drawing/2014/main" id="{354405F6-EDA2-43A9-80CC-9020027AA615}"/>
              </a:ext>
            </a:extLst>
          </p:cNvPr>
          <p:cNvSpPr txBox="1"/>
          <p:nvPr/>
        </p:nvSpPr>
        <p:spPr>
          <a:xfrm>
            <a:off x="1524600" y="3154870"/>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Clothing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4.1%</a:t>
            </a:r>
          </a:p>
        </p:txBody>
      </p:sp>
      <p:sp>
        <p:nvSpPr>
          <p:cNvPr id="34" name="TextBox 33">
            <a:extLst>
              <a:ext uri="{FF2B5EF4-FFF2-40B4-BE49-F238E27FC236}">
                <a16:creationId xmlns:a16="http://schemas.microsoft.com/office/drawing/2014/main" id="{44B82F1B-79E0-4CB4-9989-486692427776}"/>
              </a:ext>
            </a:extLst>
          </p:cNvPr>
          <p:cNvSpPr txBox="1"/>
          <p:nvPr/>
        </p:nvSpPr>
        <p:spPr>
          <a:xfrm>
            <a:off x="5240257" y="4477433"/>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Package Holidays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3.4%</a:t>
            </a:r>
          </a:p>
        </p:txBody>
      </p:sp>
      <p:sp>
        <p:nvSpPr>
          <p:cNvPr id="35" name="TextBox 34">
            <a:extLst>
              <a:ext uri="{FF2B5EF4-FFF2-40B4-BE49-F238E27FC236}">
                <a16:creationId xmlns:a16="http://schemas.microsoft.com/office/drawing/2014/main" id="{6F3F4712-AFB2-42CF-A43F-15E48B99A047}"/>
              </a:ext>
            </a:extLst>
          </p:cNvPr>
          <p:cNvSpPr txBox="1"/>
          <p:nvPr/>
        </p:nvSpPr>
        <p:spPr>
          <a:xfrm>
            <a:off x="8977686" y="1962588"/>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Chart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&lt;1%</a:t>
            </a:r>
          </a:p>
        </p:txBody>
      </p:sp>
      <p:sp>
        <p:nvSpPr>
          <p:cNvPr id="36" name="TextBox 35">
            <a:extLst>
              <a:ext uri="{FF2B5EF4-FFF2-40B4-BE49-F238E27FC236}">
                <a16:creationId xmlns:a16="http://schemas.microsoft.com/office/drawing/2014/main" id="{F5617767-7578-4656-8BB9-64BC0FACD56C}"/>
              </a:ext>
            </a:extLst>
          </p:cNvPr>
          <p:cNvSpPr txBox="1"/>
          <p:nvPr/>
        </p:nvSpPr>
        <p:spPr>
          <a:xfrm>
            <a:off x="8977686" y="3163201"/>
            <a:ext cx="2056800" cy="646331"/>
          </a:xfrm>
          <a:prstGeom prst="rect">
            <a:avLst/>
          </a:prstGeom>
        </p:spPr>
        <p:txBody>
          <a:bodyPr vert="horz"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Rail Fares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E56"/>
                </a:solidFill>
                <a:effectLst/>
                <a:uLnTx/>
                <a:uFillTx/>
                <a:latin typeface="Arial" panose="020B0604020202020204" pitchFamily="34" charset="0"/>
                <a:ea typeface="+mn-ea"/>
                <a:cs typeface="Arial" panose="020B0604020202020204" pitchFamily="34" charset="0"/>
              </a:rPr>
              <a:t>CPIH weight: &lt;1%</a:t>
            </a:r>
          </a:p>
        </p:txBody>
      </p:sp>
    </p:spTree>
    <p:extLst>
      <p:ext uri="{BB962C8B-B14F-4D97-AF65-F5344CB8AC3E}">
        <p14:creationId xmlns:p14="http://schemas.microsoft.com/office/powerpoint/2010/main" val="214200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9671F3-6EEE-4295-A2A8-88A179DCA037}"/>
              </a:ext>
            </a:extLst>
          </p:cNvPr>
          <p:cNvSpPr>
            <a:spLocks noGrp="1"/>
          </p:cNvSpPr>
          <p:nvPr>
            <p:ph type="ftr" sz="quarter" idx="3"/>
          </p:nvPr>
        </p:nvSpPr>
        <p:spPr/>
        <p:txBody>
          <a:bodyPr/>
          <a:lstStyle/>
          <a:p>
            <a:endParaRPr lang="en-US" dirty="0"/>
          </a:p>
        </p:txBody>
      </p:sp>
      <p:sp>
        <p:nvSpPr>
          <p:cNvPr id="3" name="Subtitle 2">
            <a:extLst>
              <a:ext uri="{FF2B5EF4-FFF2-40B4-BE49-F238E27FC236}">
                <a16:creationId xmlns:a16="http://schemas.microsoft.com/office/drawing/2014/main" id="{BCE70E7F-A53C-44F2-991C-0BFB91E4C442}"/>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7B76C494-2267-494B-B05F-F98C72A55E7E}"/>
              </a:ext>
            </a:extLst>
          </p:cNvPr>
          <p:cNvSpPr>
            <a:spLocks noGrp="1"/>
          </p:cNvSpPr>
          <p:nvPr>
            <p:ph type="title"/>
          </p:nvPr>
        </p:nvSpPr>
        <p:spPr>
          <a:xfrm>
            <a:off x="838200" y="1827732"/>
            <a:ext cx="10515600" cy="1994392"/>
          </a:xfrm>
        </p:spPr>
        <p:txBody>
          <a:bodyPr/>
          <a:lstStyle/>
          <a:p>
            <a:r>
              <a:rPr lang="en-GB" dirty="0"/>
              <a:t>Why change index method?</a:t>
            </a:r>
          </a:p>
        </p:txBody>
      </p:sp>
    </p:spTree>
    <p:extLst>
      <p:ext uri="{BB962C8B-B14F-4D97-AF65-F5344CB8AC3E}">
        <p14:creationId xmlns:p14="http://schemas.microsoft.com/office/powerpoint/2010/main" val="28742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C4EC-AD6E-41E2-B34C-216F7A5C9562}"/>
              </a:ext>
            </a:extLst>
          </p:cNvPr>
          <p:cNvSpPr>
            <a:spLocks noGrp="1"/>
          </p:cNvSpPr>
          <p:nvPr>
            <p:ph type="title"/>
          </p:nvPr>
        </p:nvSpPr>
        <p:spPr/>
        <p:txBody>
          <a:bodyPr/>
          <a:lstStyle/>
          <a:p>
            <a:r>
              <a:rPr lang="en-GB" dirty="0"/>
              <a:t>Alternative Data Sources</a:t>
            </a:r>
          </a:p>
        </p:txBody>
      </p:sp>
      <p:sp>
        <p:nvSpPr>
          <p:cNvPr id="4" name="Footer Placeholder 3">
            <a:extLst>
              <a:ext uri="{FF2B5EF4-FFF2-40B4-BE49-F238E27FC236}">
                <a16:creationId xmlns:a16="http://schemas.microsoft.com/office/drawing/2014/main" id="{67F507EC-4E38-4A55-9729-BE230630BCDE}"/>
              </a:ext>
            </a:extLst>
          </p:cNvPr>
          <p:cNvSpPr>
            <a:spLocks noGrp="1"/>
          </p:cNvSpPr>
          <p:nvPr>
            <p:ph type="ftr" sz="quarter" idx="3"/>
          </p:nvPr>
        </p:nvSpPr>
        <p:spPr/>
        <p:txBody>
          <a:bodyPr/>
          <a:lstStyle/>
          <a:p>
            <a:endParaRPr lang="en-US" dirty="0"/>
          </a:p>
        </p:txBody>
      </p:sp>
      <p:graphicFrame>
        <p:nvGraphicFramePr>
          <p:cNvPr id="7" name="Table 7">
            <a:extLst>
              <a:ext uri="{FF2B5EF4-FFF2-40B4-BE49-F238E27FC236}">
                <a16:creationId xmlns:a16="http://schemas.microsoft.com/office/drawing/2014/main" id="{0E843839-3FC7-4897-B9BD-27A6429722E7}"/>
              </a:ext>
            </a:extLst>
          </p:cNvPr>
          <p:cNvGraphicFramePr>
            <a:graphicFrameLocks noGrp="1"/>
          </p:cNvGraphicFramePr>
          <p:nvPr>
            <p:ph idx="1"/>
            <p:extLst>
              <p:ext uri="{D42A27DB-BD31-4B8C-83A1-F6EECF244321}">
                <p14:modId xmlns:p14="http://schemas.microsoft.com/office/powerpoint/2010/main" val="3595956136"/>
              </p:ext>
            </p:extLst>
          </p:nvPr>
        </p:nvGraphicFramePr>
        <p:xfrm>
          <a:off x="457200" y="2144376"/>
          <a:ext cx="6876494" cy="2225040"/>
        </p:xfrm>
        <a:graphic>
          <a:graphicData uri="http://schemas.openxmlformats.org/drawingml/2006/table">
            <a:tbl>
              <a:tblPr firstRow="1" bandRow="1">
                <a:tableStyleId>{5C22544A-7EE6-4342-B048-85BDC9FD1C3A}</a:tableStyleId>
              </a:tblPr>
              <a:tblGrid>
                <a:gridCol w="811223">
                  <a:extLst>
                    <a:ext uri="{9D8B030D-6E8A-4147-A177-3AD203B41FA5}">
                      <a16:colId xmlns:a16="http://schemas.microsoft.com/office/drawing/2014/main" val="3282359919"/>
                    </a:ext>
                  </a:extLst>
                </a:gridCol>
                <a:gridCol w="2824924">
                  <a:extLst>
                    <a:ext uri="{9D8B030D-6E8A-4147-A177-3AD203B41FA5}">
                      <a16:colId xmlns:a16="http://schemas.microsoft.com/office/drawing/2014/main" val="286084340"/>
                    </a:ext>
                  </a:extLst>
                </a:gridCol>
                <a:gridCol w="729141">
                  <a:extLst>
                    <a:ext uri="{9D8B030D-6E8A-4147-A177-3AD203B41FA5}">
                      <a16:colId xmlns:a16="http://schemas.microsoft.com/office/drawing/2014/main" val="2204583472"/>
                    </a:ext>
                  </a:extLst>
                </a:gridCol>
                <a:gridCol w="1117413">
                  <a:extLst>
                    <a:ext uri="{9D8B030D-6E8A-4147-A177-3AD203B41FA5}">
                      <a16:colId xmlns:a16="http://schemas.microsoft.com/office/drawing/2014/main" val="2707816454"/>
                    </a:ext>
                  </a:extLst>
                </a:gridCol>
                <a:gridCol w="1393793">
                  <a:extLst>
                    <a:ext uri="{9D8B030D-6E8A-4147-A177-3AD203B41FA5}">
                      <a16:colId xmlns:a16="http://schemas.microsoft.com/office/drawing/2014/main" val="1696206004"/>
                    </a:ext>
                  </a:extLst>
                </a:gridCol>
              </a:tblGrid>
              <a:tr h="370840">
                <a:tc>
                  <a:txBody>
                    <a:bodyPr/>
                    <a:lstStyle/>
                    <a:p>
                      <a:r>
                        <a:rPr lang="en-GB" dirty="0"/>
                        <a:t>UPC</a:t>
                      </a:r>
                    </a:p>
                  </a:txBody>
                  <a:tcPr/>
                </a:tc>
                <a:tc>
                  <a:txBody>
                    <a:bodyPr/>
                    <a:lstStyle/>
                    <a:p>
                      <a:r>
                        <a:rPr lang="en-GB" dirty="0"/>
                        <a:t>Product Name</a:t>
                      </a:r>
                    </a:p>
                  </a:txBody>
                  <a:tcPr/>
                </a:tc>
                <a:tc>
                  <a:txBody>
                    <a:bodyPr/>
                    <a:lstStyle/>
                    <a:p>
                      <a:r>
                        <a:rPr lang="en-GB" dirty="0"/>
                        <a:t>Size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Price (£)</a:t>
                      </a:r>
                    </a:p>
                  </a:txBody>
                  <a:tcPr/>
                </a:tc>
                <a:tc>
                  <a:txBody>
                    <a:bodyPr/>
                    <a:lstStyle/>
                    <a:p>
                      <a:r>
                        <a:rPr lang="en-GB" dirty="0"/>
                        <a:t>Date</a:t>
                      </a:r>
                    </a:p>
                  </a:txBody>
                  <a:tcPr/>
                </a:tc>
                <a:extLst>
                  <a:ext uri="{0D108BD9-81ED-4DB2-BD59-A6C34878D82A}">
                    <a16:rowId xmlns:a16="http://schemas.microsoft.com/office/drawing/2014/main" val="3295264120"/>
                  </a:ext>
                </a:extLst>
              </a:tr>
              <a:tr h="370840">
                <a:tc>
                  <a:txBody>
                    <a:bodyPr/>
                    <a:lstStyle/>
                    <a:p>
                      <a:r>
                        <a:rPr lang="en-GB" dirty="0"/>
                        <a:t>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Kingsmill White Loaf</a:t>
                      </a:r>
                    </a:p>
                  </a:txBody>
                  <a:tcPr/>
                </a:tc>
                <a:tc>
                  <a:txBody>
                    <a:bodyPr/>
                    <a:lstStyle/>
                    <a:p>
                      <a:r>
                        <a:rPr lang="en-GB" dirty="0"/>
                        <a:t>800g</a:t>
                      </a:r>
                    </a:p>
                  </a:txBody>
                  <a:tcPr/>
                </a:tc>
                <a:tc>
                  <a:txBody>
                    <a:bodyPr/>
                    <a:lstStyle/>
                    <a:p>
                      <a:r>
                        <a:rPr lang="en-GB" dirty="0"/>
                        <a:t>0.79</a:t>
                      </a:r>
                    </a:p>
                  </a:txBody>
                  <a:tcPr/>
                </a:tc>
                <a:tc>
                  <a:txBody>
                    <a:bodyPr/>
                    <a:lstStyle/>
                    <a:p>
                      <a:r>
                        <a:rPr lang="en-GB" dirty="0"/>
                        <a:t>14/10/2020</a:t>
                      </a:r>
                    </a:p>
                  </a:txBody>
                  <a:tcPr/>
                </a:tc>
                <a:extLst>
                  <a:ext uri="{0D108BD9-81ED-4DB2-BD59-A6C34878D82A}">
                    <a16:rowId xmlns:a16="http://schemas.microsoft.com/office/drawing/2014/main" val="2203964331"/>
                  </a:ext>
                </a:extLst>
              </a:tr>
              <a:tr h="370840">
                <a:tc>
                  <a:txBody>
                    <a:bodyPr/>
                    <a:lstStyle/>
                    <a:p>
                      <a:r>
                        <a:rPr lang="en-GB" dirty="0"/>
                        <a:t>002</a:t>
                      </a:r>
                    </a:p>
                  </a:txBody>
                  <a:tcPr/>
                </a:tc>
                <a:tc>
                  <a:txBody>
                    <a:bodyPr/>
                    <a:lstStyle/>
                    <a:p>
                      <a:r>
                        <a:rPr lang="en-GB" dirty="0"/>
                        <a:t>Warburtons White Loaf</a:t>
                      </a:r>
                    </a:p>
                  </a:txBody>
                  <a:tcPr/>
                </a:tc>
                <a:tc>
                  <a:txBody>
                    <a:bodyPr/>
                    <a:lstStyle/>
                    <a:p>
                      <a:r>
                        <a:rPr lang="en-GB" dirty="0"/>
                        <a:t>800g</a:t>
                      </a:r>
                    </a:p>
                  </a:txBody>
                  <a:tcPr/>
                </a:tc>
                <a:tc>
                  <a:txBody>
                    <a:bodyPr/>
                    <a:lstStyle/>
                    <a:p>
                      <a:r>
                        <a:rPr lang="en-GB" dirty="0"/>
                        <a:t>1.35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14/10/2020</a:t>
                      </a:r>
                    </a:p>
                  </a:txBody>
                  <a:tcPr/>
                </a:tc>
                <a:extLst>
                  <a:ext uri="{0D108BD9-81ED-4DB2-BD59-A6C34878D82A}">
                    <a16:rowId xmlns:a16="http://schemas.microsoft.com/office/drawing/2014/main" val="3443194767"/>
                  </a:ext>
                </a:extLst>
              </a:tr>
              <a:tr h="370840">
                <a:tc>
                  <a:txBody>
                    <a:bodyPr/>
                    <a:lstStyle/>
                    <a:p>
                      <a:r>
                        <a:rPr lang="en-GB" dirty="0"/>
                        <a:t>003</a:t>
                      </a:r>
                    </a:p>
                  </a:txBody>
                  <a:tcPr/>
                </a:tc>
                <a:tc>
                  <a:txBody>
                    <a:bodyPr/>
                    <a:lstStyle/>
                    <a:p>
                      <a:r>
                        <a:rPr lang="en-GB" dirty="0"/>
                        <a:t>Hovis White Loaf</a:t>
                      </a:r>
                    </a:p>
                  </a:txBody>
                  <a:tcPr/>
                </a:tc>
                <a:tc>
                  <a:txBody>
                    <a:bodyPr/>
                    <a:lstStyle/>
                    <a:p>
                      <a:r>
                        <a:rPr lang="en-GB" dirty="0"/>
                        <a:t>800g</a:t>
                      </a:r>
                    </a:p>
                  </a:txBody>
                  <a:tcPr/>
                </a:tc>
                <a:tc>
                  <a:txBody>
                    <a:bodyPr/>
                    <a:lstStyle/>
                    <a:p>
                      <a:r>
                        <a:rPr lang="en-GB" dirty="0"/>
                        <a:t>1.10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14/10/2020</a:t>
                      </a:r>
                    </a:p>
                  </a:txBody>
                  <a:tcPr/>
                </a:tc>
                <a:extLst>
                  <a:ext uri="{0D108BD9-81ED-4DB2-BD59-A6C34878D82A}">
                    <a16:rowId xmlns:a16="http://schemas.microsoft.com/office/drawing/2014/main" val="2445788706"/>
                  </a:ext>
                </a:extLst>
              </a:tr>
              <a:tr h="370840">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txBody>
                  <a:tcPr/>
                </a:tc>
                <a:extLst>
                  <a:ext uri="{0D108BD9-81ED-4DB2-BD59-A6C34878D82A}">
                    <a16:rowId xmlns:a16="http://schemas.microsoft.com/office/drawing/2014/main" val="2486723446"/>
                  </a:ext>
                </a:extLst>
              </a:tr>
              <a:tr h="370840">
                <a:tc>
                  <a:txBody>
                    <a:bodyPr/>
                    <a:lstStyle/>
                    <a:p>
                      <a:r>
                        <a:rPr lang="en-GB" dirty="0"/>
                        <a:t>147</a:t>
                      </a:r>
                    </a:p>
                  </a:txBody>
                  <a:tcPr/>
                </a:tc>
                <a:tc>
                  <a:txBody>
                    <a:bodyPr/>
                    <a:lstStyle/>
                    <a:p>
                      <a:r>
                        <a:rPr lang="en-GB" dirty="0" err="1"/>
                        <a:t>Burgen</a:t>
                      </a:r>
                      <a:r>
                        <a:rPr lang="en-GB" dirty="0"/>
                        <a:t> Soya &amp; Linseed</a:t>
                      </a:r>
                    </a:p>
                  </a:txBody>
                  <a:tcPr/>
                </a:tc>
                <a:tc>
                  <a:txBody>
                    <a:bodyPr/>
                    <a:lstStyle/>
                    <a:p>
                      <a:r>
                        <a:rPr lang="en-GB" dirty="0"/>
                        <a:t>800g</a:t>
                      </a:r>
                    </a:p>
                  </a:txBody>
                  <a:tcPr/>
                </a:tc>
                <a:tc>
                  <a:txBody>
                    <a:bodyPr/>
                    <a:lstStyle/>
                    <a:p>
                      <a:r>
                        <a:rPr lang="en-GB" dirty="0"/>
                        <a:t>1.25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14/10/2020</a:t>
                      </a:r>
                    </a:p>
                  </a:txBody>
                  <a:tcPr/>
                </a:tc>
                <a:extLst>
                  <a:ext uri="{0D108BD9-81ED-4DB2-BD59-A6C34878D82A}">
                    <a16:rowId xmlns:a16="http://schemas.microsoft.com/office/drawing/2014/main" val="3778847390"/>
                  </a:ext>
                </a:extLst>
              </a:tr>
            </a:tbl>
          </a:graphicData>
        </a:graphic>
      </p:graphicFrame>
      <p:graphicFrame>
        <p:nvGraphicFramePr>
          <p:cNvPr id="3" name="Table 4">
            <a:extLst>
              <a:ext uri="{FF2B5EF4-FFF2-40B4-BE49-F238E27FC236}">
                <a16:creationId xmlns:a16="http://schemas.microsoft.com/office/drawing/2014/main" id="{E7E51550-04FF-47B9-89E5-17A1A9A41DC4}"/>
              </a:ext>
            </a:extLst>
          </p:cNvPr>
          <p:cNvGraphicFramePr>
            <a:graphicFrameLocks noGrp="1"/>
          </p:cNvGraphicFramePr>
          <p:nvPr>
            <p:extLst>
              <p:ext uri="{D42A27DB-BD31-4B8C-83A1-F6EECF244321}">
                <p14:modId xmlns:p14="http://schemas.microsoft.com/office/powerpoint/2010/main" val="32971534"/>
              </p:ext>
            </p:extLst>
          </p:nvPr>
        </p:nvGraphicFramePr>
        <p:xfrm>
          <a:off x="7529913" y="2144376"/>
          <a:ext cx="1410256" cy="2249454"/>
        </p:xfrm>
        <a:graphic>
          <a:graphicData uri="http://schemas.openxmlformats.org/drawingml/2006/table">
            <a:tbl>
              <a:tblPr firstRow="1" bandRow="1">
                <a:tableStyleId>{5C22544A-7EE6-4342-B048-85BDC9FD1C3A}</a:tableStyleId>
              </a:tblPr>
              <a:tblGrid>
                <a:gridCol w="1410256">
                  <a:extLst>
                    <a:ext uri="{9D8B030D-6E8A-4147-A177-3AD203B41FA5}">
                      <a16:colId xmlns:a16="http://schemas.microsoft.com/office/drawing/2014/main" val="3131398077"/>
                    </a:ext>
                  </a:extLst>
                </a:gridCol>
              </a:tblGrid>
              <a:tr h="370840">
                <a:tc>
                  <a:txBody>
                    <a:bodyPr/>
                    <a:lstStyle/>
                    <a:p>
                      <a:r>
                        <a:rPr lang="en-GB" sz="1400" dirty="0"/>
                        <a:t>Quantity Sold</a:t>
                      </a:r>
                    </a:p>
                  </a:txBody>
                  <a:tcPr/>
                </a:tc>
                <a:extLst>
                  <a:ext uri="{0D108BD9-81ED-4DB2-BD59-A6C34878D82A}">
                    <a16:rowId xmlns:a16="http://schemas.microsoft.com/office/drawing/2014/main" val="3304411506"/>
                  </a:ext>
                </a:extLst>
              </a:tr>
              <a:tr h="395254">
                <a:tc>
                  <a:txBody>
                    <a:bodyPr/>
                    <a:lstStyle/>
                    <a:p>
                      <a:r>
                        <a:rPr lang="en-GB" dirty="0"/>
                        <a:t>45</a:t>
                      </a:r>
                    </a:p>
                  </a:txBody>
                  <a:tcPr/>
                </a:tc>
                <a:extLst>
                  <a:ext uri="{0D108BD9-81ED-4DB2-BD59-A6C34878D82A}">
                    <a16:rowId xmlns:a16="http://schemas.microsoft.com/office/drawing/2014/main" val="3188289354"/>
                  </a:ext>
                </a:extLst>
              </a:tr>
              <a:tr h="370840">
                <a:tc>
                  <a:txBody>
                    <a:bodyPr/>
                    <a:lstStyle/>
                    <a:p>
                      <a:r>
                        <a:rPr lang="en-GB" dirty="0"/>
                        <a:t>22</a:t>
                      </a:r>
                    </a:p>
                  </a:txBody>
                  <a:tcPr/>
                </a:tc>
                <a:extLst>
                  <a:ext uri="{0D108BD9-81ED-4DB2-BD59-A6C34878D82A}">
                    <a16:rowId xmlns:a16="http://schemas.microsoft.com/office/drawing/2014/main" val="1354006649"/>
                  </a:ext>
                </a:extLst>
              </a:tr>
              <a:tr h="370840">
                <a:tc>
                  <a:txBody>
                    <a:bodyPr/>
                    <a:lstStyle/>
                    <a:p>
                      <a:r>
                        <a:rPr lang="en-GB" dirty="0"/>
                        <a:t>30</a:t>
                      </a:r>
                    </a:p>
                  </a:txBody>
                  <a:tcPr/>
                </a:tc>
                <a:extLst>
                  <a:ext uri="{0D108BD9-81ED-4DB2-BD59-A6C34878D82A}">
                    <a16:rowId xmlns:a16="http://schemas.microsoft.com/office/drawing/2014/main" val="79541567"/>
                  </a:ext>
                </a:extLst>
              </a:tr>
              <a:tr h="370840">
                <a:tc>
                  <a:txBody>
                    <a:bodyPr/>
                    <a:lstStyle/>
                    <a:p>
                      <a:r>
                        <a:rPr lang="en-GB" dirty="0"/>
                        <a:t>…</a:t>
                      </a:r>
                    </a:p>
                  </a:txBody>
                  <a:tcPr/>
                </a:tc>
                <a:extLst>
                  <a:ext uri="{0D108BD9-81ED-4DB2-BD59-A6C34878D82A}">
                    <a16:rowId xmlns:a16="http://schemas.microsoft.com/office/drawing/2014/main" val="2700797856"/>
                  </a:ext>
                </a:extLst>
              </a:tr>
              <a:tr h="370840">
                <a:tc>
                  <a:txBody>
                    <a:bodyPr/>
                    <a:lstStyle/>
                    <a:p>
                      <a:r>
                        <a:rPr lang="en-GB" dirty="0"/>
                        <a:t>6</a:t>
                      </a:r>
                    </a:p>
                  </a:txBody>
                  <a:tcPr/>
                </a:tc>
                <a:extLst>
                  <a:ext uri="{0D108BD9-81ED-4DB2-BD59-A6C34878D82A}">
                    <a16:rowId xmlns:a16="http://schemas.microsoft.com/office/drawing/2014/main" val="216402153"/>
                  </a:ext>
                </a:extLst>
              </a:tr>
            </a:tbl>
          </a:graphicData>
        </a:graphic>
      </p:graphicFrame>
      <p:sp>
        <p:nvSpPr>
          <p:cNvPr id="8" name="TextBox 7">
            <a:extLst>
              <a:ext uri="{FF2B5EF4-FFF2-40B4-BE49-F238E27FC236}">
                <a16:creationId xmlns:a16="http://schemas.microsoft.com/office/drawing/2014/main" id="{78A5588A-F1E0-4062-94C1-ED3810409473}"/>
              </a:ext>
            </a:extLst>
          </p:cNvPr>
          <p:cNvSpPr txBox="1"/>
          <p:nvPr/>
        </p:nvSpPr>
        <p:spPr>
          <a:xfrm>
            <a:off x="9136388" y="1928678"/>
            <a:ext cx="3382394" cy="3139321"/>
          </a:xfrm>
          <a:prstGeom prst="rect">
            <a:avLst/>
          </a:prstGeom>
        </p:spPr>
        <p:txBody>
          <a:bodyPr vert="horz" wrap="square" lIns="0" tIns="45720" rIns="91440" bIns="45720" rtlCol="0" anchor="b" anchorCtr="0">
            <a:spAutoFit/>
          </a:bodyPr>
          <a:lstStyle/>
          <a:p>
            <a:pPr marL="285750" indent="-285750" algn="l">
              <a:buFont typeface="Arial" panose="020B0604020202020204" pitchFamily="34" charset="0"/>
              <a:buChar char="•"/>
            </a:pPr>
            <a:r>
              <a:rPr lang="en-GB" dirty="0">
                <a:solidFill>
                  <a:srgbClr val="183E56"/>
                </a:solidFill>
                <a:latin typeface="Arial" panose="020B0604020202020204" pitchFamily="34" charset="0"/>
                <a:cs typeface="Arial" panose="020B0604020202020204" pitchFamily="34" charset="0"/>
              </a:rPr>
              <a:t>Census Basket</a:t>
            </a:r>
            <a:br>
              <a:rPr lang="en-GB" dirty="0">
                <a:solidFill>
                  <a:srgbClr val="183E56"/>
                </a:solidFill>
                <a:latin typeface="Arial" panose="020B0604020202020204" pitchFamily="34" charset="0"/>
                <a:cs typeface="Arial" panose="020B0604020202020204" pitchFamily="34" charset="0"/>
              </a:rPr>
            </a:br>
            <a:endParaRPr lang="en-GB" dirty="0">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solidFill>
                  <a:srgbClr val="183E56"/>
                </a:solidFill>
                <a:latin typeface="Arial" panose="020B0604020202020204" pitchFamily="34" charset="0"/>
                <a:cs typeface="Arial" panose="020B0604020202020204" pitchFamily="34" charset="0"/>
              </a:rPr>
              <a:t>Increased Collection Frequency</a:t>
            </a:r>
          </a:p>
          <a:p>
            <a:pPr marL="285750" indent="-285750" algn="l">
              <a:buFont typeface="Arial" panose="020B0604020202020204" pitchFamily="34" charset="0"/>
              <a:buChar char="•"/>
            </a:pPr>
            <a:endParaRPr lang="en-GB" dirty="0">
              <a:solidFill>
                <a:srgbClr val="183E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183E56"/>
                </a:solidFill>
                <a:latin typeface="Arial" panose="020B0604020202020204" pitchFamily="34" charset="0"/>
                <a:cs typeface="Arial" panose="020B0604020202020204" pitchFamily="34" charset="0"/>
              </a:rPr>
              <a:t>More Detailed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Characteristics</a:t>
            </a:r>
            <a:br>
              <a:rPr lang="en-GB" dirty="0">
                <a:solidFill>
                  <a:srgbClr val="183E56"/>
                </a:solidFill>
                <a:latin typeface="Arial" panose="020B0604020202020204" pitchFamily="34" charset="0"/>
                <a:cs typeface="Arial" panose="020B0604020202020204" pitchFamily="34" charset="0"/>
              </a:rPr>
            </a:br>
            <a:endParaRPr lang="en-GB" dirty="0">
              <a:solidFill>
                <a:srgbClr val="183E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183E56"/>
                </a:solidFill>
                <a:latin typeface="Arial" panose="020B0604020202020204" pitchFamily="34" charset="0"/>
                <a:cs typeface="Arial" panose="020B0604020202020204" pitchFamily="34" charset="0"/>
              </a:rPr>
              <a:t>Expenditure Information</a:t>
            </a:r>
            <a:br>
              <a:rPr lang="en-GB" dirty="0">
                <a:solidFill>
                  <a:srgbClr val="183E56"/>
                </a:solidFill>
                <a:latin typeface="Arial" panose="020B0604020202020204" pitchFamily="34" charset="0"/>
                <a:cs typeface="Arial" panose="020B0604020202020204" pitchFamily="34" charset="0"/>
              </a:rPr>
            </a:br>
            <a:endParaRPr lang="en-GB" dirty="0">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dirty="0">
              <a:solidFill>
                <a:srgbClr val="183E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16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29A9-3EC0-400E-8226-C6919D503C2F}"/>
              </a:ext>
            </a:extLst>
          </p:cNvPr>
          <p:cNvSpPr>
            <a:spLocks noGrp="1"/>
          </p:cNvSpPr>
          <p:nvPr>
            <p:ph type="title"/>
          </p:nvPr>
        </p:nvSpPr>
        <p:spPr/>
        <p:txBody>
          <a:bodyPr/>
          <a:lstStyle/>
          <a:p>
            <a:r>
              <a:rPr lang="en-GB" dirty="0"/>
              <a:t>But traditional index methods…</a:t>
            </a:r>
          </a:p>
        </p:txBody>
      </p:sp>
      <p:sp>
        <p:nvSpPr>
          <p:cNvPr id="3" name="Content Placeholder 2">
            <a:extLst>
              <a:ext uri="{FF2B5EF4-FFF2-40B4-BE49-F238E27FC236}">
                <a16:creationId xmlns:a16="http://schemas.microsoft.com/office/drawing/2014/main" id="{8B953FD8-124B-4014-933F-597BBE122073}"/>
              </a:ext>
            </a:extLst>
          </p:cNvPr>
          <p:cNvSpPr>
            <a:spLocks noGrp="1"/>
          </p:cNvSpPr>
          <p:nvPr>
            <p:ph idx="1"/>
          </p:nvPr>
        </p:nvSpPr>
        <p:spPr>
          <a:xfrm>
            <a:off x="838200" y="1911108"/>
            <a:ext cx="10515600" cy="1804726"/>
          </a:xfrm>
        </p:spPr>
        <p:txBody>
          <a:bodyPr/>
          <a:lstStyle/>
          <a:p>
            <a:pPr marL="457200" indent="-457200">
              <a:buFont typeface="Arial" panose="020B0604020202020204" pitchFamily="34" charset="0"/>
              <a:buChar char="•"/>
            </a:pPr>
            <a:r>
              <a:rPr lang="en-GB" dirty="0"/>
              <a:t>Perform poorly or break down due to the dynamic nature of ADS</a:t>
            </a:r>
          </a:p>
          <a:p>
            <a:pPr marL="457200" indent="-457200">
              <a:buFont typeface="Arial" panose="020B0604020202020204" pitchFamily="34" charset="0"/>
              <a:buChar char="•"/>
            </a:pPr>
            <a:r>
              <a:rPr lang="en-GB" dirty="0"/>
              <a:t>Fail to utilise the additional information</a:t>
            </a:r>
          </a:p>
        </p:txBody>
      </p:sp>
      <p:sp>
        <p:nvSpPr>
          <p:cNvPr id="4" name="Footer Placeholder 3">
            <a:extLst>
              <a:ext uri="{FF2B5EF4-FFF2-40B4-BE49-F238E27FC236}">
                <a16:creationId xmlns:a16="http://schemas.microsoft.com/office/drawing/2014/main" id="{664FA5C0-D15A-46F4-932D-33E99257438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262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9671F3-6EEE-4295-A2A8-88A179DCA037}"/>
              </a:ext>
            </a:extLst>
          </p:cNvPr>
          <p:cNvSpPr>
            <a:spLocks noGrp="1"/>
          </p:cNvSpPr>
          <p:nvPr>
            <p:ph type="ftr" sz="quarter" idx="3"/>
          </p:nvPr>
        </p:nvSpPr>
        <p:spPr/>
        <p:txBody>
          <a:bodyPr/>
          <a:lstStyle/>
          <a:p>
            <a:endParaRPr lang="en-US" dirty="0"/>
          </a:p>
        </p:txBody>
      </p:sp>
      <p:sp>
        <p:nvSpPr>
          <p:cNvPr id="3" name="Subtitle 2">
            <a:extLst>
              <a:ext uri="{FF2B5EF4-FFF2-40B4-BE49-F238E27FC236}">
                <a16:creationId xmlns:a16="http://schemas.microsoft.com/office/drawing/2014/main" id="{BCE70E7F-A53C-44F2-991C-0BFB91E4C442}"/>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7B76C494-2267-494B-B05F-F98C72A55E7E}"/>
              </a:ext>
            </a:extLst>
          </p:cNvPr>
          <p:cNvSpPr>
            <a:spLocks noGrp="1"/>
          </p:cNvSpPr>
          <p:nvPr>
            <p:ph type="title"/>
          </p:nvPr>
        </p:nvSpPr>
        <p:spPr>
          <a:xfrm>
            <a:off x="838200" y="1827732"/>
            <a:ext cx="10515600" cy="1994392"/>
          </a:xfrm>
        </p:spPr>
        <p:txBody>
          <a:bodyPr/>
          <a:lstStyle/>
          <a:p>
            <a:r>
              <a:rPr lang="en-GB" dirty="0"/>
              <a:t>How to choose a new method?</a:t>
            </a:r>
          </a:p>
        </p:txBody>
      </p:sp>
    </p:spTree>
    <p:extLst>
      <p:ext uri="{BB962C8B-B14F-4D97-AF65-F5344CB8AC3E}">
        <p14:creationId xmlns:p14="http://schemas.microsoft.com/office/powerpoint/2010/main" val="379550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A0DFF0-C637-4F0E-9980-9CD4F3800DE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08165A6-05E7-41FC-92C3-04D9880DC282}"/>
              </a:ext>
            </a:extLst>
          </p:cNvPr>
          <p:cNvSpPr>
            <a:spLocks noGrp="1"/>
          </p:cNvSpPr>
          <p:nvPr>
            <p:ph type="title"/>
          </p:nvPr>
        </p:nvSpPr>
        <p:spPr>
          <a:xfrm>
            <a:off x="838200" y="884149"/>
            <a:ext cx="10515600" cy="701731"/>
          </a:xfrm>
        </p:spPr>
        <p:txBody>
          <a:bodyPr/>
          <a:lstStyle/>
          <a:p>
            <a:r>
              <a:rPr lang="en-GB" sz="4400" dirty="0"/>
              <a:t>Process for choosing an index method</a:t>
            </a:r>
          </a:p>
        </p:txBody>
      </p:sp>
      <p:pic>
        <p:nvPicPr>
          <p:cNvPr id="22" name="Picture 21">
            <a:extLst>
              <a:ext uri="{FF2B5EF4-FFF2-40B4-BE49-F238E27FC236}">
                <a16:creationId xmlns:a16="http://schemas.microsoft.com/office/drawing/2014/main" id="{B6FC330E-CB0D-4B06-897A-8CCB52E0F08E}"/>
              </a:ext>
            </a:extLst>
          </p:cNvPr>
          <p:cNvPicPr/>
          <p:nvPr/>
        </p:nvPicPr>
        <p:blipFill>
          <a:blip r:embed="rId3"/>
          <a:stretch>
            <a:fillRect/>
          </a:stretch>
        </p:blipFill>
        <p:spPr>
          <a:xfrm>
            <a:off x="287655" y="1818015"/>
            <a:ext cx="5808345" cy="3811905"/>
          </a:xfrm>
          <a:prstGeom prst="rect">
            <a:avLst/>
          </a:prstGeom>
        </p:spPr>
      </p:pic>
      <p:graphicFrame>
        <p:nvGraphicFramePr>
          <p:cNvPr id="10" name="Table 9">
            <a:extLst>
              <a:ext uri="{FF2B5EF4-FFF2-40B4-BE49-F238E27FC236}">
                <a16:creationId xmlns:a16="http://schemas.microsoft.com/office/drawing/2014/main" id="{80E348D8-A1F6-4A39-8345-9564679B9BA4}"/>
              </a:ext>
            </a:extLst>
          </p:cNvPr>
          <p:cNvGraphicFramePr>
            <a:graphicFrameLocks noGrp="1"/>
          </p:cNvGraphicFramePr>
          <p:nvPr/>
        </p:nvGraphicFramePr>
        <p:xfrm>
          <a:off x="7068820" y="2516981"/>
          <a:ext cx="4551680" cy="2065338"/>
        </p:xfrm>
        <a:graphic>
          <a:graphicData uri="http://schemas.openxmlformats.org/drawingml/2006/table">
            <a:tbl>
              <a:tblPr firstRow="1" firstCol="1" bandRow="1"/>
              <a:tblGrid>
                <a:gridCol w="785034">
                  <a:extLst>
                    <a:ext uri="{9D8B030D-6E8A-4147-A177-3AD203B41FA5}">
                      <a16:colId xmlns:a16="http://schemas.microsoft.com/office/drawing/2014/main" val="2164334023"/>
                    </a:ext>
                  </a:extLst>
                </a:gridCol>
                <a:gridCol w="3766646">
                  <a:extLst>
                    <a:ext uri="{9D8B030D-6E8A-4147-A177-3AD203B41FA5}">
                      <a16:colId xmlns:a16="http://schemas.microsoft.com/office/drawing/2014/main" val="3451675228"/>
                    </a:ext>
                  </a:extLst>
                </a:gridCol>
              </a:tblGrid>
              <a:tr h="0">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Rank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Method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893686231"/>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Quality adjusted Geary Khamis (QU-GK) using a Fixed Base Monthly Expanding window (FMBE)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13382783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GEKS-Törnqvist using a Movement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7495664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GEKS-Fisher using a Movement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62660880"/>
                  </a:ext>
                </a:extLst>
              </a:tr>
              <a:tr h="0">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GEKS-Jevons using a Movement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58536368"/>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GEKS-Törnqvist using a Geometric Mean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45407887"/>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GEKS-Fisher using a Geometric Mean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1780195"/>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GEKS-Törnqvist using a Window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7886566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GEKS-Fisher using a Window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04170229"/>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GEKS-Jevons using a Geometric Mean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805309845"/>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GEKS-Jevons using a Window Splice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86627915"/>
                  </a:ext>
                </a:extLst>
              </a:tr>
            </a:tbl>
          </a:graphicData>
        </a:graphic>
      </p:graphicFrame>
      <p:cxnSp>
        <p:nvCxnSpPr>
          <p:cNvPr id="23" name="Connector: Elbow 22">
            <a:extLst>
              <a:ext uri="{FF2B5EF4-FFF2-40B4-BE49-F238E27FC236}">
                <a16:creationId xmlns:a16="http://schemas.microsoft.com/office/drawing/2014/main" id="{89514290-F0A9-49B8-AEB8-8829D08FA07E}"/>
              </a:ext>
            </a:extLst>
          </p:cNvPr>
          <p:cNvCxnSpPr>
            <a:endCxn id="10" idx="2"/>
          </p:cNvCxnSpPr>
          <p:nvPr/>
        </p:nvCxnSpPr>
        <p:spPr>
          <a:xfrm flipV="1">
            <a:off x="2336800" y="4582319"/>
            <a:ext cx="7007860" cy="7516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353A4B3A-A148-4BDA-953D-BEC23E73DB40}"/>
              </a:ext>
            </a:extLst>
          </p:cNvPr>
          <p:cNvCxnSpPr>
            <a:endCxn id="22" idx="0"/>
          </p:cNvCxnSpPr>
          <p:nvPr/>
        </p:nvCxnSpPr>
        <p:spPr>
          <a:xfrm rot="10800000">
            <a:off x="3191828" y="1818016"/>
            <a:ext cx="6152832" cy="607685"/>
          </a:xfrm>
          <a:prstGeom prst="bentConnector4">
            <a:avLst>
              <a:gd name="adj1" fmla="val 186"/>
              <a:gd name="adj2" fmla="val 13761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7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B04-6B82-4880-8229-07D298F68CA0}"/>
              </a:ext>
            </a:extLst>
          </p:cNvPr>
          <p:cNvSpPr>
            <a:spLocks noGrp="1"/>
          </p:cNvSpPr>
          <p:nvPr>
            <p:ph type="title"/>
          </p:nvPr>
        </p:nvSpPr>
        <p:spPr/>
        <p:txBody>
          <a:bodyPr/>
          <a:lstStyle/>
          <a:p>
            <a:r>
              <a:rPr lang="en-GB" dirty="0"/>
              <a:t>Framework Criteria</a:t>
            </a:r>
          </a:p>
        </p:txBody>
      </p:sp>
      <p:graphicFrame>
        <p:nvGraphicFramePr>
          <p:cNvPr id="9" name="Content Placeholder 8">
            <a:extLst>
              <a:ext uri="{FF2B5EF4-FFF2-40B4-BE49-F238E27FC236}">
                <a16:creationId xmlns:a16="http://schemas.microsoft.com/office/drawing/2014/main" id="{EC760678-CEEB-4B3E-976F-72C81CCFAB6C}"/>
              </a:ext>
            </a:extLst>
          </p:cNvPr>
          <p:cNvGraphicFramePr>
            <a:graphicFrameLocks noGrp="1"/>
          </p:cNvGraphicFramePr>
          <p:nvPr>
            <p:ph idx="1"/>
            <p:extLst>
              <p:ext uri="{D42A27DB-BD31-4B8C-83A1-F6EECF244321}">
                <p14:modId xmlns:p14="http://schemas.microsoft.com/office/powerpoint/2010/main" val="3868253539"/>
              </p:ext>
            </p:extLst>
          </p:nvPr>
        </p:nvGraphicFramePr>
        <p:xfrm>
          <a:off x="96078" y="1632168"/>
          <a:ext cx="11999843" cy="421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B491AC5E-B88F-44AD-BEBE-557A05C89E0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61152693"/>
      </p:ext>
    </p:extLst>
  </p:cSld>
  <p:clrMapOvr>
    <a:masterClrMapping/>
  </p:clrMapOvr>
</p:sld>
</file>

<file path=ppt/theme/theme1.xml><?xml version="1.0" encoding="utf-8"?>
<a:theme xmlns:a="http://schemas.openxmlformats.org/drawingml/2006/main" name="ONS">
  <a:themeElements>
    <a:clrScheme name="ONS">
      <a:dk1>
        <a:srgbClr val="003B57"/>
      </a:dk1>
      <a:lt1>
        <a:srgbClr val="FFFFFF"/>
      </a:lt1>
      <a:dk2>
        <a:srgbClr val="414041"/>
      </a:dk2>
      <a:lt2>
        <a:srgbClr val="CFD2D3"/>
      </a:lt2>
      <a:accent1>
        <a:srgbClr val="205F95"/>
      </a:accent1>
      <a:accent2>
        <a:srgbClr val="B8860A"/>
      </a:accent2>
      <a:accent3>
        <a:srgbClr val="003B57"/>
      </a:accent3>
      <a:accent4>
        <a:srgbClr val="007F7F"/>
      </a:accent4>
      <a:accent5>
        <a:srgbClr val="27A0CC"/>
      </a:accent5>
      <a:accent6>
        <a:srgbClr val="0E8242"/>
      </a:accent6>
      <a:hlink>
        <a:srgbClr val="27A0CC"/>
      </a:hlink>
      <a:folHlink>
        <a:srgbClr val="D236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NS" id="{1C231B32-0884-3042-9BFB-024487A7874D}" vid="{960FFF6B-BC53-4D45-8823-25DBFE97B2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6A8ED89C58894CAB0A57ADBC975A6D" ma:contentTypeVersion="0" ma:contentTypeDescription="Create a new document." ma:contentTypeScope="" ma:versionID="dd4501e0c97dcf50cc73f4875752f348">
  <xsd:schema xmlns:xsd="http://www.w3.org/2001/XMLSchema" xmlns:xs="http://www.w3.org/2001/XMLSchema" xmlns:p="http://schemas.microsoft.com/office/2006/metadata/properties" targetNamespace="http://schemas.microsoft.com/office/2006/metadata/properties" ma:root="true" ma:fieldsID="c88f73b1f2aa1abf820ce390e4761e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B0EB3-1403-47CC-B33D-C81AEDF9ED66}">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6F62736-5992-4872-8547-329B0EB41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9DC7B7-FEA3-4F0A-AEBF-6A95158C9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2682</TotalTime>
  <Words>2389</Words>
  <Application>Microsoft Office PowerPoint</Application>
  <PresentationFormat>Widescreen</PresentationFormat>
  <Paragraphs>226</Paragraphs>
  <Slides>22</Slides>
  <Notes>21</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ONS</vt:lpstr>
      <vt:lpstr>A framework for new index number methods </vt:lpstr>
      <vt:lpstr>Timelines for ADS implementation</vt:lpstr>
      <vt:lpstr>Priority item categories</vt:lpstr>
      <vt:lpstr>Why change index method?</vt:lpstr>
      <vt:lpstr>Alternative Data Sources</vt:lpstr>
      <vt:lpstr>But traditional index methods…</vt:lpstr>
      <vt:lpstr>How to choose a new method?</vt:lpstr>
      <vt:lpstr>Process for choosing an index method</vt:lpstr>
      <vt:lpstr>Framework Criteria</vt:lpstr>
      <vt:lpstr>Framework Criteria</vt:lpstr>
      <vt:lpstr>Framework Criteria</vt:lpstr>
      <vt:lpstr>Framework Criteria</vt:lpstr>
      <vt:lpstr>Framework Criteria</vt:lpstr>
      <vt:lpstr>Framework Criteria</vt:lpstr>
      <vt:lpstr>Next steps</vt:lpstr>
      <vt:lpstr>Take home messages</vt:lpstr>
      <vt:lpstr>Testing our shortlist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assessing the quality of new index number methods </dc:title>
  <dc:creator>Rose, Alex</dc:creator>
  <cp:lastModifiedBy>Rose, Alex</cp:lastModifiedBy>
  <cp:revision>105</cp:revision>
  <dcterms:created xsi:type="dcterms:W3CDTF">2020-10-21T16:36:24Z</dcterms:created>
  <dcterms:modified xsi:type="dcterms:W3CDTF">2021-05-25T11:52:55Z</dcterms:modified>
</cp:coreProperties>
</file>