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5"/>
  </p:notesMasterIdLst>
  <p:sldIdLst>
    <p:sldId id="256" r:id="rId2"/>
    <p:sldId id="262" r:id="rId3"/>
    <p:sldId id="264" r:id="rId4"/>
    <p:sldId id="267" r:id="rId5"/>
    <p:sldId id="459" r:id="rId6"/>
    <p:sldId id="269" r:id="rId7"/>
    <p:sldId id="268" r:id="rId8"/>
    <p:sldId id="460" r:id="rId9"/>
    <p:sldId id="463" r:id="rId10"/>
    <p:sldId id="458" r:id="rId11"/>
    <p:sldId id="464" r:id="rId12"/>
    <p:sldId id="270" r:id="rId13"/>
    <p:sldId id="261" r:id="rId14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Open Sans" panose="020B0604020202020204" charset="0"/>
      <p:regular r:id="rId20"/>
      <p:bold r:id="rId21"/>
      <p:italic r:id="rId22"/>
      <p:boldItalic r:id="rId23"/>
    </p:embeddedFont>
    <p:embeddedFont>
      <p:font typeface="Roboto Condensed" pitchFamily="2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7F82"/>
    <a:srgbClr val="274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n stil, tabellrutenet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24" autoAdjust="0"/>
    <p:restoredTop sz="68664" autoAdjust="0"/>
  </p:normalViewPr>
  <p:slideViewPr>
    <p:cSldViewPr snapToGrid="0">
      <p:cViewPr varScale="1">
        <p:scale>
          <a:sx n="46" d="100"/>
          <a:sy n="46" d="100"/>
        </p:scale>
        <p:origin x="1160" y="2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k5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FEDB-4367-8D73-EBC32CAE97CE}"/>
              </c:ext>
            </c:extLst>
          </c:dPt>
          <c:dPt>
            <c:idx val="1"/>
            <c:bubble3D val="0"/>
            <c:explosion val="11"/>
            <c:spPr>
              <a:solidFill>
                <a:srgbClr val="FFFF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FEDB-4367-8D73-EBC32CAE97C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1B8-4E84-B649-43DBCEE9E9A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1B8-4E84-B649-43DBCEE9E9A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71B8-4E84-B649-43DBCEE9E9A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71B8-4E84-B649-43DBCEE9E9A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'Ark1'!$A$2:$A$7</c:f>
              <c:strCache>
                <c:ptCount val="6"/>
                <c:pt idx="0">
                  <c:v>Web questionnaires</c:v>
                </c:pt>
                <c:pt idx="1">
                  <c:v>Scanner data</c:v>
                </c:pt>
                <c:pt idx="2">
                  <c:v>Internet</c:v>
                </c:pt>
                <c:pt idx="3">
                  <c:v>Rents</c:v>
                </c:pt>
                <c:pt idx="4">
                  <c:v>Other electionic data</c:v>
                </c:pt>
                <c:pt idx="5">
                  <c:v>Other</c:v>
                </c:pt>
              </c:strCache>
            </c:strRef>
          </c:cat>
          <c:val>
            <c:numRef>
              <c:f>'Ark1'!$B$2:$B$7</c:f>
              <c:numCache>
                <c:formatCode>0%</c:formatCode>
                <c:ptCount val="6"/>
                <c:pt idx="0">
                  <c:v>0.28000000000000003</c:v>
                </c:pt>
                <c:pt idx="1">
                  <c:v>0.22</c:v>
                </c:pt>
                <c:pt idx="2">
                  <c:v>0.17</c:v>
                </c:pt>
                <c:pt idx="3">
                  <c:v>0.16</c:v>
                </c:pt>
                <c:pt idx="4">
                  <c:v>0.1</c:v>
                </c:pt>
                <c:pt idx="5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DB-4367-8D73-EBC32CAE97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6F978-02C8-4A93-A928-8B7421829A46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41C9C-7322-4836-9B93-F2E687CB21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36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9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3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1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34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27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76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11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n-NO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50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27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16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451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80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41C9C-7322-4836-9B93-F2E687CB21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22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skjermbilde&#10;&#10;Beskrivelse som er generert med svært høy visshet">
            <a:extLst>
              <a:ext uri="{FF2B5EF4-FFF2-40B4-BE49-F238E27FC236}">
                <a16:creationId xmlns:a16="http://schemas.microsoft.com/office/drawing/2014/main" id="{47F2A11D-5491-478B-9E74-10A8C407A8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00" cy="685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991" y="2722288"/>
            <a:ext cx="9390018" cy="1015791"/>
          </a:xfrm>
          <a:ln>
            <a:noFill/>
          </a:ln>
        </p:spPr>
        <p:txBody>
          <a:bodyPr anchor="b"/>
          <a:lstStyle>
            <a:lvl1pPr algn="ctr">
              <a:lnSpc>
                <a:spcPct val="100000"/>
              </a:lnSpc>
              <a:defRPr lang="nb-NO" sz="6001" b="1" i="0" u="none" strike="noStrike" baseline="0" smtClean="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00991" y="3909549"/>
            <a:ext cx="9390018" cy="401648"/>
          </a:xfrm>
        </p:spPr>
        <p:txBody>
          <a:bodyPr>
            <a:spAutoFit/>
          </a:bodyPr>
          <a:lstStyle>
            <a:lvl1pPr marL="0" indent="0" algn="ctr">
              <a:buNone/>
              <a:defRPr sz="1500" cap="all" spc="75" baseline="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/>
              <a:t>UNDERTITTEL SKAL INN HER</a:t>
            </a: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5524F468-AFDE-4FA7-A336-BF521DA62E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606" cy="188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(sto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ssholder for bilde 5">
            <a:extLst>
              <a:ext uri="{FF2B5EF4-FFF2-40B4-BE49-F238E27FC236}">
                <a16:creationId xmlns:a16="http://schemas.microsoft.com/office/drawing/2014/main" id="{9C0BB095-47FF-4294-9915-4ED142AC0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7154" y="619504"/>
            <a:ext cx="10903891" cy="529382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b-NO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FD3FCA3-4503-49E6-83F2-4DF49013A4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8991" y="3781605"/>
            <a:ext cx="4856516" cy="1816654"/>
          </a:xfrm>
          <a:solidFill>
            <a:schemeClr val="bg1">
              <a:alpha val="90000"/>
            </a:schemeClr>
          </a:solidFill>
        </p:spPr>
        <p:txBody>
          <a:bodyPr lIns="648000" rIns="648000"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255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399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74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Agenda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1B50D6-0810-4E43-928C-534B46A7A4E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19359" y="1862176"/>
            <a:ext cx="9651619" cy="3978862"/>
          </a:xfrm>
          <a:prstGeom prst="rect">
            <a:avLst/>
          </a:prstGeom>
        </p:spPr>
        <p:txBody>
          <a:bodyPr lIns="91440" tIns="45720" rIns="91440" bIns="45720"/>
          <a:lstStyle>
            <a:lvl1pPr marL="0" marR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nb-NO" noProof="0"/>
              <a:t>Punkt én på agendaen i korte trekk</a:t>
            </a:r>
          </a:p>
          <a:p>
            <a:pPr lvl="0"/>
            <a:r>
              <a:rPr lang="nb-NO" noProof="0"/>
              <a:t>Punkt to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tre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fire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fem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seks på agendaen i korte trekk</a:t>
            </a:r>
          </a:p>
          <a:p>
            <a:pPr lvl="0"/>
            <a:endParaRPr lang="nb-NO" noProof="0"/>
          </a:p>
        </p:txBody>
      </p:sp>
      <p:cxnSp>
        <p:nvCxnSpPr>
          <p:cNvPr id="10" name="Rett linje 9">
            <a:extLst>
              <a:ext uri="{FF2B5EF4-FFF2-40B4-BE49-F238E27FC236}">
                <a16:creationId xmlns:a16="http://schemas.microsoft.com/office/drawing/2014/main" id="{7E2593EF-F9EB-40ED-942A-4879FA78B594}"/>
              </a:ext>
            </a:extLst>
          </p:cNvPr>
          <p:cNvCxnSpPr/>
          <p:nvPr userDrawn="1"/>
        </p:nvCxnSpPr>
        <p:spPr>
          <a:xfrm>
            <a:off x="1219359" y="2478704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tt linje 10">
            <a:extLst>
              <a:ext uri="{FF2B5EF4-FFF2-40B4-BE49-F238E27FC236}">
                <a16:creationId xmlns:a16="http://schemas.microsoft.com/office/drawing/2014/main" id="{96CA0932-605B-4E71-B8D3-C72AAAA4A91A}"/>
              </a:ext>
            </a:extLst>
          </p:cNvPr>
          <p:cNvCxnSpPr/>
          <p:nvPr userDrawn="1"/>
        </p:nvCxnSpPr>
        <p:spPr>
          <a:xfrm>
            <a:off x="1219359" y="5253391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Rett linje 11">
            <a:extLst>
              <a:ext uri="{FF2B5EF4-FFF2-40B4-BE49-F238E27FC236}">
                <a16:creationId xmlns:a16="http://schemas.microsoft.com/office/drawing/2014/main" id="{2DF21B92-9FD0-4B71-ACA2-7C1925BD0C2C}"/>
              </a:ext>
            </a:extLst>
          </p:cNvPr>
          <p:cNvCxnSpPr/>
          <p:nvPr userDrawn="1"/>
        </p:nvCxnSpPr>
        <p:spPr>
          <a:xfrm>
            <a:off x="1219359" y="3172376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91D61EF0-049D-489F-9607-DBC47717D8D1}"/>
              </a:ext>
            </a:extLst>
          </p:cNvPr>
          <p:cNvCxnSpPr/>
          <p:nvPr userDrawn="1"/>
        </p:nvCxnSpPr>
        <p:spPr>
          <a:xfrm>
            <a:off x="1219359" y="3866048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Rett linje 13">
            <a:extLst>
              <a:ext uri="{FF2B5EF4-FFF2-40B4-BE49-F238E27FC236}">
                <a16:creationId xmlns:a16="http://schemas.microsoft.com/office/drawing/2014/main" id="{0C7BCC08-99D7-4973-9AB5-A63BAB7784DB}"/>
              </a:ext>
            </a:extLst>
          </p:cNvPr>
          <p:cNvCxnSpPr/>
          <p:nvPr userDrawn="1"/>
        </p:nvCxnSpPr>
        <p:spPr>
          <a:xfrm>
            <a:off x="1219359" y="4559720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913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sentasj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A3732E95-11BD-4ACF-B5AD-A1CC4F0DB8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606" cy="1886934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A57E41EB-05AD-44D6-997C-D31E1B44F1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855" y="1883484"/>
            <a:ext cx="7418289" cy="27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47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 redigerb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410EA91D-3B36-4F01-BD03-074913EC30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  <p:sp>
        <p:nvSpPr>
          <p:cNvPr id="31" name="Title 1"/>
          <p:cNvSpPr>
            <a:spLocks noGrp="1"/>
          </p:cNvSpPr>
          <p:nvPr>
            <p:ph type="ctrTitle" hasCustomPrompt="1"/>
          </p:nvPr>
        </p:nvSpPr>
        <p:spPr>
          <a:xfrm>
            <a:off x="1630018" y="2305881"/>
            <a:ext cx="8984972" cy="1709530"/>
          </a:xfrm>
          <a:ln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lang="nb-NO" sz="10000" b="1" i="0" u="none" strike="noStrike" baseline="0" smtClean="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nb-NO" noProof="0" dirty="0"/>
              <a:t>Takk!</a:t>
            </a:r>
          </a:p>
        </p:txBody>
      </p:sp>
    </p:spTree>
    <p:extLst>
      <p:ext uri="{BB962C8B-B14F-4D97-AF65-F5344CB8AC3E}">
        <p14:creationId xmlns:p14="http://schemas.microsoft.com/office/powerpoint/2010/main" val="235914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b-NO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B0DE3-8AB4-4283-AAF7-C599EB450E0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19359" y="1862176"/>
            <a:ext cx="9651619" cy="3978862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/>
          </a:p>
        </p:txBody>
      </p:sp>
    </p:spTree>
    <p:extLst>
      <p:ext uri="{BB962C8B-B14F-4D97-AF65-F5344CB8AC3E}">
        <p14:creationId xmlns:p14="http://schemas.microsoft.com/office/powerpoint/2010/main" val="106242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telskil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 descr="Et bilde som inneholder skjermbilde&#10;&#10;Beskrivelse som er generert med høy visshet">
            <a:extLst>
              <a:ext uri="{FF2B5EF4-FFF2-40B4-BE49-F238E27FC236}">
                <a16:creationId xmlns:a16="http://schemas.microsoft.com/office/drawing/2014/main" id="{82044551-1680-47B1-A9ED-E2CF3CEB21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00" cy="685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991" y="2799917"/>
            <a:ext cx="9390018" cy="1015791"/>
          </a:xfrm>
          <a:ln>
            <a:noFill/>
          </a:ln>
        </p:spPr>
        <p:txBody>
          <a:bodyPr anchor="ctr" anchorCtr="0"/>
          <a:lstStyle>
            <a:lvl1pPr algn="ctr">
              <a:lnSpc>
                <a:spcPct val="100000"/>
              </a:lnSpc>
              <a:defRPr lang="nb-NO" sz="6001" b="1" i="0" u="none" strike="noStrike" baseline="0" smtClean="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5524F468-AFDE-4FA7-A336-BF521DA62E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606" cy="188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3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5520737" cy="14775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31725901-1B6A-4C45-8DFA-5AEEA34F55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5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CC6CF-133F-4327-B59A-5E987B55A2C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11160" y="633486"/>
            <a:ext cx="5149886" cy="5279842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D4585-68D6-4C8C-9321-1D6936FE092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75264" y="2028632"/>
            <a:ext cx="5520737" cy="3884698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95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5520737" cy="14775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1CF5FB5-3D6B-44D1-99CC-F0E11CB949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263" y="2028632"/>
            <a:ext cx="5520737" cy="3884697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70F86513-61E2-4B24-BEA6-A699F2FC0A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11160" y="633486"/>
            <a:ext cx="5149886" cy="5279842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b-NO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31725901-1B6A-4C45-8DFA-5AEEA34F55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553" y="6349153"/>
            <a:ext cx="7230416" cy="323165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</p:spTree>
    <p:extLst>
      <p:ext uri="{BB962C8B-B14F-4D97-AF65-F5344CB8AC3E}">
        <p14:creationId xmlns:p14="http://schemas.microsoft.com/office/powerpoint/2010/main" val="411212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valgfrie elemen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10985784" cy="78495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09D97-491E-4B44-B31E-075E94ECFD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57154" y="1809960"/>
            <a:ext cx="5149886" cy="4103369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3B0EA0-EE56-4BC2-9A97-1C7D7797FA5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11160" y="1809960"/>
            <a:ext cx="5149886" cy="4103369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99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bil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10985784" cy="7849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70F86513-61E2-4B24-BEA6-A699F2FC0A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11160" y="1809959"/>
            <a:ext cx="5149886" cy="410336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b-NO"/>
          </a:p>
        </p:txBody>
      </p:sp>
      <p:sp>
        <p:nvSpPr>
          <p:cNvPr id="5" name="Plassholder for bilde 5">
            <a:extLst>
              <a:ext uri="{FF2B5EF4-FFF2-40B4-BE49-F238E27FC236}">
                <a16:creationId xmlns:a16="http://schemas.microsoft.com/office/drawing/2014/main" id="{B9099586-714C-4DE3-816E-CD6982F9B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7154" y="1809959"/>
            <a:ext cx="5149886" cy="410336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b-NO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323165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</p:spTree>
    <p:extLst>
      <p:ext uri="{BB962C8B-B14F-4D97-AF65-F5344CB8AC3E}">
        <p14:creationId xmlns:p14="http://schemas.microsoft.com/office/powerpoint/2010/main" val="64174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valgfrie elemen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35B047-1C6C-4BB1-9AAC-35E8860EA5E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57154" y="619504"/>
            <a:ext cx="5149886" cy="5293824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7ABDC-D2D5-4A6E-B4C5-2E8F7BF4AC3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11160" y="619504"/>
            <a:ext cx="5149886" cy="5293824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09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70F86513-61E2-4B24-BEA6-A699F2FC0A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11160" y="619504"/>
            <a:ext cx="5149886" cy="529382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b-NO"/>
          </a:p>
        </p:txBody>
      </p:sp>
      <p:sp>
        <p:nvSpPr>
          <p:cNvPr id="5" name="Plassholder for bilde 5">
            <a:extLst>
              <a:ext uri="{FF2B5EF4-FFF2-40B4-BE49-F238E27FC236}">
                <a16:creationId xmlns:a16="http://schemas.microsoft.com/office/drawing/2014/main" id="{B9099586-714C-4DE3-816E-CD6982F9B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7154" y="619504"/>
            <a:ext cx="5149886" cy="529382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nb-NO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323165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</p:spTree>
    <p:extLst>
      <p:ext uri="{BB962C8B-B14F-4D97-AF65-F5344CB8AC3E}">
        <p14:creationId xmlns:p14="http://schemas.microsoft.com/office/powerpoint/2010/main" val="572055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51048"/>
            <a:ext cx="9651619" cy="1311128"/>
          </a:xfrm>
          <a:prstGeom prst="rect">
            <a:avLst/>
          </a:prstGeom>
        </p:spPr>
        <p:txBody>
          <a:bodyPr vert="horz" wrap="square" lIns="91440" tIns="0" rIns="91440" bIns="45720" rtlCol="0" anchor="ctr" anchorCtr="0">
            <a:normAutofit/>
          </a:bodyPr>
          <a:lstStyle/>
          <a:p>
            <a:r>
              <a:rPr lang="nb-NO" noProof="0" dirty="0"/>
              <a:t>Klikk for å redigere tittelstil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8" y="1862176"/>
            <a:ext cx="9651619" cy="39788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nb-NO" noProof="0" dirty="0"/>
              <a:t>Rediger tekststiler i malen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12E8B8B0-4BD5-4668-9018-913E276A5FE9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461" y="6071524"/>
            <a:ext cx="3025540" cy="78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548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90" r:id="rId5"/>
    <p:sldLayoutId id="2147483674" r:id="rId6"/>
    <p:sldLayoutId id="2147483691" r:id="rId7"/>
    <p:sldLayoutId id="2147483675" r:id="rId8"/>
    <p:sldLayoutId id="2147483692" r:id="rId9"/>
    <p:sldLayoutId id="2147483676" r:id="rId10"/>
    <p:sldLayoutId id="2147483666" r:id="rId11"/>
    <p:sldLayoutId id="2147483667" r:id="rId12"/>
    <p:sldLayoutId id="2147483694" r:id="rId13"/>
    <p:sldLayoutId id="2147483670" r:id="rId14"/>
    <p:sldLayoutId id="2147483695" r:id="rId15"/>
  </p:sldLayoutIdLst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74247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15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•"/>
        <a:defRPr sz="2400" kern="1200">
          <a:solidFill>
            <a:srgbClr val="274247"/>
          </a:solidFill>
          <a:latin typeface="+mn-lt"/>
          <a:ea typeface="+mn-ea"/>
          <a:cs typeface="+mn-cs"/>
        </a:defRPr>
      </a:lvl1pPr>
      <a:lvl2pPr marL="396079" indent="-144029" algn="l" defTabSz="914446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◦"/>
        <a:defRPr sz="1800" kern="1200">
          <a:solidFill>
            <a:srgbClr val="274247"/>
          </a:solidFill>
          <a:latin typeface="+mn-lt"/>
          <a:ea typeface="+mn-ea"/>
          <a:cs typeface="+mn-cs"/>
        </a:defRPr>
      </a:lvl2pPr>
      <a:lvl3pPr marL="522104" indent="-108022" algn="l" defTabSz="914446" rtl="0" eaLnBrk="1" latinLnBrk="0" hangingPunct="1">
        <a:lnSpc>
          <a:spcPct val="150000"/>
        </a:lnSpc>
        <a:spcBef>
          <a:spcPts val="300"/>
        </a:spcBef>
        <a:spcAft>
          <a:spcPts val="400"/>
        </a:spcAft>
        <a:buFont typeface="Open Sans" panose="020B0606030504020204" pitchFamily="34" charset="0"/>
        <a:buChar char="­"/>
        <a:defRPr sz="1400" kern="1200">
          <a:solidFill>
            <a:srgbClr val="274247"/>
          </a:solidFill>
          <a:latin typeface="+mn-lt"/>
          <a:ea typeface="+mn-ea"/>
          <a:cs typeface="+mn-cs"/>
        </a:defRPr>
      </a:lvl3pPr>
      <a:lvl4pPr marL="666133" indent="-99020" algn="l" defTabSz="914446" rtl="0" eaLnBrk="1" latinLnBrk="0" hangingPunct="1">
        <a:lnSpc>
          <a:spcPct val="150000"/>
        </a:lnSpc>
        <a:spcBef>
          <a:spcPts val="250"/>
        </a:spcBef>
        <a:buFont typeface="Open Sans" panose="020B0606030504020204" pitchFamily="34" charset="0"/>
        <a:buChar char="­"/>
        <a:defRPr sz="1050" kern="1200">
          <a:solidFill>
            <a:srgbClr val="274247"/>
          </a:solidFill>
          <a:latin typeface="+mn-lt"/>
          <a:ea typeface="+mn-ea"/>
          <a:cs typeface="+mn-cs"/>
        </a:defRPr>
      </a:lvl4pPr>
      <a:lvl5pPr marL="774155" indent="-90018" algn="l" defTabSz="914446" rtl="0" eaLnBrk="1" latinLnBrk="0" hangingPunct="1">
        <a:lnSpc>
          <a:spcPct val="150000"/>
        </a:lnSpc>
        <a:spcBef>
          <a:spcPts val="250"/>
        </a:spcBef>
        <a:buFont typeface="Open Sans" panose="020B0606030504020204" pitchFamily="34" charset="0"/>
        <a:buChar char="­"/>
        <a:defRPr sz="1000" kern="1200">
          <a:solidFill>
            <a:srgbClr val="274247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419842-592E-434F-A9A0-9D056E8796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Machine </a:t>
            </a:r>
            <a:r>
              <a:rPr lang="nb-NO" dirty="0" err="1"/>
              <a:t>learning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Norwegian CPI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0095F8-98D7-4910-A38E-D9915094E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0991" y="3909549"/>
            <a:ext cx="9390018" cy="1704184"/>
          </a:xfrm>
        </p:spPr>
        <p:txBody>
          <a:bodyPr/>
          <a:lstStyle/>
          <a:p>
            <a:r>
              <a:rPr lang="nb-NO" dirty="0"/>
              <a:t>A </a:t>
            </a:r>
            <a:r>
              <a:rPr lang="nb-NO" dirty="0" err="1"/>
              <a:t>classification</a:t>
            </a:r>
            <a:r>
              <a:rPr lang="nb-NO" dirty="0"/>
              <a:t> </a:t>
            </a:r>
            <a:r>
              <a:rPr lang="nb-NO" dirty="0" err="1"/>
              <a:t>tool</a:t>
            </a:r>
            <a:endParaRPr lang="nb-NO" dirty="0"/>
          </a:p>
          <a:p>
            <a:endParaRPr lang="nb-NO" dirty="0"/>
          </a:p>
          <a:p>
            <a:r>
              <a:rPr lang="nb-NO" dirty="0"/>
              <a:t>Kjersti Nyborg Hov</a:t>
            </a:r>
          </a:p>
          <a:p>
            <a:r>
              <a:rPr lang="nb-NO" sz="1100" dirty="0"/>
              <a:t>hkj@ssb.no</a:t>
            </a:r>
          </a:p>
        </p:txBody>
      </p:sp>
    </p:spTree>
    <p:extLst>
      <p:ext uri="{BB962C8B-B14F-4D97-AF65-F5344CB8AC3E}">
        <p14:creationId xmlns:p14="http://schemas.microsoft.com/office/powerpoint/2010/main" val="429471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5">
            <a:extLst>
              <a:ext uri="{FF2B5EF4-FFF2-40B4-BE49-F238E27FC236}">
                <a16:creationId xmlns:a16="http://schemas.microsoft.com/office/drawing/2014/main" id="{F367E7BE-1FD8-4ECE-98D0-AF72E30E869D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-466476" y="806824"/>
            <a:ext cx="5674140" cy="4276164"/>
          </a:xfrm>
          <a:prstGeom prst="rect">
            <a:avLst/>
          </a:prstGeom>
        </p:spPr>
      </p:pic>
      <p:pic>
        <p:nvPicPr>
          <p:cNvPr id="5" name="Bilde 5">
            <a:extLst>
              <a:ext uri="{FF2B5EF4-FFF2-40B4-BE49-F238E27FC236}">
                <a16:creationId xmlns:a16="http://schemas.microsoft.com/office/drawing/2014/main" id="{20BBDB2D-DD7A-40DE-BAC1-4308764B7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253" y="363070"/>
            <a:ext cx="7387747" cy="553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76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F2347-C31E-48FD-BB57-4477B88AB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Performance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FC686-256F-436C-AD7D-E66CB05011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19359" y="1796861"/>
            <a:ext cx="8760664" cy="4995824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Threshold control variable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Relative probability between first and second choice of the model &lt; 4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Model-assigned likelihood of item belonging to a certain class &lt; 2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Approx. 95 per cent accuracy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Approx. 15-20 per cent of items need manual one-by-one control</a:t>
            </a:r>
          </a:p>
          <a:p>
            <a:pPr>
              <a:lnSpc>
                <a:spcPct val="100000"/>
              </a:lnSpc>
            </a:pPr>
            <a:endParaRPr lang="nb-NO" dirty="0"/>
          </a:p>
          <a:p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thresholds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means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more manual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labour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108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8E870-EFD1-4D7C-ABFB-1B755CE52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Conclusion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9EDD1-216B-4175-81D6-89E0904D817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Substantial reduction in time spent on classification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Focus on troublesome items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Probably better quality (humans make mistakes too)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Note however: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Requires training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Investment to implement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Still need some manual interaction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950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/>
              <a:t>Thank</a:t>
            </a:r>
            <a:r>
              <a:rPr lang="nb-NO" dirty="0"/>
              <a:t> </a:t>
            </a:r>
            <a:r>
              <a:rPr lang="nb-NO" dirty="0" err="1"/>
              <a:t>you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80541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4632189E-0C85-466E-8062-F4139B9CB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New data </a:t>
            </a:r>
            <a:r>
              <a:rPr lang="nb-NO" dirty="0" err="1"/>
              <a:t>sources</a:t>
            </a:r>
            <a:endParaRPr lang="nb-NO" dirty="0"/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EE970C6A-ADB2-4F64-934B-FDB02A6E63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19358" y="1862176"/>
            <a:ext cx="5463829" cy="3978862"/>
          </a:xfrm>
        </p:spPr>
        <p:txBody>
          <a:bodyPr/>
          <a:lstStyle/>
          <a:p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Traditional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collection</a:t>
            </a:r>
            <a:endParaRPr lang="nb-N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goods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and services</a:t>
            </a:r>
          </a:p>
          <a:p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Transaction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data</a:t>
            </a:r>
          </a:p>
          <a:p>
            <a:pPr lvl="1"/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Complete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coverage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goods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incl</a:t>
            </a: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. turnover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lang="nb-N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50" lvl="1" indent="0">
              <a:buFont typeface="Arial" panose="020B0604020202020204" pitchFamily="34" charset="0"/>
              <a:buNone/>
            </a:pPr>
            <a:endParaRPr lang="nb-N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Arial" panose="020B0604020202020204" pitchFamily="34" charset="0"/>
                <a:cs typeface="Arial" panose="020B0604020202020204" pitchFamily="34" charset="0"/>
              </a:rPr>
              <a:t>Challenge: </a:t>
            </a:r>
            <a:r>
              <a:rPr lang="nb-NO" dirty="0" err="1">
                <a:latin typeface="Arial" panose="020B0604020202020204" pitchFamily="34" charset="0"/>
                <a:cs typeface="Arial" panose="020B0604020202020204" pitchFamily="34" charset="0"/>
              </a:rPr>
              <a:t>unclassified</a:t>
            </a:r>
            <a:endParaRPr lang="nb-N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Plassholder for innhold 7">
            <a:extLst>
              <a:ext uri="{FF2B5EF4-FFF2-40B4-BE49-F238E27FC236}">
                <a16:creationId xmlns:a16="http://schemas.microsoft.com/office/drawing/2014/main" id="{636D6CBD-92D3-4FD3-BF85-DF5224CF07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1947302"/>
              </p:ext>
            </p:extLst>
          </p:nvPr>
        </p:nvGraphicFramePr>
        <p:xfrm>
          <a:off x="6324600" y="1016962"/>
          <a:ext cx="5654336" cy="4865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9375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26349-86BB-42D0-99C5-03136BC71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359" y="551048"/>
            <a:ext cx="10769441" cy="1311128"/>
          </a:xfrm>
        </p:spPr>
        <p:txBody>
          <a:bodyPr/>
          <a:lstStyle/>
          <a:p>
            <a:r>
              <a:rPr lang="nb-NO" dirty="0" err="1"/>
              <a:t>Division</a:t>
            </a:r>
            <a:r>
              <a:rPr lang="nb-NO" dirty="0"/>
              <a:t> 01: Food and non-</a:t>
            </a:r>
            <a:r>
              <a:rPr lang="nb-NO" dirty="0" err="1"/>
              <a:t>alcoholic</a:t>
            </a:r>
            <a:r>
              <a:rPr lang="nb-NO" dirty="0"/>
              <a:t> beverages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D4C2D-C24E-4710-BF22-2A2F618573C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19359" y="1862176"/>
            <a:ext cx="10185241" cy="4444776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Entirely made up by transaction data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Dynamic market – dynamic basket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400-1200 new items entering the market each month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Approx. 120 COICOP (un-official) level 6 groups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Product group codes not detailed enough for a simple mapping file</a:t>
            </a:r>
          </a:p>
          <a:p>
            <a:pPr lvl="1"/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Solution: utilize machine learning to classify new items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66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226A5-66FB-4185-8C9E-9F98D2DAE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Machine </a:t>
            </a:r>
            <a:r>
              <a:rPr lang="nb-NO" dirty="0" err="1"/>
              <a:t>learning</a:t>
            </a:r>
            <a:r>
              <a:rPr lang="nb-NO" dirty="0"/>
              <a:t> – </a:t>
            </a:r>
            <a:r>
              <a:rPr lang="nb-NO" dirty="0" err="1"/>
              <a:t>pattern</a:t>
            </a:r>
            <a:r>
              <a:rPr lang="nb-NO" dirty="0"/>
              <a:t> </a:t>
            </a:r>
            <a:r>
              <a:rPr lang="nb-NO" dirty="0" err="1"/>
              <a:t>recognition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FE01F-D1D5-4762-A0A3-A465EBF45CA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19359" y="1862176"/>
            <a:ext cx="10744041" cy="4654738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Unsupervised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Algorithm learns patterns from untagged data, i.e. self-detect patterns based on all input data</a:t>
            </a: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Supervised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sample of correctly labelled data (training set)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Algorithm finds mapping function between features (text) and labels (COICOP group)</a:t>
            </a:r>
          </a:p>
        </p:txBody>
      </p:sp>
    </p:spTree>
    <p:extLst>
      <p:ext uri="{BB962C8B-B14F-4D97-AF65-F5344CB8AC3E}">
        <p14:creationId xmlns:p14="http://schemas.microsoft.com/office/powerpoint/2010/main" val="2641483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AF903-0B70-48BD-9EBF-81973A1C3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</a:t>
            </a:r>
            <a:r>
              <a:rPr lang="nb-NO" dirty="0" err="1"/>
              <a:t>classification</a:t>
            </a:r>
            <a:r>
              <a:rPr lang="nb-NO" dirty="0"/>
              <a:t> </a:t>
            </a:r>
            <a:r>
              <a:rPr lang="nb-NO" dirty="0" err="1"/>
              <a:t>process</a:t>
            </a:r>
            <a:endParaRPr lang="en-US" dirty="0"/>
          </a:p>
        </p:txBody>
      </p:sp>
      <p:sp>
        <p:nvSpPr>
          <p:cNvPr id="4" name="Flowchart: Magnetic Disk 3">
            <a:extLst>
              <a:ext uri="{FF2B5EF4-FFF2-40B4-BE49-F238E27FC236}">
                <a16:creationId xmlns:a16="http://schemas.microsoft.com/office/drawing/2014/main" id="{E41EBA72-B7C4-44CF-A1E4-17BA5F6374D9}"/>
              </a:ext>
            </a:extLst>
          </p:cNvPr>
          <p:cNvSpPr/>
          <p:nvPr/>
        </p:nvSpPr>
        <p:spPr>
          <a:xfrm>
            <a:off x="1792474" y="3920044"/>
            <a:ext cx="909381" cy="1113779"/>
          </a:xfrm>
          <a:prstGeom prst="flowChartMagneticDisk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DAD304D3-6DF3-4234-B520-000DCB48D03D}"/>
              </a:ext>
            </a:extLst>
          </p:cNvPr>
          <p:cNvSpPr/>
          <p:nvPr/>
        </p:nvSpPr>
        <p:spPr>
          <a:xfrm>
            <a:off x="3787694" y="4025399"/>
            <a:ext cx="909381" cy="1113779"/>
          </a:xfrm>
          <a:prstGeom prst="flowChartMagneticDisk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FC38BF7E-B1A1-4D1E-8170-3ABF0AAEE0CB}"/>
              </a:ext>
            </a:extLst>
          </p:cNvPr>
          <p:cNvSpPr/>
          <p:nvPr/>
        </p:nvSpPr>
        <p:spPr>
          <a:xfrm>
            <a:off x="6045168" y="2189173"/>
            <a:ext cx="909381" cy="1113779"/>
          </a:xfrm>
          <a:prstGeom prst="flowChartMagneticDisk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E2435F71-E1F3-42AD-8A0C-69FBFE3C8B19}"/>
              </a:ext>
            </a:extLst>
          </p:cNvPr>
          <p:cNvSpPr/>
          <p:nvPr/>
        </p:nvSpPr>
        <p:spPr>
          <a:xfrm>
            <a:off x="9319575" y="3922782"/>
            <a:ext cx="909381" cy="1113779"/>
          </a:xfrm>
          <a:prstGeom prst="flowChartMagneticDisk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26C8AA-6EFC-4FCF-9B88-B39FDEE59E5E}"/>
              </a:ext>
            </a:extLst>
          </p:cNvPr>
          <p:cNvCxnSpPr>
            <a:cxnSpLocks/>
          </p:cNvCxnSpPr>
          <p:nvPr/>
        </p:nvCxnSpPr>
        <p:spPr>
          <a:xfrm>
            <a:off x="2986756" y="4381004"/>
            <a:ext cx="63789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CD8D1BE-E9C3-4377-A598-44B480368020}"/>
              </a:ext>
            </a:extLst>
          </p:cNvPr>
          <p:cNvCxnSpPr>
            <a:cxnSpLocks/>
          </p:cNvCxnSpPr>
          <p:nvPr/>
        </p:nvCxnSpPr>
        <p:spPr>
          <a:xfrm>
            <a:off x="4836042" y="4591590"/>
            <a:ext cx="513486" cy="3938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A47CBF7-70D6-4A97-99BC-374F52AA26A6}"/>
              </a:ext>
            </a:extLst>
          </p:cNvPr>
          <p:cNvCxnSpPr>
            <a:cxnSpLocks/>
          </p:cNvCxnSpPr>
          <p:nvPr/>
        </p:nvCxnSpPr>
        <p:spPr>
          <a:xfrm flipV="1">
            <a:off x="6650047" y="4788491"/>
            <a:ext cx="739061" cy="41012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90F5974-32D6-4B46-8CC3-39BA02B45272}"/>
              </a:ext>
            </a:extLst>
          </p:cNvPr>
          <p:cNvCxnSpPr>
            <a:cxnSpLocks/>
          </p:cNvCxnSpPr>
          <p:nvPr/>
        </p:nvCxnSpPr>
        <p:spPr>
          <a:xfrm>
            <a:off x="7096513" y="3340530"/>
            <a:ext cx="519277" cy="610681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50F7AC8-65E2-4B61-A0C0-6AFAD2B1B135}"/>
              </a:ext>
            </a:extLst>
          </p:cNvPr>
          <p:cNvCxnSpPr>
            <a:cxnSpLocks/>
          </p:cNvCxnSpPr>
          <p:nvPr/>
        </p:nvCxnSpPr>
        <p:spPr>
          <a:xfrm>
            <a:off x="8564060" y="4492341"/>
            <a:ext cx="63789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9643663-945E-4F60-9543-719565FE77BC}"/>
              </a:ext>
            </a:extLst>
          </p:cNvPr>
          <p:cNvSpPr txBox="1"/>
          <p:nvPr/>
        </p:nvSpPr>
        <p:spPr>
          <a:xfrm>
            <a:off x="9319575" y="5160076"/>
            <a:ext cx="15514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00" dirty="0" err="1"/>
              <a:t>Classified</a:t>
            </a:r>
            <a:r>
              <a:rPr lang="nb-NO" sz="1300" dirty="0"/>
              <a:t> </a:t>
            </a:r>
            <a:r>
              <a:rPr lang="nb-NO" sz="1300" dirty="0" err="1"/>
              <a:t>items</a:t>
            </a:r>
            <a:r>
              <a:rPr lang="nb-NO" sz="1300" dirty="0"/>
              <a:t>, </a:t>
            </a:r>
            <a:r>
              <a:rPr lang="nb-NO" sz="1300" dirty="0" err="1"/>
              <a:t>prediction</a:t>
            </a:r>
            <a:endParaRPr lang="en-US" sz="13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BF0516-55A1-4B80-8FB5-99039AE3C6D7}"/>
              </a:ext>
            </a:extLst>
          </p:cNvPr>
          <p:cNvSpPr txBox="1"/>
          <p:nvPr/>
        </p:nvSpPr>
        <p:spPr>
          <a:xfrm>
            <a:off x="1831639" y="5160076"/>
            <a:ext cx="10365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00" dirty="0" err="1"/>
              <a:t>Raw</a:t>
            </a:r>
            <a:r>
              <a:rPr lang="nb-NO" sz="1300" dirty="0"/>
              <a:t> data</a:t>
            </a:r>
            <a:endParaRPr lang="en-US" sz="13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A10C26-7F8E-45F3-AD20-C90CA76FDCD4}"/>
              </a:ext>
            </a:extLst>
          </p:cNvPr>
          <p:cNvSpPr txBox="1"/>
          <p:nvPr/>
        </p:nvSpPr>
        <p:spPr>
          <a:xfrm>
            <a:off x="3606768" y="5221859"/>
            <a:ext cx="15477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00" dirty="0" err="1"/>
              <a:t>Structured</a:t>
            </a:r>
            <a:r>
              <a:rPr lang="nb-NO" sz="1300" dirty="0"/>
              <a:t> data</a:t>
            </a:r>
            <a:endParaRPr lang="en-US" sz="13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49D4DE-D16E-4D8A-B1F4-253A1B6F109C}"/>
              </a:ext>
            </a:extLst>
          </p:cNvPr>
          <p:cNvSpPr txBox="1"/>
          <p:nvPr/>
        </p:nvSpPr>
        <p:spPr>
          <a:xfrm>
            <a:off x="5960687" y="3435070"/>
            <a:ext cx="130770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00" dirty="0"/>
              <a:t>Training data</a:t>
            </a:r>
            <a:endParaRPr lang="en-US" sz="13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008E76-5D05-44EC-8C07-BFFDC934C4E0}"/>
              </a:ext>
            </a:extLst>
          </p:cNvPr>
          <p:cNvSpPr txBox="1"/>
          <p:nvPr/>
        </p:nvSpPr>
        <p:spPr>
          <a:xfrm>
            <a:off x="5538733" y="6132141"/>
            <a:ext cx="11398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00" dirty="0"/>
              <a:t>New </a:t>
            </a:r>
            <a:r>
              <a:rPr lang="nb-NO" sz="1300" dirty="0" err="1"/>
              <a:t>items</a:t>
            </a:r>
            <a:endParaRPr lang="en-US" sz="13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DEA33E-3B71-4710-8940-36769BF1FF9C}"/>
              </a:ext>
            </a:extLst>
          </p:cNvPr>
          <p:cNvSpPr txBox="1"/>
          <p:nvPr/>
        </p:nvSpPr>
        <p:spPr>
          <a:xfrm>
            <a:off x="7580988" y="4960021"/>
            <a:ext cx="122671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00" dirty="0"/>
              <a:t>SVM </a:t>
            </a:r>
            <a:r>
              <a:rPr lang="nb-NO" sz="1300" dirty="0" err="1"/>
              <a:t>classification</a:t>
            </a:r>
            <a:r>
              <a:rPr lang="nb-NO" sz="1300" dirty="0"/>
              <a:t> </a:t>
            </a:r>
            <a:r>
              <a:rPr lang="nb-NO" sz="1300" dirty="0" err="1"/>
              <a:t>model</a:t>
            </a:r>
            <a:endParaRPr lang="en-US" sz="1300" dirty="0"/>
          </a:p>
        </p:txBody>
      </p:sp>
      <p:pic>
        <p:nvPicPr>
          <p:cNvPr id="23" name="Graphic 22" descr="Single gear">
            <a:extLst>
              <a:ext uri="{FF2B5EF4-FFF2-40B4-BE49-F238E27FC236}">
                <a16:creationId xmlns:a16="http://schemas.microsoft.com/office/drawing/2014/main" id="{5636205E-43B4-48CB-8B69-6011C93D6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908202">
            <a:off x="7638374" y="3918259"/>
            <a:ext cx="831543" cy="831543"/>
          </a:xfrm>
          <a:prstGeom prst="rect">
            <a:avLst/>
          </a:prstGeom>
        </p:spPr>
      </p:pic>
      <p:pic>
        <p:nvPicPr>
          <p:cNvPr id="24" name="Graphic 23" descr="Single gear">
            <a:extLst>
              <a:ext uri="{FF2B5EF4-FFF2-40B4-BE49-F238E27FC236}">
                <a16:creationId xmlns:a16="http://schemas.microsoft.com/office/drawing/2014/main" id="{C96C50E3-D7DA-494D-9A8D-7EC945402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89108" y="4078306"/>
            <a:ext cx="831543" cy="831543"/>
          </a:xfrm>
          <a:prstGeom prst="rect">
            <a:avLst/>
          </a:prstGeom>
        </p:spPr>
      </p:pic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16D0CE2E-575A-4EB0-A791-D4E745B144B7}"/>
              </a:ext>
            </a:extLst>
          </p:cNvPr>
          <p:cNvSpPr/>
          <p:nvPr/>
        </p:nvSpPr>
        <p:spPr>
          <a:xfrm>
            <a:off x="5567300" y="4851956"/>
            <a:ext cx="909381" cy="1113779"/>
          </a:xfrm>
          <a:prstGeom prst="flowChartMagneticDisk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067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5D2CD-D422-4885-A90C-CA4791F52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359" y="551048"/>
            <a:ext cx="10766355" cy="1311128"/>
          </a:xfrm>
        </p:spPr>
        <p:txBody>
          <a:bodyPr/>
          <a:lstStyle/>
          <a:p>
            <a:r>
              <a:rPr lang="nb-NO" dirty="0" err="1"/>
              <a:t>Representing</a:t>
            </a:r>
            <a:r>
              <a:rPr lang="nb-NO" dirty="0"/>
              <a:t> </a:t>
            </a:r>
            <a:r>
              <a:rPr lang="nb-NO" dirty="0" err="1"/>
              <a:t>text</a:t>
            </a:r>
            <a:r>
              <a:rPr lang="nb-NO" dirty="0"/>
              <a:t> as </a:t>
            </a:r>
            <a:r>
              <a:rPr lang="nb-NO" dirty="0" err="1"/>
              <a:t>numbers</a:t>
            </a:r>
            <a:r>
              <a:rPr lang="nb-NO" dirty="0"/>
              <a:t> (bag-</a:t>
            </a:r>
            <a:r>
              <a:rPr lang="nb-NO" dirty="0" err="1"/>
              <a:t>of</a:t>
            </a:r>
            <a:r>
              <a:rPr lang="nb-NO" dirty="0"/>
              <a:t>-</a:t>
            </a:r>
            <a:r>
              <a:rPr lang="nb-NO" dirty="0" err="1"/>
              <a:t>words</a:t>
            </a:r>
            <a:r>
              <a:rPr lang="nb-NO" dirty="0"/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64780-5385-439E-88B2-9906E6ED312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Matrix format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Each unique word is a column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Each item (by name and product group code) is a row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Frequency count for each word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A13B48-2D34-4E30-BDB8-479DC888F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98" y="4731407"/>
            <a:ext cx="11704250" cy="115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11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53B70-8885-4B48-B458-A33E8B0B5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Support </a:t>
            </a:r>
            <a:r>
              <a:rPr lang="nb-NO" dirty="0" err="1"/>
              <a:t>vector</a:t>
            </a:r>
            <a:r>
              <a:rPr lang="nb-NO" dirty="0"/>
              <a:t> </a:t>
            </a:r>
            <a:r>
              <a:rPr lang="nb-NO" dirty="0" err="1"/>
              <a:t>machine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1AEAA-F394-4CB6-B71B-4DB6D330510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19359" y="1862176"/>
            <a:ext cx="5786559" cy="397886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Two-class problem: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Separate blues from reds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Maximize distance to closest item of each class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New items on the left side are labelled as blue, and vice versa for red</a:t>
            </a:r>
          </a:p>
          <a:p>
            <a:endParaRPr lang="en-US" dirty="0"/>
          </a:p>
        </p:txBody>
      </p:sp>
      <p:pic>
        <p:nvPicPr>
          <p:cNvPr id="4" name="Plassholder for innhold 42">
            <a:extLst>
              <a:ext uri="{FF2B5EF4-FFF2-40B4-BE49-F238E27FC236}">
                <a16:creationId xmlns:a16="http://schemas.microsoft.com/office/drawing/2014/main" id="{F8C899EF-586F-4BBD-857D-7155C961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073" y="2194257"/>
            <a:ext cx="3971925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22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5EE5B-66A2-4CB2-91AD-D1151ED55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Output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5738525-57B4-4D24-A232-E84E2B9B900F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1219359" y="1862176"/>
            <a:ext cx="10273574" cy="353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7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BF188-4297-4A15-B741-82E16305C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Output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0B7758C-5B45-4DE9-A540-9CEDE613C39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1219360" y="1862176"/>
            <a:ext cx="10273574" cy="357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99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SS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9D49"/>
      </a:accent1>
      <a:accent2>
        <a:srgbClr val="274247"/>
      </a:accent2>
      <a:accent3>
        <a:srgbClr val="9582BB"/>
      </a:accent3>
      <a:accent4>
        <a:srgbClr val="3396D2"/>
      </a:accent4>
      <a:accent5>
        <a:srgbClr val="D2BC2A"/>
      </a:accent5>
      <a:accent6>
        <a:srgbClr val="8CA9AA"/>
      </a:accent6>
      <a:hlink>
        <a:srgbClr val="0563C1"/>
      </a:hlink>
      <a:folHlink>
        <a:srgbClr val="954F72"/>
      </a:folHlink>
    </a:clrScheme>
    <a:fontScheme name="SSB">
      <a:majorFont>
        <a:latin typeface="Roboto Condensed"/>
        <a:ea typeface=""/>
        <a:cs typeface=""/>
      </a:majorFont>
      <a:minorFont>
        <a:latin typeface="Open Sans"/>
        <a:ea typeface=""/>
        <a:cs typeface="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sbmal_2018.potx" id="{27830765-609B-40A7-BB85-0ABEDBC2E87E}" vid="{F965F0D8-9B15-47DC-9966-C4B99B4DF52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ssbmal_2018</Template>
  <TotalTime>2392</TotalTime>
  <Words>340</Words>
  <Application>Microsoft Office PowerPoint</Application>
  <PresentationFormat>Widescreen</PresentationFormat>
  <Paragraphs>77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Open Sans</vt:lpstr>
      <vt:lpstr>Arial</vt:lpstr>
      <vt:lpstr>Calibri</vt:lpstr>
      <vt:lpstr>Roboto Condensed</vt:lpstr>
      <vt:lpstr>Office-tema</vt:lpstr>
      <vt:lpstr>Machine learning in the Norwegian CPI</vt:lpstr>
      <vt:lpstr>New data sources</vt:lpstr>
      <vt:lpstr>Division 01: Food and non-alcoholic beverages</vt:lpstr>
      <vt:lpstr>Machine learning – pattern recognition</vt:lpstr>
      <vt:lpstr>The classification process</vt:lpstr>
      <vt:lpstr>Representing text as numbers (bag-of-words)</vt:lpstr>
      <vt:lpstr>Support vector machine</vt:lpstr>
      <vt:lpstr>Output</vt:lpstr>
      <vt:lpstr>Output</vt:lpstr>
      <vt:lpstr>PowerPoint Presentation</vt:lpstr>
      <vt:lpstr>Performance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 in the Norwegian CPI</dc:title>
  <dc:creator>Hov, Kjersti</dc:creator>
  <cp:lastModifiedBy>Carsten Boldsen</cp:lastModifiedBy>
  <cp:revision>73</cp:revision>
  <dcterms:created xsi:type="dcterms:W3CDTF">2021-05-03T10:45:05Z</dcterms:created>
  <dcterms:modified xsi:type="dcterms:W3CDTF">2021-05-06T16:22:30Z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bb1e25a-de7b-40d6-a859-76fe2317f0af_Enabled">
    <vt:lpwstr>True</vt:lpwstr>
  </property>
  <property fmtid="{D5CDD505-2E9C-101B-9397-08002B2CF9AE}" pid="3" name="MSIP_Label_ebb1e25a-de7b-40d6-a859-76fe2317f0af_SiteId">
    <vt:lpwstr>c7217092-b240-4e1d-bd61-fa97ba975cbc</vt:lpwstr>
  </property>
  <property fmtid="{D5CDD505-2E9C-101B-9397-08002B2CF9AE}" pid="4" name="MSIP_Label_ebb1e25a-de7b-40d6-a859-76fe2317f0af_Owner">
    <vt:lpwstr>thb@ssb.no</vt:lpwstr>
  </property>
  <property fmtid="{D5CDD505-2E9C-101B-9397-08002B2CF9AE}" pid="5" name="MSIP_Label_ebb1e25a-de7b-40d6-a859-76fe2317f0af_SetDate">
    <vt:lpwstr>2019-01-10T08:15:32.1166307Z</vt:lpwstr>
  </property>
  <property fmtid="{D5CDD505-2E9C-101B-9397-08002B2CF9AE}" pid="6" name="MSIP_Label_ebb1e25a-de7b-40d6-a859-76fe2317f0af_Name">
    <vt:lpwstr>Åpent</vt:lpwstr>
  </property>
  <property fmtid="{D5CDD505-2E9C-101B-9397-08002B2CF9AE}" pid="7" name="MSIP_Label_ebb1e25a-de7b-40d6-a859-76fe2317f0af_Application">
    <vt:lpwstr>Microsoft Azure Information Protection</vt:lpwstr>
  </property>
  <property fmtid="{D5CDD505-2E9C-101B-9397-08002B2CF9AE}" pid="8" name="MSIP_Label_ebb1e25a-de7b-40d6-a859-76fe2317f0af_Extended_MSFT_Method">
    <vt:lpwstr>Automatic</vt:lpwstr>
  </property>
  <property fmtid="{D5CDD505-2E9C-101B-9397-08002B2CF9AE}" pid="9" name="Sensitivity">
    <vt:lpwstr>Åpent</vt:lpwstr>
  </property>
</Properties>
</file>