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0"/>
  </p:notesMasterIdLst>
  <p:sldIdLst>
    <p:sldId id="257" r:id="rId2"/>
    <p:sldId id="260" r:id="rId3"/>
    <p:sldId id="291" r:id="rId4"/>
    <p:sldId id="307" r:id="rId5"/>
    <p:sldId id="309" r:id="rId6"/>
    <p:sldId id="306" r:id="rId7"/>
    <p:sldId id="293" r:id="rId8"/>
    <p:sldId id="292" r:id="rId9"/>
    <p:sldId id="296" r:id="rId10"/>
    <p:sldId id="295" r:id="rId11"/>
    <p:sldId id="297" r:id="rId12"/>
    <p:sldId id="298" r:id="rId13"/>
    <p:sldId id="299" r:id="rId14"/>
    <p:sldId id="300" r:id="rId15"/>
    <p:sldId id="301" r:id="rId16"/>
    <p:sldId id="302" r:id="rId17"/>
    <p:sldId id="311" r:id="rId18"/>
    <p:sldId id="310" r:id="rId19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88" autoAdjust="0"/>
  </p:normalViewPr>
  <p:slideViewPr>
    <p:cSldViewPr>
      <p:cViewPr varScale="1">
        <p:scale>
          <a:sx n="147" d="100"/>
          <a:sy n="147" d="100"/>
        </p:scale>
        <p:origin x="34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3A025-B680-4046-800B-5A6B5AC6AF73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FEE08-4F1D-4773-84E0-0730640F7E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30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2201" y="766684"/>
            <a:ext cx="2236528" cy="343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33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e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203325"/>
            <a:ext cx="7704087" cy="3455988"/>
          </a:xfrm>
          <a:prstGeom prst="rect">
            <a:avLst/>
          </a:prstGeom>
        </p:spPr>
        <p:txBody>
          <a:bodyPr/>
          <a:lstStyle>
            <a:lvl1pPr marL="342900" indent="-342900">
              <a:buFont typeface="Calibri" pitchFamily="34" charset="0"/>
              <a:buChar char="─"/>
              <a:defRPr lang="nl-NL" sz="2400" b="0" kern="1200" spc="40" baseline="0" dirty="0" smtClean="0">
                <a:solidFill>
                  <a:srgbClr val="271D6C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2pPr>
            <a:lvl3pPr marL="11430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3pPr>
            <a:lvl4pPr marL="16002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4pPr>
            <a:lvl5pPr marL="20574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5pPr>
          </a:lstStyle>
          <a:p>
            <a:pPr lvl="0"/>
            <a:r>
              <a:rPr lang="nl-NL" sz="2400" dirty="0" smtClean="0">
                <a:solidFill>
                  <a:srgbClr val="271D6C"/>
                </a:solidFill>
              </a:rPr>
              <a:t>Korte opsomming van conclusies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195263"/>
            <a:ext cx="7704087" cy="9363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 spc="60" baseline="0">
                <a:solidFill>
                  <a:srgbClr val="00A1CD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Conclusie / trends / 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682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de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2914" y="1028651"/>
            <a:ext cx="1431167" cy="219893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00" y="3672000"/>
            <a:ext cx="7166794" cy="84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8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de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2914" y="1028651"/>
            <a:ext cx="1431167" cy="219893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35" y="3672000"/>
            <a:ext cx="7167542" cy="8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3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8890224" y="0"/>
            <a:ext cx="253776" cy="5143500"/>
          </a:xfrm>
          <a:prstGeom prst="rect">
            <a:avLst/>
          </a:prstGeom>
          <a:solidFill>
            <a:srgbClr val="00A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" t="2279" r="85717" b="67123"/>
          <a:stretch/>
        </p:blipFill>
        <p:spPr>
          <a:xfrm>
            <a:off x="355278" y="121024"/>
            <a:ext cx="1511243" cy="2072915"/>
          </a:xfrm>
          <a:prstGeom prst="rect">
            <a:avLst/>
          </a:prstGeom>
        </p:spPr>
      </p:pic>
      <p:sp>
        <p:nvSpPr>
          <p:cNvPr id="9" name="Tijdelijke aanduiding voor tekst 6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4227934"/>
            <a:ext cx="7992690" cy="288032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lang="nl-NL" sz="1600" b="0" kern="1200" spc="40" baseline="0" dirty="0">
                <a:solidFill>
                  <a:srgbClr val="271D6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Naam auteur</a:t>
            </a:r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4515966"/>
            <a:ext cx="7992690" cy="288032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lang="nl-NL" sz="1600" b="0" kern="1200" spc="40" baseline="0" dirty="0">
                <a:solidFill>
                  <a:srgbClr val="271D6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Optioneel datum</a:t>
            </a:r>
            <a:endParaRPr lang="nl-NL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2" y="2283718"/>
            <a:ext cx="7992690" cy="102589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lang="nl-NL" sz="3000" b="1" kern="1200" spc="60" baseline="0" dirty="0">
                <a:solidFill>
                  <a:srgbClr val="271D6C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Titel</a:t>
            </a:r>
          </a:p>
          <a:p>
            <a:pPr lvl="0"/>
            <a:r>
              <a:rPr lang="nl-NL" dirty="0" smtClean="0"/>
              <a:t>regel2</a:t>
            </a:r>
            <a:endParaRPr lang="nl-NL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3363838"/>
            <a:ext cx="7992690" cy="792088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lang="nl-NL" sz="2400" b="0" kern="1200" spc="40" baseline="0" dirty="0">
                <a:solidFill>
                  <a:srgbClr val="00A1CD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Titel</a:t>
            </a:r>
          </a:p>
          <a:p>
            <a:pPr lvl="0"/>
            <a:r>
              <a:rPr lang="nl-NL" dirty="0" smtClean="0"/>
              <a:t>regel2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4125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059582"/>
            <a:ext cx="7776864" cy="9361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spc="40" baseline="0">
                <a:solidFill>
                  <a:srgbClr val="271D6C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Tekst</a:t>
            </a:r>
          </a:p>
        </p:txBody>
      </p:sp>
      <p:sp>
        <p:nvSpPr>
          <p:cNvPr id="12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211710"/>
            <a:ext cx="7776864" cy="24482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spc="40" baseline="0">
                <a:solidFill>
                  <a:srgbClr val="271D6C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Tekst</a:t>
            </a:r>
          </a:p>
        </p:txBody>
      </p:sp>
      <p:sp>
        <p:nvSpPr>
          <p:cNvPr id="13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339502"/>
            <a:ext cx="7776864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 spc="60" baseline="0">
                <a:solidFill>
                  <a:srgbClr val="00A1CD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08704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563638"/>
            <a:ext cx="7632848" cy="30963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spc="40" baseline="0">
                <a:solidFill>
                  <a:srgbClr val="271D6C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Tekst</a:t>
            </a:r>
          </a:p>
        </p:txBody>
      </p:sp>
      <p:sp>
        <p:nvSpPr>
          <p:cNvPr id="13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339502"/>
            <a:ext cx="7632848" cy="1080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 spc="60" baseline="0">
                <a:solidFill>
                  <a:srgbClr val="00A1CD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Titel over 2 regels</a:t>
            </a:r>
          </a:p>
          <a:p>
            <a:pPr lvl="0"/>
            <a:r>
              <a:rPr lang="nl-NL" dirty="0" err="1" smtClean="0"/>
              <a:t>Calibri</a:t>
            </a:r>
            <a:r>
              <a:rPr lang="nl-NL" dirty="0" smtClean="0"/>
              <a:t> </a:t>
            </a:r>
            <a:r>
              <a:rPr lang="nl-NL" dirty="0" err="1" smtClean="0"/>
              <a:t>bold</a:t>
            </a:r>
            <a:r>
              <a:rPr lang="nl-NL" dirty="0" smtClean="0"/>
              <a:t> 30</a:t>
            </a:r>
          </a:p>
        </p:txBody>
      </p:sp>
    </p:spTree>
    <p:extLst>
      <p:ext uri="{BB962C8B-B14F-4D97-AF65-F5344CB8AC3E}">
        <p14:creationId xmlns:p14="http://schemas.microsoft.com/office/powerpoint/2010/main" val="138938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987574"/>
            <a:ext cx="7632848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spc="40" baseline="0">
                <a:solidFill>
                  <a:srgbClr val="271D6C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Tekst</a:t>
            </a:r>
          </a:p>
        </p:txBody>
      </p:sp>
      <p:sp>
        <p:nvSpPr>
          <p:cNvPr id="13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339502"/>
            <a:ext cx="7632848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 spc="60" baseline="0">
                <a:solidFill>
                  <a:srgbClr val="00A1CD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Titel 1 regel</a:t>
            </a:r>
          </a:p>
        </p:txBody>
      </p:sp>
    </p:spTree>
    <p:extLst>
      <p:ext uri="{BB962C8B-B14F-4D97-AF65-F5344CB8AC3E}">
        <p14:creationId xmlns:p14="http://schemas.microsoft.com/office/powerpoint/2010/main" val="2218985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titel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-3398" y="0"/>
            <a:ext cx="9144000" cy="5143500"/>
          </a:xfrm>
          <a:prstGeom prst="rect">
            <a:avLst/>
          </a:prstGeom>
          <a:solidFill>
            <a:srgbClr val="00A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5" name="Rechthoek 4"/>
          <p:cNvSpPr/>
          <p:nvPr userDrawn="1"/>
        </p:nvSpPr>
        <p:spPr>
          <a:xfrm>
            <a:off x="8890224" y="0"/>
            <a:ext cx="25377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94" y="4049744"/>
            <a:ext cx="589730" cy="546416"/>
          </a:xfrm>
          <a:prstGeom prst="rect">
            <a:avLst/>
          </a:prstGeom>
        </p:spPr>
      </p:pic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300494" y="4708252"/>
            <a:ext cx="589730" cy="324000"/>
          </a:xfrm>
          <a:prstGeom prst="rect">
            <a:avLst/>
          </a:prstGeom>
        </p:spPr>
        <p:txBody>
          <a:bodyPr/>
          <a:lstStyle/>
          <a:p>
            <a:pPr algn="ctr"/>
            <a:fld id="{845CA951-4815-4987-9CD6-BB5D6648C0B5}" type="slidenum">
              <a:rPr lang="nl-NL" sz="1200">
                <a:solidFill>
                  <a:schemeClr val="bg1"/>
                </a:solidFill>
              </a:rPr>
              <a:pPr algn="ctr"/>
              <a:t>‹nr.›</a:t>
            </a:fld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611560" y="2006575"/>
            <a:ext cx="7776863" cy="565175"/>
          </a:xfrm>
          <a:prstGeom prst="rect">
            <a:avLst/>
          </a:prstGeom>
        </p:spPr>
        <p:txBody>
          <a:bodyPr/>
          <a:lstStyle>
            <a:lvl1pPr algn="l">
              <a:defRPr lang="nl-NL" sz="3000" b="1" kern="1200" spc="6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sz="3000" b="1" dirty="0" smtClean="0">
                <a:solidFill>
                  <a:schemeClr val="bg1"/>
                </a:solidFill>
              </a:rPr>
              <a:t>Hoofdstuk titel</a:t>
            </a:r>
            <a:endParaRPr lang="nl-NL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stre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203598"/>
            <a:ext cx="7632079" cy="3455715"/>
          </a:xfrm>
          <a:prstGeom prst="rect">
            <a:avLst/>
          </a:prstGeom>
        </p:spPr>
        <p:txBody>
          <a:bodyPr/>
          <a:lstStyle>
            <a:lvl1pPr marL="342900" indent="-342900">
              <a:buFont typeface="Calibri" pitchFamily="34" charset="0"/>
              <a:buChar char="─"/>
              <a:defRPr sz="2400" spc="40" baseline="0">
                <a:solidFill>
                  <a:srgbClr val="271D6C"/>
                </a:solidFill>
                <a:latin typeface="Calibri" pitchFamily="34" charset="0"/>
              </a:defRPr>
            </a:lvl1pPr>
            <a:lvl2pPr marL="742950" indent="-28575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2pPr>
            <a:lvl3pPr marL="11430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3pPr>
            <a:lvl4pPr marL="16002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4pPr>
            <a:lvl5pPr marL="20574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5pPr>
          </a:lstStyle>
          <a:p>
            <a:pPr lvl="0"/>
            <a:r>
              <a:rPr lang="nl-NL" sz="2400" dirty="0" smtClean="0">
                <a:solidFill>
                  <a:srgbClr val="271D6C"/>
                </a:solidFill>
              </a:rPr>
              <a:t>Opsomming tekst</a:t>
            </a:r>
          </a:p>
        </p:txBody>
      </p:sp>
      <p:sp>
        <p:nvSpPr>
          <p:cNvPr id="6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339502"/>
            <a:ext cx="763284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 spc="60" baseline="0">
                <a:solidFill>
                  <a:srgbClr val="00A1CD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23739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numm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203599"/>
            <a:ext cx="7632079" cy="3455714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400" spc="40" baseline="0">
                <a:solidFill>
                  <a:srgbClr val="271D6C"/>
                </a:solidFill>
                <a:latin typeface="Calibri" pitchFamily="34" charset="0"/>
              </a:defRPr>
            </a:lvl1pPr>
            <a:lvl2pPr marL="742950" indent="-28575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2pPr>
            <a:lvl3pPr marL="11430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3pPr>
            <a:lvl4pPr marL="16002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4pPr>
            <a:lvl5pPr marL="2057400" indent="-228600">
              <a:buFont typeface="Calibri" pitchFamily="34" charset="0"/>
              <a:buChar char="-"/>
              <a:defRPr sz="2400" baseline="0">
                <a:solidFill>
                  <a:srgbClr val="271D6C"/>
                </a:solidFill>
                <a:latin typeface="Calibri" pitchFamily="34" charset="0"/>
              </a:defRPr>
            </a:lvl5pPr>
          </a:lstStyle>
          <a:p>
            <a:pPr lvl="0"/>
            <a:r>
              <a:rPr lang="nl-NL" sz="2400" dirty="0" smtClean="0">
                <a:solidFill>
                  <a:srgbClr val="271D6C"/>
                </a:solidFill>
              </a:rPr>
              <a:t>Opsomming met nummering</a:t>
            </a:r>
          </a:p>
        </p:txBody>
      </p:sp>
      <p:sp>
        <p:nvSpPr>
          <p:cNvPr id="7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339502"/>
            <a:ext cx="763284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 spc="60" baseline="0">
                <a:solidFill>
                  <a:srgbClr val="00A1CD"/>
                </a:solidFill>
                <a:latin typeface="Calibri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7612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e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A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 dirty="0"/>
          </a:p>
        </p:txBody>
      </p:sp>
      <p:sp>
        <p:nvSpPr>
          <p:cNvPr id="5" name="Rechthoek 4"/>
          <p:cNvSpPr/>
          <p:nvPr userDrawn="1"/>
        </p:nvSpPr>
        <p:spPr>
          <a:xfrm>
            <a:off x="8890224" y="0"/>
            <a:ext cx="25377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94" y="4049744"/>
            <a:ext cx="589730" cy="546416"/>
          </a:xfrm>
          <a:prstGeom prst="rect">
            <a:avLst/>
          </a:prstGeom>
        </p:spPr>
      </p:pic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300494" y="4708252"/>
            <a:ext cx="589730" cy="324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6374"/>
            <a:ext cx="7715746" cy="936000"/>
          </a:xfrm>
          <a:prstGeom prst="rect">
            <a:avLst/>
          </a:prstGeom>
        </p:spPr>
        <p:txBody>
          <a:bodyPr/>
          <a:lstStyle>
            <a:lvl1pPr algn="l">
              <a:defRPr lang="nl-NL" sz="3000" b="1" kern="1200" spc="6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sz="3000" b="1" dirty="0" smtClean="0">
                <a:solidFill>
                  <a:schemeClr val="bg1"/>
                </a:solidFill>
              </a:rPr>
              <a:t>Conclusies / trends / …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214041"/>
            <a:ext cx="7704137" cy="3382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Calibri" pitchFamily="34" charset="0"/>
              <a:buChar char="─"/>
              <a:defRPr sz="2400" b="0">
                <a:solidFill>
                  <a:schemeClr val="bg1"/>
                </a:solidFill>
              </a:defRPr>
            </a:lvl1pPr>
            <a:lvl2pPr marL="457200" indent="0">
              <a:buFont typeface="Calibri" pitchFamily="34" charset="0"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 typeface="Calibri" pitchFamily="34" charset="0"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Calibri" pitchFamily="34" charset="0"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 typeface="Calibri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Korte opsomming van conclusies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6362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8890224" y="0"/>
            <a:ext cx="25377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14" name="Rechthoek 13"/>
          <p:cNvSpPr/>
          <p:nvPr userDrawn="1"/>
        </p:nvSpPr>
        <p:spPr>
          <a:xfrm>
            <a:off x="8890224" y="0"/>
            <a:ext cx="253776" cy="5143500"/>
          </a:xfrm>
          <a:prstGeom prst="rect">
            <a:avLst/>
          </a:prstGeom>
          <a:solidFill>
            <a:srgbClr val="00A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300494" y="4708252"/>
            <a:ext cx="589730" cy="324000"/>
          </a:xfrm>
          <a:prstGeom prst="rect">
            <a:avLst/>
          </a:prstGeom>
        </p:spPr>
        <p:txBody>
          <a:bodyPr anchor="ctr"/>
          <a:lstStyle>
            <a:lvl1pPr>
              <a:defRPr baseline="0">
                <a:solidFill>
                  <a:srgbClr val="271D6C"/>
                </a:solidFill>
              </a:defRPr>
            </a:lvl1pPr>
          </a:lstStyle>
          <a:p>
            <a:pPr algn="ctr"/>
            <a:fld id="{845CA951-4815-4987-9CD6-BB5D6648C0B5}" type="slidenum">
              <a:rPr lang="nl-NL" sz="1200" smtClean="0"/>
              <a:pPr algn="ctr"/>
              <a:t>‹nr.›</a:t>
            </a:fld>
            <a:endParaRPr lang="nl-NL" sz="1200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94" y="4049744"/>
            <a:ext cx="589730" cy="54641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5285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3" r:id="rId2"/>
    <p:sldLayoutId id="2147483660" r:id="rId3"/>
    <p:sldLayoutId id="2147483661" r:id="rId4"/>
    <p:sldLayoutId id="2147483665" r:id="rId5"/>
    <p:sldLayoutId id="2147483654" r:id="rId6"/>
    <p:sldLayoutId id="2147483662" r:id="rId7"/>
    <p:sldLayoutId id="2147483663" r:id="rId8"/>
    <p:sldLayoutId id="2147483656" r:id="rId9"/>
    <p:sldLayoutId id="2147483657" r:id="rId10"/>
    <p:sldLayoutId id="2147483655" r:id="rId11"/>
    <p:sldLayoutId id="214748366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g.chessa@cbs.nl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mtClean="0"/>
              <a:t>CPI Group of Experts meeting 2021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smtClean="0"/>
              <a:t>Session 1: New data sources – scanner data, 2 June 2021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/>
        <p:txBody>
          <a:bodyPr anchor="ctr" anchorCtr="0"/>
          <a:lstStyle/>
          <a:p>
            <a:pPr algn="ctr"/>
            <a:r>
              <a:rPr lang="nl-NL" smtClean="0"/>
              <a:t>Comparison of </a:t>
            </a:r>
            <a:r>
              <a:rPr lang="nl-NL"/>
              <a:t>multilateral </a:t>
            </a:r>
            <a:r>
              <a:rPr lang="nl-NL" smtClean="0"/>
              <a:t>extension methods: Application to seasonal items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nl-NL" b="1" smtClean="0"/>
              <a:t>Antonio Chessa</a:t>
            </a:r>
          </a:p>
          <a:p>
            <a:pPr algn="ctr"/>
            <a:r>
              <a:rPr lang="nl-NL" sz="1800" smtClean="0"/>
              <a:t>Team CPI, Statistics Netherlands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2524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10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8422680" cy="504056"/>
          </a:xfrm>
        </p:spPr>
        <p:txBody>
          <a:bodyPr/>
          <a:lstStyle/>
          <a:p>
            <a:r>
              <a:rPr lang="nl-NL" smtClean="0"/>
              <a:t>Results: (2) Fixed-base methods</a:t>
            </a:r>
            <a:endParaRPr lang="en-GB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6640"/>
            <a:ext cx="8675251" cy="36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11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8208912" cy="504056"/>
          </a:xfrm>
        </p:spPr>
        <p:txBody>
          <a:bodyPr/>
          <a:lstStyle/>
          <a:p>
            <a:r>
              <a:rPr lang="nl-NL" smtClean="0"/>
              <a:t>Results: (3) WISP (WS on published indices)</a:t>
            </a:r>
            <a:endParaRPr lang="en-GB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6640"/>
            <a:ext cx="8675251" cy="36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12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3" y="339502"/>
            <a:ext cx="8387219" cy="504056"/>
          </a:xfrm>
        </p:spPr>
        <p:txBody>
          <a:bodyPr/>
          <a:lstStyle/>
          <a:p>
            <a:r>
              <a:rPr lang="nl-NL" smtClean="0"/>
              <a:t>Results: (4) HASP</a:t>
            </a:r>
            <a:endParaRPr lang="en-GB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6640"/>
            <a:ext cx="8675251" cy="36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13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8280920" cy="504056"/>
          </a:xfrm>
        </p:spPr>
        <p:txBody>
          <a:bodyPr/>
          <a:lstStyle/>
          <a:p>
            <a:r>
              <a:rPr lang="nl-NL" smtClean="0"/>
              <a:t>YoY indices: (1) Diff’s (pp) wrt full period indices</a:t>
            </a:r>
            <a:endParaRPr lang="en-GB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6640"/>
            <a:ext cx="8675251" cy="36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14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mtClean="0"/>
              <a:t>YoY indices: (2) Diff’s wrt full period per year</a:t>
            </a:r>
            <a:endParaRPr lang="en-GB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6640"/>
            <a:ext cx="8675251" cy="36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15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7920880" cy="504056"/>
          </a:xfrm>
        </p:spPr>
        <p:txBody>
          <a:bodyPr/>
          <a:lstStyle/>
          <a:p>
            <a:r>
              <a:rPr lang="nl-NL" smtClean="0"/>
              <a:t>QU-GK vs GEKS-Walsh (HASP)</a:t>
            </a:r>
            <a:endParaRPr lang="en-GB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6640"/>
            <a:ext cx="8675251" cy="36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16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7920880" cy="504056"/>
          </a:xfrm>
        </p:spPr>
        <p:txBody>
          <a:bodyPr/>
          <a:lstStyle/>
          <a:p>
            <a:r>
              <a:rPr lang="nl-NL" smtClean="0"/>
              <a:t>YoY diff’s QU-GK vs GEKS-Walsh (HASP)</a:t>
            </a:r>
            <a:endParaRPr lang="en-GB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63638"/>
            <a:ext cx="7034415" cy="220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17</a:t>
            </a:fld>
            <a:endParaRPr lang="nl-NL" sz="12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7544" y="987574"/>
            <a:ext cx="8064896" cy="388843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Impact extension method &gt; ML method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Results extension methods:</a:t>
            </a:r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HASP performs best across product types</a:t>
            </a:r>
            <a:endParaRPr lang="nl-NL" sz="1800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Published YoY indices = YoY of transitive index series</a:t>
            </a:r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13-month windows too short </a:t>
            </a:r>
            <a:r>
              <a:rPr lang="nl-NL" sz="1800" smtClean="0">
                <a:sym typeface="Symbol" panose="05050102010706020507" pitchFamily="18" charset="2"/>
              </a:rPr>
              <a:t> downward drift</a:t>
            </a:r>
            <a:endParaRPr lang="nl-NL" sz="180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Introducing new methods/data in CPI:</a:t>
            </a:r>
            <a:endParaRPr lang="nl-NL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Use average year index level correction</a:t>
            </a:r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Reproduces new series, no bias in average YoY index wrt old series</a:t>
            </a:r>
            <a:endParaRPr lang="nl-NL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endParaRPr lang="nl-NL" sz="1800" smtClean="0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endParaRPr lang="nl-NL" sz="1800"/>
          </a:p>
          <a:p>
            <a:pPr>
              <a:spcBef>
                <a:spcPts val="1200"/>
              </a:spcBef>
            </a:pPr>
            <a:endParaRPr lang="nl-NL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8280920" cy="504056"/>
          </a:xfrm>
        </p:spPr>
        <p:txBody>
          <a:bodyPr/>
          <a:lstStyle/>
          <a:p>
            <a:r>
              <a:rPr lang="nl-NL" smtClean="0"/>
              <a:t>Conclusions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18</a:t>
            </a:fld>
            <a:endParaRPr lang="nl-NL" sz="120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7632848" cy="2952328"/>
          </a:xfrm>
        </p:spPr>
        <p:txBody>
          <a:bodyPr anchor="ctr" anchorCtr="0"/>
          <a:lstStyle/>
          <a:p>
            <a:pPr algn="ctr"/>
            <a:r>
              <a:rPr lang="nl-NL"/>
              <a:t>Thank you!</a:t>
            </a:r>
          </a:p>
          <a:p>
            <a:pPr algn="ctr"/>
            <a:r>
              <a:rPr lang="nl-NL"/>
              <a:t>Questions</a:t>
            </a:r>
            <a:r>
              <a:rPr lang="nl-NL" smtClean="0"/>
              <a:t>?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1475656" y="3147814"/>
            <a:ext cx="5904656" cy="720080"/>
          </a:xfrm>
          <a:prstGeom prst="rect">
            <a:avLst/>
          </a:prstGeom>
          <a:ln w="127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600" smtClean="0">
                <a:solidFill>
                  <a:schemeClr val="tx1"/>
                </a:solidFill>
              </a:rPr>
              <a:t>Contact: </a:t>
            </a:r>
            <a:r>
              <a:rPr lang="nl-NL" sz="1600">
                <a:hlinkClick r:id="rId2"/>
              </a:rPr>
              <a:t>ag.chessa@cbs.nl</a:t>
            </a:r>
            <a:endParaRPr lang="nl-NL" sz="1600"/>
          </a:p>
          <a:p>
            <a:pPr>
              <a:spcBef>
                <a:spcPts val="600"/>
              </a:spcBef>
            </a:pPr>
            <a:r>
              <a:rPr lang="nl-NL" sz="1600">
                <a:solidFill>
                  <a:schemeClr val="tx1"/>
                </a:solidFill>
              </a:rPr>
              <a:t>Research funded by Eurostat grant </a:t>
            </a:r>
            <a:r>
              <a:rPr lang="nl-NL" sz="1600" smtClean="0">
                <a:solidFill>
                  <a:schemeClr val="tx1"/>
                </a:solidFill>
              </a:rPr>
              <a:t>IMCOPS </a:t>
            </a:r>
            <a:r>
              <a:rPr lang="nl-NL" sz="1600">
                <a:solidFill>
                  <a:schemeClr val="tx1"/>
                </a:solidFill>
              </a:rPr>
              <a:t>847540 – 2018-NL-PRICE</a:t>
            </a:r>
          </a:p>
        </p:txBody>
      </p:sp>
    </p:spTree>
    <p:extLst>
      <p:ext uri="{BB962C8B-B14F-4D97-AF65-F5344CB8AC3E}">
        <p14:creationId xmlns:p14="http://schemas.microsoft.com/office/powerpoint/2010/main" val="28705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2</a:t>
            </a:fld>
            <a:endParaRPr lang="nl-NL" sz="12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7544" y="987574"/>
            <a:ext cx="8064896" cy="367240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Problem description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Extension methods and properties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Study set-up and data</a:t>
            </a:r>
            <a:endParaRPr lang="nl-NL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Results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Conclusions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mtClean="0"/>
              <a:t>Outline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3</a:t>
            </a:fld>
            <a:endParaRPr lang="nl-NL" sz="12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7544" y="987574"/>
            <a:ext cx="8064896" cy="367240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nl-NL" smtClean="0"/>
              <a:t>Transitive indices can be computed with ML methods</a:t>
            </a:r>
            <a:endParaRPr lang="nl-NL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nl-NL" smtClean="0"/>
              <a:t>Well-documented how to do this on </a:t>
            </a:r>
            <a:r>
              <a:rPr lang="nl-NL" u="sng" smtClean="0"/>
              <a:t>fixed</a:t>
            </a:r>
            <a:r>
              <a:rPr lang="nl-NL" smtClean="0"/>
              <a:t> time windows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nl-NL" smtClean="0"/>
              <a:t>Windows have to be adapted to include new data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nl-NL" smtClean="0"/>
              <a:t>Past indices may change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nl-NL" smtClean="0"/>
              <a:t>Linking strategies may give different results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mtClean="0"/>
              <a:t>Index extension: The problem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4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mtClean="0"/>
              <a:t>Example 1st study (OG 2019 meeting)</a:t>
            </a:r>
            <a:endParaRPr lang="en-GB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059582"/>
            <a:ext cx="7200800" cy="2248724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83568" y="3579862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5263" indent="-195263">
              <a:buFont typeface="Arial" panose="020B0604020202020204" pitchFamily="34" charset="0"/>
              <a:buChar char="•"/>
            </a:pPr>
            <a:r>
              <a:rPr lang="nl-NL" sz="1400" smtClean="0"/>
              <a:t>Same ML method and window length</a:t>
            </a:r>
          </a:p>
          <a:p>
            <a:pPr marL="195263" indent="-195263">
              <a:buFont typeface="Arial" panose="020B0604020202020204" pitchFamily="34" charset="0"/>
              <a:buChar char="•"/>
            </a:pPr>
            <a:r>
              <a:rPr lang="nl-NL" sz="1400" smtClean="0"/>
              <a:t>Only linking (extension) method differs</a:t>
            </a:r>
          </a:p>
          <a:p>
            <a:pPr marL="195263" indent="-195263">
              <a:buFont typeface="Arial" panose="020B0604020202020204" pitchFamily="34" charset="0"/>
              <a:buChar char="•"/>
            </a:pPr>
            <a:r>
              <a:rPr lang="nl-NL" sz="1400" smtClean="0"/>
              <a:t>Window and movement splice: 0.5-1 pp/yr </a:t>
            </a:r>
            <a:r>
              <a:rPr lang="nl-NL" sz="1400" smtClean="0"/>
              <a:t>deviation from transitive full period index series at </a:t>
            </a:r>
            <a:r>
              <a:rPr lang="nl-NL" sz="1400" smtClean="0"/>
              <a:t>supermarket chain level</a:t>
            </a:r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771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5</a:t>
            </a:fld>
            <a:endParaRPr lang="nl-NL" sz="12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7544" y="987574"/>
            <a:ext cx="8064896" cy="388843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nl-NL" smtClean="0"/>
              <a:t>Choices wrt index extension:</a:t>
            </a:r>
            <a:endParaRPr lang="nl-NL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Window adjustment (rolling, expanding)</a:t>
            </a:r>
            <a:endParaRPr lang="nl-NL" sz="1800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Linking month</a:t>
            </a:r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Index in linking month (published, recalculated)</a:t>
            </a:r>
            <a:endParaRPr lang="nl-NL" sz="180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nl-NL" smtClean="0"/>
              <a:t>Derive i</a:t>
            </a:r>
            <a:r>
              <a:rPr lang="nl-NL" smtClean="0"/>
              <a:t>ndex </a:t>
            </a:r>
            <a:r>
              <a:rPr lang="nl-NL" smtClean="0"/>
              <a:t>formulas:</a:t>
            </a:r>
            <a:endParaRPr lang="nl-NL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Fixed base, year on year</a:t>
            </a:r>
            <a:endParaRPr lang="nl-NL" sz="180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nl-NL" smtClean="0"/>
              <a:t>Analyse properties</a:t>
            </a:r>
            <a:r>
              <a:rPr lang="nl-NL" smtClean="0"/>
              <a:t>:</a:t>
            </a:r>
            <a:endParaRPr lang="nl-NL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(Re)define </a:t>
            </a:r>
            <a:r>
              <a:rPr lang="nl-NL" sz="1800" smtClean="0"/>
              <a:t>“drift-free” index series (transitivity is lost when extending)</a:t>
            </a:r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Axioms/tests</a:t>
            </a:r>
            <a:endParaRPr lang="nl-NL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8280920" cy="504056"/>
          </a:xfrm>
        </p:spPr>
        <p:txBody>
          <a:bodyPr/>
          <a:lstStyle/>
          <a:p>
            <a:r>
              <a:rPr lang="nl-NL" smtClean="0"/>
              <a:t>Understanding differences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6</a:t>
            </a:fld>
            <a:endParaRPr lang="nl-NL" sz="12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7544" y="987574"/>
            <a:ext cx="8352928" cy="388843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nl-NL" smtClean="0"/>
              <a:t>Exploit transitivity on shifting windows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nl-NL" smtClean="0"/>
              <a:t>Match behaviour of extended (= published) index series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nl-NL" smtClean="0"/>
              <a:t>Choose ‘appropriate’ window length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mtClean="0"/>
              <a:t>Controlling drift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2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7</a:t>
            </a:fld>
            <a:endParaRPr lang="nl-NL" sz="12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7544" y="987574"/>
            <a:ext cx="8064896" cy="388843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Data sets:</a:t>
            </a:r>
            <a:endParaRPr lang="nl-NL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Transaction data, most </a:t>
            </a:r>
            <a:r>
              <a:rPr lang="nl-NL" sz="1800" smtClean="0"/>
              <a:t>cover </a:t>
            </a:r>
            <a:r>
              <a:rPr lang="nl-NL" sz="1800" smtClean="0"/>
              <a:t>4 years</a:t>
            </a:r>
            <a:endParaRPr lang="nl-NL" sz="1800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en-US" sz="1800" smtClean="0"/>
              <a:t>Fruit</a:t>
            </a:r>
            <a:r>
              <a:rPr lang="en-US" sz="1800"/>
              <a:t>, vegetables, clothing, footwear, plants </a:t>
            </a:r>
            <a:r>
              <a:rPr lang="en-US" sz="1800" smtClean="0"/>
              <a:t>&amp; </a:t>
            </a:r>
            <a:r>
              <a:rPr lang="en-US" sz="1800"/>
              <a:t>flowers, garden furniture</a:t>
            </a:r>
            <a:endParaRPr lang="nl-NL" sz="180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Index </a:t>
            </a:r>
            <a:r>
              <a:rPr lang="nl-NL"/>
              <a:t>methods:</a:t>
            </a:r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QU-GK (Geary-Khamis)</a:t>
            </a:r>
            <a:endParaRPr lang="nl-NL" sz="1800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GEKS-Walsh</a:t>
            </a:r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r>
              <a:rPr lang="nl-NL" sz="1800" smtClean="0"/>
              <a:t>(Time Product Dummy)</a:t>
            </a:r>
            <a:endParaRPr lang="nl-NL" sz="180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mtClean="0"/>
              <a:t>Extension methods</a:t>
            </a:r>
            <a:r>
              <a:rPr lang="nl-NL"/>
              <a:t> </a:t>
            </a:r>
            <a:r>
              <a:rPr lang="nl-NL" smtClean="0">
                <a:sym typeface="Symbol" panose="05050102010706020507" pitchFamily="18" charset="2"/>
              </a:rPr>
              <a:t></a:t>
            </a:r>
            <a:r>
              <a:rPr lang="nl-NL" smtClean="0"/>
              <a:t> next slide</a:t>
            </a:r>
            <a:endParaRPr lang="nl-NL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endParaRPr lang="nl-NL" sz="1800" smtClean="0"/>
          </a:p>
          <a:p>
            <a:pPr marL="800100" lvl="1" indent="-342900">
              <a:spcBef>
                <a:spcPts val="432"/>
              </a:spcBef>
              <a:buFont typeface="Arial" panose="020B0604020202020204" pitchFamily="34" charset="0"/>
              <a:buChar char="•"/>
            </a:pPr>
            <a:endParaRPr lang="nl-NL" sz="1800"/>
          </a:p>
          <a:p>
            <a:pPr>
              <a:spcBef>
                <a:spcPts val="1200"/>
              </a:spcBef>
            </a:pPr>
            <a:endParaRPr lang="nl-NL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8280920" cy="504056"/>
          </a:xfrm>
        </p:spPr>
        <p:txBody>
          <a:bodyPr/>
          <a:lstStyle/>
          <a:p>
            <a:r>
              <a:rPr lang="nl-NL" smtClean="0"/>
              <a:t>Study set-up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8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mtClean="0"/>
              <a:t>Extension methods</a:t>
            </a:r>
            <a:endParaRPr lang="en-GB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85676"/>
              </p:ext>
            </p:extLst>
          </p:nvPr>
        </p:nvGraphicFramePr>
        <p:xfrm>
          <a:off x="611560" y="1059582"/>
          <a:ext cx="748883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162320819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1472662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3872053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084859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306717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6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Method</a:t>
                      </a:r>
                      <a:endParaRPr lang="en-GB" sz="16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smtClean="0"/>
                        <a:t>Window (L)</a:t>
                      </a:r>
                      <a:endParaRPr lang="en-GB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600" smtClean="0"/>
                        <a:t>Linking month</a:t>
                      </a:r>
                      <a:endParaRPr lang="en-GB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600" smtClean="0"/>
                        <a:t>Linking index</a:t>
                      </a:r>
                      <a:endParaRPr lang="en-GB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smtClean="0"/>
                        <a:t>Extension</a:t>
                      </a:r>
                      <a:endParaRPr lang="en-GB" sz="160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403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smtClean="0"/>
                        <a:t>Window splice</a:t>
                      </a:r>
                      <a:endParaRPr lang="en-GB" sz="140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Rolling (13)</a:t>
                      </a:r>
                      <a:endParaRPr lang="en-GB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First month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Recalculated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Year on year</a:t>
                      </a:r>
                      <a:endParaRPr lang="en-GB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smtClean="0"/>
                        <a:t>Movement splice</a:t>
                      </a:r>
                      <a:endParaRPr lang="en-GB" sz="1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Rolling (13)</a:t>
                      </a:r>
                      <a:endParaRPr lang="en-GB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Previous month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Published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Month on month</a:t>
                      </a:r>
                      <a:endParaRPr lang="en-GB" sz="140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61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smtClean="0"/>
                        <a:t>FBRW (FB = Fixed</a:t>
                      </a:r>
                      <a:r>
                        <a:rPr lang="nl-NL" sz="1400" baseline="0" smtClean="0"/>
                        <a:t> Base)</a:t>
                      </a:r>
                      <a:endParaRPr lang="en-GB" sz="140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Rolling (13</a:t>
                      </a:r>
                      <a:r>
                        <a:rPr lang="nl-NL" sz="1400" baseline="0" smtClean="0"/>
                        <a:t>)</a:t>
                      </a:r>
                      <a:endParaRPr lang="en-GB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Base month (Dec.)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Published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Fixed base</a:t>
                      </a:r>
                      <a:endParaRPr lang="en-GB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9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smtClean="0"/>
                        <a:t>FBEW</a:t>
                      </a:r>
                      <a:endParaRPr lang="en-GB" sz="1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Expanding (13)</a:t>
                      </a:r>
                      <a:endParaRPr lang="en-GB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Base month (Dec.)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Published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Fixed base</a:t>
                      </a:r>
                      <a:endParaRPr lang="en-GB" sz="140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WISP (WS on </a:t>
                      </a:r>
                      <a:r>
                        <a:rPr lang="en-GB" sz="1400" smtClean="0"/>
                        <a:t>Publ.ind.)</a:t>
                      </a:r>
                      <a:endParaRPr lang="en-GB" sz="140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Rolling (13)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First month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Published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Year on year</a:t>
                      </a:r>
                      <a:endParaRPr lang="en-GB" sz="140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8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smtClean="0"/>
                        <a:t>HASP (Half Splice Publ)</a:t>
                      </a:r>
                      <a:endParaRPr lang="en-GB" sz="1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Rolling (25)</a:t>
                      </a:r>
                      <a:endParaRPr lang="en-GB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Central</a:t>
                      </a:r>
                      <a:r>
                        <a:rPr lang="en-GB" sz="1400" baseline="0" smtClean="0"/>
                        <a:t> month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Published</a:t>
                      </a:r>
                      <a:endParaRPr lang="en-GB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Year on year</a:t>
                      </a:r>
                      <a:endParaRPr lang="en-GB" sz="140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841779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539552" y="3867894"/>
            <a:ext cx="6472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smtClean="0"/>
              <a:t>Above methods are shown in results.</a:t>
            </a:r>
          </a:p>
          <a:p>
            <a:r>
              <a:rPr lang="nl-NL" sz="1600" smtClean="0"/>
              <a:t>Other methods studied: MS-25, FBRW-25 and mean splice (13) (see paper).</a:t>
            </a:r>
            <a:endParaRPr lang="nl-NL" sz="1600"/>
          </a:p>
        </p:txBody>
      </p:sp>
    </p:spTree>
    <p:extLst>
      <p:ext uri="{BB962C8B-B14F-4D97-AF65-F5344CB8AC3E}">
        <p14:creationId xmlns:p14="http://schemas.microsoft.com/office/powerpoint/2010/main" val="2510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45CA951-4815-4987-9CD6-BB5D6648C0B5}" type="slidenum">
              <a:rPr lang="nl-NL" sz="1200" smtClean="0"/>
              <a:pPr algn="ctr"/>
              <a:t>9</a:t>
            </a:fld>
            <a:endParaRPr lang="nl-NL" sz="1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7544" y="339502"/>
            <a:ext cx="7992888" cy="504056"/>
          </a:xfrm>
        </p:spPr>
        <p:txBody>
          <a:bodyPr/>
          <a:lstStyle/>
          <a:p>
            <a:r>
              <a:rPr lang="nl-NL" smtClean="0"/>
              <a:t>Results: (1) Classical splicing vs Full period (GK) </a:t>
            </a:r>
            <a:endParaRPr lang="en-GB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66640"/>
            <a:ext cx="8675251" cy="36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S Powerpoint sjabloon.potx" id="{3F84EC74-2453-4463-BD10-B2CF18A54BA4}" vid="{0E4E9784-1400-4F35-9B79-2A92AF0134E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CBS Powerpoint sjabloon</Template>
  <TotalTime>0</TotalTime>
  <Words>542</Words>
  <Application>Microsoft Office PowerPoint</Application>
  <PresentationFormat>Diavoorstelling (16:9)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1_Aangepast 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Chessa, A.G.</dc:creator>
  <cp:lastModifiedBy>Chessa, A.G. (Antonio)</cp:lastModifiedBy>
  <cp:revision>260</cp:revision>
  <dcterms:created xsi:type="dcterms:W3CDTF">2019-01-21T13:59:50Z</dcterms:created>
  <dcterms:modified xsi:type="dcterms:W3CDTF">2021-05-10T13:24:00Z</dcterms:modified>
</cp:coreProperties>
</file>