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25"/>
  </p:notesMasterIdLst>
  <p:sldIdLst>
    <p:sldId id="315" r:id="rId6"/>
    <p:sldId id="328" r:id="rId7"/>
    <p:sldId id="316" r:id="rId8"/>
    <p:sldId id="329" r:id="rId9"/>
    <p:sldId id="331" r:id="rId10"/>
    <p:sldId id="336" r:id="rId11"/>
    <p:sldId id="338" r:id="rId12"/>
    <p:sldId id="334" r:id="rId13"/>
    <p:sldId id="340" r:id="rId14"/>
    <p:sldId id="333" r:id="rId15"/>
    <p:sldId id="341" r:id="rId16"/>
    <p:sldId id="343" r:id="rId17"/>
    <p:sldId id="342" r:id="rId18"/>
    <p:sldId id="339" r:id="rId19"/>
    <p:sldId id="344" r:id="rId20"/>
    <p:sldId id="345" r:id="rId21"/>
    <p:sldId id="350" r:id="rId22"/>
    <p:sldId id="352" r:id="rId23"/>
    <p:sldId id="327" r:id="rId2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401">
          <p15:clr>
            <a:srgbClr val="A4A3A4"/>
          </p15:clr>
        </p15:guide>
        <p15:guide id="2" orient="horz" pos="4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7C7E"/>
    <a:srgbClr val="932338"/>
    <a:srgbClr val="CC2A2A"/>
    <a:srgbClr val="636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6265" autoAdjust="0"/>
  </p:normalViewPr>
  <p:slideViewPr>
    <p:cSldViewPr snapToGrid="0" showGuides="1">
      <p:cViewPr varScale="1">
        <p:scale>
          <a:sx n="70" d="100"/>
          <a:sy n="70" d="100"/>
        </p:scale>
        <p:origin x="534" y="60"/>
      </p:cViewPr>
      <p:guideLst>
        <p:guide pos="7401"/>
        <p:guide orient="horz" pos="41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54000" cy="54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F835E2-227D-43BA-B3A5-E9E433264387}" type="datetimeFigureOut">
              <a:rPr lang="en-US"/>
              <a:pPr>
                <a:defRPr/>
              </a:pPr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F5882C-B867-4FE7-97C9-87FBF93DC80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1070" y="2621956"/>
            <a:ext cx="9818337" cy="2782819"/>
          </a:xfrm>
          <a:effectLst/>
        </p:spPr>
        <p:txBody>
          <a:bodyPr lIns="0" tIns="0" rIns="0" bIns="0" anchor="ctr">
            <a:normAutofit/>
          </a:bodyPr>
          <a:lstStyle>
            <a:lvl1pPr>
              <a:lnSpc>
                <a:spcPts val="3600"/>
              </a:lnSpc>
              <a:defRPr sz="3400" b="0" cap="none">
                <a:solidFill>
                  <a:srgbClr val="C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it-IT" dirty="0"/>
              <a:t>FARE CLIC PER MODIFICARE LO STILE DEL TITOLO DELLO SCHEMA FARE CLIC PER MODIFICARE LO STILE DEL TITOLO DELLO SCHEMA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184" y="6495314"/>
            <a:ext cx="7481115" cy="17953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400"/>
              </a:lnSpc>
              <a:spcAft>
                <a:spcPts val="200"/>
              </a:spcAft>
              <a:buNone/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771492F8-659D-4E4C-A49D-B7C56753911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9185" y="1287956"/>
            <a:ext cx="3689746" cy="216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500"/>
              </a:lnSpc>
              <a:spcAft>
                <a:spcPts val="600"/>
              </a:spcAft>
              <a:buNone/>
              <a:defRPr lang="it-IT" sz="1200" dirty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69184" y="1522956"/>
            <a:ext cx="3689747" cy="1080000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rgbClr val="636462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9184" y="6297672"/>
            <a:ext cx="7481115" cy="188513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400"/>
              </a:lnSpc>
              <a:spcAft>
                <a:spcPts val="200"/>
              </a:spcAft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A8FC9CB7-7D84-419A-988C-7B8817E18EDB}"/>
              </a:ext>
            </a:extLst>
          </p:cNvPr>
          <p:cNvSpPr/>
          <p:nvPr userDrawn="1"/>
        </p:nvSpPr>
        <p:spPr>
          <a:xfrm>
            <a:off x="463550" y="0"/>
            <a:ext cx="3708400" cy="1089025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F57BA760-D00A-4F5B-B978-07F3F810367F}"/>
              </a:ext>
            </a:extLst>
          </p:cNvPr>
          <p:cNvSpPr/>
          <p:nvPr userDrawn="1"/>
        </p:nvSpPr>
        <p:spPr>
          <a:xfrm>
            <a:off x="4251325" y="0"/>
            <a:ext cx="3706813" cy="1089025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17FA033-79E9-4921-B88E-03D9DAACC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841" y="637832"/>
            <a:ext cx="2700000" cy="461927"/>
          </a:xfrm>
          <a:prstGeom prst="rect">
            <a:avLst/>
          </a:prstGeom>
        </p:spPr>
      </p:pic>
      <p:sp>
        <p:nvSpPr>
          <p:cNvPr id="16" name="Rectangle 9">
            <a:extLst>
              <a:ext uri="{FF2B5EF4-FFF2-40B4-BE49-F238E27FC236}">
                <a16:creationId xmlns:a16="http://schemas.microsoft.com/office/drawing/2014/main" id="{821E4C3A-67D5-4B9E-B373-7B560EA0839E}"/>
              </a:ext>
            </a:extLst>
          </p:cNvPr>
          <p:cNvSpPr/>
          <p:nvPr userDrawn="1"/>
        </p:nvSpPr>
        <p:spPr>
          <a:xfrm>
            <a:off x="8037513" y="0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5998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immagini affian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C2F57ACB-1A9A-42A2-B0B9-3C24FCCE916F}"/>
              </a:ext>
            </a:extLst>
          </p:cNvPr>
          <p:cNvSpPr/>
          <p:nvPr userDrawn="1"/>
        </p:nvSpPr>
        <p:spPr>
          <a:xfrm>
            <a:off x="471488" y="1571124"/>
            <a:ext cx="5472112" cy="439200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0C542E8-A419-4B8E-8AE4-1D0DC75ADF26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62922" y="1691683"/>
            <a:ext cx="5304733" cy="38737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3F3446B5-6360-4947-B444-A1DBFD65527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62922" y="2172243"/>
            <a:ext cx="5304733" cy="366873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D17306DB-EF2B-46DB-BE4C-67BA4581EC8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27663729-5A18-460D-BCC5-1C121255BEC2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88AE038F-3265-4340-AFAF-203DBF97366C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5203E877-BB68-4C3E-A95D-262A3B3831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DDB77A0D-9AB4-48A1-82C5-A09A7D4F72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ABB3C7F1-D02D-4858-A51B-B1211EF06EF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469" y="6405108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2E11952F-B65E-4BC4-A306-BA5F2E5E1051}"/>
              </a:ext>
            </a:extLst>
          </p:cNvPr>
          <p:cNvSpPr/>
          <p:nvPr userDrawn="1"/>
        </p:nvSpPr>
        <p:spPr>
          <a:xfrm>
            <a:off x="6256216" y="1557338"/>
            <a:ext cx="5472000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10FF5994-804D-479E-8547-F402AE8DD1D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376432" y="1684420"/>
            <a:ext cx="5231635" cy="4572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4C0547B4-6D28-4C23-830C-984AB52D9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6432" y="2220577"/>
            <a:ext cx="5231636" cy="36203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20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dascalia+grafico o tavola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11283042" cy="66255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86" y="2319687"/>
            <a:ext cx="11283042" cy="363026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0FB10A6-C138-494B-9E13-24A27B8289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A4B33C25-F53C-40FF-87FE-5A1021509E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96897485-CF07-4D6A-ABB8-A29D7DC57109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BC91E05A-8494-49B6-B257-61F68DA8B315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422199A7-2A62-43D5-872A-CD0B9A3D6E61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1B2ED1D9-25D5-4BB7-87C2-D519D933636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4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18A4B74D-95FF-4ECC-AED0-C183993F87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324380-A91B-40DB-8B06-87F1716A8E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76CEDB-6160-4575-AAD8-45EA5C0ED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ngrazia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786" y="1796902"/>
            <a:ext cx="11283042" cy="1839433"/>
          </a:xfrm>
          <a:effectLst/>
        </p:spPr>
        <p:txBody>
          <a:bodyPr anchor="ctr">
            <a:noAutofit/>
          </a:bodyPr>
          <a:lstStyle>
            <a:lvl1pPr algn="ctr">
              <a:defRPr sz="7000" b="0" cap="none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5894EA2-4831-F84E-BBDE-8E89A3516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96093" y="3683529"/>
            <a:ext cx="5624623" cy="423612"/>
          </a:xfrm>
        </p:spPr>
        <p:txBody>
          <a:bodyPr spcCol="360000" anchor="ctr">
            <a:noAutofit/>
          </a:bodyPr>
          <a:lstStyle>
            <a:lvl1pPr marL="0" indent="0" algn="ctr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2837C0E-8F15-489B-800B-6F1CBBB23F06}"/>
              </a:ext>
            </a:extLst>
          </p:cNvPr>
          <p:cNvSpPr/>
          <p:nvPr userDrawn="1"/>
        </p:nvSpPr>
        <p:spPr>
          <a:xfrm>
            <a:off x="463550" y="5773825"/>
            <a:ext cx="3708400" cy="1089025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1C3885B9-D4F0-42E8-A6EE-EB419237E845}"/>
              </a:ext>
            </a:extLst>
          </p:cNvPr>
          <p:cNvSpPr/>
          <p:nvPr userDrawn="1"/>
        </p:nvSpPr>
        <p:spPr>
          <a:xfrm>
            <a:off x="4251325" y="5773825"/>
            <a:ext cx="3706813" cy="1089025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1F54AFB7-6D67-44BA-975B-F9E2C29BB4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841" y="6092375"/>
            <a:ext cx="2700000" cy="461927"/>
          </a:xfrm>
          <a:prstGeom prst="rect">
            <a:avLst/>
          </a:prstGeom>
        </p:spPr>
      </p:pic>
      <p:sp>
        <p:nvSpPr>
          <p:cNvPr id="12" name="Rectangle 9">
            <a:extLst>
              <a:ext uri="{FF2B5EF4-FFF2-40B4-BE49-F238E27FC236}">
                <a16:creationId xmlns:a16="http://schemas.microsoft.com/office/drawing/2014/main" id="{B4CD4512-1FFA-4544-ACEE-31F0A9CA9D05}"/>
              </a:ext>
            </a:extLst>
          </p:cNvPr>
          <p:cNvSpPr/>
          <p:nvPr userDrawn="1"/>
        </p:nvSpPr>
        <p:spPr>
          <a:xfrm>
            <a:off x="8037513" y="6790850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739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201" y="1557338"/>
            <a:ext cx="11264002" cy="4481153"/>
          </a:xfrm>
        </p:spPr>
        <p:txBody>
          <a:bodyPr lIns="0" tIns="0" rIns="0" bIns="0">
            <a:noAutofit/>
          </a:bodyPr>
          <a:lstStyle>
            <a:lvl1pPr marL="285750" indent="-285750">
              <a:spcAft>
                <a:spcPts val="1800"/>
              </a:spcAft>
              <a:buSzPct val="120000"/>
              <a:buFont typeface="Courier New" panose="02070309020205020404" pitchFamily="49" charset="0"/>
              <a:buChar char="o"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053620-96AC-EF47-823B-D2E90BBCE5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4E3F12-6C4D-C642-90EC-9F9AE3161A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BE73488-10D2-46C5-8886-B5262B4036E9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9DFCC48B-BCC3-4AAB-8EE4-592BE912D5A8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02EE5703-F2FA-4A41-8927-030A564B0F80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9054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1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201" y="1557338"/>
            <a:ext cx="11264002" cy="447252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86F2967F-3AC1-482F-9FA1-FB5058EEC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BB147208-B303-4867-B415-427BFDB712A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3AC1916D-DE81-4DEB-837D-9B1EBBEBAB9E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A5C2815-3F5D-4F03-A9B8-AD61D140AB8F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211B9727-26D5-42C6-AA8E-16F0A9551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3DB52600-6114-4FF8-A64F-1419078C06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98E623A-5D96-4DDD-91E6-E567C5082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28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11276765" cy="4472526"/>
          </a:xfrm>
        </p:spPr>
        <p:txBody>
          <a:bodyPr lIns="0" tIns="0" rIns="0" bIns="0" numCol="2" spcCol="54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85F80FCE-DB62-4AE9-8E37-C5ECE83CEA2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5337BA55-D4F4-482D-9902-A7DF343CF4BD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1E77F523-A47D-4ED1-A730-DF5462674088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B35A5DA5-9B3D-430B-9B7D-12A49C8960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BC87520E-C40B-4CBE-A2FA-D2587AA999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8ED1510-B77E-4E58-8FB2-F06301CA4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88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7" y="1557337"/>
            <a:ext cx="11269308" cy="4392613"/>
          </a:xfrm>
        </p:spPr>
        <p:txBody>
          <a:bodyPr lIns="0" tIns="0" rIns="0" bIns="0" numCol="3" spcCol="432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97EA33F-8FE6-43F7-B87B-F8A75881DC82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4457ED34-8FD7-4334-B58D-DE5268F487BB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DE95361B-2753-4630-8435-D8D6DFA2E2B3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9953CB5C-8C23-4943-AA23-507887A04C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EA2B975-3B1B-40A2-9512-420987E41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2FD83117-18D4-4F50-B150-B24C3ADCCA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07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+grafico picc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8081963" y="1557338"/>
            <a:ext cx="365378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519" y="1557338"/>
            <a:ext cx="7305513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FE997AC-2DEF-4982-9219-0DE8E80C2C1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8162224" y="1696688"/>
            <a:ext cx="3492000" cy="4572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5014FC49-70B3-48C6-AAEA-1B6DEB762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2222" y="2261938"/>
            <a:ext cx="3492000" cy="360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BFF0EAD9-FB2A-4B10-AC7E-2867676F5114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4DE85F56-C820-4265-A4F2-F29B8154D702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6D6C4BEC-89CF-43B7-9CD5-49EE71B27928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665B96CC-8D49-494F-9C8A-BD8535137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1DD249C-FFFA-4674-9CB5-ABEFDF5041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48756CF5-11CA-40E9-BF7A-4F15C16E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17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piccolo+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4251325" y="1557338"/>
            <a:ext cx="748506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895" y="1557338"/>
            <a:ext cx="3528947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0E25EF9-674A-4A68-B7E8-41ACE37CAFAA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4366950" y="1679423"/>
            <a:ext cx="7253812" cy="45738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9BCFAF2C-DE26-450A-8C7B-A22A26FF4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66949" y="2165685"/>
            <a:ext cx="7253813" cy="370416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D9D4E6DC-14B8-4843-AA1D-57AA39AE5B3E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91CC3821-0B1E-41AB-852F-4CB74E2EA3CC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75FDA81B-88AF-4AF4-8B43-18134CE8E446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12972DC-41D2-4C0E-AD61-A73383B821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1A03A1C-8D78-4F26-8F73-B711C52ED0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6C03E07E-3B47-479C-ADF1-A58628B5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569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+ colonna libera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473075" y="1557338"/>
            <a:ext cx="748506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439" y="1560749"/>
            <a:ext cx="3528947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0E25EF9-674A-4A68-B7E8-41ACE37CAFAA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88700" y="1679423"/>
            <a:ext cx="7253812" cy="45738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9BCFAF2C-DE26-450A-8C7B-A22A26FF4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699" y="2165685"/>
            <a:ext cx="7253813" cy="370416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D9D4E6DC-14B8-4843-AA1D-57AA39AE5B3E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91CC3821-0B1E-41AB-852F-4CB74E2EA3CC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75FDA81B-88AF-4AF4-8B43-18134CE8E446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12972DC-41D2-4C0E-AD61-A73383B821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1A03A1C-8D78-4F26-8F73-B711C52ED0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B3668A3-50F9-4865-BCB1-15BD808B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04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à testo+metà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6256216" y="1557338"/>
            <a:ext cx="5472000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5472000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BE1843A-CB5F-4920-B032-23C22AAE931F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376432" y="1684420"/>
            <a:ext cx="5231635" cy="4572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22E57A97-B19C-4884-84CD-94CF8F624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6432" y="2220577"/>
            <a:ext cx="5231636" cy="36203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EBDED907-CBCE-4C48-8974-1732296AB56B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F1D4BD23-7064-4A1A-B3B8-22936DC971AB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45DD4428-CB25-4CE0-B3BD-9E45A9B024CE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CFFE7A2-271E-4180-8862-1207E565D1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0A34ABB8-E594-41C5-B46B-F19275F5E5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EB9757BE-24B5-4D77-9B24-FA598161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476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939800"/>
            <a:ext cx="11204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103438"/>
            <a:ext cx="11204575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20" r:id="rId8"/>
    <p:sldLayoutId id="2147483714" r:id="rId9"/>
    <p:sldLayoutId id="2147483716" r:id="rId10"/>
    <p:sldLayoutId id="2147483715" r:id="rId11"/>
    <p:sldLayoutId id="2147483717" r:id="rId12"/>
    <p:sldLayoutId id="2147483718" r:id="rId13"/>
  </p:sldLayoutIdLst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rgbClr val="59595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rtl="0" fontAlgn="t">
        <a:spcBef>
          <a:spcPct val="0"/>
        </a:spcBef>
        <a:spcAft>
          <a:spcPts val="1200"/>
        </a:spcAft>
        <a:buClr>
          <a:srgbClr val="CC2A2A"/>
        </a:buClr>
        <a:buSzPct val="100000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23850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28650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6475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66838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olidoro@istat.it" TargetMode="External"/><Relationship Id="rId2" Type="http://schemas.openxmlformats.org/officeDocument/2006/relationships/hyperlink" Target="mailto:albrunet@istat.it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0BFAD7-8051-44E7-952E-F8647A1CB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070" y="2621956"/>
            <a:ext cx="10314917" cy="2782819"/>
          </a:xfrm>
        </p:spPr>
        <p:txBody>
          <a:bodyPr>
            <a:normAutofit/>
          </a:bodyPr>
          <a:lstStyle/>
          <a:p>
            <a:r>
              <a:rPr lang="en-US" cap="small" dirty="0"/>
              <a:t>Scanner data to compile </a:t>
            </a:r>
            <a:r>
              <a:rPr lang="en-US" cap="small" dirty="0" smtClean="0"/>
              <a:t>CPIs</a:t>
            </a:r>
            <a:br>
              <a:rPr lang="en-US" cap="small" dirty="0" smtClean="0"/>
            </a:br>
            <a:r>
              <a:rPr lang="en-US" cap="small" dirty="0" smtClean="0"/>
              <a:t>Data</a:t>
            </a:r>
            <a:r>
              <a:rPr lang="en-US" cap="small" dirty="0"/>
              <a:t>, Aggregation structure and the Window Linking issue </a:t>
            </a:r>
            <a:endParaRPr lang="it-IT" sz="3400" cap="small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F54B89B-F96C-4A34-BA9E-083269BE1EC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it-IT" dirty="0" err="1"/>
              <a:t>Videoconference</a:t>
            </a:r>
            <a:r>
              <a:rPr lang="it-IT" dirty="0"/>
              <a:t>, </a:t>
            </a:r>
            <a:r>
              <a:rPr lang="it-IT" dirty="0" smtClean="0"/>
              <a:t>2,3,4,5,9, 10 </a:t>
            </a:r>
            <a:r>
              <a:rPr lang="it-IT" dirty="0" err="1" smtClean="0"/>
              <a:t>June</a:t>
            </a:r>
            <a:r>
              <a:rPr lang="it-IT" dirty="0" smtClean="0"/>
              <a:t> </a:t>
            </a:r>
            <a:r>
              <a:rPr lang="it-IT" dirty="0"/>
              <a:t>2021</a:t>
            </a:r>
          </a:p>
          <a:p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353B436-6816-4A46-BDBE-42E64EB27CB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69184" y="1503956"/>
            <a:ext cx="8035719" cy="873897"/>
          </a:xfrm>
        </p:spPr>
        <p:txBody>
          <a:bodyPr/>
          <a:lstStyle/>
          <a:p>
            <a:r>
              <a:rPr lang="en-US" dirty="0"/>
              <a:t>Group of Experts on Consumer Price Indices</a:t>
            </a:r>
            <a:endParaRPr lang="en-GB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1D87B255-EFEE-4DEF-9FE3-EB483176489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73821" y="6059761"/>
            <a:ext cx="7481115" cy="43601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it-IT" dirty="0" smtClean="0"/>
              <a:t>2021, </a:t>
            </a:r>
            <a:r>
              <a:rPr lang="it-IT" dirty="0" err="1" smtClean="0"/>
              <a:t>June</a:t>
            </a:r>
            <a:r>
              <a:rPr lang="it-IT" dirty="0" smtClean="0"/>
              <a:t>, 2</a:t>
            </a:r>
          </a:p>
          <a:p>
            <a:r>
              <a:rPr lang="it-IT" dirty="0" smtClean="0"/>
              <a:t>Alessandro </a:t>
            </a:r>
            <a:r>
              <a:rPr lang="it-IT" dirty="0"/>
              <a:t>Brunetti (Istat), Stefania </a:t>
            </a:r>
            <a:r>
              <a:rPr lang="it-IT" dirty="0" err="1"/>
              <a:t>Fatello</a:t>
            </a:r>
            <a:r>
              <a:rPr lang="it-IT" dirty="0"/>
              <a:t> (Istat), Tiziana Laureti (</a:t>
            </a:r>
            <a:r>
              <a:rPr lang="it-IT" dirty="0" err="1" smtClean="0"/>
              <a:t>University</a:t>
            </a:r>
            <a:r>
              <a:rPr lang="it-IT" dirty="0" smtClean="0"/>
              <a:t> of </a:t>
            </a:r>
            <a:r>
              <a:rPr lang="it-IT" dirty="0"/>
              <a:t>Tuscia), Federico Polidoro (Istat)</a:t>
            </a:r>
          </a:p>
        </p:txBody>
      </p:sp>
    </p:spTree>
    <p:extLst>
      <p:ext uri="{BB962C8B-B14F-4D97-AF65-F5344CB8AC3E}">
        <p14:creationId xmlns:p14="http://schemas.microsoft.com/office/powerpoint/2010/main" val="273070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it-IT" sz="2000" dirty="0" smtClean="0"/>
              <a:t>Analysis of the </a:t>
            </a:r>
            <a:r>
              <a:rPr lang="it-IT" sz="2000" dirty="0" err="1" smtClean="0"/>
              <a:t>results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Segnaposto testo 5"/>
          <p:cNvSpPr>
            <a:spLocks noGrp="1"/>
          </p:cNvSpPr>
          <p:nvPr>
            <p:ph type="body" idx="1"/>
          </p:nvPr>
        </p:nvSpPr>
        <p:spPr>
          <a:xfrm>
            <a:off x="564922" y="1267096"/>
            <a:ext cx="7677743" cy="339634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Whole </a:t>
            </a:r>
            <a:r>
              <a:rPr lang="it-IT" dirty="0" err="1"/>
              <a:t>f</a:t>
            </a:r>
            <a:r>
              <a:rPr lang="it-IT" dirty="0" err="1" smtClean="0"/>
              <a:t>resh</a:t>
            </a:r>
            <a:r>
              <a:rPr lang="it-IT" dirty="0" smtClean="0"/>
              <a:t> </a:t>
            </a:r>
            <a:r>
              <a:rPr lang="it-IT" dirty="0" err="1" smtClean="0"/>
              <a:t>milk</a:t>
            </a:r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168" y="1640114"/>
            <a:ext cx="5421831" cy="3650341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108" y="1646712"/>
            <a:ext cx="5459636" cy="3656805"/>
          </a:xfrm>
          <a:prstGeom prst="rect">
            <a:avLst/>
          </a:prstGeom>
        </p:spPr>
      </p:pic>
      <p:sp>
        <p:nvSpPr>
          <p:cNvPr id="8" name="Segnaposto testo 5"/>
          <p:cNvSpPr txBox="1">
            <a:spLocks/>
          </p:cNvSpPr>
          <p:nvPr/>
        </p:nvSpPr>
        <p:spPr bwMode="auto">
          <a:xfrm>
            <a:off x="573629" y="5547367"/>
            <a:ext cx="11143115" cy="6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defTabSz="457200" rtl="0" fontAlgn="t">
              <a:spcBef>
                <a:spcPct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20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8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Courier New" panose="02070309020205020404" pitchFamily="49" charset="0"/>
              <a:buNone/>
            </a:pPr>
            <a:r>
              <a:rPr lang="en-GB" dirty="0" smtClean="0"/>
              <a:t>Indices seem to be more influenced by the alternative options concerning the outlet dimension and to a small extent by the options on the «market» dimension.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2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it-IT" sz="2000" dirty="0" smtClean="0"/>
              <a:t>Analysis of the </a:t>
            </a:r>
            <a:r>
              <a:rPr lang="it-IT" sz="2000" dirty="0" err="1" smtClean="0"/>
              <a:t>results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Segnaposto testo 5"/>
          <p:cNvSpPr>
            <a:spLocks noGrp="1"/>
          </p:cNvSpPr>
          <p:nvPr>
            <p:ph type="body" idx="1"/>
          </p:nvPr>
        </p:nvSpPr>
        <p:spPr>
          <a:xfrm>
            <a:off x="382040" y="1267096"/>
            <a:ext cx="7677743" cy="339634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  </a:t>
            </a:r>
            <a:r>
              <a:rPr lang="it-IT" dirty="0" err="1" smtClean="0"/>
              <a:t>Dish</a:t>
            </a:r>
            <a:r>
              <a:rPr lang="it-IT" dirty="0" smtClean="0"/>
              <a:t> </a:t>
            </a:r>
            <a:r>
              <a:rPr lang="it-IT" dirty="0" err="1" smtClean="0"/>
              <a:t>detergents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885" y="1644278"/>
            <a:ext cx="5541469" cy="375366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147" y="1653177"/>
            <a:ext cx="5275151" cy="3731706"/>
          </a:xfrm>
          <a:prstGeom prst="rect">
            <a:avLst/>
          </a:prstGeom>
        </p:spPr>
      </p:pic>
      <p:sp>
        <p:nvSpPr>
          <p:cNvPr id="8" name="Segnaposto testo 5"/>
          <p:cNvSpPr txBox="1">
            <a:spLocks/>
          </p:cNvSpPr>
          <p:nvPr/>
        </p:nvSpPr>
        <p:spPr bwMode="auto">
          <a:xfrm>
            <a:off x="573629" y="5547367"/>
            <a:ext cx="11143115" cy="6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defTabSz="457200" rtl="0" fontAlgn="t">
              <a:spcBef>
                <a:spcPct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20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8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Courier New" panose="02070309020205020404" pitchFamily="49" charset="0"/>
              <a:buNone/>
            </a:pP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, the </a:t>
            </a:r>
            <a:r>
              <a:rPr lang="it-IT" dirty="0" err="1" smtClean="0"/>
              <a:t>choice</a:t>
            </a:r>
            <a:r>
              <a:rPr lang="it-IT" dirty="0" smtClean="0"/>
              <a:t> of </a:t>
            </a:r>
            <a:r>
              <a:rPr lang="it-IT" dirty="0" err="1" smtClean="0"/>
              <a:t>aggregating</a:t>
            </a:r>
            <a:r>
              <a:rPr lang="it-IT" dirty="0" smtClean="0"/>
              <a:t> (or </a:t>
            </a:r>
            <a:r>
              <a:rPr lang="it-IT" dirty="0" err="1" smtClean="0"/>
              <a:t>not</a:t>
            </a:r>
            <a:r>
              <a:rPr lang="it-IT" dirty="0" smtClean="0"/>
              <a:t>) </a:t>
            </a:r>
            <a:r>
              <a:rPr lang="it-IT" dirty="0" err="1" smtClean="0"/>
              <a:t>GTINs</a:t>
            </a:r>
            <a:r>
              <a:rPr lang="it-IT" dirty="0" smtClean="0"/>
              <a:t> over outlet </a:t>
            </a:r>
            <a:r>
              <a:rPr lang="it-IT" dirty="0" err="1" smtClean="0"/>
              <a:t>types</a:t>
            </a:r>
            <a:r>
              <a:rPr lang="it-IT" dirty="0" smtClean="0"/>
              <a:t> </a:t>
            </a:r>
            <a:r>
              <a:rPr lang="it-IT" dirty="0" err="1" smtClean="0"/>
              <a:t>seems</a:t>
            </a:r>
            <a:r>
              <a:rPr lang="it-IT" dirty="0" smtClean="0"/>
              <a:t> to be more </a:t>
            </a:r>
            <a:r>
              <a:rPr lang="it-IT" dirty="0" err="1" smtClean="0"/>
              <a:t>relevant</a:t>
            </a:r>
            <a:r>
              <a:rPr lang="it-IT" dirty="0" smtClean="0"/>
              <a:t>. </a:t>
            </a:r>
            <a:r>
              <a:rPr lang="it-IT" dirty="0" err="1" smtClean="0"/>
              <a:t>However</a:t>
            </a:r>
            <a:r>
              <a:rPr lang="it-IT" dirty="0" smtClean="0"/>
              <a:t>, in the case of </a:t>
            </a:r>
            <a:r>
              <a:rPr lang="it-IT" dirty="0" err="1" smtClean="0"/>
              <a:t>dish</a:t>
            </a:r>
            <a:r>
              <a:rPr lang="it-IT" dirty="0" smtClean="0"/>
              <a:t> </a:t>
            </a:r>
            <a:r>
              <a:rPr lang="it-IT" dirty="0" err="1" smtClean="0"/>
              <a:t>detergents</a:t>
            </a:r>
            <a:r>
              <a:rPr lang="it-IT" dirty="0"/>
              <a:t>,</a:t>
            </a:r>
            <a:r>
              <a:rPr lang="it-IT" dirty="0" smtClean="0"/>
              <a:t> the alternative </a:t>
            </a:r>
            <a:r>
              <a:rPr lang="it-IT" dirty="0" err="1" smtClean="0"/>
              <a:t>options</a:t>
            </a:r>
            <a:r>
              <a:rPr lang="it-IT" dirty="0" smtClean="0"/>
              <a:t> on «market» </a:t>
            </a:r>
            <a:r>
              <a:rPr lang="it-IT" dirty="0" err="1" smtClean="0"/>
              <a:t>dimension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some more </a:t>
            </a:r>
            <a:r>
              <a:rPr lang="it-IT" dirty="0" err="1" smtClean="0"/>
              <a:t>visible</a:t>
            </a:r>
            <a:r>
              <a:rPr lang="it-IT" dirty="0" smtClean="0"/>
              <a:t> </a:t>
            </a:r>
            <a:r>
              <a:rPr lang="it-IT" dirty="0" err="1" smtClean="0"/>
              <a:t>effects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4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it-IT" sz="2000" dirty="0" smtClean="0"/>
              <a:t>Analysis of the </a:t>
            </a:r>
            <a:r>
              <a:rPr lang="it-IT" sz="2000" dirty="0" err="1" smtClean="0"/>
              <a:t>results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Segnaposto testo 5"/>
          <p:cNvSpPr>
            <a:spLocks noGrp="1"/>
          </p:cNvSpPr>
          <p:nvPr>
            <p:ph type="body" idx="1"/>
          </p:nvPr>
        </p:nvSpPr>
        <p:spPr>
          <a:xfrm>
            <a:off x="564922" y="1254033"/>
            <a:ext cx="7677743" cy="339634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Whole </a:t>
            </a:r>
            <a:r>
              <a:rPr lang="it-IT" dirty="0" err="1"/>
              <a:t>f</a:t>
            </a:r>
            <a:r>
              <a:rPr lang="it-IT" dirty="0" err="1" smtClean="0"/>
              <a:t>resh</a:t>
            </a:r>
            <a:r>
              <a:rPr lang="it-IT" dirty="0" smtClean="0"/>
              <a:t> </a:t>
            </a:r>
            <a:r>
              <a:rPr lang="it-IT" dirty="0" err="1" smtClean="0"/>
              <a:t>milk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640" y="1267096"/>
            <a:ext cx="8078111" cy="4911635"/>
          </a:xfrm>
          <a:prstGeom prst="rect">
            <a:avLst/>
          </a:prstGeom>
        </p:spPr>
      </p:pic>
      <p:sp>
        <p:nvSpPr>
          <p:cNvPr id="7" name="Segnaposto testo 5"/>
          <p:cNvSpPr txBox="1">
            <a:spLocks/>
          </p:cNvSpPr>
          <p:nvPr/>
        </p:nvSpPr>
        <p:spPr bwMode="auto">
          <a:xfrm>
            <a:off x="521379" y="2281643"/>
            <a:ext cx="2613708" cy="289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defTabSz="457200" rtl="0" fontAlgn="t">
              <a:spcBef>
                <a:spcPct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20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8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50000"/>
              </a:lnSpc>
              <a:buFont typeface="Courier New" panose="02070309020205020404" pitchFamily="49" charset="0"/>
              <a:buNone/>
            </a:pPr>
            <a:r>
              <a:rPr lang="it-IT" dirty="0" smtClean="0"/>
              <a:t>In </a:t>
            </a:r>
            <a:r>
              <a:rPr lang="it-IT" dirty="0" err="1" smtClean="0"/>
              <a:t>this</a:t>
            </a:r>
            <a:r>
              <a:rPr lang="it-IT" dirty="0" smtClean="0"/>
              <a:t> case, GEKS-TQ and WTPD </a:t>
            </a:r>
            <a:r>
              <a:rPr lang="it-IT" dirty="0" err="1" smtClean="0"/>
              <a:t>indices</a:t>
            </a:r>
            <a:r>
              <a:rPr lang="it-IT" dirty="0" smtClean="0"/>
              <a:t> </a:t>
            </a:r>
            <a:r>
              <a:rPr lang="it-IT" dirty="0" err="1" smtClean="0"/>
              <a:t>remain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close</a:t>
            </a:r>
            <a:r>
              <a:rPr lang="it-IT" dirty="0" smtClean="0"/>
              <a:t> to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(some </a:t>
            </a:r>
            <a:r>
              <a:rPr lang="it-IT" dirty="0" err="1" smtClean="0"/>
              <a:t>relatively</a:t>
            </a:r>
            <a:r>
              <a:rPr lang="it-IT" dirty="0" smtClean="0"/>
              <a:t> </a:t>
            </a:r>
            <a:r>
              <a:rPr lang="it-IT" dirty="0" err="1" smtClean="0"/>
              <a:t>wider</a:t>
            </a:r>
            <a:r>
              <a:rPr lang="it-IT" dirty="0" smtClean="0"/>
              <a:t> </a:t>
            </a:r>
            <a:r>
              <a:rPr lang="it-IT" dirty="0" err="1" smtClean="0"/>
              <a:t>dicrepancies</a:t>
            </a:r>
            <a:r>
              <a:rPr lang="it-IT" dirty="0" smtClean="0"/>
              <a:t> can be </a:t>
            </a:r>
            <a:r>
              <a:rPr lang="it-IT" dirty="0" err="1" smtClean="0"/>
              <a:t>observed</a:t>
            </a:r>
            <a:r>
              <a:rPr lang="it-IT" dirty="0" smtClean="0"/>
              <a:t> for </a:t>
            </a:r>
            <a:r>
              <a:rPr lang="it-IT" dirty="0" err="1" smtClean="0"/>
              <a:t>indices</a:t>
            </a:r>
            <a:r>
              <a:rPr lang="it-IT" dirty="0" smtClean="0"/>
              <a:t> of the first </a:t>
            </a:r>
            <a:r>
              <a:rPr lang="it-IT" dirty="0" err="1" smtClean="0"/>
              <a:t>simulations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3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it-IT" sz="2000" dirty="0" smtClean="0"/>
              <a:t>Analysis of the </a:t>
            </a:r>
            <a:r>
              <a:rPr lang="it-IT" sz="2000" dirty="0" err="1" smtClean="0"/>
              <a:t>results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Segnaposto testo 5"/>
          <p:cNvSpPr>
            <a:spLocks noGrp="1"/>
          </p:cNvSpPr>
          <p:nvPr>
            <p:ph type="body" idx="1"/>
          </p:nvPr>
        </p:nvSpPr>
        <p:spPr>
          <a:xfrm>
            <a:off x="382040" y="1267096"/>
            <a:ext cx="7677743" cy="339634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  </a:t>
            </a:r>
            <a:r>
              <a:rPr lang="it-IT" dirty="0" err="1" smtClean="0"/>
              <a:t>Dish</a:t>
            </a:r>
            <a:r>
              <a:rPr lang="it-IT" dirty="0" smtClean="0"/>
              <a:t> </a:t>
            </a:r>
            <a:r>
              <a:rPr lang="it-IT" dirty="0" err="1" smtClean="0"/>
              <a:t>detergents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4084" y="1215112"/>
            <a:ext cx="7916908" cy="5192899"/>
          </a:xfrm>
          <a:prstGeom prst="rect">
            <a:avLst/>
          </a:prstGeom>
        </p:spPr>
      </p:pic>
      <p:sp>
        <p:nvSpPr>
          <p:cNvPr id="7" name="Segnaposto testo 5"/>
          <p:cNvSpPr txBox="1">
            <a:spLocks/>
          </p:cNvSpPr>
          <p:nvPr/>
        </p:nvSpPr>
        <p:spPr bwMode="auto">
          <a:xfrm>
            <a:off x="521379" y="1824438"/>
            <a:ext cx="2613708" cy="289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defTabSz="457200" rtl="0" fontAlgn="t">
              <a:spcBef>
                <a:spcPct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20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8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50000"/>
              </a:lnSpc>
              <a:buFont typeface="Courier New" panose="02070309020205020404" pitchFamily="49" charset="0"/>
              <a:buNone/>
            </a:pPr>
            <a:r>
              <a:rPr lang="it-IT" dirty="0" err="1" smtClean="0"/>
              <a:t>Concerning</a:t>
            </a:r>
            <a:r>
              <a:rPr lang="it-IT" dirty="0" smtClean="0"/>
              <a:t> </a:t>
            </a:r>
            <a:r>
              <a:rPr lang="it-IT" dirty="0" err="1" smtClean="0"/>
              <a:t>dish</a:t>
            </a:r>
            <a:r>
              <a:rPr lang="it-IT" dirty="0" smtClean="0"/>
              <a:t> </a:t>
            </a:r>
            <a:r>
              <a:rPr lang="it-IT" dirty="0" err="1" smtClean="0"/>
              <a:t>detergents</a:t>
            </a:r>
            <a:r>
              <a:rPr lang="it-IT" dirty="0" smtClean="0"/>
              <a:t>, GEKS-TQ and WTPD </a:t>
            </a:r>
            <a:r>
              <a:rPr lang="it-IT" dirty="0" err="1" smtClean="0"/>
              <a:t>indices</a:t>
            </a:r>
            <a:r>
              <a:rPr lang="it-IT" dirty="0" smtClean="0"/>
              <a:t> </a:t>
            </a:r>
            <a:r>
              <a:rPr lang="it-IT" dirty="0" err="1" smtClean="0"/>
              <a:t>slightly</a:t>
            </a:r>
            <a:r>
              <a:rPr lang="it-IT" dirty="0" smtClean="0"/>
              <a:t> </a:t>
            </a:r>
            <a:r>
              <a:rPr lang="it-IT" dirty="0" err="1" smtClean="0"/>
              <a:t>differ</a:t>
            </a:r>
            <a:endParaRPr lang="it-IT" dirty="0" smtClean="0"/>
          </a:p>
          <a:p>
            <a:pPr marL="0" indent="0" eaLnBrk="1" hangingPunct="1">
              <a:lnSpc>
                <a:spcPct val="150000"/>
              </a:lnSpc>
              <a:buFont typeface="Courier New" panose="02070309020205020404" pitchFamily="49" charset="0"/>
              <a:buNone/>
            </a:pP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reflects</a:t>
            </a:r>
            <a:r>
              <a:rPr lang="it-IT" dirty="0" smtClean="0"/>
              <a:t> the </a:t>
            </a:r>
            <a:r>
              <a:rPr lang="it-IT" dirty="0" err="1" smtClean="0"/>
              <a:t>differences</a:t>
            </a:r>
            <a:r>
              <a:rPr lang="it-IT" dirty="0" smtClean="0"/>
              <a:t> in the </a:t>
            </a:r>
            <a:r>
              <a:rPr lang="it-IT" dirty="0" err="1" smtClean="0"/>
              <a:t>dinamic</a:t>
            </a:r>
            <a:r>
              <a:rPr lang="it-IT" dirty="0" smtClean="0"/>
              <a:t> of the </a:t>
            </a:r>
            <a:r>
              <a:rPr lang="it-IT" dirty="0" err="1" smtClean="0"/>
              <a:t>universe</a:t>
            </a:r>
            <a:r>
              <a:rPr lang="it-IT" dirty="0" smtClean="0"/>
              <a:t> of </a:t>
            </a:r>
            <a:r>
              <a:rPr lang="it-IT" dirty="0" err="1" smtClean="0"/>
              <a:t>items</a:t>
            </a:r>
            <a:r>
              <a:rPr lang="it-IT" dirty="0" smtClean="0"/>
              <a:t> in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product</a:t>
            </a:r>
            <a:r>
              <a:rPr lang="it-IT" dirty="0" smtClean="0"/>
              <a:t> </a:t>
            </a:r>
            <a:r>
              <a:rPr lang="it-IT" dirty="0" err="1" smtClean="0"/>
              <a:t>aggregates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70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it-IT" sz="2000" dirty="0" smtClean="0"/>
              <a:t>Analysis of the </a:t>
            </a:r>
            <a:r>
              <a:rPr lang="it-IT" sz="2000" dirty="0" err="1" smtClean="0"/>
              <a:t>results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2040" y="1162593"/>
            <a:ext cx="7677743" cy="339634"/>
          </a:xfrm>
        </p:spPr>
        <p:txBody>
          <a:bodyPr/>
          <a:lstStyle/>
          <a:p>
            <a:r>
              <a:rPr lang="it-IT" dirty="0" err="1" smtClean="0"/>
              <a:t>GTINs</a:t>
            </a:r>
            <a:r>
              <a:rPr lang="it-IT" dirty="0" smtClean="0"/>
              <a:t> </a:t>
            </a:r>
            <a:r>
              <a:rPr lang="it-IT" dirty="0" err="1" smtClean="0"/>
              <a:t>matching</a:t>
            </a:r>
            <a:r>
              <a:rPr lang="it-IT" dirty="0" smtClean="0"/>
              <a:t> ratio in </a:t>
            </a:r>
            <a:r>
              <a:rPr lang="it-IT" dirty="0" err="1" smtClean="0"/>
              <a:t>periods</a:t>
            </a:r>
            <a:r>
              <a:rPr lang="it-IT" dirty="0" smtClean="0"/>
              <a:t> (m ; n)    (m ; n = 0, 1, … , 28)    </a:t>
            </a:r>
            <a:endParaRPr lang="it-IT" dirty="0"/>
          </a:p>
        </p:txBody>
      </p:sp>
      <p:sp>
        <p:nvSpPr>
          <p:cNvPr id="13" name="Segnaposto testo 5"/>
          <p:cNvSpPr txBox="1">
            <a:spLocks/>
          </p:cNvSpPr>
          <p:nvPr/>
        </p:nvSpPr>
        <p:spPr bwMode="auto">
          <a:xfrm>
            <a:off x="1381913" y="1649373"/>
            <a:ext cx="3033333" cy="33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defTabSz="457200" rtl="0" fontAlgn="t">
              <a:spcBef>
                <a:spcPct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20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8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it-IT" dirty="0" smtClean="0"/>
              <a:t>Whole </a:t>
            </a:r>
            <a:r>
              <a:rPr lang="it-IT" dirty="0" err="1" smtClean="0"/>
              <a:t>fresh</a:t>
            </a:r>
            <a:r>
              <a:rPr lang="it-IT" dirty="0" smtClean="0"/>
              <a:t> </a:t>
            </a:r>
            <a:r>
              <a:rPr lang="it-IT" dirty="0" err="1" smtClean="0"/>
              <a:t>milk</a:t>
            </a:r>
            <a:r>
              <a:rPr lang="it-IT" dirty="0" smtClean="0"/>
              <a:t> (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outlets</a:t>
            </a:r>
            <a:r>
              <a:rPr lang="it-IT" dirty="0" smtClean="0"/>
              <a:t>)   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832" y="2077311"/>
            <a:ext cx="5068547" cy="424729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08" y="2066980"/>
            <a:ext cx="5338357" cy="4270685"/>
          </a:xfrm>
          <a:prstGeom prst="rect">
            <a:avLst/>
          </a:prstGeom>
        </p:spPr>
      </p:pic>
      <p:sp>
        <p:nvSpPr>
          <p:cNvPr id="14" name="Segnaposto testo 5"/>
          <p:cNvSpPr txBox="1">
            <a:spLocks/>
          </p:cNvSpPr>
          <p:nvPr/>
        </p:nvSpPr>
        <p:spPr bwMode="auto">
          <a:xfrm>
            <a:off x="7743540" y="1662436"/>
            <a:ext cx="3850970" cy="33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defTabSz="457200" rtl="0" fontAlgn="t">
              <a:spcBef>
                <a:spcPct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20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8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it-IT" dirty="0" err="1" smtClean="0"/>
              <a:t>Dish</a:t>
            </a:r>
            <a:r>
              <a:rPr lang="it-IT" dirty="0" smtClean="0"/>
              <a:t> </a:t>
            </a:r>
            <a:r>
              <a:rPr lang="it-IT" dirty="0" err="1" smtClean="0"/>
              <a:t>detergents</a:t>
            </a:r>
            <a:r>
              <a:rPr lang="it-IT" dirty="0" smtClean="0"/>
              <a:t> (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outlets</a:t>
            </a:r>
            <a:r>
              <a:rPr lang="it-IT" dirty="0" smtClean="0"/>
              <a:t>)   </a:t>
            </a:r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1821" y="3508466"/>
            <a:ext cx="9525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99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it-IT" sz="2000" dirty="0" smtClean="0"/>
              <a:t>Analysis of the </a:t>
            </a:r>
            <a:r>
              <a:rPr lang="it-IT" sz="2000" dirty="0" err="1" smtClean="0"/>
              <a:t>results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2040" y="5186031"/>
            <a:ext cx="11356163" cy="76866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 err="1" smtClean="0"/>
              <a:t>Official</a:t>
            </a:r>
            <a:r>
              <a:rPr lang="it-IT" dirty="0" smtClean="0"/>
              <a:t> and </a:t>
            </a:r>
            <a:r>
              <a:rPr lang="it-IT" dirty="0" err="1" smtClean="0"/>
              <a:t>simulated</a:t>
            </a:r>
            <a:r>
              <a:rPr lang="it-IT" dirty="0" smtClean="0"/>
              <a:t> </a:t>
            </a:r>
            <a:r>
              <a:rPr lang="it-IT" dirty="0" err="1" smtClean="0"/>
              <a:t>indices</a:t>
            </a:r>
            <a:r>
              <a:rPr lang="it-IT" dirty="0" smtClean="0"/>
              <a:t> show a </a:t>
            </a:r>
            <a:r>
              <a:rPr lang="it-IT" dirty="0" err="1" smtClean="0"/>
              <a:t>similar</a:t>
            </a:r>
            <a:r>
              <a:rPr lang="it-IT" dirty="0" smtClean="0"/>
              <a:t> </a:t>
            </a:r>
            <a:r>
              <a:rPr lang="it-IT" dirty="0" err="1" smtClean="0"/>
              <a:t>evolution</a:t>
            </a:r>
            <a:r>
              <a:rPr lang="it-IT" dirty="0" smtClean="0"/>
              <a:t> from Dec-20 </a:t>
            </a:r>
            <a:r>
              <a:rPr lang="it-IT" dirty="0" err="1" smtClean="0"/>
              <a:t>onward</a:t>
            </a:r>
            <a:r>
              <a:rPr lang="it-IT" dirty="0" smtClean="0"/>
              <a:t>.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wide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shift</a:t>
            </a:r>
            <a:r>
              <a:rPr lang="it-IT" dirty="0" smtClean="0"/>
              <a:t> (</a:t>
            </a:r>
            <a:r>
              <a:rPr lang="it-IT" dirty="0" err="1" smtClean="0"/>
              <a:t>linking</a:t>
            </a:r>
            <a:r>
              <a:rPr lang="it-IT" dirty="0" smtClean="0"/>
              <a:t> </a:t>
            </a:r>
            <a:r>
              <a:rPr lang="it-IT" dirty="0" err="1" smtClean="0"/>
              <a:t>old</a:t>
            </a:r>
            <a:r>
              <a:rPr lang="it-IT" dirty="0" smtClean="0"/>
              <a:t> and «new» </a:t>
            </a:r>
            <a:r>
              <a:rPr lang="it-IT" dirty="0" err="1" smtClean="0"/>
              <a:t>series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be </a:t>
            </a:r>
            <a:r>
              <a:rPr lang="it-IT" dirty="0" err="1" smtClean="0"/>
              <a:t>problematic</a:t>
            </a:r>
            <a:r>
              <a:rPr lang="it-IT" dirty="0" smtClean="0"/>
              <a:t>)    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294" y="1749878"/>
            <a:ext cx="5021401" cy="3393344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549" y="1762941"/>
            <a:ext cx="5052834" cy="3423090"/>
          </a:xfrm>
          <a:prstGeom prst="rect">
            <a:avLst/>
          </a:prstGeom>
        </p:spPr>
      </p:pic>
      <p:sp>
        <p:nvSpPr>
          <p:cNvPr id="15" name="Segnaposto testo 5"/>
          <p:cNvSpPr txBox="1">
            <a:spLocks/>
          </p:cNvSpPr>
          <p:nvPr/>
        </p:nvSpPr>
        <p:spPr bwMode="auto">
          <a:xfrm>
            <a:off x="534440" y="1262741"/>
            <a:ext cx="11356163" cy="33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defTabSz="457200" rtl="0" fontAlgn="t">
              <a:spcBef>
                <a:spcPct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20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8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Courier New" panose="02070309020205020404" pitchFamily="49" charset="0"/>
              <a:buNone/>
            </a:pPr>
            <a:r>
              <a:rPr lang="it-IT" dirty="0" err="1" smtClean="0"/>
              <a:t>Simulated</a:t>
            </a:r>
            <a:r>
              <a:rPr lang="it-IT" dirty="0" smtClean="0"/>
              <a:t> and </a:t>
            </a:r>
            <a:r>
              <a:rPr lang="it-IT" dirty="0" err="1" smtClean="0"/>
              <a:t>official</a:t>
            </a:r>
            <a:r>
              <a:rPr lang="it-IT" dirty="0" smtClean="0"/>
              <a:t> </a:t>
            </a:r>
            <a:r>
              <a:rPr lang="it-IT" dirty="0" err="1" smtClean="0"/>
              <a:t>indices</a:t>
            </a:r>
            <a:r>
              <a:rPr lang="it-IT" dirty="0" smtClean="0"/>
              <a:t> of «</a:t>
            </a:r>
            <a:r>
              <a:rPr lang="it-IT" dirty="0" err="1" smtClean="0"/>
              <a:t>whole</a:t>
            </a:r>
            <a:r>
              <a:rPr lang="it-IT" dirty="0" smtClean="0"/>
              <a:t> </a:t>
            </a:r>
            <a:r>
              <a:rPr lang="it-IT" dirty="0" err="1" smtClean="0"/>
              <a:t>fresh</a:t>
            </a:r>
            <a:r>
              <a:rPr lang="it-IT" dirty="0" smtClean="0"/>
              <a:t> </a:t>
            </a:r>
            <a:r>
              <a:rPr lang="it-IT" dirty="0" err="1" smtClean="0"/>
              <a:t>milk</a:t>
            </a:r>
            <a:r>
              <a:rPr lang="it-IT" dirty="0" smtClean="0"/>
              <a:t>» and «</a:t>
            </a:r>
            <a:r>
              <a:rPr lang="it-IT" dirty="0" err="1"/>
              <a:t>d</a:t>
            </a:r>
            <a:r>
              <a:rPr lang="it-IT" dirty="0" err="1" smtClean="0"/>
              <a:t>ish</a:t>
            </a:r>
            <a:r>
              <a:rPr lang="it-IT" dirty="0" smtClean="0"/>
              <a:t> </a:t>
            </a:r>
            <a:r>
              <a:rPr lang="it-IT" dirty="0" err="1" smtClean="0"/>
              <a:t>detergents</a:t>
            </a:r>
            <a:r>
              <a:rPr lang="it-IT" dirty="0" smtClean="0"/>
              <a:t>»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119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it-IT" sz="2000" dirty="0" smtClean="0"/>
              <a:t>Analysis of the </a:t>
            </a:r>
            <a:r>
              <a:rPr lang="it-IT" sz="2000" dirty="0" err="1" smtClean="0"/>
              <a:t>results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5" name="Segnaposto testo 5"/>
          <p:cNvSpPr txBox="1">
            <a:spLocks/>
          </p:cNvSpPr>
          <p:nvPr/>
        </p:nvSpPr>
        <p:spPr bwMode="auto">
          <a:xfrm>
            <a:off x="547503" y="1105984"/>
            <a:ext cx="11356163" cy="84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defTabSz="457200" rtl="0" fontAlgn="t">
              <a:spcBef>
                <a:spcPct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20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8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CC2A2A"/>
              </a:buClr>
              <a:buSzPct val="10000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50000"/>
              </a:lnSpc>
              <a:buFont typeface="Courier New" panose="02070309020205020404" pitchFamily="49" charset="0"/>
              <a:buNone/>
            </a:pPr>
            <a:r>
              <a:rPr lang="it-IT" dirty="0" err="1" smtClean="0"/>
              <a:t>Differences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indices</a:t>
            </a:r>
            <a:r>
              <a:rPr lang="it-IT" dirty="0"/>
              <a:t> </a:t>
            </a:r>
            <a:r>
              <a:rPr lang="it-IT" dirty="0" err="1" smtClean="0"/>
              <a:t>calculated</a:t>
            </a:r>
            <a:r>
              <a:rPr lang="it-IT" dirty="0" smtClean="0"/>
              <a:t> with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splicing</a:t>
            </a:r>
            <a:r>
              <a:rPr lang="it-IT" dirty="0" smtClean="0"/>
              <a:t> </a:t>
            </a:r>
            <a:r>
              <a:rPr lang="it-IT" dirty="0" err="1" smtClean="0"/>
              <a:t>methods</a:t>
            </a:r>
            <a:r>
              <a:rPr lang="it-IT" dirty="0" smtClean="0"/>
              <a:t> are </a:t>
            </a:r>
            <a:r>
              <a:rPr lang="it-IT" dirty="0" err="1" smtClean="0"/>
              <a:t>quite</a:t>
            </a:r>
            <a:r>
              <a:rPr lang="it-IT" dirty="0" smtClean="0"/>
              <a:t> small in the case of </a:t>
            </a:r>
            <a:r>
              <a:rPr lang="it-IT" dirty="0" err="1" smtClean="0"/>
              <a:t>whole</a:t>
            </a:r>
            <a:r>
              <a:rPr lang="it-IT" dirty="0" smtClean="0"/>
              <a:t> </a:t>
            </a:r>
            <a:r>
              <a:rPr lang="it-IT" dirty="0" err="1" smtClean="0"/>
              <a:t>fresh</a:t>
            </a:r>
            <a:r>
              <a:rPr lang="it-IT" dirty="0" smtClean="0"/>
              <a:t> </a:t>
            </a:r>
            <a:r>
              <a:rPr lang="it-IT" dirty="0" err="1" smtClean="0"/>
              <a:t>milk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negligible</a:t>
            </a:r>
            <a:r>
              <a:rPr lang="it-IT" dirty="0" smtClean="0"/>
              <a:t> in the case of </a:t>
            </a:r>
            <a:r>
              <a:rPr lang="it-IT" dirty="0" err="1"/>
              <a:t>d</a:t>
            </a:r>
            <a:r>
              <a:rPr lang="it-IT" dirty="0" err="1" smtClean="0"/>
              <a:t>ish</a:t>
            </a:r>
            <a:r>
              <a:rPr lang="it-IT" dirty="0" smtClean="0"/>
              <a:t> </a:t>
            </a:r>
            <a:r>
              <a:rPr lang="it-IT" dirty="0" err="1" smtClean="0"/>
              <a:t>detergents</a:t>
            </a:r>
            <a:r>
              <a:rPr lang="it-IT" dirty="0" smtClean="0"/>
              <a:t>. 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121" y="2130804"/>
            <a:ext cx="6760205" cy="416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4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it-IT" sz="2000" dirty="0"/>
              <a:t>Conclusive </a:t>
            </a:r>
            <a:r>
              <a:rPr lang="it-IT" sz="2000" dirty="0" err="1"/>
              <a:t>remarks</a:t>
            </a:r>
            <a:r>
              <a:rPr lang="it-IT" sz="2000" dirty="0"/>
              <a:t> and </a:t>
            </a:r>
            <a:r>
              <a:rPr lang="it-IT" sz="2000" dirty="0" err="1" smtClean="0"/>
              <a:t>perspectives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468895" y="1380604"/>
            <a:ext cx="11125697" cy="4734446"/>
          </a:xfrm>
        </p:spPr>
        <p:txBody>
          <a:bodyPr/>
          <a:lstStyle/>
          <a:p>
            <a:pPr lvl="1"/>
            <a:r>
              <a:rPr lang="en-GB" dirty="0" smtClean="0"/>
              <a:t>Aggregation issue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The analysis suggests that the outlet-type dimension has a stronger </a:t>
            </a:r>
            <a:r>
              <a:rPr lang="en-GB" dirty="0"/>
              <a:t>influence</a:t>
            </a:r>
            <a:r>
              <a:rPr lang="en-GB" dirty="0" smtClean="0"/>
              <a:t> </a:t>
            </a:r>
            <a:r>
              <a:rPr lang="en-GB" dirty="0"/>
              <a:t>than </a:t>
            </a:r>
            <a:r>
              <a:rPr lang="en-GB" dirty="0" smtClean="0"/>
              <a:t>“markets” dimension w</a:t>
            </a:r>
            <a:r>
              <a:rPr lang="en-GB" dirty="0" smtClean="0"/>
              <a:t>hen </a:t>
            </a:r>
            <a:r>
              <a:rPr lang="en-GB" dirty="0" smtClean="0"/>
              <a:t>applying </a:t>
            </a:r>
            <a:r>
              <a:rPr lang="en-GB" b="1" dirty="0" smtClean="0"/>
              <a:t>MIs</a:t>
            </a:r>
            <a:r>
              <a:rPr lang="en-GB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T</a:t>
            </a:r>
            <a:r>
              <a:rPr lang="en-GB" dirty="0" smtClean="0"/>
              <a:t>he simulations taking into account the market dimension have some more visible effects, especially when items are more heterogeneous; </a:t>
            </a:r>
          </a:p>
          <a:p>
            <a:pPr marL="0" indent="0">
              <a:buNone/>
            </a:pPr>
            <a:r>
              <a:rPr lang="en-GB" dirty="0" smtClean="0"/>
              <a:t>How to introduce new «marketplaces» in the basket? Is it better compiling indices at more aggregate level?</a:t>
            </a:r>
          </a:p>
          <a:p>
            <a:pPr lvl="1"/>
            <a:r>
              <a:rPr lang="en-GB" dirty="0" smtClean="0"/>
              <a:t>Multilateral formulas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GEKS-TQ and WTPD produce very similar results </a:t>
            </a:r>
            <a:r>
              <a:rPr lang="en-GB" dirty="0" smtClean="0"/>
              <a:t>whenever </a:t>
            </a:r>
            <a:r>
              <a:rPr lang="en-GB" dirty="0" smtClean="0"/>
              <a:t>the GTINs matching is high; the choice of the formula is more relevant </a:t>
            </a:r>
            <a:r>
              <a:rPr lang="en-GB" dirty="0"/>
              <a:t>when</a:t>
            </a:r>
            <a:r>
              <a:rPr lang="en-GB" dirty="0" smtClean="0"/>
              <a:t> the </a:t>
            </a:r>
            <a:r>
              <a:rPr lang="en-GB" dirty="0"/>
              <a:t>time heterogeneity </a:t>
            </a:r>
            <a:r>
              <a:rPr lang="en-GB" dirty="0" smtClean="0"/>
              <a:t>of the assortments in the Products Aggregate is high;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Other formulas to be explored (Geary-</a:t>
            </a:r>
            <a:r>
              <a:rPr lang="en-GB" dirty="0" err="1" smtClean="0"/>
              <a:t>Khamis</a:t>
            </a:r>
            <a:r>
              <a:rPr lang="en-GB" dirty="0" smtClean="0"/>
              <a:t>, Weighted</a:t>
            </a:r>
            <a:r>
              <a:rPr lang="it-IT" dirty="0" smtClean="0"/>
              <a:t> </a:t>
            </a:r>
            <a:r>
              <a:rPr lang="it-IT" dirty="0"/>
              <a:t>GEKS);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92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/>
              <a:t>Conclusive </a:t>
            </a:r>
            <a:r>
              <a:rPr lang="it-IT" sz="2000" dirty="0" err="1"/>
              <a:t>remarks</a:t>
            </a:r>
            <a:r>
              <a:rPr lang="it-IT" sz="2000" dirty="0"/>
              <a:t> and </a:t>
            </a:r>
            <a:r>
              <a:rPr lang="it-IT" sz="2000" dirty="0" err="1" smtClean="0"/>
              <a:t>perspectives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468895" y="1437754"/>
            <a:ext cx="11125697" cy="3664597"/>
          </a:xfrm>
        </p:spPr>
        <p:txBody>
          <a:bodyPr/>
          <a:lstStyle/>
          <a:p>
            <a:pPr lvl="1"/>
            <a:r>
              <a:rPr lang="en-US" dirty="0" smtClean="0"/>
              <a:t>Splicing </a:t>
            </a:r>
            <a:r>
              <a:rPr lang="en-US" dirty="0"/>
              <a:t>methods </a:t>
            </a:r>
            <a:endParaRPr lang="en-US" dirty="0" smtClean="0"/>
          </a:p>
          <a:p>
            <a:pPr marL="0" lvl="1" fontAlgn="t">
              <a:spcBef>
                <a:spcPts val="1200"/>
              </a:spcBef>
              <a:spcAft>
                <a:spcPts val="1800"/>
              </a:spcAft>
              <a:buSzPct val="120000"/>
            </a:pPr>
            <a:r>
              <a:rPr lang="it-IT" sz="1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GB" sz="18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plicing</a:t>
            </a:r>
            <a:r>
              <a:rPr lang="en-GB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methods seem to produce different results when prices exhibit a higher time variability;   </a:t>
            </a:r>
          </a:p>
          <a:p>
            <a:pPr marL="0" lvl="1" fontAlgn="t">
              <a:spcBef>
                <a:spcPts val="1800"/>
              </a:spcBef>
              <a:spcAft>
                <a:spcPts val="1800"/>
              </a:spcAft>
              <a:buSzPct val="120000"/>
            </a:pPr>
            <a:r>
              <a:rPr lang="en-GB" sz="1800" b="0" dirty="0" smtClean="0"/>
              <a:t>	</a:t>
            </a:r>
            <a:r>
              <a:rPr lang="en-GB" dirty="0"/>
              <a:t>Perspectives</a:t>
            </a:r>
          </a:p>
          <a:p>
            <a:pPr marL="0" lvl="1" fontAlgn="t">
              <a:spcBef>
                <a:spcPts val="600"/>
              </a:spcBef>
              <a:spcAft>
                <a:spcPts val="1800"/>
              </a:spcAft>
              <a:buSzPct val="120000"/>
            </a:pPr>
            <a:r>
              <a:rPr lang="en-GB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2022 deepening tests and experimentations;</a:t>
            </a:r>
          </a:p>
          <a:p>
            <a:pPr marL="0" lvl="1" fontAlgn="t">
              <a:spcBef>
                <a:spcPts val="0"/>
              </a:spcBef>
              <a:spcAft>
                <a:spcPts val="1800"/>
              </a:spcAft>
              <a:buSzPct val="120000"/>
            </a:pPr>
            <a:r>
              <a:rPr lang="en-GB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2023 introduction of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</a:t>
            </a:r>
            <a:r>
              <a:rPr lang="en-GB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Italian CPI/HICP?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marL="0" lvl="1" fontAlgn="t">
              <a:spcBef>
                <a:spcPts val="1800"/>
              </a:spcBef>
              <a:spcAft>
                <a:spcPts val="1800"/>
              </a:spcAft>
              <a:buSzPct val="120000"/>
            </a:pPr>
            <a:endParaRPr lang="it-IT" sz="1800" b="0" dirty="0" smtClean="0"/>
          </a:p>
          <a:p>
            <a:pPr marL="0" lvl="1" fontAlgn="t">
              <a:spcBef>
                <a:spcPts val="0"/>
              </a:spcBef>
              <a:spcAft>
                <a:spcPts val="1800"/>
              </a:spcAft>
              <a:buSzPct val="120000"/>
            </a:pPr>
            <a:endParaRPr lang="it-IT" sz="1800" b="0" dirty="0"/>
          </a:p>
        </p:txBody>
      </p:sp>
    </p:spTree>
    <p:extLst>
      <p:ext uri="{BB962C8B-B14F-4D97-AF65-F5344CB8AC3E}">
        <p14:creationId xmlns:p14="http://schemas.microsoft.com/office/powerpoint/2010/main" val="304826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07821B-5649-449D-A1C2-3F67CA468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786" y="1106022"/>
            <a:ext cx="11283042" cy="1839433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2857493-CE83-4A58-B836-860B262B8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96093" y="3502152"/>
            <a:ext cx="5624623" cy="2065527"/>
          </a:xfrm>
        </p:spPr>
        <p:txBody>
          <a:bodyPr/>
          <a:lstStyle/>
          <a:p>
            <a:r>
              <a:rPr lang="it-IT" dirty="0" smtClean="0"/>
              <a:t>ALESSANDRO BRUNETTI | </a:t>
            </a:r>
            <a:r>
              <a:rPr lang="it-IT" u="sng" dirty="0" smtClean="0">
                <a:hlinkClick r:id="rId2"/>
              </a:rPr>
              <a:t>albrunet@istat</a:t>
            </a:r>
            <a:r>
              <a:rPr lang="it-IT" dirty="0" smtClean="0">
                <a:hlinkClick r:id="rId2"/>
              </a:rPr>
              <a:t>.it</a:t>
            </a:r>
            <a:endParaRPr lang="it-IT" dirty="0" smtClean="0"/>
          </a:p>
          <a:p>
            <a:r>
              <a:rPr lang="it-IT" dirty="0" smtClean="0"/>
              <a:t>STEFANIA FATELLO | </a:t>
            </a:r>
            <a:r>
              <a:rPr lang="it-IT" u="sng" dirty="0" smtClean="0"/>
              <a:t>fatello</a:t>
            </a:r>
            <a:r>
              <a:rPr lang="it-IT" u="sng" dirty="0" smtClean="0">
                <a:hlinkClick r:id="rId2"/>
              </a:rPr>
              <a:t>@istat</a:t>
            </a:r>
            <a:r>
              <a:rPr lang="it-IT" dirty="0" smtClean="0">
                <a:hlinkClick r:id="rId2"/>
              </a:rPr>
              <a:t>.it</a:t>
            </a:r>
            <a:endParaRPr lang="it-IT" dirty="0"/>
          </a:p>
          <a:p>
            <a:r>
              <a:rPr lang="it-IT" dirty="0" smtClean="0"/>
              <a:t>TIZIANA LAURETI | </a:t>
            </a:r>
            <a:r>
              <a:rPr lang="it-IT" u="sng" dirty="0" smtClean="0"/>
              <a:t>laureti@unitus.it</a:t>
            </a:r>
          </a:p>
          <a:p>
            <a:r>
              <a:rPr lang="it-IT" dirty="0" smtClean="0"/>
              <a:t>FEDERICO </a:t>
            </a:r>
            <a:r>
              <a:rPr lang="it-IT" dirty="0"/>
              <a:t>POLIDORO | </a:t>
            </a:r>
            <a:r>
              <a:rPr lang="it-IT" dirty="0">
                <a:hlinkClick r:id="rId3"/>
              </a:rPr>
              <a:t>polidoro@istat.it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54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00E284E-8FAA-4AF9-884B-76434C177A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Scanner data to estimate Italian inflation: the state of play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The case study for the experimental application of multilateral methods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/>
              <a:t>Four aggregation </a:t>
            </a:r>
            <a:r>
              <a:rPr lang="en-US" dirty="0" smtClean="0"/>
              <a:t>levels to compile multilateral indices by adopting different formulas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Analysis of the results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Conclusive </a:t>
            </a:r>
            <a:r>
              <a:rPr lang="en-US" dirty="0"/>
              <a:t>remarks and perspectives</a:t>
            </a:r>
          </a:p>
          <a:p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it-IT" sz="2000" dirty="0" err="1"/>
              <a:t>Outline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00E284E-8FAA-4AF9-884B-76434C177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201" y="1271329"/>
            <a:ext cx="11264002" cy="370561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Since 2018, </a:t>
            </a:r>
            <a:r>
              <a:rPr lang="en-US" dirty="0" err="1"/>
              <a:t>Istat</a:t>
            </a:r>
            <a:r>
              <a:rPr lang="en-US" dirty="0"/>
              <a:t> has been using scanner data of grocery products (excluding fresh food) </a:t>
            </a:r>
            <a:r>
              <a:rPr lang="en-US" dirty="0" smtClean="0"/>
              <a:t>to compile CPIs. 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At </a:t>
            </a:r>
            <a:r>
              <a:rPr lang="en-US" dirty="0"/>
              <a:t>present, scanner data feed the calculation of 82 sub-indices (“aggregate of products”) belonging to </a:t>
            </a:r>
            <a:r>
              <a:rPr lang="en-US" dirty="0" smtClean="0"/>
              <a:t>six COICOP </a:t>
            </a:r>
            <a:r>
              <a:rPr lang="en-US" dirty="0"/>
              <a:t>Divisions (01, 02, 05, 06, 09, 12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b="1" dirty="0" smtClean="0"/>
              <a:t>Probabilistic sampling of outlets </a:t>
            </a:r>
            <a:r>
              <a:rPr lang="en-US" dirty="0" smtClean="0"/>
              <a:t>selected from the Italian territory stratified by provinces </a:t>
            </a:r>
            <a:r>
              <a:rPr lang="en-US" dirty="0"/>
              <a:t>(107) and retail trade channels (5)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Scanner data for 4,003 outlets (472 hypermarkets, 1,452 supermarkets, 560 discounts, 1,023 outlets with surface between 100 and 400 </a:t>
            </a:r>
            <a:r>
              <a:rPr lang="en-US" dirty="0" err="1" smtClean="0"/>
              <a:t>s.m</a:t>
            </a:r>
            <a:r>
              <a:rPr lang="en-US" dirty="0" smtClean="0"/>
              <a:t>. and 496 specialist drug). These outlets belong to the main 21 RTCs and cover the entire national territory (agreement with RTCs, and Nielsen cooperation)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Concerning </a:t>
            </a:r>
            <a:r>
              <a:rPr lang="en-US" b="1" dirty="0"/>
              <a:t>the selection of the sample of </a:t>
            </a:r>
            <a:r>
              <a:rPr lang="en-US" b="1" dirty="0" smtClean="0"/>
              <a:t>items, a </a:t>
            </a:r>
            <a:r>
              <a:rPr lang="en-US" b="1" dirty="0"/>
              <a:t>dynamic approach </a:t>
            </a:r>
            <a:r>
              <a:rPr lang="en-US" dirty="0"/>
              <a:t>has been adopted. </a:t>
            </a:r>
            <a:r>
              <a:rPr lang="en-US" dirty="0" smtClean="0"/>
              <a:t>Each month </a:t>
            </a:r>
            <a:r>
              <a:rPr lang="en-US" dirty="0"/>
              <a:t>a sample </a:t>
            </a:r>
            <a:r>
              <a:rPr lang="en-US" dirty="0" smtClean="0"/>
              <a:t>of GTINs is </a:t>
            </a:r>
            <a:r>
              <a:rPr lang="en-US" dirty="0"/>
              <a:t>selected within each outlet and </a:t>
            </a:r>
            <a:r>
              <a:rPr lang="en-US" dirty="0" smtClean="0"/>
              <a:t>ECR4 </a:t>
            </a:r>
            <a:r>
              <a:rPr lang="en-US" dirty="0"/>
              <a:t>market (representative of </a:t>
            </a:r>
            <a:r>
              <a:rPr lang="en-US" dirty="0" smtClean="0"/>
              <a:t>elementary aggregates)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A set of filters have been implemented to select the matched sample each month comparing </a:t>
            </a:r>
            <a:r>
              <a:rPr lang="en-US" dirty="0" smtClean="0"/>
              <a:t>the current </a:t>
            </a:r>
            <a:r>
              <a:rPr lang="en-US" dirty="0"/>
              <a:t>month with the preceding </a:t>
            </a:r>
            <a:r>
              <a:rPr lang="en-US" dirty="0" smtClean="0"/>
              <a:t>month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 smtClean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en-US" sz="2000" dirty="0"/>
              <a:t>Scanner data to estimate Italian inflation: the state of </a:t>
            </a:r>
            <a:r>
              <a:rPr lang="en-US" sz="2000" dirty="0" smtClean="0"/>
              <a:t>play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1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00E284E-8FAA-4AF9-884B-76434C177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201" y="1297455"/>
            <a:ext cx="11264002" cy="4868214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Scanner data on a weekly basis at </a:t>
            </a:r>
            <a:r>
              <a:rPr lang="en-US" dirty="0" smtClean="0"/>
              <a:t>GTIN/outlet level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More </a:t>
            </a:r>
            <a:r>
              <a:rPr lang="en-US" dirty="0"/>
              <a:t>than 18 million price quotes are collected each week to estimate inflation. For each barcode (GTIN</a:t>
            </a:r>
            <a:r>
              <a:rPr lang="en-US" dirty="0" smtClean="0"/>
              <a:t>), prices </a:t>
            </a:r>
            <a:r>
              <a:rPr lang="en-US" dirty="0"/>
              <a:t>are calculated taking into account turnover and quantities (weekly price=weekly </a:t>
            </a:r>
            <a:r>
              <a:rPr lang="en-US" dirty="0" smtClean="0"/>
              <a:t>turnover/weekly quantities</a:t>
            </a:r>
            <a:r>
              <a:rPr lang="en-US" dirty="0"/>
              <a:t>). Monthly prices are calculated as the arithmetic mean of weekly prices weighted with </a:t>
            </a:r>
            <a:r>
              <a:rPr lang="en-US" dirty="0" smtClean="0"/>
              <a:t>quantities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In January 2021, </a:t>
            </a:r>
            <a:r>
              <a:rPr lang="en-US" dirty="0"/>
              <a:t>the sample includes more than 11 million </a:t>
            </a:r>
            <a:r>
              <a:rPr lang="en-US" dirty="0" smtClean="0"/>
              <a:t>references (GTIN/outlet) thereof </a:t>
            </a:r>
            <a:r>
              <a:rPr lang="en-US" dirty="0"/>
              <a:t>about 30 million elementary </a:t>
            </a:r>
            <a:r>
              <a:rPr lang="en-US" dirty="0" smtClean="0"/>
              <a:t>weekly prices </a:t>
            </a:r>
            <a:r>
              <a:rPr lang="en-US" dirty="0"/>
              <a:t>enter the indices </a:t>
            </a:r>
            <a:r>
              <a:rPr lang="en-US" dirty="0" smtClean="0"/>
              <a:t>compilation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b="1" dirty="0"/>
              <a:t>Scanner data indices of ECR market are calculated at outlet level as unweighted Jevons index </a:t>
            </a:r>
            <a:r>
              <a:rPr lang="en-US" dirty="0"/>
              <a:t>(</a:t>
            </a:r>
            <a:r>
              <a:rPr lang="en-US" dirty="0" smtClean="0"/>
              <a:t>geometric mean</a:t>
            </a:r>
            <a:r>
              <a:rPr lang="en-US" dirty="0"/>
              <a:t>) of GTINs elementary indices. The ECR market indices are then linked to the base period (</a:t>
            </a:r>
            <a:r>
              <a:rPr lang="en-US" dirty="0" smtClean="0"/>
              <a:t>December of </a:t>
            </a:r>
            <a:r>
              <a:rPr lang="en-US" dirty="0"/>
              <a:t>the previous year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defRPr/>
            </a:pPr>
            <a:r>
              <a:rPr lang="en-US" b="1" dirty="0" smtClean="0"/>
              <a:t>Provincial </a:t>
            </a:r>
            <a:r>
              <a:rPr lang="en-US" b="1" dirty="0"/>
              <a:t>indices of ECR market are calculated as the weighted arithmetic </a:t>
            </a:r>
            <a:r>
              <a:rPr lang="en-US" b="1" dirty="0" smtClean="0"/>
              <a:t>means</a:t>
            </a:r>
            <a:r>
              <a:rPr lang="en-US" dirty="0" smtClean="0"/>
              <a:t> by using </a:t>
            </a:r>
            <a:r>
              <a:rPr lang="en-US" dirty="0"/>
              <a:t>sampling weights of outlets and turnover by retail trade </a:t>
            </a:r>
            <a:r>
              <a:rPr lang="en-US" dirty="0" smtClean="0"/>
              <a:t>channel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Finally</a:t>
            </a:r>
            <a:r>
              <a:rPr lang="en-US" dirty="0"/>
              <a:t>, </a:t>
            </a:r>
            <a:r>
              <a:rPr lang="en-US" b="1" dirty="0"/>
              <a:t>provincial indices of </a:t>
            </a:r>
            <a:r>
              <a:rPr lang="en-US" b="1" dirty="0" smtClean="0"/>
              <a:t>product aggregates </a:t>
            </a:r>
            <a:r>
              <a:rPr lang="en-US" dirty="0"/>
              <a:t>are calculated as the weighted arithmetic mean of ECR markets using </a:t>
            </a:r>
            <a:r>
              <a:rPr lang="en-US" dirty="0" smtClean="0"/>
              <a:t>turnover shares </a:t>
            </a:r>
            <a:r>
              <a:rPr lang="en-US" dirty="0"/>
              <a:t>(</a:t>
            </a:r>
            <a:r>
              <a:rPr lang="en-US" dirty="0" smtClean="0"/>
              <a:t>referred to </a:t>
            </a:r>
            <a:r>
              <a:rPr lang="en-US" dirty="0"/>
              <a:t>one year before) for the weights</a:t>
            </a:r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en-US" sz="2000" dirty="0"/>
              <a:t>Scanner data to estimate Italian inflation: the state of </a:t>
            </a:r>
            <a:r>
              <a:rPr lang="en-US" sz="2000" dirty="0" smtClean="0"/>
              <a:t>play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en-US" sz="2000" dirty="0"/>
              <a:t>The case study for the experimental application of multilateral </a:t>
            </a:r>
            <a:r>
              <a:rPr lang="en-US" sz="2000" dirty="0" smtClean="0"/>
              <a:t>methods</a:t>
            </a:r>
            <a:endParaRPr lang="en-US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Segnaposto testo 1">
            <a:extLst>
              <a:ext uri="{FF2B5EF4-FFF2-40B4-BE49-F238E27FC236}">
                <a16:creationId xmlns:a16="http://schemas.microsoft.com/office/drawing/2014/main" id="{800E284E-8FAA-4AF9-884B-76434C177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201" y="1282095"/>
            <a:ext cx="11264002" cy="5047343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it-IT" dirty="0" err="1" smtClean="0"/>
              <a:t>Experimental</a:t>
            </a:r>
            <a:r>
              <a:rPr lang="it-IT" dirty="0" smtClean="0"/>
              <a:t> </a:t>
            </a:r>
            <a:r>
              <a:rPr lang="it-IT" dirty="0" err="1" smtClean="0"/>
              <a:t>Multilateral</a:t>
            </a:r>
            <a:r>
              <a:rPr lang="it-IT" dirty="0" smtClean="0"/>
              <a:t> </a:t>
            </a:r>
            <a:r>
              <a:rPr lang="it-IT" dirty="0" err="1" smtClean="0"/>
              <a:t>Indices</a:t>
            </a:r>
            <a:r>
              <a:rPr lang="it-IT" dirty="0" smtClean="0"/>
              <a:t> (</a:t>
            </a:r>
            <a:r>
              <a:rPr lang="it-IT" b="1" dirty="0" err="1" smtClean="0"/>
              <a:t>MIs</a:t>
            </a:r>
            <a:r>
              <a:rPr lang="it-IT" dirty="0" smtClean="0"/>
              <a:t>) </a:t>
            </a:r>
            <a:r>
              <a:rPr lang="it-IT" dirty="0" err="1" smtClean="0"/>
              <a:t>compiled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data from </a:t>
            </a:r>
            <a:r>
              <a:rPr lang="it-IT" dirty="0" err="1" smtClean="0"/>
              <a:t>December</a:t>
            </a:r>
            <a:r>
              <a:rPr lang="it-IT" dirty="0" smtClean="0"/>
              <a:t> </a:t>
            </a:r>
            <a:r>
              <a:rPr lang="it-IT" dirty="0"/>
              <a:t>2018 to April </a:t>
            </a:r>
            <a:r>
              <a:rPr lang="it-IT" dirty="0" smtClean="0"/>
              <a:t>2021, province of Rome</a:t>
            </a:r>
          </a:p>
          <a:p>
            <a:pPr>
              <a:spcBef>
                <a:spcPts val="0"/>
              </a:spcBef>
              <a:defRPr/>
            </a:pPr>
            <a:r>
              <a:rPr lang="it-IT" dirty="0" smtClean="0"/>
              <a:t>2 </a:t>
            </a:r>
            <a:r>
              <a:rPr lang="it-IT" dirty="0"/>
              <a:t>P</a:t>
            </a:r>
            <a:r>
              <a:rPr lang="it-IT" dirty="0" smtClean="0"/>
              <a:t>roduct </a:t>
            </a:r>
            <a:r>
              <a:rPr lang="it-IT" dirty="0" err="1"/>
              <a:t>A</a:t>
            </a:r>
            <a:r>
              <a:rPr lang="it-IT" dirty="0" err="1" smtClean="0"/>
              <a:t>ggregates</a:t>
            </a:r>
            <a:r>
              <a:rPr lang="it-IT" dirty="0" smtClean="0"/>
              <a:t> (10dgts of the </a:t>
            </a:r>
            <a:r>
              <a:rPr lang="it-IT" dirty="0"/>
              <a:t>N</a:t>
            </a:r>
            <a:r>
              <a:rPr lang="it-IT" dirty="0" smtClean="0"/>
              <a:t>ational </a:t>
            </a:r>
            <a:r>
              <a:rPr lang="it-IT" dirty="0" err="1" smtClean="0"/>
              <a:t>classification</a:t>
            </a:r>
            <a:r>
              <a:rPr lang="it-IT" dirty="0" smtClean="0"/>
              <a:t>): «</a:t>
            </a:r>
            <a:r>
              <a:rPr lang="it-IT" dirty="0" err="1" smtClean="0"/>
              <a:t>whole</a:t>
            </a:r>
            <a:r>
              <a:rPr lang="it-IT" dirty="0" smtClean="0"/>
              <a:t> </a:t>
            </a:r>
            <a:r>
              <a:rPr lang="it-IT" dirty="0" err="1" smtClean="0"/>
              <a:t>fresh</a:t>
            </a:r>
            <a:r>
              <a:rPr lang="it-IT" dirty="0" smtClean="0"/>
              <a:t> </a:t>
            </a:r>
            <a:r>
              <a:rPr lang="it-IT" dirty="0" err="1" smtClean="0"/>
              <a:t>milk</a:t>
            </a:r>
            <a:r>
              <a:rPr lang="it-IT" dirty="0" smtClean="0"/>
              <a:t>»,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includes</a:t>
            </a:r>
            <a:r>
              <a:rPr lang="it-IT" dirty="0" smtClean="0"/>
              <a:t> 3 </a:t>
            </a:r>
            <a:r>
              <a:rPr lang="it-IT" dirty="0" err="1" smtClean="0"/>
              <a:t>Elementary</a:t>
            </a:r>
            <a:r>
              <a:rPr lang="it-IT" dirty="0" smtClean="0"/>
              <a:t> </a:t>
            </a:r>
            <a:r>
              <a:rPr lang="it-IT" dirty="0" err="1" smtClean="0"/>
              <a:t>aggregates</a:t>
            </a:r>
            <a:r>
              <a:rPr lang="it-IT" dirty="0" smtClean="0"/>
              <a:t> (ECR ‘</a:t>
            </a:r>
            <a:r>
              <a:rPr lang="it-IT" dirty="0" err="1" smtClean="0"/>
              <a:t>markets</a:t>
            </a:r>
            <a:r>
              <a:rPr lang="it-IT" dirty="0" smtClean="0"/>
              <a:t>’,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/>
              <a:t>EAs</a:t>
            </a:r>
            <a:r>
              <a:rPr lang="it-IT" dirty="0" smtClean="0"/>
              <a:t>), and «</a:t>
            </a:r>
            <a:r>
              <a:rPr lang="it-IT" dirty="0" err="1" smtClean="0"/>
              <a:t>dish</a:t>
            </a:r>
            <a:r>
              <a:rPr lang="it-IT" dirty="0" smtClean="0"/>
              <a:t> </a:t>
            </a:r>
            <a:r>
              <a:rPr lang="it-IT" dirty="0" err="1" smtClean="0"/>
              <a:t>detergents</a:t>
            </a:r>
            <a:r>
              <a:rPr lang="it-IT" dirty="0" smtClean="0"/>
              <a:t>»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includes</a:t>
            </a:r>
            <a:r>
              <a:rPr lang="it-IT" dirty="0" smtClean="0"/>
              <a:t> 8 </a:t>
            </a:r>
            <a:r>
              <a:rPr lang="it-IT" dirty="0" err="1" smtClean="0"/>
              <a:t>Elementary</a:t>
            </a:r>
            <a:r>
              <a:rPr lang="it-IT" dirty="0" smtClean="0"/>
              <a:t> </a:t>
            </a:r>
            <a:r>
              <a:rPr lang="it-IT" dirty="0" err="1" smtClean="0"/>
              <a:t>aggregates</a:t>
            </a:r>
            <a:r>
              <a:rPr lang="it-IT" dirty="0" smtClean="0"/>
              <a:t>. </a:t>
            </a:r>
          </a:p>
          <a:p>
            <a:pPr>
              <a:spcBef>
                <a:spcPts val="0"/>
              </a:spcBef>
              <a:defRPr/>
            </a:pPr>
            <a:r>
              <a:rPr lang="it-IT" dirty="0" smtClean="0"/>
              <a:t>Alternative </a:t>
            </a:r>
            <a:r>
              <a:rPr lang="it-IT" dirty="0" err="1" smtClean="0"/>
              <a:t>options</a:t>
            </a:r>
            <a:r>
              <a:rPr lang="it-IT" dirty="0" smtClean="0"/>
              <a:t> </a:t>
            </a:r>
            <a:r>
              <a:rPr lang="it-IT" dirty="0" err="1" smtClean="0"/>
              <a:t>concerning</a:t>
            </a:r>
            <a:r>
              <a:rPr lang="it-IT" dirty="0" smtClean="0"/>
              <a:t> the compilation of </a:t>
            </a:r>
            <a:r>
              <a:rPr lang="it-IT" b="1" dirty="0" err="1" smtClean="0"/>
              <a:t>MIs</a:t>
            </a:r>
            <a:r>
              <a:rPr lang="it-IT" b="1" dirty="0" smtClean="0"/>
              <a:t> for </a:t>
            </a:r>
            <a:r>
              <a:rPr lang="it-IT" b="1" dirty="0" err="1" smtClean="0"/>
              <a:t>each</a:t>
            </a:r>
            <a:r>
              <a:rPr lang="it-IT" b="1" dirty="0" smtClean="0"/>
              <a:t> </a:t>
            </a:r>
            <a:r>
              <a:rPr lang="it-IT" b="1" dirty="0"/>
              <a:t>P</a:t>
            </a:r>
            <a:r>
              <a:rPr lang="it-IT" b="1" dirty="0" smtClean="0"/>
              <a:t>roduct Aggregate </a:t>
            </a:r>
            <a:r>
              <a:rPr lang="it-IT" dirty="0" err="1" smtClean="0"/>
              <a:t>passing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:</a:t>
            </a: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GTINs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aggregation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by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type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outlets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Supermarkets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Hypermarkets</a:t>
            </a:r>
            <a:r>
              <a:rPr lang="it-IT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Discounts</a:t>
            </a:r>
            <a:r>
              <a:rPr lang="it-IT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Small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Supermarkets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- for non-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food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products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Specialists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within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each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EA; 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it-IT" sz="5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                   </a:t>
            </a: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GTINs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aggregation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by </a:t>
            </a:r>
            <a:r>
              <a:rPr lang="en-US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type of outlets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without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considering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EAs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within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Product Aggregate).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it-IT" dirty="0" smtClean="0"/>
              <a:t>Alternative </a:t>
            </a:r>
            <a:r>
              <a:rPr lang="it-IT" dirty="0" err="1" smtClean="0"/>
              <a:t>options</a:t>
            </a:r>
            <a:r>
              <a:rPr lang="it-IT" dirty="0" smtClean="0"/>
              <a:t> </a:t>
            </a:r>
            <a:r>
              <a:rPr lang="it-IT" dirty="0" err="1" smtClean="0"/>
              <a:t>concerning</a:t>
            </a:r>
            <a:r>
              <a:rPr lang="it-IT" dirty="0" smtClean="0"/>
              <a:t> the compilation </a:t>
            </a:r>
            <a:r>
              <a:rPr lang="en-US" dirty="0" smtClean="0"/>
              <a:t>of </a:t>
            </a:r>
            <a:r>
              <a:rPr lang="en-US" b="1" dirty="0"/>
              <a:t>MIs of </a:t>
            </a:r>
            <a:r>
              <a:rPr lang="en-US" b="1" dirty="0" smtClean="0"/>
              <a:t>each Product Aggregate</a:t>
            </a:r>
            <a:r>
              <a:rPr lang="en-US" dirty="0" smtClean="0"/>
              <a:t> disregarding the outlet type, passing through:</a:t>
            </a: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GTINs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aggregation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within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each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EA;</a:t>
            </a: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 startAt="3"/>
            </a:pPr>
            <a:endParaRPr lang="it-IT" sz="5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it-IT" sz="16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GTINs</a:t>
            </a:r>
            <a:r>
              <a:rPr lang="it-IT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aggregation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without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considering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EAs</a:t>
            </a:r>
            <a:r>
              <a:rPr lang="it-IT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54273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000" dirty="0"/>
              <a:t>Four aggregation levels to compile multilateral indices by adopting different formulas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Segnaposto testo 1">
            <a:extLst>
              <a:ext uri="{FF2B5EF4-FFF2-40B4-BE49-F238E27FC236}">
                <a16:creationId xmlns:a16="http://schemas.microsoft.com/office/drawing/2014/main" id="{800E284E-8FAA-4AF9-884B-76434C177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201" y="1282095"/>
            <a:ext cx="11264002" cy="504734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endParaRPr lang="it-IT" sz="1600" dirty="0" smtClean="0"/>
          </a:p>
          <a:p>
            <a:pPr>
              <a:spcBef>
                <a:spcPts val="0"/>
              </a:spcBef>
              <a:defRPr/>
            </a:pPr>
            <a:endParaRPr lang="it-IT" sz="1600" dirty="0" smtClean="0"/>
          </a:p>
        </p:txBody>
      </p:sp>
      <p:sp>
        <p:nvSpPr>
          <p:cNvPr id="6" name="Rettangolo 5"/>
          <p:cNvSpPr/>
          <p:nvPr/>
        </p:nvSpPr>
        <p:spPr>
          <a:xfrm>
            <a:off x="2753517" y="1711236"/>
            <a:ext cx="2171183" cy="13193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GTIN over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outlets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74294" y="1766742"/>
            <a:ext cx="1416285" cy="10853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  <a:endParaRPr lang="it-IT" sz="2000" dirty="0" smtClean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(GTIN x outlet)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865222" y="1355069"/>
            <a:ext cx="2795452" cy="708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Alternative 1: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MIs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EA and outlet 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860867" y="2696194"/>
            <a:ext cx="2799808" cy="708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Alternative II: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MIs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outlet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1383301" y="3711952"/>
                <a:ext cx="8675105" cy="25110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̅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bSup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p>
                          </m:sSub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Sup>
                            <m:sSubSup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p>
                          </m:sSub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  <m:sup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p>
                              </m:sSubSup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)∙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  <m:sup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p>
                              </m:sSubSup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)∙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𝜖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  <m:sup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p>
                              </m:sSubSup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)∙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  <m:sup/>
                                <m:e>
                                  <m:sSubSup>
                                    <m:sSubSup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  <m:sup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p>
                                  </m:sSubSup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)∙</m:t>
                                  </m:r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it-IT" dirty="0"/>
              </a:p>
              <a:p>
                <a:pPr marL="0" indent="0">
                  <a:buNone/>
                </a:pPr>
                <a:r>
                  <a:rPr lang="en-GB" sz="2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where</a:t>
                </a:r>
                <a:r>
                  <a:rPr lang="en-GB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:</a:t>
                </a:r>
                <a:endParaRPr lang="it-IT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bSup>
                    <m:r>
                      <a:rPr lang="it-IT" sz="20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0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it-IT" sz="20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is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the </a:t>
                </a:r>
                <a:r>
                  <a:rPr lang="it-IT" sz="2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sales turnover of 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item </a:t>
                </a:r>
                <a:r>
                  <a:rPr lang="it-IT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in the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outlets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of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type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it-IT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in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period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it-IT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it-IT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;</a:t>
                </a:r>
                <a:endParaRPr lang="it-IT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bSup>
                    <m:r>
                      <a:rPr lang="it-IT" sz="20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0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it-IT" sz="20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is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the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quantity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of item </a:t>
                </a:r>
                <a:r>
                  <a:rPr lang="it-IT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sold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by the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outlets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of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type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it-IT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in the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same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period</a:t>
                </a:r>
                <a:r>
                  <a:rPr lang="it-IT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;</a:t>
                </a:r>
                <a:endParaRPr lang="it-IT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GB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is the generic </a:t>
                </a:r>
                <a:r>
                  <a:rPr lang="en-GB" sz="2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outlet </a:t>
                </a:r>
                <a:r>
                  <a:rPr lang="en-GB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of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type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it-IT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GB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is its sample weight;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d>
                      <m:dPr>
                        <m:ctrlP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it-IT" sz="20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d>
                      <m:dPr>
                        <m:ctrlP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it-IT" sz="20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d>
                      <m:dPr>
                        <m:ctrlP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is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the turnover of sales of item </a:t>
                </a:r>
                <a:r>
                  <a:rPr lang="it-IT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in </a:t>
                </a:r>
                <a:r>
                  <a:rPr lang="it-IT" sz="2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outlet </a:t>
                </a:r>
                <a:r>
                  <a:rPr lang="it-IT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it-IT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in </a:t>
                </a:r>
                <a:r>
                  <a:rPr lang="it-IT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period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it-IT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it-IT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301" y="3711952"/>
                <a:ext cx="8675105" cy="2511008"/>
              </a:xfrm>
              <a:prstGeom prst="rect">
                <a:avLst/>
              </a:prstGeom>
              <a:blipFill>
                <a:blip r:embed="rId2"/>
                <a:stretch>
                  <a:fillRect l="-773" b="-315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ttore 2 13"/>
          <p:cNvCxnSpPr/>
          <p:nvPr/>
        </p:nvCxnSpPr>
        <p:spPr>
          <a:xfrm>
            <a:off x="2155370" y="2299067"/>
            <a:ext cx="432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V="1">
            <a:off x="5116292" y="1805931"/>
            <a:ext cx="526862" cy="2797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5085810" y="2643051"/>
            <a:ext cx="557344" cy="2797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9279941" y="1207019"/>
            <a:ext cx="2497451" cy="986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Aggregation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over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EAs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and outlet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types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Laspeyres</a:t>
            </a: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Connettore 2 19"/>
          <p:cNvCxnSpPr/>
          <p:nvPr/>
        </p:nvCxnSpPr>
        <p:spPr>
          <a:xfrm>
            <a:off x="8734713" y="1693818"/>
            <a:ext cx="432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9314774" y="2600388"/>
            <a:ext cx="2497451" cy="986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Aggregation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over outlet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types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Laspeyres</a:t>
            </a: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2" name="Connettore 2 21"/>
          <p:cNvCxnSpPr/>
          <p:nvPr/>
        </p:nvCxnSpPr>
        <p:spPr>
          <a:xfrm>
            <a:off x="8782609" y="3048000"/>
            <a:ext cx="432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en-US" sz="2000" dirty="0"/>
              <a:t>Four aggregation levels to compile multilateral indices by adopting different formulas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Segnaposto testo 1">
            <a:extLst>
              <a:ext uri="{FF2B5EF4-FFF2-40B4-BE49-F238E27FC236}">
                <a16:creationId xmlns:a16="http://schemas.microsoft.com/office/drawing/2014/main" id="{800E284E-8FAA-4AF9-884B-76434C177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201" y="1282095"/>
            <a:ext cx="11264002" cy="504734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endParaRPr lang="it-IT" sz="1600" dirty="0" smtClean="0"/>
          </a:p>
          <a:p>
            <a:pPr>
              <a:spcBef>
                <a:spcPts val="0"/>
              </a:spcBef>
              <a:defRPr/>
            </a:pPr>
            <a:endParaRPr lang="it-IT" sz="1600" dirty="0" smtClean="0"/>
          </a:p>
        </p:txBody>
      </p:sp>
      <p:sp>
        <p:nvSpPr>
          <p:cNvPr id="6" name="Rettangolo 5"/>
          <p:cNvSpPr/>
          <p:nvPr/>
        </p:nvSpPr>
        <p:spPr>
          <a:xfrm>
            <a:off x="2753517" y="2246809"/>
            <a:ext cx="2171183" cy="13193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GTIN over </a:t>
            </a: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outlets</a:t>
            </a: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74294" y="2328442"/>
            <a:ext cx="1416285" cy="1224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(GTIN x outlet)</a:t>
            </a:r>
          </a:p>
        </p:txBody>
      </p:sp>
      <p:sp>
        <p:nvSpPr>
          <p:cNvPr id="9" name="Rettangolo 8"/>
          <p:cNvSpPr/>
          <p:nvPr/>
        </p:nvSpPr>
        <p:spPr>
          <a:xfrm>
            <a:off x="5865222" y="1668575"/>
            <a:ext cx="2612572" cy="708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Alternative III: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MIs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EA.</a:t>
            </a: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865222" y="3302483"/>
            <a:ext cx="4589420" cy="708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Alternative  IV: 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MIs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for the Product 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Aggregate</a:t>
            </a: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560335" y="4508788"/>
                <a:ext cx="8675105" cy="1265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it-IT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den>
                      </m:f>
                      <m:r>
                        <a:rPr lang="it-IT" sz="20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  <m:sup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∀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bSup>
                                    <m:sSubSup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  <m:sup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  <m:d>
                            <m:d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it-IT" sz="2000" dirty="0"/>
              </a:p>
              <a:p>
                <a:pPr marL="0" indent="0">
                  <a:buNone/>
                </a:pPr>
                <a:endParaRPr lang="it-IT" sz="2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35" y="4508788"/>
                <a:ext cx="8675105" cy="12656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ttore 2 13"/>
          <p:cNvCxnSpPr/>
          <p:nvPr/>
        </p:nvCxnSpPr>
        <p:spPr>
          <a:xfrm>
            <a:off x="2155370" y="2926080"/>
            <a:ext cx="432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V="1">
            <a:off x="5116292" y="2158632"/>
            <a:ext cx="526862" cy="2797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5085810" y="3217817"/>
            <a:ext cx="557344" cy="2797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8643271" y="2046514"/>
            <a:ext cx="432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9236396" y="1555356"/>
            <a:ext cx="2497451" cy="986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Aggregation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over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Eas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Laspeyres</a:t>
            </a: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3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en-US" sz="2000" dirty="0"/>
              <a:t>Four aggregation levels to compile multilateral indices by adopting different formulas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2040" y="1267096"/>
            <a:ext cx="7677743" cy="339634"/>
          </a:xfrm>
        </p:spPr>
        <p:txBody>
          <a:bodyPr/>
          <a:lstStyle/>
          <a:p>
            <a:r>
              <a:rPr lang="it-IT" dirty="0" smtClean="0"/>
              <a:t>Data set </a:t>
            </a:r>
            <a:r>
              <a:rPr lang="it-IT" dirty="0" err="1" smtClean="0"/>
              <a:t>description</a:t>
            </a:r>
            <a:r>
              <a:rPr lang="it-IT" dirty="0" smtClean="0"/>
              <a:t>: Sample </a:t>
            </a:r>
            <a:r>
              <a:rPr lang="it-IT" dirty="0" err="1" smtClean="0"/>
              <a:t>size</a:t>
            </a:r>
            <a:r>
              <a:rPr lang="it-IT" dirty="0" smtClean="0"/>
              <a:t> (</a:t>
            </a:r>
            <a:r>
              <a:rPr lang="it-IT" dirty="0" err="1" smtClean="0"/>
              <a:t>outlets</a:t>
            </a:r>
            <a:r>
              <a:rPr lang="it-IT" dirty="0" smtClean="0"/>
              <a:t> and </a:t>
            </a:r>
            <a:r>
              <a:rPr lang="it-IT" dirty="0" err="1" smtClean="0"/>
              <a:t>GTINs</a:t>
            </a:r>
            <a:r>
              <a:rPr lang="it-IT" dirty="0" smtClean="0"/>
              <a:t>)    </a:t>
            </a:r>
            <a:endParaRPr lang="it-IT" dirty="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944" y="2043656"/>
            <a:ext cx="6881124" cy="3873818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43" y="2599822"/>
            <a:ext cx="3907875" cy="2755631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0037746" y="1640527"/>
            <a:ext cx="1598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GTIN x Outlet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3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192045E-FB8C-4B8C-AEFC-06A390A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41242"/>
            <a:ext cx="11269308" cy="346954"/>
          </a:xfrm>
        </p:spPr>
        <p:txBody>
          <a:bodyPr/>
          <a:lstStyle/>
          <a:p>
            <a:r>
              <a:rPr lang="en-US" sz="2000" dirty="0"/>
              <a:t>Four aggregation levels to compile multilateral indices by adopting different formulas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23DD80-9C7E-474F-A668-27B6983A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data to compile </a:t>
            </a:r>
            <a:r>
              <a:rPr lang="en-US" dirty="0" smtClean="0"/>
              <a:t>CPI</a:t>
            </a:r>
            <a:r>
              <a:rPr lang="en-US" cap="none" dirty="0" smtClean="0"/>
              <a:t>s</a:t>
            </a:r>
            <a:r>
              <a:rPr lang="en-US" dirty="0" smtClean="0"/>
              <a:t>: Data</a:t>
            </a:r>
            <a:r>
              <a:rPr lang="en-US" dirty="0"/>
              <a:t>, Aggregation structure and the Window Linking issue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AD171A-D6C0-40CA-B56A-13604AFE40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Segnaposto testo 1">
            <a:extLst>
              <a:ext uri="{FF2B5EF4-FFF2-40B4-BE49-F238E27FC236}">
                <a16:creationId xmlns:a16="http://schemas.microsoft.com/office/drawing/2014/main" id="{800E284E-8FAA-4AF9-884B-76434C177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201" y="1282095"/>
            <a:ext cx="11264002" cy="504734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endParaRPr lang="it-IT" sz="1600" dirty="0" smtClean="0"/>
          </a:p>
          <a:p>
            <a:pPr>
              <a:spcBef>
                <a:spcPts val="0"/>
              </a:spcBef>
              <a:defRPr/>
            </a:pPr>
            <a:endParaRPr lang="it-IT" sz="1600" dirty="0" smtClean="0"/>
          </a:p>
        </p:txBody>
      </p:sp>
      <p:sp>
        <p:nvSpPr>
          <p:cNvPr id="13" name="Rettangolo 12"/>
          <p:cNvSpPr/>
          <p:nvPr/>
        </p:nvSpPr>
        <p:spPr>
          <a:xfrm>
            <a:off x="886809" y="1549618"/>
            <a:ext cx="10566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eaLnBrk="1" fontAlgn="t" hangingPunct="1">
              <a:spcBef>
                <a:spcPts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/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Multilateral GEKS-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Törnqvist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Weighted Time Product Dummy have been calculated over 25 months rolling time windows, by adopting different splicing options (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published indices): 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69392" y="2485790"/>
            <a:ext cx="101403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1" fontAlgn="t" hangingPunct="1">
              <a:spcBef>
                <a:spcPts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/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 splicing:</a:t>
            </a:r>
          </a:p>
          <a:p>
            <a:pPr marL="742950" lvl="1" indent="-285750" eaLnBrk="1" fontAlgn="t" hangingPunct="1">
              <a:spcBef>
                <a:spcPts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/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 splicing;</a:t>
            </a:r>
          </a:p>
          <a:p>
            <a:pPr marL="742950" lvl="1" indent="-285750" eaLnBrk="1" fontAlgn="t" hangingPunct="1">
              <a:spcBef>
                <a:spcPts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/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 splicing;</a:t>
            </a:r>
          </a:p>
          <a:p>
            <a:pPr marL="742950" lvl="1" indent="-285750" eaLnBrk="1" fontAlgn="t" hangingPunct="1">
              <a:spcBef>
                <a:spcPts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/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 splicing;</a:t>
            </a:r>
          </a:p>
          <a:p>
            <a:pPr lvl="1" eaLnBrk="1" fontAlgn="t" hangingPunct="1">
              <a:spcBef>
                <a:spcPts val="0"/>
              </a:spcBef>
              <a:spcAft>
                <a:spcPts val="1800"/>
              </a:spcAft>
              <a:buClr>
                <a:srgbClr val="CC2A2A"/>
              </a:buClr>
              <a:buSzPct val="120000"/>
              <a:defRPr/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eaLnBrk="1" fontAlgn="t" hangingPunct="1">
              <a:spcBef>
                <a:spcPts val="0"/>
              </a:spcBef>
              <a:spcAft>
                <a:spcPts val="1800"/>
              </a:spcAft>
              <a:buClr>
                <a:srgbClr val="CC2A2A"/>
              </a:buClr>
              <a:buSzPct val="120000"/>
              <a:defRPr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following pages show the results obtained by adopting the Half Splicing </a:t>
            </a:r>
          </a:p>
          <a:p>
            <a:pPr marL="285750" lvl="0" indent="-285750" eaLnBrk="1" fontAlgn="t" hangingPunct="1">
              <a:spcBef>
                <a:spcPts val="0"/>
              </a:spcBef>
              <a:spcAft>
                <a:spcPts val="1800"/>
              </a:spcAft>
              <a:buClr>
                <a:srgbClr val="CC2A2A"/>
              </a:buClr>
              <a:buSzPct val="120000"/>
              <a:buFont typeface="Courier New" panose="02070309020205020404" pitchFamily="49" charset="0"/>
              <a:buChar char="o"/>
              <a:defRPr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nco puntato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INTRANET-14-158</_dlc_DocId>
    <_dlc_DocIdUrl xmlns="459159c4-d20a-4ff3-9b11-fbd127bd52e5">
      <Url>https://intranet.istat.it/Collaborativi/_layouts/15/DocIdRedir.aspx?ID=INTRANET-14-158</Url>
      <Description>INTRANET-14-158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3" ma:contentTypeDescription="Creare un nuovo documento." ma:contentTypeScope="" ma:versionID="2ad8b07f9840a1ce9cd199d874146b74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ffb0e16fb90ffea59fef1085e90ecca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Logo" ma:format="Dropdown" ma:internalName="Categoria">
      <xsd:simpleType>
        <xsd:restriction base="dms:Choice">
          <xsd:enumeration value="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  <xsd:enumeration value="Censimenti permanent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  <xsd:enumeration value="7- CP Agricoltura20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F378BC-F4D0-4510-B4EC-07B6EFE18CF8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79261c3-551f-4e86-913f-177e0e529669"/>
    <ds:schemaRef ds:uri="http://schemas.microsoft.com/office/2006/documentManagement/types"/>
    <ds:schemaRef ds:uri="459159c4-d20a-4ff3-9b11-fbd127bd52e5"/>
    <ds:schemaRef ds:uri="http://purl.org/dc/dcmitype/"/>
    <ds:schemaRef ds:uri="c58f2efd-82a8-4ecf-b395-8c25e928921d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D9C238D-4D5C-4783-820B-4854DCE45D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296C4F-9DE9-4B43-AA80-1FC85656CFF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F66F418-6054-4EA5-BF8E-6AF3CEAE62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Dividendi</Template>
  <TotalTime>1223</TotalTime>
  <Words>1543</Words>
  <Application>Microsoft Office PowerPoint</Application>
  <PresentationFormat>Widescreen</PresentationFormat>
  <Paragraphs>146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Calibri</vt:lpstr>
      <vt:lpstr>Cambria Math</vt:lpstr>
      <vt:lpstr>Courier New</vt:lpstr>
      <vt:lpstr>Gill Sans MT</vt:lpstr>
      <vt:lpstr>Times New Roman</vt:lpstr>
      <vt:lpstr>Wingdings 2</vt:lpstr>
      <vt:lpstr>elenco puntato</vt:lpstr>
      <vt:lpstr>Scanner data to compile CPIs Data, Aggregation structure and the Window Linking issue </vt:lpstr>
      <vt:lpstr>Outline</vt:lpstr>
      <vt:lpstr>Scanner data to estimate Italian inflation: the state of play</vt:lpstr>
      <vt:lpstr>Scanner data to estimate Italian inflation: the state of play</vt:lpstr>
      <vt:lpstr>The case study for the experimental application of multilateral methods</vt:lpstr>
      <vt:lpstr>Four aggregation levels to compile multilateral indices by adopting different formulas</vt:lpstr>
      <vt:lpstr>Four aggregation levels to compile multilateral indices by adopting different formulas</vt:lpstr>
      <vt:lpstr>Four aggregation levels to compile multilateral indices by adopting different formulas</vt:lpstr>
      <vt:lpstr>Four aggregation levels to compile multilateral indices by adopting different formulas</vt:lpstr>
      <vt:lpstr>Analysis of the results</vt:lpstr>
      <vt:lpstr>Analysis of the results</vt:lpstr>
      <vt:lpstr>Analysis of the results</vt:lpstr>
      <vt:lpstr>Analysis of the results</vt:lpstr>
      <vt:lpstr>Analysis of the results</vt:lpstr>
      <vt:lpstr>Analysis of the results</vt:lpstr>
      <vt:lpstr>Analysis of the results</vt:lpstr>
      <vt:lpstr>Conclusive remarks and perspectives</vt:lpstr>
      <vt:lpstr>Conclusive remarks and perspectives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PresentazioneStandard</dc:title>
  <dc:creator>Bruna Tabanella</dc:creator>
  <cp:lastModifiedBy>UTENTE</cp:lastModifiedBy>
  <cp:revision>450</cp:revision>
  <dcterms:created xsi:type="dcterms:W3CDTF">2020-06-26T06:32:12Z</dcterms:created>
  <dcterms:modified xsi:type="dcterms:W3CDTF">2021-05-24T17:19:05Z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11205160-d5cd-44f2-bf0d-d055913f1cd1</vt:lpwstr>
  </property>
</Properties>
</file>