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5BD1E-038C-4AE3-A6EA-AFA99CE8A4F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F45B3-2FE1-48FF-B248-54FC27981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549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4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20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566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87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09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0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503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7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3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0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1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5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2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8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283DC-29B9-4F65-BDB5-525F2404C57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CC1C25-92A7-4044-B079-2BDF6FD15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70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ctrTitle"/>
          </p:nvPr>
        </p:nvSpPr>
        <p:spPr>
          <a:xfrm>
            <a:off x="2589213" y="1793966"/>
            <a:ext cx="8915399" cy="298341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	</a:t>
            </a:r>
            <a:r>
              <a:rPr lang="en-GB" sz="2000" b="1" dirty="0"/>
              <a:t>UNECE Steering Committee on Education for Sustainable Development </a:t>
            </a:r>
            <a:br>
              <a:rPr lang="en-GB" sz="2000" b="1" dirty="0"/>
            </a:br>
            <a:r>
              <a:rPr lang="en-GB" sz="2000" b="1" dirty="0"/>
              <a:t>16</a:t>
            </a:r>
            <a:r>
              <a:rPr lang="en-GB" sz="2000" b="1" baseline="30000" dirty="0"/>
              <a:t>th</a:t>
            </a:r>
            <a:r>
              <a:rPr lang="en-GB" sz="2000" b="1" dirty="0"/>
              <a:t> </a:t>
            </a:r>
            <a:r>
              <a:rPr lang="en-GB" sz="2000" b="1" dirty="0" smtClean="0"/>
              <a:t>meeting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ro-RO" sz="2000" b="1" dirty="0" smtClean="0"/>
              <a:t/>
            </a:r>
            <a:br>
              <a:rPr lang="ro-RO" sz="2000" b="1" dirty="0" smtClean="0"/>
            </a:br>
            <a:r>
              <a:rPr lang="ro-RO" sz="2000" b="1" dirty="0" smtClean="0"/>
              <a:t>10-11 </a:t>
            </a:r>
            <a:r>
              <a:rPr lang="ro-RO" sz="2000" b="1" dirty="0"/>
              <a:t>May 2021</a:t>
            </a:r>
            <a:br>
              <a:rPr lang="ro-RO" sz="2000" b="1" dirty="0"/>
            </a:br>
            <a:r>
              <a:rPr lang="ro-RO" sz="2000" b="1" dirty="0" smtClean="0"/>
              <a:t/>
            </a:r>
            <a:br>
              <a:rPr lang="ro-RO" sz="2000" b="1" dirty="0" smtClean="0"/>
            </a:br>
            <a:r>
              <a:rPr lang="en-GB" sz="2000" b="1" dirty="0" smtClean="0"/>
              <a:t>Supporting </a:t>
            </a:r>
            <a:r>
              <a:rPr lang="en-GB" sz="2000" b="1" dirty="0"/>
              <a:t>ESD within ICT and digital education </a:t>
            </a:r>
            <a:r>
              <a:rPr lang="ro-RO" sz="2000" b="1" dirty="0" smtClean="0"/>
              <a:t/>
            </a:r>
            <a:br>
              <a:rPr lang="ro-RO" sz="2000" b="1" dirty="0" smtClean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ro-RO" sz="1800" dirty="0" smtClean="0"/>
              <a:t/>
            </a:r>
            <a:br>
              <a:rPr lang="ro-RO" sz="1800" dirty="0" smtClean="0"/>
            </a:br>
            <a:endParaRPr lang="en-GB" sz="1800" dirty="0"/>
          </a:p>
        </p:txBody>
      </p:sp>
      <p:sp>
        <p:nvSpPr>
          <p:cNvPr id="5" name="Subtitlu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Cristina Liana Olteanu, </a:t>
            </a:r>
            <a:r>
              <a:rPr lang="ro-RO" dirty="0" err="1"/>
              <a:t>Advisor</a:t>
            </a:r>
            <a:r>
              <a:rPr lang="ro-RO" dirty="0"/>
              <a:t> for European Affairs</a:t>
            </a:r>
            <a:endParaRPr lang="en-GB" dirty="0"/>
          </a:p>
          <a:p>
            <a:r>
              <a:rPr lang="ro-RO" dirty="0" smtClean="0"/>
              <a:t>Romania – </a:t>
            </a:r>
            <a:r>
              <a:rPr lang="ro-RO" dirty="0" err="1" smtClean="0"/>
              <a:t>Ministry</a:t>
            </a:r>
            <a:r>
              <a:rPr lang="ro-RO" dirty="0" smtClean="0"/>
              <a:t> of </a:t>
            </a:r>
            <a:r>
              <a:rPr lang="ro-RO" dirty="0" err="1" smtClean="0"/>
              <a:t>Education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363985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931074" y="371561"/>
            <a:ext cx="8911687" cy="1280890"/>
          </a:xfrm>
        </p:spPr>
        <p:txBody>
          <a:bodyPr/>
          <a:lstStyle/>
          <a:p>
            <a:r>
              <a:rPr lang="en-GB" dirty="0" smtClean="0"/>
              <a:t>Supporting </a:t>
            </a:r>
            <a:r>
              <a:rPr lang="en-GB" dirty="0"/>
              <a:t>ESD within ICT and digital education 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main measures were aimed </a:t>
            </a:r>
            <a:r>
              <a:rPr lang="ro-RO" b="1" dirty="0" err="1" smtClean="0"/>
              <a:t>to</a:t>
            </a:r>
            <a:r>
              <a:rPr lang="en-GB" b="1" dirty="0" smtClean="0"/>
              <a:t> </a:t>
            </a:r>
            <a:r>
              <a:rPr lang="en-GB" b="1" dirty="0"/>
              <a:t>ensuring safe, resilient and accessible </a:t>
            </a:r>
            <a:r>
              <a:rPr lang="en-GB" b="1" dirty="0" smtClean="0"/>
              <a:t>online </a:t>
            </a:r>
            <a:r>
              <a:rPr lang="en-GB" b="1" dirty="0"/>
              <a:t>learning environments for </a:t>
            </a:r>
            <a:r>
              <a:rPr lang="en-GB" b="1" dirty="0" smtClean="0"/>
              <a:t>students </a:t>
            </a:r>
            <a:r>
              <a:rPr lang="en-GB" b="1" dirty="0"/>
              <a:t>and teachers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Involved </a:t>
            </a:r>
            <a:r>
              <a:rPr lang="en-GB" dirty="0" smtClean="0"/>
              <a:t>stakeholders:</a:t>
            </a:r>
            <a:endParaRPr lang="ro-RO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Ministry of Education</a:t>
            </a:r>
            <a:endParaRPr lang="ro-RO" dirty="0" smtClean="0"/>
          </a:p>
          <a:p>
            <a:r>
              <a:rPr lang="en-GB" dirty="0"/>
              <a:t>C</a:t>
            </a:r>
            <a:r>
              <a:rPr lang="en-GB" dirty="0" smtClean="0"/>
              <a:t>ounty school inspectorates </a:t>
            </a:r>
          </a:p>
          <a:p>
            <a:r>
              <a:rPr lang="en-GB" dirty="0" smtClean="0"/>
              <a:t>Teachers</a:t>
            </a:r>
            <a:r>
              <a:rPr lang="en-GB" dirty="0"/>
              <a:t>’ Houses </a:t>
            </a:r>
            <a:endParaRPr lang="en-GB" dirty="0" smtClean="0"/>
          </a:p>
          <a:p>
            <a:r>
              <a:rPr lang="en-GB" dirty="0" smtClean="0"/>
              <a:t>Psychological counsellors and mentors, education experts</a:t>
            </a:r>
            <a:endParaRPr lang="ro-RO" dirty="0"/>
          </a:p>
          <a:p>
            <a:r>
              <a:rPr lang="en-GB" dirty="0" smtClean="0"/>
              <a:t>County </a:t>
            </a:r>
            <a:r>
              <a:rPr lang="en-GB" dirty="0"/>
              <a:t>councils and local </a:t>
            </a:r>
            <a:r>
              <a:rPr lang="en-GB" dirty="0" smtClean="0"/>
              <a:t>councils</a:t>
            </a:r>
            <a:endParaRPr lang="ro-RO" dirty="0"/>
          </a:p>
          <a:p>
            <a:pPr marL="0" indent="0">
              <a:buNone/>
            </a:pPr>
            <a:endParaRPr lang="ro-RO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75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ESD within ICT and digital education 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2667589" y="227293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Starting </a:t>
            </a:r>
            <a:r>
              <a:rPr lang="en-GB" b="1" dirty="0"/>
              <a:t>with March 2020, </a:t>
            </a:r>
            <a:r>
              <a:rPr lang="en-GB" b="1" dirty="0" smtClean="0"/>
              <a:t>interventions </a:t>
            </a:r>
            <a:r>
              <a:rPr lang="en-GB" b="1" dirty="0"/>
              <a:t>were dedicated for teachers’ </a:t>
            </a:r>
            <a:r>
              <a:rPr lang="ro-RO" b="1" dirty="0" smtClean="0"/>
              <a:t>	</a:t>
            </a:r>
            <a:r>
              <a:rPr lang="en-GB" b="1" dirty="0" smtClean="0"/>
              <a:t>training </a:t>
            </a:r>
            <a:r>
              <a:rPr lang="en-GB" b="1" dirty="0"/>
              <a:t>in using digital platforms and </a:t>
            </a:r>
            <a:r>
              <a:rPr lang="en-GB" b="1" dirty="0" smtClean="0"/>
              <a:t>tools</a:t>
            </a:r>
            <a:r>
              <a:rPr lang="ro-RO" b="1" dirty="0" smtClean="0"/>
              <a:t> </a:t>
            </a:r>
            <a:r>
              <a:rPr lang="ro-RO" b="1" dirty="0" err="1" smtClean="0"/>
              <a:t>like</a:t>
            </a:r>
            <a:r>
              <a:rPr lang="ro-RO" b="1" dirty="0" smtClean="0"/>
              <a:t>:</a:t>
            </a:r>
          </a:p>
          <a:p>
            <a:r>
              <a:rPr lang="en-GB" dirty="0" smtClean="0"/>
              <a:t>Zoom</a:t>
            </a:r>
            <a:endParaRPr lang="ro-RO" dirty="0" smtClean="0"/>
          </a:p>
          <a:p>
            <a:r>
              <a:rPr lang="en-GB" dirty="0" smtClean="0"/>
              <a:t>Livresq </a:t>
            </a:r>
            <a:endParaRPr lang="ro-RO" dirty="0" smtClean="0"/>
          </a:p>
          <a:p>
            <a:r>
              <a:rPr lang="en-GB" dirty="0" smtClean="0"/>
              <a:t>Teams/office365</a:t>
            </a:r>
            <a:endParaRPr lang="ro-RO" dirty="0" smtClean="0"/>
          </a:p>
          <a:p>
            <a:r>
              <a:rPr lang="en-GB" dirty="0" smtClean="0"/>
              <a:t>Google </a:t>
            </a:r>
            <a:r>
              <a:rPr lang="en-GB" dirty="0"/>
              <a:t>Classroom/Google </a:t>
            </a:r>
            <a:r>
              <a:rPr lang="en-GB" dirty="0" smtClean="0"/>
              <a:t>Meet </a:t>
            </a:r>
            <a:endParaRPr lang="ro-RO" dirty="0" smtClean="0"/>
          </a:p>
          <a:p>
            <a:r>
              <a:rPr lang="en-GB" dirty="0" smtClean="0"/>
              <a:t>Partnership</a:t>
            </a:r>
            <a:r>
              <a:rPr lang="ro-RO" dirty="0" smtClean="0"/>
              <a:t> </a:t>
            </a:r>
            <a:r>
              <a:rPr lang="ro-RO" dirty="0" err="1" smtClean="0"/>
              <a:t>with</a:t>
            </a:r>
            <a:r>
              <a:rPr lang="ro-RO" dirty="0" smtClean="0"/>
              <a:t> </a:t>
            </a:r>
            <a:r>
              <a:rPr lang="en-GB" dirty="0" smtClean="0"/>
              <a:t>Google </a:t>
            </a:r>
            <a:r>
              <a:rPr lang="en-GB" dirty="0"/>
              <a:t>and </a:t>
            </a:r>
            <a:r>
              <a:rPr lang="en-GB" dirty="0" smtClean="0"/>
              <a:t>Microsoft</a:t>
            </a:r>
            <a:endParaRPr lang="ro-RO" dirty="0" smtClean="0"/>
          </a:p>
          <a:p>
            <a:r>
              <a:rPr lang="ro-RO" dirty="0" err="1" smtClean="0"/>
              <a:t>Partnership</a:t>
            </a:r>
            <a:r>
              <a:rPr lang="ro-RO" dirty="0" smtClean="0"/>
              <a:t> </a:t>
            </a:r>
            <a:r>
              <a:rPr lang="ro-RO" dirty="0" err="1" smtClean="0"/>
              <a:t>with</a:t>
            </a:r>
            <a:r>
              <a:rPr lang="ro-RO" dirty="0" smtClean="0"/>
              <a:t> Romanian National </a:t>
            </a:r>
            <a:r>
              <a:rPr lang="ro-RO" dirty="0" err="1" smtClean="0"/>
              <a:t>Television</a:t>
            </a:r>
            <a:endParaRPr lang="ro-RO" dirty="0"/>
          </a:p>
          <a:p>
            <a:r>
              <a:rPr lang="en-GB" dirty="0" smtClean="0"/>
              <a:t>National </a:t>
            </a:r>
            <a:r>
              <a:rPr lang="en-GB" dirty="0"/>
              <a:t>portal </a:t>
            </a:r>
            <a:r>
              <a:rPr lang="en-GB" dirty="0" smtClean="0"/>
              <a:t>digital.educred.ro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10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ESD within ICT and digital education 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Adapting </a:t>
            </a:r>
            <a:r>
              <a:rPr lang="en-GB" b="1" dirty="0" smtClean="0"/>
              <a:t>the legal framework to ensure access to quality education, in the </a:t>
            </a:r>
            <a:r>
              <a:rPr lang="en-GB" b="1" dirty="0" smtClean="0"/>
              <a:t>context </a:t>
            </a:r>
            <a:r>
              <a:rPr lang="en-GB" b="1" dirty="0" smtClean="0"/>
              <a:t>of a higher risk of exclusion of vulnerable students and to </a:t>
            </a:r>
            <a:r>
              <a:rPr lang="en-GB" b="1" dirty="0"/>
              <a:t>carry out </a:t>
            </a:r>
            <a:r>
              <a:rPr lang="en-GB" b="1" dirty="0" smtClean="0"/>
              <a:t>online </a:t>
            </a:r>
            <a:r>
              <a:rPr lang="en-GB" b="1" dirty="0"/>
              <a:t>teaching and training activities, using </a:t>
            </a:r>
            <a:r>
              <a:rPr lang="en-GB" b="1" dirty="0" smtClean="0"/>
              <a:t>ICT</a:t>
            </a:r>
            <a:r>
              <a:rPr lang="ro-RO" b="1" dirty="0" smtClean="0"/>
              <a:t>: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/>
              <a:t>Framework </a:t>
            </a:r>
            <a:r>
              <a:rPr lang="en-GB" i="1" dirty="0"/>
              <a:t>m</a:t>
            </a:r>
            <a:r>
              <a:rPr lang="en-GB" i="1" dirty="0" smtClean="0"/>
              <a:t>ethodology on conducting teaching activities through technology and the Internet, with the respect of personal data </a:t>
            </a:r>
          </a:p>
          <a:p>
            <a:r>
              <a:rPr lang="en-GB" i="1" dirty="0"/>
              <a:t>Guidelines and methodologies to support </a:t>
            </a:r>
            <a:r>
              <a:rPr lang="en-GB" i="1" dirty="0" smtClean="0"/>
              <a:t>teachers</a:t>
            </a:r>
            <a:r>
              <a:rPr lang="en-GB" dirty="0" smtClean="0"/>
              <a:t>, in </a:t>
            </a:r>
            <a:r>
              <a:rPr lang="en-GB" dirty="0"/>
              <a:t>carrying out their didactic duties </a:t>
            </a:r>
            <a:r>
              <a:rPr lang="ro-RO" dirty="0" smtClean="0"/>
              <a:t>in </a:t>
            </a:r>
            <a:r>
              <a:rPr lang="en-GB" dirty="0" smtClean="0"/>
              <a:t>face-to-face activities and online activities </a:t>
            </a:r>
            <a:endParaRPr lang="en-GB" dirty="0"/>
          </a:p>
          <a:p>
            <a:r>
              <a:rPr lang="en-GB" i="1" dirty="0"/>
              <a:t>G</a:t>
            </a:r>
            <a:r>
              <a:rPr lang="en-GB" i="1" dirty="0" smtClean="0"/>
              <a:t>uidelines </a:t>
            </a:r>
            <a:r>
              <a:rPr lang="en-GB" i="1" dirty="0"/>
              <a:t>for remedial learning</a:t>
            </a:r>
            <a:endParaRPr lang="ro-RO" i="1" dirty="0"/>
          </a:p>
          <a:p>
            <a:endParaRPr lang="en-GB" b="1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85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ESD within ICT and digital education 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Providing </a:t>
            </a:r>
            <a:r>
              <a:rPr lang="en-GB" b="1" dirty="0" smtClean="0"/>
              <a:t>IT equipment with internet connection for all students</a:t>
            </a:r>
            <a:r>
              <a:rPr lang="en-GB" b="1" dirty="0"/>
              <a:t> </a:t>
            </a:r>
            <a:r>
              <a:rPr lang="ro-RO" b="1" dirty="0" smtClean="0"/>
              <a:t>(</a:t>
            </a:r>
            <a:r>
              <a:rPr lang="ro-RO" b="1" dirty="0" smtClean="0"/>
              <a:t>Government of Romania, </a:t>
            </a:r>
            <a:r>
              <a:rPr lang="en-GB" b="1" dirty="0" smtClean="0"/>
              <a:t>local partners </a:t>
            </a:r>
            <a:r>
              <a:rPr lang="ro-RO" b="1" dirty="0" smtClean="0"/>
              <a:t>- </a:t>
            </a:r>
            <a:r>
              <a:rPr lang="en-GB" b="1" dirty="0" smtClean="0"/>
              <a:t>county and local councils, </a:t>
            </a:r>
            <a:r>
              <a:rPr lang="ro-RO" b="1" dirty="0" smtClean="0"/>
              <a:t>	</a:t>
            </a:r>
            <a:r>
              <a:rPr lang="en-GB" b="1" dirty="0" smtClean="0"/>
              <a:t>companies</a:t>
            </a:r>
            <a:r>
              <a:rPr lang="ro-RO" b="1" dirty="0" smtClean="0"/>
              <a:t>)</a:t>
            </a:r>
            <a:r>
              <a:rPr lang="en-GB" b="1" dirty="0" smtClean="0"/>
              <a:t>:</a:t>
            </a:r>
          </a:p>
          <a:p>
            <a:pPr marL="0" indent="0">
              <a:buNone/>
            </a:pPr>
            <a:endParaRPr lang="ro-RO" dirty="0" smtClean="0"/>
          </a:p>
          <a:p>
            <a:r>
              <a:rPr lang="en-GB" dirty="0" smtClean="0"/>
              <a:t>The national program Home School: 250,000 IT tablets for students from disadvantaged backgrounds</a:t>
            </a:r>
            <a:endParaRPr lang="ro-RO" dirty="0" smtClean="0"/>
          </a:p>
          <a:p>
            <a:r>
              <a:rPr lang="en-GB" dirty="0" smtClean="0"/>
              <a:t>74,000 laptops for 1,100 high schools from reimbursable funds</a:t>
            </a:r>
            <a:endParaRPr lang="ro-RO" dirty="0" smtClean="0"/>
          </a:p>
          <a:p>
            <a:r>
              <a:rPr lang="ro-RO" dirty="0" smtClean="0"/>
              <a:t>1</a:t>
            </a:r>
            <a:r>
              <a:rPr lang="en-GB" dirty="0" smtClean="0"/>
              <a:t>50,000,000 euros from European funds have been allocated for IT equipment with internet connection</a:t>
            </a:r>
            <a:r>
              <a:rPr lang="ro-RO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582935"/>
      </p:ext>
    </p:extLst>
  </p:cSld>
  <p:clrMapOvr>
    <a:masterClrMapping/>
  </p:clrMapOvr>
</p:sld>
</file>

<file path=ppt/theme/theme1.xml><?xml version="1.0" encoding="utf-8"?>
<a:theme xmlns:a="http://schemas.openxmlformats.org/drawingml/2006/main" name="Adiere">
  <a:themeElements>
    <a:clrScheme name="Adier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dier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ier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</TotalTime>
  <Words>195</Words>
  <Application>Microsoft Office PowerPoint</Application>
  <PresentationFormat>Ecran lat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Adiere</vt:lpstr>
      <vt:lpstr> UNECE Steering Committee on Education for Sustainable Development  16th meeting  10-11 May 2021  Supporting ESD within ICT and digital education    </vt:lpstr>
      <vt:lpstr>Supporting ESD within ICT and digital education </vt:lpstr>
      <vt:lpstr>Supporting ESD within ICT and digital education </vt:lpstr>
      <vt:lpstr>Supporting ESD within ICT and digital education </vt:lpstr>
      <vt:lpstr>Supporting ESD within ICT and digital education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cristina</dc:creator>
  <cp:lastModifiedBy>cristina</cp:lastModifiedBy>
  <cp:revision>26</cp:revision>
  <cp:lastPrinted>2021-05-06T10:11:36Z</cp:lastPrinted>
  <dcterms:created xsi:type="dcterms:W3CDTF">2021-05-05T08:44:18Z</dcterms:created>
  <dcterms:modified xsi:type="dcterms:W3CDTF">2021-05-07T09:50:33Z</dcterms:modified>
</cp:coreProperties>
</file>