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6" r:id="rId5"/>
    <p:sldId id="263" r:id="rId6"/>
    <p:sldId id="259" r:id="rId7"/>
    <p:sldId id="260" r:id="rId8"/>
    <p:sldId id="262" r:id="rId9"/>
    <p:sldId id="266" r:id="rId10"/>
    <p:sldId id="264" r:id="rId11"/>
    <p:sldId id="265" r:id="rId12"/>
    <p:sldId id="267" r:id="rId13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Texte</a:t>
            </a:r>
            <a:r>
              <a:rPr dirty="0"/>
              <a:t> du </a:t>
            </a:r>
            <a:r>
              <a:rPr dirty="0" err="1"/>
              <a:t>titre</a:t>
            </a:r>
            <a:endParaRPr dirty="0"/>
          </a:p>
        </p:txBody>
      </p:sp>
      <p:sp>
        <p:nvSpPr>
          <p:cNvPr id="23" name="Texte niveau 1…"/>
          <p:cNvSpPr txBox="1">
            <a:spLocks noGrp="1"/>
          </p:cNvSpPr>
          <p:nvPr>
            <p:ph type="body" idx="1"/>
          </p:nvPr>
        </p:nvSpPr>
        <p:spPr>
          <a:xfrm>
            <a:off x="849312" y="2132856"/>
            <a:ext cx="8496301" cy="4032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1</a:t>
            </a:r>
          </a:p>
          <a:p>
            <a:pPr lvl="1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2</a:t>
            </a:r>
          </a:p>
          <a:p>
            <a:pPr lvl="2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3</a:t>
            </a:r>
          </a:p>
          <a:p>
            <a:pPr lvl="3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4</a:t>
            </a:r>
          </a:p>
          <a:p>
            <a:pPr lvl="4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 5</a:t>
            </a:r>
          </a:p>
        </p:txBody>
      </p:sp>
      <p:sp>
        <p:nvSpPr>
          <p:cNvPr id="2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"/>
          <p:cNvSpPr txBox="1"/>
          <p:nvPr/>
        </p:nvSpPr>
        <p:spPr>
          <a:xfrm>
            <a:off x="3198519" y="332656"/>
            <a:ext cx="666176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 anchor="ctr">
            <a:normAutofit/>
          </a:bodyPr>
          <a:lstStyle>
            <a:lvl1pPr>
              <a:defRPr sz="4000" b="1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Main title here</a:t>
            </a:r>
          </a:p>
        </p:txBody>
      </p:sp>
      <p:sp>
        <p:nvSpPr>
          <p:cNvPr id="41" name="Texte niveau 1…"/>
          <p:cNvSpPr txBox="1">
            <a:spLocks noGrp="1"/>
          </p:cNvSpPr>
          <p:nvPr>
            <p:ph type="body" idx="1"/>
          </p:nvPr>
        </p:nvSpPr>
        <p:spPr>
          <a:xfrm>
            <a:off x="849312" y="2132856"/>
            <a:ext cx="8496301" cy="4032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95300" y="2348880"/>
            <a:ext cx="4375150" cy="3777285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95325" indent="-238125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indent="-228600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25600" indent="-254000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82800" indent="-254000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xfrm>
            <a:off x="488504" y="1772816"/>
            <a:ext cx="3259007" cy="1162051"/>
          </a:xfrm>
          <a:prstGeom prst="rect">
            <a:avLst/>
          </a:prstGeom>
        </p:spPr>
        <p:txBody>
          <a:bodyPr anchor="b"/>
          <a:lstStyle>
            <a:lvl1pPr>
              <a:defRPr sz="2000">
                <a:solidFill>
                  <a:srgbClr val="006600"/>
                </a:solidFill>
              </a:defRPr>
            </a:lvl1pPr>
          </a:lstStyle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72970" y="2132856"/>
            <a:ext cx="5537730" cy="39933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95299" y="3212975"/>
            <a:ext cx="3259008" cy="291319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4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9" name="Rectangle 3"/>
          <p:cNvSpPr txBox="1"/>
          <p:nvPr/>
        </p:nvSpPr>
        <p:spPr>
          <a:xfrm>
            <a:off x="3198519" y="332656"/>
            <a:ext cx="666176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 anchor="ctr">
            <a:normAutofit/>
          </a:bodyPr>
          <a:lstStyle>
            <a:lvl1pPr>
              <a:defRPr sz="4000" b="1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Main title here</a:t>
            </a:r>
          </a:p>
        </p:txBody>
      </p:sp>
      <p:sp>
        <p:nvSpPr>
          <p:cNvPr id="7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</a:defRPr>
            </a:pPr>
            <a:endParaRPr/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3152799" y="332656"/>
            <a:ext cx="675320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Texte niveau 1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isplay/trans/SIG+on+UN+Regulation+No.+157?src=contextnavpagetreemod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iki.unece.org/download/attachments/123666498/UNR157-05-05.xlsx?api=v2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123666498/UNR157-05-12.pdf?api=v2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123666498/UNR157-05-10.pdf?api=v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nece.org/download/attachments/123666498/UNR157-05-06.pdf?api=v2" TargetMode="External"/><Relationship Id="rId2" Type="http://schemas.openxmlformats.org/officeDocument/2006/relationships/hyperlink" Target="https://wiki.unece.org/download/attachments/123666496/UNR157-04-09.pdf?api=v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iki.unece.org/download/attachments/123666498/UNR157-05-07.pdf?api=v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sites/default/files/2021-05/GRVA-10-26e.pdf" TargetMode="External"/><Relationship Id="rId2" Type="http://schemas.openxmlformats.org/officeDocument/2006/relationships/hyperlink" Target="https://unece.org/sites/default/files/2020-12/ECE-TRANS-WP29-GRVA-2021-03e.pdf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sites/default/files/2020-12/ECE-TRANS-WP29-GRVA-2021-02e_0.pdf" TargetMode="External"/><Relationship Id="rId2" Type="http://schemas.openxmlformats.org/officeDocument/2006/relationships/hyperlink" Target="https://unece.org/sites/default/files/2021-05/GRVA-10-25e.pdf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822651" y="2132856"/>
            <a:ext cx="8260698" cy="40329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 </a:t>
            </a:r>
            <a:endParaRPr lang="en-GB" dirty="0"/>
          </a:p>
          <a:p>
            <a:endParaRPr dirty="0"/>
          </a:p>
          <a:p>
            <a:pPr algn="ctr">
              <a:defRPr i="1"/>
            </a:pPr>
            <a:r>
              <a:rPr lang="en-GB" dirty="0"/>
              <a:t>Update from the Special Interest Group on UN Regulation 157</a:t>
            </a:r>
            <a:endParaRPr dirty="0"/>
          </a:p>
        </p:txBody>
      </p:sp>
      <p:sp>
        <p:nvSpPr>
          <p:cNvPr id="80" name="Textfeld 12"/>
          <p:cNvSpPr txBox="1"/>
          <p:nvPr/>
        </p:nvSpPr>
        <p:spPr>
          <a:xfrm>
            <a:off x="6438880" y="385671"/>
            <a:ext cx="3270886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600" u="sng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Informal document</a:t>
            </a:r>
            <a:r>
              <a:rPr u="none" dirty="0"/>
              <a:t> </a:t>
            </a:r>
            <a:r>
              <a:rPr b="1" u="none" dirty="0"/>
              <a:t>GRVA-</a:t>
            </a:r>
            <a:r>
              <a:rPr lang="fr-CH" b="1" u="none" dirty="0"/>
              <a:t>1</a:t>
            </a:r>
            <a:r>
              <a:rPr b="1" u="none" dirty="0"/>
              <a:t>0-</a:t>
            </a:r>
            <a:r>
              <a:rPr lang="en-GB" b="1" u="none"/>
              <a:t>34</a:t>
            </a:r>
            <a:endParaRPr b="1" dirty="0"/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fr-CH" dirty="0"/>
              <a:t>10</a:t>
            </a:r>
            <a:r>
              <a:rPr dirty="0" err="1"/>
              <a:t>th</a:t>
            </a:r>
            <a:r>
              <a:rPr dirty="0"/>
              <a:t> GRVA, </a:t>
            </a:r>
            <a:r>
              <a:rPr lang="fr-CH" dirty="0"/>
              <a:t>25</a:t>
            </a:r>
            <a:r>
              <a:rPr dirty="0"/>
              <a:t>-</a:t>
            </a:r>
            <a:r>
              <a:rPr lang="fr-CH" dirty="0"/>
              <a:t>28</a:t>
            </a:r>
            <a:r>
              <a:rPr dirty="0"/>
              <a:t> </a:t>
            </a:r>
            <a:r>
              <a:rPr lang="fr-CH" dirty="0"/>
              <a:t>May</a:t>
            </a:r>
            <a:r>
              <a:rPr dirty="0"/>
              <a:t> 202</a:t>
            </a:r>
            <a:r>
              <a:rPr lang="en-GB" dirty="0"/>
              <a:t>1</a:t>
            </a:r>
            <a:endParaRPr dirty="0"/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/>
              <a:t>Provisional </a:t>
            </a:r>
            <a:r>
              <a:rPr dirty="0"/>
              <a:t>Agenda item </a:t>
            </a:r>
            <a:r>
              <a:rPr lang="en-GB" dirty="0"/>
              <a:t>4(d)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04054-02AA-4119-A152-CF0A062F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 of the group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962EF-5ABB-4246-8722-EE3E20E66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312" y="1658679"/>
            <a:ext cx="8496301" cy="4986669"/>
          </a:xfrm>
        </p:spPr>
        <p:txBody>
          <a:bodyPr>
            <a:normAutofit/>
          </a:bodyPr>
          <a:lstStyle/>
          <a:p>
            <a:r>
              <a:rPr lang="en-GB" dirty="0"/>
              <a:t>Five meetings held so far:</a:t>
            </a:r>
          </a:p>
          <a:p>
            <a:pPr lvl="1"/>
            <a:r>
              <a:rPr lang="en-GB" dirty="0"/>
              <a:t>#1 on 15</a:t>
            </a:r>
            <a:r>
              <a:rPr lang="en-GB" baseline="30000" dirty="0"/>
              <a:t>th</a:t>
            </a:r>
            <a:r>
              <a:rPr lang="en-GB" dirty="0"/>
              <a:t> January 2021</a:t>
            </a:r>
          </a:p>
          <a:p>
            <a:pPr lvl="1"/>
            <a:r>
              <a:rPr lang="en-GB" dirty="0"/>
              <a:t>#2 on 16</a:t>
            </a:r>
            <a:r>
              <a:rPr lang="en-GB" baseline="30000" dirty="0"/>
              <a:t>th</a:t>
            </a:r>
            <a:r>
              <a:rPr lang="en-GB" dirty="0"/>
              <a:t> February 2021</a:t>
            </a:r>
          </a:p>
          <a:p>
            <a:pPr lvl="1"/>
            <a:r>
              <a:rPr lang="en-GB" dirty="0"/>
              <a:t>#3 on 18</a:t>
            </a:r>
            <a:r>
              <a:rPr lang="en-GB" baseline="30000" dirty="0"/>
              <a:t>th</a:t>
            </a:r>
            <a:r>
              <a:rPr lang="en-GB" dirty="0"/>
              <a:t> &amp; 19</a:t>
            </a:r>
            <a:r>
              <a:rPr lang="en-GB" baseline="30000" dirty="0"/>
              <a:t>th</a:t>
            </a:r>
            <a:r>
              <a:rPr lang="en-GB" dirty="0"/>
              <a:t> March 2021</a:t>
            </a:r>
          </a:p>
          <a:p>
            <a:pPr lvl="1"/>
            <a:r>
              <a:rPr lang="en-GB" dirty="0"/>
              <a:t>#4 on 15</a:t>
            </a:r>
            <a:r>
              <a:rPr lang="en-GB" baseline="30000" dirty="0"/>
              <a:t>th</a:t>
            </a:r>
            <a:r>
              <a:rPr lang="en-GB" dirty="0"/>
              <a:t> &amp; 16</a:t>
            </a:r>
            <a:r>
              <a:rPr lang="en-GB" baseline="30000" dirty="0"/>
              <a:t>th</a:t>
            </a:r>
            <a:r>
              <a:rPr lang="en-GB" dirty="0"/>
              <a:t> April 2021</a:t>
            </a:r>
          </a:p>
          <a:p>
            <a:pPr lvl="1"/>
            <a:r>
              <a:rPr lang="en-GB" dirty="0"/>
              <a:t>#5 on 10</a:t>
            </a:r>
            <a:r>
              <a:rPr lang="en-GB" baseline="30000" dirty="0"/>
              <a:t>th</a:t>
            </a:r>
            <a:r>
              <a:rPr lang="en-GB" dirty="0"/>
              <a:t> &amp; 11</a:t>
            </a:r>
            <a:r>
              <a:rPr lang="en-GB" baseline="30000" dirty="0"/>
              <a:t>th</a:t>
            </a:r>
            <a:r>
              <a:rPr lang="en-GB" dirty="0"/>
              <a:t> May 2021</a:t>
            </a:r>
          </a:p>
          <a:p>
            <a:r>
              <a:rPr lang="en-GB" dirty="0"/>
              <a:t>Three more scheduled:</a:t>
            </a:r>
          </a:p>
          <a:p>
            <a:pPr lvl="1"/>
            <a:r>
              <a:rPr lang="en-GB" dirty="0"/>
              <a:t>#6 on 10</a:t>
            </a:r>
            <a:r>
              <a:rPr lang="en-GB" baseline="30000" dirty="0"/>
              <a:t>th</a:t>
            </a:r>
            <a:r>
              <a:rPr lang="en-GB" dirty="0"/>
              <a:t> &amp; 11</a:t>
            </a:r>
            <a:r>
              <a:rPr lang="en-GB" baseline="30000" dirty="0"/>
              <a:t>th</a:t>
            </a:r>
            <a:r>
              <a:rPr lang="en-GB" dirty="0"/>
              <a:t> June 2021</a:t>
            </a:r>
          </a:p>
          <a:p>
            <a:pPr lvl="1"/>
            <a:r>
              <a:rPr lang="en-GB" dirty="0"/>
              <a:t>#7 on 8</a:t>
            </a:r>
            <a:r>
              <a:rPr lang="en-GB" baseline="30000" dirty="0"/>
              <a:t>th</a:t>
            </a:r>
            <a:r>
              <a:rPr lang="en-GB" dirty="0"/>
              <a:t> &amp; 9</a:t>
            </a:r>
            <a:r>
              <a:rPr lang="en-GB" baseline="30000" dirty="0"/>
              <a:t>th</a:t>
            </a:r>
            <a:r>
              <a:rPr lang="en-GB" dirty="0"/>
              <a:t> July 2021</a:t>
            </a:r>
          </a:p>
          <a:p>
            <a:pPr lvl="1"/>
            <a:r>
              <a:rPr lang="en-GB" dirty="0"/>
              <a:t>#8 on 13</a:t>
            </a:r>
            <a:r>
              <a:rPr lang="en-GB" baseline="30000" dirty="0"/>
              <a:t>th</a:t>
            </a:r>
            <a:r>
              <a:rPr lang="en-GB" dirty="0"/>
              <a:t> &amp; 17</a:t>
            </a:r>
            <a:r>
              <a:rPr lang="en-GB" baseline="30000" dirty="0"/>
              <a:t>th</a:t>
            </a:r>
            <a:r>
              <a:rPr lang="en-GB" dirty="0"/>
              <a:t> September 2021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Meeting documents can be found </a:t>
            </a:r>
            <a:r>
              <a:rPr lang="en-GB" dirty="0">
                <a:hlinkClick r:id="rId2"/>
              </a:rPr>
              <a:t>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69723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1743-555E-4814-952D-8BB30A749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Items addressed by SIG on UN R157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301" y="1723868"/>
            <a:ext cx="3904192" cy="4574150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Higher Speeds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en-GB" dirty="0"/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Lane Change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en-GB" dirty="0"/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Introduction of HDV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en-GB" dirty="0"/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Clarifications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8EBE035-01E0-4732-BB14-1E23C58EB578}"/>
              </a:ext>
            </a:extLst>
          </p:cNvPr>
          <p:cNvSpPr txBox="1">
            <a:spLocks/>
          </p:cNvSpPr>
          <p:nvPr/>
        </p:nvSpPr>
        <p:spPr>
          <a:xfrm>
            <a:off x="5113050" y="5911702"/>
            <a:ext cx="3678866" cy="386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 fontScale="92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16165D"/>
                </a:solidFill>
                <a:uFillTx/>
                <a:latin typeface="Verdana"/>
                <a:ea typeface="Verdana"/>
                <a:cs typeface="Verdana"/>
                <a:sym typeface="Verdana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200" b="0" i="0" u="none" strike="noStrike" cap="none" spc="0" baseline="0">
                <a:solidFill>
                  <a:srgbClr val="16165D"/>
                </a:solidFill>
                <a:uFillTx/>
                <a:latin typeface="Verdana"/>
                <a:ea typeface="Verdana"/>
                <a:cs typeface="Verdana"/>
                <a:sym typeface="Verdana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16165D"/>
                </a:solidFill>
                <a:uFillTx/>
                <a:latin typeface="Verdana"/>
                <a:ea typeface="Verdana"/>
                <a:cs typeface="Verdana"/>
                <a:sym typeface="Verdana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200" b="0" i="0" u="none" strike="noStrike" cap="none" spc="0" baseline="0">
                <a:solidFill>
                  <a:srgbClr val="16165D"/>
                </a:solidFill>
                <a:uFillTx/>
                <a:latin typeface="Verdana"/>
                <a:ea typeface="Verdana"/>
                <a:cs typeface="Verdana"/>
                <a:sym typeface="Verdana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200" b="0" i="0" u="none" strike="noStrike" cap="none" spc="0" baseline="0">
                <a:solidFill>
                  <a:srgbClr val="16165D"/>
                </a:solidFill>
                <a:uFillTx/>
                <a:latin typeface="Verdana"/>
                <a:ea typeface="Verdana"/>
                <a:cs typeface="Verdana"/>
                <a:sym typeface="Verdana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GB" sz="1600" dirty="0"/>
              <a:t>Open Points list: </a:t>
            </a:r>
            <a:r>
              <a:rPr lang="en-GB" sz="1600" dirty="0">
                <a:hlinkClick r:id="rId2"/>
              </a:rPr>
              <a:t>UNR157-05-05.xlsx</a:t>
            </a:r>
            <a:endParaRPr lang="en-GB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1CE879-6642-4E91-9DA3-CEA7477E9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967" y="2248787"/>
            <a:ext cx="5907033" cy="359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84160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AA92-9367-41C8-85F1-CFCF2F41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Speeds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9A866-4835-4BB1-BB03-8F51820B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000" y="1594881"/>
            <a:ext cx="9540000" cy="51993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Parameters for safety distance</a:t>
            </a:r>
          </a:p>
          <a:p>
            <a:pPr lvl="1"/>
            <a:r>
              <a:rPr lang="en-GB" sz="1800" dirty="0"/>
              <a:t>Based on deceleration or national traffic rules (i.e</a:t>
            </a:r>
            <a:r>
              <a:rPr lang="en-GB" dirty="0"/>
              <a:t>. 2 second rule)?</a:t>
            </a:r>
            <a:endParaRPr lang="en-GB" sz="1800" dirty="0"/>
          </a:p>
          <a:p>
            <a:r>
              <a:rPr lang="en-GB" dirty="0"/>
              <a:t>Detection Range</a:t>
            </a:r>
          </a:p>
          <a:p>
            <a:pPr lvl="1"/>
            <a:r>
              <a:rPr lang="en-GB" dirty="0"/>
              <a:t>Is there a need to specify or shall it be based on braking performance?</a:t>
            </a:r>
          </a:p>
          <a:p>
            <a:r>
              <a:rPr lang="en-GB" dirty="0"/>
              <a:t>String stability</a:t>
            </a:r>
          </a:p>
          <a:p>
            <a:pPr lvl="1"/>
            <a:r>
              <a:rPr lang="en-GB" dirty="0"/>
              <a:t>Do we need to specify such requirement?</a:t>
            </a:r>
          </a:p>
          <a:p>
            <a:r>
              <a:rPr lang="en-GB" dirty="0"/>
              <a:t>Change to the driver model</a:t>
            </a:r>
          </a:p>
          <a:p>
            <a:pPr lvl="1"/>
            <a:r>
              <a:rPr lang="en-GB" dirty="0"/>
              <a:t>Suggestion to create a unified model (see </a:t>
            </a:r>
            <a:r>
              <a:rPr lang="en-GB" dirty="0">
                <a:hlinkClick r:id="rId2"/>
              </a:rPr>
              <a:t>UNR157-05-12</a:t>
            </a:r>
            <a:r>
              <a:rPr lang="en-GB" dirty="0"/>
              <a:t>)</a:t>
            </a:r>
          </a:p>
          <a:p>
            <a:r>
              <a:rPr lang="en-GB" dirty="0"/>
              <a:t>Evasive lane change/MRM lane change</a:t>
            </a:r>
          </a:p>
          <a:p>
            <a:pPr lvl="1"/>
            <a:r>
              <a:rPr lang="en-GB" dirty="0"/>
              <a:t>Are these required for higher speeds?</a:t>
            </a:r>
          </a:p>
          <a:p>
            <a:r>
              <a:rPr lang="en-GB" dirty="0"/>
              <a:t>Pedestrian &amp; wrong way driver scenario</a:t>
            </a:r>
          </a:p>
        </p:txBody>
      </p:sp>
    </p:spTree>
    <p:extLst>
      <p:ext uri="{BB962C8B-B14F-4D97-AF65-F5344CB8AC3E}">
        <p14:creationId xmlns:p14="http://schemas.microsoft.com/office/powerpoint/2010/main" val="97162704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4D30-2905-40EF-9BC0-16672E73C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Lane Change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9B39B-339B-4380-9B76-B6E7498C2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000" y="1574646"/>
            <a:ext cx="9540000" cy="5148000"/>
          </a:xfrm>
        </p:spPr>
        <p:txBody>
          <a:bodyPr/>
          <a:lstStyle/>
          <a:p>
            <a:r>
              <a:rPr lang="en-GB" dirty="0"/>
              <a:t>Definition of different lane changes</a:t>
            </a:r>
          </a:p>
          <a:p>
            <a:pPr lvl="1"/>
            <a:r>
              <a:rPr lang="en-GB" dirty="0"/>
              <a:t>Potential definitions of lane change (see </a:t>
            </a:r>
            <a:r>
              <a:rPr lang="en-GB" dirty="0">
                <a:hlinkClick r:id="rId2"/>
              </a:rPr>
              <a:t>UNR157-05-10</a:t>
            </a:r>
            <a:r>
              <a:rPr lang="en-GB" dirty="0"/>
              <a:t>)</a:t>
            </a:r>
          </a:p>
          <a:p>
            <a:r>
              <a:rPr lang="en-GB" dirty="0"/>
              <a:t>Parameters to be used for the lane changes</a:t>
            </a:r>
          </a:p>
          <a:p>
            <a:pPr lvl="1"/>
            <a:r>
              <a:rPr lang="en-GB" dirty="0"/>
              <a:t>Is ACSF-C sufficient or is RMF relevant?</a:t>
            </a:r>
          </a:p>
          <a:p>
            <a:r>
              <a:rPr lang="en-GB" dirty="0"/>
              <a:t>Triggering conditions for lane changes</a:t>
            </a:r>
          </a:p>
          <a:p>
            <a:r>
              <a:rPr lang="en-GB" dirty="0"/>
              <a:t>Audit/test requirements for lane changes</a:t>
            </a:r>
          </a:p>
        </p:txBody>
      </p:sp>
    </p:spTree>
    <p:extLst>
      <p:ext uri="{BB962C8B-B14F-4D97-AF65-F5344CB8AC3E}">
        <p14:creationId xmlns:p14="http://schemas.microsoft.com/office/powerpoint/2010/main" val="339042977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4D30-2905-40EF-9BC0-16672E73C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Higher Speeds &amp; Lane Change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9B39B-339B-4380-9B76-B6E7498C2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000" y="1574646"/>
            <a:ext cx="9540000" cy="528335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Changes to the HMI and driver monitoring requirements</a:t>
            </a:r>
          </a:p>
          <a:p>
            <a:r>
              <a:rPr lang="en-GB" dirty="0"/>
              <a:t>DSSAD event data for higher speeds and lane change</a:t>
            </a:r>
          </a:p>
          <a:p>
            <a:r>
              <a:rPr lang="en-GB" dirty="0"/>
              <a:t>Improvements to information document and introducing interpretation document</a:t>
            </a:r>
          </a:p>
          <a:p>
            <a:pPr lvl="1"/>
            <a:r>
              <a:rPr lang="en-GB" dirty="0"/>
              <a:t>To ensure all necessary information is provided for assessment and the Regulation is applied in a consistent way (see </a:t>
            </a:r>
            <a:r>
              <a:rPr lang="en-GB" dirty="0">
                <a:hlinkClick r:id="rId2"/>
              </a:rPr>
              <a:t>UNR157-04-09</a:t>
            </a:r>
            <a:r>
              <a:rPr lang="en-GB" dirty="0"/>
              <a:t>)</a:t>
            </a:r>
          </a:p>
          <a:p>
            <a:r>
              <a:rPr lang="en-GB" dirty="0"/>
              <a:t>Working drafts:</a:t>
            </a:r>
          </a:p>
          <a:p>
            <a:pPr lvl="1"/>
            <a:r>
              <a:rPr lang="en-GB" dirty="0"/>
              <a:t>Higher speeds: </a:t>
            </a:r>
            <a:r>
              <a:rPr lang="en-GB" dirty="0">
                <a:hlinkClick r:id="rId3"/>
              </a:rPr>
              <a:t>UNR157-05-06</a:t>
            </a:r>
            <a:endParaRPr lang="en-GB" dirty="0"/>
          </a:p>
          <a:p>
            <a:pPr lvl="1"/>
            <a:r>
              <a:rPr lang="en-GB" dirty="0"/>
              <a:t>Lane changes: </a:t>
            </a:r>
            <a:r>
              <a:rPr lang="en-GB" dirty="0">
                <a:hlinkClick r:id="rId4"/>
              </a:rPr>
              <a:t>UNR157-05-07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Final proposals expected for September GRVA</a:t>
            </a:r>
          </a:p>
        </p:txBody>
      </p:sp>
    </p:spTree>
    <p:extLst>
      <p:ext uri="{BB962C8B-B14F-4D97-AF65-F5344CB8AC3E}">
        <p14:creationId xmlns:p14="http://schemas.microsoft.com/office/powerpoint/2010/main" val="282406471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04A0D-4A4E-4F3C-976F-6E0098BF4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of HDV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62B1A-122C-42CB-A251-F415839AA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000" y="1579962"/>
            <a:ext cx="9540000" cy="5148000"/>
          </a:xfrm>
        </p:spPr>
        <p:txBody>
          <a:bodyPr/>
          <a:lstStyle/>
          <a:p>
            <a:r>
              <a:rPr lang="en-GB" dirty="0"/>
              <a:t>Changes to </a:t>
            </a:r>
            <a:r>
              <a:rPr lang="en-GB" dirty="0">
                <a:hlinkClick r:id="rId2"/>
              </a:rPr>
              <a:t>GRVA/2021/03</a:t>
            </a:r>
            <a:endParaRPr lang="en-GB" dirty="0"/>
          </a:p>
          <a:p>
            <a:pPr lvl="1"/>
            <a:r>
              <a:rPr lang="en-GB" dirty="0"/>
              <a:t>Modification minimum following distance</a:t>
            </a:r>
          </a:p>
          <a:p>
            <a:pPr lvl="1"/>
            <a:r>
              <a:rPr lang="en-GB" dirty="0"/>
              <a:t>Collision avoidance for cutting in vehicle remains the same</a:t>
            </a:r>
          </a:p>
          <a:p>
            <a:pPr lvl="1"/>
            <a:r>
              <a:rPr lang="en-GB" dirty="0"/>
              <a:t>Reference to compliance with national traffic rules for sensing requirements</a:t>
            </a:r>
          </a:p>
          <a:p>
            <a:pPr lvl="1"/>
            <a:r>
              <a:rPr lang="en-GB" dirty="0"/>
              <a:t>Equivalent for retrievability of data</a:t>
            </a:r>
          </a:p>
          <a:p>
            <a:pPr lvl="1"/>
            <a:r>
              <a:rPr lang="en-GB" dirty="0"/>
              <a:t>Demonstration of sensing strategies for trailer length (TBC)</a:t>
            </a:r>
          </a:p>
          <a:p>
            <a:endParaRPr lang="en-GB" dirty="0"/>
          </a:p>
          <a:p>
            <a:r>
              <a:rPr lang="en-GB" dirty="0"/>
              <a:t>Consolidated proposal for adoption: </a:t>
            </a:r>
          </a:p>
          <a:p>
            <a:r>
              <a:rPr lang="en-GB" dirty="0">
                <a:hlinkClick r:id="rId3"/>
              </a:rPr>
              <a:t>GRVA-10-26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96711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A7580-785D-43E4-9284-EA2A3B7E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Clarifications to UN R157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AD019-A57B-4BBA-85EA-0EDF7FE50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000" y="1548062"/>
            <a:ext cx="9540000" cy="5262091"/>
          </a:xfrm>
        </p:spPr>
        <p:txBody>
          <a:bodyPr>
            <a:normAutofit/>
          </a:bodyPr>
          <a:lstStyle/>
          <a:p>
            <a:r>
              <a:rPr lang="en-GB" dirty="0"/>
              <a:t>Response to emergency vehicles</a:t>
            </a:r>
          </a:p>
          <a:p>
            <a:pPr lvl="1"/>
            <a:r>
              <a:rPr lang="en-GB" dirty="0"/>
              <a:t>Agreed that emergency and enforcement vehicle should be responded to by the ALKS</a:t>
            </a:r>
          </a:p>
          <a:p>
            <a:pPr lvl="1"/>
            <a:r>
              <a:rPr lang="en-GB" dirty="0"/>
              <a:t>Either through transition demand or manoeuvring in compliance with national traffic rules</a:t>
            </a:r>
          </a:p>
          <a:p>
            <a:r>
              <a:rPr lang="en-GB" dirty="0"/>
              <a:t>Detectable collisions</a:t>
            </a:r>
          </a:p>
          <a:p>
            <a:pPr lvl="1"/>
            <a:r>
              <a:rPr lang="en-GB" dirty="0"/>
              <a:t>Provision understood to be safety strategy to bring vehicle to a stop in case system has failed as a result of collision</a:t>
            </a:r>
          </a:p>
          <a:p>
            <a:pPr lvl="1"/>
            <a:r>
              <a:rPr lang="en-GB" dirty="0"/>
              <a:t>Does not preclude vehicle from being brought to a stop or issuing a transition demand in the event of any collision as required by national traffic rules</a:t>
            </a:r>
          </a:p>
          <a:p>
            <a:r>
              <a:rPr lang="en-GB" sz="2400" dirty="0"/>
              <a:t>Proposal on clarifications for adoption: </a:t>
            </a:r>
            <a:r>
              <a:rPr lang="en-GB" sz="2400" dirty="0">
                <a:hlinkClick r:id="rId2"/>
              </a:rPr>
              <a:t>GRVA-10-25</a:t>
            </a:r>
            <a:endParaRPr lang="en-GB" sz="2400" dirty="0"/>
          </a:p>
          <a:p>
            <a:r>
              <a:rPr lang="en-GB" sz="2400" dirty="0"/>
              <a:t>No progress on continuation of assistance after ALKS deactivated </a:t>
            </a:r>
            <a:r>
              <a:rPr lang="en-GB" sz="1800" dirty="0"/>
              <a:t>(</a:t>
            </a:r>
            <a:r>
              <a:rPr lang="en-GB" sz="1800" dirty="0">
                <a:hlinkClick r:id="rId3"/>
              </a:rPr>
              <a:t>GRVA/2021/02</a:t>
            </a:r>
            <a:r>
              <a:rPr lang="en-GB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844504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BA0AE-A59F-4B0E-A4D0-4842B6CA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B17A1-95E5-46A4-B18C-075DB65859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Thank you for your attention.</a:t>
            </a:r>
          </a:p>
        </p:txBody>
      </p:sp>
    </p:spTree>
    <p:extLst>
      <p:ext uri="{BB962C8B-B14F-4D97-AF65-F5344CB8AC3E}">
        <p14:creationId xmlns:p14="http://schemas.microsoft.com/office/powerpoint/2010/main" val="10261346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4" ma:contentTypeDescription="Create a new document." ma:contentTypeScope="" ma:versionID="626577e1efd40950331a4241a1263ee2">
  <xsd:schema xmlns:xsd="http://www.w3.org/2001/XMLSchema" xmlns:xs="http://www.w3.org/2001/XMLSchema" xmlns:p="http://schemas.microsoft.com/office/2006/metadata/properties" xmlns:ns2="4b4a1c0d-4a69-4996-a84a-fc699b9f49de" xmlns:ns3="acccb6d4-dbe5-46d2-b4d3-5733603d8cc6" targetNamespace="http://schemas.microsoft.com/office/2006/metadata/properties" ma:root="true" ma:fieldsID="d0a6c692bd1091f1e5b8447858a85c4c" ns2:_="" ns3:_="">
    <xsd:import namespace="4b4a1c0d-4a69-4996-a84a-fc699b9f49de"/>
    <xsd:import namespace="acccb6d4-dbe5-46d2-b4d3-5733603d8c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C5F62E-ACF2-44D6-8649-836BD6C6EE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3E29B1-9F67-43C7-9EB0-0EFA4441D11F}">
  <ds:schemaRefs>
    <ds:schemaRef ds:uri="4b4a1c0d-4a69-4996-a84a-fc699b9f49d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cccb6d4-dbe5-46d2-b4d3-5733603d8c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B05FC5E-C183-4528-8209-839125D7AA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496</Words>
  <Application>Microsoft Office PowerPoint</Application>
  <PresentationFormat>A4 Paper (210x297 mm)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Office Theme</vt:lpstr>
      <vt:lpstr>PowerPoint Presentation</vt:lpstr>
      <vt:lpstr>Meetings of the group</vt:lpstr>
      <vt:lpstr>Items addressed by SIG on UN R157</vt:lpstr>
      <vt:lpstr>Higher Speeds</vt:lpstr>
      <vt:lpstr>Lane Change</vt:lpstr>
      <vt:lpstr>Higher Speeds &amp; Lane Change</vt:lpstr>
      <vt:lpstr>Introduction of HDV</vt:lpstr>
      <vt:lpstr>Clarifications to UN R157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Hannah</dc:creator>
  <cp:lastModifiedBy>Lucille</cp:lastModifiedBy>
  <cp:revision>19</cp:revision>
  <dcterms:modified xsi:type="dcterms:W3CDTF">2021-05-25T12:59:51Z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CustomTag">
    <vt:lpwstr/>
  </property>
  <property fmtid="{D5CDD505-2E9C-101B-9397-08002B2CF9AE}" pid="4" name="FinancialYear">
    <vt:lpwstr/>
  </property>
</Properties>
</file>