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97" r:id="rId6"/>
    <p:sldId id="298" r:id="rId7"/>
    <p:sldId id="294" r:id="rId8"/>
    <p:sldId id="29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033E936A-5227-4924-8F5F-C7A0ABF0F4BD}"/>
    <pc:docChg chg="modSld">
      <pc:chgData name="Francois Guichard" userId="b25862a6-b641-4ece-b9f9-9230f3cdb908" providerId="ADAL" clId="{033E936A-5227-4924-8F5F-C7A0ABF0F4BD}" dt="2021-05-20T13:08:25.047" v="72" actId="6549"/>
      <pc:docMkLst>
        <pc:docMk/>
      </pc:docMkLst>
      <pc:sldChg chg="modSp mod">
        <pc:chgData name="Francois Guichard" userId="b25862a6-b641-4ece-b9f9-9230f3cdb908" providerId="ADAL" clId="{033E936A-5227-4924-8F5F-C7A0ABF0F4BD}" dt="2021-05-20T13:06:44.375" v="55" actId="20577"/>
        <pc:sldMkLst>
          <pc:docMk/>
          <pc:sldMk cId="1587566103" sldId="256"/>
        </pc:sldMkLst>
        <pc:spChg chg="mod">
          <ac:chgData name="Francois Guichard" userId="b25862a6-b641-4ece-b9f9-9230f3cdb908" providerId="ADAL" clId="{033E936A-5227-4924-8F5F-C7A0ABF0F4BD}" dt="2021-05-20T13:06:44.375" v="55" actId="20577"/>
          <ac:spMkLst>
            <pc:docMk/>
            <pc:sldMk cId="1587566103" sldId="256"/>
            <ac:spMk id="5" creationId="{745D8D2E-5714-445F-9704-FB4D5E984840}"/>
          </ac:spMkLst>
        </pc:spChg>
      </pc:sldChg>
      <pc:sldChg chg="modSp mod">
        <pc:chgData name="Francois Guichard" userId="b25862a6-b641-4ece-b9f9-9230f3cdb908" providerId="ADAL" clId="{033E936A-5227-4924-8F5F-C7A0ABF0F4BD}" dt="2021-05-20T13:08:25.047" v="72" actId="6549"/>
        <pc:sldMkLst>
          <pc:docMk/>
          <pc:sldMk cId="881957224" sldId="294"/>
        </pc:sldMkLst>
        <pc:spChg chg="mod">
          <ac:chgData name="Francois Guichard" userId="b25862a6-b641-4ece-b9f9-9230f3cdb908" providerId="ADAL" clId="{033E936A-5227-4924-8F5F-C7A0ABF0F4BD}" dt="2021-05-20T13:08:25.047" v="72" actId="6549"/>
          <ac:spMkLst>
            <pc:docMk/>
            <pc:sldMk cId="881957224" sldId="294"/>
            <ac:spMk id="3" creationId="{0970B9C8-13E5-49D3-9B16-0676E274F82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1E243-8569-4D8B-B12D-A2DED0E0DB9F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B3366A-5586-48CD-8E33-78ED14448966}">
      <dgm:prSet phldrT="[Текст]" custT="1"/>
      <dgm:spPr/>
      <dgm:t>
        <a:bodyPr/>
        <a:lstStyle/>
        <a:p>
          <a:pPr algn="r"/>
          <a:r>
            <a:rPr lang="en-US" sz="2000" dirty="0"/>
            <a:t>Development of the provisions for the new ADAS use cases</a:t>
          </a:r>
          <a:endParaRPr lang="ru-RU" sz="2000" dirty="0"/>
        </a:p>
      </dgm:t>
    </dgm:pt>
    <dgm:pt modelId="{7671166B-0D09-4A01-BF86-3A24D3A1FB69}" type="parTrans" cxnId="{640161D4-C121-4CE0-81E6-F74B6962AFCB}">
      <dgm:prSet/>
      <dgm:spPr/>
      <dgm:t>
        <a:bodyPr/>
        <a:lstStyle/>
        <a:p>
          <a:endParaRPr lang="ru-RU"/>
        </a:p>
      </dgm:t>
    </dgm:pt>
    <dgm:pt modelId="{86BFCD76-08B3-430F-8852-8520BB117554}" type="sibTrans" cxnId="{640161D4-C121-4CE0-81E6-F74B6962AFCB}">
      <dgm:prSet/>
      <dgm:spPr/>
      <dgm:t>
        <a:bodyPr/>
        <a:lstStyle/>
        <a:p>
          <a:endParaRPr lang="ru-RU"/>
        </a:p>
      </dgm:t>
    </dgm:pt>
    <dgm:pt modelId="{22ACE124-3725-4949-BAD4-361EF5210571}">
      <dgm:prSet phldrT="[Текст]" custT="1"/>
      <dgm:spPr/>
      <dgm:t>
        <a:bodyPr/>
        <a:lstStyle/>
        <a:p>
          <a:pPr algn="r"/>
          <a:r>
            <a:rPr lang="en-US" sz="1600" dirty="0"/>
            <a:t>Analysis of ADAS use cases and associated requirements</a:t>
          </a:r>
          <a:endParaRPr lang="ru-RU" sz="1600" dirty="0"/>
        </a:p>
      </dgm:t>
    </dgm:pt>
    <dgm:pt modelId="{826E8077-B635-47D7-944D-9DDD88BB0438}" type="parTrans" cxnId="{4A882252-DC22-4D34-87FA-E8D284C8A82A}">
      <dgm:prSet/>
      <dgm:spPr/>
      <dgm:t>
        <a:bodyPr/>
        <a:lstStyle/>
        <a:p>
          <a:endParaRPr lang="ru-RU"/>
        </a:p>
      </dgm:t>
    </dgm:pt>
    <dgm:pt modelId="{B17A130C-BE49-4483-8FDA-481D4D0912E4}" type="sibTrans" cxnId="{4A882252-DC22-4D34-87FA-E8D284C8A82A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607B18A2-6AA3-452C-8BAC-0E8876CB964A}">
      <dgm:prSet phldrT="[Текст]" custT="1"/>
      <dgm:spPr/>
      <dgm:t>
        <a:bodyPr/>
        <a:lstStyle/>
        <a:p>
          <a:pPr algn="l"/>
          <a:r>
            <a:rPr lang="en-US" sz="1600" dirty="0"/>
            <a:t>Development of the definitions, classification and  scope of regulatory activities</a:t>
          </a:r>
          <a:endParaRPr lang="ru-RU" sz="1600" dirty="0"/>
        </a:p>
      </dgm:t>
    </dgm:pt>
    <dgm:pt modelId="{43BCAA8C-6368-48EA-86DB-7BAE58038103}" type="parTrans" cxnId="{DABC343F-A2ED-4E36-8D1D-5136A43BC165}">
      <dgm:prSet/>
      <dgm:spPr/>
      <dgm:t>
        <a:bodyPr/>
        <a:lstStyle/>
        <a:p>
          <a:endParaRPr lang="ru-RU"/>
        </a:p>
      </dgm:t>
    </dgm:pt>
    <dgm:pt modelId="{2B3E7DA6-F704-49A8-A580-CA00F3F5FA28}" type="sibTrans" cxnId="{DABC343F-A2ED-4E36-8D1D-5136A43BC165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DB68E5DD-1EF7-42FE-AA78-F25E27F68700}">
      <dgm:prSet phldrT="[Текст]" custT="1"/>
      <dgm:spPr/>
      <dgm:t>
        <a:bodyPr/>
        <a:lstStyle/>
        <a:p>
          <a:pPr algn="r"/>
          <a:r>
            <a:rPr lang="en-US" sz="1600" dirty="0"/>
            <a:t>Development  of the high-level regulatory items for ADAS</a:t>
          </a:r>
          <a:endParaRPr lang="ru-RU" sz="1600" dirty="0"/>
        </a:p>
      </dgm:t>
    </dgm:pt>
    <dgm:pt modelId="{026938CD-5694-4CC6-9F65-3F235ECC4989}" type="parTrans" cxnId="{1D14046D-A6A1-4200-8868-A08E846CC78D}">
      <dgm:prSet/>
      <dgm:spPr/>
      <dgm:t>
        <a:bodyPr/>
        <a:lstStyle/>
        <a:p>
          <a:endParaRPr lang="ru-RU"/>
        </a:p>
      </dgm:t>
    </dgm:pt>
    <dgm:pt modelId="{9D62883F-DDE5-4554-8CFD-C714C7069745}" type="sibTrans" cxnId="{1D14046D-A6A1-4200-8868-A08E846CC78D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675E69F2-0CFD-4E58-AC7F-88A5A30AE653}">
      <dgm:prSet phldrT="[Текст]" custT="1"/>
      <dgm:spPr/>
      <dgm:t>
        <a:bodyPr/>
        <a:lstStyle/>
        <a:p>
          <a:r>
            <a:rPr lang="en-US" sz="2000" dirty="0"/>
            <a:t>New UN Regulation on (longitudinal + lateral control)</a:t>
          </a:r>
          <a:endParaRPr lang="ru-RU" sz="2000" dirty="0"/>
        </a:p>
      </dgm:t>
    </dgm:pt>
    <dgm:pt modelId="{6F5DE376-118C-4337-A6EF-6E46B5C86D35}" type="parTrans" cxnId="{7B5E3E83-77BC-473C-90AE-C17995D8194D}">
      <dgm:prSet/>
      <dgm:spPr/>
      <dgm:t>
        <a:bodyPr/>
        <a:lstStyle/>
        <a:p>
          <a:endParaRPr lang="ru-RU"/>
        </a:p>
      </dgm:t>
    </dgm:pt>
    <dgm:pt modelId="{79B14F94-9F55-4415-9E9A-21C89A753814}" type="sibTrans" cxnId="{7B5E3E83-77BC-473C-90AE-C17995D8194D}">
      <dgm:prSet/>
      <dgm:spPr/>
      <dgm:t>
        <a:bodyPr/>
        <a:lstStyle/>
        <a:p>
          <a:endParaRPr lang="ru-RU"/>
        </a:p>
      </dgm:t>
    </dgm:pt>
    <dgm:pt modelId="{C6F3CA1F-DF1D-4B52-9F8C-3300321DAB89}" type="pres">
      <dgm:prSet presAssocID="{4001E243-8569-4D8B-B12D-A2DED0E0DB9F}" presName="Name0" presStyleCnt="0">
        <dgm:presLayoutVars>
          <dgm:chMax val="7"/>
          <dgm:chPref val="5"/>
        </dgm:presLayoutVars>
      </dgm:prSet>
      <dgm:spPr/>
    </dgm:pt>
    <dgm:pt modelId="{3CB210C1-8AAA-462D-AB97-A28C63C2BC29}" type="pres">
      <dgm:prSet presAssocID="{4001E243-8569-4D8B-B12D-A2DED0E0DB9F}" presName="arrowNode" presStyleLbl="node1" presStyleIdx="0" presStyleCnt="1" custAng="21260149" custLinFactNeighborX="32883" custLinFactNeighborY="-1378"/>
      <dgm:spPr>
        <a:solidFill>
          <a:schemeClr val="bg1"/>
        </a:solidFill>
        <a:ln w="38100">
          <a:solidFill>
            <a:srgbClr val="002060"/>
          </a:solidFill>
        </a:ln>
      </dgm:spPr>
    </dgm:pt>
    <dgm:pt modelId="{B09EAB3E-6BA7-49D3-B375-09241D2829AD}" type="pres">
      <dgm:prSet presAssocID="{25B3366A-5586-48CD-8E33-78ED14448966}" presName="txNode1" presStyleLbl="revTx" presStyleIdx="0" presStyleCnt="5" custScaleX="294612" custScaleY="50155" custLinFactNeighborX="73051" custLinFactNeighborY="16578">
        <dgm:presLayoutVars>
          <dgm:bulletEnabled val="1"/>
        </dgm:presLayoutVars>
      </dgm:prSet>
      <dgm:spPr/>
    </dgm:pt>
    <dgm:pt modelId="{DD8F431E-6C36-49E8-8623-6FEB140690AB}" type="pres">
      <dgm:prSet presAssocID="{22ACE124-3725-4949-BAD4-361EF5210571}" presName="txNode2" presStyleLbl="revTx" presStyleIdx="1" presStyleCnt="5" custScaleX="85886" custScaleY="70298" custLinFactX="-6685" custLinFactNeighborX="-100000" custLinFactNeighborY="8617">
        <dgm:presLayoutVars>
          <dgm:bulletEnabled val="1"/>
        </dgm:presLayoutVars>
      </dgm:prSet>
      <dgm:spPr/>
    </dgm:pt>
    <dgm:pt modelId="{403E94A0-DA22-4148-B0EB-996E74230305}" type="pres">
      <dgm:prSet presAssocID="{B17A130C-BE49-4483-8FDA-481D4D0912E4}" presName="dotNode2" presStyleCnt="0"/>
      <dgm:spPr/>
    </dgm:pt>
    <dgm:pt modelId="{CCB86B68-9A86-435C-9AB3-4ABB5710EF90}" type="pres">
      <dgm:prSet presAssocID="{B17A130C-BE49-4483-8FDA-481D4D0912E4}" presName="dotRepeatNode" presStyleLbl="fgShp" presStyleIdx="0" presStyleCnt="3" custFlipVert="0" custFlipHor="1" custScaleX="84231" custScaleY="80498" custLinFactX="300000" custLinFactNeighborX="364644" custLinFactNeighborY="-66566"/>
      <dgm:spPr/>
    </dgm:pt>
    <dgm:pt modelId="{A55D7D59-13ED-433A-AFC3-EB96958A1BCF}" type="pres">
      <dgm:prSet presAssocID="{607B18A2-6AA3-452C-8BAC-0E8876CB964A}" presName="txNode3" presStyleLbl="revTx" presStyleIdx="2" presStyleCnt="5" custLinFactX="42065" custLinFactNeighborX="100000" custLinFactNeighborY="-88728">
        <dgm:presLayoutVars>
          <dgm:bulletEnabled val="1"/>
        </dgm:presLayoutVars>
      </dgm:prSet>
      <dgm:spPr/>
    </dgm:pt>
    <dgm:pt modelId="{EC52196B-DF3F-40F9-BF2C-19EE66040474}" type="pres">
      <dgm:prSet presAssocID="{2B3E7DA6-F704-49A8-A580-CA00F3F5FA28}" presName="dotNode3" presStyleCnt="0"/>
      <dgm:spPr/>
    </dgm:pt>
    <dgm:pt modelId="{893B3307-5258-4902-8373-D855DAF0C3D0}" type="pres">
      <dgm:prSet presAssocID="{2B3E7DA6-F704-49A8-A580-CA00F3F5FA28}" presName="dotRepeatNode" presStyleLbl="fgShp" presStyleIdx="1" presStyleCnt="3" custLinFactX="235355" custLinFactY="-100000" custLinFactNeighborX="300000" custLinFactNeighborY="-188428"/>
      <dgm:spPr/>
    </dgm:pt>
    <dgm:pt modelId="{DB5F2720-31F5-42D3-A0FB-2C6BA46FFD9C}" type="pres">
      <dgm:prSet presAssocID="{DB68E5DD-1EF7-42FE-AA78-F25E27F68700}" presName="txNode4" presStyleLbl="revTx" presStyleIdx="3" presStyleCnt="5" custScaleX="145562" custScaleY="64679" custLinFactX="-17011" custLinFactNeighborX="-100000" custLinFactNeighborY="-16339">
        <dgm:presLayoutVars>
          <dgm:bulletEnabled val="1"/>
        </dgm:presLayoutVars>
      </dgm:prSet>
      <dgm:spPr/>
    </dgm:pt>
    <dgm:pt modelId="{4CCC4142-F1C3-4971-AE1F-990F41370A44}" type="pres">
      <dgm:prSet presAssocID="{9D62883F-DDE5-4554-8CFD-C714C7069745}" presName="dotNode4" presStyleCnt="0"/>
      <dgm:spPr/>
    </dgm:pt>
    <dgm:pt modelId="{A65116BC-9D5F-48D0-9985-4AB6047E1A54}" type="pres">
      <dgm:prSet presAssocID="{9D62883F-DDE5-4554-8CFD-C714C7069745}" presName="dotRepeatNode" presStyleLbl="fgShp" presStyleIdx="2" presStyleCnt="3" custLinFactX="386436" custLinFactY="-100000" custLinFactNeighborX="400000" custLinFactNeighborY="-106419"/>
      <dgm:spPr/>
    </dgm:pt>
    <dgm:pt modelId="{2EEE6439-8865-4751-8A83-AFF33255B3C9}" type="pres">
      <dgm:prSet presAssocID="{675E69F2-0CFD-4E58-AC7F-88A5A30AE653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A093721B-7369-4CA8-B567-6BBCC6C1BF7B}" type="presOf" srcId="{675E69F2-0CFD-4E58-AC7F-88A5A30AE653}" destId="{2EEE6439-8865-4751-8A83-AFF33255B3C9}" srcOrd="0" destOrd="0" presId="urn:microsoft.com/office/officeart/2009/3/layout/DescendingProcess"/>
    <dgm:cxn modelId="{802EAA23-498F-4B70-977D-1C43078607A9}" type="presOf" srcId="{B17A130C-BE49-4483-8FDA-481D4D0912E4}" destId="{CCB86B68-9A86-435C-9AB3-4ABB5710EF90}" srcOrd="0" destOrd="0" presId="urn:microsoft.com/office/officeart/2009/3/layout/DescendingProcess"/>
    <dgm:cxn modelId="{DABC343F-A2ED-4E36-8D1D-5136A43BC165}" srcId="{4001E243-8569-4D8B-B12D-A2DED0E0DB9F}" destId="{607B18A2-6AA3-452C-8BAC-0E8876CB964A}" srcOrd="2" destOrd="0" parTransId="{43BCAA8C-6368-48EA-86DB-7BAE58038103}" sibTransId="{2B3E7DA6-F704-49A8-A580-CA00F3F5FA28}"/>
    <dgm:cxn modelId="{418E9844-9B4C-4E2A-9CF5-44EC30B1EFBD}" type="presOf" srcId="{22ACE124-3725-4949-BAD4-361EF5210571}" destId="{DD8F431E-6C36-49E8-8623-6FEB140690AB}" srcOrd="0" destOrd="0" presId="urn:microsoft.com/office/officeart/2009/3/layout/DescendingProcess"/>
    <dgm:cxn modelId="{1D14046D-A6A1-4200-8868-A08E846CC78D}" srcId="{4001E243-8569-4D8B-B12D-A2DED0E0DB9F}" destId="{DB68E5DD-1EF7-42FE-AA78-F25E27F68700}" srcOrd="3" destOrd="0" parTransId="{026938CD-5694-4CC6-9F65-3F235ECC4989}" sibTransId="{9D62883F-DDE5-4554-8CFD-C714C7069745}"/>
    <dgm:cxn modelId="{47A7BF71-E4FD-4C42-ABB1-1C53A8248336}" type="presOf" srcId="{4001E243-8569-4D8B-B12D-A2DED0E0DB9F}" destId="{C6F3CA1F-DF1D-4B52-9F8C-3300321DAB89}" srcOrd="0" destOrd="0" presId="urn:microsoft.com/office/officeart/2009/3/layout/DescendingProcess"/>
    <dgm:cxn modelId="{4A882252-DC22-4D34-87FA-E8D284C8A82A}" srcId="{4001E243-8569-4D8B-B12D-A2DED0E0DB9F}" destId="{22ACE124-3725-4949-BAD4-361EF5210571}" srcOrd="1" destOrd="0" parTransId="{826E8077-B635-47D7-944D-9DDD88BB0438}" sibTransId="{B17A130C-BE49-4483-8FDA-481D4D0912E4}"/>
    <dgm:cxn modelId="{7B5E3E83-77BC-473C-90AE-C17995D8194D}" srcId="{4001E243-8569-4D8B-B12D-A2DED0E0DB9F}" destId="{675E69F2-0CFD-4E58-AC7F-88A5A30AE653}" srcOrd="4" destOrd="0" parTransId="{6F5DE376-118C-4337-A6EF-6E46B5C86D35}" sibTransId="{79B14F94-9F55-4415-9E9A-21C89A753814}"/>
    <dgm:cxn modelId="{A3712C95-B0C8-4466-842F-5922E8D5C932}" type="presOf" srcId="{9D62883F-DDE5-4554-8CFD-C714C7069745}" destId="{A65116BC-9D5F-48D0-9985-4AB6047E1A54}" srcOrd="0" destOrd="0" presId="urn:microsoft.com/office/officeart/2009/3/layout/DescendingProcess"/>
    <dgm:cxn modelId="{AE992DB1-C8C0-473E-91B2-C338422CF754}" type="presOf" srcId="{2B3E7DA6-F704-49A8-A580-CA00F3F5FA28}" destId="{893B3307-5258-4902-8373-D855DAF0C3D0}" srcOrd="0" destOrd="0" presId="urn:microsoft.com/office/officeart/2009/3/layout/DescendingProcess"/>
    <dgm:cxn modelId="{9F984BB5-84FA-4AA5-86D1-545AC1733AB4}" type="presOf" srcId="{DB68E5DD-1EF7-42FE-AA78-F25E27F68700}" destId="{DB5F2720-31F5-42D3-A0FB-2C6BA46FFD9C}" srcOrd="0" destOrd="0" presId="urn:microsoft.com/office/officeart/2009/3/layout/DescendingProcess"/>
    <dgm:cxn modelId="{EFDF8AB8-B806-44C4-8ACB-325F02B9EC1F}" type="presOf" srcId="{25B3366A-5586-48CD-8E33-78ED14448966}" destId="{B09EAB3E-6BA7-49D3-B375-09241D2829AD}" srcOrd="0" destOrd="0" presId="urn:microsoft.com/office/officeart/2009/3/layout/DescendingProcess"/>
    <dgm:cxn modelId="{640161D4-C121-4CE0-81E6-F74B6962AFCB}" srcId="{4001E243-8569-4D8B-B12D-A2DED0E0DB9F}" destId="{25B3366A-5586-48CD-8E33-78ED14448966}" srcOrd="0" destOrd="0" parTransId="{7671166B-0D09-4A01-BF86-3A24D3A1FB69}" sibTransId="{86BFCD76-08B3-430F-8852-8520BB117554}"/>
    <dgm:cxn modelId="{F30E21E4-3BA7-433E-A635-35406E6990AC}" type="presOf" srcId="{607B18A2-6AA3-452C-8BAC-0E8876CB964A}" destId="{A55D7D59-13ED-433A-AFC3-EB96958A1BCF}" srcOrd="0" destOrd="0" presId="urn:microsoft.com/office/officeart/2009/3/layout/DescendingProcess"/>
    <dgm:cxn modelId="{BC13D49F-F953-4890-BAFB-EA3F2859BD19}" type="presParOf" srcId="{C6F3CA1F-DF1D-4B52-9F8C-3300321DAB89}" destId="{3CB210C1-8AAA-462D-AB97-A28C63C2BC29}" srcOrd="0" destOrd="0" presId="urn:microsoft.com/office/officeart/2009/3/layout/DescendingProcess"/>
    <dgm:cxn modelId="{5D3A9451-5A0F-4D3A-BEC3-0C7251F34577}" type="presParOf" srcId="{C6F3CA1F-DF1D-4B52-9F8C-3300321DAB89}" destId="{B09EAB3E-6BA7-49D3-B375-09241D2829AD}" srcOrd="1" destOrd="0" presId="urn:microsoft.com/office/officeart/2009/3/layout/DescendingProcess"/>
    <dgm:cxn modelId="{758B2616-6821-4700-8B60-6C16FD836FE6}" type="presParOf" srcId="{C6F3CA1F-DF1D-4B52-9F8C-3300321DAB89}" destId="{DD8F431E-6C36-49E8-8623-6FEB140690AB}" srcOrd="2" destOrd="0" presId="urn:microsoft.com/office/officeart/2009/3/layout/DescendingProcess"/>
    <dgm:cxn modelId="{10ED6E60-54EB-4F36-A5B7-4B12EA6CB429}" type="presParOf" srcId="{C6F3CA1F-DF1D-4B52-9F8C-3300321DAB89}" destId="{403E94A0-DA22-4148-B0EB-996E74230305}" srcOrd="3" destOrd="0" presId="urn:microsoft.com/office/officeart/2009/3/layout/DescendingProcess"/>
    <dgm:cxn modelId="{E7AB6704-3B04-4150-BBAB-63284A950ABE}" type="presParOf" srcId="{403E94A0-DA22-4148-B0EB-996E74230305}" destId="{CCB86B68-9A86-435C-9AB3-4ABB5710EF90}" srcOrd="0" destOrd="0" presId="urn:microsoft.com/office/officeart/2009/3/layout/DescendingProcess"/>
    <dgm:cxn modelId="{0BBF331E-FC8D-468F-B13C-AF8D1FFB8F2B}" type="presParOf" srcId="{C6F3CA1F-DF1D-4B52-9F8C-3300321DAB89}" destId="{A55D7D59-13ED-433A-AFC3-EB96958A1BCF}" srcOrd="4" destOrd="0" presId="urn:microsoft.com/office/officeart/2009/3/layout/DescendingProcess"/>
    <dgm:cxn modelId="{6D86F16E-140D-46F8-B30E-D529BECDFD99}" type="presParOf" srcId="{C6F3CA1F-DF1D-4B52-9F8C-3300321DAB89}" destId="{EC52196B-DF3F-40F9-BF2C-19EE66040474}" srcOrd="5" destOrd="0" presId="urn:microsoft.com/office/officeart/2009/3/layout/DescendingProcess"/>
    <dgm:cxn modelId="{CFC3F1D0-5169-4820-9F16-C74854ADE28C}" type="presParOf" srcId="{EC52196B-DF3F-40F9-BF2C-19EE66040474}" destId="{893B3307-5258-4902-8373-D855DAF0C3D0}" srcOrd="0" destOrd="0" presId="urn:microsoft.com/office/officeart/2009/3/layout/DescendingProcess"/>
    <dgm:cxn modelId="{547E81A1-F151-4BA1-8A42-FD244BCFB2AB}" type="presParOf" srcId="{C6F3CA1F-DF1D-4B52-9F8C-3300321DAB89}" destId="{DB5F2720-31F5-42D3-A0FB-2C6BA46FFD9C}" srcOrd="6" destOrd="0" presId="urn:microsoft.com/office/officeart/2009/3/layout/DescendingProcess"/>
    <dgm:cxn modelId="{39861A27-DAB3-41BF-818B-E86AAC2A80B3}" type="presParOf" srcId="{C6F3CA1F-DF1D-4B52-9F8C-3300321DAB89}" destId="{4CCC4142-F1C3-4971-AE1F-990F41370A44}" srcOrd="7" destOrd="0" presId="urn:microsoft.com/office/officeart/2009/3/layout/DescendingProcess"/>
    <dgm:cxn modelId="{D6F700EC-7447-4969-BED4-4DCB94F6051B}" type="presParOf" srcId="{4CCC4142-F1C3-4971-AE1F-990F41370A44}" destId="{A65116BC-9D5F-48D0-9985-4AB6047E1A54}" srcOrd="0" destOrd="0" presId="urn:microsoft.com/office/officeart/2009/3/layout/DescendingProcess"/>
    <dgm:cxn modelId="{AF8C5FC3-343A-4BAB-82A7-C27781402415}" type="presParOf" srcId="{C6F3CA1F-DF1D-4B52-9F8C-3300321DAB89}" destId="{2EEE6439-8865-4751-8A83-AFF33255B3C9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01E243-8569-4D8B-B12D-A2DED0E0DB9F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B3366A-5586-48CD-8E33-78ED14448966}">
      <dgm:prSet phldrT="[Текст]"/>
      <dgm:spPr/>
      <dgm:t>
        <a:bodyPr/>
        <a:lstStyle/>
        <a:p>
          <a:pPr algn="r"/>
          <a:r>
            <a:rPr lang="en-US" dirty="0"/>
            <a:t>Working on the pending proposals for UN R 79</a:t>
          </a:r>
          <a:endParaRPr lang="ru-RU" dirty="0"/>
        </a:p>
      </dgm:t>
    </dgm:pt>
    <dgm:pt modelId="{7671166B-0D09-4A01-BF86-3A24D3A1FB69}" type="parTrans" cxnId="{640161D4-C121-4CE0-81E6-F74B6962AFCB}">
      <dgm:prSet/>
      <dgm:spPr/>
      <dgm:t>
        <a:bodyPr/>
        <a:lstStyle/>
        <a:p>
          <a:endParaRPr lang="ru-RU"/>
        </a:p>
      </dgm:t>
    </dgm:pt>
    <dgm:pt modelId="{86BFCD76-08B3-430F-8852-8520BB117554}" type="sibTrans" cxnId="{640161D4-C121-4CE0-81E6-F74B6962AFCB}">
      <dgm:prSet/>
      <dgm:spPr/>
      <dgm:t>
        <a:bodyPr/>
        <a:lstStyle/>
        <a:p>
          <a:endParaRPr lang="ru-RU"/>
        </a:p>
      </dgm:t>
    </dgm:pt>
    <dgm:pt modelId="{22ACE124-3725-4949-BAD4-361EF5210571}">
      <dgm:prSet phldrT="[Текст]"/>
      <dgm:spPr/>
      <dgm:t>
        <a:bodyPr/>
        <a:lstStyle/>
        <a:p>
          <a:pPr algn="r"/>
          <a:r>
            <a:rPr lang="en-GB" dirty="0"/>
            <a:t>Finding open issues </a:t>
          </a:r>
          <a:r>
            <a:rPr lang="en-US" dirty="0"/>
            <a:t>hindering to adopt the proposals </a:t>
          </a:r>
          <a:endParaRPr lang="ru-RU" dirty="0"/>
        </a:p>
      </dgm:t>
    </dgm:pt>
    <dgm:pt modelId="{826E8077-B635-47D7-944D-9DDD88BB0438}" type="parTrans" cxnId="{4A882252-DC22-4D34-87FA-E8D284C8A82A}">
      <dgm:prSet/>
      <dgm:spPr/>
      <dgm:t>
        <a:bodyPr/>
        <a:lstStyle/>
        <a:p>
          <a:endParaRPr lang="ru-RU"/>
        </a:p>
      </dgm:t>
    </dgm:pt>
    <dgm:pt modelId="{B17A130C-BE49-4483-8FDA-481D4D0912E4}" type="sibTrans" cxnId="{4A882252-DC22-4D34-87FA-E8D284C8A82A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607B18A2-6AA3-452C-8BAC-0E8876CB964A}">
      <dgm:prSet phldrT="[Текст]"/>
      <dgm:spPr/>
      <dgm:t>
        <a:bodyPr/>
        <a:lstStyle/>
        <a:p>
          <a:r>
            <a:rPr lang="en-GB" dirty="0"/>
            <a:t>Proposals on how to resolve open issues</a:t>
          </a:r>
          <a:endParaRPr lang="ru-RU" dirty="0"/>
        </a:p>
      </dgm:t>
    </dgm:pt>
    <dgm:pt modelId="{43BCAA8C-6368-48EA-86DB-7BAE58038103}" type="parTrans" cxnId="{DABC343F-A2ED-4E36-8D1D-5136A43BC165}">
      <dgm:prSet/>
      <dgm:spPr/>
      <dgm:t>
        <a:bodyPr/>
        <a:lstStyle/>
        <a:p>
          <a:endParaRPr lang="ru-RU"/>
        </a:p>
      </dgm:t>
    </dgm:pt>
    <dgm:pt modelId="{2B3E7DA6-F704-49A8-A580-CA00F3F5FA28}" type="sibTrans" cxnId="{DABC343F-A2ED-4E36-8D1D-5136A43BC165}">
      <dgm:prSet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675E69F2-0CFD-4E58-AC7F-88A5A30AE653}">
      <dgm:prSet phldrT="[Текст]"/>
      <dgm:spPr/>
      <dgm:t>
        <a:bodyPr/>
        <a:lstStyle/>
        <a:p>
          <a:r>
            <a:rPr lang="en-US" dirty="0"/>
            <a:t>Drafting the amended proposals to UN R 79</a:t>
          </a:r>
          <a:endParaRPr lang="ru-RU" dirty="0"/>
        </a:p>
      </dgm:t>
    </dgm:pt>
    <dgm:pt modelId="{6F5DE376-118C-4337-A6EF-6E46B5C86D35}" type="parTrans" cxnId="{7B5E3E83-77BC-473C-90AE-C17995D8194D}">
      <dgm:prSet/>
      <dgm:spPr/>
      <dgm:t>
        <a:bodyPr/>
        <a:lstStyle/>
        <a:p>
          <a:endParaRPr lang="ru-RU"/>
        </a:p>
      </dgm:t>
    </dgm:pt>
    <dgm:pt modelId="{79B14F94-9F55-4415-9E9A-21C89A753814}" type="sibTrans" cxnId="{7B5E3E83-77BC-473C-90AE-C17995D8194D}">
      <dgm:prSet/>
      <dgm:spPr/>
      <dgm:t>
        <a:bodyPr/>
        <a:lstStyle/>
        <a:p>
          <a:endParaRPr lang="ru-RU"/>
        </a:p>
      </dgm:t>
    </dgm:pt>
    <dgm:pt modelId="{C6F3CA1F-DF1D-4B52-9F8C-3300321DAB89}" type="pres">
      <dgm:prSet presAssocID="{4001E243-8569-4D8B-B12D-A2DED0E0DB9F}" presName="Name0" presStyleCnt="0">
        <dgm:presLayoutVars>
          <dgm:chMax val="7"/>
          <dgm:chPref val="5"/>
        </dgm:presLayoutVars>
      </dgm:prSet>
      <dgm:spPr/>
    </dgm:pt>
    <dgm:pt modelId="{3CB210C1-8AAA-462D-AB97-A28C63C2BC29}" type="pres">
      <dgm:prSet presAssocID="{4001E243-8569-4D8B-B12D-A2DED0E0DB9F}" presName="arrowNode" presStyleLbl="node1" presStyleIdx="0" presStyleCnt="1" custAng="21260149" custLinFactNeighborX="22050" custLinFactNeighborY="-3387"/>
      <dgm:spPr>
        <a:noFill/>
        <a:ln w="38100">
          <a:solidFill>
            <a:srgbClr val="002060"/>
          </a:solidFill>
        </a:ln>
      </dgm:spPr>
    </dgm:pt>
    <dgm:pt modelId="{B09EAB3E-6BA7-49D3-B375-09241D2829AD}" type="pres">
      <dgm:prSet presAssocID="{25B3366A-5586-48CD-8E33-78ED14448966}" presName="txNode1" presStyleLbl="revTx" presStyleIdx="0" presStyleCnt="4" custScaleX="233695" custScaleY="39683" custLinFactNeighborX="-15716" custLinFactNeighborY="2480">
        <dgm:presLayoutVars>
          <dgm:bulletEnabled val="1"/>
        </dgm:presLayoutVars>
      </dgm:prSet>
      <dgm:spPr/>
    </dgm:pt>
    <dgm:pt modelId="{DD8F431E-6C36-49E8-8623-6FEB140690AB}" type="pres">
      <dgm:prSet presAssocID="{22ACE124-3725-4949-BAD4-361EF5210571}" presName="txNode2" presStyleLbl="revTx" presStyleIdx="1" presStyleCnt="4" custLinFactX="-6508" custLinFactNeighborX="-100000" custLinFactNeighborY="2153">
        <dgm:presLayoutVars>
          <dgm:bulletEnabled val="1"/>
        </dgm:presLayoutVars>
      </dgm:prSet>
      <dgm:spPr/>
    </dgm:pt>
    <dgm:pt modelId="{403E94A0-DA22-4148-B0EB-996E74230305}" type="pres">
      <dgm:prSet presAssocID="{B17A130C-BE49-4483-8FDA-481D4D0912E4}" presName="dotNode2" presStyleCnt="0"/>
      <dgm:spPr/>
    </dgm:pt>
    <dgm:pt modelId="{CCB86B68-9A86-435C-9AB3-4ABB5710EF90}" type="pres">
      <dgm:prSet presAssocID="{B17A130C-BE49-4483-8FDA-481D4D0912E4}" presName="dotRepeatNode" presStyleLbl="fgShp" presStyleIdx="0" presStyleCnt="2" custFlipVert="0" custFlipHor="1" custScaleX="100257" custScaleY="98672" custLinFactX="400000" custLinFactNeighborX="435878" custLinFactNeighborY="-74464"/>
      <dgm:spPr/>
    </dgm:pt>
    <dgm:pt modelId="{A55D7D59-13ED-433A-AFC3-EB96958A1BCF}" type="pres">
      <dgm:prSet presAssocID="{607B18A2-6AA3-452C-8BAC-0E8876CB964A}" presName="txNode3" presStyleLbl="revTx" presStyleIdx="2" presStyleCnt="4" custLinFactNeighborX="31533" custLinFactNeighborY="24603">
        <dgm:presLayoutVars>
          <dgm:bulletEnabled val="1"/>
        </dgm:presLayoutVars>
      </dgm:prSet>
      <dgm:spPr/>
    </dgm:pt>
    <dgm:pt modelId="{EC52196B-DF3F-40F9-BF2C-19EE66040474}" type="pres">
      <dgm:prSet presAssocID="{2B3E7DA6-F704-49A8-A580-CA00F3F5FA28}" presName="dotNode3" presStyleCnt="0"/>
      <dgm:spPr/>
    </dgm:pt>
    <dgm:pt modelId="{893B3307-5258-4902-8373-D855DAF0C3D0}" type="pres">
      <dgm:prSet presAssocID="{2B3E7DA6-F704-49A8-A580-CA00F3F5FA28}" presName="dotRepeatNode" presStyleLbl="fgShp" presStyleIdx="1" presStyleCnt="2" custLinFactX="500000" custLinFactNeighborX="566340" custLinFactNeighborY="77851"/>
      <dgm:spPr/>
    </dgm:pt>
    <dgm:pt modelId="{8B882E40-21C3-4AFB-8A38-5FCD3F7C91B9}" type="pres">
      <dgm:prSet presAssocID="{675E69F2-0CFD-4E58-AC7F-88A5A30AE653}" presName="txNode4" presStyleLbl="revTx" presStyleIdx="3" presStyleCnt="4">
        <dgm:presLayoutVars>
          <dgm:bulletEnabled val="1"/>
        </dgm:presLayoutVars>
      </dgm:prSet>
      <dgm:spPr/>
    </dgm:pt>
  </dgm:ptLst>
  <dgm:cxnLst>
    <dgm:cxn modelId="{802EAA23-498F-4B70-977D-1C43078607A9}" type="presOf" srcId="{B17A130C-BE49-4483-8FDA-481D4D0912E4}" destId="{CCB86B68-9A86-435C-9AB3-4ABB5710EF90}" srcOrd="0" destOrd="0" presId="urn:microsoft.com/office/officeart/2009/3/layout/DescendingProcess"/>
    <dgm:cxn modelId="{BA548F39-4BAA-4DD6-8AF7-D9C299D2FB24}" type="presOf" srcId="{675E69F2-0CFD-4E58-AC7F-88A5A30AE653}" destId="{8B882E40-21C3-4AFB-8A38-5FCD3F7C91B9}" srcOrd="0" destOrd="0" presId="urn:microsoft.com/office/officeart/2009/3/layout/DescendingProcess"/>
    <dgm:cxn modelId="{DABC343F-A2ED-4E36-8D1D-5136A43BC165}" srcId="{4001E243-8569-4D8B-B12D-A2DED0E0DB9F}" destId="{607B18A2-6AA3-452C-8BAC-0E8876CB964A}" srcOrd="2" destOrd="0" parTransId="{43BCAA8C-6368-48EA-86DB-7BAE58038103}" sibTransId="{2B3E7DA6-F704-49A8-A580-CA00F3F5FA28}"/>
    <dgm:cxn modelId="{418E9844-9B4C-4E2A-9CF5-44EC30B1EFBD}" type="presOf" srcId="{22ACE124-3725-4949-BAD4-361EF5210571}" destId="{DD8F431E-6C36-49E8-8623-6FEB140690AB}" srcOrd="0" destOrd="0" presId="urn:microsoft.com/office/officeart/2009/3/layout/DescendingProcess"/>
    <dgm:cxn modelId="{47A7BF71-E4FD-4C42-ABB1-1C53A8248336}" type="presOf" srcId="{4001E243-8569-4D8B-B12D-A2DED0E0DB9F}" destId="{C6F3CA1F-DF1D-4B52-9F8C-3300321DAB89}" srcOrd="0" destOrd="0" presId="urn:microsoft.com/office/officeart/2009/3/layout/DescendingProcess"/>
    <dgm:cxn modelId="{4A882252-DC22-4D34-87FA-E8D284C8A82A}" srcId="{4001E243-8569-4D8B-B12D-A2DED0E0DB9F}" destId="{22ACE124-3725-4949-BAD4-361EF5210571}" srcOrd="1" destOrd="0" parTransId="{826E8077-B635-47D7-944D-9DDD88BB0438}" sibTransId="{B17A130C-BE49-4483-8FDA-481D4D0912E4}"/>
    <dgm:cxn modelId="{7B5E3E83-77BC-473C-90AE-C17995D8194D}" srcId="{4001E243-8569-4D8B-B12D-A2DED0E0DB9F}" destId="{675E69F2-0CFD-4E58-AC7F-88A5A30AE653}" srcOrd="3" destOrd="0" parTransId="{6F5DE376-118C-4337-A6EF-6E46B5C86D35}" sibTransId="{79B14F94-9F55-4415-9E9A-21C89A753814}"/>
    <dgm:cxn modelId="{AE992DB1-C8C0-473E-91B2-C338422CF754}" type="presOf" srcId="{2B3E7DA6-F704-49A8-A580-CA00F3F5FA28}" destId="{893B3307-5258-4902-8373-D855DAF0C3D0}" srcOrd="0" destOrd="0" presId="urn:microsoft.com/office/officeart/2009/3/layout/DescendingProcess"/>
    <dgm:cxn modelId="{EFDF8AB8-B806-44C4-8ACB-325F02B9EC1F}" type="presOf" srcId="{25B3366A-5586-48CD-8E33-78ED14448966}" destId="{B09EAB3E-6BA7-49D3-B375-09241D2829AD}" srcOrd="0" destOrd="0" presId="urn:microsoft.com/office/officeart/2009/3/layout/DescendingProcess"/>
    <dgm:cxn modelId="{640161D4-C121-4CE0-81E6-F74B6962AFCB}" srcId="{4001E243-8569-4D8B-B12D-A2DED0E0DB9F}" destId="{25B3366A-5586-48CD-8E33-78ED14448966}" srcOrd="0" destOrd="0" parTransId="{7671166B-0D09-4A01-BF86-3A24D3A1FB69}" sibTransId="{86BFCD76-08B3-430F-8852-8520BB117554}"/>
    <dgm:cxn modelId="{F30E21E4-3BA7-433E-A635-35406E6990AC}" type="presOf" srcId="{607B18A2-6AA3-452C-8BAC-0E8876CB964A}" destId="{A55D7D59-13ED-433A-AFC3-EB96958A1BCF}" srcOrd="0" destOrd="0" presId="urn:microsoft.com/office/officeart/2009/3/layout/DescendingProcess"/>
    <dgm:cxn modelId="{BC13D49F-F953-4890-BAFB-EA3F2859BD19}" type="presParOf" srcId="{C6F3CA1F-DF1D-4B52-9F8C-3300321DAB89}" destId="{3CB210C1-8AAA-462D-AB97-A28C63C2BC29}" srcOrd="0" destOrd="0" presId="urn:microsoft.com/office/officeart/2009/3/layout/DescendingProcess"/>
    <dgm:cxn modelId="{5D3A9451-5A0F-4D3A-BEC3-0C7251F34577}" type="presParOf" srcId="{C6F3CA1F-DF1D-4B52-9F8C-3300321DAB89}" destId="{B09EAB3E-6BA7-49D3-B375-09241D2829AD}" srcOrd="1" destOrd="0" presId="urn:microsoft.com/office/officeart/2009/3/layout/DescendingProcess"/>
    <dgm:cxn modelId="{758B2616-6821-4700-8B60-6C16FD836FE6}" type="presParOf" srcId="{C6F3CA1F-DF1D-4B52-9F8C-3300321DAB89}" destId="{DD8F431E-6C36-49E8-8623-6FEB140690AB}" srcOrd="2" destOrd="0" presId="urn:microsoft.com/office/officeart/2009/3/layout/DescendingProcess"/>
    <dgm:cxn modelId="{10ED6E60-54EB-4F36-A5B7-4B12EA6CB429}" type="presParOf" srcId="{C6F3CA1F-DF1D-4B52-9F8C-3300321DAB89}" destId="{403E94A0-DA22-4148-B0EB-996E74230305}" srcOrd="3" destOrd="0" presId="urn:microsoft.com/office/officeart/2009/3/layout/DescendingProcess"/>
    <dgm:cxn modelId="{E7AB6704-3B04-4150-BBAB-63284A950ABE}" type="presParOf" srcId="{403E94A0-DA22-4148-B0EB-996E74230305}" destId="{CCB86B68-9A86-435C-9AB3-4ABB5710EF90}" srcOrd="0" destOrd="0" presId="urn:microsoft.com/office/officeart/2009/3/layout/DescendingProcess"/>
    <dgm:cxn modelId="{0BBF331E-FC8D-468F-B13C-AF8D1FFB8F2B}" type="presParOf" srcId="{C6F3CA1F-DF1D-4B52-9F8C-3300321DAB89}" destId="{A55D7D59-13ED-433A-AFC3-EB96958A1BCF}" srcOrd="4" destOrd="0" presId="urn:microsoft.com/office/officeart/2009/3/layout/DescendingProcess"/>
    <dgm:cxn modelId="{6D86F16E-140D-46F8-B30E-D529BECDFD99}" type="presParOf" srcId="{C6F3CA1F-DF1D-4B52-9F8C-3300321DAB89}" destId="{EC52196B-DF3F-40F9-BF2C-19EE66040474}" srcOrd="5" destOrd="0" presId="urn:microsoft.com/office/officeart/2009/3/layout/DescendingProcess"/>
    <dgm:cxn modelId="{CFC3F1D0-5169-4820-9F16-C74854ADE28C}" type="presParOf" srcId="{EC52196B-DF3F-40F9-BF2C-19EE66040474}" destId="{893B3307-5258-4902-8373-D855DAF0C3D0}" srcOrd="0" destOrd="0" presId="urn:microsoft.com/office/officeart/2009/3/layout/DescendingProcess"/>
    <dgm:cxn modelId="{65E664FB-049C-486E-ACF7-8A62E23C3260}" type="presParOf" srcId="{C6F3CA1F-DF1D-4B52-9F8C-3300321DAB89}" destId="{8B882E40-21C3-4AFB-8A38-5FCD3F7C91B9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210C1-8AAA-462D-AB97-A28C63C2BC29}">
      <dsp:nvSpPr>
        <dsp:cNvPr id="0" name=""/>
        <dsp:cNvSpPr/>
      </dsp:nvSpPr>
      <dsp:spPr>
        <a:xfrm rot="4056523">
          <a:off x="3297451" y="1003602"/>
          <a:ext cx="4677714" cy="3262122"/>
        </a:xfrm>
        <a:prstGeom prst="swooshArrow">
          <a:avLst>
            <a:gd name="adj1" fmla="val 16310"/>
            <a:gd name="adj2" fmla="val 31370"/>
          </a:avLst>
        </a:prstGeom>
        <a:solidFill>
          <a:schemeClr val="bg1"/>
        </a:solidFill>
        <a:ln w="38100">
          <a:solidFill>
            <a:srgbClr val="00206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B86B68-9A86-435C-9AB3-4ABB5710EF90}">
      <dsp:nvSpPr>
        <dsp:cNvPr id="0" name=""/>
        <dsp:cNvSpPr/>
      </dsp:nvSpPr>
      <dsp:spPr>
        <a:xfrm flipH="1">
          <a:off x="4792980" y="1437108"/>
          <a:ext cx="99499" cy="95089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93B3307-5258-4902-8373-D855DAF0C3D0}">
      <dsp:nvSpPr>
        <dsp:cNvPr id="0" name=""/>
        <dsp:cNvSpPr/>
      </dsp:nvSpPr>
      <dsp:spPr>
        <a:xfrm>
          <a:off x="5439786" y="1815918"/>
          <a:ext cx="118126" cy="118126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65116BC-9D5F-48D0-9985-4AB6047E1A54}">
      <dsp:nvSpPr>
        <dsp:cNvPr id="0" name=""/>
        <dsp:cNvSpPr/>
      </dsp:nvSpPr>
      <dsp:spPr>
        <a:xfrm>
          <a:off x="6342567" y="2675741"/>
          <a:ext cx="118126" cy="118126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09EAB3E-6BA7-49D3-B375-09241D2829AD}">
      <dsp:nvSpPr>
        <dsp:cNvPr id="0" name=""/>
        <dsp:cNvSpPr/>
      </dsp:nvSpPr>
      <dsp:spPr>
        <a:xfrm>
          <a:off x="1397757" y="359803"/>
          <a:ext cx="6497365" cy="43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Development of the provisions for the new ADAS use cases</a:t>
          </a:r>
          <a:endParaRPr lang="ru-RU" sz="2000" kern="1200" dirty="0"/>
        </a:p>
      </dsp:txBody>
      <dsp:txXfrm>
        <a:off x="1397757" y="359803"/>
        <a:ext cx="6497365" cy="434837"/>
      </dsp:txXfrm>
    </dsp:sp>
    <dsp:sp modelId="{DD8F431E-6C36-49E8-8623-6FEB140690AB}">
      <dsp:nvSpPr>
        <dsp:cNvPr id="0" name=""/>
        <dsp:cNvSpPr/>
      </dsp:nvSpPr>
      <dsp:spPr>
        <a:xfrm>
          <a:off x="1467807" y="1333256"/>
          <a:ext cx="2764402" cy="609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Analysis of ADAS use cases and associated requirements</a:t>
          </a:r>
          <a:endParaRPr lang="ru-RU" sz="1600" kern="1200" dirty="0"/>
        </a:p>
      </dsp:txBody>
      <dsp:txXfrm>
        <a:off x="1467807" y="1333256"/>
        <a:ext cx="2764402" cy="609474"/>
      </dsp:txXfrm>
    </dsp:sp>
    <dsp:sp modelId="{A55D7D59-13ED-433A-AFC3-EB96958A1BCF}">
      <dsp:nvSpPr>
        <dsp:cNvPr id="0" name=""/>
        <dsp:cNvSpPr/>
      </dsp:nvSpPr>
      <dsp:spPr>
        <a:xfrm>
          <a:off x="5564970" y="1012939"/>
          <a:ext cx="2563029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Development of the definitions, classification and  scope of regulatory activities</a:t>
          </a:r>
          <a:endParaRPr lang="ru-RU" sz="1600" kern="1200" dirty="0"/>
        </a:p>
      </dsp:txBody>
      <dsp:txXfrm>
        <a:off x="5564970" y="1012939"/>
        <a:ext cx="2563029" cy="866986"/>
      </dsp:txXfrm>
    </dsp:sp>
    <dsp:sp modelId="{DB5F2720-31F5-42D3-A0FB-2C6BA46FFD9C}">
      <dsp:nvSpPr>
        <dsp:cNvPr id="0" name=""/>
        <dsp:cNvSpPr/>
      </dsp:nvSpPr>
      <dsp:spPr>
        <a:xfrm>
          <a:off x="3176559" y="2556605"/>
          <a:ext cx="2863169" cy="560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Development  of the high-level regulatory items for ADAS</a:t>
          </a:r>
          <a:endParaRPr lang="ru-RU" sz="1600" kern="1200" dirty="0"/>
        </a:p>
      </dsp:txBody>
      <dsp:txXfrm>
        <a:off x="3176559" y="2556605"/>
        <a:ext cx="2863169" cy="560758"/>
      </dsp:txXfrm>
    </dsp:sp>
    <dsp:sp modelId="{2EEE6439-8865-4751-8A83-AFF33255B3C9}">
      <dsp:nvSpPr>
        <dsp:cNvPr id="0" name=""/>
        <dsp:cNvSpPr/>
      </dsp:nvSpPr>
      <dsp:spPr>
        <a:xfrm>
          <a:off x="4912943" y="4551680"/>
          <a:ext cx="2980266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New UN Regulation on (longitudinal + lateral control)</a:t>
          </a:r>
          <a:endParaRPr lang="ru-RU" sz="2000" kern="1200" dirty="0"/>
        </a:p>
      </dsp:txBody>
      <dsp:txXfrm>
        <a:off x="4912943" y="4551680"/>
        <a:ext cx="2980266" cy="8669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210C1-8AAA-462D-AB97-A28C63C2BC29}">
      <dsp:nvSpPr>
        <dsp:cNvPr id="0" name=""/>
        <dsp:cNvSpPr/>
      </dsp:nvSpPr>
      <dsp:spPr>
        <a:xfrm rot="4056523">
          <a:off x="3120163" y="894741"/>
          <a:ext cx="4677714" cy="3262122"/>
        </a:xfrm>
        <a:prstGeom prst="swooshArrow">
          <a:avLst>
            <a:gd name="adj1" fmla="val 16310"/>
            <a:gd name="adj2" fmla="val 31370"/>
          </a:avLst>
        </a:prstGeom>
        <a:noFill/>
        <a:ln w="38100">
          <a:solidFill>
            <a:srgbClr val="00206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B86B68-9A86-435C-9AB3-4ABB5710EF90}">
      <dsp:nvSpPr>
        <dsp:cNvPr id="0" name=""/>
        <dsp:cNvSpPr/>
      </dsp:nvSpPr>
      <dsp:spPr>
        <a:xfrm flipH="1">
          <a:off x="5073649" y="1562264"/>
          <a:ext cx="118430" cy="116558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93B3307-5258-4902-8373-D855DAF0C3D0}">
      <dsp:nvSpPr>
        <dsp:cNvPr id="0" name=""/>
        <dsp:cNvSpPr/>
      </dsp:nvSpPr>
      <dsp:spPr>
        <a:xfrm>
          <a:off x="6374827" y="2744400"/>
          <a:ext cx="118126" cy="118126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09EAB3E-6BA7-49D3-B375-09241D2829AD}">
      <dsp:nvSpPr>
        <dsp:cNvPr id="0" name=""/>
        <dsp:cNvSpPr/>
      </dsp:nvSpPr>
      <dsp:spPr>
        <a:xfrm>
          <a:off x="6" y="282971"/>
          <a:ext cx="5153903" cy="344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b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Working on the pending proposals for UN R 79</a:t>
          </a:r>
          <a:endParaRPr lang="ru-RU" sz="1900" kern="1200" dirty="0"/>
        </a:p>
      </dsp:txBody>
      <dsp:txXfrm>
        <a:off x="6" y="282971"/>
        <a:ext cx="5153903" cy="344046"/>
      </dsp:txXfrm>
    </dsp:sp>
    <dsp:sp modelId="{DD8F431E-6C36-49E8-8623-6FEB140690AB}">
      <dsp:nvSpPr>
        <dsp:cNvPr id="0" name=""/>
        <dsp:cNvSpPr/>
      </dsp:nvSpPr>
      <dsp:spPr>
        <a:xfrm>
          <a:off x="1503814" y="1293678"/>
          <a:ext cx="3039872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Finding open issues </a:t>
          </a:r>
          <a:r>
            <a:rPr lang="en-US" sz="1900" kern="1200" dirty="0"/>
            <a:t>hindering to adopt the proposals </a:t>
          </a:r>
          <a:endParaRPr lang="ru-RU" sz="1900" kern="1200" dirty="0"/>
        </a:p>
      </dsp:txBody>
      <dsp:txXfrm>
        <a:off x="1503814" y="1293678"/>
        <a:ext cx="3039872" cy="866986"/>
      </dsp:txXfrm>
    </dsp:sp>
    <dsp:sp modelId="{A55D7D59-13ED-433A-AFC3-EB96958A1BCF}">
      <dsp:nvSpPr>
        <dsp:cNvPr id="0" name=""/>
        <dsp:cNvSpPr/>
      </dsp:nvSpPr>
      <dsp:spPr>
        <a:xfrm>
          <a:off x="2760627" y="2491312"/>
          <a:ext cx="2980266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Proposals on how to resolve open issues</a:t>
          </a:r>
          <a:endParaRPr lang="ru-RU" sz="1900" kern="1200" dirty="0"/>
        </a:p>
      </dsp:txBody>
      <dsp:txXfrm>
        <a:off x="2760627" y="2491312"/>
        <a:ext cx="2980266" cy="866986"/>
      </dsp:txXfrm>
    </dsp:sp>
    <dsp:sp modelId="{8B882E40-21C3-4AFB-8A38-5FCD3F7C91B9}">
      <dsp:nvSpPr>
        <dsp:cNvPr id="0" name=""/>
        <dsp:cNvSpPr/>
      </dsp:nvSpPr>
      <dsp:spPr>
        <a:xfrm>
          <a:off x="4801126" y="4551680"/>
          <a:ext cx="2980266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Drafting the amended proposals to UN R 79</a:t>
          </a:r>
          <a:endParaRPr lang="ru-RU" sz="1900" kern="1200" dirty="0"/>
        </a:p>
      </dsp:txBody>
      <dsp:txXfrm>
        <a:off x="4801126" y="4551680"/>
        <a:ext cx="2980266" cy="866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FE964-6B91-40FA-8E53-10AE385D5DBF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51DD2-9AD4-4606-ACF7-DBCDDFEC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0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48E63-0425-4C96-BA50-49E1EF60D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76F294-5106-49E3-8855-5FA3910C7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EE4CEC-9262-45F0-ACD8-7542A08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2531C-468E-46B8-8A4F-21989835232B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836CC9-858B-4471-8CAD-6248BCF3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A26AB0-7124-4D91-A4BB-EA6F4FD4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13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B8C54-4F18-4331-90B7-F73744D3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9C0CDF-C6D7-44D9-92EA-A727E5EF8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FA6C1F-9DC8-44A7-978B-5C9A96BD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FDEE-2402-48FE-B139-E4F90C3E9FEE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303399-3048-4ABE-8D69-9093845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6FB391-475A-4AA0-BA71-BB1DA059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9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C3C3FE-4549-49BD-B93E-7B3DB69A8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B4EAD-07A0-440F-BE06-0854590D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9941D-8B2F-434A-BC65-DAADDF8E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E014-71B7-463A-8115-78E3DA31D96A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EC65A8-2647-4E18-A6AC-9DE68394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82408E-B40D-4A3E-A55A-C331B430B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63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757DF6-C5AB-4B52-8F7F-90E94EA4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20B60C-8F1B-4DB8-9059-067ABB8E1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942272-7D95-45C1-888E-F6C545DE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46B-5F14-4833-A6BF-E3B6B5384B08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EC5B24-B5A2-4098-BDFC-F5E3D34F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156270-5EFB-4C59-A916-A84C62D6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76772-2FD2-457C-9402-58DB1AC6A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E8858C-524B-4FDF-91AC-F523B10DE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BAB6C-46FB-419C-A843-34C152B3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06EA-00AD-48C2-B5D9-0ED45B7FF5FD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471AE4-5CBA-442D-BDB8-A4CF9C2E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04165C-F85D-49CC-A03B-C0C4F5D9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07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B5C1F-B243-418F-91FE-6D1E83DC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226951-C4AF-40E6-8D14-446A28651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F4A99B-9D7C-4227-BFF6-B7A5E92C3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78C397-E456-4507-AF31-11D62C48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7BAFE-9AA4-4073-9703-2E83D70580DD}" type="datetime1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511CB9-146F-4605-81CA-F417ED43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566B9B-5E3C-4359-A68D-0BC88F2D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9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DC6F1-7CEF-4EEB-B121-936A83099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E899A8-F5E3-456B-90A1-CC852A4A7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17F95F-77A9-40DB-AE2F-94A13200C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0137B7-398A-4FA4-8F71-8FAAD230D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0B47A53-E221-4356-9F47-0B2673BD3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8827EF-D715-434F-A6F8-EDE14F9A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0567-39D9-4E0E-8FF4-B738CC5849B2}" type="datetime1">
              <a:rPr lang="ru-RU" smtClean="0"/>
              <a:t>20.05.2021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FA5F4D-32EB-420C-948D-A8E719A0C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BA598D-E217-4D18-98A7-CDF95866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37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5DCA5-64B1-4113-A6C6-EE435D01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D76B05-68C0-442D-9CC6-7D19E38F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5A507-4F8D-4E6D-BB64-6727BD814558}" type="datetime1">
              <a:rPr lang="ru-RU" smtClean="0"/>
              <a:t>20.05.2021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74F4AD-EF3C-45F4-BAAF-567D33170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BF2F27-0D2D-4925-82B7-A7F5EDDD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18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A66CFF-A553-4A95-AF2B-B1BFEA721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5759-3DDF-4E63-A6CD-1D5ABC16C5E4}" type="datetime1">
              <a:rPr lang="ru-RU" smtClean="0"/>
              <a:t>20.05.2021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72E724D-3439-4A96-9003-6AECF624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A040A2-5A29-4570-A5BE-3EBB244EE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34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E512B-906D-4D04-A848-A0FF9E18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458F4D-3E46-4C05-8621-32AB3E569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4A4B53-E573-4086-8597-ABBB7C9E9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1F3CB6-F48B-4949-BC33-2AB3B0D7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87D29-E5E4-477C-89A7-07849CC6155F}" type="datetime1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6378E3-55D4-498B-AEA3-266C7DCB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BBE4AA-EBD8-4716-AEEC-3D93A2F6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90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A0E5E-4E3B-402F-9190-C416D4DF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137D8A-7B5F-4113-A77B-ED2512620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A13E4F-B840-4CC7-A44D-B1C1853CC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878CFF-1A5D-45A5-87DF-FEAE13FF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72BB-4F1D-42D4-BC18-57E2DCECD422}" type="datetime1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B49797-E6CD-4CC7-B35A-547302F5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2F076E-4D4E-4568-9D93-E787A28D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7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A40CF-16DE-472B-9074-B0C2DB858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3A8328-F745-4567-89F4-9245A6B8F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46D7AF-A2E3-4471-829D-26D1738CA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1CAC-9AFB-4EAD-92F9-65F632FBE22A}" type="datetime1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0B8F2A-450C-4544-B93C-8B361C50B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891192-20E4-4F21-B114-7682A9758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5717C-9100-4B67-BBBE-0E8CFF034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75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9825E-8719-4E24-8AAD-E999BE1B6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62891"/>
            <a:ext cx="9144000" cy="2387600"/>
          </a:xfrm>
        </p:spPr>
        <p:txBody>
          <a:bodyPr/>
          <a:lstStyle/>
          <a:p>
            <a:r>
              <a:rPr lang="en-US" dirty="0"/>
              <a:t>Report of the TF on ADAS </a:t>
            </a:r>
            <a:br>
              <a:rPr lang="en-US" dirty="0"/>
            </a:br>
            <a:r>
              <a:rPr lang="en-US" dirty="0"/>
              <a:t>to the 10</a:t>
            </a:r>
            <a:r>
              <a:rPr lang="en-US" baseline="30000" dirty="0"/>
              <a:t>th</a:t>
            </a:r>
            <a:r>
              <a:rPr lang="en-US" dirty="0"/>
              <a:t> GRVA Session</a:t>
            </a:r>
            <a:endParaRPr lang="ru-RU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59EB7258-1F4F-43E6-87EB-B23198568323}"/>
              </a:ext>
            </a:extLst>
          </p:cNvPr>
          <p:cNvSpPr txBox="1">
            <a:spLocks/>
          </p:cNvSpPr>
          <p:nvPr/>
        </p:nvSpPr>
        <p:spPr>
          <a:xfrm>
            <a:off x="168675" y="303320"/>
            <a:ext cx="4572001" cy="593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TF on ADAS Co-Chairs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745D8D2E-5714-445F-9704-FB4D5E984840}"/>
              </a:ext>
            </a:extLst>
          </p:cNvPr>
          <p:cNvSpPr txBox="1">
            <a:spLocks/>
          </p:cNvSpPr>
          <p:nvPr/>
        </p:nvSpPr>
        <p:spPr>
          <a:xfrm>
            <a:off x="7174636" y="303319"/>
            <a:ext cx="4572001" cy="1072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u="sng" dirty="0"/>
              <a:t>Informal document</a:t>
            </a:r>
            <a:r>
              <a:rPr lang="en-US" sz="3200" dirty="0"/>
              <a:t> </a:t>
            </a:r>
            <a:r>
              <a:rPr lang="en-US" sz="3200" b="1" dirty="0"/>
              <a:t>GRVA-10-14</a:t>
            </a:r>
          </a:p>
          <a:p>
            <a:pPr algn="r"/>
            <a:r>
              <a:rPr lang="en-US" sz="3200" dirty="0"/>
              <a:t>10</a:t>
            </a:r>
            <a:r>
              <a:rPr lang="en-US" sz="3200" baseline="30000" dirty="0"/>
              <a:t>th</a:t>
            </a:r>
            <a:r>
              <a:rPr lang="en-US" sz="3200" dirty="0"/>
              <a:t> GRVA session, 25-28 May 2021</a:t>
            </a:r>
          </a:p>
          <a:p>
            <a:pPr algn="r"/>
            <a:r>
              <a:rPr lang="en-US" sz="3200" dirty="0"/>
              <a:t>Provisional agenda item 6 (a)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8756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79820-068B-4ED9-B3E7-33DB6D9B9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732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349AD8-2C2A-4349-A46D-1088CE1C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905"/>
            <a:ext cx="10515600" cy="2730845"/>
          </a:xfrm>
        </p:spPr>
        <p:txBody>
          <a:bodyPr>
            <a:normAutofit fontScale="92500"/>
          </a:bodyPr>
          <a:lstStyle/>
          <a:p>
            <a:r>
              <a:rPr lang="en-US" dirty="0"/>
              <a:t>GRVA adopted at its 9</a:t>
            </a:r>
            <a:r>
              <a:rPr lang="en-US" baseline="30000" dirty="0"/>
              <a:t>th</a:t>
            </a:r>
            <a:r>
              <a:rPr lang="en-US" dirty="0"/>
              <a:t> session in February 2021 the terms of reference for the Task Force on Advanced Driver Assistance Systems (ADAS). </a:t>
            </a:r>
          </a:p>
          <a:p>
            <a:r>
              <a:rPr lang="en-GB" sz="2900" dirty="0"/>
              <a:t>The Task Force (TF) focuses on Advanced Driver Assistance Systems (ADAS), and shall address the simplification of UN Regulation No. 79 and if needed, develop a new ADAS UN Regulation with a focus on ADAS systems up to of level 2 (as defined in ECE/TRANS/WP.29/1140).</a:t>
            </a:r>
            <a:r>
              <a:rPr lang="en-US" dirty="0"/>
              <a:t>	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1D4E5A-5410-4D73-8B79-67877ADD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2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EB4A7AC-1A93-4BB9-B070-1620543B9BD2}"/>
              </a:ext>
            </a:extLst>
          </p:cNvPr>
          <p:cNvSpPr txBox="1">
            <a:spLocks/>
          </p:cNvSpPr>
          <p:nvPr/>
        </p:nvSpPr>
        <p:spPr>
          <a:xfrm>
            <a:off x="838200" y="40795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Meetings to Date</a:t>
            </a:r>
            <a:endParaRPr lang="ru-RU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18665711-EA47-403D-8B4E-7332882DC769}"/>
              </a:ext>
            </a:extLst>
          </p:cNvPr>
          <p:cNvSpPr txBox="1">
            <a:spLocks/>
          </p:cNvSpPr>
          <p:nvPr/>
        </p:nvSpPr>
        <p:spPr>
          <a:xfrm>
            <a:off x="838200" y="5030786"/>
            <a:ext cx="10515600" cy="1325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 online meetings in February, March, April and May 2021</a:t>
            </a:r>
          </a:p>
          <a:p>
            <a:r>
              <a:rPr lang="en-US" dirty="0"/>
              <a:t>80+ participants at each meeting</a:t>
            </a:r>
          </a:p>
          <a:p>
            <a:r>
              <a:rPr lang="en-US" dirty="0"/>
              <a:t>A number of side meetings between TF meetings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84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66548-40B9-4DCA-A019-85B54E4AD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1001810"/>
          </a:xfrm>
        </p:spPr>
        <p:txBody>
          <a:bodyPr/>
          <a:lstStyle/>
          <a:p>
            <a:r>
              <a:rPr lang="en-US" dirty="0"/>
              <a:t>Two Parallel Workstreams of the TF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0B7DB19-FC6B-44CA-9245-D2113468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F8844BD8-78D6-4DBB-9F3D-C712F4DBB1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257513"/>
              </p:ext>
            </p:extLst>
          </p:nvPr>
        </p:nvGraphicFramePr>
        <p:xfrm>
          <a:off x="3771037" y="75691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928F88BC-9FDD-46D4-B37B-5840D9B34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3591094"/>
              </p:ext>
            </p:extLst>
          </p:nvPr>
        </p:nvGraphicFramePr>
        <p:xfrm>
          <a:off x="-292963" y="92900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Объект 2">
            <a:extLst>
              <a:ext uri="{FF2B5EF4-FFF2-40B4-BE49-F238E27FC236}">
                <a16:creationId xmlns:a16="http://schemas.microsoft.com/office/drawing/2014/main" id="{E502FD7D-4F13-4987-90F6-9ABDAA23E095}"/>
              </a:ext>
            </a:extLst>
          </p:cNvPr>
          <p:cNvSpPr txBox="1">
            <a:spLocks/>
          </p:cNvSpPr>
          <p:nvPr/>
        </p:nvSpPr>
        <p:spPr>
          <a:xfrm>
            <a:off x="6996222" y="6175581"/>
            <a:ext cx="3540218" cy="55368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Discussions are going on…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0681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9CE17-3C20-4497-BB62-2233825E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62" y="252028"/>
            <a:ext cx="11056772" cy="726557"/>
          </a:xfrm>
        </p:spPr>
        <p:txBody>
          <a:bodyPr>
            <a:normAutofit/>
          </a:bodyPr>
          <a:lstStyle/>
          <a:p>
            <a:r>
              <a:rPr lang="en-US" dirty="0"/>
              <a:t>Outcome on the pending proposals for UN R 79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40F3D4D-3787-41BD-9C88-66082515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9A6FEB1-2F8A-4B8F-9579-EB769AFE0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00093"/>
              </p:ext>
            </p:extLst>
          </p:nvPr>
        </p:nvGraphicFramePr>
        <p:xfrm>
          <a:off x="538462" y="927267"/>
          <a:ext cx="11329487" cy="549148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651519">
                  <a:extLst>
                    <a:ext uri="{9D8B030D-6E8A-4147-A177-3AD203B41FA5}">
                      <a16:colId xmlns:a16="http://schemas.microsoft.com/office/drawing/2014/main" val="3588931131"/>
                    </a:ext>
                  </a:extLst>
                </a:gridCol>
                <a:gridCol w="860951">
                  <a:extLst>
                    <a:ext uri="{9D8B030D-6E8A-4147-A177-3AD203B41FA5}">
                      <a16:colId xmlns:a16="http://schemas.microsoft.com/office/drawing/2014/main" val="3969717885"/>
                    </a:ext>
                  </a:extLst>
                </a:gridCol>
                <a:gridCol w="4177364">
                  <a:extLst>
                    <a:ext uri="{9D8B030D-6E8A-4147-A177-3AD203B41FA5}">
                      <a16:colId xmlns:a16="http://schemas.microsoft.com/office/drawing/2014/main" val="1458541908"/>
                    </a:ext>
                  </a:extLst>
                </a:gridCol>
                <a:gridCol w="4639653">
                  <a:extLst>
                    <a:ext uri="{9D8B030D-6E8A-4147-A177-3AD203B41FA5}">
                      <a16:colId xmlns:a16="http://schemas.microsoft.com/office/drawing/2014/main" val="8526706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Document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System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Objective of the proposal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2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GRVA-09-43</a:t>
                      </a:r>
                    </a:p>
                    <a:p>
                      <a:r>
                        <a:rPr lang="en-US" sz="1600" dirty="0"/>
                        <a:t>WP.29/2021/82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RMF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Introduce provisions for the approval of RMF as the systems are already on the market.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Proposal from ADAS TF supplementing WP.29/2021/82 ready </a:t>
                      </a:r>
                      <a:r>
                        <a:rPr lang="en-US" sz="1600" baseline="0" dirty="0"/>
                        <a:t>for GRVA adoption.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56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GRVA-09-37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ACSF B1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Clarify expected support behaviour in absence of lane markings.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Progress</a:t>
                      </a:r>
                      <a:r>
                        <a:rPr lang="en-US" sz="1600" baseline="0" dirty="0"/>
                        <a:t> made but not finalized. </a:t>
                      </a:r>
                      <a:r>
                        <a:rPr lang="en-US" sz="1600" dirty="0"/>
                        <a:t>Updated proposal submitted by OICA-CLEPA to GRVA.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105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GRVA/2021/07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ACSF B1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Avoid lane departure or excessive braking when maintaining the max. lateral acceleration 3 m/s</a:t>
                      </a:r>
                      <a:r>
                        <a:rPr lang="en-US" sz="1600" baseline="30000" dirty="0"/>
                        <a:t>2</a:t>
                      </a:r>
                      <a:r>
                        <a:rPr lang="en-US" sz="1600" dirty="0"/>
                        <a:t>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 progress. Some CP supports. Other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CP oppose.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be discussed again in GRVA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for final decision.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920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GRVA/2021/09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ACSF C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Introduce a tolerance of 10% to the critical distance.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Put on hold. Discussion to be continued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in the TF +industry workshops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950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GRVA/2021/10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ACSF C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 allowed time to start a LCM to 7 s </a:t>
                      </a:r>
                      <a:b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(or more).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 progress. Some CP supports. Other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CP oppose.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Industry expected to submit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a revised proposal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GRVA-10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final decision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7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GRVA/2021/12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RCP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Introduce alternative HMI for RCP.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Progress made but not finalized.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Industry may submit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a revised proposal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GRVA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for final decision</a:t>
                      </a:r>
                      <a:r>
                        <a:rPr lang="en-US" sz="1600" dirty="0"/>
                        <a:t>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92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GRVA-07-24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ESF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Adapt existing ESF provisions to permit low-speed maneuvering assist.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Discussion just starting in the TF.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Industry may submit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a revised proposal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GRVA-10.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850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GRVA/2021/11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ACSF C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or HCV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Adapt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ACSF C to enable the function on HCVs to address the truck-trailer combination in lane change provisions.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Discussion just starting in the TF. 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013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83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DE363-39D4-48DB-A009-4E37CC54E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856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4400" dirty="0"/>
              <a:t>Development of the provisions </a:t>
            </a:r>
            <a:br>
              <a:rPr lang="ru-RU" sz="4400" dirty="0"/>
            </a:br>
            <a:r>
              <a:rPr lang="en-US" sz="4400" dirty="0"/>
              <a:t>for the new ADAS use cases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75A78D-AFC4-44CA-8030-E3A514C5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5</a:t>
            </a:fld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755A737-F23B-4A8F-A8DD-30860C2414D6}"/>
              </a:ext>
            </a:extLst>
          </p:cNvPr>
          <p:cNvGrpSpPr/>
          <p:nvPr/>
        </p:nvGrpSpPr>
        <p:grpSpPr>
          <a:xfrm>
            <a:off x="3725333" y="1545593"/>
            <a:ext cx="4741333" cy="5314317"/>
            <a:chOff x="3725333" y="1545593"/>
            <a:chExt cx="4741333" cy="5314317"/>
          </a:xfrm>
        </p:grpSpPr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8111A72B-D75C-45FA-BAEE-844B2F01770B}"/>
                </a:ext>
              </a:extLst>
            </p:cNvPr>
            <p:cNvSpPr/>
            <p:nvPr/>
          </p:nvSpPr>
          <p:spPr>
            <a:xfrm>
              <a:off x="3982634" y="1753625"/>
              <a:ext cx="4368800" cy="151722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трелка: вниз 10">
              <a:extLst>
                <a:ext uri="{FF2B5EF4-FFF2-40B4-BE49-F238E27FC236}">
                  <a16:creationId xmlns:a16="http://schemas.microsoft.com/office/drawing/2014/main" id="{83E050D1-1532-4EF9-8B2C-E84F4E237637}"/>
                </a:ext>
              </a:extLst>
            </p:cNvPr>
            <p:cNvSpPr/>
            <p:nvPr/>
          </p:nvSpPr>
          <p:spPr>
            <a:xfrm>
              <a:off x="5672666" y="5447034"/>
              <a:ext cx="846666" cy="541866"/>
            </a:xfrm>
            <a:prstGeom prst="downArrow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CE4E65FA-2021-4480-85D5-F04D149F39E9}"/>
                </a:ext>
              </a:extLst>
            </p:cNvPr>
            <p:cNvSpPr/>
            <p:nvPr/>
          </p:nvSpPr>
          <p:spPr>
            <a:xfrm>
              <a:off x="4063999" y="5917144"/>
              <a:ext cx="4064000" cy="942766"/>
            </a:xfrm>
            <a:custGeom>
              <a:avLst/>
              <a:gdLst>
                <a:gd name="connsiteX0" fmla="*/ 0 w 4064000"/>
                <a:gd name="connsiteY0" fmla="*/ 0 h 942766"/>
                <a:gd name="connsiteX1" fmla="*/ 4064000 w 4064000"/>
                <a:gd name="connsiteY1" fmla="*/ 0 h 942766"/>
                <a:gd name="connsiteX2" fmla="*/ 4064000 w 4064000"/>
                <a:gd name="connsiteY2" fmla="*/ 942766 h 942766"/>
                <a:gd name="connsiteX3" fmla="*/ 0 w 4064000"/>
                <a:gd name="connsiteY3" fmla="*/ 942766 h 942766"/>
                <a:gd name="connsiteX4" fmla="*/ 0 w 4064000"/>
                <a:gd name="connsiteY4" fmla="*/ 0 h 942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4000" h="942766">
                  <a:moveTo>
                    <a:pt x="0" y="0"/>
                  </a:moveTo>
                  <a:lnTo>
                    <a:pt x="4064000" y="0"/>
                  </a:lnTo>
                  <a:lnTo>
                    <a:pt x="4064000" y="942766"/>
                  </a:lnTo>
                  <a:lnTo>
                    <a:pt x="0" y="9427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New UN Regulation</a:t>
              </a:r>
              <a:endParaRPr lang="ru-RU" sz="2800" kern="1200" dirty="0"/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7CE997CA-FF35-4C43-B37B-885090FF4991}"/>
                </a:ext>
              </a:extLst>
            </p:cNvPr>
            <p:cNvSpPr/>
            <p:nvPr/>
          </p:nvSpPr>
          <p:spPr>
            <a:xfrm>
              <a:off x="5405034" y="3570648"/>
              <a:ext cx="1524000" cy="1524000"/>
            </a:xfrm>
            <a:custGeom>
              <a:avLst/>
              <a:gdLst>
                <a:gd name="connsiteX0" fmla="*/ 0 w 1524000"/>
                <a:gd name="connsiteY0" fmla="*/ 762000 h 1524000"/>
                <a:gd name="connsiteX1" fmla="*/ 762000 w 1524000"/>
                <a:gd name="connsiteY1" fmla="*/ 0 h 1524000"/>
                <a:gd name="connsiteX2" fmla="*/ 1524000 w 1524000"/>
                <a:gd name="connsiteY2" fmla="*/ 762000 h 1524000"/>
                <a:gd name="connsiteX3" fmla="*/ 762000 w 1524000"/>
                <a:gd name="connsiteY3" fmla="*/ 1524000 h 1524000"/>
                <a:gd name="connsiteX4" fmla="*/ 0 w 1524000"/>
                <a:gd name="connsiteY4" fmla="*/ 76200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0" h="1524000">
                  <a:moveTo>
                    <a:pt x="0" y="762000"/>
                  </a:moveTo>
                  <a:cubicBezTo>
                    <a:pt x="0" y="341159"/>
                    <a:pt x="341159" y="0"/>
                    <a:pt x="762000" y="0"/>
                  </a:cubicBezTo>
                  <a:cubicBezTo>
                    <a:pt x="1182841" y="0"/>
                    <a:pt x="1524000" y="341159"/>
                    <a:pt x="1524000" y="762000"/>
                  </a:cubicBezTo>
                  <a:cubicBezTo>
                    <a:pt x="1524000" y="1182841"/>
                    <a:pt x="1182841" y="1524000"/>
                    <a:pt x="762000" y="1524000"/>
                  </a:cubicBezTo>
                  <a:cubicBezTo>
                    <a:pt x="341159" y="1524000"/>
                    <a:pt x="0" y="1182841"/>
                    <a:pt x="0" y="762000"/>
                  </a:cubicBezTo>
                  <a:close/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505" tIns="243505" rIns="243505" bIns="24350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tx1"/>
                  </a:solidFill>
                </a:rPr>
                <a:t>High-level regulatory items</a:t>
              </a:r>
              <a:endParaRPr lang="ru-RU" sz="16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A4A8B948-ECF3-4F6B-858A-A6A254DDF0D7}"/>
                </a:ext>
              </a:extLst>
            </p:cNvPr>
            <p:cNvSpPr/>
            <p:nvPr/>
          </p:nvSpPr>
          <p:spPr>
            <a:xfrm>
              <a:off x="4312834" y="2071904"/>
              <a:ext cx="1524000" cy="1524000"/>
            </a:xfrm>
            <a:custGeom>
              <a:avLst/>
              <a:gdLst>
                <a:gd name="connsiteX0" fmla="*/ 0 w 1524000"/>
                <a:gd name="connsiteY0" fmla="*/ 762000 h 1524000"/>
                <a:gd name="connsiteX1" fmla="*/ 762000 w 1524000"/>
                <a:gd name="connsiteY1" fmla="*/ 0 h 1524000"/>
                <a:gd name="connsiteX2" fmla="*/ 1524000 w 1524000"/>
                <a:gd name="connsiteY2" fmla="*/ 762000 h 1524000"/>
                <a:gd name="connsiteX3" fmla="*/ 762000 w 1524000"/>
                <a:gd name="connsiteY3" fmla="*/ 1524000 h 1524000"/>
                <a:gd name="connsiteX4" fmla="*/ 0 w 1524000"/>
                <a:gd name="connsiteY4" fmla="*/ 76200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0" h="1524000">
                  <a:moveTo>
                    <a:pt x="0" y="762000"/>
                  </a:moveTo>
                  <a:cubicBezTo>
                    <a:pt x="0" y="341159"/>
                    <a:pt x="341159" y="0"/>
                    <a:pt x="762000" y="0"/>
                  </a:cubicBezTo>
                  <a:cubicBezTo>
                    <a:pt x="1182841" y="0"/>
                    <a:pt x="1524000" y="341159"/>
                    <a:pt x="1524000" y="762000"/>
                  </a:cubicBezTo>
                  <a:cubicBezTo>
                    <a:pt x="1524000" y="1182841"/>
                    <a:pt x="1182841" y="1524000"/>
                    <a:pt x="762000" y="1524000"/>
                  </a:cubicBezTo>
                  <a:cubicBezTo>
                    <a:pt x="341159" y="1524000"/>
                    <a:pt x="0" y="1182841"/>
                    <a:pt x="0" y="762000"/>
                  </a:cubicBezTo>
                  <a:close/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505" tIns="243505" rIns="243505" bIns="24350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tx1"/>
                  </a:solidFill>
                </a:rPr>
                <a:t>New ADAS use cases</a:t>
              </a:r>
              <a:endParaRPr lang="ru-RU" sz="16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91A84DC6-BF3A-45C9-9ABD-15F7C5CBC49D}"/>
                </a:ext>
              </a:extLst>
            </p:cNvPr>
            <p:cNvSpPr/>
            <p:nvPr/>
          </p:nvSpPr>
          <p:spPr>
            <a:xfrm>
              <a:off x="6167034" y="1959830"/>
              <a:ext cx="1524000" cy="1524000"/>
            </a:xfrm>
            <a:custGeom>
              <a:avLst/>
              <a:gdLst>
                <a:gd name="connsiteX0" fmla="*/ 0 w 1524000"/>
                <a:gd name="connsiteY0" fmla="*/ 762000 h 1524000"/>
                <a:gd name="connsiteX1" fmla="*/ 762000 w 1524000"/>
                <a:gd name="connsiteY1" fmla="*/ 0 h 1524000"/>
                <a:gd name="connsiteX2" fmla="*/ 1524000 w 1524000"/>
                <a:gd name="connsiteY2" fmla="*/ 762000 h 1524000"/>
                <a:gd name="connsiteX3" fmla="*/ 762000 w 1524000"/>
                <a:gd name="connsiteY3" fmla="*/ 1524000 h 1524000"/>
                <a:gd name="connsiteX4" fmla="*/ 0 w 1524000"/>
                <a:gd name="connsiteY4" fmla="*/ 76200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0" h="1524000">
                  <a:moveTo>
                    <a:pt x="0" y="762000"/>
                  </a:moveTo>
                  <a:cubicBezTo>
                    <a:pt x="0" y="341159"/>
                    <a:pt x="341159" y="0"/>
                    <a:pt x="762000" y="0"/>
                  </a:cubicBezTo>
                  <a:cubicBezTo>
                    <a:pt x="1182841" y="0"/>
                    <a:pt x="1524000" y="341159"/>
                    <a:pt x="1524000" y="762000"/>
                  </a:cubicBezTo>
                  <a:cubicBezTo>
                    <a:pt x="1524000" y="1182841"/>
                    <a:pt x="1182841" y="1524000"/>
                    <a:pt x="762000" y="1524000"/>
                  </a:cubicBezTo>
                  <a:cubicBezTo>
                    <a:pt x="341159" y="1524000"/>
                    <a:pt x="0" y="1182841"/>
                    <a:pt x="0" y="762000"/>
                  </a:cubicBezTo>
                  <a:close/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505" tIns="243505" rIns="243505" bIns="24350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chemeClr val="tx1"/>
                  </a:solidFill>
                </a:rPr>
                <a:t>Regulatory frameworks &amp; scope</a:t>
              </a:r>
              <a:endParaRPr lang="ru-RU" sz="16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Shape 15">
              <a:extLst>
                <a:ext uri="{FF2B5EF4-FFF2-40B4-BE49-F238E27FC236}">
                  <a16:creationId xmlns:a16="http://schemas.microsoft.com/office/drawing/2014/main" id="{22CD3076-C5AC-427F-9B5F-557A52BE5FB8}"/>
                </a:ext>
              </a:extLst>
            </p:cNvPr>
            <p:cNvSpPr/>
            <p:nvPr/>
          </p:nvSpPr>
          <p:spPr>
            <a:xfrm>
              <a:off x="3725333" y="1545593"/>
              <a:ext cx="4741333" cy="3793066"/>
            </a:xfrm>
            <a:prstGeom prst="funnel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rgbClr r="0" g="0" b="0"/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85598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A2713-DF24-489A-A0D2-63C3CCC0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856"/>
            <a:ext cx="10515600" cy="1325563"/>
          </a:xfrm>
        </p:spPr>
        <p:txBody>
          <a:bodyPr/>
          <a:lstStyle/>
          <a:p>
            <a:r>
              <a:rPr lang="en-US" sz="4400" dirty="0"/>
              <a:t>Development of the provisions </a:t>
            </a:r>
            <a:br>
              <a:rPr lang="ru-RU" sz="4400" dirty="0"/>
            </a:br>
            <a:r>
              <a:rPr lang="en-US" sz="4400" dirty="0"/>
              <a:t>for the new ADAS use cases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13FFC9-0BE4-41E9-ACD1-1B71C75C6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193729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Audit &amp; Assessment (CEL, NATM)</a:t>
            </a:r>
          </a:p>
          <a:p>
            <a:pPr lvl="1"/>
            <a:r>
              <a:rPr lang="en-US" dirty="0"/>
              <a:t>ADAS functionality</a:t>
            </a:r>
          </a:p>
          <a:p>
            <a:pPr lvl="2"/>
            <a:r>
              <a:rPr lang="en-US" dirty="0"/>
              <a:t>General</a:t>
            </a:r>
          </a:p>
          <a:p>
            <a:pPr lvl="2"/>
            <a:r>
              <a:rPr lang="en-US" dirty="0"/>
              <a:t>DDT</a:t>
            </a:r>
          </a:p>
          <a:p>
            <a:pPr lvl="2"/>
            <a:r>
              <a:rPr lang="en-US" dirty="0"/>
              <a:t>Operating scenarios</a:t>
            </a:r>
          </a:p>
          <a:p>
            <a:pPr lvl="2"/>
            <a:r>
              <a:rPr lang="en-US" dirty="0"/>
              <a:t>System boundaries (ODD)</a:t>
            </a:r>
          </a:p>
          <a:p>
            <a:pPr lvl="2"/>
            <a:r>
              <a:rPr lang="en-US" dirty="0"/>
              <a:t>System states, modes, transitions and actions</a:t>
            </a:r>
          </a:p>
          <a:p>
            <a:pPr lvl="1"/>
            <a:r>
              <a:rPr lang="en-US" dirty="0"/>
              <a:t>System interaction with the driver</a:t>
            </a:r>
          </a:p>
          <a:p>
            <a:pPr lvl="1"/>
            <a:r>
              <a:rPr lang="en-US" dirty="0"/>
              <a:t>Hazard analysis related to system application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C5A993-2B37-40A2-B7B7-7A3E835B8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7517" y="2187574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Functional requirements</a:t>
            </a:r>
          </a:p>
          <a:p>
            <a:pPr lvl="1"/>
            <a:r>
              <a:rPr lang="en-US" dirty="0"/>
              <a:t>General</a:t>
            </a:r>
          </a:p>
          <a:p>
            <a:pPr lvl="1"/>
            <a:r>
              <a:rPr lang="en-US" dirty="0"/>
              <a:t>Driver engagement detection</a:t>
            </a:r>
          </a:p>
          <a:p>
            <a:pPr lvl="1"/>
            <a:r>
              <a:rPr lang="en-US" dirty="0"/>
              <a:t>Dynamic behavior</a:t>
            </a:r>
          </a:p>
          <a:p>
            <a:pPr lvl="1"/>
            <a:r>
              <a:rPr lang="en-US"/>
              <a:t>Function-specific </a:t>
            </a:r>
            <a:r>
              <a:rPr lang="en-US" dirty="0"/>
              <a:t>requirements</a:t>
            </a:r>
          </a:p>
          <a:p>
            <a:pPr lvl="1"/>
            <a:r>
              <a:rPr lang="en-US" dirty="0"/>
              <a:t>Overriding</a:t>
            </a:r>
          </a:p>
          <a:p>
            <a:pPr lvl="1"/>
            <a:r>
              <a:rPr lang="en-US" dirty="0"/>
              <a:t>HMI</a:t>
            </a:r>
          </a:p>
          <a:p>
            <a:pPr lvl="2"/>
            <a:r>
              <a:rPr lang="en-US" dirty="0"/>
              <a:t>System activation and deactivation</a:t>
            </a:r>
          </a:p>
          <a:p>
            <a:pPr lvl="2"/>
            <a:r>
              <a:rPr lang="en-US" dirty="0"/>
              <a:t>Status indication (System monitoring)</a:t>
            </a:r>
          </a:p>
          <a:p>
            <a:pPr lvl="2"/>
            <a:r>
              <a:rPr lang="en-US" dirty="0"/>
              <a:t>System-initiated driving maneuvers</a:t>
            </a:r>
          </a:p>
          <a:p>
            <a:pPr lvl="2"/>
            <a:r>
              <a:rPr lang="en-US" dirty="0"/>
              <a:t>DDT fallback by the system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0D1339-DF69-4393-8CE2-69CE397D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6</a:t>
            </a:fld>
            <a:endParaRPr lang="ru-RU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3E857508-3B98-4BE8-BC93-00622C894596}"/>
              </a:ext>
            </a:extLst>
          </p:cNvPr>
          <p:cNvSpPr txBox="1">
            <a:spLocks/>
          </p:cNvSpPr>
          <p:nvPr/>
        </p:nvSpPr>
        <p:spPr>
          <a:xfrm>
            <a:off x="838200" y="1527485"/>
            <a:ext cx="10515600" cy="553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High-level regulatory items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45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3206C-A3E2-4694-A2C1-C1E206F7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0"/>
            <a:ext cx="10515600" cy="1325563"/>
          </a:xfrm>
        </p:spPr>
        <p:txBody>
          <a:bodyPr/>
          <a:lstStyle/>
          <a:p>
            <a:r>
              <a:rPr lang="en-US" dirty="0"/>
              <a:t>What to be covered in a new UN Regulation?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70B9C8-13E5-49D3-9B16-0676E274F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617" y="1106980"/>
            <a:ext cx="10752763" cy="524936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To address ADAS in general with a focus on systems combining longitudinal and lateral support on a sustained basis:</a:t>
            </a:r>
          </a:p>
          <a:p>
            <a:pPr lvl="1"/>
            <a:r>
              <a:rPr lang="en-US" dirty="0"/>
              <a:t>To provide a safety net (minimum requirements) for any ADAS especially the ones currently not regulated today.</a:t>
            </a:r>
          </a:p>
          <a:p>
            <a:pPr lvl="1"/>
            <a:r>
              <a:rPr lang="en-US" dirty="0"/>
              <a:t>To consider </a:t>
            </a:r>
            <a:r>
              <a:rPr lang="en-GB" dirty="0"/>
              <a:t>combinations of ADAS.</a:t>
            </a:r>
          </a:p>
          <a:p>
            <a:r>
              <a:rPr lang="en-US" dirty="0"/>
              <a:t>To introduce a generic approach to the ADAS performance/assessment:</a:t>
            </a:r>
          </a:p>
          <a:p>
            <a:pPr lvl="1"/>
            <a:r>
              <a:rPr lang="en-US" dirty="0"/>
              <a:t>More generic performance requirements applying to any (combination of) ADAS whereas UN R 79 is focused on steering systems only. Strong emphasis on driver involvement and HMI.</a:t>
            </a:r>
          </a:p>
          <a:p>
            <a:pPr lvl="1"/>
            <a:r>
              <a:rPr lang="en-US" dirty="0"/>
              <a:t>More generic compliance assessment method compared to those in UN R 79 (where specific tests are developed for each use case).</a:t>
            </a:r>
          </a:p>
          <a:p>
            <a:pPr lvl="1"/>
            <a:r>
              <a:rPr lang="en-US" dirty="0"/>
              <a:t>Aligned with discussions in FRAV/VMAD on generic requirements/ assessment for ADS.</a:t>
            </a:r>
          </a:p>
          <a:p>
            <a:r>
              <a:rPr lang="en-US" sz="2600" dirty="0"/>
              <a:t>GRVA noted the large number of proposals aiming to amend UN R79 and tasked this group to find a solution. A new regulatory approach that ensures more use cases or function variations are addressed is an appropriate approach to resolve this issue</a:t>
            </a:r>
          </a:p>
          <a:p>
            <a:r>
              <a:rPr lang="en-US" sz="2600" dirty="0"/>
              <a:t>Without prejudice to possible more detailed requirements on some ADAS in other regulations such as the ones currently covered in UN R 79 (similar to what exists e.g. for braking </a:t>
            </a:r>
            <a:r>
              <a:rPr lang="en-US" sz="2600"/>
              <a:t>with UN R 13-H </a:t>
            </a:r>
            <a:r>
              <a:rPr lang="en-US" sz="2600" dirty="0"/>
              <a:t>and AEBS Reg)</a:t>
            </a:r>
          </a:p>
          <a:p>
            <a:r>
              <a:rPr lang="en-US" sz="2600" dirty="0"/>
              <a:t>ADAS already covered by the other UN Regulations will not fall in the scope of the new UN Regulation. </a:t>
            </a:r>
          </a:p>
          <a:p>
            <a:endParaRPr lang="en-GB" sz="2600" dirty="0"/>
          </a:p>
          <a:p>
            <a:pPr lvl="1"/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6AE798-03BF-43BB-B9E0-7E683478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08D1-EC42-4F2B-B6DE-E65795E20511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8D048FF6-CB4B-4ECA-A88E-93781EAA26D4}"/>
              </a:ext>
            </a:extLst>
          </p:cNvPr>
          <p:cNvSpPr txBox="1">
            <a:spLocks/>
          </p:cNvSpPr>
          <p:nvPr/>
        </p:nvSpPr>
        <p:spPr>
          <a:xfrm>
            <a:off x="562619" y="6052228"/>
            <a:ext cx="11413357" cy="42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00CC"/>
                </a:solidFill>
              </a:rPr>
              <a:t>The TF on ADAS agreed starting development a new UN Regulation on this basis</a:t>
            </a:r>
            <a:endParaRPr lang="ru-RU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95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350" y="1009937"/>
            <a:ext cx="2459227" cy="30162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scope proposals here are addressing the main R79 limitations:</a:t>
            </a:r>
          </a:p>
          <a:p>
            <a:pPr marL="182563" indent="-182563">
              <a:buFont typeface="Wingdings" panose="05000000000000000000" pitchFamily="2" charset="2"/>
              <a:buChar char="§"/>
            </a:pPr>
            <a:r>
              <a:rPr lang="en-GB" dirty="0"/>
              <a:t>Longitudinal control does not fit in R79</a:t>
            </a:r>
          </a:p>
          <a:p>
            <a:pPr marL="182563" indent="-182563">
              <a:buFont typeface="Wingdings" panose="05000000000000000000" pitchFamily="2" charset="2"/>
              <a:buChar char="§"/>
            </a:pPr>
            <a:r>
              <a:rPr lang="en-GB" dirty="0"/>
              <a:t>A number of Use Cases are restricted / prohibited by R79 </a:t>
            </a:r>
            <a:r>
              <a:rPr lang="en-GB" sz="1400" i="1" dirty="0"/>
              <a:t>(i.e. definitions and ADAS scope in R79 are not general enough)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69382" y="1149638"/>
            <a:ext cx="200540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GB" b="1" i="1" dirty="0"/>
              <a:t>ADAS Reg.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62303" y="1150458"/>
            <a:ext cx="560707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b="1" i="1" dirty="0"/>
              <a:t>UN R79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943" y="2224431"/>
            <a:ext cx="7631891" cy="3730605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-46387" y="118321"/>
            <a:ext cx="9714484" cy="7493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+mn-lt"/>
              </a:rPr>
              <a:t>Annex: Scope of R79 vs future ADAS Regulation (doc ADAS-01-06)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19360" y="1690278"/>
            <a:ext cx="425543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GB" b="1" i="1" dirty="0"/>
              <a:t>ADAS Reg.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362304" y="1678906"/>
            <a:ext cx="33570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b="1" i="1" dirty="0"/>
              <a:t>UN R79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9950236" y="1149638"/>
            <a:ext cx="14888" cy="491929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710177" y="1690278"/>
            <a:ext cx="7853" cy="4747982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512300" y="78344"/>
            <a:ext cx="2462489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400" i="1" dirty="0"/>
              <a:t>ADAS regulation may only cover ADAS with both “lateral and longitudinal control”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51955" y="6068928"/>
            <a:ext cx="3738445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400" i="1" dirty="0"/>
              <a:t>ADAS regulation may as well cover continuous lateral control (which would then address more of the restricted / prohibited  UCs by R79)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7463" y="6068928"/>
            <a:ext cx="3227482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400" i="1" dirty="0"/>
              <a:t>“Missing use cases” and “adjustments needed” could probably be handled under the current approach (i.e. be kept in R79)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9950236" y="817008"/>
            <a:ext cx="145256" cy="33181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6" idx="1"/>
          </p:cNvCxnSpPr>
          <p:nvPr/>
        </p:nvCxnSpPr>
        <p:spPr>
          <a:xfrm flipH="1" flipV="1">
            <a:off x="7759701" y="6159500"/>
            <a:ext cx="592254" cy="2787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Left Brace 48"/>
          <p:cNvSpPr/>
          <p:nvPr/>
        </p:nvSpPr>
        <p:spPr>
          <a:xfrm>
            <a:off x="3990340" y="1148818"/>
            <a:ext cx="245853" cy="90219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436571" y="1179103"/>
            <a:ext cx="1308374" cy="3542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158084" y="5359399"/>
            <a:ext cx="3574027" cy="5956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Arrow Connector 41"/>
          <p:cNvCxnSpPr>
            <a:endCxn id="62" idx="3"/>
          </p:cNvCxnSpPr>
          <p:nvPr/>
        </p:nvCxnSpPr>
        <p:spPr>
          <a:xfrm flipV="1">
            <a:off x="3606800" y="5867807"/>
            <a:ext cx="1074688" cy="4186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1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5" grpId="0" animBg="1"/>
      <p:bldP spid="16" grpId="0" animBg="1"/>
      <p:bldP spid="29" grpId="0" animBg="1"/>
      <p:bldP spid="36" grpId="0" animBg="1"/>
      <p:bldP spid="38" grpId="0" animBg="1"/>
      <p:bldP spid="49" grpId="0" animBg="1"/>
      <p:bldP spid="6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6452</TotalTime>
  <Words>1025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Report of the TF on ADAS  to the 10th GRVA Session</vt:lpstr>
      <vt:lpstr>Background</vt:lpstr>
      <vt:lpstr>Two Parallel Workstreams of the TF</vt:lpstr>
      <vt:lpstr>Outcome on the pending proposals for UN R 79</vt:lpstr>
      <vt:lpstr>Development of the provisions  for the new ADAS use cases</vt:lpstr>
      <vt:lpstr>Development of the provisions  for the new ADAS use cases</vt:lpstr>
      <vt:lpstr>What to be covered in a new UN Regulation?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Bocharov</dc:creator>
  <cp:lastModifiedBy>Francois Guichard</cp:lastModifiedBy>
  <cp:revision>59</cp:revision>
  <dcterms:created xsi:type="dcterms:W3CDTF">2021-04-23T12:29:19Z</dcterms:created>
  <dcterms:modified xsi:type="dcterms:W3CDTF">2021-05-20T13:08:34Z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2d06e56-1756-4005-87f1-1edc72dd4bdf_Enabled">
    <vt:lpwstr>true</vt:lpwstr>
  </property>
  <property fmtid="{D5CDD505-2E9C-101B-9397-08002B2CF9AE}" pid="3" name="MSIP_Label_52d06e56-1756-4005-87f1-1edc72dd4bdf_SetDate">
    <vt:lpwstr>2021-05-04T11:44:45Z</vt:lpwstr>
  </property>
  <property fmtid="{D5CDD505-2E9C-101B-9397-08002B2CF9AE}" pid="4" name="MSIP_Label_52d06e56-1756-4005-87f1-1edc72dd4bdf_Method">
    <vt:lpwstr>Standard</vt:lpwstr>
  </property>
  <property fmtid="{D5CDD505-2E9C-101B-9397-08002B2CF9AE}" pid="5" name="MSIP_Label_52d06e56-1756-4005-87f1-1edc72dd4bdf_Name">
    <vt:lpwstr>General</vt:lpwstr>
  </property>
  <property fmtid="{D5CDD505-2E9C-101B-9397-08002B2CF9AE}" pid="6" name="MSIP_Label_52d06e56-1756-4005-87f1-1edc72dd4bdf_SiteId">
    <vt:lpwstr>9026c5f4-86d0-4b9f-bd39-b7d4d0fb4674</vt:lpwstr>
  </property>
  <property fmtid="{D5CDD505-2E9C-101B-9397-08002B2CF9AE}" pid="7" name="MSIP_Label_52d06e56-1756-4005-87f1-1edc72dd4bdf_ActionId">
    <vt:lpwstr>74e5a546-c096-4fed-be06-0000e9c09f8a</vt:lpwstr>
  </property>
  <property fmtid="{D5CDD505-2E9C-101B-9397-08002B2CF9AE}" pid="8" name="MSIP_Label_52d06e56-1756-4005-87f1-1edc72dd4bdf_ContentBits">
    <vt:lpwstr>0</vt:lpwstr>
  </property>
</Properties>
</file>