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7" r:id="rId5"/>
    <p:sldId id="270" r:id="rId6"/>
    <p:sldId id="277" r:id="rId7"/>
    <p:sldId id="283" r:id="rId8"/>
    <p:sldId id="276" r:id="rId9"/>
    <p:sldId id="286" r:id="rId10"/>
    <p:sldId id="279" r:id="rId11"/>
    <p:sldId id="285" r:id="rId12"/>
  </p:sldIdLst>
  <p:sldSz cx="9144000" cy="6858000" type="screen4x3"/>
  <p:notesSz cx="7010400" cy="92964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6E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987" autoAdjust="0"/>
    <p:restoredTop sz="94660"/>
  </p:normalViewPr>
  <p:slideViewPr>
    <p:cSldViewPr snapToGrid="0" showGuides="1">
      <p:cViewPr varScale="1">
        <p:scale>
          <a:sx n="127" d="100"/>
          <a:sy n="127" d="100"/>
        </p:scale>
        <p:origin x="1854" y="120"/>
      </p:cViewPr>
      <p:guideLst>
        <p:guide orient="horz" pos="98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17A34F8-A0CB-42CE-B571-7AD72FA8A488}" type="datetimeFigureOut">
              <a:rPr kumimoji="1" lang="ja-JP" altLang="en-US" smtClean="0"/>
              <a:t>2021/5/12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1C403-1BB1-4CED-87AF-119654EC1120}" type="slidenum">
              <a:rPr kumimoji="1" lang="ja-JP" altLang="en-US" smtClean="0"/>
              <a:t>‹#›</a:t>
            </a:fld>
            <a:endParaRPr kumimoji="1" lang="ja-JP" altLang="en-US"/>
          </a:p>
        </p:txBody>
      </p:sp>
    </p:spTree>
    <p:extLst>
      <p:ext uri="{BB962C8B-B14F-4D97-AF65-F5344CB8AC3E}">
        <p14:creationId xmlns:p14="http://schemas.microsoft.com/office/powerpoint/2010/main" val="662950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7A34F8-A0CB-42CE-B571-7AD72FA8A488}" type="datetimeFigureOut">
              <a:rPr kumimoji="1" lang="ja-JP" altLang="en-US" smtClean="0"/>
              <a:t>2021/5/12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1C403-1BB1-4CED-87AF-119654EC1120}" type="slidenum">
              <a:rPr kumimoji="1" lang="ja-JP" altLang="en-US" smtClean="0"/>
              <a:t>‹#›</a:t>
            </a:fld>
            <a:endParaRPr kumimoji="1" lang="ja-JP" altLang="en-US"/>
          </a:p>
        </p:txBody>
      </p:sp>
    </p:spTree>
    <p:extLst>
      <p:ext uri="{BB962C8B-B14F-4D97-AF65-F5344CB8AC3E}">
        <p14:creationId xmlns:p14="http://schemas.microsoft.com/office/powerpoint/2010/main" val="241098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7A34F8-A0CB-42CE-B571-7AD72FA8A488}" type="datetimeFigureOut">
              <a:rPr kumimoji="1" lang="ja-JP" altLang="en-US" smtClean="0"/>
              <a:t>2021/5/12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1C403-1BB1-4CED-87AF-119654EC1120}" type="slidenum">
              <a:rPr kumimoji="1" lang="ja-JP" altLang="en-US" smtClean="0"/>
              <a:t>‹#›</a:t>
            </a:fld>
            <a:endParaRPr kumimoji="1" lang="ja-JP" altLang="en-US"/>
          </a:p>
        </p:txBody>
      </p:sp>
    </p:spTree>
    <p:extLst>
      <p:ext uri="{BB962C8B-B14F-4D97-AF65-F5344CB8AC3E}">
        <p14:creationId xmlns:p14="http://schemas.microsoft.com/office/powerpoint/2010/main" val="2738749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17A34F8-A0CB-42CE-B571-7AD72FA8A488}" type="datetimeFigureOut">
              <a:rPr kumimoji="1" lang="ja-JP" altLang="en-US" smtClean="0"/>
              <a:t>2021/5/12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1C403-1BB1-4CED-87AF-119654EC1120}" type="slidenum">
              <a:rPr kumimoji="1" lang="ja-JP" altLang="en-US" smtClean="0"/>
              <a:t>‹#›</a:t>
            </a:fld>
            <a:endParaRPr kumimoji="1" lang="ja-JP" altLang="en-US"/>
          </a:p>
        </p:txBody>
      </p:sp>
    </p:spTree>
    <p:extLst>
      <p:ext uri="{BB962C8B-B14F-4D97-AF65-F5344CB8AC3E}">
        <p14:creationId xmlns:p14="http://schemas.microsoft.com/office/powerpoint/2010/main" val="527437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517A34F8-A0CB-42CE-B571-7AD72FA8A488}" type="datetimeFigureOut">
              <a:rPr kumimoji="1" lang="ja-JP" altLang="en-US" smtClean="0"/>
              <a:t>2021/5/12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2E1C403-1BB1-4CED-87AF-119654EC1120}" type="slidenum">
              <a:rPr kumimoji="1" lang="ja-JP" altLang="en-US" smtClean="0"/>
              <a:t>‹#›</a:t>
            </a:fld>
            <a:endParaRPr kumimoji="1" lang="ja-JP" altLang="en-US"/>
          </a:p>
        </p:txBody>
      </p:sp>
    </p:spTree>
    <p:extLst>
      <p:ext uri="{BB962C8B-B14F-4D97-AF65-F5344CB8AC3E}">
        <p14:creationId xmlns:p14="http://schemas.microsoft.com/office/powerpoint/2010/main" val="25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517A34F8-A0CB-42CE-B571-7AD72FA8A488}" type="datetimeFigureOut">
              <a:rPr kumimoji="1" lang="ja-JP" altLang="en-US" smtClean="0"/>
              <a:t>2021/5/12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1C403-1BB1-4CED-87AF-119654EC1120}" type="slidenum">
              <a:rPr kumimoji="1" lang="ja-JP" altLang="en-US" smtClean="0"/>
              <a:t>‹#›</a:t>
            </a:fld>
            <a:endParaRPr kumimoji="1" lang="ja-JP" altLang="en-US"/>
          </a:p>
        </p:txBody>
      </p:sp>
    </p:spTree>
    <p:extLst>
      <p:ext uri="{BB962C8B-B14F-4D97-AF65-F5344CB8AC3E}">
        <p14:creationId xmlns:p14="http://schemas.microsoft.com/office/powerpoint/2010/main" val="195407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517A34F8-A0CB-42CE-B571-7AD72FA8A488}" type="datetimeFigureOut">
              <a:rPr kumimoji="1" lang="ja-JP" altLang="en-US" smtClean="0"/>
              <a:t>2021/5/12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2E1C403-1BB1-4CED-87AF-119654EC1120}" type="slidenum">
              <a:rPr kumimoji="1" lang="ja-JP" altLang="en-US" smtClean="0"/>
              <a:t>‹#›</a:t>
            </a:fld>
            <a:endParaRPr kumimoji="1" lang="ja-JP" altLang="en-US"/>
          </a:p>
        </p:txBody>
      </p:sp>
    </p:spTree>
    <p:extLst>
      <p:ext uri="{BB962C8B-B14F-4D97-AF65-F5344CB8AC3E}">
        <p14:creationId xmlns:p14="http://schemas.microsoft.com/office/powerpoint/2010/main" val="1143161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17A34F8-A0CB-42CE-B571-7AD72FA8A488}" type="datetimeFigureOut">
              <a:rPr kumimoji="1" lang="ja-JP" altLang="en-US" smtClean="0"/>
              <a:t>2021/5/12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2E1C403-1BB1-4CED-87AF-119654EC1120}" type="slidenum">
              <a:rPr kumimoji="1" lang="ja-JP" altLang="en-US" smtClean="0"/>
              <a:t>‹#›</a:t>
            </a:fld>
            <a:endParaRPr kumimoji="1" lang="ja-JP" altLang="en-US"/>
          </a:p>
        </p:txBody>
      </p:sp>
    </p:spTree>
    <p:extLst>
      <p:ext uri="{BB962C8B-B14F-4D97-AF65-F5344CB8AC3E}">
        <p14:creationId xmlns:p14="http://schemas.microsoft.com/office/powerpoint/2010/main" val="2747019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A34F8-A0CB-42CE-B571-7AD72FA8A488}" type="datetimeFigureOut">
              <a:rPr kumimoji="1" lang="ja-JP" altLang="en-US" smtClean="0"/>
              <a:t>2021/5/12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2E1C403-1BB1-4CED-87AF-119654EC1120}" type="slidenum">
              <a:rPr kumimoji="1" lang="ja-JP" altLang="en-US" smtClean="0"/>
              <a:t>‹#›</a:t>
            </a:fld>
            <a:endParaRPr kumimoji="1" lang="ja-JP" altLang="en-US"/>
          </a:p>
        </p:txBody>
      </p:sp>
      <p:pic>
        <p:nvPicPr>
          <p:cNvPr id="5" name="Picture 18"/>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73752" y="80872"/>
            <a:ext cx="862136" cy="58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7552"/>
          <a:stretch>
            <a:fillRect/>
          </a:stretch>
        </p:blipFill>
        <p:spPr bwMode="auto">
          <a:xfrm>
            <a:off x="12359" y="102146"/>
            <a:ext cx="934998" cy="646966"/>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12668">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8896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7A34F8-A0CB-42CE-B571-7AD72FA8A488}" type="datetimeFigureOut">
              <a:rPr kumimoji="1" lang="ja-JP" altLang="en-US" smtClean="0"/>
              <a:t>2021/5/12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1C403-1BB1-4CED-87AF-119654EC1120}" type="slidenum">
              <a:rPr kumimoji="1" lang="ja-JP" altLang="en-US" smtClean="0"/>
              <a:t>‹#›</a:t>
            </a:fld>
            <a:endParaRPr kumimoji="1" lang="ja-JP" altLang="en-US"/>
          </a:p>
        </p:txBody>
      </p:sp>
    </p:spTree>
    <p:extLst>
      <p:ext uri="{BB962C8B-B14F-4D97-AF65-F5344CB8AC3E}">
        <p14:creationId xmlns:p14="http://schemas.microsoft.com/office/powerpoint/2010/main" val="1963942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17A34F8-A0CB-42CE-B571-7AD72FA8A488}" type="datetimeFigureOut">
              <a:rPr kumimoji="1" lang="ja-JP" altLang="en-US" smtClean="0"/>
              <a:t>2021/5/12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2E1C403-1BB1-4CED-87AF-119654EC1120}" type="slidenum">
              <a:rPr kumimoji="1" lang="ja-JP" altLang="en-US" smtClean="0"/>
              <a:t>‹#›</a:t>
            </a:fld>
            <a:endParaRPr kumimoji="1" lang="ja-JP" altLang="en-US"/>
          </a:p>
        </p:txBody>
      </p:sp>
    </p:spTree>
    <p:extLst>
      <p:ext uri="{BB962C8B-B14F-4D97-AF65-F5344CB8AC3E}">
        <p14:creationId xmlns:p14="http://schemas.microsoft.com/office/powerpoint/2010/main" val="952149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7A34F8-A0CB-42CE-B571-7AD72FA8A488}" type="datetimeFigureOut">
              <a:rPr kumimoji="1" lang="ja-JP" altLang="en-US" smtClean="0"/>
              <a:t>2021/5/12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E1C403-1BB1-4CED-87AF-119654EC1120}" type="slidenum">
              <a:rPr kumimoji="1" lang="ja-JP" altLang="en-US" smtClean="0"/>
              <a:t>‹#›</a:t>
            </a:fld>
            <a:endParaRPr kumimoji="1" lang="ja-JP" altLang="en-US"/>
          </a:p>
        </p:txBody>
      </p:sp>
    </p:spTree>
    <p:extLst>
      <p:ext uri="{BB962C8B-B14F-4D97-AF65-F5344CB8AC3E}">
        <p14:creationId xmlns:p14="http://schemas.microsoft.com/office/powerpoint/2010/main" val="3408925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tiff"/><Relationship Id="rId5" Type="http://schemas.openxmlformats.org/officeDocument/2006/relationships/image" Target="../media/image10.emf"/><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0" y="4514862"/>
            <a:ext cx="9144000" cy="954107"/>
          </a:xfrm>
          <a:prstGeom prst="rect">
            <a:avLst/>
          </a:prstGeom>
          <a:noFill/>
        </p:spPr>
        <p:txBody>
          <a:bodyPr>
            <a:spAutoFit/>
          </a:bodyPr>
          <a:lstStyle/>
          <a:p>
            <a:pPr algn="ctr" fontAlgn="auto">
              <a:spcBef>
                <a:spcPts val="0"/>
              </a:spcBef>
              <a:spcAft>
                <a:spcPts val="0"/>
              </a:spcAft>
              <a:defRPr/>
            </a:pPr>
            <a:r>
              <a:rPr lang="en-US" altLang="ja-JP" sz="2800" b="1" dirty="0">
                <a:latin typeface="+mj-lt"/>
              </a:rPr>
              <a:t>JASIC</a:t>
            </a:r>
          </a:p>
          <a:p>
            <a:pPr algn="ctr" fontAlgn="auto">
              <a:spcBef>
                <a:spcPts val="0"/>
              </a:spcBef>
              <a:spcAft>
                <a:spcPts val="0"/>
              </a:spcAft>
              <a:defRPr/>
            </a:pPr>
            <a:r>
              <a:rPr lang="en-US" altLang="ja-JP" sz="2800" b="1" dirty="0">
                <a:latin typeface="+mj-lt"/>
              </a:rPr>
              <a:t>MLIT / NTSEL</a:t>
            </a:r>
            <a:endParaRPr lang="ja-JP" altLang="en-US" sz="2800" b="1" dirty="0">
              <a:latin typeface="+mj-lt"/>
            </a:endParaRPr>
          </a:p>
        </p:txBody>
      </p:sp>
      <p:sp>
        <p:nvSpPr>
          <p:cNvPr id="6" name="Rectangle 9"/>
          <p:cNvSpPr>
            <a:spLocks noGrp="1" noChangeArrowheads="1"/>
          </p:cNvSpPr>
          <p:nvPr>
            <p:ph type="ftr" sz="quarter" idx="4294967295"/>
          </p:nvPr>
        </p:nvSpPr>
        <p:spPr bwMode="auto">
          <a:xfrm>
            <a:off x="807586" y="243363"/>
            <a:ext cx="4524334" cy="457200"/>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70" tIns="47885" rIns="95770" bIns="47885" numCol="1" anchor="t" anchorCtr="0" compatLnSpc="1">
            <a:prstTxWarp prst="textNoShape">
              <a:avLst/>
            </a:prstTxWarp>
          </a:bodyPr>
          <a:lstStyle>
            <a:lvl1pPr algn="l" latinLnBrk="1">
              <a:defRPr sz="1200">
                <a:latin typeface="+mn-lt"/>
                <a:ea typeface="Gulim" pitchFamily="34" charset="-127"/>
                <a:cs typeface="+mn-cs"/>
              </a:defRPr>
            </a:lvl1pPr>
          </a:lstStyle>
          <a:p>
            <a:r>
              <a:rPr lang="en-US" altLang="ja-JP" dirty="0"/>
              <a:t> Ministry of Land, Infrastructure, Transport and Tourism</a:t>
            </a:r>
            <a:endParaRPr lang="en-US" altLang="ko-KR" dirty="0"/>
          </a:p>
        </p:txBody>
      </p:sp>
      <p:sp>
        <p:nvSpPr>
          <p:cNvPr id="7" name="Rectangle 7"/>
          <p:cNvSpPr>
            <a:spLocks noGrp="1" noChangeArrowheads="1"/>
          </p:cNvSpPr>
          <p:nvPr>
            <p:ph type="ftr" sz="quarter" idx="4294967295"/>
          </p:nvPr>
        </p:nvSpPr>
        <p:spPr bwMode="auto">
          <a:xfrm>
            <a:off x="4635070" y="243363"/>
            <a:ext cx="3501734" cy="457200"/>
          </a:xfrm>
          <a:prstGeom prst="rect">
            <a:avLst/>
          </a:prstGeom>
          <a:noFill/>
          <a:ln>
            <a:noFill/>
          </a:ln>
          <a:effectLst/>
          <a:extLst>
            <a:ext uri="{909E8E84-426E-40DD-AFC4-6F175D3DCCD1}">
              <a14:hiddenFill xmlns:a14="http://schemas.microsoft.com/office/drawing/2010/main">
                <a:solidFill>
                  <a:srgbClr val="FFFFFF">
                    <a:alpha val="0"/>
                  </a:srgbClr>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70" tIns="47885" rIns="95770" bIns="47885" numCol="1" anchor="t" anchorCtr="0" compatLnSpc="1">
            <a:prstTxWarp prst="textNoShape">
              <a:avLst/>
            </a:prstTxWarp>
          </a:bodyPr>
          <a:lstStyle>
            <a:lvl1pPr algn="l" latinLnBrk="1">
              <a:defRPr sz="1200">
                <a:latin typeface="+mn-lt"/>
                <a:cs typeface="+mn-cs"/>
              </a:defRPr>
            </a:lvl1pPr>
          </a:lstStyle>
          <a:p>
            <a:r>
              <a:rPr lang="en-US" altLang="ja-JP" dirty="0">
                <a:ea typeface="Gulim" pitchFamily="34" charset="-127"/>
              </a:rPr>
              <a:t>National Traffic Safety and Environment Laboratory</a:t>
            </a:r>
            <a:r>
              <a:rPr lang="ja-JP" altLang="en-US" dirty="0"/>
              <a:t>　　　</a:t>
            </a:r>
            <a:endParaRPr lang="en-US" altLang="ko-KR" dirty="0">
              <a:ea typeface="Gulim" pitchFamily="34" charset="-127"/>
              <a:cs typeface="+mn-cs"/>
            </a:endParaRPr>
          </a:p>
        </p:txBody>
      </p:sp>
      <p:sp>
        <p:nvSpPr>
          <p:cNvPr id="4" name="テキスト ボックス 3">
            <a:extLst>
              <a:ext uri="{FF2B5EF4-FFF2-40B4-BE49-F238E27FC236}">
                <a16:creationId xmlns:a16="http://schemas.microsoft.com/office/drawing/2014/main" id="{A0B26995-D6FD-4F14-99DF-7BDC3247B966}"/>
              </a:ext>
            </a:extLst>
          </p:cNvPr>
          <p:cNvSpPr txBox="1"/>
          <p:nvPr/>
        </p:nvSpPr>
        <p:spPr>
          <a:xfrm>
            <a:off x="416560" y="840649"/>
            <a:ext cx="2550698" cy="261610"/>
          </a:xfrm>
          <a:prstGeom prst="rect">
            <a:avLst/>
          </a:prstGeom>
          <a:noFill/>
        </p:spPr>
        <p:txBody>
          <a:bodyPr wrap="none" rtlCol="0">
            <a:spAutoFit/>
          </a:bodyPr>
          <a:lstStyle>
            <a:defPPr>
              <a:defRPr lang="ja-JP"/>
            </a:defPPr>
            <a:lvl1pPr>
              <a:defRPr sz="1100">
                <a:latin typeface="Century" panose="02040604050505020304" pitchFamily="18" charset="0"/>
              </a:defRPr>
            </a:lvl1pPr>
          </a:lstStyle>
          <a:p>
            <a:r>
              <a:rPr lang="en-US" dirty="0"/>
              <a:t>Submitted by the expert from Japan</a:t>
            </a:r>
          </a:p>
        </p:txBody>
      </p:sp>
      <p:sp>
        <p:nvSpPr>
          <p:cNvPr id="5" name="テキスト ボックス 4">
            <a:extLst>
              <a:ext uri="{FF2B5EF4-FFF2-40B4-BE49-F238E27FC236}">
                <a16:creationId xmlns:a16="http://schemas.microsoft.com/office/drawing/2014/main" id="{A79E06B7-72BE-4E71-BAEA-89D959043CC4}"/>
              </a:ext>
            </a:extLst>
          </p:cNvPr>
          <p:cNvSpPr txBox="1"/>
          <p:nvPr/>
        </p:nvSpPr>
        <p:spPr>
          <a:xfrm>
            <a:off x="5862320" y="625206"/>
            <a:ext cx="2273379" cy="600164"/>
          </a:xfrm>
          <a:prstGeom prst="rect">
            <a:avLst/>
          </a:prstGeom>
          <a:noFill/>
        </p:spPr>
        <p:txBody>
          <a:bodyPr wrap="none" rtlCol="0">
            <a:spAutoFit/>
          </a:bodyPr>
          <a:lstStyle/>
          <a:p>
            <a:r>
              <a:rPr lang="en-US" sz="1100" u="sng" dirty="0">
                <a:latin typeface="Century" panose="02040604050505020304" pitchFamily="18" charset="0"/>
              </a:rPr>
              <a:t>Informal document </a:t>
            </a:r>
            <a:r>
              <a:rPr lang="en-US" sz="1100" b="1" dirty="0">
                <a:latin typeface="Century" panose="02040604050505020304" pitchFamily="18" charset="0"/>
              </a:rPr>
              <a:t>GRSP-69-25</a:t>
            </a:r>
          </a:p>
          <a:p>
            <a:r>
              <a:rPr lang="en-US" sz="1100" dirty="0">
                <a:latin typeface="Century" panose="02040604050505020304" pitchFamily="18" charset="0"/>
              </a:rPr>
              <a:t>(69th GRSP, 17-21 May 2021, </a:t>
            </a:r>
          </a:p>
          <a:p>
            <a:r>
              <a:rPr lang="en-US" sz="1100" dirty="0">
                <a:latin typeface="Century" panose="02040604050505020304" pitchFamily="18" charset="0"/>
              </a:rPr>
              <a:t>agenda item12)</a:t>
            </a:r>
          </a:p>
        </p:txBody>
      </p:sp>
      <p:sp>
        <p:nvSpPr>
          <p:cNvPr id="8" name="テキスト ボックス 7">
            <a:extLst>
              <a:ext uri="{FF2B5EF4-FFF2-40B4-BE49-F238E27FC236}">
                <a16:creationId xmlns:a16="http://schemas.microsoft.com/office/drawing/2014/main" id="{96155B22-2833-496E-97FB-6CA607852246}"/>
              </a:ext>
            </a:extLst>
          </p:cNvPr>
          <p:cNvSpPr txBox="1"/>
          <p:nvPr/>
        </p:nvSpPr>
        <p:spPr>
          <a:xfrm>
            <a:off x="1006983" y="2016439"/>
            <a:ext cx="7256174" cy="2123658"/>
          </a:xfrm>
          <a:prstGeom prst="rect">
            <a:avLst/>
          </a:prstGeom>
          <a:noFill/>
        </p:spPr>
        <p:txBody>
          <a:bodyPr wrap="square" rtlCol="0">
            <a:spAutoFit/>
          </a:bodyPr>
          <a:lstStyle/>
          <a:p>
            <a:pPr algn="ctr"/>
            <a:r>
              <a:rPr lang="en-US" altLang="ja-JP" sz="4400" b="1" dirty="0"/>
              <a:t>Test Data of Q1.5 Dummy’s Neck Injury Measures</a:t>
            </a:r>
          </a:p>
          <a:p>
            <a:pPr algn="ctr"/>
            <a:r>
              <a:rPr lang="en-US" altLang="ja-JP" sz="4400" b="1" dirty="0"/>
              <a:t>in </a:t>
            </a:r>
            <a:r>
              <a:rPr kumimoji="1" lang="en-US" altLang="ja-JP" sz="4400" b="1" dirty="0"/>
              <a:t>R129 Frontal Test</a:t>
            </a:r>
            <a:endParaRPr kumimoji="1" lang="ja-JP" altLang="en-US" sz="4400" b="1" dirty="0"/>
          </a:p>
        </p:txBody>
      </p:sp>
    </p:spTree>
    <p:extLst>
      <p:ext uri="{BB962C8B-B14F-4D97-AF65-F5344CB8AC3E}">
        <p14:creationId xmlns:p14="http://schemas.microsoft.com/office/powerpoint/2010/main" val="3537687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250009" y="199790"/>
            <a:ext cx="2709524" cy="707886"/>
          </a:xfrm>
          <a:prstGeom prst="rect">
            <a:avLst/>
          </a:prstGeom>
          <a:noFill/>
        </p:spPr>
        <p:txBody>
          <a:bodyPr wrap="none" rtlCol="0">
            <a:spAutoFit/>
          </a:bodyPr>
          <a:lstStyle/>
          <a:p>
            <a:r>
              <a:rPr kumimoji="1" lang="en-US" altLang="ja-JP" sz="4000" b="1" dirty="0"/>
              <a:t>Background</a:t>
            </a:r>
            <a:endParaRPr kumimoji="1" lang="ja-JP" altLang="en-US" sz="4000" b="1" dirty="0"/>
          </a:p>
        </p:txBody>
      </p:sp>
      <p:sp>
        <p:nvSpPr>
          <p:cNvPr id="3" name="テキスト ボックス 2"/>
          <p:cNvSpPr txBox="1"/>
          <p:nvPr/>
        </p:nvSpPr>
        <p:spPr>
          <a:xfrm>
            <a:off x="372675" y="1039229"/>
            <a:ext cx="8398649" cy="3785652"/>
          </a:xfrm>
          <a:prstGeom prst="rect">
            <a:avLst/>
          </a:prstGeom>
          <a:noFill/>
        </p:spPr>
        <p:txBody>
          <a:bodyPr wrap="square" rtlCol="0">
            <a:spAutoFit/>
          </a:bodyPr>
          <a:lstStyle/>
          <a:p>
            <a:pPr marL="342900" indent="-342900">
              <a:buFont typeface="Arial" panose="020B0604020202020204" pitchFamily="34" charset="0"/>
              <a:buChar char="•"/>
            </a:pPr>
            <a:r>
              <a:rPr lang="en-US" altLang="ja-JP" sz="2400" dirty="0"/>
              <a:t>GRSP is considering introducing neck injury criteria for the Q dummy to R129.</a:t>
            </a:r>
          </a:p>
          <a:p>
            <a:pPr marL="342900" indent="-342900">
              <a:buFont typeface="Arial" panose="020B0604020202020204" pitchFamily="34" charset="0"/>
              <a:buChar char="•"/>
            </a:pPr>
            <a:endParaRPr lang="en-US" altLang="ja-JP" sz="2400" dirty="0"/>
          </a:p>
          <a:p>
            <a:pPr marL="342900" indent="-342900">
              <a:buFont typeface="Arial" panose="020B0604020202020204" pitchFamily="34" charset="0"/>
              <a:buChar char="•"/>
            </a:pPr>
            <a:r>
              <a:rPr lang="en-US" altLang="ja-JP" sz="2400" dirty="0"/>
              <a:t>In the 68</a:t>
            </a:r>
            <a:r>
              <a:rPr lang="en-US" altLang="ja-JP" sz="2400" baseline="30000" dirty="0"/>
              <a:t>th</a:t>
            </a:r>
            <a:r>
              <a:rPr lang="en-US" altLang="ja-JP" sz="2400" dirty="0"/>
              <a:t> GRSP, Spain reported that the contact of the chin and chest influences neck injury of the dummy. </a:t>
            </a:r>
          </a:p>
          <a:p>
            <a:pPr marL="342900" indent="-342900">
              <a:buFont typeface="Arial" panose="020B0604020202020204" pitchFamily="34" charset="0"/>
              <a:buChar char="•"/>
            </a:pPr>
            <a:endParaRPr kumimoji="1" lang="en-US" altLang="ja-JP" sz="2400" dirty="0"/>
          </a:p>
          <a:p>
            <a:pPr marL="342900" indent="-342900">
              <a:buFont typeface="Arial" panose="020B0604020202020204" pitchFamily="34" charset="0"/>
              <a:buChar char="•"/>
            </a:pPr>
            <a:r>
              <a:rPr kumimoji="1" lang="en-US" altLang="ja-JP" sz="2400" dirty="0"/>
              <a:t>We conducted R129 frontal impact tests four times using the Q1.5 dummy and four types of R129 approved CRSs, and examined the effect of contact between the chin and chest on the dummy’s neck injury.</a:t>
            </a:r>
            <a:endParaRPr kumimoji="1" lang="ja-JP" altLang="en-US" sz="2400" dirty="0"/>
          </a:p>
        </p:txBody>
      </p:sp>
    </p:spTree>
    <p:extLst>
      <p:ext uri="{BB962C8B-B14F-4D97-AF65-F5344CB8AC3E}">
        <p14:creationId xmlns:p14="http://schemas.microsoft.com/office/powerpoint/2010/main" val="86973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77090" y="176738"/>
            <a:ext cx="3430363" cy="707886"/>
          </a:xfrm>
          <a:prstGeom prst="rect">
            <a:avLst/>
          </a:prstGeom>
          <a:noFill/>
        </p:spPr>
        <p:txBody>
          <a:bodyPr wrap="none" rtlCol="0">
            <a:spAutoFit/>
          </a:bodyPr>
          <a:lstStyle/>
          <a:p>
            <a:r>
              <a:rPr kumimoji="1" lang="en-US" altLang="ja-JP" sz="4000" b="1" dirty="0"/>
              <a:t>Test Conditions</a:t>
            </a:r>
            <a:endParaRPr kumimoji="1" lang="ja-JP" altLang="en-US" sz="4000" b="1" dirty="0"/>
          </a:p>
        </p:txBody>
      </p:sp>
      <p:graphicFrame>
        <p:nvGraphicFramePr>
          <p:cNvPr id="4" name="表 3"/>
          <p:cNvGraphicFramePr>
            <a:graphicFrameLocks noGrp="1"/>
          </p:cNvGraphicFramePr>
          <p:nvPr>
            <p:extLst>
              <p:ext uri="{D42A27DB-BD31-4B8C-83A1-F6EECF244321}">
                <p14:modId xmlns:p14="http://schemas.microsoft.com/office/powerpoint/2010/main" val="3339369813"/>
              </p:ext>
            </p:extLst>
          </p:nvPr>
        </p:nvGraphicFramePr>
        <p:xfrm>
          <a:off x="329515" y="1397000"/>
          <a:ext cx="8353165" cy="2286000"/>
        </p:xfrm>
        <a:graphic>
          <a:graphicData uri="http://schemas.openxmlformats.org/drawingml/2006/table">
            <a:tbl>
              <a:tblPr firstRow="1" bandRow="1">
                <a:tableStyleId>{5C22544A-7EE6-4342-B048-85BDC9FD1C3A}</a:tableStyleId>
              </a:tblPr>
              <a:tblGrid>
                <a:gridCol w="1670633">
                  <a:extLst>
                    <a:ext uri="{9D8B030D-6E8A-4147-A177-3AD203B41FA5}">
                      <a16:colId xmlns:a16="http://schemas.microsoft.com/office/drawing/2014/main" val="20000"/>
                    </a:ext>
                  </a:extLst>
                </a:gridCol>
                <a:gridCol w="1670633">
                  <a:extLst>
                    <a:ext uri="{9D8B030D-6E8A-4147-A177-3AD203B41FA5}">
                      <a16:colId xmlns:a16="http://schemas.microsoft.com/office/drawing/2014/main" val="20001"/>
                    </a:ext>
                  </a:extLst>
                </a:gridCol>
                <a:gridCol w="1670633">
                  <a:extLst>
                    <a:ext uri="{9D8B030D-6E8A-4147-A177-3AD203B41FA5}">
                      <a16:colId xmlns:a16="http://schemas.microsoft.com/office/drawing/2014/main" val="20002"/>
                    </a:ext>
                  </a:extLst>
                </a:gridCol>
                <a:gridCol w="1670633">
                  <a:extLst>
                    <a:ext uri="{9D8B030D-6E8A-4147-A177-3AD203B41FA5}">
                      <a16:colId xmlns:a16="http://schemas.microsoft.com/office/drawing/2014/main" val="20003"/>
                    </a:ext>
                  </a:extLst>
                </a:gridCol>
                <a:gridCol w="1670633">
                  <a:extLst>
                    <a:ext uri="{9D8B030D-6E8A-4147-A177-3AD203B41FA5}">
                      <a16:colId xmlns:a16="http://schemas.microsoft.com/office/drawing/2014/main" val="20004"/>
                    </a:ext>
                  </a:extLst>
                </a:gridCol>
              </a:tblGrid>
              <a:tr h="415324">
                <a:tc>
                  <a:txBody>
                    <a:bodyPr/>
                    <a:lstStyle/>
                    <a:p>
                      <a:pPr algn="ctr"/>
                      <a:r>
                        <a:rPr kumimoji="1" lang="en-US" altLang="ja-JP" sz="2000" baseline="0" dirty="0">
                          <a:latin typeface="Calibri" panose="020F0502020204030204" pitchFamily="34" charset="0"/>
                          <a:ea typeface="ＭＳ ゴシック" panose="020B0609070205080204" pitchFamily="49" charset="-128"/>
                        </a:rPr>
                        <a:t>Test No.</a:t>
                      </a:r>
                      <a:endParaRPr kumimoji="1" lang="ja-JP" altLang="en-US" sz="2000" baseline="0" dirty="0">
                        <a:latin typeface="Calibri" panose="020F0502020204030204" pitchFamily="34" charset="0"/>
                        <a:ea typeface="ＭＳ ゴシック" panose="020B0609070205080204" pitchFamily="49" charset="-128"/>
                      </a:endParaRPr>
                    </a:p>
                  </a:txBody>
                  <a:tcPr/>
                </a:tc>
                <a:tc>
                  <a:txBody>
                    <a:bodyPr/>
                    <a:lstStyle/>
                    <a:p>
                      <a:pPr algn="ctr"/>
                      <a:r>
                        <a:rPr kumimoji="1" lang="en-US" altLang="ja-JP" sz="2000" baseline="0" dirty="0">
                          <a:latin typeface="Calibri" panose="020F0502020204030204" pitchFamily="34" charset="0"/>
                          <a:ea typeface="ＭＳ ゴシック" panose="020B0609070205080204" pitchFamily="49" charset="-128"/>
                        </a:rPr>
                        <a:t>Dummy</a:t>
                      </a:r>
                      <a:endParaRPr kumimoji="1" lang="ja-JP" altLang="en-US" sz="2000" baseline="0" dirty="0">
                        <a:latin typeface="Calibri" panose="020F0502020204030204" pitchFamily="34" charset="0"/>
                        <a:ea typeface="ＭＳ ゴシック" panose="020B0609070205080204" pitchFamily="49" charset="-128"/>
                      </a:endParaRPr>
                    </a:p>
                  </a:txBody>
                  <a:tcPr/>
                </a:tc>
                <a:tc>
                  <a:txBody>
                    <a:bodyPr/>
                    <a:lstStyle/>
                    <a:p>
                      <a:pPr algn="ctr"/>
                      <a:r>
                        <a:rPr kumimoji="1" lang="en-US" altLang="ja-JP" sz="2000" baseline="0" dirty="0">
                          <a:latin typeface="Calibri" panose="020F0502020204030204" pitchFamily="34" charset="0"/>
                          <a:ea typeface="ＭＳ ゴシック" panose="020B0609070205080204" pitchFamily="49" charset="-128"/>
                        </a:rPr>
                        <a:t>CRS</a:t>
                      </a:r>
                      <a:endParaRPr kumimoji="1" lang="ja-JP" altLang="en-US" sz="2000" baseline="0" dirty="0">
                        <a:latin typeface="Calibri" panose="020F0502020204030204" pitchFamily="34" charset="0"/>
                        <a:ea typeface="ＭＳ ゴシック" panose="020B0609070205080204" pitchFamily="49" charset="-128"/>
                      </a:endParaRPr>
                    </a:p>
                  </a:txBody>
                  <a:tcPr/>
                </a:tc>
                <a:tc>
                  <a:txBody>
                    <a:bodyPr/>
                    <a:lstStyle/>
                    <a:p>
                      <a:pPr algn="ctr"/>
                      <a:r>
                        <a:rPr kumimoji="1" lang="en-US" altLang="ja-JP" sz="2000" baseline="0" dirty="0">
                          <a:latin typeface="Calibri" panose="020F0502020204030204" pitchFamily="34" charset="0"/>
                          <a:ea typeface="ＭＳ ゴシック" panose="020B0609070205080204" pitchFamily="49" charset="-128"/>
                        </a:rPr>
                        <a:t>Attachment method</a:t>
                      </a:r>
                      <a:endParaRPr kumimoji="1" lang="ja-JP" altLang="en-US" sz="2000" baseline="0" dirty="0">
                        <a:latin typeface="Calibri" panose="020F0502020204030204" pitchFamily="34" charset="0"/>
                        <a:ea typeface="ＭＳ ゴシック" panose="020B0609070205080204" pitchFamily="49" charset="-128"/>
                      </a:endParaRPr>
                    </a:p>
                  </a:txBody>
                  <a:tcPr/>
                </a:tc>
                <a:tc>
                  <a:txBody>
                    <a:bodyPr/>
                    <a:lstStyle/>
                    <a:p>
                      <a:pPr algn="ctr"/>
                      <a:r>
                        <a:rPr kumimoji="1" lang="en-US" altLang="ja-JP" sz="2000" baseline="0" dirty="0">
                          <a:latin typeface="Calibri" panose="020F0502020204030204" pitchFamily="34" charset="0"/>
                          <a:ea typeface="ＭＳ ゴシック" panose="020B0609070205080204" pitchFamily="49" charset="-128"/>
                        </a:rPr>
                        <a:t>Direction</a:t>
                      </a:r>
                    </a:p>
                  </a:txBody>
                  <a:tcPr/>
                </a:tc>
                <a:extLst>
                  <a:ext uri="{0D108BD9-81ED-4DB2-BD59-A6C34878D82A}">
                    <a16:rowId xmlns:a16="http://schemas.microsoft.com/office/drawing/2014/main" val="10000"/>
                  </a:ext>
                </a:extLst>
              </a:tr>
              <a:tr h="370840">
                <a:tc>
                  <a:txBody>
                    <a:bodyPr/>
                    <a:lstStyle/>
                    <a:p>
                      <a:pPr algn="ctr"/>
                      <a:r>
                        <a:rPr kumimoji="1" lang="en-US" altLang="ja-JP" sz="2000" baseline="0" dirty="0">
                          <a:latin typeface="Calibri" panose="020F0502020204030204" pitchFamily="34" charset="0"/>
                          <a:ea typeface="ＭＳ ゴシック" panose="020B0609070205080204" pitchFamily="49" charset="-128"/>
                        </a:rPr>
                        <a:t>Test 1</a:t>
                      </a:r>
                      <a:endParaRPr kumimoji="1" lang="ja-JP" altLang="en-US" sz="2000" baseline="0" dirty="0">
                        <a:latin typeface="Calibri" panose="020F0502020204030204" pitchFamily="34" charset="0"/>
                        <a:ea typeface="ＭＳ ゴシック" panose="020B0609070205080204" pitchFamily="49" charset="-128"/>
                      </a:endParaRPr>
                    </a:p>
                  </a:txBody>
                  <a:tcPr/>
                </a:tc>
                <a:tc>
                  <a:txBody>
                    <a:bodyPr/>
                    <a:lstStyle/>
                    <a:p>
                      <a:pPr algn="ctr" fontAlgn="ctr"/>
                      <a:r>
                        <a:rPr lang="en-US" altLang="ja-JP" sz="2000" b="0" i="0" u="none" strike="noStrike" baseline="0" dirty="0">
                          <a:solidFill>
                            <a:srgbClr val="000000"/>
                          </a:solidFill>
                          <a:effectLst/>
                          <a:latin typeface="Calibri" panose="020F0502020204030204" pitchFamily="34" charset="0"/>
                          <a:ea typeface="ＭＳ ゴシック" panose="020B0609070205080204" pitchFamily="49" charset="-128"/>
                        </a:rPr>
                        <a:t>Q1.5</a:t>
                      </a:r>
                    </a:p>
                  </a:txBody>
                  <a:tcPr marL="9525" marR="9525" marT="9525" marB="0" anchor="ctr"/>
                </a:tc>
                <a:tc>
                  <a:txBody>
                    <a:bodyPr/>
                    <a:lstStyle/>
                    <a:p>
                      <a:pPr algn="ctr" fontAlgn="ctr"/>
                      <a:r>
                        <a:rPr lang="en-US" altLang="ja-JP" sz="2000" b="0" i="0" u="none" strike="noStrike" baseline="0" dirty="0">
                          <a:solidFill>
                            <a:srgbClr val="000000"/>
                          </a:solidFill>
                          <a:effectLst/>
                          <a:latin typeface="Calibri" panose="020F0502020204030204" pitchFamily="34" charset="0"/>
                          <a:ea typeface="ＭＳ ゴシック" panose="020B0609070205080204" pitchFamily="49" charset="-128"/>
                        </a:rPr>
                        <a:t>CRS A</a:t>
                      </a:r>
                    </a:p>
                  </a:txBody>
                  <a:tcPr marL="9525" marR="9525" marT="9525" marB="0" anchor="ctr"/>
                </a:tc>
                <a:tc>
                  <a:txBody>
                    <a:bodyPr/>
                    <a:lstStyle/>
                    <a:p>
                      <a:pPr algn="ctr" fontAlgn="ctr"/>
                      <a:r>
                        <a:rPr lang="en-US" sz="2000" b="0" i="0" u="none" strike="noStrike" baseline="0" dirty="0">
                          <a:solidFill>
                            <a:srgbClr val="000000"/>
                          </a:solidFill>
                          <a:effectLst/>
                          <a:latin typeface="Calibri" panose="020F0502020204030204" pitchFamily="34" charset="0"/>
                          <a:ea typeface="ＭＳ ゴシック" panose="020B0609070205080204" pitchFamily="49" charset="-128"/>
                        </a:rPr>
                        <a:t>ISO FIX</a:t>
                      </a:r>
                    </a:p>
                  </a:txBody>
                  <a:tcPr marL="9525" marR="9525" marT="9525" marB="0" anchor="ctr"/>
                </a:tc>
                <a:tc>
                  <a:txBody>
                    <a:bodyPr/>
                    <a:lstStyle/>
                    <a:p>
                      <a:pPr algn="ctr"/>
                      <a:r>
                        <a:rPr kumimoji="1" lang="en-US" altLang="ja-JP" sz="2000" baseline="0" dirty="0">
                          <a:latin typeface="Calibri" panose="020F0502020204030204" pitchFamily="34" charset="0"/>
                          <a:ea typeface="ＭＳ ゴシック" panose="020B0609070205080204" pitchFamily="49" charset="-128"/>
                        </a:rPr>
                        <a:t>Front facing</a:t>
                      </a:r>
                      <a:endParaRPr kumimoji="1" lang="ja-JP" altLang="en-US" sz="2000" baseline="0" dirty="0">
                        <a:latin typeface="Calibri" panose="020F0502020204030204" pitchFamily="34" charset="0"/>
                        <a:ea typeface="ＭＳ ゴシック" panose="020B0609070205080204" pitchFamily="49" charset="-128"/>
                      </a:endParaRPr>
                    </a:p>
                  </a:txBody>
                  <a:tcPr/>
                </a:tc>
                <a:extLst>
                  <a:ext uri="{0D108BD9-81ED-4DB2-BD59-A6C34878D82A}">
                    <a16:rowId xmlns:a16="http://schemas.microsoft.com/office/drawing/2014/main" val="10002"/>
                  </a:ext>
                </a:extLst>
              </a:tr>
              <a:tr h="370840">
                <a:tc>
                  <a:txBody>
                    <a:bodyPr/>
                    <a:lstStyle/>
                    <a:p>
                      <a:pPr algn="ctr"/>
                      <a:r>
                        <a:rPr kumimoji="1" lang="en-US" altLang="ja-JP" sz="2000" baseline="0" dirty="0">
                          <a:latin typeface="Calibri" panose="020F0502020204030204" pitchFamily="34" charset="0"/>
                          <a:ea typeface="ＭＳ ゴシック" panose="020B0609070205080204" pitchFamily="49" charset="-128"/>
                        </a:rPr>
                        <a:t>Test 2</a:t>
                      </a:r>
                      <a:endParaRPr kumimoji="1" lang="ja-JP" altLang="en-US" sz="2000" baseline="0" dirty="0">
                        <a:latin typeface="Calibri" panose="020F0502020204030204" pitchFamily="34" charset="0"/>
                        <a:ea typeface="ＭＳ ゴシック" panose="020B0609070205080204" pitchFamily="49" charset="-128"/>
                      </a:endParaRPr>
                    </a:p>
                  </a:txBody>
                  <a:tcPr/>
                </a:tc>
                <a:tc>
                  <a:txBody>
                    <a:bodyPr/>
                    <a:lstStyle/>
                    <a:p>
                      <a:pPr algn="ctr" fontAlgn="ctr"/>
                      <a:r>
                        <a:rPr lang="en-US" altLang="ja-JP" sz="2000" b="0" i="0" u="none" strike="noStrike" baseline="0" dirty="0">
                          <a:solidFill>
                            <a:srgbClr val="000000"/>
                          </a:solidFill>
                          <a:effectLst/>
                          <a:latin typeface="Calibri" panose="020F0502020204030204" pitchFamily="34" charset="0"/>
                          <a:ea typeface="ＭＳ ゴシック" panose="020B0609070205080204" pitchFamily="49" charset="-128"/>
                        </a:rPr>
                        <a:t>Q1.5</a:t>
                      </a:r>
                    </a:p>
                  </a:txBody>
                  <a:tcPr marL="9525" marR="9525" marT="9525" marB="0" anchor="ctr"/>
                </a:tc>
                <a:tc>
                  <a:txBody>
                    <a:bodyPr/>
                    <a:lstStyle/>
                    <a:p>
                      <a:pPr algn="ctr" fontAlgn="ctr"/>
                      <a:r>
                        <a:rPr lang="en-US" altLang="ja-JP" sz="2000" b="0" i="0" u="none" strike="noStrike" baseline="0" dirty="0">
                          <a:solidFill>
                            <a:srgbClr val="000000"/>
                          </a:solidFill>
                          <a:effectLst/>
                          <a:latin typeface="Calibri" panose="020F0502020204030204" pitchFamily="34" charset="0"/>
                          <a:ea typeface="ＭＳ ゴシック" panose="020B0609070205080204" pitchFamily="49" charset="-128"/>
                        </a:rPr>
                        <a:t>CRS B</a:t>
                      </a:r>
                      <a:endParaRPr lang="en-US" sz="2000" b="0" i="0" u="none" strike="noStrike" baseline="0" dirty="0">
                        <a:solidFill>
                          <a:srgbClr val="000000"/>
                        </a:solidFill>
                        <a:effectLst/>
                        <a:latin typeface="Calibri" panose="020F0502020204030204" pitchFamily="34" charset="0"/>
                        <a:ea typeface="ＭＳ ゴシック" panose="020B0609070205080204" pitchFamily="49" charset="-128"/>
                      </a:endParaRPr>
                    </a:p>
                  </a:txBody>
                  <a:tcPr marL="9525" marR="9525" marT="9525" marB="0" anchor="ctr"/>
                </a:tc>
                <a:tc>
                  <a:txBody>
                    <a:bodyPr/>
                    <a:lstStyle/>
                    <a:p>
                      <a:pPr algn="ctr" fontAlgn="ctr"/>
                      <a:r>
                        <a:rPr lang="en-US" altLang="ja-JP" sz="2000" b="0" i="0" u="none" strike="noStrike" baseline="0" dirty="0">
                          <a:solidFill>
                            <a:srgbClr val="000000"/>
                          </a:solidFill>
                          <a:effectLst/>
                          <a:latin typeface="Calibri" panose="020F0502020204030204" pitchFamily="34" charset="0"/>
                          <a:ea typeface="ＭＳ ゴシック" panose="020B0609070205080204" pitchFamily="49" charset="-128"/>
                        </a:rPr>
                        <a:t>ISO FIX</a:t>
                      </a:r>
                    </a:p>
                  </a:txBody>
                  <a:tcPr marL="9525" marR="9525" marT="9525" marB="0" anchor="ctr"/>
                </a:tc>
                <a:tc>
                  <a:txBody>
                    <a:bodyPr/>
                    <a:lstStyle/>
                    <a:p>
                      <a:pPr algn="ctr"/>
                      <a:r>
                        <a:rPr kumimoji="1" lang="en-US" altLang="ja-JP" sz="2000" baseline="0" dirty="0">
                          <a:latin typeface="Calibri" panose="020F0502020204030204" pitchFamily="34" charset="0"/>
                          <a:ea typeface="ＭＳ ゴシック" panose="020B0609070205080204" pitchFamily="49" charset="-128"/>
                        </a:rPr>
                        <a:t>Front facing</a:t>
                      </a:r>
                      <a:endParaRPr kumimoji="1" lang="ja-JP" altLang="en-US" sz="2000" baseline="0" dirty="0">
                        <a:latin typeface="Calibri" panose="020F0502020204030204" pitchFamily="34" charset="0"/>
                        <a:ea typeface="ＭＳ ゴシック" panose="020B0609070205080204" pitchFamily="49" charset="-128"/>
                      </a:endParaRPr>
                    </a:p>
                  </a:txBody>
                  <a:tcPr/>
                </a:tc>
                <a:extLst>
                  <a:ext uri="{0D108BD9-81ED-4DB2-BD59-A6C34878D82A}">
                    <a16:rowId xmlns:a16="http://schemas.microsoft.com/office/drawing/2014/main" val="10003"/>
                  </a:ext>
                </a:extLst>
              </a:tr>
              <a:tr h="370840">
                <a:tc>
                  <a:txBody>
                    <a:bodyPr/>
                    <a:lstStyle/>
                    <a:p>
                      <a:pPr algn="ctr"/>
                      <a:r>
                        <a:rPr kumimoji="1" lang="en-US" altLang="ja-JP" sz="2000" baseline="0" dirty="0">
                          <a:latin typeface="Calibri" panose="020F0502020204030204" pitchFamily="34" charset="0"/>
                          <a:ea typeface="ＭＳ ゴシック" panose="020B0609070205080204" pitchFamily="49" charset="-128"/>
                        </a:rPr>
                        <a:t>Test 3</a:t>
                      </a:r>
                      <a:endParaRPr kumimoji="1" lang="ja-JP" altLang="en-US" sz="2000" baseline="0" dirty="0">
                        <a:latin typeface="Calibri" panose="020F0502020204030204" pitchFamily="34" charset="0"/>
                        <a:ea typeface="ＭＳ ゴシック" panose="020B0609070205080204" pitchFamily="49" charset="-128"/>
                      </a:endParaRPr>
                    </a:p>
                  </a:txBody>
                  <a:tcPr/>
                </a:tc>
                <a:tc>
                  <a:txBody>
                    <a:bodyPr/>
                    <a:lstStyle/>
                    <a:p>
                      <a:pPr algn="ctr" fontAlgn="ctr"/>
                      <a:r>
                        <a:rPr lang="en-US" altLang="ja-JP" sz="2000" b="0" i="0" u="none" strike="noStrike" baseline="0" dirty="0">
                          <a:solidFill>
                            <a:srgbClr val="000000"/>
                          </a:solidFill>
                          <a:effectLst/>
                          <a:latin typeface="Calibri" panose="020F0502020204030204" pitchFamily="34" charset="0"/>
                          <a:ea typeface="ＭＳ ゴシック" panose="020B0609070205080204" pitchFamily="49" charset="-128"/>
                        </a:rPr>
                        <a:t>Q1.5</a:t>
                      </a:r>
                    </a:p>
                  </a:txBody>
                  <a:tcPr marL="9525" marR="9525" marT="9525" marB="0" anchor="ctr"/>
                </a:tc>
                <a:tc>
                  <a:txBody>
                    <a:bodyPr/>
                    <a:lstStyle/>
                    <a:p>
                      <a:pPr algn="ctr" fontAlgn="ctr"/>
                      <a:r>
                        <a:rPr lang="en-US" altLang="ja-JP" sz="2000" b="0" i="0" u="none" strike="noStrike" baseline="0" dirty="0">
                          <a:solidFill>
                            <a:srgbClr val="000000"/>
                          </a:solidFill>
                          <a:effectLst/>
                          <a:latin typeface="Calibri" panose="020F0502020204030204" pitchFamily="34" charset="0"/>
                          <a:ea typeface="ＭＳ ゴシック" panose="020B0609070205080204" pitchFamily="49" charset="-128"/>
                        </a:rPr>
                        <a:t>CRS C</a:t>
                      </a:r>
                      <a:endParaRPr lang="en-US" sz="2000" b="0" i="0" u="none" strike="noStrike" baseline="0" dirty="0">
                        <a:solidFill>
                          <a:srgbClr val="000000"/>
                        </a:solidFill>
                        <a:effectLst/>
                        <a:latin typeface="Calibri" panose="020F0502020204030204" pitchFamily="34" charset="0"/>
                        <a:ea typeface="ＭＳ ゴシック" panose="020B0609070205080204" pitchFamily="49" charset="-128"/>
                      </a:endParaRPr>
                    </a:p>
                  </a:txBody>
                  <a:tcPr marL="9525" marR="9525" marT="9525" marB="0" anchor="ctr"/>
                </a:tc>
                <a:tc>
                  <a:txBody>
                    <a:bodyPr/>
                    <a:lstStyle/>
                    <a:p>
                      <a:pPr algn="ctr" fontAlgn="ctr"/>
                      <a:r>
                        <a:rPr lang="en-US" altLang="ja-JP" sz="2000" b="0" i="0" u="none" strike="noStrike" baseline="0" dirty="0">
                          <a:solidFill>
                            <a:srgbClr val="000000"/>
                          </a:solidFill>
                          <a:effectLst/>
                          <a:latin typeface="Calibri" panose="020F0502020204030204" pitchFamily="34" charset="0"/>
                          <a:ea typeface="ＭＳ ゴシック" panose="020B0609070205080204" pitchFamily="49" charset="-128"/>
                        </a:rPr>
                        <a:t>ISO FIX</a:t>
                      </a:r>
                    </a:p>
                  </a:txBody>
                  <a:tcPr marL="9525" marR="9525" marT="9525" marB="0" anchor="ctr"/>
                </a:tc>
                <a:tc>
                  <a:txBody>
                    <a:bodyPr/>
                    <a:lstStyle/>
                    <a:p>
                      <a:pPr algn="ctr"/>
                      <a:r>
                        <a:rPr kumimoji="1" lang="en-US" altLang="ja-JP" sz="2000" baseline="0" dirty="0">
                          <a:latin typeface="Calibri" panose="020F0502020204030204" pitchFamily="34" charset="0"/>
                          <a:ea typeface="ＭＳ ゴシック" panose="020B0609070205080204" pitchFamily="49" charset="-128"/>
                        </a:rPr>
                        <a:t>Front facing</a:t>
                      </a:r>
                      <a:endParaRPr kumimoji="1" lang="ja-JP" altLang="en-US" sz="2000" baseline="0" dirty="0">
                        <a:latin typeface="Calibri" panose="020F0502020204030204" pitchFamily="34" charset="0"/>
                        <a:ea typeface="ＭＳ ゴシック" panose="020B0609070205080204" pitchFamily="49" charset="-128"/>
                      </a:endParaRPr>
                    </a:p>
                  </a:txBody>
                  <a:tcPr/>
                </a:tc>
                <a:extLst>
                  <a:ext uri="{0D108BD9-81ED-4DB2-BD59-A6C34878D82A}">
                    <a16:rowId xmlns:a16="http://schemas.microsoft.com/office/drawing/2014/main" val="10004"/>
                  </a:ext>
                </a:extLst>
              </a:tr>
              <a:tr h="370840">
                <a:tc>
                  <a:txBody>
                    <a:bodyPr/>
                    <a:lstStyle/>
                    <a:p>
                      <a:pPr algn="ctr"/>
                      <a:r>
                        <a:rPr kumimoji="1" lang="en-US" altLang="ja-JP" sz="2000" baseline="0" dirty="0">
                          <a:latin typeface="Calibri" panose="020F0502020204030204" pitchFamily="34" charset="0"/>
                          <a:ea typeface="ＭＳ ゴシック" panose="020B0609070205080204" pitchFamily="49" charset="-128"/>
                        </a:rPr>
                        <a:t>Test 4</a:t>
                      </a:r>
                      <a:endParaRPr kumimoji="1" lang="ja-JP" altLang="en-US" sz="2000" baseline="0" dirty="0">
                        <a:latin typeface="Calibri" panose="020F0502020204030204" pitchFamily="34" charset="0"/>
                        <a:ea typeface="ＭＳ ゴシック" panose="020B0609070205080204" pitchFamily="49" charset="-128"/>
                      </a:endParaRPr>
                    </a:p>
                  </a:txBody>
                  <a:tcPr/>
                </a:tc>
                <a:tc>
                  <a:txBody>
                    <a:bodyPr/>
                    <a:lstStyle/>
                    <a:p>
                      <a:pPr algn="ctr" fontAlgn="ctr"/>
                      <a:r>
                        <a:rPr lang="en-US" altLang="ja-JP" sz="2000" b="0" i="0" u="none" strike="noStrike" baseline="0" dirty="0">
                          <a:solidFill>
                            <a:srgbClr val="000000"/>
                          </a:solidFill>
                          <a:effectLst/>
                          <a:latin typeface="Calibri" panose="020F0502020204030204" pitchFamily="34" charset="0"/>
                          <a:ea typeface="ＭＳ ゴシック" panose="020B0609070205080204" pitchFamily="49" charset="-128"/>
                        </a:rPr>
                        <a:t>Q1.5</a:t>
                      </a:r>
                    </a:p>
                  </a:txBody>
                  <a:tcPr marL="9525" marR="9525" marT="9525" marB="0" anchor="ctr"/>
                </a:tc>
                <a:tc>
                  <a:txBody>
                    <a:bodyPr/>
                    <a:lstStyle/>
                    <a:p>
                      <a:pPr algn="ctr" fontAlgn="ctr"/>
                      <a:r>
                        <a:rPr lang="en-US" altLang="ja-JP" sz="2000" b="0" i="0" u="none" strike="noStrike" baseline="0" dirty="0">
                          <a:solidFill>
                            <a:srgbClr val="000000"/>
                          </a:solidFill>
                          <a:effectLst/>
                          <a:latin typeface="Calibri" panose="020F0502020204030204" pitchFamily="34" charset="0"/>
                          <a:ea typeface="ＭＳ ゴシック" panose="020B0609070205080204" pitchFamily="49" charset="-128"/>
                        </a:rPr>
                        <a:t>CRS D</a:t>
                      </a:r>
                      <a:endParaRPr lang="en-US" sz="2000" b="0" i="0" u="none" strike="noStrike" baseline="0" dirty="0">
                        <a:solidFill>
                          <a:srgbClr val="000000"/>
                        </a:solidFill>
                        <a:effectLst/>
                        <a:latin typeface="Calibri" panose="020F0502020204030204" pitchFamily="34" charset="0"/>
                        <a:ea typeface="ＭＳ ゴシック" panose="020B0609070205080204" pitchFamily="49" charset="-128"/>
                      </a:endParaRPr>
                    </a:p>
                  </a:txBody>
                  <a:tcPr marL="9525" marR="9525" marT="9525" marB="0" anchor="ctr"/>
                </a:tc>
                <a:tc>
                  <a:txBody>
                    <a:bodyPr/>
                    <a:lstStyle/>
                    <a:p>
                      <a:pPr algn="ctr" fontAlgn="ctr"/>
                      <a:r>
                        <a:rPr lang="en-US" sz="2000" b="0" i="0" u="none" strike="noStrike" baseline="0" dirty="0">
                          <a:solidFill>
                            <a:srgbClr val="000000"/>
                          </a:solidFill>
                          <a:effectLst/>
                          <a:latin typeface="Calibri" panose="020F0502020204030204" pitchFamily="34" charset="0"/>
                          <a:ea typeface="ＭＳ ゴシック" panose="020B0609070205080204" pitchFamily="49" charset="-128"/>
                        </a:rPr>
                        <a:t>ISO FIX</a:t>
                      </a:r>
                    </a:p>
                  </a:txBody>
                  <a:tcPr marL="9525" marR="9525" marT="9525" marB="0" anchor="ctr"/>
                </a:tc>
                <a:tc>
                  <a:txBody>
                    <a:bodyPr/>
                    <a:lstStyle/>
                    <a:p>
                      <a:pPr algn="ctr"/>
                      <a:r>
                        <a:rPr kumimoji="1" lang="en-US" altLang="ja-JP" sz="2000" baseline="0" dirty="0">
                          <a:latin typeface="Calibri" panose="020F0502020204030204" pitchFamily="34" charset="0"/>
                          <a:ea typeface="ＭＳ ゴシック" panose="020B0609070205080204" pitchFamily="49" charset="-128"/>
                        </a:rPr>
                        <a:t>Front facing</a:t>
                      </a:r>
                      <a:endParaRPr kumimoji="1" lang="ja-JP" altLang="en-US" sz="2000" baseline="0" dirty="0">
                        <a:latin typeface="Calibri" panose="020F0502020204030204" pitchFamily="34" charset="0"/>
                        <a:ea typeface="ＭＳ ゴシック" panose="020B0609070205080204" pitchFamily="49" charset="-128"/>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9791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1536" y="4124127"/>
            <a:ext cx="1943691" cy="2199600"/>
          </a:xfrm>
          <a:prstGeom prst="rect">
            <a:avLst/>
          </a:prstGeom>
        </p:spPr>
      </p:pic>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2521" y="1463755"/>
            <a:ext cx="2026543" cy="1789200"/>
          </a:xfrm>
          <a:prstGeom prst="rect">
            <a:avLst/>
          </a:prstGeom>
        </p:spPr>
      </p:pic>
      <p:sp>
        <p:nvSpPr>
          <p:cNvPr id="2" name="テキスト ボックス 1"/>
          <p:cNvSpPr txBox="1"/>
          <p:nvPr/>
        </p:nvSpPr>
        <p:spPr>
          <a:xfrm>
            <a:off x="3247795" y="176738"/>
            <a:ext cx="2674258" cy="707886"/>
          </a:xfrm>
          <a:prstGeom prst="rect">
            <a:avLst/>
          </a:prstGeom>
          <a:noFill/>
        </p:spPr>
        <p:txBody>
          <a:bodyPr wrap="none" rtlCol="0">
            <a:spAutoFit/>
          </a:bodyPr>
          <a:lstStyle/>
          <a:p>
            <a:r>
              <a:rPr lang="en-US" altLang="ja-JP" sz="4000" b="1" dirty="0"/>
              <a:t>Test Results</a:t>
            </a:r>
            <a:endParaRPr kumimoji="1" lang="ja-JP" altLang="en-US" sz="4000" b="1" dirty="0"/>
          </a:p>
        </p:txBody>
      </p:sp>
      <p:grpSp>
        <p:nvGrpSpPr>
          <p:cNvPr id="18" name="グループ化 17"/>
          <p:cNvGrpSpPr/>
          <p:nvPr/>
        </p:nvGrpSpPr>
        <p:grpSpPr>
          <a:xfrm>
            <a:off x="2116392" y="2359939"/>
            <a:ext cx="469514" cy="648140"/>
            <a:chOff x="2096475" y="2445473"/>
            <a:chExt cx="469514" cy="648140"/>
          </a:xfrm>
        </p:grpSpPr>
        <p:sp>
          <p:nvSpPr>
            <p:cNvPr id="9" name="円/楕円 8"/>
            <p:cNvSpPr/>
            <p:nvPr/>
          </p:nvSpPr>
          <p:spPr>
            <a:xfrm>
              <a:off x="2096475" y="2445473"/>
              <a:ext cx="461318" cy="1812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104671" y="2912380"/>
              <a:ext cx="461318" cy="18123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テキスト ボックス 10"/>
          <p:cNvSpPr txBox="1"/>
          <p:nvPr/>
        </p:nvSpPr>
        <p:spPr>
          <a:xfrm>
            <a:off x="3445260" y="2903636"/>
            <a:ext cx="2108467" cy="1200329"/>
          </a:xfrm>
          <a:prstGeom prst="rect">
            <a:avLst/>
          </a:prstGeom>
          <a:noFill/>
        </p:spPr>
        <p:txBody>
          <a:bodyPr wrap="square" rtlCol="0">
            <a:spAutoFit/>
          </a:bodyPr>
          <a:lstStyle/>
          <a:p>
            <a:pPr algn="ctr"/>
            <a:r>
              <a:rPr kumimoji="1" lang="en-US" altLang="ja-JP" sz="2400" b="1" dirty="0"/>
              <a:t>Contact between chin and chest</a:t>
            </a:r>
            <a:endParaRPr kumimoji="1" lang="ja-JP" altLang="en-US" sz="2400" b="1" dirty="0"/>
          </a:p>
        </p:txBody>
      </p:sp>
      <p:grpSp>
        <p:nvGrpSpPr>
          <p:cNvPr id="20" name="グループ化 19"/>
          <p:cNvGrpSpPr/>
          <p:nvPr/>
        </p:nvGrpSpPr>
        <p:grpSpPr>
          <a:xfrm>
            <a:off x="5717059" y="1350663"/>
            <a:ext cx="1779373" cy="2199485"/>
            <a:chOff x="5782961" y="1539311"/>
            <a:chExt cx="1779373" cy="2199485"/>
          </a:xfrm>
        </p:grpSpPr>
        <p:pic>
          <p:nvPicPr>
            <p:cNvPr id="6" name="図 5"/>
            <p:cNvPicPr>
              <a:picLocks noChangeAspect="1"/>
            </p:cNvPicPr>
            <p:nvPr/>
          </p:nvPicPr>
          <p:blipFill rotWithShape="1">
            <a:blip r:embed="rId4">
              <a:extLst>
                <a:ext uri="{28A0092B-C50C-407E-A947-70E740481C1C}">
                  <a14:useLocalDpi xmlns:a14="http://schemas.microsoft.com/office/drawing/2010/main" val="0"/>
                </a:ext>
              </a:extLst>
            </a:blip>
            <a:srcRect l="19750" r="26250"/>
            <a:stretch/>
          </p:blipFill>
          <p:spPr>
            <a:xfrm>
              <a:off x="5782961" y="1539311"/>
              <a:ext cx="1779373" cy="2199485"/>
            </a:xfrm>
            <a:prstGeom prst="rect">
              <a:avLst/>
            </a:prstGeom>
          </p:spPr>
        </p:pic>
        <p:sp>
          <p:nvSpPr>
            <p:cNvPr id="12" name="円/楕円 11"/>
            <p:cNvSpPr/>
            <p:nvPr/>
          </p:nvSpPr>
          <p:spPr>
            <a:xfrm>
              <a:off x="6487296" y="2385150"/>
              <a:ext cx="461318" cy="26596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6623221" y="2975627"/>
              <a:ext cx="547774" cy="34569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9" name="グループ化 18"/>
          <p:cNvGrpSpPr/>
          <p:nvPr/>
        </p:nvGrpSpPr>
        <p:grpSpPr>
          <a:xfrm>
            <a:off x="1206069" y="3934539"/>
            <a:ext cx="2298356" cy="2199485"/>
            <a:chOff x="1186249" y="4393484"/>
            <a:chExt cx="2298356" cy="2199485"/>
          </a:xfrm>
        </p:grpSpPr>
        <p:pic>
          <p:nvPicPr>
            <p:cNvPr id="7" name="図 6"/>
            <p:cNvPicPr>
              <a:picLocks noChangeAspect="1"/>
            </p:cNvPicPr>
            <p:nvPr/>
          </p:nvPicPr>
          <p:blipFill rotWithShape="1">
            <a:blip r:embed="rId5">
              <a:extLst>
                <a:ext uri="{28A0092B-C50C-407E-A947-70E740481C1C}">
                  <a14:useLocalDpi xmlns:a14="http://schemas.microsoft.com/office/drawing/2010/main" val="0"/>
                </a:ext>
              </a:extLst>
            </a:blip>
            <a:srcRect l="11251" r="18998"/>
            <a:stretch/>
          </p:blipFill>
          <p:spPr>
            <a:xfrm>
              <a:off x="1186249" y="4393484"/>
              <a:ext cx="2298356" cy="2199485"/>
            </a:xfrm>
            <a:prstGeom prst="rect">
              <a:avLst/>
            </a:prstGeom>
          </p:spPr>
        </p:pic>
        <p:sp>
          <p:nvSpPr>
            <p:cNvPr id="14" name="円/楕円 13"/>
            <p:cNvSpPr/>
            <p:nvPr/>
          </p:nvSpPr>
          <p:spPr>
            <a:xfrm>
              <a:off x="2034746" y="5453448"/>
              <a:ext cx="593124" cy="32804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2170671" y="6025316"/>
              <a:ext cx="704282" cy="42637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 name="グループ化 20"/>
          <p:cNvGrpSpPr/>
          <p:nvPr/>
        </p:nvGrpSpPr>
        <p:grpSpPr>
          <a:xfrm>
            <a:off x="6203091" y="5175651"/>
            <a:ext cx="704282" cy="973533"/>
            <a:chOff x="6120714" y="5453448"/>
            <a:chExt cx="704282" cy="973533"/>
          </a:xfrm>
        </p:grpSpPr>
        <p:sp>
          <p:nvSpPr>
            <p:cNvPr id="16" name="円/楕円 15"/>
            <p:cNvSpPr/>
            <p:nvPr/>
          </p:nvSpPr>
          <p:spPr>
            <a:xfrm>
              <a:off x="6190734" y="5453448"/>
              <a:ext cx="593124" cy="32804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6120714" y="6000602"/>
              <a:ext cx="704282" cy="42637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テキスト ボックス 21"/>
          <p:cNvSpPr txBox="1"/>
          <p:nvPr/>
        </p:nvSpPr>
        <p:spPr>
          <a:xfrm>
            <a:off x="1850466" y="897615"/>
            <a:ext cx="898772" cy="461665"/>
          </a:xfrm>
          <a:prstGeom prst="rect">
            <a:avLst/>
          </a:prstGeom>
          <a:noFill/>
        </p:spPr>
        <p:txBody>
          <a:bodyPr wrap="none" rtlCol="0">
            <a:spAutoFit/>
          </a:bodyPr>
          <a:lstStyle/>
          <a:p>
            <a:r>
              <a:rPr kumimoji="1" lang="en-US" altLang="ja-JP" sz="2400" dirty="0"/>
              <a:t>CRS A</a:t>
            </a:r>
            <a:endParaRPr kumimoji="1" lang="ja-JP" altLang="en-US" sz="2400" dirty="0"/>
          </a:p>
        </p:txBody>
      </p:sp>
      <p:sp>
        <p:nvSpPr>
          <p:cNvPr id="23" name="テキスト ボックス 22"/>
          <p:cNvSpPr txBox="1"/>
          <p:nvPr/>
        </p:nvSpPr>
        <p:spPr>
          <a:xfrm>
            <a:off x="6187686" y="886143"/>
            <a:ext cx="887551" cy="461665"/>
          </a:xfrm>
          <a:prstGeom prst="rect">
            <a:avLst/>
          </a:prstGeom>
          <a:noFill/>
        </p:spPr>
        <p:txBody>
          <a:bodyPr wrap="none" rtlCol="0">
            <a:spAutoFit/>
          </a:bodyPr>
          <a:lstStyle/>
          <a:p>
            <a:r>
              <a:rPr kumimoji="1" lang="en-US" altLang="ja-JP" sz="2400" dirty="0"/>
              <a:t>CRS B</a:t>
            </a:r>
            <a:endParaRPr kumimoji="1" lang="ja-JP" altLang="en-US" sz="2400" dirty="0"/>
          </a:p>
        </p:txBody>
      </p:sp>
      <p:sp>
        <p:nvSpPr>
          <p:cNvPr id="24" name="テキスト ボックス 23"/>
          <p:cNvSpPr txBox="1"/>
          <p:nvPr/>
        </p:nvSpPr>
        <p:spPr>
          <a:xfrm>
            <a:off x="1973452" y="3472874"/>
            <a:ext cx="884345" cy="461665"/>
          </a:xfrm>
          <a:prstGeom prst="rect">
            <a:avLst/>
          </a:prstGeom>
          <a:noFill/>
        </p:spPr>
        <p:txBody>
          <a:bodyPr wrap="none" rtlCol="0">
            <a:spAutoFit/>
          </a:bodyPr>
          <a:lstStyle/>
          <a:p>
            <a:r>
              <a:rPr kumimoji="1" lang="en-US" altLang="ja-JP" sz="2400" dirty="0"/>
              <a:t>CRS C</a:t>
            </a:r>
            <a:endParaRPr kumimoji="1" lang="ja-JP" altLang="en-US" sz="2400" dirty="0"/>
          </a:p>
        </p:txBody>
      </p:sp>
      <p:sp>
        <p:nvSpPr>
          <p:cNvPr id="25" name="テキスト ボックス 24"/>
          <p:cNvSpPr txBox="1"/>
          <p:nvPr/>
        </p:nvSpPr>
        <p:spPr>
          <a:xfrm>
            <a:off x="6165244" y="3643828"/>
            <a:ext cx="909993" cy="461665"/>
          </a:xfrm>
          <a:prstGeom prst="rect">
            <a:avLst/>
          </a:prstGeom>
          <a:noFill/>
        </p:spPr>
        <p:txBody>
          <a:bodyPr wrap="none" rtlCol="0">
            <a:spAutoFit/>
          </a:bodyPr>
          <a:lstStyle/>
          <a:p>
            <a:r>
              <a:rPr kumimoji="1" lang="en-US" altLang="ja-JP" sz="2400" dirty="0"/>
              <a:t>CRS D</a:t>
            </a:r>
            <a:endParaRPr kumimoji="1" lang="ja-JP" altLang="en-US" sz="2400" dirty="0"/>
          </a:p>
        </p:txBody>
      </p:sp>
      <p:cxnSp>
        <p:nvCxnSpPr>
          <p:cNvPr id="27" name="直線矢印コネクタ 26"/>
          <p:cNvCxnSpPr>
            <a:stCxn id="11" idx="1"/>
          </p:cNvCxnSpPr>
          <p:nvPr/>
        </p:nvCxnSpPr>
        <p:spPr>
          <a:xfrm flipH="1" flipV="1">
            <a:off x="2585916" y="2458796"/>
            <a:ext cx="859344" cy="10450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11" idx="1"/>
          </p:cNvCxnSpPr>
          <p:nvPr/>
        </p:nvCxnSpPr>
        <p:spPr>
          <a:xfrm flipH="1" flipV="1">
            <a:off x="2647700" y="2950522"/>
            <a:ext cx="797560" cy="55327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11" idx="1"/>
          </p:cNvCxnSpPr>
          <p:nvPr/>
        </p:nvCxnSpPr>
        <p:spPr>
          <a:xfrm flipH="1">
            <a:off x="2647702" y="3503801"/>
            <a:ext cx="797558" cy="157027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11" idx="1"/>
            <a:endCxn id="15" idx="7"/>
          </p:cNvCxnSpPr>
          <p:nvPr/>
        </p:nvCxnSpPr>
        <p:spPr>
          <a:xfrm flipH="1">
            <a:off x="2791633" y="3503801"/>
            <a:ext cx="653627" cy="212501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a:stCxn id="11" idx="3"/>
          </p:cNvCxnSpPr>
          <p:nvPr/>
        </p:nvCxnSpPr>
        <p:spPr>
          <a:xfrm flipV="1">
            <a:off x="5553727" y="2359942"/>
            <a:ext cx="782637" cy="1143859"/>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a:stCxn id="11" idx="3"/>
          </p:cNvCxnSpPr>
          <p:nvPr/>
        </p:nvCxnSpPr>
        <p:spPr>
          <a:xfrm flipV="1">
            <a:off x="5553727" y="3072718"/>
            <a:ext cx="994587" cy="43108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a:stCxn id="11" idx="3"/>
          </p:cNvCxnSpPr>
          <p:nvPr/>
        </p:nvCxnSpPr>
        <p:spPr>
          <a:xfrm>
            <a:off x="5553727" y="3503801"/>
            <a:ext cx="719384" cy="221900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a:stCxn id="11" idx="3"/>
          </p:cNvCxnSpPr>
          <p:nvPr/>
        </p:nvCxnSpPr>
        <p:spPr>
          <a:xfrm>
            <a:off x="5553727" y="3503801"/>
            <a:ext cx="782637" cy="177896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311808" y="6346057"/>
            <a:ext cx="8520383" cy="461665"/>
          </a:xfrm>
          <a:prstGeom prst="rect">
            <a:avLst/>
          </a:prstGeom>
          <a:noFill/>
        </p:spPr>
        <p:txBody>
          <a:bodyPr wrap="square" rtlCol="0">
            <a:spAutoFit/>
          </a:bodyPr>
          <a:lstStyle/>
          <a:p>
            <a:pPr algn="ctr"/>
            <a:r>
              <a:rPr lang="en-US" altLang="ja-JP" sz="2400" b="1" dirty="0"/>
              <a:t>Contact between the chin and chest was confirmed in all tests.</a:t>
            </a:r>
            <a:endParaRPr kumimoji="1" lang="ja-JP" altLang="en-US" sz="2400" b="1" dirty="0"/>
          </a:p>
        </p:txBody>
      </p:sp>
    </p:spTree>
    <p:extLst>
      <p:ext uri="{BB962C8B-B14F-4D97-AF65-F5344CB8AC3E}">
        <p14:creationId xmlns:p14="http://schemas.microsoft.com/office/powerpoint/2010/main" val="2344283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71975" y="193214"/>
            <a:ext cx="2546403" cy="707886"/>
          </a:xfrm>
          <a:prstGeom prst="rect">
            <a:avLst/>
          </a:prstGeom>
          <a:noFill/>
        </p:spPr>
        <p:txBody>
          <a:bodyPr wrap="none" rtlCol="0">
            <a:spAutoFit/>
          </a:bodyPr>
          <a:lstStyle/>
          <a:p>
            <a:r>
              <a:rPr kumimoji="1" lang="en-US" altLang="ja-JP" sz="4000" b="1" dirty="0"/>
              <a:t>Injury Data</a:t>
            </a:r>
            <a:endParaRPr kumimoji="1" lang="ja-JP" altLang="en-US" sz="4000" b="1" dirty="0"/>
          </a:p>
        </p:txBody>
      </p:sp>
      <p:graphicFrame>
        <p:nvGraphicFramePr>
          <p:cNvPr id="4" name="表 3"/>
          <p:cNvGraphicFramePr>
            <a:graphicFrameLocks noGrp="1"/>
          </p:cNvGraphicFramePr>
          <p:nvPr>
            <p:extLst>
              <p:ext uri="{D42A27DB-BD31-4B8C-83A1-F6EECF244321}">
                <p14:modId xmlns:p14="http://schemas.microsoft.com/office/powerpoint/2010/main" val="3903201074"/>
              </p:ext>
            </p:extLst>
          </p:nvPr>
        </p:nvGraphicFramePr>
        <p:xfrm>
          <a:off x="1097110" y="1538289"/>
          <a:ext cx="6600029" cy="2479040"/>
        </p:xfrm>
        <a:graphic>
          <a:graphicData uri="http://schemas.openxmlformats.org/drawingml/2006/table">
            <a:tbl>
              <a:tblPr firstRow="1" bandRow="1">
                <a:tableStyleId>{5C22544A-7EE6-4342-B048-85BDC9FD1C3A}</a:tableStyleId>
              </a:tblPr>
              <a:tblGrid>
                <a:gridCol w="2404225">
                  <a:extLst>
                    <a:ext uri="{9D8B030D-6E8A-4147-A177-3AD203B41FA5}">
                      <a16:colId xmlns:a16="http://schemas.microsoft.com/office/drawing/2014/main" val="20000"/>
                    </a:ext>
                  </a:extLst>
                </a:gridCol>
                <a:gridCol w="1048951">
                  <a:extLst>
                    <a:ext uri="{9D8B030D-6E8A-4147-A177-3AD203B41FA5}">
                      <a16:colId xmlns:a16="http://schemas.microsoft.com/office/drawing/2014/main" val="20002"/>
                    </a:ext>
                  </a:extLst>
                </a:gridCol>
                <a:gridCol w="1048951">
                  <a:extLst>
                    <a:ext uri="{9D8B030D-6E8A-4147-A177-3AD203B41FA5}">
                      <a16:colId xmlns:a16="http://schemas.microsoft.com/office/drawing/2014/main" val="20003"/>
                    </a:ext>
                  </a:extLst>
                </a:gridCol>
                <a:gridCol w="1048951">
                  <a:extLst>
                    <a:ext uri="{9D8B030D-6E8A-4147-A177-3AD203B41FA5}">
                      <a16:colId xmlns:a16="http://schemas.microsoft.com/office/drawing/2014/main" val="20004"/>
                    </a:ext>
                  </a:extLst>
                </a:gridCol>
                <a:gridCol w="1048951">
                  <a:extLst>
                    <a:ext uri="{9D8B030D-6E8A-4147-A177-3AD203B41FA5}">
                      <a16:colId xmlns:a16="http://schemas.microsoft.com/office/drawing/2014/main" val="20005"/>
                    </a:ext>
                  </a:extLst>
                </a:gridCol>
              </a:tblGrid>
              <a:tr h="370840">
                <a:tc>
                  <a:txBody>
                    <a:bodyPr/>
                    <a:lstStyle/>
                    <a:p>
                      <a:pPr algn="ctr"/>
                      <a:endParaRPr kumimoji="1" lang="ja-JP" altLang="en-US" sz="1600" dirty="0"/>
                    </a:p>
                  </a:txBody>
                  <a:tcPr anchor="ctr"/>
                </a:tc>
                <a:tc>
                  <a:txBody>
                    <a:bodyPr/>
                    <a:lstStyle/>
                    <a:p>
                      <a:pPr algn="ctr"/>
                      <a:r>
                        <a:rPr kumimoji="1" lang="en-US" altLang="ja-JP" sz="1600" dirty="0"/>
                        <a:t>Test 1</a:t>
                      </a:r>
                    </a:p>
                    <a:p>
                      <a:pPr algn="ctr"/>
                      <a:r>
                        <a:rPr kumimoji="1" lang="en-US" altLang="ja-JP" sz="1600" dirty="0"/>
                        <a:t>CRS A</a:t>
                      </a:r>
                      <a:endParaRPr kumimoji="1" lang="ja-JP" altLang="en-US" sz="1600" dirty="0"/>
                    </a:p>
                  </a:txBody>
                  <a:tcPr anchor="ctr"/>
                </a:tc>
                <a:tc>
                  <a:txBody>
                    <a:bodyPr/>
                    <a:lstStyle/>
                    <a:p>
                      <a:pPr algn="ctr"/>
                      <a:r>
                        <a:rPr kumimoji="1" lang="en-US" altLang="ja-JP" sz="1600" dirty="0"/>
                        <a:t>Test 2</a:t>
                      </a:r>
                    </a:p>
                    <a:p>
                      <a:pPr algn="ctr"/>
                      <a:r>
                        <a:rPr kumimoji="1" lang="en-US" altLang="ja-JP" sz="1600" dirty="0"/>
                        <a:t>CRS B</a:t>
                      </a:r>
                      <a:endParaRPr kumimoji="1" lang="ja-JP" altLang="en-US" sz="1600" dirty="0"/>
                    </a:p>
                  </a:txBody>
                  <a:tcPr anchor="ctr"/>
                </a:tc>
                <a:tc>
                  <a:txBody>
                    <a:bodyPr/>
                    <a:lstStyle/>
                    <a:p>
                      <a:pPr algn="ctr"/>
                      <a:r>
                        <a:rPr kumimoji="1" lang="en-US" altLang="ja-JP" sz="1600" dirty="0"/>
                        <a:t>Test 3</a:t>
                      </a:r>
                    </a:p>
                    <a:p>
                      <a:pPr algn="ctr"/>
                      <a:r>
                        <a:rPr kumimoji="1" lang="en-US" altLang="ja-JP" sz="1600" dirty="0"/>
                        <a:t>CRS C</a:t>
                      </a:r>
                      <a:endParaRPr kumimoji="1" lang="ja-JP" altLang="en-US" sz="1600" dirty="0"/>
                    </a:p>
                  </a:txBody>
                  <a:tcPr anchor="ctr"/>
                </a:tc>
                <a:tc>
                  <a:txBody>
                    <a:bodyPr/>
                    <a:lstStyle/>
                    <a:p>
                      <a:pPr algn="ctr"/>
                      <a:r>
                        <a:rPr kumimoji="1" lang="en-US" altLang="ja-JP" sz="1600" dirty="0"/>
                        <a:t>Test 4</a:t>
                      </a:r>
                    </a:p>
                    <a:p>
                      <a:pPr algn="ctr"/>
                      <a:r>
                        <a:rPr kumimoji="1" lang="en-US" altLang="ja-JP" sz="1600" dirty="0"/>
                        <a:t>CRS</a:t>
                      </a:r>
                      <a:r>
                        <a:rPr kumimoji="1" lang="en-US" altLang="ja-JP" sz="1600" baseline="0" dirty="0"/>
                        <a:t> D</a:t>
                      </a:r>
                      <a:endParaRPr kumimoji="1" lang="ja-JP" altLang="en-US" sz="1600" dirty="0"/>
                    </a:p>
                  </a:txBody>
                  <a:tcPr anchor="ctr"/>
                </a:tc>
                <a:extLst>
                  <a:ext uri="{0D108BD9-81ED-4DB2-BD59-A6C34878D82A}">
                    <a16:rowId xmlns:a16="http://schemas.microsoft.com/office/drawing/2014/main" val="1000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Neck upper tension force (N)</a:t>
                      </a:r>
                      <a:endParaRPr kumimoji="1" lang="ja-JP" altLang="en-US" sz="1600" dirty="0"/>
                    </a:p>
                  </a:txBody>
                  <a:tcPr anchor="ctr"/>
                </a:tc>
                <a:tc>
                  <a:txBody>
                    <a:bodyPr/>
                    <a:lstStyle/>
                    <a:p>
                      <a:pPr algn="ctr" fontAlgn="ctr"/>
                      <a:r>
                        <a:rPr lang="en-US" altLang="ja-JP" sz="1600" b="1" i="0" u="none" strike="noStrike" dirty="0">
                          <a:solidFill>
                            <a:schemeClr val="tx1"/>
                          </a:solidFill>
                          <a:effectLst/>
                          <a:latin typeface="ＭＳ Ｐゴシック" panose="020B0600070205080204" pitchFamily="50" charset="-128"/>
                          <a:ea typeface="ＭＳ Ｐゴシック" panose="020B0600070205080204" pitchFamily="50" charset="-128"/>
                        </a:rPr>
                        <a:t>1718</a:t>
                      </a:r>
                    </a:p>
                  </a:txBody>
                  <a:tcPr marL="9525" marR="9525" marT="9525" marB="0" anchor="ctr"/>
                </a:tc>
                <a:tc>
                  <a:txBody>
                    <a:bodyPr/>
                    <a:lstStyle/>
                    <a:p>
                      <a:pPr algn="ctr" fontAlgn="ctr"/>
                      <a:r>
                        <a:rPr lang="en-US" altLang="ja-JP" sz="1600" b="1" i="0" u="none" strike="noStrike" dirty="0">
                          <a:solidFill>
                            <a:schemeClr val="tx1"/>
                          </a:solidFill>
                          <a:effectLst/>
                          <a:latin typeface="ＭＳ Ｐゴシック" panose="020B0600070205080204" pitchFamily="50" charset="-128"/>
                          <a:ea typeface="ＭＳ Ｐゴシック" panose="020B0600070205080204" pitchFamily="50" charset="-128"/>
                        </a:rPr>
                        <a:t>1242</a:t>
                      </a:r>
                    </a:p>
                  </a:txBody>
                  <a:tcPr marL="9525" marR="9525" marT="9525" marB="0" anchor="ctr"/>
                </a:tc>
                <a:tc>
                  <a:txBody>
                    <a:bodyPr/>
                    <a:lstStyle/>
                    <a:p>
                      <a:pPr algn="ctr"/>
                      <a:r>
                        <a:rPr kumimoji="1" lang="en-US" altLang="ja-JP" sz="1600" b="1" dirty="0">
                          <a:solidFill>
                            <a:schemeClr val="tx1"/>
                          </a:solidFill>
                          <a:latin typeface="+mn-ea"/>
                          <a:ea typeface="+mn-ea"/>
                        </a:rPr>
                        <a:t>1428</a:t>
                      </a:r>
                    </a:p>
                  </a:txBody>
                  <a:tcPr anchor="ctr"/>
                </a:tc>
                <a:tc>
                  <a:txBody>
                    <a:bodyPr/>
                    <a:lstStyle/>
                    <a:p>
                      <a:pPr algn="ctr"/>
                      <a:r>
                        <a:rPr kumimoji="1" lang="en-US" altLang="ja-JP" sz="1600" b="1" dirty="0">
                          <a:solidFill>
                            <a:schemeClr val="tx1"/>
                          </a:solidFill>
                          <a:latin typeface="+mn-ea"/>
                          <a:ea typeface="+mn-ea"/>
                        </a:rPr>
                        <a:t>1539</a:t>
                      </a:r>
                    </a:p>
                  </a:txBody>
                  <a:tcPr anchor="ctr"/>
                </a:tc>
                <a:extLst>
                  <a:ext uri="{0D108BD9-81ED-4DB2-BD59-A6C34878D82A}">
                    <a16:rowId xmlns:a16="http://schemas.microsoft.com/office/drawing/2014/main" val="1000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Neck upper</a:t>
                      </a:r>
                      <a:r>
                        <a:rPr kumimoji="1" lang="en-US" altLang="ja-JP" sz="1600" baseline="0" dirty="0"/>
                        <a:t> moment </a:t>
                      </a:r>
                      <a:r>
                        <a:rPr kumimoji="1" lang="en-US" altLang="ja-JP" sz="1600" dirty="0"/>
                        <a:t>(Nm)</a:t>
                      </a:r>
                      <a:endParaRPr kumimoji="1" lang="ja-JP" altLang="en-US" sz="1600" dirty="0"/>
                    </a:p>
                  </a:txBody>
                  <a:tcPr anchor="ctr"/>
                </a:tc>
                <a:tc>
                  <a:txBody>
                    <a:bodyPr/>
                    <a:lstStyle/>
                    <a:p>
                      <a:pPr algn="ctr"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20.7</a:t>
                      </a:r>
                    </a:p>
                  </a:txBody>
                  <a:tcPr marL="9525" marR="9525" marT="9525" marB="0" anchor="ctr"/>
                </a:tc>
                <a:tc>
                  <a:txBody>
                    <a:bodyPr/>
                    <a:lstStyle/>
                    <a:p>
                      <a:pPr algn="ctr"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15.5</a:t>
                      </a:r>
                    </a:p>
                  </a:txBody>
                  <a:tcPr marL="9525" marR="9525" marT="9525" marB="0" anchor="ctr"/>
                </a:tc>
                <a:tc>
                  <a:txBody>
                    <a:bodyPr/>
                    <a:lstStyle/>
                    <a:p>
                      <a:pPr algn="ctr"/>
                      <a:r>
                        <a:rPr kumimoji="1" lang="en-US" altLang="ja-JP" sz="1600" b="1" dirty="0">
                          <a:latin typeface="+mn-ea"/>
                          <a:ea typeface="+mn-ea"/>
                        </a:rPr>
                        <a:t>15.4</a:t>
                      </a:r>
                    </a:p>
                  </a:txBody>
                  <a:tcPr anchor="ctr"/>
                </a:tc>
                <a:tc>
                  <a:txBody>
                    <a:bodyPr/>
                    <a:lstStyle/>
                    <a:p>
                      <a:pPr lvl="0" algn="ctr"/>
                      <a:r>
                        <a:rPr kumimoji="1" lang="en-US" altLang="ja-JP" sz="1600" b="1" dirty="0">
                          <a:latin typeface="+mn-ea"/>
                          <a:ea typeface="+mn-ea"/>
                        </a:rPr>
                        <a:t>16.2</a:t>
                      </a:r>
                    </a:p>
                  </a:txBody>
                  <a:tcPr anchor="ctr"/>
                </a:tc>
                <a:extLst>
                  <a:ext uri="{0D108BD9-81ED-4DB2-BD59-A6C34878D82A}">
                    <a16:rowId xmlns:a16="http://schemas.microsoft.com/office/drawing/2014/main" val="1000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a:t>Chest 3ms</a:t>
                      </a:r>
                      <a:r>
                        <a:rPr kumimoji="1" lang="en-US" altLang="ja-JP" sz="1600" baseline="0" dirty="0"/>
                        <a:t> maximum acceleration </a:t>
                      </a:r>
                      <a:r>
                        <a:rPr kumimoji="1" lang="en-US" altLang="ja-JP" sz="1600" dirty="0"/>
                        <a:t>(G)</a:t>
                      </a:r>
                    </a:p>
                  </a:txBody>
                  <a:tcPr anchor="ctr"/>
                </a:tc>
                <a:tc>
                  <a:txBody>
                    <a:bodyPr/>
                    <a:lstStyle/>
                    <a:p>
                      <a:pPr algn="ctr"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34.5</a:t>
                      </a:r>
                    </a:p>
                  </a:txBody>
                  <a:tcPr marL="9525" marR="9525" marT="9525" marB="0" anchor="ctr"/>
                </a:tc>
                <a:tc>
                  <a:txBody>
                    <a:bodyPr/>
                    <a:lstStyle/>
                    <a:p>
                      <a:pPr algn="ctr"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31.8</a:t>
                      </a:r>
                    </a:p>
                  </a:txBody>
                  <a:tcPr marL="9525" marR="9525" marT="9525" marB="0" anchor="ctr"/>
                </a:tc>
                <a:tc>
                  <a:txBody>
                    <a:bodyPr/>
                    <a:lstStyle/>
                    <a:p>
                      <a:pPr algn="ctr"/>
                      <a:r>
                        <a:rPr kumimoji="1" lang="en-US" altLang="ja-JP" sz="1600" b="1" dirty="0">
                          <a:latin typeface="+mn-ea"/>
                          <a:ea typeface="+mn-ea"/>
                        </a:rPr>
                        <a:t>33.3</a:t>
                      </a:r>
                      <a:endParaRPr kumimoji="1" lang="ja-JP" altLang="en-US" sz="1600" b="1" dirty="0">
                        <a:latin typeface="+mn-ea"/>
                        <a:ea typeface="+mn-ea"/>
                      </a:endParaRPr>
                    </a:p>
                  </a:txBody>
                  <a:tcPr anchor="ctr"/>
                </a:tc>
                <a:tc>
                  <a:txBody>
                    <a:bodyPr/>
                    <a:lstStyle/>
                    <a:p>
                      <a:pPr algn="ctr"/>
                      <a:r>
                        <a:rPr kumimoji="1" lang="en-US" altLang="ja-JP" sz="1600" b="1" dirty="0">
                          <a:latin typeface="+mn-ea"/>
                          <a:ea typeface="+mn-ea"/>
                        </a:rPr>
                        <a:t>36.3</a:t>
                      </a:r>
                      <a:endParaRPr kumimoji="1" lang="ja-JP" altLang="en-US" sz="1600" b="1" dirty="0">
                        <a:latin typeface="+mn-ea"/>
                        <a:ea typeface="+mn-ea"/>
                      </a:endParaRPr>
                    </a:p>
                  </a:txBody>
                  <a:tcPr anchor="ctr"/>
                </a:tc>
                <a:extLst>
                  <a:ext uri="{0D108BD9-81ED-4DB2-BD59-A6C34878D82A}">
                    <a16:rowId xmlns:a16="http://schemas.microsoft.com/office/drawing/2014/main" val="10003"/>
                  </a:ext>
                </a:extLst>
              </a:tr>
              <a:tr h="370840">
                <a:tc>
                  <a:txBody>
                    <a:bodyPr/>
                    <a:lstStyle/>
                    <a:p>
                      <a:pPr algn="ctr"/>
                      <a:r>
                        <a:rPr kumimoji="1" lang="en-US" altLang="ja-JP" sz="1600" dirty="0"/>
                        <a:t>Chest deflection (mm)</a:t>
                      </a:r>
                    </a:p>
                  </a:txBody>
                  <a:tcPr anchor="ctr"/>
                </a:tc>
                <a:tc>
                  <a:txBody>
                    <a:bodyPr/>
                    <a:lstStyle/>
                    <a:p>
                      <a:pPr algn="ctr"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24</a:t>
                      </a:r>
                    </a:p>
                  </a:txBody>
                  <a:tcPr marL="9525" marR="9525" marT="9525" marB="0" anchor="ctr"/>
                </a:tc>
                <a:tc>
                  <a:txBody>
                    <a:bodyPr/>
                    <a:lstStyle/>
                    <a:p>
                      <a:pPr algn="ctr" fontAlgn="ctr"/>
                      <a:r>
                        <a:rPr lang="en-US" altLang="ja-JP" sz="1600" b="1" i="0" u="none" strike="noStrike" dirty="0">
                          <a:solidFill>
                            <a:srgbClr val="000000"/>
                          </a:solidFill>
                          <a:effectLst/>
                          <a:latin typeface="ＭＳ Ｐゴシック" panose="020B0600070205080204" pitchFamily="50" charset="-128"/>
                          <a:ea typeface="ＭＳ Ｐゴシック" panose="020B0600070205080204" pitchFamily="50" charset="-128"/>
                        </a:rPr>
                        <a:t>14</a:t>
                      </a:r>
                    </a:p>
                  </a:txBody>
                  <a:tcPr marL="9525" marR="9525" marT="9525" marB="0" anchor="ctr"/>
                </a:tc>
                <a:tc>
                  <a:txBody>
                    <a:bodyPr/>
                    <a:lstStyle/>
                    <a:p>
                      <a:pPr algn="ctr"/>
                      <a:r>
                        <a:rPr kumimoji="1" lang="en-US" altLang="ja-JP" sz="1600" b="1" dirty="0">
                          <a:latin typeface="+mn-ea"/>
                          <a:ea typeface="+mn-ea"/>
                        </a:rPr>
                        <a:t>17</a:t>
                      </a:r>
                      <a:endParaRPr kumimoji="1" lang="ja-JP" altLang="en-US" sz="1600" b="1" dirty="0">
                        <a:latin typeface="+mn-ea"/>
                        <a:ea typeface="+mn-ea"/>
                      </a:endParaRPr>
                    </a:p>
                  </a:txBody>
                  <a:tcPr anchor="ctr"/>
                </a:tc>
                <a:tc>
                  <a:txBody>
                    <a:bodyPr/>
                    <a:lstStyle/>
                    <a:p>
                      <a:pPr algn="ctr"/>
                      <a:r>
                        <a:rPr kumimoji="1" lang="en-US" altLang="ja-JP" sz="1600" b="1" dirty="0">
                          <a:latin typeface="+mn-ea"/>
                          <a:ea typeface="+mn-ea"/>
                        </a:rPr>
                        <a:t>14</a:t>
                      </a:r>
                      <a:endParaRPr kumimoji="1" lang="ja-JP" altLang="en-US" sz="1600" b="1" dirty="0">
                        <a:latin typeface="+mn-ea"/>
                        <a:ea typeface="+mn-ea"/>
                      </a:endParaRPr>
                    </a:p>
                  </a:txBody>
                  <a:tcPr anchor="ctr"/>
                </a:tc>
                <a:extLst>
                  <a:ext uri="{0D108BD9-81ED-4DB2-BD59-A6C34878D82A}">
                    <a16:rowId xmlns:a16="http://schemas.microsoft.com/office/drawing/2014/main" val="10004"/>
                  </a:ext>
                </a:extLst>
              </a:tr>
            </a:tbl>
          </a:graphicData>
        </a:graphic>
      </p:graphicFrame>
      <p:sp>
        <p:nvSpPr>
          <p:cNvPr id="3" name="テキスト ボックス 2"/>
          <p:cNvSpPr txBox="1"/>
          <p:nvPr/>
        </p:nvSpPr>
        <p:spPr>
          <a:xfrm>
            <a:off x="353863" y="4221485"/>
            <a:ext cx="8520383" cy="707886"/>
          </a:xfrm>
          <a:prstGeom prst="rect">
            <a:avLst/>
          </a:prstGeom>
          <a:noFill/>
        </p:spPr>
        <p:txBody>
          <a:bodyPr wrap="square" rtlCol="0">
            <a:spAutoFit/>
          </a:bodyPr>
          <a:lstStyle/>
          <a:p>
            <a:pPr marL="457200" indent="-457200">
              <a:buFont typeface="Arial" panose="020B0604020202020204" pitchFamily="34" charset="0"/>
              <a:buChar char="•"/>
            </a:pPr>
            <a:r>
              <a:rPr lang="en-US" altLang="ja-JP" sz="2000" dirty="0"/>
              <a:t>Neck upper tension forces were between 1242 and 1718 in the four tests.</a:t>
            </a:r>
          </a:p>
          <a:p>
            <a:pPr marL="457200" indent="-457200">
              <a:buFont typeface="Arial" panose="020B0604020202020204" pitchFamily="34" charset="0"/>
              <a:buChar char="•"/>
            </a:pPr>
            <a:r>
              <a:rPr lang="en-US" altLang="ja-JP" sz="2000" dirty="0"/>
              <a:t>Neck upper moments were between 15.5 and 20.7 Nm in the four tests.</a:t>
            </a:r>
          </a:p>
        </p:txBody>
      </p:sp>
    </p:spTree>
    <p:extLst>
      <p:ext uri="{BB962C8B-B14F-4D97-AF65-F5344CB8AC3E}">
        <p14:creationId xmlns:p14="http://schemas.microsoft.com/office/powerpoint/2010/main" val="12427985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782595" y="188152"/>
            <a:ext cx="7407153" cy="954107"/>
          </a:xfrm>
          <a:prstGeom prst="rect">
            <a:avLst/>
          </a:prstGeom>
          <a:noFill/>
        </p:spPr>
        <p:txBody>
          <a:bodyPr wrap="square" rtlCol="0">
            <a:spAutoFit/>
          </a:bodyPr>
          <a:lstStyle/>
          <a:p>
            <a:pPr algn="ctr"/>
            <a:r>
              <a:rPr lang="en-US" altLang="ja-JP" sz="2800" b="1" dirty="0"/>
              <a:t>Comparison of Neck Fz and Head Load Calculated from Acceleration (az)</a:t>
            </a:r>
            <a:endParaRPr kumimoji="1" lang="ja-JP" altLang="en-US" sz="2800" b="1" dirty="0"/>
          </a:p>
        </p:txBody>
      </p:sp>
      <p:pic>
        <p:nvPicPr>
          <p:cNvPr id="2" name="図 1"/>
          <p:cNvPicPr>
            <a:picLocks noChangeAspect="1"/>
          </p:cNvPicPr>
          <p:nvPr/>
        </p:nvPicPr>
        <p:blipFill>
          <a:blip r:embed="rId2"/>
          <a:stretch>
            <a:fillRect/>
          </a:stretch>
        </p:blipFill>
        <p:spPr>
          <a:xfrm>
            <a:off x="961878" y="1568696"/>
            <a:ext cx="3028548" cy="2059551"/>
          </a:xfrm>
          <a:prstGeom prst="rect">
            <a:avLst/>
          </a:prstGeom>
        </p:spPr>
      </p:pic>
      <p:pic>
        <p:nvPicPr>
          <p:cNvPr id="4" name="図 3"/>
          <p:cNvPicPr>
            <a:picLocks noChangeAspect="1"/>
          </p:cNvPicPr>
          <p:nvPr/>
        </p:nvPicPr>
        <p:blipFill>
          <a:blip r:embed="rId3"/>
          <a:stretch>
            <a:fillRect/>
          </a:stretch>
        </p:blipFill>
        <p:spPr>
          <a:xfrm>
            <a:off x="5450908" y="1533216"/>
            <a:ext cx="3062577" cy="2052154"/>
          </a:xfrm>
          <a:prstGeom prst="rect">
            <a:avLst/>
          </a:prstGeom>
        </p:spPr>
      </p:pic>
      <p:pic>
        <p:nvPicPr>
          <p:cNvPr id="5" name="図 4"/>
          <p:cNvPicPr>
            <a:picLocks noChangeAspect="1"/>
          </p:cNvPicPr>
          <p:nvPr/>
        </p:nvPicPr>
        <p:blipFill>
          <a:blip r:embed="rId4"/>
          <a:stretch>
            <a:fillRect/>
          </a:stretch>
        </p:blipFill>
        <p:spPr>
          <a:xfrm>
            <a:off x="986592" y="3589641"/>
            <a:ext cx="3062577" cy="2052154"/>
          </a:xfrm>
          <a:prstGeom prst="rect">
            <a:avLst/>
          </a:prstGeom>
        </p:spPr>
      </p:pic>
      <p:pic>
        <p:nvPicPr>
          <p:cNvPr id="6" name="図 5"/>
          <p:cNvPicPr>
            <a:picLocks noChangeAspect="1"/>
          </p:cNvPicPr>
          <p:nvPr/>
        </p:nvPicPr>
        <p:blipFill>
          <a:blip r:embed="rId5"/>
          <a:stretch>
            <a:fillRect/>
          </a:stretch>
        </p:blipFill>
        <p:spPr>
          <a:xfrm>
            <a:off x="5450909" y="3552418"/>
            <a:ext cx="3062577" cy="2052894"/>
          </a:xfrm>
          <a:prstGeom prst="rect">
            <a:avLst/>
          </a:prstGeom>
        </p:spPr>
      </p:pic>
      <p:sp>
        <p:nvSpPr>
          <p:cNvPr id="8" name="テキスト ボックス 7"/>
          <p:cNvSpPr txBox="1"/>
          <p:nvPr/>
        </p:nvSpPr>
        <p:spPr>
          <a:xfrm>
            <a:off x="19072" y="1703751"/>
            <a:ext cx="721864" cy="369332"/>
          </a:xfrm>
          <a:prstGeom prst="rect">
            <a:avLst/>
          </a:prstGeom>
          <a:noFill/>
        </p:spPr>
        <p:txBody>
          <a:bodyPr wrap="none" rtlCol="0">
            <a:spAutoFit/>
          </a:bodyPr>
          <a:lstStyle/>
          <a:p>
            <a:r>
              <a:rPr kumimoji="1" lang="en-US" altLang="ja-JP" dirty="0"/>
              <a:t>CRS A</a:t>
            </a:r>
            <a:endParaRPr kumimoji="1" lang="ja-JP" altLang="en-US" dirty="0"/>
          </a:p>
        </p:txBody>
      </p:sp>
      <p:sp>
        <p:nvSpPr>
          <p:cNvPr id="13" name="テキスト ボックス 12"/>
          <p:cNvSpPr txBox="1"/>
          <p:nvPr/>
        </p:nvSpPr>
        <p:spPr>
          <a:xfrm>
            <a:off x="4572000" y="1713941"/>
            <a:ext cx="721864" cy="369332"/>
          </a:xfrm>
          <a:prstGeom prst="rect">
            <a:avLst/>
          </a:prstGeom>
          <a:noFill/>
        </p:spPr>
        <p:txBody>
          <a:bodyPr wrap="none" rtlCol="0">
            <a:spAutoFit/>
          </a:bodyPr>
          <a:lstStyle/>
          <a:p>
            <a:r>
              <a:rPr kumimoji="1" lang="en-US" altLang="ja-JP" dirty="0"/>
              <a:t>CRS B</a:t>
            </a:r>
            <a:endParaRPr kumimoji="1" lang="ja-JP" altLang="en-US" dirty="0"/>
          </a:p>
        </p:txBody>
      </p:sp>
      <p:sp>
        <p:nvSpPr>
          <p:cNvPr id="14" name="テキスト ボックス 13"/>
          <p:cNvSpPr txBox="1"/>
          <p:nvPr/>
        </p:nvSpPr>
        <p:spPr>
          <a:xfrm>
            <a:off x="81191" y="3662870"/>
            <a:ext cx="721864" cy="369332"/>
          </a:xfrm>
          <a:prstGeom prst="rect">
            <a:avLst/>
          </a:prstGeom>
          <a:noFill/>
        </p:spPr>
        <p:txBody>
          <a:bodyPr wrap="none" rtlCol="0">
            <a:spAutoFit/>
          </a:bodyPr>
          <a:lstStyle/>
          <a:p>
            <a:r>
              <a:rPr kumimoji="1" lang="en-US" altLang="ja-JP" dirty="0"/>
              <a:t>CRS C</a:t>
            </a:r>
            <a:endParaRPr kumimoji="1" lang="ja-JP" altLang="en-US" dirty="0"/>
          </a:p>
        </p:txBody>
      </p:sp>
      <p:sp>
        <p:nvSpPr>
          <p:cNvPr id="15" name="テキスト ボックス 14"/>
          <p:cNvSpPr txBox="1"/>
          <p:nvPr/>
        </p:nvSpPr>
        <p:spPr>
          <a:xfrm>
            <a:off x="4635369" y="4032202"/>
            <a:ext cx="731482" cy="369332"/>
          </a:xfrm>
          <a:prstGeom prst="rect">
            <a:avLst/>
          </a:prstGeom>
          <a:noFill/>
        </p:spPr>
        <p:txBody>
          <a:bodyPr wrap="none" rtlCol="0">
            <a:spAutoFit/>
          </a:bodyPr>
          <a:lstStyle/>
          <a:p>
            <a:r>
              <a:rPr kumimoji="1" lang="en-US" altLang="ja-JP" dirty="0"/>
              <a:t>CRS D</a:t>
            </a:r>
            <a:endParaRPr kumimoji="1" lang="ja-JP" altLang="en-US" dirty="0"/>
          </a:p>
        </p:txBody>
      </p:sp>
      <p:sp>
        <p:nvSpPr>
          <p:cNvPr id="16" name="テキスト ボックス 15"/>
          <p:cNvSpPr txBox="1"/>
          <p:nvPr/>
        </p:nvSpPr>
        <p:spPr>
          <a:xfrm>
            <a:off x="81191" y="5521840"/>
            <a:ext cx="9062809" cy="1323439"/>
          </a:xfrm>
          <a:prstGeom prst="rect">
            <a:avLst/>
          </a:prstGeom>
          <a:noFill/>
        </p:spPr>
        <p:txBody>
          <a:bodyPr wrap="square" rtlCol="0">
            <a:spAutoFit/>
          </a:bodyPr>
          <a:lstStyle/>
          <a:p>
            <a:r>
              <a:rPr kumimoji="1" lang="en-US" altLang="ja-JP" sz="2000" dirty="0"/>
              <a:t>Thes</a:t>
            </a:r>
            <a:r>
              <a:rPr lang="en-US" altLang="ja-JP" sz="2000" dirty="0"/>
              <a:t>e graphs compare the neck upper Fz and the multiple (head mass </a:t>
            </a:r>
            <a:r>
              <a:rPr lang="en-US" altLang="ja-JP" sz="2000" dirty="0">
                <a:cs typeface="Arial"/>
              </a:rPr>
              <a:t>×</a:t>
            </a:r>
            <a:r>
              <a:rPr lang="en-US" altLang="ja-JP" sz="2000" dirty="0"/>
              <a:t> head acceleration z). </a:t>
            </a:r>
            <a:r>
              <a:rPr kumimoji="1" lang="en-US" altLang="ja-JP" sz="2000" dirty="0"/>
              <a:t>After contact between the chin and chest, Fz becam</a:t>
            </a:r>
            <a:r>
              <a:rPr lang="en-US" altLang="ja-JP" sz="2000" dirty="0"/>
              <a:t>e larger than the multiple because of the input force from the chest to the head, however, the maximum neck tension force increased in only one case.</a:t>
            </a:r>
            <a:endParaRPr kumimoji="1" lang="ja-JP" altLang="en-US" sz="2000" dirty="0"/>
          </a:p>
        </p:txBody>
      </p:sp>
      <p:pic>
        <p:nvPicPr>
          <p:cNvPr id="7" name="図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181" y="1079046"/>
            <a:ext cx="7791891" cy="468000"/>
          </a:xfrm>
          <a:prstGeom prst="rect">
            <a:avLst/>
          </a:prstGeom>
        </p:spPr>
      </p:pic>
    </p:spTree>
    <p:extLst>
      <p:ext uri="{BB962C8B-B14F-4D97-AF65-F5344CB8AC3E}">
        <p14:creationId xmlns:p14="http://schemas.microsoft.com/office/powerpoint/2010/main" val="1684574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954251" y="1073042"/>
            <a:ext cx="7235497" cy="5090767"/>
          </a:xfrm>
          <a:prstGeom prst="rect">
            <a:avLst/>
          </a:prstGeom>
        </p:spPr>
      </p:pic>
      <p:sp>
        <p:nvSpPr>
          <p:cNvPr id="17" name="テキスト ボックス 16"/>
          <p:cNvSpPr txBox="1"/>
          <p:nvPr/>
        </p:nvSpPr>
        <p:spPr>
          <a:xfrm>
            <a:off x="1709302" y="204628"/>
            <a:ext cx="5695662" cy="707886"/>
          </a:xfrm>
          <a:prstGeom prst="rect">
            <a:avLst/>
          </a:prstGeom>
          <a:noFill/>
        </p:spPr>
        <p:txBody>
          <a:bodyPr wrap="none" rtlCol="0">
            <a:spAutoFit/>
          </a:bodyPr>
          <a:lstStyle/>
          <a:p>
            <a:r>
              <a:rPr lang="en-US" altLang="ja-JP" sz="4000" b="1" dirty="0"/>
              <a:t>Neck Upper Tension Force</a:t>
            </a:r>
            <a:endParaRPr kumimoji="1" lang="ja-JP" altLang="en-US" sz="4000" b="1" dirty="0"/>
          </a:p>
        </p:txBody>
      </p:sp>
      <p:sp>
        <p:nvSpPr>
          <p:cNvPr id="20" name="テキスト ボックス 19"/>
          <p:cNvSpPr txBox="1"/>
          <p:nvPr/>
        </p:nvSpPr>
        <p:spPr>
          <a:xfrm>
            <a:off x="624081" y="904125"/>
            <a:ext cx="4970079" cy="369332"/>
          </a:xfrm>
          <a:prstGeom prst="rect">
            <a:avLst/>
          </a:prstGeom>
          <a:noFill/>
        </p:spPr>
        <p:txBody>
          <a:bodyPr wrap="none" rtlCol="0">
            <a:spAutoFit/>
          </a:bodyPr>
          <a:lstStyle/>
          <a:p>
            <a:r>
              <a:rPr kumimoji="1" lang="en-US" altLang="ja-JP" dirty="0"/>
              <a:t>Contact timing between chin and chest (85–87ms</a:t>
            </a:r>
            <a:r>
              <a:rPr lang="en-US" altLang="ja-JP" dirty="0"/>
              <a:t>)</a:t>
            </a:r>
            <a:endParaRPr kumimoji="1" lang="ja-JP" altLang="en-US" dirty="0"/>
          </a:p>
        </p:txBody>
      </p:sp>
      <p:sp>
        <p:nvSpPr>
          <p:cNvPr id="21" name="テキスト ボックス 20"/>
          <p:cNvSpPr txBox="1"/>
          <p:nvPr/>
        </p:nvSpPr>
        <p:spPr>
          <a:xfrm>
            <a:off x="81191" y="5991399"/>
            <a:ext cx="9062809" cy="830997"/>
          </a:xfrm>
          <a:prstGeom prst="rect">
            <a:avLst/>
          </a:prstGeom>
          <a:noFill/>
        </p:spPr>
        <p:txBody>
          <a:bodyPr wrap="square" rtlCol="0">
            <a:spAutoFit/>
          </a:bodyPr>
          <a:lstStyle/>
          <a:p>
            <a:r>
              <a:rPr lang="en-US" altLang="ja-JP" sz="2400" dirty="0"/>
              <a:t>In one CRS, the maximum neck upper tension force became much larger after contact than before contact.</a:t>
            </a:r>
            <a:endParaRPr kumimoji="1" lang="ja-JP" altLang="en-US" sz="2400" dirty="0"/>
          </a:p>
        </p:txBody>
      </p:sp>
      <p:cxnSp>
        <p:nvCxnSpPr>
          <p:cNvPr id="18" name="直線矢印コネクタ 17"/>
          <p:cNvCxnSpPr>
            <a:stCxn id="20" idx="2"/>
          </p:cNvCxnSpPr>
          <p:nvPr/>
        </p:nvCxnSpPr>
        <p:spPr>
          <a:xfrm>
            <a:off x="3109121" y="1273457"/>
            <a:ext cx="1405214" cy="7529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1256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18291" y="177305"/>
            <a:ext cx="2712602" cy="707886"/>
          </a:xfrm>
          <a:prstGeom prst="rect">
            <a:avLst/>
          </a:prstGeom>
          <a:noFill/>
        </p:spPr>
        <p:txBody>
          <a:bodyPr wrap="none" rtlCol="0">
            <a:spAutoFit/>
          </a:bodyPr>
          <a:lstStyle/>
          <a:p>
            <a:r>
              <a:rPr kumimoji="1" lang="en-US" altLang="ja-JP" sz="4000" b="1" dirty="0"/>
              <a:t>Conclusions</a:t>
            </a:r>
            <a:endParaRPr kumimoji="1" lang="ja-JP" altLang="en-US" sz="4000" b="1" dirty="0"/>
          </a:p>
        </p:txBody>
      </p:sp>
      <p:sp>
        <p:nvSpPr>
          <p:cNvPr id="3" name="テキスト ボックス 2"/>
          <p:cNvSpPr txBox="1"/>
          <p:nvPr/>
        </p:nvSpPr>
        <p:spPr>
          <a:xfrm>
            <a:off x="372675" y="1016999"/>
            <a:ext cx="8398649" cy="5262979"/>
          </a:xfrm>
          <a:prstGeom prst="rect">
            <a:avLst/>
          </a:prstGeom>
          <a:noFill/>
        </p:spPr>
        <p:txBody>
          <a:bodyPr wrap="square" rtlCol="0">
            <a:spAutoFit/>
          </a:bodyPr>
          <a:lstStyle/>
          <a:p>
            <a:pPr marL="457200" indent="-457200">
              <a:buFont typeface="Arial" panose="020B0604020202020204" pitchFamily="34" charset="0"/>
              <a:buChar char="•"/>
            </a:pPr>
            <a:r>
              <a:rPr lang="en-US" altLang="ja-JP" sz="2800" dirty="0"/>
              <a:t>We conducted the R129 frontal impact tests four times using the Q1.5 dummy and four types of CRSs approved by R129.</a:t>
            </a:r>
          </a:p>
          <a:p>
            <a:pPr marL="457200" indent="-457200">
              <a:buFont typeface="Arial" panose="020B0604020202020204" pitchFamily="34" charset="0"/>
              <a:buChar char="•"/>
            </a:pPr>
            <a:r>
              <a:rPr lang="en-US" altLang="ja-JP" sz="2800" dirty="0"/>
              <a:t>Contact between the chin and chest was confirmed in all tests.</a:t>
            </a:r>
          </a:p>
          <a:p>
            <a:pPr marL="457200" indent="-457200">
              <a:buFont typeface="Arial" panose="020B0604020202020204" pitchFamily="34" charset="0"/>
              <a:buChar char="•"/>
            </a:pPr>
            <a:r>
              <a:rPr lang="en-US" altLang="ja-JP" sz="2800" dirty="0"/>
              <a:t>Neck upper tension forces were between 1242 and 1718 N in the four tests.</a:t>
            </a:r>
          </a:p>
          <a:p>
            <a:pPr marL="457200" indent="-457200">
              <a:buFont typeface="Arial" panose="020B0604020202020204" pitchFamily="34" charset="0"/>
              <a:buChar char="•"/>
            </a:pPr>
            <a:r>
              <a:rPr lang="en-US" altLang="ja-JP" sz="2800" dirty="0"/>
              <a:t>In one CRS, the maximum neck upper tension force became much larger after contact than before contact. So, in some cases the contact between chin and chest is not influenced by the maximum neck tension force.</a:t>
            </a:r>
          </a:p>
        </p:txBody>
      </p:sp>
    </p:spTree>
    <p:extLst>
      <p:ext uri="{BB962C8B-B14F-4D97-AF65-F5344CB8AC3E}">
        <p14:creationId xmlns:p14="http://schemas.microsoft.com/office/powerpoint/2010/main" val="361652793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4" ma:contentTypeDescription="Create a new document." ma:contentTypeScope="" ma:versionID="626577e1efd40950331a4241a1263ee2">
  <xsd:schema xmlns:xsd="http://www.w3.org/2001/XMLSchema" xmlns:xs="http://www.w3.org/2001/XMLSchema" xmlns:p="http://schemas.microsoft.com/office/2006/metadata/properties" xmlns:ns2="4b4a1c0d-4a69-4996-a84a-fc699b9f49de" xmlns:ns3="acccb6d4-dbe5-46d2-b4d3-5733603d8cc6" targetNamespace="http://schemas.microsoft.com/office/2006/metadata/properties" ma:root="true" ma:fieldsID="d0a6c692bd1091f1e5b8447858a85c4c" ns2:_="" ns3:_="">
    <xsd:import namespace="4b4a1c0d-4a69-4996-a84a-fc699b9f49de"/>
    <xsd:import namespace="acccb6d4-dbe5-46d2-b4d3-5733603d8c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10085AA-1218-4A27-BF0D-CE46D23FF6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B180C3-03BB-4252-BDC7-92617A9BE86C}">
  <ds:schemaRefs>
    <ds:schemaRef ds:uri="http://schemas.microsoft.com/sharepoint/v3/contenttype/forms"/>
  </ds:schemaRefs>
</ds:datastoreItem>
</file>

<file path=customXml/itemProps3.xml><?xml version="1.0" encoding="utf-8"?>
<ds:datastoreItem xmlns:ds="http://schemas.openxmlformats.org/officeDocument/2006/customXml" ds:itemID="{EDD78956-A7C4-4668-916D-17A68A6B4742}">
  <ds:schemaRefs>
    <ds:schemaRef ds:uri="http://purl.org/dc/elements/1.1/"/>
    <ds:schemaRef ds:uri="http://schemas.microsoft.com/office/2006/metadata/properties"/>
    <ds:schemaRef ds:uri="4b4a1c0d-4a69-4996-a84a-fc699b9f49de"/>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acccb6d4-dbe5-46d2-b4d3-5733603d8cc6"/>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4014</TotalTime>
  <Words>486</Words>
  <Application>Microsoft Office PowerPoint</Application>
  <PresentationFormat>On-screen Show (4:3)</PresentationFormat>
  <Paragraphs>94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ＭＳ Ｐゴシック</vt:lpstr>
      <vt:lpstr>Arial</vt:lpstr>
      <vt:lpstr>Calibri</vt:lpstr>
      <vt:lpstr>Calibri Light</vt:lpstr>
      <vt:lpstr>Century</vt: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田中良知</dc:creator>
  <cp:lastModifiedBy>E/ECE/324/Rev.1/Add.99/Rev.2/Amend.5</cp:lastModifiedBy>
  <cp:revision>99</cp:revision>
  <cp:lastPrinted>2021-05-01T06:18:29Z</cp:lastPrinted>
  <dcterms:created xsi:type="dcterms:W3CDTF">2019-09-12T09:55:56Z</dcterms:created>
  <dcterms:modified xsi:type="dcterms:W3CDTF">2021-05-12T13:35:25Z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ies>
</file>