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4" r:id="rId11"/>
    <p:sldId id="265" r:id="rId12"/>
    <p:sldId id="263" r:id="rId13"/>
    <p:sldId id="262" r:id="rId14"/>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31/05/2021</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a:lstStyle/>
          <a:p>
            <a:r>
              <a:rPr lang="de-DE" dirty="0"/>
              <a:t>Special Purpose </a:t>
            </a:r>
            <a:r>
              <a:rPr lang="de-DE" dirty="0" err="1"/>
              <a:t>Vehicles</a:t>
            </a:r>
            <a:endParaRPr lang="fr-FR" dirty="0"/>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p:txBody>
          <a:bodyPr/>
          <a:lstStyle/>
          <a:p>
            <a:r>
              <a:rPr lang="fr-FR" dirty="0"/>
              <a:t>GRPE 83rd session</a:t>
            </a:r>
          </a:p>
          <a:p>
            <a:r>
              <a:rPr lang="fr-FR"/>
              <a:t>June 2021</a:t>
            </a:r>
            <a:endParaRPr lang="fr-FR" dirty="0"/>
          </a:p>
        </p:txBody>
      </p:sp>
      <p:sp>
        <p:nvSpPr>
          <p:cNvPr id="6" name="Rectangle 5">
            <a:extLst>
              <a:ext uri="{FF2B5EF4-FFF2-40B4-BE49-F238E27FC236}">
                <a16:creationId xmlns:a16="http://schemas.microsoft.com/office/drawing/2014/main" id="{9A319568-6BCF-4490-ADD6-D2DA4C7E19F1}"/>
              </a:ext>
            </a:extLst>
          </p:cNvPr>
          <p:cNvSpPr/>
          <p:nvPr/>
        </p:nvSpPr>
        <p:spPr>
          <a:xfrm>
            <a:off x="0" y="-5318"/>
            <a:ext cx="12192000" cy="553998"/>
          </a:xfrm>
          <a:prstGeom prst="rect">
            <a:avLst/>
          </a:prstGeom>
        </p:spPr>
        <p:txBody>
          <a:bodyPr wrap="square">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GRPE-83-16</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83</a:t>
            </a:r>
            <a:r>
              <a:rPr lang="en-US" sz="1000" baseline="30000" dirty="0">
                <a:latin typeface="Times New Roman" panose="02020603050405020304" pitchFamily="18" charset="0"/>
                <a:cs typeface="Times New Roman" panose="02020603050405020304" pitchFamily="18" charset="0"/>
              </a:rPr>
              <a:t>rd</a:t>
            </a:r>
            <a:r>
              <a:rPr lang="en-US" sz="1000" dirty="0">
                <a:latin typeface="Times New Roman" panose="02020603050405020304" pitchFamily="18" charset="0"/>
                <a:cs typeface="Times New Roman" panose="02020603050405020304" pitchFamily="18" charset="0"/>
              </a:rPr>
              <a:t> GRPE, 1-4 June 2021</a:t>
            </a:r>
            <a:r>
              <a:rPr lang="en-GB" sz="1000" dirty="0">
                <a:latin typeface="Times New Roman" panose="02020603050405020304" pitchFamily="18" charset="0"/>
                <a:cs typeface="Times New Roman" panose="02020603050405020304" pitchFamily="18" charset="0"/>
              </a:rPr>
              <a:t>							                   					       agenda </a:t>
            </a:r>
            <a:r>
              <a:rPr lang="en-GB" sz="1000">
                <a:latin typeface="Times New Roman" panose="02020603050405020304" pitchFamily="18" charset="0"/>
                <a:cs typeface="Times New Roman" panose="02020603050405020304" pitchFamily="18" charset="0"/>
              </a:rPr>
              <a:t>item 3(a).</a:t>
            </a:r>
            <a:endParaRPr lang="en-GB" sz="1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D2F14E35-362E-4487-BD74-DB5FB3849361}"/>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t>Special Purpose Vehicles.</a:t>
            </a:r>
            <a:b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br>
            <a: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t>Summary and open questions</a:t>
            </a:r>
            <a:r>
              <a:rPr kumimoji="0" lang="de-DE" sz="44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kumimoji="0" lang="de-DE"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5" name="Inhaltsplatzhalter 2">
            <a:extLst>
              <a:ext uri="{FF2B5EF4-FFF2-40B4-BE49-F238E27FC236}">
                <a16:creationId xmlns:a16="http://schemas.microsoft.com/office/drawing/2014/main" id="{D0DC6B03-752F-48DF-9FD6-6EDE6EEB699F}"/>
              </a:ext>
            </a:extLst>
          </p:cNvPr>
          <p:cNvSpPr txBox="1">
            <a:spLocks/>
          </p:cNvSpPr>
          <p:nvPr/>
        </p:nvSpPr>
        <p:spPr>
          <a:xfrm>
            <a:off x="838200" y="1825625"/>
            <a:ext cx="1051560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dirty="0">
                <a:ln>
                  <a:noFill/>
                </a:ln>
                <a:solidFill>
                  <a:sysClr val="windowText" lastClr="000000"/>
                </a:solidFill>
                <a:effectLst/>
                <a:uLnTx/>
                <a:uFillTx/>
                <a:latin typeface="Calibri" panose="020F0502020204030204"/>
                <a:ea typeface="+mn-ea"/>
                <a:cs typeface="+mn-cs"/>
              </a:rPr>
              <a:t>Summary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dirty="0">
                <a:ln>
                  <a:noFill/>
                </a:ln>
                <a:solidFill>
                  <a:sysClr val="windowText" lastClr="000000"/>
                </a:solidFill>
                <a:effectLst/>
                <a:uLnTx/>
                <a:uFillTx/>
                <a:latin typeface="Calibri" panose="020F0502020204030204"/>
                <a:ea typeface="+mn-ea"/>
                <a:cs typeface="+mn-cs"/>
              </a:rPr>
              <a:t>Definition and exemptions for special purpose vehicles are necessary. Possible amendments have been shown for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dirty="0">
                <a:ln>
                  <a:noFill/>
                </a:ln>
                <a:solidFill>
                  <a:sysClr val="windowText" lastClr="000000"/>
                </a:solidFill>
                <a:effectLst/>
                <a:uLnTx/>
                <a:uFillTx/>
                <a:latin typeface="Calibri" panose="020F0502020204030204"/>
                <a:ea typeface="+mn-ea"/>
                <a:cs typeface="+mn-cs"/>
              </a:rPr>
              <a:t>New definitions in R.E.3 and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dirty="0">
                <a:ln>
                  <a:noFill/>
                </a:ln>
                <a:solidFill>
                  <a:sysClr val="windowText" lastClr="000000"/>
                </a:solidFill>
                <a:effectLst/>
                <a:uLnTx/>
                <a:uFillTx/>
                <a:latin typeface="Calibri" panose="020F0502020204030204"/>
                <a:ea typeface="+mn-ea"/>
                <a:cs typeface="+mn-cs"/>
              </a:rPr>
              <a:t>Requirement emission to the greatest extent,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dirty="0">
                <a:ln>
                  <a:noFill/>
                </a:ln>
                <a:solidFill>
                  <a:sysClr val="windowText" lastClr="000000"/>
                </a:solidFill>
                <a:effectLst/>
                <a:uLnTx/>
                <a:uFillTx/>
                <a:latin typeface="Calibri" panose="020F0502020204030204"/>
                <a:ea typeface="+mn-ea"/>
                <a:cs typeface="+mn-cs"/>
              </a:rPr>
              <a:t>Exemptions for driver inducement system and COP/in-service conformity.</a:t>
            </a:r>
          </a:p>
          <a:p>
            <a:pPr marL="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0" u="none" strike="noStrike" kern="1200" cap="none" spc="0" normalizeH="0" baseline="0" dirty="0">
                <a:ln>
                  <a:noFill/>
                </a:ln>
                <a:solidFill>
                  <a:sysClr val="windowText" lastClr="000000"/>
                </a:solidFill>
                <a:effectLst/>
                <a:uLnTx/>
                <a:uFillTx/>
                <a:latin typeface="Calibri" panose="020F0502020204030204"/>
                <a:ea typeface="+mn-ea"/>
                <a:cs typeface="+mn-cs"/>
              </a:rPr>
              <a:t>The topic of special purpose vehicles shall be considered during drafting of R83 08 series.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800" b="1" i="0" u="none" strike="noStrike" kern="1200" cap="none" spc="0" normalizeH="0" baseline="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dirty="0">
                <a:ln>
                  <a:noFill/>
                </a:ln>
                <a:solidFill>
                  <a:sysClr val="windowText" lastClr="000000"/>
                </a:solidFill>
                <a:effectLst/>
                <a:uLnTx/>
                <a:uFillTx/>
                <a:latin typeface="Calibri" panose="020F0502020204030204"/>
                <a:ea typeface="+mn-ea"/>
                <a:cs typeface="+mn-cs"/>
              </a:rPr>
              <a:t>Open questions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dirty="0">
                <a:ln>
                  <a:noFill/>
                </a:ln>
                <a:solidFill>
                  <a:sysClr val="windowText" lastClr="000000"/>
                </a:solidFill>
                <a:effectLst/>
                <a:uLnTx/>
                <a:uFillTx/>
                <a:latin typeface="Calibri" panose="020F0502020204030204"/>
                <a:ea typeface="+mn-ea"/>
                <a:cs typeface="+mn-cs"/>
              </a:rPr>
              <a:t>Does GRPE share the need for revision of UN emission Regulation regarding special purpose vehicles?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dirty="0">
                <a:ln>
                  <a:noFill/>
                </a:ln>
                <a:solidFill>
                  <a:sysClr val="windowText" lastClr="000000"/>
                </a:solidFill>
                <a:effectLst/>
                <a:uLnTx/>
                <a:uFillTx/>
                <a:latin typeface="Calibri" panose="020F0502020204030204"/>
                <a:ea typeface="+mn-ea"/>
                <a:cs typeface="+mn-cs"/>
              </a:rPr>
              <a:t>Is GRPE supporting the shown possible amendments?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dirty="0">
                <a:ln>
                  <a:noFill/>
                </a:ln>
                <a:solidFill>
                  <a:sysClr val="windowText" lastClr="000000"/>
                </a:solidFill>
                <a:effectLst/>
                <a:uLnTx/>
                <a:uFillTx/>
                <a:latin typeface="Calibri" panose="020F0502020204030204"/>
                <a:ea typeface="+mn-ea"/>
                <a:cs typeface="+mn-cs"/>
              </a:rPr>
              <a:t>Are the shown possible amendments exhaustive or do further paragraphs need revision?</a:t>
            </a:r>
          </a:p>
        </p:txBody>
      </p:sp>
    </p:spTree>
    <p:extLst>
      <p:ext uri="{BB962C8B-B14F-4D97-AF65-F5344CB8AC3E}">
        <p14:creationId xmlns:p14="http://schemas.microsoft.com/office/powerpoint/2010/main" val="235763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el 3">
            <a:extLst>
              <a:ext uri="{FF2B5EF4-FFF2-40B4-BE49-F238E27FC236}">
                <a16:creationId xmlns:a16="http://schemas.microsoft.com/office/drawing/2014/main" id="{388CFCB1-EBA3-4C46-923A-FAEC24991661}"/>
              </a:ext>
            </a:extLst>
          </p:cNvPr>
          <p:cNvSpPr>
            <a:spLocks noGrp="1"/>
          </p:cNvSpPr>
          <p:nvPr>
            <p:ph type="title"/>
          </p:nvPr>
        </p:nvSpPr>
        <p:spPr>
          <a:xfrm>
            <a:off x="838200" y="365125"/>
            <a:ext cx="10515600" cy="1325563"/>
          </a:xfrm>
        </p:spPr>
        <p:txBody>
          <a:bodyPr/>
          <a:lstStyle/>
          <a:p>
            <a:r>
              <a:rPr lang="de-DE" dirty="0"/>
              <a:t>Special Purpose </a:t>
            </a:r>
            <a:r>
              <a:rPr lang="de-DE" dirty="0" err="1"/>
              <a:t>Vehicles</a:t>
            </a:r>
            <a:r>
              <a:rPr lang="de-DE" dirty="0"/>
              <a:t>.</a:t>
            </a:r>
          </a:p>
        </p:txBody>
      </p:sp>
      <p:pic>
        <p:nvPicPr>
          <p:cNvPr id="25" name="Picture 2" descr="NEF BY 2017 - BRK RD">
            <a:extLst>
              <a:ext uri="{FF2B5EF4-FFF2-40B4-BE49-F238E27FC236}">
                <a16:creationId xmlns:a16="http://schemas.microsoft.com/office/drawing/2014/main" id="{368C0AF1-B011-43EB-A4FC-F2F115C0289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375" r="12500"/>
          <a:stretch/>
        </p:blipFill>
        <p:spPr bwMode="auto">
          <a:xfrm>
            <a:off x="1271063" y="1953152"/>
            <a:ext cx="2332123" cy="94373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descr="Der BMW X5 Protection VR6 bei der Zertifizierung als Sonderschutzfahrzeug. Die Bühne kann gekippt werden, damit ein Beschuss von oben möglich wird.">
            <a:extLst>
              <a:ext uri="{FF2B5EF4-FFF2-40B4-BE49-F238E27FC236}">
                <a16:creationId xmlns:a16="http://schemas.microsoft.com/office/drawing/2014/main" id="{5C5A00A6-597F-4711-877D-EF574DEFE20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407" t="8133" r="16708" b="32904"/>
          <a:stretch/>
        </p:blipFill>
        <p:spPr bwMode="auto">
          <a:xfrm>
            <a:off x="3647328" y="1953151"/>
            <a:ext cx="1960062" cy="943733"/>
          </a:xfrm>
          <a:prstGeom prst="rect">
            <a:avLst/>
          </a:prstGeom>
          <a:noFill/>
          <a:extLst>
            <a:ext uri="{909E8E84-426E-40DD-AFC4-6F175D3DCCD1}">
              <a14:hiddenFill xmlns:a14="http://schemas.microsoft.com/office/drawing/2010/main">
                <a:solidFill>
                  <a:srgbClr val="FFFFFF"/>
                </a:solidFill>
              </a14:hiddenFill>
            </a:ext>
          </a:extLst>
        </p:spPr>
      </p:pic>
      <p:sp>
        <p:nvSpPr>
          <p:cNvPr id="27" name="Rechteck 6">
            <a:extLst>
              <a:ext uri="{FF2B5EF4-FFF2-40B4-BE49-F238E27FC236}">
                <a16:creationId xmlns:a16="http://schemas.microsoft.com/office/drawing/2014/main" id="{394D6EC5-445D-42A9-8879-6E52003081C7}"/>
              </a:ext>
            </a:extLst>
          </p:cNvPr>
          <p:cNvSpPr/>
          <p:nvPr/>
        </p:nvSpPr>
        <p:spPr>
          <a:xfrm>
            <a:off x="463529" y="1805727"/>
            <a:ext cx="11321103" cy="124216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800" dirty="0">
                <a:solidFill>
                  <a:schemeClr val="tx1"/>
                </a:solidFill>
                <a:latin typeface="Calibri" panose="020F0502020204030204" pitchFamily="34" charset="0"/>
                <a:cs typeface="Calibri" panose="020F0502020204030204" pitchFamily="34" charset="0"/>
              </a:rPr>
              <a:t>Issues</a:t>
            </a:r>
            <a:br>
              <a:rPr lang="en-GB" sz="1800" dirty="0">
                <a:solidFill>
                  <a:schemeClr val="tx1"/>
                </a:solidFill>
                <a:latin typeface="Calibri" panose="020F0502020204030204" pitchFamily="34" charset="0"/>
                <a:cs typeface="Calibri" panose="020F0502020204030204" pitchFamily="34" charset="0"/>
              </a:rPr>
            </a:br>
            <a:r>
              <a:rPr lang="en-GB" sz="1800" dirty="0">
                <a:solidFill>
                  <a:schemeClr val="tx1"/>
                </a:solidFill>
                <a:latin typeface="Calibri" panose="020F0502020204030204" pitchFamily="34" charset="0"/>
                <a:cs typeface="Calibri" panose="020F0502020204030204" pitchFamily="34" charset="0"/>
              </a:rPr>
              <a:t>today:</a:t>
            </a:r>
          </a:p>
        </p:txBody>
      </p:sp>
      <p:sp>
        <p:nvSpPr>
          <p:cNvPr id="28" name="Rechteck 7">
            <a:extLst>
              <a:ext uri="{FF2B5EF4-FFF2-40B4-BE49-F238E27FC236}">
                <a16:creationId xmlns:a16="http://schemas.microsoft.com/office/drawing/2014/main" id="{3C0EE018-177C-415A-A91A-CAD32091C958}"/>
              </a:ext>
            </a:extLst>
          </p:cNvPr>
          <p:cNvSpPr/>
          <p:nvPr/>
        </p:nvSpPr>
        <p:spPr>
          <a:xfrm>
            <a:off x="463528" y="3145601"/>
            <a:ext cx="11321103" cy="2362702"/>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800" dirty="0">
                <a:solidFill>
                  <a:schemeClr val="tx1"/>
                </a:solidFill>
                <a:latin typeface="Calibri" panose="020F0502020204030204" pitchFamily="34" charset="0"/>
                <a:cs typeface="Calibri" panose="020F0502020204030204" pitchFamily="34" charset="0"/>
              </a:rPr>
              <a:t>Today's</a:t>
            </a:r>
            <a:br>
              <a:rPr lang="en-GB" sz="1800" dirty="0">
                <a:solidFill>
                  <a:schemeClr val="tx1"/>
                </a:solidFill>
                <a:latin typeface="Calibri" panose="020F0502020204030204" pitchFamily="34" charset="0"/>
                <a:cs typeface="Calibri" panose="020F0502020204030204" pitchFamily="34" charset="0"/>
              </a:rPr>
            </a:br>
            <a:r>
              <a:rPr lang="en-GB" sz="1800" dirty="0">
                <a:solidFill>
                  <a:schemeClr val="tx1"/>
                </a:solidFill>
                <a:latin typeface="Calibri" panose="020F0502020204030204" pitchFamily="34" charset="0"/>
                <a:cs typeface="Calibri" panose="020F0502020204030204" pitchFamily="34" charset="0"/>
              </a:rPr>
              <a:t>exemptions:</a:t>
            </a:r>
          </a:p>
          <a:p>
            <a:endParaRPr lang="en-GB" sz="1800" dirty="0">
              <a:solidFill>
                <a:schemeClr val="tx1"/>
              </a:solidFill>
              <a:latin typeface="Calibri" panose="020F0502020204030204" pitchFamily="34" charset="0"/>
              <a:cs typeface="Calibri" panose="020F0502020204030204" pitchFamily="34" charset="0"/>
            </a:endParaRPr>
          </a:p>
          <a:p>
            <a:r>
              <a:rPr lang="en-GB" sz="1200" dirty="0">
                <a:solidFill>
                  <a:schemeClr val="tx1"/>
                </a:solidFill>
                <a:latin typeface="Calibri" panose="020F0502020204030204" pitchFamily="34" charset="0"/>
                <a:cs typeface="Calibri" panose="020F0502020204030204" pitchFamily="34" charset="0"/>
              </a:rPr>
              <a:t>in the context</a:t>
            </a:r>
            <a:br>
              <a:rPr lang="en-GB" sz="1200" dirty="0">
                <a:solidFill>
                  <a:schemeClr val="tx1"/>
                </a:solidFill>
                <a:latin typeface="Calibri" panose="020F0502020204030204" pitchFamily="34" charset="0"/>
                <a:cs typeface="Calibri" panose="020F0502020204030204" pitchFamily="34" charset="0"/>
              </a:rPr>
            </a:br>
            <a:r>
              <a:rPr lang="en-GB" sz="1200" dirty="0">
                <a:solidFill>
                  <a:schemeClr val="tx1"/>
                </a:solidFill>
                <a:latin typeface="Calibri" panose="020F0502020204030204" pitchFamily="34" charset="0"/>
                <a:cs typeface="Calibri" panose="020F0502020204030204" pitchFamily="34" charset="0"/>
              </a:rPr>
              <a:t>of emissions</a:t>
            </a:r>
          </a:p>
          <a:p>
            <a:r>
              <a:rPr lang="en-GB" sz="1200" dirty="0">
                <a:solidFill>
                  <a:schemeClr val="tx1"/>
                </a:solidFill>
                <a:latin typeface="Calibri" panose="020F0502020204030204" pitchFamily="34" charset="0"/>
                <a:cs typeface="Calibri" panose="020F0502020204030204" pitchFamily="34" charset="0"/>
              </a:rPr>
              <a:t>(definition list, </a:t>
            </a:r>
            <a:br>
              <a:rPr lang="en-GB" sz="1200" dirty="0">
                <a:solidFill>
                  <a:schemeClr val="tx1"/>
                </a:solidFill>
                <a:latin typeface="Calibri" panose="020F0502020204030204" pitchFamily="34" charset="0"/>
                <a:cs typeface="Calibri" panose="020F0502020204030204" pitchFamily="34" charset="0"/>
              </a:rPr>
            </a:br>
            <a:r>
              <a:rPr lang="en-GB" sz="1200" dirty="0">
                <a:solidFill>
                  <a:schemeClr val="tx1"/>
                </a:solidFill>
                <a:latin typeface="Calibri" panose="020F0502020204030204" pitchFamily="34" charset="0"/>
                <a:cs typeface="Calibri" panose="020F0502020204030204" pitchFamily="34" charset="0"/>
              </a:rPr>
              <a:t>see R.E.3)</a:t>
            </a:r>
          </a:p>
          <a:p>
            <a:endParaRPr lang="en-GB" sz="1200" dirty="0">
              <a:solidFill>
                <a:schemeClr val="tx1"/>
              </a:solidFill>
              <a:latin typeface="Calibri" panose="020F0502020204030204" pitchFamily="34" charset="0"/>
              <a:cs typeface="Calibri" panose="020F0502020204030204" pitchFamily="34" charset="0"/>
            </a:endParaRPr>
          </a:p>
        </p:txBody>
      </p:sp>
      <p:sp>
        <p:nvSpPr>
          <p:cNvPr id="29" name="Rechteck 8">
            <a:extLst>
              <a:ext uri="{FF2B5EF4-FFF2-40B4-BE49-F238E27FC236}">
                <a16:creationId xmlns:a16="http://schemas.microsoft.com/office/drawing/2014/main" id="{1AE6A75A-1067-4817-A669-7F0BD51ED5B2}"/>
              </a:ext>
            </a:extLst>
          </p:cNvPr>
          <p:cNvSpPr/>
          <p:nvPr/>
        </p:nvSpPr>
        <p:spPr>
          <a:xfrm>
            <a:off x="463528" y="5621607"/>
            <a:ext cx="11321103" cy="105920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800" dirty="0">
                <a:solidFill>
                  <a:schemeClr val="tx1"/>
                </a:solidFill>
                <a:latin typeface="Calibri" panose="020F0502020204030204" pitchFamily="34" charset="0"/>
                <a:cs typeface="Calibri" panose="020F0502020204030204" pitchFamily="34" charset="0"/>
              </a:rPr>
              <a:t>Proposals</a:t>
            </a:r>
            <a:br>
              <a:rPr lang="en-GB" sz="1800" dirty="0">
                <a:solidFill>
                  <a:schemeClr val="tx1"/>
                </a:solidFill>
                <a:latin typeface="Calibri" panose="020F0502020204030204" pitchFamily="34" charset="0"/>
                <a:cs typeface="Calibri" panose="020F0502020204030204" pitchFamily="34" charset="0"/>
              </a:rPr>
            </a:br>
            <a:r>
              <a:rPr lang="en-GB" sz="1800" dirty="0">
                <a:solidFill>
                  <a:schemeClr val="tx1"/>
                </a:solidFill>
                <a:latin typeface="Calibri" panose="020F0502020204030204" pitchFamily="34" charset="0"/>
                <a:cs typeface="Calibri" panose="020F0502020204030204" pitchFamily="34" charset="0"/>
              </a:rPr>
              <a:t>to proceed:</a:t>
            </a:r>
          </a:p>
        </p:txBody>
      </p:sp>
      <p:sp>
        <p:nvSpPr>
          <p:cNvPr id="30" name="Textfeld 9">
            <a:extLst>
              <a:ext uri="{FF2B5EF4-FFF2-40B4-BE49-F238E27FC236}">
                <a16:creationId xmlns:a16="http://schemas.microsoft.com/office/drawing/2014/main" id="{62F1E316-75D6-4EF0-B1B3-E33B7A0E153A}"/>
              </a:ext>
            </a:extLst>
          </p:cNvPr>
          <p:cNvSpPr txBox="1"/>
          <p:nvPr/>
        </p:nvSpPr>
        <p:spPr>
          <a:xfrm>
            <a:off x="1839144" y="3195524"/>
            <a:ext cx="2592288" cy="1800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sz="1800">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gn="r">
              <a:spcBef>
                <a:spcPts val="300"/>
              </a:spcBef>
            </a:pPr>
            <a:r>
              <a:rPr lang="en-GB" sz="1400" dirty="0">
                <a:solidFill>
                  <a:schemeClr val="tx1"/>
                </a:solidFill>
              </a:rPr>
              <a:t>Special Purpose Vehicle</a:t>
            </a:r>
          </a:p>
          <a:p>
            <a:pPr algn="r">
              <a:spcBef>
                <a:spcPts val="300"/>
              </a:spcBef>
            </a:pPr>
            <a:r>
              <a:rPr lang="en-GB" sz="1400" dirty="0">
                <a:solidFill>
                  <a:schemeClr val="tx1"/>
                </a:solidFill>
              </a:rPr>
              <a:t>Motor </a:t>
            </a:r>
            <a:r>
              <a:rPr lang="en-GB" sz="1400" dirty="0">
                <a:solidFill>
                  <a:schemeClr val="tx1"/>
                </a:solidFill>
                <a:latin typeface="Calibri" panose="020F0502020204030204" pitchFamily="34" charset="0"/>
                <a:cs typeface="Calibri" panose="020F0502020204030204" pitchFamily="34" charset="0"/>
              </a:rPr>
              <a:t>caravan</a:t>
            </a:r>
          </a:p>
          <a:p>
            <a:pPr algn="r">
              <a:spcBef>
                <a:spcPts val="300"/>
              </a:spcBef>
            </a:pPr>
            <a:r>
              <a:rPr lang="en-GB" sz="1400" dirty="0">
                <a:solidFill>
                  <a:schemeClr val="tx1"/>
                </a:solidFill>
              </a:rPr>
              <a:t>Armoured vehicle</a:t>
            </a:r>
          </a:p>
          <a:p>
            <a:pPr algn="r">
              <a:spcBef>
                <a:spcPts val="300"/>
              </a:spcBef>
            </a:pPr>
            <a:r>
              <a:rPr lang="en-GB" sz="1400" dirty="0">
                <a:solidFill>
                  <a:schemeClr val="tx1"/>
                </a:solidFill>
              </a:rPr>
              <a:t>Ambulance</a:t>
            </a:r>
          </a:p>
          <a:p>
            <a:pPr algn="r">
              <a:spcBef>
                <a:spcPts val="300"/>
              </a:spcBef>
            </a:pPr>
            <a:r>
              <a:rPr lang="en-GB" sz="1400" dirty="0">
                <a:solidFill>
                  <a:schemeClr val="tx1"/>
                </a:solidFill>
              </a:rPr>
              <a:t>Hearse</a:t>
            </a:r>
          </a:p>
          <a:p>
            <a:pPr algn="r">
              <a:spcBef>
                <a:spcPts val="300"/>
              </a:spcBef>
            </a:pPr>
            <a:r>
              <a:rPr lang="en-GB" sz="1400" dirty="0">
                <a:solidFill>
                  <a:schemeClr val="bg1">
                    <a:lumMod val="65000"/>
                  </a:schemeClr>
                </a:solidFill>
                <a:latin typeface="Calibri" panose="020F0502020204030204" pitchFamily="34" charset="0"/>
                <a:cs typeface="Calibri" panose="020F0502020204030204" pitchFamily="34" charset="0"/>
              </a:rPr>
              <a:t>Wheelchair accessible vehicle</a:t>
            </a:r>
          </a:p>
          <a:p>
            <a:pPr algn="r">
              <a:spcBef>
                <a:spcPts val="300"/>
              </a:spcBef>
            </a:pPr>
            <a:r>
              <a:rPr lang="en-US" sz="1400" dirty="0">
                <a:solidFill>
                  <a:schemeClr val="bg1">
                    <a:lumMod val="65000"/>
                  </a:schemeClr>
                </a:solidFill>
                <a:latin typeface="Calibri" panose="020F0502020204030204" pitchFamily="34" charset="0"/>
                <a:cs typeface="Calibri" panose="020F0502020204030204" pitchFamily="34" charset="0"/>
              </a:rPr>
              <a:t>Vehicles for rescue services, armed services, civil </a:t>
            </a:r>
            <a:r>
              <a:rPr lang="en-US" sz="1400" dirty="0" err="1">
                <a:solidFill>
                  <a:schemeClr val="bg1">
                    <a:lumMod val="65000"/>
                  </a:schemeClr>
                </a:solidFill>
                <a:latin typeface="Calibri" panose="020F0502020204030204" pitchFamily="34" charset="0"/>
                <a:cs typeface="Calibri" panose="020F0502020204030204" pitchFamily="34" charset="0"/>
              </a:rPr>
              <a:t>defence</a:t>
            </a:r>
            <a:r>
              <a:rPr lang="en-US" sz="1400" dirty="0">
                <a:solidFill>
                  <a:schemeClr val="bg1">
                    <a:lumMod val="65000"/>
                  </a:schemeClr>
                </a:solidFill>
                <a:latin typeface="Calibri" panose="020F0502020204030204" pitchFamily="34" charset="0"/>
                <a:cs typeface="Calibri" panose="020F0502020204030204" pitchFamily="34" charset="0"/>
              </a:rPr>
              <a:t>, …</a:t>
            </a:r>
            <a:endParaRPr lang="en-GB" sz="1400" dirty="0">
              <a:solidFill>
                <a:schemeClr val="bg1">
                  <a:lumMod val="65000"/>
                </a:schemeClr>
              </a:solidFill>
              <a:latin typeface="Calibri" panose="020F0502020204030204" pitchFamily="34" charset="0"/>
              <a:cs typeface="Calibri" panose="020F0502020204030204" pitchFamily="34" charset="0"/>
            </a:endParaRPr>
          </a:p>
          <a:p>
            <a:pPr algn="r">
              <a:spcBef>
                <a:spcPts val="300"/>
              </a:spcBef>
            </a:pPr>
            <a:r>
              <a:rPr lang="en-GB" sz="1100" dirty="0">
                <a:solidFill>
                  <a:schemeClr val="bg1">
                    <a:lumMod val="65000"/>
                  </a:schemeClr>
                </a:solidFill>
                <a:latin typeface="Calibri" panose="020F0502020204030204" pitchFamily="34" charset="0"/>
                <a:cs typeface="Calibri" panose="020F0502020204030204" pitchFamily="34" charset="0"/>
              </a:rPr>
              <a:t>(not defined in R.E.3)</a:t>
            </a:r>
          </a:p>
        </p:txBody>
      </p:sp>
      <p:sp>
        <p:nvSpPr>
          <p:cNvPr id="31" name="Textfeld 10">
            <a:extLst>
              <a:ext uri="{FF2B5EF4-FFF2-40B4-BE49-F238E27FC236}">
                <a16:creationId xmlns:a16="http://schemas.microsoft.com/office/drawing/2014/main" id="{3C1C3592-BF22-4739-9398-1387105BE9B3}"/>
              </a:ext>
            </a:extLst>
          </p:cNvPr>
          <p:cNvSpPr txBox="1"/>
          <p:nvPr/>
        </p:nvSpPr>
        <p:spPr>
          <a:xfrm>
            <a:off x="7570109" y="1797915"/>
            <a:ext cx="4142515" cy="12499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defRPr sz="1800">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182563" indent="-182563">
              <a:spcBef>
                <a:spcPts val="300"/>
              </a:spcBef>
              <a:buFont typeface="Symbol" panose="05050102010706020507" pitchFamily="18" charset="2"/>
              <a:buChar char="-"/>
            </a:pPr>
            <a:r>
              <a:rPr lang="en-US" sz="1400" dirty="0">
                <a:solidFill>
                  <a:schemeClr val="tx1"/>
                </a:solidFill>
              </a:rPr>
              <a:t>Should an ambulance stop if </a:t>
            </a:r>
            <a:r>
              <a:rPr lang="en-US" sz="1400" dirty="0" err="1">
                <a:solidFill>
                  <a:schemeClr val="tx1"/>
                </a:solidFill>
              </a:rPr>
              <a:t>AdBlue</a:t>
            </a:r>
            <a:r>
              <a:rPr lang="en-US" sz="1400" dirty="0">
                <a:solidFill>
                  <a:schemeClr val="tx1"/>
                </a:solidFill>
              </a:rPr>
              <a:t> is empty?</a:t>
            </a:r>
          </a:p>
          <a:p>
            <a:pPr marL="182563" indent="-182563">
              <a:spcBef>
                <a:spcPts val="300"/>
              </a:spcBef>
              <a:buFont typeface="Symbol" panose="05050102010706020507" pitchFamily="18" charset="2"/>
              <a:buChar char="-"/>
            </a:pPr>
            <a:r>
              <a:rPr lang="en-US" sz="1400" dirty="0">
                <a:solidFill>
                  <a:schemeClr val="tx1"/>
                </a:solidFill>
              </a:rPr>
              <a:t>Why are police cars not treated like ambulances?</a:t>
            </a:r>
          </a:p>
          <a:p>
            <a:pPr marL="182563" indent="-182563">
              <a:spcBef>
                <a:spcPts val="300"/>
              </a:spcBef>
              <a:buFont typeface="Symbol" panose="05050102010706020507" pitchFamily="18" charset="2"/>
              <a:buChar char="-"/>
            </a:pPr>
            <a:r>
              <a:rPr lang="en-US" sz="1400" dirty="0">
                <a:solidFill>
                  <a:schemeClr val="tx1"/>
                </a:solidFill>
              </a:rPr>
              <a:t>Should I repeat an emission test, if e.g. daylight running lamps can be deactivated in police cars?</a:t>
            </a:r>
          </a:p>
        </p:txBody>
      </p:sp>
      <p:sp>
        <p:nvSpPr>
          <p:cNvPr id="32" name="Textfeld 11">
            <a:extLst>
              <a:ext uri="{FF2B5EF4-FFF2-40B4-BE49-F238E27FC236}">
                <a16:creationId xmlns:a16="http://schemas.microsoft.com/office/drawing/2014/main" id="{95E2267A-1589-4F89-A73D-44C7A156524B}"/>
              </a:ext>
            </a:extLst>
          </p:cNvPr>
          <p:cNvSpPr txBox="1"/>
          <p:nvPr/>
        </p:nvSpPr>
        <p:spPr>
          <a:xfrm>
            <a:off x="1847528" y="5574412"/>
            <a:ext cx="9880943" cy="1059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sz="1800">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182563" indent="-182563">
              <a:spcBef>
                <a:spcPts val="3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Definition list of special purpose vehicles in R.E.3 to be completed an extended (e.g. wheelchair accessible vehicles, police cars).</a:t>
            </a:r>
          </a:p>
          <a:p>
            <a:pPr marL="182563" indent="-182563">
              <a:spcBef>
                <a:spcPts val="3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Guidance: Exempt special purpose vehicles, if they cannot meet the requirement due to their special purpose, e.g. weight, safety…</a:t>
            </a:r>
          </a:p>
          <a:p>
            <a:pPr marL="182563" indent="-182563">
              <a:spcBef>
                <a:spcPts val="3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Exemptions are spread over the regulations and could be simplified. But leave complexity where the special purpose needs it.</a:t>
            </a:r>
          </a:p>
        </p:txBody>
      </p:sp>
      <p:pic>
        <p:nvPicPr>
          <p:cNvPr id="33" name="Picture 10" descr="Behindertengerechter Fahrzeugumbau. Rollstuhlverladehilfe LADEBOY S2 im BMW  X1 - YouTube">
            <a:extLst>
              <a:ext uri="{FF2B5EF4-FFF2-40B4-BE49-F238E27FC236}">
                <a16:creationId xmlns:a16="http://schemas.microsoft.com/office/drawing/2014/main" id="{2CFE5990-C433-47A8-BA7A-EAD115534EB3}"/>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186"/>
          <a:stretch/>
        </p:blipFill>
        <p:spPr bwMode="auto">
          <a:xfrm>
            <a:off x="5661119" y="1958938"/>
            <a:ext cx="1818479" cy="939160"/>
          </a:xfrm>
          <a:prstGeom prst="rect">
            <a:avLst/>
          </a:prstGeom>
          <a:noFill/>
          <a:extLst>
            <a:ext uri="{909E8E84-426E-40DD-AFC4-6F175D3DCCD1}">
              <a14:hiddenFill xmlns:a14="http://schemas.microsoft.com/office/drawing/2010/main">
                <a:solidFill>
                  <a:srgbClr val="FFFFFF"/>
                </a:solidFill>
              </a14:hiddenFill>
            </a:ext>
          </a:extLst>
        </p:spPr>
      </p:pic>
      <p:sp>
        <p:nvSpPr>
          <p:cNvPr id="34" name="Textfeld 13">
            <a:extLst>
              <a:ext uri="{FF2B5EF4-FFF2-40B4-BE49-F238E27FC236}">
                <a16:creationId xmlns:a16="http://schemas.microsoft.com/office/drawing/2014/main" id="{C50F1013-C0C9-4C65-807E-F9FFB61CD853}"/>
              </a:ext>
            </a:extLst>
          </p:cNvPr>
          <p:cNvSpPr txBox="1"/>
          <p:nvPr/>
        </p:nvSpPr>
        <p:spPr>
          <a:xfrm>
            <a:off x="6096000" y="3195524"/>
            <a:ext cx="5616624" cy="1800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sz="1800">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spcBef>
                <a:spcPts val="300"/>
              </a:spcBef>
            </a:pPr>
            <a:r>
              <a:rPr lang="en-GB" sz="1400" dirty="0">
                <a:solidFill>
                  <a:schemeClr val="tx1"/>
                </a:solidFill>
                <a:latin typeface="Calibri" panose="020F0502020204030204" pitchFamily="34" charset="0"/>
                <a:cs typeface="Calibri" panose="020F0502020204030204" pitchFamily="34" charset="0"/>
              </a:rPr>
              <a:t>R83 exemption reference mass.</a:t>
            </a:r>
          </a:p>
          <a:p>
            <a:pPr>
              <a:spcBef>
                <a:spcPts val="300"/>
              </a:spcBef>
            </a:pPr>
            <a:r>
              <a:rPr lang="en-US" sz="1400" dirty="0">
                <a:solidFill>
                  <a:schemeClr val="tx1"/>
                </a:solidFill>
                <a:latin typeface="Calibri" panose="020F0502020204030204" pitchFamily="34" charset="0"/>
                <a:cs typeface="Calibri" panose="020F0502020204030204" pitchFamily="34" charset="0"/>
              </a:rPr>
              <a:t>R83 exemption driver inducement system.</a:t>
            </a:r>
          </a:p>
          <a:p>
            <a:pPr>
              <a:spcBef>
                <a:spcPts val="300"/>
              </a:spcBef>
            </a:pPr>
            <a:r>
              <a:rPr lang="en-US" sz="1400" dirty="0">
                <a:solidFill>
                  <a:schemeClr val="tx1"/>
                </a:solidFill>
                <a:latin typeface="Calibri" panose="020F0502020204030204" pitchFamily="34" charset="0"/>
                <a:cs typeface="Calibri" panose="020F0502020204030204" pitchFamily="34" charset="0"/>
              </a:rPr>
              <a:t>R51 different limits in noise regulation.</a:t>
            </a:r>
          </a:p>
          <a:p>
            <a:pPr>
              <a:spcBef>
                <a:spcPts val="300"/>
              </a:spcBef>
            </a:pPr>
            <a:r>
              <a:rPr lang="en-US" sz="1400" dirty="0">
                <a:solidFill>
                  <a:schemeClr val="tx1"/>
                </a:solidFill>
                <a:latin typeface="Calibri" panose="020F0502020204030204" pitchFamily="34" charset="0"/>
                <a:cs typeface="Calibri" panose="020F0502020204030204" pitchFamily="34" charset="0"/>
              </a:rPr>
              <a:t>…</a:t>
            </a:r>
          </a:p>
        </p:txBody>
      </p:sp>
      <p:sp>
        <p:nvSpPr>
          <p:cNvPr id="35" name="Textfeld 14">
            <a:extLst>
              <a:ext uri="{FF2B5EF4-FFF2-40B4-BE49-F238E27FC236}">
                <a16:creationId xmlns:a16="http://schemas.microsoft.com/office/drawing/2014/main" id="{C65E3994-5FE0-4C22-A18C-539E110C4D5B}"/>
              </a:ext>
            </a:extLst>
          </p:cNvPr>
          <p:cNvSpPr txBox="1"/>
          <p:nvPr/>
        </p:nvSpPr>
        <p:spPr>
          <a:xfrm>
            <a:off x="9736878" y="5183564"/>
            <a:ext cx="2047754" cy="27629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sz="1800">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spcBef>
                <a:spcPts val="300"/>
              </a:spcBef>
            </a:pPr>
            <a:r>
              <a:rPr lang="de-DE" sz="1100" dirty="0">
                <a:solidFill>
                  <a:schemeClr val="tx1"/>
                </a:solidFill>
                <a:latin typeface="Calibri" panose="020F0502020204030204" pitchFamily="34" charset="0"/>
                <a:cs typeface="Calibri" panose="020F0502020204030204" pitchFamily="34" charset="0"/>
              </a:rPr>
              <a:t>Non-exhaustive </a:t>
            </a:r>
            <a:r>
              <a:rPr lang="de-DE" sz="1100" dirty="0" err="1">
                <a:solidFill>
                  <a:schemeClr val="tx1"/>
                </a:solidFill>
                <a:latin typeface="Calibri" panose="020F0502020204030204" pitchFamily="34" charset="0"/>
                <a:cs typeface="Calibri" panose="020F0502020204030204" pitchFamily="34" charset="0"/>
              </a:rPr>
              <a:t>list</a:t>
            </a:r>
            <a:r>
              <a:rPr lang="de-DE" sz="1100" dirty="0">
                <a:solidFill>
                  <a:schemeClr val="tx1"/>
                </a:solidFill>
                <a:latin typeface="Calibri" panose="020F0502020204030204" pitchFamily="34" charset="0"/>
                <a:cs typeface="Calibri" panose="020F0502020204030204" pitchFamily="34" charset="0"/>
              </a:rPr>
              <a:t> of </a:t>
            </a:r>
            <a:r>
              <a:rPr lang="de-DE" sz="1100" dirty="0" err="1">
                <a:solidFill>
                  <a:schemeClr val="tx1"/>
                </a:solidFill>
                <a:latin typeface="Calibri" panose="020F0502020204030204" pitchFamily="34" charset="0"/>
                <a:cs typeface="Calibri" panose="020F0502020204030204" pitchFamily="34" charset="0"/>
              </a:rPr>
              <a:t>examples</a:t>
            </a:r>
            <a:endParaRPr lang="en-US" sz="1100" dirty="0">
              <a:solidFill>
                <a:schemeClr val="tx1"/>
              </a:solidFill>
              <a:latin typeface="Calibri" panose="020F0502020204030204" pitchFamily="34" charset="0"/>
              <a:cs typeface="Calibri" panose="020F0502020204030204" pitchFamily="34" charset="0"/>
            </a:endParaRPr>
          </a:p>
        </p:txBody>
      </p:sp>
      <p:cxnSp>
        <p:nvCxnSpPr>
          <p:cNvPr id="36" name="Gerader Verbinder 24">
            <a:extLst>
              <a:ext uri="{FF2B5EF4-FFF2-40B4-BE49-F238E27FC236}">
                <a16:creationId xmlns:a16="http://schemas.microsoft.com/office/drawing/2014/main" id="{DD6A0597-E99D-4C01-87A7-F4CAC92E7D8B}"/>
              </a:ext>
            </a:extLst>
          </p:cNvPr>
          <p:cNvCxnSpPr>
            <a:cxnSpLocks/>
          </p:cNvCxnSpPr>
          <p:nvPr/>
        </p:nvCxnSpPr>
        <p:spPr>
          <a:xfrm>
            <a:off x="4431430" y="3347167"/>
            <a:ext cx="166457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7" name="Gerader Verbinder 30">
            <a:extLst>
              <a:ext uri="{FF2B5EF4-FFF2-40B4-BE49-F238E27FC236}">
                <a16:creationId xmlns:a16="http://schemas.microsoft.com/office/drawing/2014/main" id="{C7E01E38-BE92-496C-B91C-E9342BF2C2B4}"/>
              </a:ext>
            </a:extLst>
          </p:cNvPr>
          <p:cNvCxnSpPr>
            <a:cxnSpLocks/>
          </p:cNvCxnSpPr>
          <p:nvPr/>
        </p:nvCxnSpPr>
        <p:spPr>
          <a:xfrm flipV="1">
            <a:off x="4431430" y="3347167"/>
            <a:ext cx="1664570" cy="26361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Gerader Verbinder 31">
            <a:extLst>
              <a:ext uri="{FF2B5EF4-FFF2-40B4-BE49-F238E27FC236}">
                <a16:creationId xmlns:a16="http://schemas.microsoft.com/office/drawing/2014/main" id="{524B4EDD-F7CF-4CEB-AEE3-B2BCB97E41E3}"/>
              </a:ext>
            </a:extLst>
          </p:cNvPr>
          <p:cNvCxnSpPr>
            <a:cxnSpLocks/>
          </p:cNvCxnSpPr>
          <p:nvPr/>
        </p:nvCxnSpPr>
        <p:spPr>
          <a:xfrm flipV="1">
            <a:off x="4431430" y="3347167"/>
            <a:ext cx="1664570" cy="51074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9" name="Gerader Verbinder 32">
            <a:extLst>
              <a:ext uri="{FF2B5EF4-FFF2-40B4-BE49-F238E27FC236}">
                <a16:creationId xmlns:a16="http://schemas.microsoft.com/office/drawing/2014/main" id="{CDFFACD0-5A5C-44BD-859F-33D22FC70182}"/>
              </a:ext>
            </a:extLst>
          </p:cNvPr>
          <p:cNvCxnSpPr>
            <a:cxnSpLocks/>
          </p:cNvCxnSpPr>
          <p:nvPr/>
        </p:nvCxnSpPr>
        <p:spPr>
          <a:xfrm flipV="1">
            <a:off x="4431430" y="3347167"/>
            <a:ext cx="1664570" cy="77435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0" name="Gerader Verbinder 33">
            <a:extLst>
              <a:ext uri="{FF2B5EF4-FFF2-40B4-BE49-F238E27FC236}">
                <a16:creationId xmlns:a16="http://schemas.microsoft.com/office/drawing/2014/main" id="{42AD74DA-57E8-4C2E-84C3-11D0AE0F284E}"/>
              </a:ext>
            </a:extLst>
          </p:cNvPr>
          <p:cNvCxnSpPr>
            <a:cxnSpLocks/>
          </p:cNvCxnSpPr>
          <p:nvPr/>
        </p:nvCxnSpPr>
        <p:spPr>
          <a:xfrm flipV="1">
            <a:off x="4431430" y="3347167"/>
            <a:ext cx="1664570" cy="1029729"/>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1" name="Gerader Verbinder 38">
            <a:extLst>
              <a:ext uri="{FF2B5EF4-FFF2-40B4-BE49-F238E27FC236}">
                <a16:creationId xmlns:a16="http://schemas.microsoft.com/office/drawing/2014/main" id="{DD583E2D-146D-4C3B-BEDA-FCD4591BAC3E}"/>
              </a:ext>
            </a:extLst>
          </p:cNvPr>
          <p:cNvCxnSpPr>
            <a:cxnSpLocks/>
          </p:cNvCxnSpPr>
          <p:nvPr/>
        </p:nvCxnSpPr>
        <p:spPr>
          <a:xfrm flipV="1">
            <a:off x="4431430" y="3857912"/>
            <a:ext cx="1664570" cy="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2" name="Gerader Verbinder 40">
            <a:extLst>
              <a:ext uri="{FF2B5EF4-FFF2-40B4-BE49-F238E27FC236}">
                <a16:creationId xmlns:a16="http://schemas.microsoft.com/office/drawing/2014/main" id="{DC40AF4A-E6F4-469F-80EB-6375CDC4DEE8}"/>
              </a:ext>
            </a:extLst>
          </p:cNvPr>
          <p:cNvCxnSpPr>
            <a:cxnSpLocks/>
          </p:cNvCxnSpPr>
          <p:nvPr/>
        </p:nvCxnSpPr>
        <p:spPr>
          <a:xfrm flipV="1">
            <a:off x="4431430" y="3857912"/>
            <a:ext cx="1664570" cy="74140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3" name="Gerader Verbinder 22">
            <a:extLst>
              <a:ext uri="{FF2B5EF4-FFF2-40B4-BE49-F238E27FC236}">
                <a16:creationId xmlns:a16="http://schemas.microsoft.com/office/drawing/2014/main" id="{F350DC05-FB15-4226-801B-49651FAF4521}"/>
              </a:ext>
            </a:extLst>
          </p:cNvPr>
          <p:cNvCxnSpPr>
            <a:cxnSpLocks/>
          </p:cNvCxnSpPr>
          <p:nvPr/>
        </p:nvCxnSpPr>
        <p:spPr>
          <a:xfrm flipV="1">
            <a:off x="4431430" y="3602539"/>
            <a:ext cx="1664570" cy="136437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3894775-2E1D-46ED-9E30-852F66A7A43F}"/>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Definition list of special purpose vehicles in R.E.3</a:t>
            </a:r>
            <a:endParaRPr kumimoji="0" lang="de-DE"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graphicFrame>
        <p:nvGraphicFramePr>
          <p:cNvPr id="5" name="Tabelle 4">
            <a:extLst>
              <a:ext uri="{FF2B5EF4-FFF2-40B4-BE49-F238E27FC236}">
                <a16:creationId xmlns:a16="http://schemas.microsoft.com/office/drawing/2014/main" id="{43F641C3-C3DF-483A-AB0F-45EA7048B4DD}"/>
              </a:ext>
            </a:extLst>
          </p:cNvPr>
          <p:cNvGraphicFramePr>
            <a:graphicFrameLocks noGrp="1"/>
          </p:cNvGraphicFramePr>
          <p:nvPr>
            <p:extLst>
              <p:ext uri="{D42A27DB-BD31-4B8C-83A1-F6EECF244321}">
                <p14:modId xmlns:p14="http://schemas.microsoft.com/office/powerpoint/2010/main" val="3862575390"/>
              </p:ext>
            </p:extLst>
          </p:nvPr>
        </p:nvGraphicFramePr>
        <p:xfrm>
          <a:off x="335360" y="1628800"/>
          <a:ext cx="11521679" cy="4851400"/>
        </p:xfrm>
        <a:graphic>
          <a:graphicData uri="http://schemas.openxmlformats.org/drawingml/2006/table">
            <a:tbl>
              <a:tblPr firstRow="1" bandRow="1"/>
              <a:tblGrid>
                <a:gridCol w="4109049">
                  <a:extLst>
                    <a:ext uri="{9D8B030D-6E8A-4147-A177-3AD203B41FA5}">
                      <a16:colId xmlns:a16="http://schemas.microsoft.com/office/drawing/2014/main" val="20000"/>
                    </a:ext>
                  </a:extLst>
                </a:gridCol>
                <a:gridCol w="3571938">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Possible Amendment 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a:t>
                      </a:r>
                      <a:r>
                        <a:rPr lang="de-DE" dirty="0"/>
                        <a:t> / </a:t>
                      </a:r>
                      <a:r>
                        <a:rPr lang="en-GB" noProof="0" dirty="0"/>
                        <a:t>Motivation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Calibri" panose="020F0502020204030204" pitchFamily="34" charset="0"/>
                          <a:ea typeface="+mn-ea"/>
                          <a:cs typeface="Calibri" panose="020F0502020204030204" pitchFamily="34" charset="0"/>
                        </a:rPr>
                        <a:t>Paragraph 2.5.</a:t>
                      </a:r>
                    </a:p>
                    <a:p>
                      <a:r>
                        <a:rPr lang="en-US" sz="1200" kern="1200" baseline="0" dirty="0">
                          <a:solidFill>
                            <a:schemeClr val="dk1"/>
                          </a:solidFill>
                          <a:latin typeface="Calibri" panose="020F0502020204030204" pitchFamily="34" charset="0"/>
                          <a:ea typeface="+mn-ea"/>
                          <a:cs typeface="Calibri" panose="020F0502020204030204" pitchFamily="34" charset="0"/>
                        </a:rPr>
                        <a:t>2.5. "Special purpose vehicle": A vehicle of category M, N or O for conveying passengers or goods and for performing a special function for which special body arrangements and/or equipment are necessary.</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2.5.1. "Motor caravan": A special purpose M1 category vehicle constructed to include accommodation space which contains at least the following </a:t>
                      </a:r>
                      <a:r>
                        <a:rPr lang="de-DE" sz="1200" kern="1200" baseline="0" dirty="0" err="1">
                          <a:solidFill>
                            <a:schemeClr val="dk1"/>
                          </a:solidFill>
                          <a:latin typeface="Calibri" panose="020F0502020204030204" pitchFamily="34" charset="0"/>
                          <a:ea typeface="+mn-ea"/>
                          <a:cs typeface="Calibri" panose="020F0502020204030204" pitchFamily="34" charset="0"/>
                        </a:rPr>
                        <a:t>equipment</a:t>
                      </a:r>
                      <a:r>
                        <a:rPr lang="de-DE" sz="1200" kern="1200" baseline="0" dirty="0">
                          <a:solidFill>
                            <a:schemeClr val="dk1"/>
                          </a:solidFill>
                          <a:latin typeface="Calibri" panose="020F0502020204030204" pitchFamily="34" charset="0"/>
                          <a:ea typeface="+mn-ea"/>
                          <a:cs typeface="Calibri" panose="020F0502020204030204" pitchFamily="34" charset="0"/>
                        </a:rPr>
                        <a:t>:</a:t>
                      </a:r>
                    </a:p>
                    <a:p>
                      <a:pPr marL="0" algn="l" defTabSz="914400" rtl="0" eaLnBrk="1" latinLnBrk="0" hangingPunct="1"/>
                      <a:r>
                        <a:rPr lang="de-DE" sz="1200" kern="1200" baseline="0" dirty="0">
                          <a:solidFill>
                            <a:schemeClr val="dk1"/>
                          </a:solidFill>
                          <a:latin typeface="Calibri" panose="020F0502020204030204" pitchFamily="34" charset="0"/>
                          <a:ea typeface="+mn-ea"/>
                          <a:cs typeface="Calibri" panose="020F0502020204030204" pitchFamily="34" charset="0"/>
                        </a:rPr>
                        <a:t>(a) Seats and </a:t>
                      </a:r>
                      <a:r>
                        <a:rPr lang="de-DE" sz="1200" kern="1200" baseline="0" dirty="0" err="1">
                          <a:solidFill>
                            <a:schemeClr val="dk1"/>
                          </a:solidFill>
                          <a:latin typeface="Calibri" panose="020F0502020204030204" pitchFamily="34" charset="0"/>
                          <a:ea typeface="+mn-ea"/>
                          <a:cs typeface="Calibri" panose="020F0502020204030204" pitchFamily="34" charset="0"/>
                        </a:rPr>
                        <a:t>table</a:t>
                      </a:r>
                      <a:r>
                        <a:rPr lang="de-DE" sz="1200" kern="1200" baseline="0" dirty="0">
                          <a:solidFill>
                            <a:schemeClr val="dk1"/>
                          </a:solidFill>
                          <a:latin typeface="Calibri" panose="020F0502020204030204" pitchFamily="34" charset="0"/>
                          <a:ea typeface="+mn-ea"/>
                          <a:cs typeface="Calibri" panose="020F0502020204030204" pitchFamily="34" charset="0"/>
                        </a:rPr>
                        <a:t>;</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(b) Sleeping accommodation which may be converted from the seats;</a:t>
                      </a:r>
                    </a:p>
                    <a:p>
                      <a:pPr marL="0" algn="l" defTabSz="914400" rtl="0" eaLnBrk="1" latinLnBrk="0" hangingPunct="1"/>
                      <a:r>
                        <a:rPr lang="de-DE" sz="1200" kern="1200" baseline="0" dirty="0">
                          <a:solidFill>
                            <a:schemeClr val="dk1"/>
                          </a:solidFill>
                          <a:latin typeface="Calibri" panose="020F0502020204030204" pitchFamily="34" charset="0"/>
                          <a:ea typeface="+mn-ea"/>
                          <a:cs typeface="Calibri" panose="020F0502020204030204" pitchFamily="34" charset="0"/>
                        </a:rPr>
                        <a:t>(c) Cooking </a:t>
                      </a:r>
                      <a:r>
                        <a:rPr lang="de-DE" sz="1200" kern="1200" baseline="0" dirty="0" err="1">
                          <a:solidFill>
                            <a:schemeClr val="dk1"/>
                          </a:solidFill>
                          <a:latin typeface="Calibri" panose="020F0502020204030204" pitchFamily="34" charset="0"/>
                          <a:ea typeface="+mn-ea"/>
                          <a:cs typeface="Calibri" panose="020F0502020204030204" pitchFamily="34" charset="0"/>
                        </a:rPr>
                        <a:t>facilities</a:t>
                      </a:r>
                      <a:r>
                        <a:rPr lang="de-DE" sz="1200" kern="1200" baseline="0" dirty="0">
                          <a:solidFill>
                            <a:schemeClr val="dk1"/>
                          </a:solidFill>
                          <a:latin typeface="Calibri" panose="020F0502020204030204" pitchFamily="34" charset="0"/>
                          <a:ea typeface="+mn-ea"/>
                          <a:cs typeface="Calibri" panose="020F0502020204030204" pitchFamily="34" charset="0"/>
                        </a:rPr>
                        <a:t>; and</a:t>
                      </a:r>
                    </a:p>
                    <a:p>
                      <a:pPr marL="0" algn="l" defTabSz="914400" rtl="0" eaLnBrk="1" latinLnBrk="0" hangingPunct="1"/>
                      <a:r>
                        <a:rPr lang="de-DE" sz="1200" kern="1200" baseline="0" dirty="0">
                          <a:solidFill>
                            <a:schemeClr val="dk1"/>
                          </a:solidFill>
                          <a:latin typeface="Calibri" panose="020F0502020204030204" pitchFamily="34" charset="0"/>
                          <a:ea typeface="+mn-ea"/>
                          <a:cs typeface="Calibri" panose="020F0502020204030204" pitchFamily="34" charset="0"/>
                        </a:rPr>
                        <a:t>(d) Storage </a:t>
                      </a:r>
                      <a:r>
                        <a:rPr lang="de-DE" sz="1200" kern="1200" baseline="0" dirty="0" err="1">
                          <a:solidFill>
                            <a:schemeClr val="dk1"/>
                          </a:solidFill>
                          <a:latin typeface="Calibri" panose="020F0502020204030204" pitchFamily="34" charset="0"/>
                          <a:ea typeface="+mn-ea"/>
                          <a:cs typeface="Calibri" panose="020F0502020204030204" pitchFamily="34" charset="0"/>
                        </a:rPr>
                        <a:t>facilities</a:t>
                      </a:r>
                      <a:r>
                        <a:rPr lang="de-DE" sz="1200" kern="1200" baseline="0" dirty="0">
                          <a:solidFill>
                            <a:schemeClr val="dk1"/>
                          </a:solidFill>
                          <a:latin typeface="Calibri" panose="020F0502020204030204" pitchFamily="34" charset="0"/>
                          <a:ea typeface="+mn-ea"/>
                          <a:cs typeface="Calibri" panose="020F0502020204030204" pitchFamily="34" charset="0"/>
                        </a:rPr>
                        <a:t>.</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This equipment shall be rigidly fixed to the living compartment; however, the table may be designed to be easily removable.</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2.5.2. "</a:t>
                      </a:r>
                      <a:r>
                        <a:rPr lang="en-US" sz="1200" kern="1200" baseline="0" dirty="0" err="1">
                          <a:solidFill>
                            <a:schemeClr val="dk1"/>
                          </a:solidFill>
                          <a:latin typeface="Calibri" panose="020F0502020204030204" pitchFamily="34" charset="0"/>
                          <a:ea typeface="+mn-ea"/>
                          <a:cs typeface="Calibri" panose="020F0502020204030204" pitchFamily="34" charset="0"/>
                        </a:rPr>
                        <a:t>Armoured</a:t>
                      </a:r>
                      <a:r>
                        <a:rPr lang="en-US" sz="1200" kern="1200" baseline="0" dirty="0">
                          <a:solidFill>
                            <a:schemeClr val="dk1"/>
                          </a:solidFill>
                          <a:latin typeface="Calibri" panose="020F0502020204030204" pitchFamily="34" charset="0"/>
                          <a:ea typeface="+mn-ea"/>
                          <a:cs typeface="Calibri" panose="020F0502020204030204" pitchFamily="34" charset="0"/>
                        </a:rPr>
                        <a:t> vehicle": Vehicle intended for the protection of conveyed passengers and/or goods and complying with </a:t>
                      </a:r>
                      <a:r>
                        <a:rPr lang="en-US" sz="1200" kern="1200" baseline="0" dirty="0" err="1">
                          <a:solidFill>
                            <a:schemeClr val="dk1"/>
                          </a:solidFill>
                          <a:latin typeface="Calibri" panose="020F0502020204030204" pitchFamily="34" charset="0"/>
                          <a:ea typeface="+mn-ea"/>
                          <a:cs typeface="Calibri" panose="020F0502020204030204" pitchFamily="34" charset="0"/>
                        </a:rPr>
                        <a:t>armour</a:t>
                      </a:r>
                      <a:r>
                        <a:rPr lang="en-US" sz="1200" kern="1200" baseline="0" dirty="0">
                          <a:solidFill>
                            <a:schemeClr val="dk1"/>
                          </a:solidFill>
                          <a:latin typeface="Calibri" panose="020F0502020204030204" pitchFamily="34" charset="0"/>
                          <a:ea typeface="+mn-ea"/>
                          <a:cs typeface="Calibri" panose="020F0502020204030204" pitchFamily="34" charset="0"/>
                        </a:rPr>
                        <a:t> plating anti-bullet </a:t>
                      </a:r>
                      <a:r>
                        <a:rPr lang="de-DE" sz="1200" kern="1200" baseline="0" dirty="0" err="1">
                          <a:solidFill>
                            <a:schemeClr val="dk1"/>
                          </a:solidFill>
                          <a:latin typeface="Calibri" panose="020F0502020204030204" pitchFamily="34" charset="0"/>
                          <a:ea typeface="+mn-ea"/>
                          <a:cs typeface="Calibri" panose="020F0502020204030204" pitchFamily="34" charset="0"/>
                        </a:rPr>
                        <a:t>requirements</a:t>
                      </a:r>
                      <a:r>
                        <a:rPr lang="de-DE" sz="1200" kern="1200" baseline="0" dirty="0">
                          <a:solidFill>
                            <a:schemeClr val="dk1"/>
                          </a:solidFill>
                          <a:latin typeface="Calibri" panose="020F0502020204030204" pitchFamily="34" charset="0"/>
                          <a:ea typeface="+mn-ea"/>
                          <a:cs typeface="Calibri" panose="020F0502020204030204" pitchFamily="34" charset="0"/>
                        </a:rPr>
                        <a:t>.</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2.5.3. "Ambulance": Motor vehicle of category M intended for the transport of sick or injured people and having special equipment for such purpose.</a:t>
                      </a:r>
                    </a:p>
                    <a:p>
                      <a:pPr marL="0" algn="l" defTabSz="914400" rtl="0" eaLnBrk="1" latinLnBrk="0" hangingPunct="1"/>
                      <a:r>
                        <a:rPr lang="en-US" sz="1200" kern="1200" baseline="0" dirty="0">
                          <a:solidFill>
                            <a:schemeClr val="dk1"/>
                          </a:solidFill>
                          <a:latin typeface="Calibri" panose="020F0502020204030204" pitchFamily="34" charset="0"/>
                          <a:ea typeface="+mn-ea"/>
                          <a:cs typeface="Calibri" panose="020F0502020204030204" pitchFamily="34" charset="0"/>
                        </a:rPr>
                        <a:t>2.5.4. "Hearse": Motor vehicle intended for the transport of deceased people and having special equipment for such purpose.</a:t>
                      </a:r>
                      <a:endParaRPr lang="de-DE" sz="1200" kern="1200" baseline="0" dirty="0">
                        <a:solidFill>
                          <a:schemeClr val="dk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dk1"/>
                          </a:solidFill>
                          <a:latin typeface="Calibri" panose="020F0502020204030204" pitchFamily="34" charset="0"/>
                          <a:ea typeface="+mn-ea"/>
                          <a:cs typeface="Calibri" panose="020F0502020204030204" pitchFamily="34" charset="0"/>
                        </a:rPr>
                        <a:t>Paragraph 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Calibri" panose="020F0502020204030204" pitchFamily="34" charset="0"/>
                          <a:ea typeface="+mn-ea"/>
                          <a:cs typeface="Calibri" panose="020F0502020204030204" pitchFamily="34" charset="0"/>
                        </a:rPr>
                        <a:t>2.5. "Special purpose vehicle": A vehicle of category M, N or O for conveying passengers or goods and for performing a special function for which special body arrangements and/or equipment are necessary. </a:t>
                      </a:r>
                      <a:r>
                        <a:rPr lang="en-US" sz="1200" kern="1200" baseline="0" dirty="0">
                          <a:solidFill>
                            <a:srgbClr val="0070C0"/>
                          </a:solidFill>
                          <a:latin typeface="Calibri" panose="020F0502020204030204" pitchFamily="34" charset="0"/>
                          <a:ea typeface="+mn-ea"/>
                          <a:cs typeface="Calibri" panose="020F0502020204030204" pitchFamily="34" charset="0"/>
                        </a:rPr>
                        <a:t>As follows: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dk1"/>
                          </a:solidFill>
                          <a:latin typeface="Calibri" panose="020F050202020403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rgbClr val="0070C0"/>
                          </a:solidFill>
                          <a:latin typeface="Calibri" panose="020F0502020204030204" pitchFamily="34" charset="0"/>
                          <a:ea typeface="+mn-ea"/>
                          <a:cs typeface="Calibri" panose="020F0502020204030204" pitchFamily="34" charset="0"/>
                        </a:rPr>
                        <a:t>2.5.5. “Government and special services vehicle”: Motor vehicle of category M, N or O designed and constructed for use by the rescue services, armed services, civil </a:t>
                      </a:r>
                      <a:r>
                        <a:rPr lang="en-US" sz="1200" kern="1200" baseline="0" dirty="0" err="1">
                          <a:solidFill>
                            <a:srgbClr val="0070C0"/>
                          </a:solidFill>
                          <a:latin typeface="Calibri" panose="020F0502020204030204" pitchFamily="34" charset="0"/>
                          <a:ea typeface="+mn-ea"/>
                          <a:cs typeface="Calibri" panose="020F0502020204030204" pitchFamily="34" charset="0"/>
                        </a:rPr>
                        <a:t>defence</a:t>
                      </a:r>
                      <a:r>
                        <a:rPr lang="en-US" sz="1200" kern="1200" baseline="0" dirty="0">
                          <a:solidFill>
                            <a:srgbClr val="0070C0"/>
                          </a:solidFill>
                          <a:latin typeface="Calibri" panose="020F0502020204030204" pitchFamily="34" charset="0"/>
                          <a:ea typeface="+mn-ea"/>
                          <a:cs typeface="Calibri" panose="020F0502020204030204" pitchFamily="34" charset="0"/>
                        </a:rPr>
                        <a:t>, fire services and forces responsible for maintaining public order. These vehicles are intended </a:t>
                      </a:r>
                      <a:r>
                        <a:rPr lang="en-US" sz="1200" dirty="0">
                          <a:solidFill>
                            <a:srgbClr val="0070C0"/>
                          </a:solidFill>
                          <a:latin typeface="Calibri" panose="020F0502020204030204" pitchFamily="34" charset="0"/>
                          <a:cs typeface="Calibri" panose="020F0502020204030204" pitchFamily="34" charset="0"/>
                        </a:rPr>
                        <a:t>for rescue services, maintaining public order when the carriage of passengers is undertaken as a consequence of the tasks assigned to these services and </a:t>
                      </a:r>
                      <a:r>
                        <a:rPr lang="en-US" sz="1200" kern="1200" baseline="0" dirty="0">
                          <a:solidFill>
                            <a:srgbClr val="0070C0"/>
                          </a:solidFill>
                          <a:latin typeface="Calibri" panose="020F0502020204030204" pitchFamily="34" charset="0"/>
                          <a:ea typeface="+mn-ea"/>
                          <a:cs typeface="Calibri" panose="020F0502020204030204" pitchFamily="34" charset="0"/>
                        </a:rPr>
                        <a:t>having special equipment for such purpose.</a:t>
                      </a:r>
                    </a:p>
                    <a:p>
                      <a:r>
                        <a:rPr lang="de-DE" sz="1200" kern="1200" baseline="0" dirty="0">
                          <a:solidFill>
                            <a:srgbClr val="0070C0"/>
                          </a:solidFill>
                          <a:latin typeface="Calibri" panose="020F0502020204030204" pitchFamily="34" charset="0"/>
                          <a:ea typeface="+mn-ea"/>
                          <a:cs typeface="Calibri" panose="020F0502020204030204" pitchFamily="34" charset="0"/>
                        </a:rPr>
                        <a:t>2.5.6. </a:t>
                      </a:r>
                      <a:r>
                        <a:rPr lang="en-US" sz="1200" kern="1200" baseline="0" dirty="0">
                          <a:solidFill>
                            <a:srgbClr val="0070C0"/>
                          </a:solidFill>
                          <a:latin typeface="Calibri" panose="020F0502020204030204" pitchFamily="34" charset="0"/>
                          <a:ea typeface="+mn-ea"/>
                          <a:cs typeface="Calibri" panose="020F0502020204030204" pitchFamily="34" charset="0"/>
                        </a:rPr>
                        <a:t>“</a:t>
                      </a:r>
                      <a:r>
                        <a:rPr lang="de-DE" sz="1200" kern="1200" baseline="0" dirty="0" err="1">
                          <a:solidFill>
                            <a:srgbClr val="0070C0"/>
                          </a:solidFill>
                          <a:latin typeface="Calibri" panose="020F0502020204030204" pitchFamily="34" charset="0"/>
                          <a:ea typeface="+mn-ea"/>
                          <a:cs typeface="Calibri" panose="020F0502020204030204" pitchFamily="34" charset="0"/>
                        </a:rPr>
                        <a:t>Wheelchair</a:t>
                      </a:r>
                      <a:r>
                        <a:rPr lang="de-DE" sz="1200" kern="1200" baseline="0" dirty="0">
                          <a:solidFill>
                            <a:srgbClr val="0070C0"/>
                          </a:solidFill>
                          <a:latin typeface="Calibri" panose="020F0502020204030204" pitchFamily="34" charset="0"/>
                          <a:ea typeface="+mn-ea"/>
                          <a:cs typeface="Calibri" panose="020F0502020204030204" pitchFamily="34" charset="0"/>
                        </a:rPr>
                        <a:t> </a:t>
                      </a:r>
                      <a:r>
                        <a:rPr lang="de-DE" sz="1200" kern="1200" baseline="0" dirty="0" err="1">
                          <a:solidFill>
                            <a:srgbClr val="0070C0"/>
                          </a:solidFill>
                          <a:latin typeface="Calibri" panose="020F0502020204030204" pitchFamily="34" charset="0"/>
                          <a:ea typeface="+mn-ea"/>
                          <a:cs typeface="Calibri" panose="020F0502020204030204" pitchFamily="34" charset="0"/>
                        </a:rPr>
                        <a:t>accessible</a:t>
                      </a:r>
                      <a:r>
                        <a:rPr lang="de-DE" sz="1200" kern="1200" baseline="0" dirty="0">
                          <a:solidFill>
                            <a:srgbClr val="0070C0"/>
                          </a:solidFill>
                          <a:latin typeface="Calibri" panose="020F0502020204030204" pitchFamily="34" charset="0"/>
                          <a:ea typeface="+mn-ea"/>
                          <a:cs typeface="Calibri" panose="020F0502020204030204" pitchFamily="34" charset="0"/>
                        </a:rPr>
                        <a:t> </a:t>
                      </a:r>
                      <a:r>
                        <a:rPr lang="de-DE" sz="1200" kern="1200" baseline="0" dirty="0" err="1">
                          <a:solidFill>
                            <a:srgbClr val="0070C0"/>
                          </a:solidFill>
                          <a:latin typeface="Calibri" panose="020F0502020204030204" pitchFamily="34" charset="0"/>
                          <a:ea typeface="+mn-ea"/>
                          <a:cs typeface="Calibri" panose="020F0502020204030204" pitchFamily="34" charset="0"/>
                        </a:rPr>
                        <a:t>vehicle</a:t>
                      </a:r>
                      <a:r>
                        <a:rPr lang="de-DE" sz="1200" kern="1200" baseline="0" dirty="0">
                          <a:solidFill>
                            <a:srgbClr val="0070C0"/>
                          </a:solidFill>
                          <a:latin typeface="Calibri" panose="020F0502020204030204" pitchFamily="34" charset="0"/>
                          <a:ea typeface="+mn-ea"/>
                          <a:cs typeface="Calibri" panose="020F0502020204030204" pitchFamily="34" charset="0"/>
                        </a:rPr>
                        <a:t>“: </a:t>
                      </a:r>
                      <a:r>
                        <a:rPr lang="en-US" sz="1200" kern="1200" baseline="0" dirty="0">
                          <a:solidFill>
                            <a:srgbClr val="0070C0"/>
                          </a:solidFill>
                          <a:latin typeface="Calibri" panose="020F0502020204030204" pitchFamily="34" charset="0"/>
                          <a:ea typeface="+mn-ea"/>
                          <a:cs typeface="Calibri" panose="020F0502020204030204" pitchFamily="34" charset="0"/>
                        </a:rPr>
                        <a:t>A vehicle of category M</a:t>
                      </a:r>
                      <a:r>
                        <a:rPr lang="en-US" sz="1200" kern="1200" baseline="-25000" dirty="0">
                          <a:solidFill>
                            <a:srgbClr val="0070C0"/>
                          </a:solidFill>
                          <a:latin typeface="Calibri" panose="020F0502020204030204" pitchFamily="34" charset="0"/>
                          <a:ea typeface="+mn-ea"/>
                          <a:cs typeface="Calibri" panose="020F0502020204030204" pitchFamily="34" charset="0"/>
                        </a:rPr>
                        <a:t>1</a:t>
                      </a:r>
                      <a:r>
                        <a:rPr lang="en-US" sz="1200" kern="1200" baseline="0" dirty="0">
                          <a:solidFill>
                            <a:srgbClr val="0070C0"/>
                          </a:solidFill>
                          <a:latin typeface="Calibri" panose="020F0502020204030204" pitchFamily="34" charset="0"/>
                          <a:ea typeface="+mn-ea"/>
                          <a:cs typeface="Calibri" panose="020F0502020204030204" pitchFamily="34" charset="0"/>
                        </a:rPr>
                        <a:t> constructed or converted specifically so that they accommodate one or more persons seated in their wheelchairs when travelling on the road.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rgbClr val="0070C0"/>
                          </a:solidFill>
                          <a:latin typeface="Calibri" panose="020F0502020204030204" pitchFamily="34" charset="0"/>
                          <a:ea typeface="+mn-ea"/>
                          <a:cs typeface="Calibri" panose="020F0502020204030204" pitchFamily="34" charset="0"/>
                        </a:rPr>
                        <a:t>2.5.7. “</a:t>
                      </a:r>
                      <a:r>
                        <a:rPr lang="de-DE" sz="1200" kern="1200" baseline="0" dirty="0">
                          <a:solidFill>
                            <a:srgbClr val="0070C0"/>
                          </a:solidFill>
                          <a:latin typeface="Calibri" panose="020F0502020204030204" pitchFamily="34" charset="0"/>
                          <a:ea typeface="+mn-ea"/>
                          <a:cs typeface="Calibri" panose="020F0502020204030204" pitchFamily="34" charset="0"/>
                        </a:rPr>
                        <a:t>Special </a:t>
                      </a:r>
                      <a:r>
                        <a:rPr lang="de-DE" sz="1200" kern="1200" baseline="0" dirty="0" err="1">
                          <a:solidFill>
                            <a:srgbClr val="0070C0"/>
                          </a:solidFill>
                          <a:latin typeface="Calibri" panose="020F0502020204030204" pitchFamily="34" charset="0"/>
                          <a:ea typeface="+mn-ea"/>
                          <a:cs typeface="Calibri" panose="020F0502020204030204" pitchFamily="34" charset="0"/>
                        </a:rPr>
                        <a:t>group</a:t>
                      </a:r>
                      <a:r>
                        <a:rPr lang="de-DE" sz="1200" kern="1200" baseline="0" dirty="0">
                          <a:solidFill>
                            <a:srgbClr val="0070C0"/>
                          </a:solidFill>
                          <a:latin typeface="Calibri" panose="020F0502020204030204" pitchFamily="34" charset="0"/>
                          <a:ea typeface="+mn-ea"/>
                          <a:cs typeface="Calibri" panose="020F0502020204030204" pitchFamily="34" charset="0"/>
                        </a:rPr>
                        <a:t>“: </a:t>
                      </a:r>
                      <a:r>
                        <a:rPr lang="en-US" sz="1200" kern="1200" baseline="0" dirty="0">
                          <a:solidFill>
                            <a:srgbClr val="0070C0"/>
                          </a:solidFill>
                          <a:latin typeface="Calibri" panose="020F0502020204030204" pitchFamily="34" charset="0"/>
                          <a:ea typeface="+mn-ea"/>
                          <a:cs typeface="Calibri" panose="020F0502020204030204" pitchFamily="34" charset="0"/>
                        </a:rPr>
                        <a:t>A special purpose vehicle that does not enter in any of the definitions mentioned in this Part.</a:t>
                      </a:r>
                      <a:endParaRPr lang="de-DE" sz="1200" kern="1200" baseline="0" dirty="0">
                        <a:solidFill>
                          <a:srgbClr val="0070C0"/>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a:solidFill>
                            <a:schemeClr val="dk1"/>
                          </a:solidFill>
                          <a:latin typeface="Calibri" panose="020F0502020204030204" pitchFamily="34" charset="0"/>
                          <a:ea typeface="+mn-ea"/>
                          <a:cs typeface="Calibri" panose="020F0502020204030204" pitchFamily="34" charset="0"/>
                        </a:rPr>
                        <a:t>The </a:t>
                      </a:r>
                      <a:r>
                        <a:rPr lang="de-DE" sz="1200" kern="1200" baseline="0" dirty="0" err="1">
                          <a:solidFill>
                            <a:schemeClr val="dk1"/>
                          </a:solidFill>
                          <a:latin typeface="Calibri" panose="020F0502020204030204" pitchFamily="34" charset="0"/>
                          <a:ea typeface="+mn-ea"/>
                          <a:cs typeface="Calibri" panose="020F0502020204030204" pitchFamily="34" charset="0"/>
                        </a:rPr>
                        <a:t>definition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list</a:t>
                      </a:r>
                      <a:r>
                        <a:rPr lang="de-DE" sz="1200" kern="1200" baseline="0" dirty="0">
                          <a:solidFill>
                            <a:schemeClr val="dk1"/>
                          </a:solidFill>
                          <a:latin typeface="Calibri" panose="020F0502020204030204" pitchFamily="34" charset="0"/>
                          <a:ea typeface="+mn-ea"/>
                          <a:cs typeface="Calibri" panose="020F0502020204030204" pitchFamily="34" charset="0"/>
                        </a:rPr>
                        <a:t> in R.E.3 </a:t>
                      </a:r>
                      <a:r>
                        <a:rPr lang="de-DE" sz="1200" kern="1200" baseline="0" dirty="0" err="1">
                          <a:solidFill>
                            <a:schemeClr val="dk1"/>
                          </a:solidFill>
                          <a:latin typeface="Calibri" panose="020F0502020204030204" pitchFamily="34" charset="0"/>
                          <a:ea typeface="+mn-ea"/>
                          <a:cs typeface="Calibri" panose="020F0502020204030204" pitchFamily="34" charset="0"/>
                        </a:rPr>
                        <a:t>is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incomplete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Therefore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EU </a:t>
                      </a:r>
                      <a:r>
                        <a:rPr lang="de-DE" sz="1200" kern="1200" baseline="0" dirty="0" err="1">
                          <a:solidFill>
                            <a:schemeClr val="dk1"/>
                          </a:solidFill>
                          <a:latin typeface="Calibri" panose="020F0502020204030204" pitchFamily="34" charset="0"/>
                          <a:ea typeface="+mn-ea"/>
                          <a:cs typeface="Calibri" panose="020F0502020204030204" pitchFamily="34" charset="0"/>
                        </a:rPr>
                        <a:t>legislation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definitions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of</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Wheelchair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accessible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vehicles</a:t>
                      </a:r>
                      <a:r>
                        <a:rPr lang="de-DE" sz="1200" kern="1200" baseline="0" dirty="0">
                          <a:solidFill>
                            <a:schemeClr val="dk1"/>
                          </a:solidFill>
                          <a:latin typeface="Calibri" panose="020F0502020204030204" pitchFamily="34" charset="0"/>
                          <a:ea typeface="+mn-ea"/>
                          <a:cs typeface="Calibri" panose="020F0502020204030204" pitchFamily="34" charset="0"/>
                        </a:rPr>
                        <a:t>“, „Special </a:t>
                      </a:r>
                      <a:r>
                        <a:rPr lang="de-DE" sz="1200" kern="1200" baseline="0" dirty="0" err="1">
                          <a:solidFill>
                            <a:schemeClr val="dk1"/>
                          </a:solidFill>
                          <a:latin typeface="Calibri" panose="020F0502020204030204" pitchFamily="34" charset="0"/>
                          <a:ea typeface="+mn-ea"/>
                          <a:cs typeface="Calibri" panose="020F0502020204030204" pitchFamily="34" charset="0"/>
                        </a:rPr>
                        <a:t>group</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vehicles</a:t>
                      </a:r>
                      <a:r>
                        <a:rPr lang="de-DE" sz="1200" kern="1200" baseline="0" dirty="0">
                          <a:solidFill>
                            <a:schemeClr val="dk1"/>
                          </a:solidFill>
                          <a:latin typeface="Calibri" panose="020F0502020204030204" pitchFamily="34" charset="0"/>
                          <a:ea typeface="+mn-ea"/>
                          <a:cs typeface="Calibri" panose="020F0502020204030204" pitchFamily="34" charset="0"/>
                        </a:rPr>
                        <a:t>“, “Trailer </a:t>
                      </a:r>
                      <a:r>
                        <a:rPr lang="de-DE" sz="1200" kern="1200" baseline="0" dirty="0" err="1">
                          <a:solidFill>
                            <a:schemeClr val="dk1"/>
                          </a:solidFill>
                          <a:latin typeface="Calibri" panose="020F0502020204030204" pitchFamily="34" charset="0"/>
                          <a:ea typeface="+mn-ea"/>
                          <a:cs typeface="Calibri" panose="020F0502020204030204" pitchFamily="34" charset="0"/>
                        </a:rPr>
                        <a:t>caravan</a:t>
                      </a:r>
                      <a:r>
                        <a:rPr lang="de-DE" sz="1200" kern="1200" baseline="0" dirty="0">
                          <a:solidFill>
                            <a:schemeClr val="dk1"/>
                          </a:solidFill>
                          <a:latin typeface="Calibri" panose="020F0502020204030204" pitchFamily="34" charset="0"/>
                          <a:ea typeface="+mn-ea"/>
                          <a:cs typeface="Calibri" panose="020F0502020204030204" pitchFamily="34" charset="0"/>
                        </a:rPr>
                        <a:t>“, “Mobile </a:t>
                      </a:r>
                      <a:r>
                        <a:rPr lang="de-DE" sz="1200" kern="1200" baseline="0" dirty="0" err="1">
                          <a:solidFill>
                            <a:schemeClr val="dk1"/>
                          </a:solidFill>
                          <a:latin typeface="Calibri" panose="020F0502020204030204" pitchFamily="34" charset="0"/>
                          <a:ea typeface="+mn-ea"/>
                          <a:cs typeface="Calibri" panose="020F0502020204030204" pitchFamily="34" charset="0"/>
                        </a:rPr>
                        <a:t>crane</a:t>
                      </a:r>
                      <a:r>
                        <a:rPr lang="de-DE" sz="1200" kern="1200" baseline="0" dirty="0">
                          <a:solidFill>
                            <a:schemeClr val="dk1"/>
                          </a:solidFill>
                          <a:latin typeface="Calibri" panose="020F0502020204030204" pitchFamily="34" charset="0"/>
                          <a:ea typeface="+mn-ea"/>
                          <a:cs typeface="Calibri" panose="020F0502020204030204" pitchFamily="34" charset="0"/>
                        </a:rPr>
                        <a:t>“, “Converter </a:t>
                      </a:r>
                      <a:r>
                        <a:rPr lang="de-DE" sz="1200" kern="1200" baseline="0" dirty="0" err="1">
                          <a:solidFill>
                            <a:schemeClr val="dk1"/>
                          </a:solidFill>
                          <a:latin typeface="Calibri" panose="020F0502020204030204" pitchFamily="34" charset="0"/>
                          <a:ea typeface="+mn-ea"/>
                          <a:cs typeface="Calibri" panose="020F0502020204030204" pitchFamily="34" charset="0"/>
                        </a:rPr>
                        <a:t>dolly</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Exceptional</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load</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transport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trailer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en-US" sz="1200" kern="1200" baseline="0" dirty="0">
                          <a:solidFill>
                            <a:schemeClr val="dk1"/>
                          </a:solidFill>
                          <a:latin typeface="Calibri" panose="020F0502020204030204" pitchFamily="34" charset="0"/>
                          <a:ea typeface="+mn-ea"/>
                          <a:cs typeface="Calibri" panose="020F0502020204030204" pitchFamily="34" charset="0"/>
                        </a:rPr>
                        <a:t>“Exceptional load transport motor vehicle”</a:t>
                      </a:r>
                      <a:r>
                        <a:rPr lang="de-DE" sz="1200" kern="1200" baseline="0" dirty="0">
                          <a:solidFill>
                            <a:schemeClr val="dk1"/>
                          </a:solidFill>
                          <a:latin typeface="Calibri" panose="020F0502020204030204" pitchFamily="34" charset="0"/>
                          <a:ea typeface="+mn-ea"/>
                          <a:cs typeface="Calibri" panose="020F0502020204030204" pitchFamily="34" charset="0"/>
                        </a:rPr>
                        <a:t> and “Multi-equipment </a:t>
                      </a:r>
                      <a:r>
                        <a:rPr lang="de-DE" sz="1200" kern="1200" baseline="0" dirty="0" err="1">
                          <a:solidFill>
                            <a:schemeClr val="dk1"/>
                          </a:solidFill>
                          <a:latin typeface="Calibri" panose="020F0502020204030204" pitchFamily="34" charset="0"/>
                          <a:ea typeface="+mn-ea"/>
                          <a:cs typeface="Calibri" panose="020F0502020204030204" pitchFamily="34" charset="0"/>
                        </a:rPr>
                        <a:t>carrier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are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added</a:t>
                      </a:r>
                      <a:r>
                        <a:rPr lang="de-DE" sz="1200" kern="1200" baseline="0" dirty="0">
                          <a:solidFill>
                            <a:schemeClr val="dk1"/>
                          </a:solidFill>
                          <a:latin typeface="Calibri" panose="020F0502020204030204" pitchFamily="34" charset="0"/>
                          <a:ea typeface="+mn-ea"/>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err="1">
                          <a:solidFill>
                            <a:schemeClr val="dk1"/>
                          </a:solidFill>
                          <a:latin typeface="Calibri" panose="020F0502020204030204" pitchFamily="34" charset="0"/>
                          <a:ea typeface="+mn-ea"/>
                          <a:cs typeface="Calibri" panose="020F0502020204030204" pitchFamily="34" charset="0"/>
                        </a:rPr>
                        <a:t>Moreover</a:t>
                      </a:r>
                      <a:r>
                        <a:rPr lang="de-DE" sz="1200" kern="1200" baseline="0" dirty="0">
                          <a:solidFill>
                            <a:schemeClr val="dk1"/>
                          </a:solidFill>
                          <a:latin typeface="Calibri" panose="020F0502020204030204" pitchFamily="34" charset="0"/>
                          <a:ea typeface="+mn-ea"/>
                          <a:cs typeface="Calibri" panose="020F0502020204030204" pitchFamily="34" charset="0"/>
                        </a:rPr>
                        <a:t> a </a:t>
                      </a:r>
                      <a:r>
                        <a:rPr lang="de-DE" sz="1200" kern="1200" baseline="0" dirty="0" err="1">
                          <a:solidFill>
                            <a:schemeClr val="dk1"/>
                          </a:solidFill>
                          <a:latin typeface="Calibri" panose="020F0502020204030204" pitchFamily="34" charset="0"/>
                          <a:ea typeface="+mn-ea"/>
                          <a:cs typeface="Calibri" panose="020F0502020204030204" pitchFamily="34" charset="0"/>
                        </a:rPr>
                        <a:t>definition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of</a:t>
                      </a:r>
                      <a:r>
                        <a:rPr lang="de-DE" sz="1200" kern="1200" baseline="0" dirty="0">
                          <a:solidFill>
                            <a:schemeClr val="dk1"/>
                          </a:solidFill>
                          <a:latin typeface="Calibri" panose="020F0502020204030204" pitchFamily="34" charset="0"/>
                          <a:ea typeface="+mn-ea"/>
                          <a:cs typeface="Calibri" panose="020F0502020204030204" pitchFamily="34" charset="0"/>
                        </a:rPr>
                        <a:t> „Government and </a:t>
                      </a:r>
                      <a:r>
                        <a:rPr lang="de-DE" sz="1200" kern="1200" baseline="0" dirty="0" err="1">
                          <a:solidFill>
                            <a:schemeClr val="dk1"/>
                          </a:solidFill>
                          <a:latin typeface="Calibri" panose="020F0502020204030204" pitchFamily="34" charset="0"/>
                          <a:ea typeface="+mn-ea"/>
                          <a:cs typeface="Calibri" panose="020F0502020204030204" pitchFamily="34" charset="0"/>
                        </a:rPr>
                        <a:t>special</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services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vehicles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refer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dirty="0">
                          <a:latin typeface="Calibri" panose="020F0502020204030204" pitchFamily="34" charset="0"/>
                          <a:cs typeface="Calibri" panose="020F0502020204030204" pitchFamily="34" charset="0"/>
                        </a:rPr>
                        <a:t>(EC) </a:t>
                      </a:r>
                      <a:r>
                        <a:rPr lang="de-DE" sz="1200" dirty="0" err="1">
                          <a:latin typeface="Calibri" panose="020F0502020204030204" pitchFamily="34" charset="0"/>
                          <a:cs typeface="Calibri" panose="020F0502020204030204" pitchFamily="34" charset="0"/>
                        </a:rPr>
                        <a:t>No</a:t>
                      </a:r>
                      <a:r>
                        <a:rPr lang="de-DE" sz="1200" dirty="0">
                          <a:latin typeface="Calibri" panose="020F0502020204030204" pitchFamily="34" charset="0"/>
                          <a:cs typeface="Calibri" panose="020F0502020204030204" pitchFamily="34" charset="0"/>
                        </a:rPr>
                        <a:t> 561/2006, art. 3 c)</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is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added</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these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vehicles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are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already</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addressed</a:t>
                      </a:r>
                      <a:r>
                        <a:rPr lang="de-DE" sz="1200" kern="1200" baseline="0" dirty="0">
                          <a:solidFill>
                            <a:schemeClr val="dk1"/>
                          </a:solidFill>
                          <a:latin typeface="Calibri" panose="020F0502020204030204" pitchFamily="34" charset="0"/>
                          <a:ea typeface="+mn-ea"/>
                          <a:cs typeface="Calibri" panose="020F0502020204030204" pitchFamily="34" charset="0"/>
                        </a:rPr>
                        <a:t> in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inducement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exemption</a:t>
                      </a:r>
                      <a:r>
                        <a:rPr lang="de-DE" sz="1200" kern="1200" baseline="0" dirty="0">
                          <a:solidFill>
                            <a:schemeClr val="dk1"/>
                          </a:solidFill>
                          <a:latin typeface="Calibri" panose="020F050202020403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a:solidFill>
                          <a:schemeClr val="dk1"/>
                        </a:solidFill>
                        <a:latin typeface="+mn-lt"/>
                        <a:ea typeface="+mn-ea"/>
                        <a:cs typeface="+mn-cs"/>
                      </a:endParaRPr>
                    </a:p>
                    <a:p>
                      <a:endParaRPr lang="de-DE"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5D2CD9B-731F-4FA7-B1BF-1CB98B3BDB35}"/>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Definition list of special purpose vehicles in R.E.3</a:t>
            </a:r>
            <a:endParaRPr kumimoji="0" lang="de-DE"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graphicFrame>
        <p:nvGraphicFramePr>
          <p:cNvPr id="5" name="Tabelle 4">
            <a:extLst>
              <a:ext uri="{FF2B5EF4-FFF2-40B4-BE49-F238E27FC236}">
                <a16:creationId xmlns:a16="http://schemas.microsoft.com/office/drawing/2014/main" id="{C4997907-4CEA-443D-8679-CE68771805B2}"/>
              </a:ext>
            </a:extLst>
          </p:cNvPr>
          <p:cNvGraphicFramePr>
            <a:graphicFrameLocks noGrp="1"/>
          </p:cNvGraphicFramePr>
          <p:nvPr>
            <p:extLst>
              <p:ext uri="{D42A27DB-BD31-4B8C-83A1-F6EECF244321}">
                <p14:modId xmlns:p14="http://schemas.microsoft.com/office/powerpoint/2010/main" val="1877479481"/>
              </p:ext>
            </p:extLst>
          </p:nvPr>
        </p:nvGraphicFramePr>
        <p:xfrm>
          <a:off x="334963" y="1808163"/>
          <a:ext cx="11522076" cy="4302760"/>
        </p:xfrm>
        <a:graphic>
          <a:graphicData uri="http://schemas.openxmlformats.org/drawingml/2006/table">
            <a:tbl>
              <a:tblPr firstRow="1" bandRow="1"/>
              <a:tblGrid>
                <a:gridCol w="1773923">
                  <a:extLst>
                    <a:ext uri="{9D8B030D-6E8A-4147-A177-3AD203B41FA5}">
                      <a16:colId xmlns:a16="http://schemas.microsoft.com/office/drawing/2014/main" val="20000"/>
                    </a:ext>
                  </a:extLst>
                </a:gridCol>
                <a:gridCol w="5907461">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Possible Amendment 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 / Motivation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de-DE"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sz="1200" kern="1200" baseline="0" dirty="0">
                          <a:solidFill>
                            <a:srgbClr val="0070C0"/>
                          </a:solidFill>
                          <a:latin typeface="+mn-lt"/>
                          <a:ea typeface="+mn-ea"/>
                          <a:cs typeface="+mn-cs"/>
                        </a:rPr>
                        <a:t>2.5.8. </a:t>
                      </a:r>
                      <a:r>
                        <a:rPr lang="en-US" sz="1200" kern="1200" baseline="0" dirty="0">
                          <a:solidFill>
                            <a:srgbClr val="0070C0"/>
                          </a:solidFill>
                          <a:latin typeface="+mn-lt"/>
                          <a:ea typeface="+mn-ea"/>
                          <a:cs typeface="+mn-cs"/>
                        </a:rPr>
                        <a:t>“</a:t>
                      </a:r>
                      <a:r>
                        <a:rPr lang="de-DE" sz="1200" kern="1200" baseline="0" dirty="0">
                          <a:solidFill>
                            <a:srgbClr val="0070C0"/>
                          </a:solidFill>
                          <a:latin typeface="+mn-lt"/>
                          <a:ea typeface="+mn-ea"/>
                          <a:cs typeface="+mn-cs"/>
                        </a:rPr>
                        <a:t>Trailer </a:t>
                      </a:r>
                      <a:r>
                        <a:rPr lang="de-DE" sz="1200" kern="1200" baseline="0" dirty="0" err="1">
                          <a:solidFill>
                            <a:srgbClr val="0070C0"/>
                          </a:solidFill>
                          <a:latin typeface="+mn-lt"/>
                          <a:ea typeface="+mn-ea"/>
                          <a:cs typeface="+mn-cs"/>
                        </a:rPr>
                        <a:t>caravan</a:t>
                      </a:r>
                      <a:r>
                        <a:rPr lang="de-DE" sz="1200" kern="1200" baseline="0" dirty="0">
                          <a:solidFill>
                            <a:srgbClr val="0070C0"/>
                          </a:solidFill>
                          <a:latin typeface="+mn-lt"/>
                          <a:ea typeface="+mn-ea"/>
                          <a:cs typeface="+mn-cs"/>
                        </a:rPr>
                        <a:t>“: </a:t>
                      </a:r>
                      <a:r>
                        <a:rPr lang="en-US" sz="1200" kern="1200" baseline="0" dirty="0">
                          <a:solidFill>
                            <a:srgbClr val="0070C0"/>
                          </a:solidFill>
                          <a:latin typeface="+mn-lt"/>
                          <a:ea typeface="+mn-ea"/>
                          <a:cs typeface="+mn-cs"/>
                        </a:rPr>
                        <a:t>A vehicle of category O as defined in term 3.2.1.3 of international standard ISO 3833:1977.</a:t>
                      </a:r>
                    </a:p>
                    <a:p>
                      <a:r>
                        <a:rPr lang="de-DE" sz="1200" kern="1200" baseline="0" dirty="0">
                          <a:solidFill>
                            <a:srgbClr val="0070C0"/>
                          </a:solidFill>
                          <a:latin typeface="+mn-lt"/>
                          <a:ea typeface="+mn-ea"/>
                          <a:cs typeface="+mn-cs"/>
                        </a:rPr>
                        <a:t>2.5.9. </a:t>
                      </a:r>
                      <a:r>
                        <a:rPr lang="en-US" sz="1200" kern="1200" baseline="0" dirty="0">
                          <a:solidFill>
                            <a:srgbClr val="0070C0"/>
                          </a:solidFill>
                          <a:latin typeface="+mn-lt"/>
                          <a:ea typeface="+mn-ea"/>
                          <a:cs typeface="+mn-cs"/>
                        </a:rPr>
                        <a:t>“Mobile crane</a:t>
                      </a:r>
                      <a:r>
                        <a:rPr lang="de-DE" sz="1200" kern="1200" baseline="0" dirty="0">
                          <a:solidFill>
                            <a:srgbClr val="0070C0"/>
                          </a:solidFill>
                          <a:latin typeface="+mn-lt"/>
                          <a:ea typeface="+mn-ea"/>
                          <a:cs typeface="+mn-cs"/>
                        </a:rPr>
                        <a:t>“: </a:t>
                      </a:r>
                      <a:r>
                        <a:rPr lang="en-US" sz="1200" kern="1200" baseline="0" dirty="0">
                          <a:solidFill>
                            <a:srgbClr val="0070C0"/>
                          </a:solidFill>
                          <a:latin typeface="+mn-lt"/>
                          <a:ea typeface="+mn-ea"/>
                          <a:cs typeface="+mn-cs"/>
                        </a:rPr>
                        <a:t>A vehicle of category N</a:t>
                      </a:r>
                      <a:r>
                        <a:rPr lang="en-US" sz="1200" kern="1200" baseline="-25000" dirty="0">
                          <a:solidFill>
                            <a:srgbClr val="0070C0"/>
                          </a:solidFill>
                          <a:latin typeface="+mn-lt"/>
                          <a:ea typeface="+mn-ea"/>
                          <a:cs typeface="+mn-cs"/>
                        </a:rPr>
                        <a:t>3</a:t>
                      </a:r>
                      <a:r>
                        <a:rPr lang="en-US" sz="1200" kern="1200" baseline="0" dirty="0">
                          <a:solidFill>
                            <a:srgbClr val="0070C0"/>
                          </a:solidFill>
                          <a:latin typeface="+mn-lt"/>
                          <a:ea typeface="+mn-ea"/>
                          <a:cs typeface="+mn-cs"/>
                        </a:rPr>
                        <a:t>, not fitted for the carriage of goods, provided with a crane whose lifting moment is equal to or higher than 400 </a:t>
                      </a:r>
                      <a:r>
                        <a:rPr lang="en-US" sz="1200" kern="1200" baseline="0" dirty="0" err="1">
                          <a:solidFill>
                            <a:srgbClr val="0070C0"/>
                          </a:solidFill>
                          <a:latin typeface="+mn-lt"/>
                          <a:ea typeface="+mn-ea"/>
                          <a:cs typeface="+mn-cs"/>
                        </a:rPr>
                        <a:t>kNm</a:t>
                      </a:r>
                      <a:r>
                        <a:rPr lang="en-US" sz="1200" kern="1200" baseline="0" dirty="0">
                          <a:solidFill>
                            <a:srgbClr val="0070C0"/>
                          </a:solidFill>
                          <a:latin typeface="+mn-lt"/>
                          <a:ea typeface="+mn-ea"/>
                          <a:cs typeface="+mn-cs"/>
                        </a:rPr>
                        <a:t>.</a:t>
                      </a:r>
                    </a:p>
                    <a:p>
                      <a:r>
                        <a:rPr lang="en-US" sz="1200" kern="1200" baseline="0" dirty="0">
                          <a:solidFill>
                            <a:srgbClr val="0070C0"/>
                          </a:solidFill>
                          <a:latin typeface="+mn-lt"/>
                          <a:ea typeface="+mn-ea"/>
                          <a:cs typeface="+mn-cs"/>
                        </a:rPr>
                        <a:t>2.5.10. “Converter dolly”: A vehicle of category O equipped with a fifth-wheel coupling to support a semi-trailer with a view to converting the latter into a trailer.</a:t>
                      </a:r>
                    </a:p>
                    <a:p>
                      <a:r>
                        <a:rPr lang="en-US" sz="1200" kern="1200" baseline="0" dirty="0">
                          <a:solidFill>
                            <a:srgbClr val="0070C0"/>
                          </a:solidFill>
                          <a:latin typeface="+mn-lt"/>
                          <a:ea typeface="+mn-ea"/>
                          <a:cs typeface="+mn-cs"/>
                        </a:rPr>
                        <a:t>2.5.11. “Exceptional load transport trailer”: A vehicle of category O</a:t>
                      </a:r>
                      <a:r>
                        <a:rPr lang="en-US" sz="1200" kern="1200" baseline="-25000" dirty="0">
                          <a:solidFill>
                            <a:srgbClr val="0070C0"/>
                          </a:solidFill>
                          <a:latin typeface="+mn-lt"/>
                          <a:ea typeface="+mn-ea"/>
                          <a:cs typeface="+mn-cs"/>
                        </a:rPr>
                        <a:t>4</a:t>
                      </a:r>
                      <a:r>
                        <a:rPr lang="en-US" sz="1200" kern="1200" baseline="0" dirty="0">
                          <a:solidFill>
                            <a:srgbClr val="0070C0"/>
                          </a:solidFill>
                          <a:latin typeface="+mn-lt"/>
                          <a:ea typeface="+mn-ea"/>
                          <a:cs typeface="+mn-cs"/>
                        </a:rPr>
                        <a:t> intended for the transport of indivisible loads that is subject to speed and traffic restrictions because of its dimensions. Under this term are also included hydraulic modular trailers irrespective of the number of modules.</a:t>
                      </a:r>
                    </a:p>
                    <a:p>
                      <a:r>
                        <a:rPr lang="en-US" sz="1200" kern="1200" baseline="0" dirty="0">
                          <a:solidFill>
                            <a:srgbClr val="0070C0"/>
                          </a:solidFill>
                          <a:latin typeface="+mn-lt"/>
                          <a:ea typeface="+mn-ea"/>
                          <a:cs typeface="+mn-cs"/>
                        </a:rPr>
                        <a:t>2.5.12. “Exceptional load transport motor vehicle”: A road tractor or tractor unit for semi-trailer of category N</a:t>
                      </a:r>
                      <a:r>
                        <a:rPr lang="en-US" sz="1200" kern="1200" baseline="-25000" dirty="0">
                          <a:solidFill>
                            <a:srgbClr val="0070C0"/>
                          </a:solidFill>
                          <a:latin typeface="+mn-lt"/>
                          <a:ea typeface="+mn-ea"/>
                          <a:cs typeface="+mn-cs"/>
                        </a:rPr>
                        <a:t>3</a:t>
                      </a:r>
                      <a:r>
                        <a:rPr lang="en-US" sz="1200" kern="1200" baseline="0" dirty="0">
                          <a:solidFill>
                            <a:srgbClr val="0070C0"/>
                          </a:solidFill>
                          <a:latin typeface="+mn-lt"/>
                          <a:ea typeface="+mn-ea"/>
                          <a:cs typeface="+mn-cs"/>
                        </a:rPr>
                        <a:t> meeting all the following conditions: </a:t>
                      </a:r>
                    </a:p>
                    <a:p>
                      <a:pPr marL="228600" indent="-228600">
                        <a:buAutoNum type="alphaLcParenBoth"/>
                      </a:pPr>
                      <a:r>
                        <a:rPr lang="en-US" sz="1200" kern="1200" baseline="0" dirty="0">
                          <a:solidFill>
                            <a:srgbClr val="0070C0"/>
                          </a:solidFill>
                          <a:latin typeface="+mn-lt"/>
                          <a:ea typeface="+mn-ea"/>
                          <a:cs typeface="+mn-cs"/>
                        </a:rPr>
                        <a:t>having more than two axles and at least half of the axles (two axles out of three in the case of a three axle vehicle and three axles out of five in the case of a five axle vehicle) designed to be driven simultaneously, irrespective of whether one powered axle can be disengaged; </a:t>
                      </a:r>
                    </a:p>
                    <a:p>
                      <a:pPr marL="228600" indent="-228600">
                        <a:buAutoNum type="alphaLcParenBoth"/>
                      </a:pPr>
                      <a:r>
                        <a:rPr lang="en-US" sz="1200" kern="1200" baseline="0" dirty="0">
                          <a:solidFill>
                            <a:srgbClr val="0070C0"/>
                          </a:solidFill>
                          <a:latin typeface="+mn-lt"/>
                          <a:ea typeface="+mn-ea"/>
                          <a:cs typeface="+mn-cs"/>
                        </a:rPr>
                        <a:t>that is designed for towing and pushing exceptional load transport trailer of category O</a:t>
                      </a:r>
                      <a:r>
                        <a:rPr lang="en-US" sz="1200" kern="1200" baseline="-25000" dirty="0">
                          <a:solidFill>
                            <a:srgbClr val="0070C0"/>
                          </a:solidFill>
                          <a:latin typeface="+mn-lt"/>
                          <a:ea typeface="+mn-ea"/>
                          <a:cs typeface="+mn-cs"/>
                        </a:rPr>
                        <a:t>4</a:t>
                      </a:r>
                      <a:r>
                        <a:rPr lang="en-US" sz="1200" kern="1200" baseline="0" dirty="0">
                          <a:solidFill>
                            <a:srgbClr val="0070C0"/>
                          </a:solidFill>
                          <a:latin typeface="+mn-lt"/>
                          <a:ea typeface="+mn-ea"/>
                          <a:cs typeface="+mn-cs"/>
                        </a:rPr>
                        <a:t>;</a:t>
                      </a:r>
                    </a:p>
                    <a:p>
                      <a:pPr marL="228600" indent="-228600">
                        <a:buAutoNum type="alphaLcParenBoth"/>
                      </a:pPr>
                      <a:r>
                        <a:rPr lang="en-US" sz="1200" kern="1200" baseline="0" dirty="0">
                          <a:solidFill>
                            <a:srgbClr val="0070C0"/>
                          </a:solidFill>
                          <a:latin typeface="+mn-lt"/>
                          <a:ea typeface="+mn-ea"/>
                          <a:cs typeface="+mn-cs"/>
                        </a:rPr>
                        <a:t>that has a minimum engine power of 350 kW; and </a:t>
                      </a:r>
                    </a:p>
                    <a:p>
                      <a:pPr marL="228600" indent="-228600">
                        <a:buAutoNum type="alphaLcParenBoth"/>
                      </a:pPr>
                      <a:r>
                        <a:rPr lang="en-US" sz="1200" kern="1200" baseline="0" dirty="0">
                          <a:solidFill>
                            <a:srgbClr val="0070C0"/>
                          </a:solidFill>
                          <a:latin typeface="+mn-lt"/>
                          <a:ea typeface="+mn-ea"/>
                          <a:cs typeface="+mn-cs"/>
                        </a:rPr>
                        <a:t>that can be equipped with an additional front coupling device for heavy towable masses.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de-DE"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3">
            <a:extLst>
              <a:ext uri="{FF2B5EF4-FFF2-40B4-BE49-F238E27FC236}">
                <a16:creationId xmlns:a16="http://schemas.microsoft.com/office/drawing/2014/main" id="{51E26327-95DA-49AD-A4FF-8224EB265BFE}"/>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Definition list of special purpose vehicles in R.E.3</a:t>
            </a:r>
            <a:endParaRPr kumimoji="0" lang="de-DE"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graphicFrame>
        <p:nvGraphicFramePr>
          <p:cNvPr id="11" name="Tabelle 4">
            <a:extLst>
              <a:ext uri="{FF2B5EF4-FFF2-40B4-BE49-F238E27FC236}">
                <a16:creationId xmlns:a16="http://schemas.microsoft.com/office/drawing/2014/main" id="{F08C4FBA-2084-4CD5-8932-18AFA96D3E29}"/>
              </a:ext>
            </a:extLst>
          </p:cNvPr>
          <p:cNvGraphicFramePr>
            <a:graphicFrameLocks noGrp="1"/>
          </p:cNvGraphicFramePr>
          <p:nvPr>
            <p:extLst>
              <p:ext uri="{D42A27DB-BD31-4B8C-83A1-F6EECF244321}">
                <p14:modId xmlns:p14="http://schemas.microsoft.com/office/powerpoint/2010/main" val="964909582"/>
              </p:ext>
            </p:extLst>
          </p:nvPr>
        </p:nvGraphicFramePr>
        <p:xfrm>
          <a:off x="334963" y="1808163"/>
          <a:ext cx="11522076" cy="3022600"/>
        </p:xfrm>
        <a:graphic>
          <a:graphicData uri="http://schemas.openxmlformats.org/drawingml/2006/table">
            <a:tbl>
              <a:tblPr firstRow="1" bandRow="1"/>
              <a:tblGrid>
                <a:gridCol w="1757448">
                  <a:extLst>
                    <a:ext uri="{9D8B030D-6E8A-4147-A177-3AD203B41FA5}">
                      <a16:colId xmlns:a16="http://schemas.microsoft.com/office/drawing/2014/main" val="20000"/>
                    </a:ext>
                  </a:extLst>
                </a:gridCol>
                <a:gridCol w="5923936">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Possible Amendment R.E.3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 </a:t>
                      </a:r>
                      <a:r>
                        <a:rPr lang="de-DE" dirty="0"/>
                        <a:t>/ Motivation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de-DE"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None/>
                      </a:pPr>
                      <a:r>
                        <a:rPr lang="en-US" sz="1200" kern="1200" baseline="0" dirty="0">
                          <a:solidFill>
                            <a:srgbClr val="0070C0"/>
                          </a:solidFill>
                          <a:latin typeface="+mn-lt"/>
                          <a:ea typeface="+mn-ea"/>
                          <a:cs typeface="+mn-cs"/>
                        </a:rPr>
                        <a:t>2.5.13. “Multi-equipment carrier”: An off-road vehicle of category N designed and constructed for pulling, pushing, carrying and actuating certain inter-changeable equipment: </a:t>
                      </a:r>
                    </a:p>
                    <a:p>
                      <a:pPr marL="228600" indent="-228600">
                        <a:buAutoNum type="alphaLcParenBoth"/>
                      </a:pPr>
                      <a:r>
                        <a:rPr lang="en-US" sz="1200" kern="1200" baseline="0" dirty="0">
                          <a:solidFill>
                            <a:srgbClr val="0070C0"/>
                          </a:solidFill>
                          <a:latin typeface="+mn-lt"/>
                          <a:ea typeface="+mn-ea"/>
                          <a:cs typeface="+mn-cs"/>
                        </a:rPr>
                        <a:t>with not less than two mounting areas for this equipment; </a:t>
                      </a:r>
                    </a:p>
                    <a:p>
                      <a:pPr marL="228600" indent="-228600">
                        <a:buAutoNum type="alphaLcParenBoth"/>
                      </a:pPr>
                      <a:r>
                        <a:rPr lang="en-US" sz="1200" kern="1200" baseline="0" dirty="0">
                          <a:solidFill>
                            <a:srgbClr val="0070C0"/>
                          </a:solidFill>
                          <a:latin typeface="+mn-lt"/>
                          <a:ea typeface="+mn-ea"/>
                          <a:cs typeface="+mn-cs"/>
                        </a:rPr>
                        <a:t>with </a:t>
                      </a:r>
                      <a:r>
                        <a:rPr lang="en-US" sz="1200" kern="1200" baseline="0" dirty="0" err="1">
                          <a:solidFill>
                            <a:srgbClr val="0070C0"/>
                          </a:solidFill>
                          <a:latin typeface="+mn-lt"/>
                          <a:ea typeface="+mn-ea"/>
                          <a:cs typeface="+mn-cs"/>
                        </a:rPr>
                        <a:t>standardised</a:t>
                      </a:r>
                      <a:r>
                        <a:rPr lang="en-US" sz="1200" kern="1200" baseline="0" dirty="0">
                          <a:solidFill>
                            <a:srgbClr val="0070C0"/>
                          </a:solidFill>
                          <a:latin typeface="+mn-lt"/>
                          <a:ea typeface="+mn-ea"/>
                          <a:cs typeface="+mn-cs"/>
                        </a:rPr>
                        <a:t>, mechanical, hydraulic and/or electrical interfaces (e.g. Power take off) for powering and actuating the inter- changeable equipment; and </a:t>
                      </a:r>
                    </a:p>
                    <a:p>
                      <a:pPr marL="228600" indent="-228600">
                        <a:buAutoNum type="alphaLcParenBoth"/>
                      </a:pPr>
                      <a:r>
                        <a:rPr lang="en-US" sz="1200" kern="1200" baseline="0" dirty="0">
                          <a:solidFill>
                            <a:srgbClr val="0070C0"/>
                          </a:solidFill>
                          <a:latin typeface="+mn-lt"/>
                          <a:ea typeface="+mn-ea"/>
                          <a:cs typeface="+mn-cs"/>
                        </a:rPr>
                        <a:t>that fulfils the definition of international standard ISO 3833- 1977, paragraph 3.1.4 (special vehicle).</a:t>
                      </a:r>
                    </a:p>
                    <a:p>
                      <a:pPr marL="0" indent="0">
                        <a:buNone/>
                      </a:pPr>
                      <a:r>
                        <a:rPr lang="en-US" sz="1200" kern="1200" baseline="0" dirty="0">
                          <a:solidFill>
                            <a:srgbClr val="0070C0"/>
                          </a:solidFill>
                          <a:latin typeface="+mn-lt"/>
                          <a:ea typeface="+mn-ea"/>
                          <a:cs typeface="+mn-cs"/>
                        </a:rPr>
                        <a:t>If the vehicle is equipped with an auxiliary load platform, its maximum length shall not exceed: </a:t>
                      </a:r>
                    </a:p>
                    <a:p>
                      <a:pPr marL="228600" indent="-228600">
                        <a:buAutoNum type="alphaLcParenBoth"/>
                      </a:pPr>
                      <a:r>
                        <a:rPr lang="en-US" sz="1200" kern="1200" baseline="0" dirty="0">
                          <a:solidFill>
                            <a:srgbClr val="0070C0"/>
                          </a:solidFill>
                          <a:latin typeface="+mn-lt"/>
                          <a:ea typeface="+mn-ea"/>
                          <a:cs typeface="+mn-cs"/>
                        </a:rPr>
                        <a:t>1,4 times of the front or rear track width of the vehicle, whichever is the larger in the case of two axle vehicles; or </a:t>
                      </a:r>
                    </a:p>
                    <a:p>
                      <a:pPr marL="228600" indent="-228600">
                        <a:buAutoNum type="alphaLcParenBoth"/>
                      </a:pPr>
                      <a:r>
                        <a:rPr lang="en-US" sz="1200" kern="1200" baseline="0" dirty="0">
                          <a:solidFill>
                            <a:srgbClr val="0070C0"/>
                          </a:solidFill>
                          <a:latin typeface="+mn-lt"/>
                          <a:ea typeface="+mn-ea"/>
                          <a:cs typeface="+mn-cs"/>
                        </a:rPr>
                        <a:t>2,0 times of the front or rear track width of the vehicle, whichever is the larger in the case of vehicles having more than two axles.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de-DE"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4FBD3376-C9DD-4745-82BE-E038734CF054}"/>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Requirement for Special Purpose Vehicles: Emissions to the greatest extent</a:t>
            </a:r>
            <a:endParaRPr kumimoji="0" lang="de-DE"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graphicFrame>
        <p:nvGraphicFramePr>
          <p:cNvPr id="4" name="Tabelle 3">
            <a:extLst>
              <a:ext uri="{FF2B5EF4-FFF2-40B4-BE49-F238E27FC236}">
                <a16:creationId xmlns:a16="http://schemas.microsoft.com/office/drawing/2014/main" id="{DABAF6BE-27FD-4583-932B-C8004D73A083}"/>
              </a:ext>
            </a:extLst>
          </p:cNvPr>
          <p:cNvGraphicFramePr>
            <a:graphicFrameLocks noGrp="1"/>
          </p:cNvGraphicFramePr>
          <p:nvPr>
            <p:extLst>
              <p:ext uri="{D42A27DB-BD31-4B8C-83A1-F6EECF244321}">
                <p14:modId xmlns:p14="http://schemas.microsoft.com/office/powerpoint/2010/main" val="1247253276"/>
              </p:ext>
            </p:extLst>
          </p:nvPr>
        </p:nvGraphicFramePr>
        <p:xfrm>
          <a:off x="334963" y="1808163"/>
          <a:ext cx="11522076" cy="3937000"/>
        </p:xfrm>
        <a:graphic>
          <a:graphicData uri="http://schemas.openxmlformats.org/drawingml/2006/table">
            <a:tbl>
              <a:tblPr firstRow="1" bandRow="1"/>
              <a:tblGrid>
                <a:gridCol w="4109446">
                  <a:extLst>
                    <a:ext uri="{9D8B030D-6E8A-4147-A177-3AD203B41FA5}">
                      <a16:colId xmlns:a16="http://schemas.microsoft.com/office/drawing/2014/main" val="20000"/>
                    </a:ext>
                  </a:extLst>
                </a:gridCol>
                <a:gridCol w="3571938">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R83 </a:t>
                      </a:r>
                      <a:r>
                        <a:rPr lang="de-DE"/>
                        <a:t>06/07 </a:t>
                      </a:r>
                      <a:r>
                        <a:rPr lang="en-GB" noProof="0"/>
                        <a:t>series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Pos. Amendment R83 06/07 </a:t>
                      </a:r>
                      <a:r>
                        <a:rPr lang="en-GB" noProof="0" dirty="0"/>
                        <a:t>series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a:t>
                      </a:r>
                      <a:r>
                        <a:rPr lang="de-DE" dirty="0"/>
                        <a:t> / Motivation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mn-lt"/>
                          <a:ea typeface="+mn-ea"/>
                          <a:cs typeface="+mn-cs"/>
                        </a:rPr>
                        <a:t>1. Scope</a:t>
                      </a:r>
                    </a:p>
                    <a:p>
                      <a:r>
                        <a:rPr lang="en-US" sz="1200" b="0" kern="1200" baseline="0" dirty="0">
                          <a:solidFill>
                            <a:schemeClr val="dk1"/>
                          </a:solidFill>
                          <a:latin typeface="+mn-lt"/>
                          <a:ea typeface="+mn-ea"/>
                          <a:cs typeface="+mn-cs"/>
                        </a:rPr>
                        <a:t>[…]</a:t>
                      </a:r>
                    </a:p>
                    <a:p>
                      <a:r>
                        <a:rPr lang="en-US" sz="1200" b="0" kern="1200" baseline="0" dirty="0">
                          <a:solidFill>
                            <a:schemeClr val="dk1"/>
                          </a:solidFill>
                          <a:latin typeface="+mn-lt"/>
                          <a:ea typeface="+mn-ea"/>
                          <a:cs typeface="+mn-cs"/>
                        </a:rPr>
                        <a:t>1.1. […]</a:t>
                      </a:r>
                    </a:p>
                    <a:p>
                      <a:r>
                        <a:rPr lang="en-US" sz="1200" b="0" kern="1200" baseline="0" dirty="0">
                          <a:solidFill>
                            <a:schemeClr val="dk1"/>
                          </a:solidFill>
                          <a:latin typeface="+mn-lt"/>
                          <a:ea typeface="+mn-ea"/>
                          <a:cs typeface="+mn-cs"/>
                        </a:rPr>
                        <a:t>At the manufacturer's request, type approval granted under this Regulation may be extended from vehicles mentioned above to special purpose vehicles of categories M1, M2, N1 and N2 regardless of their reference mass. The manufacturer shall demonstrate to the Type Approval Authority which granted the type approval that the vehicle in question is a special purpose vehicle</a:t>
                      </a:r>
                      <a:r>
                        <a:rPr lang="en-US" sz="1200" kern="1200" baseline="30000" dirty="0">
                          <a:solidFill>
                            <a:schemeClr val="dk1"/>
                          </a:solidFill>
                          <a:latin typeface="Calibri" panose="020F0502020204030204" pitchFamily="34" charset="0"/>
                          <a:ea typeface="+mn-ea"/>
                          <a:cs typeface="+mn-cs"/>
                        </a:rPr>
                        <a:t>1)</a:t>
                      </a:r>
                      <a:r>
                        <a:rPr lang="en-US" sz="1200" b="0" kern="1200" baseline="0" dirty="0">
                          <a:solidFill>
                            <a:schemeClr val="dk1"/>
                          </a:solidFill>
                          <a:latin typeface="+mn-lt"/>
                          <a:ea typeface="+mn-ea"/>
                          <a:cs typeface="+mn-cs"/>
                        </a:rPr>
                        <a:t>.</a:t>
                      </a:r>
                    </a:p>
                    <a:p>
                      <a:endParaRPr lang="en-US" sz="1200" b="0" kern="1200" baseline="0" dirty="0">
                        <a:solidFill>
                          <a:schemeClr val="dk1"/>
                        </a:solidFill>
                        <a:latin typeface="+mn-lt"/>
                        <a:ea typeface="+mn-ea"/>
                        <a:cs typeface="+mn-cs"/>
                      </a:endParaRPr>
                    </a:p>
                    <a:p>
                      <a:r>
                        <a:rPr lang="en-US" sz="1200" kern="1200" baseline="30000" dirty="0">
                          <a:solidFill>
                            <a:schemeClr val="dk1"/>
                          </a:solidFill>
                          <a:latin typeface="Calibri" panose="020F0502020204030204" pitchFamily="34" charset="0"/>
                          <a:ea typeface="+mn-ea"/>
                          <a:cs typeface="+mn-cs"/>
                        </a:rPr>
                        <a:t>1) </a:t>
                      </a:r>
                      <a:r>
                        <a:rPr lang="en-US" sz="1200" kern="1200" baseline="0" dirty="0">
                          <a:solidFill>
                            <a:schemeClr val="dk1"/>
                          </a:solidFill>
                          <a:latin typeface="Calibri" panose="020F0502020204030204" pitchFamily="34" charset="0"/>
                          <a:ea typeface="+mn-ea"/>
                          <a:cs typeface="+mn-cs"/>
                        </a:rPr>
                        <a:t>As defined in the Consolidated Resolution on the Construction of Vehicles (R.E.3.), </a:t>
                      </a:r>
                      <a:r>
                        <a:rPr lang="pt-BR" sz="1200" kern="1200" baseline="0" dirty="0">
                          <a:solidFill>
                            <a:schemeClr val="dk1"/>
                          </a:solidFill>
                          <a:latin typeface="Calibri" panose="020F0502020204030204" pitchFamily="34" charset="0"/>
                          <a:ea typeface="+mn-ea"/>
                          <a:cs typeface="+mn-cs"/>
                        </a:rPr>
                        <a:t>document ECE/TRANS/WP.29/78/Rev.6, para. 2. -</a:t>
                      </a:r>
                    </a:p>
                    <a:p>
                      <a:r>
                        <a:rPr lang="pt-BR" sz="1200" kern="1200" baseline="0" dirty="0">
                          <a:solidFill>
                            <a:schemeClr val="dk1"/>
                          </a:solidFill>
                          <a:latin typeface="Calibri" panose="020F0502020204030204" pitchFamily="34" charset="0"/>
                          <a:ea typeface="+mn-ea"/>
                          <a:cs typeface="+mn-cs"/>
                        </a:rPr>
                        <a:t>www.unece.org/trans/main/wp29/wp29wgs/wp29gen/wp29resolutions.html.</a:t>
                      </a:r>
                      <a:endParaRPr lang="en-US" sz="1200" kern="1200" baseline="0" dirty="0">
                        <a:solidFill>
                          <a:schemeClr val="dk1"/>
                        </a:solidFill>
                        <a:latin typeface="+mn-lt"/>
                        <a:ea typeface="+mn-ea"/>
                        <a:cs typeface="+mn-cs"/>
                      </a:endParaRPr>
                    </a:p>
                    <a:p>
                      <a:endParaRPr lang="en-US" sz="1200" b="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mn-lt"/>
                          <a:ea typeface="+mn-ea"/>
                          <a:cs typeface="+mn-cs"/>
                        </a:rPr>
                        <a:t>1. Scope</a:t>
                      </a:r>
                    </a:p>
                    <a:p>
                      <a:r>
                        <a:rPr lang="en-US" sz="1200" b="0" kern="1200" baseline="0" dirty="0">
                          <a:solidFill>
                            <a:schemeClr val="dk1"/>
                          </a:solidFill>
                          <a:latin typeface="+mn-lt"/>
                          <a:ea typeface="+mn-ea"/>
                          <a:cs typeface="+mn-cs"/>
                        </a:rPr>
                        <a:t>[…]</a:t>
                      </a:r>
                    </a:p>
                    <a:p>
                      <a:r>
                        <a:rPr lang="en-US" sz="1200" b="0" kern="1200" baseline="0" dirty="0">
                          <a:solidFill>
                            <a:schemeClr val="dk1"/>
                          </a:solidFill>
                          <a:latin typeface="+mn-lt"/>
                          <a:ea typeface="+mn-ea"/>
                          <a:cs typeface="+mn-cs"/>
                        </a:rPr>
                        <a:t>1.1. […]</a:t>
                      </a:r>
                    </a:p>
                    <a:p>
                      <a:r>
                        <a:rPr lang="en-US" sz="1200" b="0" kern="1200" baseline="0" dirty="0">
                          <a:solidFill>
                            <a:schemeClr val="dk1"/>
                          </a:solidFill>
                          <a:latin typeface="+mn-lt"/>
                          <a:ea typeface="+mn-ea"/>
                          <a:cs typeface="+mn-cs"/>
                        </a:rPr>
                        <a:t>At the manufacturer's request, type approval granted under this Regulation may be extended from vehicles mentioned above to special purpose vehicles of categories M1, M2, N1 and N2 regardless of their reference mass. The manufacturer shall demonstrate to the Type Approval Authority which granted the type approval that the vehicle in question is a special purpose vehicle</a:t>
                      </a:r>
                      <a:r>
                        <a:rPr lang="en-US" sz="1200" kern="1200" baseline="30000" dirty="0">
                          <a:solidFill>
                            <a:schemeClr val="dk1"/>
                          </a:solidFill>
                          <a:latin typeface="Calibri" panose="020F0502020204030204" pitchFamily="34" charset="0"/>
                          <a:ea typeface="+mn-ea"/>
                          <a:cs typeface="+mn-cs"/>
                        </a:rPr>
                        <a:t>1)</a:t>
                      </a:r>
                      <a:r>
                        <a:rPr lang="en-US" sz="1200" b="0" kern="1200" baseline="0" dirty="0">
                          <a:solidFill>
                            <a:schemeClr val="dk1"/>
                          </a:solidFill>
                          <a:latin typeface="+mn-lt"/>
                          <a:ea typeface="+mn-ea"/>
                          <a:cs typeface="+mn-cs"/>
                        </a:rPr>
                        <a:t>.</a:t>
                      </a:r>
                    </a:p>
                    <a:p>
                      <a:endParaRPr lang="en-US" sz="1200" b="0" kern="1200" baseline="0" dirty="0">
                        <a:solidFill>
                          <a:schemeClr val="dk1"/>
                        </a:solidFill>
                        <a:latin typeface="+mn-lt"/>
                        <a:ea typeface="+mn-ea"/>
                        <a:cs typeface="+mn-cs"/>
                      </a:endParaRPr>
                    </a:p>
                    <a:p>
                      <a:r>
                        <a:rPr lang="en-US" sz="1200" dirty="0">
                          <a:solidFill>
                            <a:srgbClr val="0070C0"/>
                          </a:solidFill>
                          <a:latin typeface="Calibri" panose="020F0502020204030204" pitchFamily="34" charset="0"/>
                          <a:ea typeface="Times New Roman" panose="02020603050405020304" pitchFamily="18" charset="0"/>
                        </a:rPr>
                        <a:t>The approval authority may only grant exemption(s) to special purpose vehicles </a:t>
                      </a:r>
                      <a:r>
                        <a:rPr lang="en-US" sz="1200" kern="1200" baseline="30000" dirty="0">
                          <a:solidFill>
                            <a:srgbClr val="0070C0"/>
                          </a:solidFill>
                          <a:latin typeface="Calibri" panose="020F0502020204030204" pitchFamily="34" charset="0"/>
                          <a:ea typeface="+mn-ea"/>
                          <a:cs typeface="+mn-cs"/>
                        </a:rPr>
                        <a:t>1)</a:t>
                      </a:r>
                      <a:r>
                        <a:rPr lang="en-US" sz="1200" dirty="0">
                          <a:solidFill>
                            <a:srgbClr val="0070C0"/>
                          </a:solidFill>
                          <a:latin typeface="Calibri" panose="020F0502020204030204" pitchFamily="34" charset="0"/>
                          <a:ea typeface="Times New Roman" panose="02020603050405020304" pitchFamily="18" charset="0"/>
                        </a:rPr>
                        <a:t> if the manufacturer demonstrates that the vehicle cannot meet the emission requirements due to its special purpose. The exemptions granted are to be described on the vehicle type- approval certificate.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sz="1200" kern="1200" baseline="0" dirty="0">
                          <a:solidFill>
                            <a:schemeClr val="dk1"/>
                          </a:solidFill>
                          <a:latin typeface="+mn-lt"/>
                          <a:ea typeface="+mn-ea"/>
                          <a:cs typeface="+mn-cs"/>
                        </a:rPr>
                        <a:t>The </a:t>
                      </a:r>
                      <a:r>
                        <a:rPr lang="en-US" sz="1200" kern="1200" baseline="0" noProof="0" dirty="0">
                          <a:solidFill>
                            <a:schemeClr val="dk1"/>
                          </a:solidFill>
                          <a:latin typeface="+mn-lt"/>
                          <a:ea typeface="+mn-ea"/>
                          <a:cs typeface="+mn-cs"/>
                        </a:rPr>
                        <a:t>aim of this proposal is to integrate exemptions to special purpose vehicles into the emission regulations.</a:t>
                      </a:r>
                    </a:p>
                    <a:p>
                      <a:r>
                        <a:rPr lang="en-US" sz="1200" kern="1200" baseline="0" noProof="0" dirty="0">
                          <a:solidFill>
                            <a:schemeClr val="dk1"/>
                          </a:solidFill>
                          <a:latin typeface="+mn-lt"/>
                          <a:ea typeface="+mn-ea"/>
                          <a:cs typeface="+mn-cs"/>
                        </a:rPr>
                        <a:t>However special purpose vehicles shall comply with all emission regulations to the greatest extent, when not limited due to its </a:t>
                      </a:r>
                      <a:r>
                        <a:rPr lang="en-US" sz="1200" kern="1200" baseline="0" dirty="0">
                          <a:solidFill>
                            <a:schemeClr val="dk1"/>
                          </a:solidFill>
                          <a:latin typeface="+mn-lt"/>
                          <a:ea typeface="+mn-ea"/>
                          <a:cs typeface="+mn-cs"/>
                        </a:rPr>
                        <a:t>special purpose. </a:t>
                      </a:r>
                    </a:p>
                    <a:p>
                      <a:r>
                        <a:rPr lang="en-US" sz="1200" kern="1200" baseline="0" dirty="0">
                          <a:solidFill>
                            <a:schemeClr val="dk1"/>
                          </a:solidFill>
                          <a:latin typeface="+mn-lt"/>
                          <a:ea typeface="+mn-ea"/>
                          <a:cs typeface="+mn-cs"/>
                        </a:rPr>
                        <a:t>Definition has been taken out of regulation (EU) 2018/858 and amended with the word “emission” requirements to address only emission related requirements of special purpose vehicles.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4621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63EF4348-4881-4738-BC69-40C821F6E095}"/>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Requirement for Special Purpose Vehicles: </a:t>
            </a:r>
            <a: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t>Exemption Driver Inducement System</a:t>
            </a:r>
            <a:endParaRPr kumimoji="0" lang="en-GB" sz="4400" b="0" i="0" u="none" strike="noStrike" kern="1200" cap="none" spc="0" normalizeH="0" baseline="0" dirty="0">
              <a:ln>
                <a:noFill/>
              </a:ln>
              <a:solidFill>
                <a:sysClr val="windowText" lastClr="000000"/>
              </a:solidFill>
              <a:effectLst/>
              <a:uLnTx/>
              <a:uFillTx/>
              <a:latin typeface="Calibri Light" panose="020F0302020204030204"/>
              <a:ea typeface="+mj-ea"/>
              <a:cs typeface="+mj-cs"/>
            </a:endParaRPr>
          </a:p>
        </p:txBody>
      </p:sp>
      <p:graphicFrame>
        <p:nvGraphicFramePr>
          <p:cNvPr id="3" name="Tabelle 2">
            <a:extLst>
              <a:ext uri="{FF2B5EF4-FFF2-40B4-BE49-F238E27FC236}">
                <a16:creationId xmlns:a16="http://schemas.microsoft.com/office/drawing/2014/main" id="{F95ACD32-31B8-4CD7-BBEB-94E2A0E4B51A}"/>
              </a:ext>
            </a:extLst>
          </p:cNvPr>
          <p:cNvGraphicFramePr>
            <a:graphicFrameLocks noGrp="1"/>
          </p:cNvGraphicFramePr>
          <p:nvPr>
            <p:extLst>
              <p:ext uri="{D42A27DB-BD31-4B8C-83A1-F6EECF244321}">
                <p14:modId xmlns:p14="http://schemas.microsoft.com/office/powerpoint/2010/main" val="2278478678"/>
              </p:ext>
            </p:extLst>
          </p:nvPr>
        </p:nvGraphicFramePr>
        <p:xfrm>
          <a:off x="334963" y="1808163"/>
          <a:ext cx="11522076" cy="4851400"/>
        </p:xfrm>
        <a:graphic>
          <a:graphicData uri="http://schemas.openxmlformats.org/drawingml/2006/table">
            <a:tbl>
              <a:tblPr firstRow="1" bandRow="1"/>
              <a:tblGrid>
                <a:gridCol w="4109446">
                  <a:extLst>
                    <a:ext uri="{9D8B030D-6E8A-4147-A177-3AD203B41FA5}">
                      <a16:colId xmlns:a16="http://schemas.microsoft.com/office/drawing/2014/main" val="20000"/>
                    </a:ext>
                  </a:extLst>
                </a:gridCol>
                <a:gridCol w="3571938">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R83 06/07 </a:t>
                      </a:r>
                      <a:r>
                        <a:rPr lang="en-GB" noProof="0" dirty="0"/>
                        <a:t>series</a:t>
                      </a:r>
                      <a:endParaRPr lang="en-GB" noProof="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Pos. Amendment R83 06/07 </a:t>
                      </a:r>
                      <a:r>
                        <a:rPr lang="en-GB" noProof="0" dirty="0"/>
                        <a:t>series</a:t>
                      </a:r>
                      <a:r>
                        <a:rPr lang="de-DE" dirty="0"/>
                        <a:t>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a:t>
                      </a:r>
                      <a:r>
                        <a:rPr lang="de-DE" dirty="0"/>
                        <a:t> / Motivation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mn-lt"/>
                          <a:ea typeface="+mn-ea"/>
                          <a:cs typeface="+mn-cs"/>
                        </a:rPr>
                        <a:t>APPENDIX 6 REQUIREMENTS FOR VEHICLES THAT USE A REAGENT FOR THE EXHAUST AFTER-TREATMENT SYSTEM</a:t>
                      </a:r>
                    </a:p>
                    <a:p>
                      <a:r>
                        <a:rPr lang="en-US" sz="1200" b="0" kern="1200" baseline="0" dirty="0">
                          <a:solidFill>
                            <a:schemeClr val="dk1"/>
                          </a:solidFill>
                          <a:latin typeface="+mn-lt"/>
                          <a:ea typeface="+mn-ea"/>
                          <a:cs typeface="+mn-cs"/>
                        </a:rPr>
                        <a:t>8. Driver inducement system</a:t>
                      </a:r>
                    </a:p>
                    <a:p>
                      <a:r>
                        <a:rPr lang="en-US" sz="1200" b="0" kern="1200" baseline="0" dirty="0">
                          <a:solidFill>
                            <a:schemeClr val="dk1"/>
                          </a:solidFill>
                          <a:latin typeface="+mn-lt"/>
                          <a:ea typeface="+mn-ea"/>
                          <a:cs typeface="+mn-cs"/>
                        </a:rPr>
                        <a:t>8.1. The vehicle shall include a driver inducement system to ensure that the vehicle operates with a functioning emissions control system at all times. The inducement system shall be designed so as to ensure that the vehicle cannot operate with an empty reagent tank.</a:t>
                      </a:r>
                    </a:p>
                    <a:p>
                      <a:r>
                        <a:rPr lang="en-US" sz="1200" b="0" kern="1200" baseline="0" dirty="0">
                          <a:solidFill>
                            <a:schemeClr val="dk1"/>
                          </a:solidFill>
                          <a:latin typeface="+mn-lt"/>
                          <a:ea typeface="+mn-ea"/>
                          <a:cs typeface="+mn-cs"/>
                        </a:rPr>
                        <a:t>8.1.1. The requirement for a driver inducement system shall not apply to vehicles designed and constructed for use by the rescue services, armed services, civil </a:t>
                      </a:r>
                      <a:r>
                        <a:rPr lang="en-US" sz="1200" b="0" kern="1200" baseline="0" dirty="0" err="1">
                          <a:solidFill>
                            <a:schemeClr val="dk1"/>
                          </a:solidFill>
                          <a:latin typeface="+mn-lt"/>
                          <a:ea typeface="+mn-ea"/>
                          <a:cs typeface="+mn-cs"/>
                        </a:rPr>
                        <a:t>defence</a:t>
                      </a:r>
                      <a:r>
                        <a:rPr lang="en-US" sz="1200" b="0" kern="1200" baseline="0" dirty="0">
                          <a:solidFill>
                            <a:schemeClr val="dk1"/>
                          </a:solidFill>
                          <a:latin typeface="+mn-lt"/>
                          <a:ea typeface="+mn-ea"/>
                          <a:cs typeface="+mn-cs"/>
                        </a:rPr>
                        <a:t>, fire services and forces responsible for maintaining public order. Permanent deactivation of the driver inducement system for these vehicles shall only be done by the vehicle manufacturer.</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mn-lt"/>
                          <a:ea typeface="+mn-ea"/>
                          <a:cs typeface="+mn-cs"/>
                        </a:rPr>
                        <a:t>APPENDIX 6 REQUIREMENTS FOR VEHICLES THAT USE A REAGENT FOR THE EXHAUST AFTER-TREATMENT SYSTEM</a:t>
                      </a:r>
                    </a:p>
                    <a:p>
                      <a:r>
                        <a:rPr lang="en-US" sz="1200" b="0" kern="1200" baseline="0" dirty="0">
                          <a:solidFill>
                            <a:schemeClr val="dk1"/>
                          </a:solidFill>
                          <a:latin typeface="+mn-lt"/>
                          <a:ea typeface="+mn-ea"/>
                          <a:cs typeface="+mn-cs"/>
                        </a:rPr>
                        <a:t>8. Driver inducement system</a:t>
                      </a:r>
                    </a:p>
                    <a:p>
                      <a:r>
                        <a:rPr lang="en-US" sz="1200" b="0" kern="1200" baseline="0" dirty="0">
                          <a:solidFill>
                            <a:schemeClr val="dk1"/>
                          </a:solidFill>
                          <a:latin typeface="+mn-lt"/>
                          <a:ea typeface="+mn-ea"/>
                          <a:cs typeface="+mn-cs"/>
                        </a:rPr>
                        <a:t>8.1. The vehicle shall include a driver inducement system to ensure that the vehicle operates with a functioning emissions control system at all times. The inducement system shall be designed so as to ensure that the vehicle cannot operate with an empty reagent tank.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dk1"/>
                          </a:solidFill>
                          <a:latin typeface="+mn-lt"/>
                          <a:ea typeface="+mn-ea"/>
                          <a:cs typeface="+mn-cs"/>
                        </a:rPr>
                        <a:t>8.1.1. The requirement for a driver inducement system shall not apply to </a:t>
                      </a:r>
                      <a:r>
                        <a:rPr lang="en-US" sz="1200" b="0" strike="sngStrike" kern="1200" baseline="0" dirty="0">
                          <a:solidFill>
                            <a:schemeClr val="dk1"/>
                          </a:solidFill>
                          <a:latin typeface="+mn-lt"/>
                          <a:ea typeface="+mn-ea"/>
                          <a:cs typeface="+mn-cs"/>
                        </a:rPr>
                        <a:t>vehicles designed and constructed for use by the rescue services, armed services, civil </a:t>
                      </a:r>
                      <a:r>
                        <a:rPr lang="en-US" sz="1200" b="0" strike="sngStrike" kern="1200" baseline="0" dirty="0" err="1">
                          <a:solidFill>
                            <a:schemeClr val="dk1"/>
                          </a:solidFill>
                          <a:latin typeface="+mn-lt"/>
                          <a:ea typeface="+mn-ea"/>
                          <a:cs typeface="+mn-cs"/>
                        </a:rPr>
                        <a:t>defence</a:t>
                      </a:r>
                      <a:r>
                        <a:rPr lang="en-US" sz="1200" b="0" strike="sngStrike" kern="1200" baseline="0" dirty="0">
                          <a:solidFill>
                            <a:schemeClr val="dk1"/>
                          </a:solidFill>
                          <a:latin typeface="+mn-lt"/>
                          <a:ea typeface="+mn-ea"/>
                          <a:cs typeface="+mn-cs"/>
                        </a:rPr>
                        <a:t>, fire services and forces responsible for maintaining public order </a:t>
                      </a:r>
                      <a:r>
                        <a:rPr lang="en-US" sz="1200" b="0" kern="1200" baseline="0" dirty="0">
                          <a:solidFill>
                            <a:srgbClr val="0070C0"/>
                          </a:solidFill>
                          <a:latin typeface="+mn-lt"/>
                          <a:ea typeface="+mn-ea"/>
                          <a:cs typeface="+mn-cs"/>
                        </a:rPr>
                        <a:t>Ambulances as well as Government and special service vehicles</a:t>
                      </a:r>
                      <a:r>
                        <a:rPr lang="en-US" sz="1200" b="0" kern="1200" baseline="30000" dirty="0">
                          <a:solidFill>
                            <a:srgbClr val="0070C0"/>
                          </a:solidFill>
                          <a:latin typeface="+mn-lt"/>
                          <a:ea typeface="+mn-ea"/>
                          <a:cs typeface="+mn-cs"/>
                        </a:rPr>
                        <a:t>1)</a:t>
                      </a:r>
                      <a:r>
                        <a:rPr lang="en-US" sz="1200" b="0" kern="1200" baseline="0" dirty="0">
                          <a:solidFill>
                            <a:srgbClr val="0070C0"/>
                          </a:solidFill>
                          <a:latin typeface="+mn-lt"/>
                          <a:ea typeface="+mn-ea"/>
                          <a:cs typeface="+mn-cs"/>
                        </a:rPr>
                        <a:t> </a:t>
                      </a:r>
                      <a:r>
                        <a:rPr lang="en-US" sz="1200" b="0" kern="1200" baseline="0" dirty="0">
                          <a:solidFill>
                            <a:schemeClr val="dk1"/>
                          </a:solidFill>
                          <a:latin typeface="+mn-lt"/>
                          <a:ea typeface="+mn-ea"/>
                          <a:cs typeface="+mn-cs"/>
                        </a:rPr>
                        <a:t>. Permanent deactivation of the driver inducement system for these vehicles shall only be done by the vehicle manufacturer.</a:t>
                      </a:r>
                    </a:p>
                    <a:p>
                      <a:r>
                        <a:rPr lang="en-US" sz="1200" kern="1200" baseline="30000" dirty="0">
                          <a:solidFill>
                            <a:srgbClr val="0070C0"/>
                          </a:solidFill>
                          <a:latin typeface="Calibri" panose="020F0502020204030204" pitchFamily="34" charset="0"/>
                          <a:ea typeface="+mn-ea"/>
                          <a:cs typeface="+mn-cs"/>
                        </a:rPr>
                        <a:t>1) </a:t>
                      </a:r>
                      <a:r>
                        <a:rPr lang="en-US" sz="1200" kern="1200" baseline="0" dirty="0">
                          <a:solidFill>
                            <a:srgbClr val="0070C0"/>
                          </a:solidFill>
                          <a:latin typeface="Calibri" panose="020F0502020204030204" pitchFamily="34" charset="0"/>
                          <a:ea typeface="+mn-ea"/>
                          <a:cs typeface="+mn-cs"/>
                        </a:rPr>
                        <a:t>As defined in the Consolidated Resolution on the Construction of Vehicles (R.E.3.), </a:t>
                      </a:r>
                      <a:r>
                        <a:rPr lang="pt-BR" sz="1200" kern="1200" baseline="0" dirty="0">
                          <a:solidFill>
                            <a:srgbClr val="0070C0"/>
                          </a:solidFill>
                          <a:latin typeface="Calibri" panose="020F0502020204030204" pitchFamily="34" charset="0"/>
                          <a:ea typeface="+mn-ea"/>
                          <a:cs typeface="+mn-cs"/>
                        </a:rPr>
                        <a:t>document ECE/TRANS/WP.29/78/Rev.6, para. 2. -</a:t>
                      </a:r>
                    </a:p>
                    <a:p>
                      <a:r>
                        <a:rPr lang="pt-BR" sz="1200" kern="1200" baseline="0" dirty="0">
                          <a:solidFill>
                            <a:srgbClr val="0070C0"/>
                          </a:solidFill>
                          <a:latin typeface="Calibri" panose="020F0502020204030204" pitchFamily="34" charset="0"/>
                          <a:ea typeface="+mn-ea"/>
                          <a:cs typeface="+mn-cs"/>
                        </a:rPr>
                        <a:t>www.unece.org/trans/main/wp29/wp29wgs/wp29gen/wp29resolutions.html.</a:t>
                      </a:r>
                      <a:endParaRPr lang="en-US" sz="12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kern="1200" baseline="0" dirty="0">
                          <a:solidFill>
                            <a:schemeClr val="dk1"/>
                          </a:solidFill>
                          <a:latin typeface="+mn-lt"/>
                          <a:ea typeface="+mn-ea"/>
                          <a:cs typeface="+mn-cs"/>
                        </a:rPr>
                        <a:t>The definition of vehicles designed and constructed for use by the rescue services, armed services, civil </a:t>
                      </a:r>
                      <a:r>
                        <a:rPr lang="en-US" sz="1200" kern="1200" baseline="0" dirty="0" err="1">
                          <a:solidFill>
                            <a:schemeClr val="dk1"/>
                          </a:solidFill>
                          <a:latin typeface="+mn-lt"/>
                          <a:ea typeface="+mn-ea"/>
                          <a:cs typeface="+mn-cs"/>
                        </a:rPr>
                        <a:t>defence</a:t>
                      </a:r>
                      <a:r>
                        <a:rPr lang="en-US" sz="1200" kern="1200" baseline="0" dirty="0">
                          <a:solidFill>
                            <a:schemeClr val="dk1"/>
                          </a:solidFill>
                          <a:latin typeface="+mn-lt"/>
                          <a:ea typeface="+mn-ea"/>
                          <a:cs typeface="+mn-cs"/>
                        </a:rPr>
                        <a:t>, fire services and forces responsible for maintaining public is not yet integrated in R.E.3.</a:t>
                      </a:r>
                    </a:p>
                    <a:p>
                      <a:endParaRPr lang="en-US" sz="1200" kern="1200" baseline="0" dirty="0">
                        <a:solidFill>
                          <a:schemeClr val="dk1"/>
                        </a:solidFill>
                        <a:latin typeface="+mn-lt"/>
                        <a:ea typeface="+mn-ea"/>
                        <a:cs typeface="+mn-cs"/>
                      </a:endParaRPr>
                    </a:p>
                    <a:p>
                      <a:r>
                        <a:rPr lang="en-US" sz="1200" kern="1200" baseline="0" dirty="0">
                          <a:solidFill>
                            <a:schemeClr val="dk1"/>
                          </a:solidFill>
                          <a:latin typeface="+mn-lt"/>
                          <a:ea typeface="+mn-ea"/>
                          <a:cs typeface="+mn-cs"/>
                        </a:rPr>
                        <a:t>If life is at stake, also ambulances shall operate even with an empty reagent tank. </a:t>
                      </a:r>
                    </a:p>
                    <a:p>
                      <a:endParaRPr lang="en-US" sz="1200" kern="1200" baseline="0" dirty="0">
                        <a:solidFill>
                          <a:schemeClr val="dk1"/>
                        </a:solidFill>
                        <a:latin typeface="+mn-lt"/>
                        <a:ea typeface="+mn-ea"/>
                        <a:cs typeface="+mn-cs"/>
                      </a:endParaRPr>
                    </a:p>
                    <a:p>
                      <a:r>
                        <a:rPr lang="en-US" sz="1200" kern="1200" baseline="0" dirty="0">
                          <a:solidFill>
                            <a:schemeClr val="dk1"/>
                          </a:solidFill>
                          <a:latin typeface="+mn-lt"/>
                          <a:ea typeface="+mn-ea"/>
                          <a:cs typeface="+mn-cs"/>
                        </a:rPr>
                        <a:t>With the introduction of the definition “Government and special services vehicles” to R.E.3 the paragraph can be simplified.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8999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82289004-F05D-4226-B0EA-0DBF5216B16F}"/>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Requirement for Special Purpose Vehicles: </a:t>
            </a:r>
            <a: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t>Exemption COP/In-service conformity</a:t>
            </a:r>
            <a:endParaRPr kumimoji="0" lang="en-GB" sz="4400" b="0" i="0" u="none" strike="noStrike" kern="1200" cap="none" spc="0" normalizeH="0" baseline="0" dirty="0">
              <a:ln>
                <a:noFill/>
              </a:ln>
              <a:solidFill>
                <a:sysClr val="windowText" lastClr="000000"/>
              </a:solidFill>
              <a:effectLst/>
              <a:uLnTx/>
              <a:uFillTx/>
              <a:latin typeface="Calibri Light" panose="020F0302020204030204"/>
              <a:ea typeface="+mj-ea"/>
              <a:cs typeface="+mj-cs"/>
            </a:endParaRPr>
          </a:p>
        </p:txBody>
      </p:sp>
      <p:graphicFrame>
        <p:nvGraphicFramePr>
          <p:cNvPr id="3" name="Tabelle 2">
            <a:extLst>
              <a:ext uri="{FF2B5EF4-FFF2-40B4-BE49-F238E27FC236}">
                <a16:creationId xmlns:a16="http://schemas.microsoft.com/office/drawing/2014/main" id="{F30EEA04-DE4B-4CD8-9EA1-BBAD4A7B8331}"/>
              </a:ext>
            </a:extLst>
          </p:cNvPr>
          <p:cNvGraphicFramePr>
            <a:graphicFrameLocks noGrp="1"/>
          </p:cNvGraphicFramePr>
          <p:nvPr>
            <p:extLst>
              <p:ext uri="{D42A27DB-BD31-4B8C-83A1-F6EECF244321}">
                <p14:modId xmlns:p14="http://schemas.microsoft.com/office/powerpoint/2010/main" val="3976003293"/>
              </p:ext>
            </p:extLst>
          </p:nvPr>
        </p:nvGraphicFramePr>
        <p:xfrm>
          <a:off x="334963" y="1635080"/>
          <a:ext cx="11522076" cy="5034280"/>
        </p:xfrm>
        <a:graphic>
          <a:graphicData uri="http://schemas.openxmlformats.org/drawingml/2006/table">
            <a:tbl>
              <a:tblPr firstRow="1" bandRow="1"/>
              <a:tblGrid>
                <a:gridCol w="4109446">
                  <a:extLst>
                    <a:ext uri="{9D8B030D-6E8A-4147-A177-3AD203B41FA5}">
                      <a16:colId xmlns:a16="http://schemas.microsoft.com/office/drawing/2014/main" val="20000"/>
                    </a:ext>
                  </a:extLst>
                </a:gridCol>
                <a:gridCol w="3571938">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R83 07 </a:t>
                      </a:r>
                      <a:r>
                        <a:rPr lang="de-DE" dirty="0" err="1"/>
                        <a:t>series</a:t>
                      </a:r>
                      <a:endParaRPr lang="en-US" dirty="0">
                        <a:solidFill>
                          <a:srgbClr val="FF000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Possible Amendment R83 07 </a:t>
                      </a:r>
                      <a:r>
                        <a:rPr lang="de-DE" dirty="0" err="1"/>
                        <a:t>series</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a:t>
                      </a:r>
                      <a:r>
                        <a:rPr lang="de-DE" dirty="0"/>
                        <a:t> / Motivation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Calibri" panose="020F0502020204030204" pitchFamily="34" charset="0"/>
                          <a:ea typeface="+mn-ea"/>
                          <a:cs typeface="Calibri" panose="020F0502020204030204" pitchFamily="34" charset="0"/>
                        </a:rPr>
                        <a:t>8. CONFORMITY OF PRODUCTION (COP)</a:t>
                      </a:r>
                    </a:p>
                    <a:p>
                      <a:r>
                        <a:rPr lang="en-US" sz="1200" b="0" kern="1200" baseline="0" dirty="0">
                          <a:solidFill>
                            <a:schemeClr val="dk1"/>
                          </a:solidFill>
                          <a:latin typeface="Calibri" panose="020F0502020204030204" pitchFamily="34" charset="0"/>
                          <a:ea typeface="+mn-ea"/>
                          <a:cs typeface="Calibri" panose="020F0502020204030204" pitchFamily="34" charset="0"/>
                        </a:rPr>
                        <a:t>Every vehicle bearing an approval mark as prescribed under this Regulation shall conform, with regard to components affecting the emission of gaseous and particulate pollutants by the engine, emissions from the crankcase and evaporative emissions, to the vehicle type approved. The conformity of production procedures shall comply with those set out in the 1958 Agreement, Appendix 2 (E/ECE/324-E/ECE/TRANS/505/Rev.2), with the following requirements:</a:t>
                      </a:r>
                    </a:p>
                    <a:p>
                      <a:r>
                        <a:rPr lang="en-US" sz="1200" b="0" kern="1200" baseline="0" dirty="0">
                          <a:solidFill>
                            <a:schemeClr val="dk1"/>
                          </a:solidFill>
                          <a:latin typeface="Calibri" panose="020F0502020204030204" pitchFamily="34" charset="0"/>
                          <a:ea typeface="+mn-ea"/>
                          <a:cs typeface="Calibri" panose="020F0502020204030204" pitchFamily="34" charset="0"/>
                        </a:rPr>
                        <a:t>[…]</a:t>
                      </a:r>
                    </a:p>
                    <a:p>
                      <a:endParaRPr lang="en-US" sz="1200" b="1" kern="1200" baseline="0" dirty="0">
                        <a:solidFill>
                          <a:schemeClr val="dk1"/>
                        </a:solidFill>
                        <a:latin typeface="Calibri" panose="020F0502020204030204" pitchFamily="34" charset="0"/>
                        <a:ea typeface="+mn-ea"/>
                        <a:cs typeface="Calibri" panose="020F0502020204030204" pitchFamily="34" charset="0"/>
                      </a:endParaRPr>
                    </a:p>
                    <a:p>
                      <a:r>
                        <a:rPr lang="en-US" sz="1200" b="1" kern="1200" baseline="0" dirty="0">
                          <a:solidFill>
                            <a:schemeClr val="dk1"/>
                          </a:solidFill>
                          <a:latin typeface="Calibri" panose="020F0502020204030204" pitchFamily="34" charset="0"/>
                          <a:ea typeface="+mn-ea"/>
                          <a:cs typeface="Calibri" panose="020F0502020204030204" pitchFamily="34" charset="0"/>
                        </a:rPr>
                        <a:t>9. In-service conformity</a:t>
                      </a:r>
                    </a:p>
                    <a:p>
                      <a:r>
                        <a:rPr lang="en-US" sz="1200" b="0" kern="1200" baseline="0" dirty="0">
                          <a:solidFill>
                            <a:schemeClr val="dk1"/>
                          </a:solidFill>
                          <a:latin typeface="Calibri" panose="020F0502020204030204" pitchFamily="34" charset="0"/>
                          <a:ea typeface="+mn-ea"/>
                          <a:cs typeface="Calibri" panose="020F0502020204030204" pitchFamily="34" charset="0"/>
                        </a:rPr>
                        <a:t>9.1. Introduction</a:t>
                      </a:r>
                    </a:p>
                    <a:p>
                      <a:r>
                        <a:rPr lang="en-US" sz="1200" b="0" kern="1200" baseline="0" dirty="0">
                          <a:solidFill>
                            <a:schemeClr val="dk1"/>
                          </a:solidFill>
                          <a:latin typeface="Calibri" panose="020F0502020204030204" pitchFamily="34" charset="0"/>
                          <a:ea typeface="+mn-ea"/>
                          <a:cs typeface="Calibri" panose="020F0502020204030204" pitchFamily="34" charset="0"/>
                        </a:rPr>
                        <a:t>This paragraph sets out the tailpipe emissions and OBD (including IUPRM) in-service conformity requirements for vehicles type approved to this Regulation.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Calibri" panose="020F0502020204030204" pitchFamily="34" charset="0"/>
                          <a:ea typeface="+mn-ea"/>
                          <a:cs typeface="Calibri" panose="020F0502020204030204" pitchFamily="34" charset="0"/>
                        </a:rPr>
                        <a:t>8. CONFORMITY OF PRODUCTION (COP)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dk1"/>
                          </a:solidFill>
                          <a:latin typeface="Calibri" panose="020F0502020204030204" pitchFamily="34" charset="0"/>
                          <a:ea typeface="+mn-ea"/>
                          <a:cs typeface="Calibri" panose="020F0502020204030204" pitchFamily="34" charset="0"/>
                        </a:rPr>
                        <a:t>Every vehicle bearing an approval mark […], to the vehicle type approved. </a:t>
                      </a:r>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Special purpose vehicles</a:t>
                      </a:r>
                      <a:r>
                        <a:rPr lang="en-US" sz="1200" kern="1200" baseline="30000" dirty="0">
                          <a:solidFill>
                            <a:srgbClr val="0070C0"/>
                          </a:solidFill>
                          <a:latin typeface="Calibri" panose="020F0502020204030204" pitchFamily="34" charset="0"/>
                          <a:ea typeface="+mn-ea"/>
                          <a:cs typeface="Calibri" panose="020F0502020204030204" pitchFamily="34" charset="0"/>
                        </a:rPr>
                        <a:t>1) </a:t>
                      </a:r>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of categories M1, M2, N1 and N2 shall not be subject to the provisions of this paragraph. </a:t>
                      </a:r>
                      <a:r>
                        <a:rPr lang="en-US" sz="1200" b="0" kern="1200" baseline="0" dirty="0">
                          <a:solidFill>
                            <a:schemeClr val="dk1"/>
                          </a:solidFill>
                          <a:latin typeface="Calibri" panose="020F0502020204030204" pitchFamily="34" charset="0"/>
                          <a:ea typeface="+mn-ea"/>
                          <a:cs typeface="Calibri" panose="020F0502020204030204" pitchFamily="34" charset="0"/>
                        </a:rPr>
                        <a:t>The conformity of production procedures shall comply with those set out in the 1958 Agreement, Appendix 2 (E/ECE/324-E/ECE/TRANS/505/Rev.2), with the following requirements:</a:t>
                      </a:r>
                    </a:p>
                    <a:p>
                      <a:r>
                        <a:rPr lang="en-US" sz="1200" b="0" kern="1200" baseline="0" dirty="0">
                          <a:solidFill>
                            <a:schemeClr val="dk1"/>
                          </a:solidFill>
                          <a:latin typeface="Calibri" panose="020F0502020204030204" pitchFamily="34" charset="0"/>
                          <a:ea typeface="+mn-ea"/>
                          <a:cs typeface="Calibri" panose="020F0502020204030204" pitchFamily="34" charset="0"/>
                        </a:rPr>
                        <a:t>[…]</a:t>
                      </a:r>
                    </a:p>
                    <a:p>
                      <a:endParaRPr lang="en-US" sz="1200" b="0" kern="1200" baseline="0" dirty="0">
                        <a:solidFill>
                          <a:schemeClr val="dk1"/>
                        </a:solidFill>
                        <a:latin typeface="Calibri" panose="020F0502020204030204" pitchFamily="34" charset="0"/>
                        <a:ea typeface="+mn-ea"/>
                        <a:cs typeface="Calibri" panose="020F0502020204030204" pitchFamily="34" charset="0"/>
                      </a:endParaRPr>
                    </a:p>
                    <a:p>
                      <a:r>
                        <a:rPr lang="en-US" sz="1200" b="1" kern="1200" baseline="0" dirty="0">
                          <a:solidFill>
                            <a:schemeClr val="dk1"/>
                          </a:solidFill>
                          <a:latin typeface="Calibri" panose="020F0502020204030204" pitchFamily="34" charset="0"/>
                          <a:ea typeface="+mn-ea"/>
                          <a:cs typeface="Calibri" panose="020F0502020204030204" pitchFamily="34" charset="0"/>
                        </a:rPr>
                        <a:t>9. In-service conformity</a:t>
                      </a:r>
                    </a:p>
                    <a:p>
                      <a:r>
                        <a:rPr lang="en-US" sz="1200" b="0" kern="1200" baseline="0" dirty="0">
                          <a:solidFill>
                            <a:schemeClr val="dk1"/>
                          </a:solidFill>
                          <a:latin typeface="Calibri" panose="020F0502020204030204" pitchFamily="34" charset="0"/>
                          <a:ea typeface="+mn-ea"/>
                          <a:cs typeface="Calibri" panose="020F0502020204030204" pitchFamily="34" charset="0"/>
                        </a:rPr>
                        <a:t>9.1. Introduction</a:t>
                      </a:r>
                    </a:p>
                    <a:p>
                      <a:r>
                        <a:rPr lang="en-US" sz="1200" b="0" kern="1200" baseline="0" dirty="0">
                          <a:solidFill>
                            <a:schemeClr val="dk1"/>
                          </a:solidFill>
                          <a:latin typeface="Calibri" panose="020F0502020204030204" pitchFamily="34" charset="0"/>
                          <a:ea typeface="+mn-ea"/>
                          <a:cs typeface="Calibri" panose="020F0502020204030204" pitchFamily="34" charset="0"/>
                        </a:rPr>
                        <a:t>This paragraph sets out the tailpipe emissions and OBD (including IUPRM) in-service conformity requirements for vehicles type approved to this Regulation.</a:t>
                      </a:r>
                    </a:p>
                    <a:p>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Special purpose vehicles</a:t>
                      </a:r>
                      <a:r>
                        <a:rPr lang="en-US" sz="1200" kern="1200" baseline="30000" dirty="0">
                          <a:solidFill>
                            <a:srgbClr val="0070C0"/>
                          </a:solidFill>
                          <a:latin typeface="Calibri" panose="020F0502020204030204" pitchFamily="34" charset="0"/>
                          <a:ea typeface="+mn-ea"/>
                          <a:cs typeface="Calibri" panose="020F0502020204030204" pitchFamily="34" charset="0"/>
                        </a:rPr>
                        <a:t>1) </a:t>
                      </a:r>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 shall not be subject to the provisions of this paragraph. </a:t>
                      </a:r>
                    </a:p>
                    <a:p>
                      <a:endParaRPr lang="en-US" sz="1200" kern="1200" baseline="0" dirty="0">
                        <a:solidFill>
                          <a:srgbClr val="0070C0"/>
                        </a:solidFill>
                        <a:latin typeface="Calibri" panose="020F0502020204030204" pitchFamily="34" charset="0"/>
                        <a:ea typeface="+mn-ea"/>
                        <a:cs typeface="Calibri" panose="020F0502020204030204" pitchFamily="34" charset="0"/>
                      </a:endParaRPr>
                    </a:p>
                    <a:p>
                      <a:r>
                        <a:rPr lang="en-US" sz="1200" kern="1200" baseline="30000" dirty="0">
                          <a:solidFill>
                            <a:srgbClr val="0070C0"/>
                          </a:solidFill>
                          <a:latin typeface="Calibri" panose="020F0502020204030204" pitchFamily="34" charset="0"/>
                          <a:ea typeface="+mn-ea"/>
                          <a:cs typeface="Calibri" panose="020F0502020204030204" pitchFamily="34" charset="0"/>
                        </a:rPr>
                        <a:t>1) </a:t>
                      </a:r>
                      <a:r>
                        <a:rPr lang="en-US" sz="1200" kern="1200" baseline="0" dirty="0">
                          <a:solidFill>
                            <a:srgbClr val="0070C0"/>
                          </a:solidFill>
                          <a:latin typeface="Calibri" panose="020F0502020204030204" pitchFamily="34" charset="0"/>
                          <a:ea typeface="+mn-ea"/>
                          <a:cs typeface="Calibri" panose="020F0502020204030204" pitchFamily="34" charset="0"/>
                        </a:rPr>
                        <a:t>As defined in the Consolidated Resolution on the Construction of Vehicles (R.E.3.), </a:t>
                      </a:r>
                      <a:r>
                        <a:rPr lang="pt-BR" sz="1200" kern="1200" baseline="0" dirty="0">
                          <a:solidFill>
                            <a:srgbClr val="0070C0"/>
                          </a:solidFill>
                          <a:latin typeface="Calibri" panose="020F0502020204030204" pitchFamily="34" charset="0"/>
                          <a:ea typeface="+mn-ea"/>
                          <a:cs typeface="Calibri" panose="020F0502020204030204" pitchFamily="34" charset="0"/>
                        </a:rPr>
                        <a:t>document ECE/TRANS/WP.29/78/Rev.6, para. 2. -</a:t>
                      </a:r>
                    </a:p>
                    <a:p>
                      <a:r>
                        <a:rPr lang="pt-BR" sz="1200" kern="1200" baseline="0" dirty="0">
                          <a:solidFill>
                            <a:srgbClr val="0070C0"/>
                          </a:solidFill>
                          <a:latin typeface="Calibri" panose="020F0502020204030204" pitchFamily="34" charset="0"/>
                          <a:ea typeface="+mn-ea"/>
                          <a:cs typeface="Calibri" panose="020F0502020204030204" pitchFamily="34" charset="0"/>
                        </a:rPr>
                        <a:t>www.unece.org/trans/main/wp29/wp29wgs/wp29gen/wp29resolutions.html.</a:t>
                      </a:r>
                      <a:endParaRPr lang="en-US" sz="1200" kern="1200" baseline="0" dirty="0">
                        <a:solidFill>
                          <a:schemeClr val="dk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Calibri" panose="020F0502020204030204" pitchFamily="34" charset="0"/>
                          <a:ea typeface="+mn-ea"/>
                          <a:cs typeface="Calibri" panose="020F0502020204030204" pitchFamily="34" charset="0"/>
                        </a:rPr>
                        <a:t>Due to their special purpose, special purpose vehicles cannot comply with COP and In-service conformity requirements. E.g. an </a:t>
                      </a:r>
                      <a:r>
                        <a:rPr lang="en-US" sz="1200" kern="1200" baseline="0" dirty="0" err="1">
                          <a:solidFill>
                            <a:schemeClr val="dk1"/>
                          </a:solidFill>
                          <a:latin typeface="Calibri" panose="020F0502020204030204" pitchFamily="34" charset="0"/>
                          <a:ea typeface="+mn-ea"/>
                          <a:cs typeface="Calibri" panose="020F0502020204030204" pitchFamily="34" charset="0"/>
                        </a:rPr>
                        <a:t>armoured</a:t>
                      </a:r>
                      <a:r>
                        <a:rPr lang="en-US" sz="1200" kern="1200" baseline="0" dirty="0">
                          <a:solidFill>
                            <a:schemeClr val="dk1"/>
                          </a:solidFill>
                          <a:latin typeface="Calibri" panose="020F0502020204030204" pitchFamily="34" charset="0"/>
                          <a:ea typeface="+mn-ea"/>
                          <a:cs typeface="Calibri" panose="020F0502020204030204" pitchFamily="34" charset="0"/>
                        </a:rPr>
                        <a:t> vehicle with </a:t>
                      </a:r>
                      <a:r>
                        <a:rPr lang="en-US" sz="1200" kern="1200" baseline="0" dirty="0" err="1">
                          <a:solidFill>
                            <a:schemeClr val="dk1"/>
                          </a:solidFill>
                          <a:latin typeface="Calibri" panose="020F0502020204030204" pitchFamily="34" charset="0"/>
                          <a:ea typeface="+mn-ea"/>
                          <a:cs typeface="Calibri" panose="020F0502020204030204" pitchFamily="34" charset="0"/>
                        </a:rPr>
                        <a:t>armoured</a:t>
                      </a:r>
                      <a:r>
                        <a:rPr lang="en-US" sz="1200" kern="1200" baseline="0" dirty="0">
                          <a:solidFill>
                            <a:schemeClr val="dk1"/>
                          </a:solidFill>
                          <a:latin typeface="Calibri" panose="020F0502020204030204" pitchFamily="34" charset="0"/>
                          <a:ea typeface="+mn-ea"/>
                          <a:cs typeface="Calibri" panose="020F0502020204030204" pitchFamily="34" charset="0"/>
                        </a:rPr>
                        <a:t> plating anti-bullet </a:t>
                      </a:r>
                      <a:r>
                        <a:rPr lang="de-DE" sz="1200" kern="1200" baseline="0" dirty="0" err="1">
                          <a:solidFill>
                            <a:schemeClr val="dk1"/>
                          </a:solidFill>
                          <a:latin typeface="Calibri" panose="020F0502020204030204" pitchFamily="34" charset="0"/>
                          <a:ea typeface="+mn-ea"/>
                          <a:cs typeface="Calibri" panose="020F0502020204030204" pitchFamily="34" charset="0"/>
                        </a:rPr>
                        <a:t>equipment</a:t>
                      </a:r>
                      <a:r>
                        <a:rPr lang="de-DE" sz="1200" kern="1200" baseline="0" dirty="0">
                          <a:solidFill>
                            <a:schemeClr val="dk1"/>
                          </a:solidFill>
                          <a:latin typeface="Calibri" panose="020F0502020204030204" pitchFamily="34" charset="0"/>
                          <a:ea typeface="+mn-ea"/>
                          <a:cs typeface="Calibri" panose="020F0502020204030204" pitchFamily="34" charset="0"/>
                        </a:rPr>
                        <a:t> will not </a:t>
                      </a:r>
                      <a:r>
                        <a:rPr lang="de-DE" sz="1200" kern="1200" baseline="0" dirty="0" err="1">
                          <a:solidFill>
                            <a:schemeClr val="dk1"/>
                          </a:solidFill>
                          <a:latin typeface="Calibri" panose="020F0502020204030204" pitchFamily="34" charset="0"/>
                          <a:ea typeface="+mn-ea"/>
                          <a:cs typeface="Calibri" panose="020F0502020204030204" pitchFamily="34" charset="0"/>
                        </a:rPr>
                        <a:t>be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able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comply</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with</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emission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of</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particulate</a:t>
                      </a:r>
                      <a:r>
                        <a:rPr lang="de-DE" sz="1200" kern="1200" baseline="0" dirty="0">
                          <a:solidFill>
                            <a:schemeClr val="dk1"/>
                          </a:solidFill>
                          <a:latin typeface="Calibri" panose="020F0502020204030204" pitchFamily="34" charset="0"/>
                          <a:ea typeface="+mn-ea"/>
                          <a:cs typeface="Calibri" panose="020F0502020204030204" pitchFamily="34" charset="0"/>
                        </a:rPr>
                        <a:t> and </a:t>
                      </a:r>
                      <a:r>
                        <a:rPr lang="de-DE" sz="1200" kern="1200" baseline="0" dirty="0" err="1">
                          <a:solidFill>
                            <a:schemeClr val="dk1"/>
                          </a:solidFill>
                          <a:latin typeface="Calibri" panose="020F0502020204030204" pitchFamily="34" charset="0"/>
                          <a:ea typeface="+mn-ea"/>
                          <a:cs typeface="Calibri" panose="020F0502020204030204" pitchFamily="34" charset="0"/>
                        </a:rPr>
                        <a:t>gaseous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pollutant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requirements</a:t>
                      </a:r>
                      <a:r>
                        <a:rPr lang="de-DE" sz="1200" kern="1200" baseline="0" dirty="0">
                          <a:solidFill>
                            <a:schemeClr val="dk1"/>
                          </a:solidFill>
                          <a:latin typeface="Calibri" panose="020F0502020204030204" pitchFamily="34" charset="0"/>
                          <a:ea typeface="+mn-ea"/>
                          <a:cs typeface="Calibri" panose="020F0502020204030204" pitchFamily="34" charset="0"/>
                        </a:rPr>
                        <a:t> due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its</a:t>
                      </a:r>
                      <a:r>
                        <a:rPr lang="de-DE" sz="1200" kern="1200" baseline="0" dirty="0">
                          <a:solidFill>
                            <a:schemeClr val="dk1"/>
                          </a:solidFill>
                          <a:latin typeface="Calibri" panose="020F0502020204030204" pitchFamily="34" charset="0"/>
                          <a:ea typeface="+mn-ea"/>
                          <a:cs typeface="Calibri" panose="020F0502020204030204" pitchFamily="34" charset="0"/>
                        </a:rPr>
                        <a:t> high </a:t>
                      </a:r>
                      <a:r>
                        <a:rPr lang="de-DE" sz="1200" kern="1200" baseline="0" dirty="0" err="1">
                          <a:solidFill>
                            <a:schemeClr val="dk1"/>
                          </a:solidFill>
                          <a:latin typeface="Calibri" panose="020F0502020204030204" pitchFamily="34" charset="0"/>
                          <a:ea typeface="+mn-ea"/>
                          <a:cs typeface="Calibri" panose="020F0502020204030204" pitchFamily="34" charset="0"/>
                        </a:rPr>
                        <a:t>reference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mass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However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exemption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emission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greatest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extent</a:t>
                      </a:r>
                      <a:r>
                        <a:rPr lang="de-DE" sz="1200" kern="1200" baseline="0" dirty="0">
                          <a:solidFill>
                            <a:schemeClr val="dk1"/>
                          </a:solidFill>
                          <a:latin typeface="Calibri" panose="020F0502020204030204" pitchFamily="34" charset="0"/>
                          <a:ea typeface="+mn-ea"/>
                          <a:cs typeface="Calibri" panose="020F0502020204030204" pitchFamily="34" charset="0"/>
                        </a:rPr>
                        <a:t> will </a:t>
                      </a:r>
                      <a:r>
                        <a:rPr lang="de-DE" sz="1200" kern="1200" baseline="0" dirty="0" err="1">
                          <a:solidFill>
                            <a:schemeClr val="dk1"/>
                          </a:solidFill>
                          <a:latin typeface="Calibri" panose="020F0502020204030204" pitchFamily="34" charset="0"/>
                          <a:ea typeface="+mn-ea"/>
                          <a:cs typeface="Calibri" panose="020F0502020204030204" pitchFamily="34" charset="0"/>
                        </a:rPr>
                        <a:t>apply</a:t>
                      </a:r>
                      <a:r>
                        <a:rPr lang="de-DE" sz="1200" kern="1200" baseline="0" dirty="0">
                          <a:solidFill>
                            <a:schemeClr val="dk1"/>
                          </a:solidFill>
                          <a:latin typeface="Calibri" panose="020F0502020204030204" pitchFamily="34" charset="0"/>
                          <a:ea typeface="+mn-ea"/>
                          <a:cs typeface="Calibri" panose="020F0502020204030204" pitchFamily="34" charset="0"/>
                        </a:rPr>
                        <a:t>.</a:t>
                      </a:r>
                    </a:p>
                    <a:p>
                      <a:endParaRPr lang="en-US" sz="1200" kern="1200" baseline="0" dirty="0">
                        <a:solidFill>
                          <a:schemeClr val="dk1"/>
                        </a:solidFill>
                        <a:latin typeface="Calibri" panose="020F0502020204030204" pitchFamily="34" charset="0"/>
                        <a:ea typeface="+mn-ea"/>
                        <a:cs typeface="Calibri" panose="020F0502020204030204" pitchFamily="34" charset="0"/>
                      </a:endParaRPr>
                    </a:p>
                    <a:p>
                      <a:r>
                        <a:rPr lang="en-US" sz="1200" kern="1200" baseline="0" dirty="0">
                          <a:solidFill>
                            <a:schemeClr val="tx1"/>
                          </a:solidFill>
                          <a:latin typeface="Calibri" panose="020F0502020204030204" pitchFamily="34" charset="0"/>
                          <a:ea typeface="+mn-ea"/>
                          <a:cs typeface="Calibri" panose="020F0502020204030204" pitchFamily="34" charset="0"/>
                        </a:rPr>
                        <a:t>Special purpose vehicles are hardly publicly available on the market, thus testing in-service conformity of special purpose vehicle does not make sense.</a:t>
                      </a:r>
                      <a:r>
                        <a:rPr lang="en-US" sz="1200" kern="1200" baseline="0" dirty="0">
                          <a:solidFill>
                            <a:srgbClr val="FF0000"/>
                          </a:solidFill>
                          <a:latin typeface="Calibri" panose="020F0502020204030204" pitchFamily="34" charset="0"/>
                          <a:ea typeface="+mn-ea"/>
                          <a:cs typeface="Calibri" panose="020F0502020204030204" pitchFamily="34" charset="0"/>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1362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DA4026D6-862D-44F7-A1B5-749708F747CE}"/>
              </a:ext>
            </a:extLst>
          </p:cNvPr>
          <p:cNvSpPr txBox="1">
            <a:spLocks/>
          </p:cNvSpPr>
          <p:nvPr/>
        </p:nvSpPr>
        <p:spPr>
          <a:xfrm>
            <a:off x="1125016" y="18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Requirement for Special Purpose Vehicles: </a:t>
            </a:r>
            <a:r>
              <a:rPr kumimoji="0" lang="en-GB" sz="4400" b="0" i="0" u="none" strike="noStrike" kern="1200" cap="none" spc="0" normalizeH="0" baseline="0" dirty="0">
                <a:ln>
                  <a:noFill/>
                </a:ln>
                <a:solidFill>
                  <a:prstClr val="black"/>
                </a:solidFill>
                <a:effectLst/>
                <a:uLnTx/>
                <a:uFillTx/>
                <a:latin typeface="Calibri Light" panose="020F0302020204030204"/>
                <a:ea typeface="+mj-ea"/>
                <a:cs typeface="+mj-cs"/>
              </a:rPr>
              <a:t>Exemption COP/In-service conformity</a:t>
            </a:r>
            <a:endParaRPr kumimoji="0" lang="en-GB" sz="4400" b="0" i="0" u="none" strike="noStrike" kern="1200" cap="none" spc="0" normalizeH="0" baseline="0" dirty="0">
              <a:ln>
                <a:noFill/>
              </a:ln>
              <a:solidFill>
                <a:sysClr val="windowText" lastClr="000000"/>
              </a:solidFill>
              <a:effectLst/>
              <a:uLnTx/>
              <a:uFillTx/>
              <a:latin typeface="Calibri Light" panose="020F0302020204030204"/>
              <a:ea typeface="+mj-ea"/>
              <a:cs typeface="+mj-cs"/>
            </a:endParaRPr>
          </a:p>
        </p:txBody>
      </p:sp>
      <p:graphicFrame>
        <p:nvGraphicFramePr>
          <p:cNvPr id="3" name="Tabelle 2">
            <a:extLst>
              <a:ext uri="{FF2B5EF4-FFF2-40B4-BE49-F238E27FC236}">
                <a16:creationId xmlns:a16="http://schemas.microsoft.com/office/drawing/2014/main" id="{D4DF9621-3CA2-4D85-B7DD-387DD0515D70}"/>
              </a:ext>
            </a:extLst>
          </p:cNvPr>
          <p:cNvGraphicFramePr>
            <a:graphicFrameLocks noGrp="1"/>
          </p:cNvGraphicFramePr>
          <p:nvPr>
            <p:extLst>
              <p:ext uri="{D42A27DB-BD31-4B8C-83A1-F6EECF244321}">
                <p14:modId xmlns:p14="http://schemas.microsoft.com/office/powerpoint/2010/main" val="440724165"/>
              </p:ext>
            </p:extLst>
          </p:nvPr>
        </p:nvGraphicFramePr>
        <p:xfrm>
          <a:off x="334963" y="1808163"/>
          <a:ext cx="11522076" cy="2656840"/>
        </p:xfrm>
        <a:graphic>
          <a:graphicData uri="http://schemas.openxmlformats.org/drawingml/2006/table">
            <a:tbl>
              <a:tblPr firstRow="1" bandRow="1"/>
              <a:tblGrid>
                <a:gridCol w="4109446">
                  <a:extLst>
                    <a:ext uri="{9D8B030D-6E8A-4147-A177-3AD203B41FA5}">
                      <a16:colId xmlns:a16="http://schemas.microsoft.com/office/drawing/2014/main" val="20000"/>
                    </a:ext>
                  </a:extLst>
                </a:gridCol>
                <a:gridCol w="3571938">
                  <a:extLst>
                    <a:ext uri="{9D8B030D-6E8A-4147-A177-3AD203B41FA5}">
                      <a16:colId xmlns:a16="http://schemas.microsoft.com/office/drawing/2014/main" val="20001"/>
                    </a:ext>
                  </a:extLst>
                </a:gridCol>
                <a:gridCol w="3840692">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solidFill>
                            <a:schemeClr val="bg1"/>
                          </a:solidFill>
                        </a:rPr>
                        <a:t>R101 01 </a:t>
                      </a:r>
                      <a:r>
                        <a:rPr lang="de-DE" dirty="0" err="1">
                          <a:solidFill>
                            <a:schemeClr val="bg1"/>
                          </a:solidFill>
                        </a:rPr>
                        <a:t>series</a:t>
                      </a:r>
                      <a:endParaRPr lang="en-US"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Pos. Amendment R101 01 </a:t>
                      </a:r>
                      <a:r>
                        <a:rPr lang="de-DE" dirty="0" err="1"/>
                        <a:t>series</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noProof="0" dirty="0"/>
                        <a:t>Justification</a:t>
                      </a:r>
                      <a:r>
                        <a:rPr lang="de-DE" dirty="0"/>
                        <a:t> / Motivation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Calibri" panose="020F0502020204030204" pitchFamily="34" charset="0"/>
                          <a:ea typeface="+mn-ea"/>
                          <a:cs typeface="Calibri" panose="020F0502020204030204" pitchFamily="34" charset="0"/>
                        </a:rPr>
                        <a:t>9. CONFORMITY OF PRODUCTION</a:t>
                      </a:r>
                    </a:p>
                    <a:p>
                      <a:r>
                        <a:rPr lang="en-US" sz="1200" b="0" kern="1200" baseline="0" dirty="0">
                          <a:solidFill>
                            <a:schemeClr val="dk1"/>
                          </a:solidFill>
                          <a:latin typeface="Calibri" panose="020F0502020204030204" pitchFamily="34" charset="0"/>
                          <a:ea typeface="+mn-ea"/>
                          <a:cs typeface="Calibri" panose="020F0502020204030204" pitchFamily="34" charset="0"/>
                        </a:rPr>
                        <a:t>9.1. Vehicles approved to this Regulation shall be so manufactured as to conform to the type approved vehicle.</a:t>
                      </a:r>
                    </a:p>
                    <a:p>
                      <a:endParaRPr lang="en-US" sz="1200" b="1" kern="1200" baseline="0" dirty="0">
                        <a:solidFill>
                          <a:schemeClr val="dk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00" b="1" kern="1200" baseline="0" dirty="0">
                          <a:solidFill>
                            <a:schemeClr val="dk1"/>
                          </a:solidFill>
                          <a:latin typeface="Calibri" panose="020F0502020204030204" pitchFamily="34" charset="0"/>
                          <a:ea typeface="+mn-ea"/>
                          <a:cs typeface="Calibri" panose="020F0502020204030204" pitchFamily="34" charset="0"/>
                        </a:rPr>
                        <a:t>9. CONFORMITY OF PRODUCTION</a:t>
                      </a:r>
                    </a:p>
                    <a:p>
                      <a:r>
                        <a:rPr lang="en-US" sz="1200" b="0" kern="1200" baseline="0" dirty="0">
                          <a:solidFill>
                            <a:schemeClr val="dk1"/>
                          </a:solidFill>
                          <a:latin typeface="Calibri" panose="020F0502020204030204" pitchFamily="34" charset="0"/>
                          <a:ea typeface="+mn-ea"/>
                          <a:cs typeface="Calibri" panose="020F0502020204030204" pitchFamily="34" charset="0"/>
                        </a:rPr>
                        <a:t>9.1. Vehicles approved to this Regulation shall be so manufactured as to conform to the type approved vehicle. </a:t>
                      </a:r>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Special purpose vehicles</a:t>
                      </a:r>
                      <a:r>
                        <a:rPr lang="en-US" sz="1200" kern="1200" baseline="30000" dirty="0">
                          <a:solidFill>
                            <a:srgbClr val="0070C0"/>
                          </a:solidFill>
                          <a:latin typeface="Calibri" panose="020F0502020204030204" pitchFamily="34" charset="0"/>
                          <a:ea typeface="+mn-ea"/>
                          <a:cs typeface="Calibri" panose="020F0502020204030204" pitchFamily="34" charset="0"/>
                        </a:rPr>
                        <a:t>1) </a:t>
                      </a:r>
                      <a:r>
                        <a:rPr 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of categories M1, M2, N1 and N2 shall not be subject to the provisions of this paragraph. </a:t>
                      </a:r>
                    </a:p>
                    <a:p>
                      <a:endParaRPr lang="en-US" sz="1200" kern="1200" baseline="0" dirty="0">
                        <a:solidFill>
                          <a:srgbClr val="0070C0"/>
                        </a:solidFill>
                        <a:latin typeface="Calibri" panose="020F0502020204030204" pitchFamily="34" charset="0"/>
                        <a:ea typeface="+mn-ea"/>
                        <a:cs typeface="Calibri" panose="020F0502020204030204" pitchFamily="34" charset="0"/>
                      </a:endParaRPr>
                    </a:p>
                    <a:p>
                      <a:r>
                        <a:rPr lang="en-US" sz="1200" kern="1200" baseline="30000" dirty="0">
                          <a:solidFill>
                            <a:srgbClr val="0070C0"/>
                          </a:solidFill>
                          <a:latin typeface="Calibri" panose="020F0502020204030204" pitchFamily="34" charset="0"/>
                          <a:ea typeface="+mn-ea"/>
                          <a:cs typeface="Calibri" panose="020F0502020204030204" pitchFamily="34" charset="0"/>
                        </a:rPr>
                        <a:t>1) </a:t>
                      </a:r>
                      <a:r>
                        <a:rPr lang="en-US" sz="1200" kern="1200" baseline="0" dirty="0">
                          <a:solidFill>
                            <a:srgbClr val="0070C0"/>
                          </a:solidFill>
                          <a:latin typeface="Calibri" panose="020F0502020204030204" pitchFamily="34" charset="0"/>
                          <a:ea typeface="+mn-ea"/>
                          <a:cs typeface="Calibri" panose="020F0502020204030204" pitchFamily="34" charset="0"/>
                        </a:rPr>
                        <a:t>As defined in the Consolidated Resolution on the Construction of Vehicles (R.E.3.), </a:t>
                      </a:r>
                      <a:r>
                        <a:rPr lang="pt-BR" sz="1200" kern="1200" baseline="0" dirty="0">
                          <a:solidFill>
                            <a:srgbClr val="0070C0"/>
                          </a:solidFill>
                          <a:latin typeface="Calibri" panose="020F0502020204030204" pitchFamily="34" charset="0"/>
                          <a:ea typeface="+mn-ea"/>
                          <a:cs typeface="Calibri" panose="020F0502020204030204" pitchFamily="34" charset="0"/>
                        </a:rPr>
                        <a:t>document ECE/TRANS/WP.29/78/Rev.6, para. 2. -</a:t>
                      </a:r>
                    </a:p>
                    <a:p>
                      <a:r>
                        <a:rPr lang="pt-BR" sz="1200" kern="1200" baseline="0" dirty="0">
                          <a:solidFill>
                            <a:srgbClr val="0070C0"/>
                          </a:solidFill>
                          <a:latin typeface="Calibri" panose="020F0502020204030204" pitchFamily="34" charset="0"/>
                          <a:ea typeface="+mn-ea"/>
                          <a:cs typeface="Calibri" panose="020F0502020204030204" pitchFamily="34" charset="0"/>
                        </a:rPr>
                        <a:t>www.unece.org/trans/main/wp29/wp29wgs/wp29gen/wp29resolutions.html.</a:t>
                      </a:r>
                      <a:endParaRPr lang="en-US" sz="1200" kern="1200" baseline="0" dirty="0">
                        <a:solidFill>
                          <a:schemeClr val="dk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Calibri" panose="020F0502020204030204" pitchFamily="34" charset="0"/>
                          <a:ea typeface="+mn-ea"/>
                          <a:cs typeface="Calibri" panose="020F0502020204030204" pitchFamily="34" charset="0"/>
                        </a:rPr>
                        <a:t>Due to their special purpose, special purpose vehicles cannot comply with COP requirements. E.g. an </a:t>
                      </a:r>
                      <a:r>
                        <a:rPr lang="en-US" sz="1200" kern="1200" baseline="0" dirty="0" err="1">
                          <a:solidFill>
                            <a:schemeClr val="dk1"/>
                          </a:solidFill>
                          <a:latin typeface="Calibri" panose="020F0502020204030204" pitchFamily="34" charset="0"/>
                          <a:ea typeface="+mn-ea"/>
                          <a:cs typeface="Calibri" panose="020F0502020204030204" pitchFamily="34" charset="0"/>
                        </a:rPr>
                        <a:t>armoured</a:t>
                      </a:r>
                      <a:r>
                        <a:rPr lang="en-US" sz="1200" kern="1200" baseline="0" dirty="0">
                          <a:solidFill>
                            <a:schemeClr val="dk1"/>
                          </a:solidFill>
                          <a:latin typeface="Calibri" panose="020F0502020204030204" pitchFamily="34" charset="0"/>
                          <a:ea typeface="+mn-ea"/>
                          <a:cs typeface="Calibri" panose="020F0502020204030204" pitchFamily="34" charset="0"/>
                        </a:rPr>
                        <a:t> vehicle with </a:t>
                      </a:r>
                      <a:r>
                        <a:rPr lang="en-US" sz="1200" kern="1200" baseline="0" dirty="0" err="1">
                          <a:solidFill>
                            <a:schemeClr val="dk1"/>
                          </a:solidFill>
                          <a:latin typeface="Calibri" panose="020F0502020204030204" pitchFamily="34" charset="0"/>
                          <a:ea typeface="+mn-ea"/>
                          <a:cs typeface="Calibri" panose="020F0502020204030204" pitchFamily="34" charset="0"/>
                        </a:rPr>
                        <a:t>armoured</a:t>
                      </a:r>
                      <a:r>
                        <a:rPr lang="en-US" sz="1200" kern="1200" baseline="0" dirty="0">
                          <a:solidFill>
                            <a:schemeClr val="dk1"/>
                          </a:solidFill>
                          <a:latin typeface="Calibri" panose="020F0502020204030204" pitchFamily="34" charset="0"/>
                          <a:ea typeface="+mn-ea"/>
                          <a:cs typeface="Calibri" panose="020F0502020204030204" pitchFamily="34" charset="0"/>
                        </a:rPr>
                        <a:t> plating anti-bullet </a:t>
                      </a:r>
                      <a:r>
                        <a:rPr lang="de-DE" sz="1200" kern="1200" baseline="0" dirty="0" err="1">
                          <a:solidFill>
                            <a:schemeClr val="dk1"/>
                          </a:solidFill>
                          <a:latin typeface="Calibri" panose="020F0502020204030204" pitchFamily="34" charset="0"/>
                          <a:ea typeface="+mn-ea"/>
                          <a:cs typeface="Calibri" panose="020F0502020204030204" pitchFamily="34" charset="0"/>
                        </a:rPr>
                        <a:t>equipment</a:t>
                      </a:r>
                      <a:r>
                        <a:rPr lang="de-DE" sz="1200" kern="1200" baseline="0" dirty="0">
                          <a:solidFill>
                            <a:schemeClr val="dk1"/>
                          </a:solidFill>
                          <a:latin typeface="Calibri" panose="020F0502020204030204" pitchFamily="34" charset="0"/>
                          <a:ea typeface="+mn-ea"/>
                          <a:cs typeface="Calibri" panose="020F0502020204030204" pitchFamily="34" charset="0"/>
                        </a:rPr>
                        <a:t> will not </a:t>
                      </a:r>
                      <a:r>
                        <a:rPr lang="de-DE" sz="1200" kern="1200" baseline="0" dirty="0" err="1">
                          <a:solidFill>
                            <a:schemeClr val="dk1"/>
                          </a:solidFill>
                          <a:latin typeface="Calibri" panose="020F0502020204030204" pitchFamily="34" charset="0"/>
                          <a:ea typeface="+mn-ea"/>
                          <a:cs typeface="Calibri" panose="020F0502020204030204" pitchFamily="34" charset="0"/>
                        </a:rPr>
                        <a:t>be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able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comply</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with</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emission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of</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particulate</a:t>
                      </a:r>
                      <a:r>
                        <a:rPr lang="de-DE" sz="1200" kern="1200" baseline="0" dirty="0">
                          <a:solidFill>
                            <a:schemeClr val="dk1"/>
                          </a:solidFill>
                          <a:latin typeface="Calibri" panose="020F0502020204030204" pitchFamily="34" charset="0"/>
                          <a:ea typeface="+mn-ea"/>
                          <a:cs typeface="Calibri" panose="020F0502020204030204" pitchFamily="34" charset="0"/>
                        </a:rPr>
                        <a:t> and </a:t>
                      </a:r>
                      <a:r>
                        <a:rPr lang="de-DE" sz="1200" kern="1200" baseline="0" dirty="0" err="1">
                          <a:solidFill>
                            <a:schemeClr val="dk1"/>
                          </a:solidFill>
                          <a:latin typeface="Calibri" panose="020F0502020204030204" pitchFamily="34" charset="0"/>
                          <a:ea typeface="+mn-ea"/>
                          <a:cs typeface="Calibri" panose="020F0502020204030204" pitchFamily="34" charset="0"/>
                        </a:rPr>
                        <a:t>gaseous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pollutant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requirements</a:t>
                      </a:r>
                      <a:r>
                        <a:rPr lang="de-DE" sz="1200" kern="1200" baseline="0" dirty="0">
                          <a:solidFill>
                            <a:schemeClr val="dk1"/>
                          </a:solidFill>
                          <a:latin typeface="Calibri" panose="020F0502020204030204" pitchFamily="34" charset="0"/>
                          <a:ea typeface="+mn-ea"/>
                          <a:cs typeface="Calibri" panose="020F0502020204030204" pitchFamily="34" charset="0"/>
                        </a:rPr>
                        <a:t> due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its</a:t>
                      </a:r>
                      <a:r>
                        <a:rPr lang="de-DE" sz="1200" kern="1200" baseline="0" dirty="0">
                          <a:solidFill>
                            <a:schemeClr val="dk1"/>
                          </a:solidFill>
                          <a:latin typeface="Calibri" panose="020F0502020204030204" pitchFamily="34" charset="0"/>
                          <a:ea typeface="+mn-ea"/>
                          <a:cs typeface="Calibri" panose="020F0502020204030204" pitchFamily="34" charset="0"/>
                        </a:rPr>
                        <a:t> high </a:t>
                      </a:r>
                      <a:r>
                        <a:rPr lang="de-DE" sz="1200" kern="1200" baseline="0" dirty="0" err="1">
                          <a:solidFill>
                            <a:schemeClr val="dk1"/>
                          </a:solidFill>
                          <a:latin typeface="Calibri" panose="020F0502020204030204" pitchFamily="34" charset="0"/>
                          <a:ea typeface="+mn-ea"/>
                          <a:cs typeface="Calibri" panose="020F0502020204030204" pitchFamily="34" charset="0"/>
                        </a:rPr>
                        <a:t>reference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mass</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However</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exemption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emission</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to</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the</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greatest</a:t>
                      </a:r>
                      <a:r>
                        <a:rPr lang="de-DE" sz="1200" kern="1200" baseline="0" dirty="0">
                          <a:solidFill>
                            <a:schemeClr val="dk1"/>
                          </a:solidFill>
                          <a:latin typeface="Calibri" panose="020F0502020204030204" pitchFamily="34" charset="0"/>
                          <a:ea typeface="+mn-ea"/>
                          <a:cs typeface="Calibri" panose="020F0502020204030204" pitchFamily="34" charset="0"/>
                        </a:rPr>
                        <a:t> </a:t>
                      </a:r>
                      <a:r>
                        <a:rPr lang="de-DE" sz="1200" kern="1200" baseline="0" dirty="0" err="1">
                          <a:solidFill>
                            <a:schemeClr val="dk1"/>
                          </a:solidFill>
                          <a:latin typeface="Calibri" panose="020F0502020204030204" pitchFamily="34" charset="0"/>
                          <a:ea typeface="+mn-ea"/>
                          <a:cs typeface="Calibri" panose="020F0502020204030204" pitchFamily="34" charset="0"/>
                        </a:rPr>
                        <a:t>extent</a:t>
                      </a:r>
                      <a:r>
                        <a:rPr lang="de-DE" sz="1200" kern="1200" baseline="0" dirty="0">
                          <a:solidFill>
                            <a:schemeClr val="dk1"/>
                          </a:solidFill>
                          <a:latin typeface="Calibri" panose="020F0502020204030204" pitchFamily="34" charset="0"/>
                          <a:ea typeface="+mn-ea"/>
                          <a:cs typeface="Calibri" panose="020F0502020204030204" pitchFamily="34" charset="0"/>
                        </a:rPr>
                        <a:t> will </a:t>
                      </a:r>
                      <a:r>
                        <a:rPr lang="de-DE" sz="1200" kern="1200" baseline="0" dirty="0" err="1">
                          <a:solidFill>
                            <a:schemeClr val="dk1"/>
                          </a:solidFill>
                          <a:latin typeface="Calibri" panose="020F0502020204030204" pitchFamily="34" charset="0"/>
                          <a:ea typeface="+mn-ea"/>
                          <a:cs typeface="Calibri" panose="020F0502020204030204" pitchFamily="34" charset="0"/>
                        </a:rPr>
                        <a:t>apply</a:t>
                      </a:r>
                      <a:r>
                        <a:rPr lang="de-DE" sz="1200" kern="1200" baseline="0" dirty="0">
                          <a:solidFill>
                            <a:schemeClr val="dk1"/>
                          </a:solidFill>
                          <a:latin typeface="Calibri" panose="020F0502020204030204" pitchFamily="34" charset="0"/>
                          <a:ea typeface="+mn-ea"/>
                          <a:cs typeface="Calibri" panose="020F0502020204030204" pitchFamily="34" charset="0"/>
                        </a:rPr>
                        <a: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4686243"/>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626577e1efd40950331a4241a1263ee2">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d0a6c692bd1091f1e5b8447858a85c4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70AE2-E97C-4EA7-AE6B-1947A2634940}">
  <ds:schemaRefs>
    <ds:schemaRef ds:uri="http://schemas.microsoft.com/sharepoint/v3/contenttype/forms"/>
  </ds:schemaRefs>
</ds:datastoreItem>
</file>

<file path=customXml/itemProps2.xml><?xml version="1.0" encoding="utf-8"?>
<ds:datastoreItem xmlns:ds="http://schemas.openxmlformats.org/officeDocument/2006/customXml" ds:itemID="{2F4FE1AB-0D74-4D5A-BE41-0BE225F3F3D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E0A534E-694E-4E3D-8924-CA420F1641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42</TotalTime>
  <Words>2767</Words>
  <Application>Microsoft Office PowerPoint</Application>
  <PresentationFormat>Widescreen</PresentationFormat>
  <Paragraphs>167</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Courier New</vt:lpstr>
      <vt:lpstr>Symbol</vt:lpstr>
      <vt:lpstr>Times New Roman</vt:lpstr>
      <vt:lpstr>Wingdings</vt:lpstr>
      <vt:lpstr>Masque présentation OICA</vt:lpstr>
      <vt:lpstr>Special Purpose Vehicles</vt:lpstr>
      <vt:lpstr>Special Purpose Vehicles.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Purpose Vehicles</dc:title>
  <dc:creator>Jean-Marc Prigent</dc:creator>
  <cp:lastModifiedBy>Francois Cuenot</cp:lastModifiedBy>
  <cp:revision>6</cp:revision>
  <dcterms:created xsi:type="dcterms:W3CDTF">2021-05-28T16:10:18Z</dcterms:created>
  <dcterms:modified xsi:type="dcterms:W3CDTF">2021-05-31T14:41:03Z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