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D46EE3-C042-43B5-BE84-29B55B40DC35}" v="3" dt="2021-05-28T12:09:08.4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A1D46EE3-C042-43B5-BE84-29B55B40DC35}"/>
    <pc:docChg chg="modSld">
      <pc:chgData name="Francois Cuenot" userId="9928dff3-8fa4-42b5-9d6e-cd4dcb89281b" providerId="ADAL" clId="{A1D46EE3-C042-43B5-BE84-29B55B40DC35}" dt="2021-05-28T12:09:21.961" v="5" actId="20577"/>
      <pc:docMkLst>
        <pc:docMk/>
      </pc:docMkLst>
      <pc:sldChg chg="addSp modSp mod">
        <pc:chgData name="Francois Cuenot" userId="9928dff3-8fa4-42b5-9d6e-cd4dcb89281b" providerId="ADAL" clId="{A1D46EE3-C042-43B5-BE84-29B55B40DC35}" dt="2021-05-28T12:09:21.961" v="5" actId="20577"/>
        <pc:sldMkLst>
          <pc:docMk/>
          <pc:sldMk cId="524678608" sldId="256"/>
        </pc:sldMkLst>
        <pc:spChg chg="add mod">
          <ac:chgData name="Francois Cuenot" userId="9928dff3-8fa4-42b5-9d6e-cd4dcb89281b" providerId="ADAL" clId="{A1D46EE3-C042-43B5-BE84-29B55B40DC35}" dt="2021-05-28T12:09:21.961" v="5" actId="20577"/>
          <ac:spMkLst>
            <pc:docMk/>
            <pc:sldMk cId="524678608" sldId="256"/>
            <ac:spMk id="4" creationId="{31B97414-303A-4358-9326-D073E9EF5AB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2CB0-9762-44F1-9BD8-C53A1FB4C2AC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2260-E16E-4160-9679-397AF2CE31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512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2CB0-9762-44F1-9BD8-C53A1FB4C2AC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2260-E16E-4160-9679-397AF2CE31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09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2CB0-9762-44F1-9BD8-C53A1FB4C2AC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2260-E16E-4160-9679-397AF2CE31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60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2CB0-9762-44F1-9BD8-C53A1FB4C2AC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2260-E16E-4160-9679-397AF2CE31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92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2CB0-9762-44F1-9BD8-C53A1FB4C2AC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2260-E16E-4160-9679-397AF2CE31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140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2CB0-9762-44F1-9BD8-C53A1FB4C2AC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2260-E16E-4160-9679-397AF2CE31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88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2CB0-9762-44F1-9BD8-C53A1FB4C2AC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2260-E16E-4160-9679-397AF2CE31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981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2CB0-9762-44F1-9BD8-C53A1FB4C2AC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2260-E16E-4160-9679-397AF2CE31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7510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2CB0-9762-44F1-9BD8-C53A1FB4C2AC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2260-E16E-4160-9679-397AF2CE31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31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2CB0-9762-44F1-9BD8-C53A1FB4C2AC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2260-E16E-4160-9679-397AF2CE31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91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2CB0-9762-44F1-9BD8-C53A1FB4C2AC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2260-E16E-4160-9679-397AF2CE31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A2CB0-9762-44F1-9BD8-C53A1FB4C2AC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F2260-E16E-4160-9679-397AF2CE31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22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william.coleman@volkswagen.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IWVTA Ambassador Report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GRPE 83 – June 2021</a:t>
            </a:r>
          </a:p>
          <a:p>
            <a:r>
              <a:rPr lang="de-DE" dirty="0"/>
              <a:t>Bill Coleman</a:t>
            </a:r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31B97414-303A-4358-9326-D073E9EF5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2200" y="106829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GRPE-83-06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83rd GRPE, 1-4 June 2021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11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67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413252"/>
            <a:ext cx="10515600" cy="1325563"/>
          </a:xfrm>
        </p:spPr>
        <p:txBody>
          <a:bodyPr/>
          <a:lstStyle/>
          <a:p>
            <a:pPr algn="ctr"/>
            <a:r>
              <a:rPr lang="de-DE" dirty="0"/>
              <a:t>GRPE </a:t>
            </a:r>
            <a:r>
              <a:rPr lang="de-DE" dirty="0" err="1"/>
              <a:t>items</a:t>
            </a:r>
            <a:r>
              <a:rPr lang="de-DE" dirty="0"/>
              <a:t> in IWVTA 35 (Mar 21)</a:t>
            </a:r>
            <a:br>
              <a:rPr lang="de-DE" dirty="0"/>
            </a:br>
            <a:r>
              <a:rPr lang="de-DE" dirty="0"/>
              <a:t>1. R-0 </a:t>
            </a:r>
            <a:r>
              <a:rPr lang="de-DE" dirty="0" err="1"/>
              <a:t>candidates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90820"/>
          </a:xfrm>
        </p:spPr>
        <p:txBody>
          <a:bodyPr>
            <a:normAutofit fontScale="92500"/>
          </a:bodyPr>
          <a:lstStyle/>
          <a:p>
            <a:r>
              <a:rPr lang="en-US" dirty="0"/>
              <a:t>Request to remove R-154 and R-RDE from current candidate list for R0</a:t>
            </a:r>
          </a:p>
          <a:p>
            <a:pPr lvl="1"/>
            <a:r>
              <a:rPr lang="en-US" dirty="0"/>
              <a:t>The EC argued that due to interconnections between the three UN Regulations, i.e., UN R154, UN R83/08 and UN R “RDE”, it would be meaningless to include UN R154 and UNR “RDE” in UN R0 until UN R 83/08 is available</a:t>
            </a:r>
          </a:p>
          <a:p>
            <a:pPr lvl="1"/>
            <a:r>
              <a:rPr lang="en-US" dirty="0"/>
              <a:t>The IWVTA chair asked if there would be any problems associated with the inclusion of UN R154 in UN R0. </a:t>
            </a:r>
          </a:p>
          <a:p>
            <a:pPr lvl="1"/>
            <a:r>
              <a:rPr lang="en-US" dirty="0"/>
              <a:t>No problems were foreseen.</a:t>
            </a:r>
          </a:p>
          <a:p>
            <a:pPr lvl="1"/>
            <a:r>
              <a:rPr lang="en-US" dirty="0"/>
              <a:t>The Chair stated that inclusion of UN R154 might be beneficial to some CPs or OEMs and concluded that this agenda item would be kept at the next session  (June16</a:t>
            </a:r>
            <a:r>
              <a:rPr lang="en-US" baseline="30000" dirty="0"/>
              <a:t>th</a:t>
            </a:r>
            <a:r>
              <a:rPr lang="en-US" dirty="0"/>
              <a:t>).</a:t>
            </a:r>
          </a:p>
          <a:p>
            <a:r>
              <a:rPr lang="en-US" dirty="0"/>
              <a:t>Does GRPE maintain its request to remove these Regulations from the candidate list?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785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413252"/>
            <a:ext cx="10515600" cy="1325563"/>
          </a:xfrm>
        </p:spPr>
        <p:txBody>
          <a:bodyPr/>
          <a:lstStyle/>
          <a:p>
            <a:pPr algn="ctr"/>
            <a:r>
              <a:rPr lang="de-DE" dirty="0"/>
              <a:t>GRPE </a:t>
            </a:r>
            <a:r>
              <a:rPr lang="de-DE" dirty="0" err="1"/>
              <a:t>items</a:t>
            </a:r>
            <a:r>
              <a:rPr lang="de-DE" dirty="0"/>
              <a:t> in IWVTA 35 (Mar 21)</a:t>
            </a:r>
            <a:br>
              <a:rPr lang="de-DE" dirty="0"/>
            </a:br>
            <a:r>
              <a:rPr lang="de-DE" dirty="0"/>
              <a:t>2. </a:t>
            </a:r>
            <a:r>
              <a:rPr lang="de-DE" dirty="0" err="1"/>
              <a:t>RMI</a:t>
            </a:r>
            <a:r>
              <a:rPr lang="de-DE" dirty="0"/>
              <a:t> etc. in R-0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90820"/>
          </a:xfrm>
        </p:spPr>
        <p:txBody>
          <a:bodyPr>
            <a:normAutofit/>
          </a:bodyPr>
          <a:lstStyle/>
          <a:p>
            <a:r>
              <a:rPr lang="en-US" dirty="0"/>
              <a:t>GRPE seek guidance on how to include provisions related to Repair and Maintenance Information and [access to vehicle] On-Board Diagnosis in UN R0</a:t>
            </a:r>
          </a:p>
          <a:p>
            <a:endParaRPr lang="en-US" dirty="0"/>
          </a:p>
          <a:p>
            <a:r>
              <a:rPr lang="en-US" dirty="0"/>
              <a:t>The Chair invited IWG </a:t>
            </a:r>
            <a:r>
              <a:rPr lang="en-US"/>
              <a:t>members to </a:t>
            </a:r>
            <a:r>
              <a:rPr lang="en-US" dirty="0"/>
              <a:t>send comments by the next session in June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822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413252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Request</a:t>
            </a:r>
            <a:br>
              <a:rPr lang="en-GB" dirty="0"/>
            </a:br>
            <a:r>
              <a:rPr lang="en-GB" dirty="0"/>
              <a:t>Items to make IWVTA more attractive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087602"/>
              </p:ext>
            </p:extLst>
          </p:nvPr>
        </p:nvGraphicFramePr>
        <p:xfrm>
          <a:off x="327259" y="1902626"/>
          <a:ext cx="11540690" cy="38423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649">
                  <a:extLst>
                    <a:ext uri="{9D8B030D-6E8A-4147-A177-3AD203B41FA5}">
                      <a16:colId xmlns:a16="http://schemas.microsoft.com/office/drawing/2014/main" val="387788091"/>
                    </a:ext>
                  </a:extLst>
                </a:gridCol>
                <a:gridCol w="8960777">
                  <a:extLst>
                    <a:ext uri="{9D8B030D-6E8A-4147-A177-3AD203B41FA5}">
                      <a16:colId xmlns:a16="http://schemas.microsoft.com/office/drawing/2014/main" val="32508835"/>
                    </a:ext>
                  </a:extLst>
                </a:gridCol>
                <a:gridCol w="2087264">
                  <a:extLst>
                    <a:ext uri="{9D8B030D-6E8A-4147-A177-3AD203B41FA5}">
                      <a16:colId xmlns:a16="http://schemas.microsoft.com/office/drawing/2014/main" val="2006808140"/>
                    </a:ext>
                  </a:extLst>
                </a:gridCol>
              </a:tblGrid>
              <a:tr h="6971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de-DE" sz="18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Answers to the question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“why IWVTA certificate is not applied?”</a:t>
                      </a:r>
                      <a:endParaRPr lang="de-DE" sz="20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Potential measures</a:t>
                      </a:r>
                      <a:endParaRPr lang="de-DE" sz="20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52637" marR="52637" marT="0" marB="0"/>
                </a:tc>
                <a:extLst>
                  <a:ext uri="{0D108BD9-81ED-4DB2-BD59-A6C34878D82A}">
                    <a16:rowId xmlns:a16="http://schemas.microsoft.com/office/drawing/2014/main" val="3525994961"/>
                  </a:ext>
                </a:extLst>
              </a:tr>
              <a:tr h="4164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1.</a:t>
                      </a:r>
                      <a:endParaRPr lang="de-DE" sz="1800" kern="10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IWVTA certification process seems to be time-consuming. </a:t>
                      </a:r>
                      <a:endParaRPr lang="de-DE" sz="2000" kern="100" dirty="0">
                        <a:effectLst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de-DE" sz="18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52637" marR="52637" marT="0" marB="0"/>
                </a:tc>
                <a:extLst>
                  <a:ext uri="{0D108BD9-81ED-4DB2-BD59-A6C34878D82A}">
                    <a16:rowId xmlns:a16="http://schemas.microsoft.com/office/drawing/2014/main" val="331604839"/>
                  </a:ext>
                </a:extLst>
              </a:tr>
              <a:tr h="7715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</a:t>
                      </a:r>
                      <a:endParaRPr lang="de-DE" sz="18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It is not clear which countries would accept IWVTA certificates (either U-IWVTA or L-IWVTA)</a:t>
                      </a:r>
                      <a:endParaRPr lang="de-DE" sz="2000" kern="100" dirty="0">
                        <a:effectLst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de-DE" sz="18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52637" marR="52637" marT="0" marB="0"/>
                </a:tc>
                <a:extLst>
                  <a:ext uri="{0D108BD9-81ED-4DB2-BD59-A6C34878D82A}">
                    <a16:rowId xmlns:a16="http://schemas.microsoft.com/office/drawing/2014/main" val="3712710645"/>
                  </a:ext>
                </a:extLst>
              </a:tr>
              <a:tr h="7321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3</a:t>
                      </a:r>
                      <a:endParaRPr lang="de-DE" sz="18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Even with U-IWVTA certificate, vehicles cannot be placed on market. Country-specific certification will be additionally necessary. </a:t>
                      </a:r>
                      <a:endParaRPr lang="de-DE" sz="20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de-DE" sz="18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52637" marR="52637" marT="0" marB="0"/>
                </a:tc>
                <a:extLst>
                  <a:ext uri="{0D108BD9-81ED-4DB2-BD59-A6C34878D82A}">
                    <a16:rowId xmlns:a16="http://schemas.microsoft.com/office/drawing/2014/main" val="2549430448"/>
                  </a:ext>
                </a:extLst>
              </a:tr>
              <a:tr h="7730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4</a:t>
                      </a:r>
                      <a:endParaRPr lang="de-DE" sz="18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Sometimes a higher series of amendments is needed for</a:t>
                      </a:r>
                      <a:r>
                        <a:rPr lang="en-US" sz="2400" kern="100" baseline="0" dirty="0">
                          <a:effectLst/>
                        </a:rPr>
                        <a:t> </a:t>
                      </a:r>
                      <a:r>
                        <a:rPr lang="en-US" sz="2400" kern="100" dirty="0">
                          <a:effectLst/>
                        </a:rPr>
                        <a:t>U-IWVTA than for any other country (e.g. R79/03 last year)</a:t>
                      </a:r>
                      <a:endParaRPr lang="de-DE" sz="20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de-DE" sz="18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52637" marR="52637" marT="0" marB="0"/>
                </a:tc>
                <a:extLst>
                  <a:ext uri="{0D108BD9-81ED-4DB2-BD59-A6C34878D82A}">
                    <a16:rowId xmlns:a16="http://schemas.microsoft.com/office/drawing/2014/main" val="1010994336"/>
                  </a:ext>
                </a:extLst>
              </a:tr>
              <a:tr h="417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5</a:t>
                      </a:r>
                      <a:endParaRPr lang="de-DE" sz="18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Other (please specify)</a:t>
                      </a:r>
                      <a:endParaRPr lang="de-DE" sz="20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de-DE" sz="18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52637" marR="52637" marT="0" marB="0"/>
                </a:tc>
                <a:extLst>
                  <a:ext uri="{0D108BD9-81ED-4DB2-BD59-A6C34878D82A}">
                    <a16:rowId xmlns:a16="http://schemas.microsoft.com/office/drawing/2014/main" val="1887565639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759373" y="5908748"/>
            <a:ext cx="10457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Input please to </a:t>
            </a:r>
            <a:r>
              <a:rPr lang="en-GB" dirty="0">
                <a:hlinkClick r:id="rId2"/>
              </a:rPr>
              <a:t>william.coleman@volkswagen.de</a:t>
            </a:r>
            <a:r>
              <a:rPr lang="en-GB" dirty="0"/>
              <a:t> (GRPE IWVTA Ambassador) with copy to GRPE Chair, Co-Chair and Secretary by end of business on 10.06.2021</a:t>
            </a:r>
          </a:p>
        </p:txBody>
      </p:sp>
    </p:spTree>
    <p:extLst>
      <p:ext uri="{BB962C8B-B14F-4D97-AF65-F5344CB8AC3E}">
        <p14:creationId xmlns:p14="http://schemas.microsoft.com/office/powerpoint/2010/main" val="3294069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Yu Mincho</vt:lpstr>
      <vt:lpstr>Arial</vt:lpstr>
      <vt:lpstr>Calibri</vt:lpstr>
      <vt:lpstr>Calibri Light</vt:lpstr>
      <vt:lpstr>Times New Roman</vt:lpstr>
      <vt:lpstr>Office</vt:lpstr>
      <vt:lpstr>IWVTA Ambassador Report</vt:lpstr>
      <vt:lpstr>GRPE items in IWVTA 35 (Mar 21) 1. R-0 candidates</vt:lpstr>
      <vt:lpstr>GRPE items in IWVTA 35 (Mar 21) 2. RMI etc. in R-0</vt:lpstr>
      <vt:lpstr>Request Items to make IWVTA more attractive</vt:lpstr>
    </vt:vector>
  </TitlesOfParts>
  <Company>Volkswagen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IWVTA Ambassador Report</dc:title>
  <dc:creator>BC</dc:creator>
  <cp:lastModifiedBy>Francois Cuenot</cp:lastModifiedBy>
  <cp:revision>8</cp:revision>
  <dcterms:created xsi:type="dcterms:W3CDTF">2021-05-17T06:48:05Z</dcterms:created>
  <dcterms:modified xsi:type="dcterms:W3CDTF">2021-05-28T12:09:31Z</dcterms:modified>
</cp:coreProperties>
</file>