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2"/>
  </p:notesMasterIdLst>
  <p:handoutMasterIdLst>
    <p:handoutMasterId r:id="rId13"/>
  </p:handoutMasterIdLst>
  <p:sldIdLst>
    <p:sldId id="311" r:id="rId5"/>
    <p:sldId id="316" r:id="rId6"/>
    <p:sldId id="310" r:id="rId7"/>
    <p:sldId id="315" r:id="rId8"/>
    <p:sldId id="314" r:id="rId9"/>
    <p:sldId id="308" r:id="rId10"/>
    <p:sldId id="313" r:id="rId11"/>
  </p:sldIdLst>
  <p:sldSz cx="9906000" cy="6858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1843"/>
    <a:srgbClr val="F16A2B"/>
    <a:srgbClr val="C6972D"/>
    <a:srgbClr val="FFFFFF"/>
    <a:srgbClr val="C4202E"/>
    <a:srgbClr val="407F44"/>
    <a:srgbClr val="27BCE1"/>
    <a:srgbClr val="17486A"/>
    <a:srgbClr val="5EBA47"/>
    <a:srgbClr val="3E8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226F6-579B-4B1E-BBFB-78A42261F2B0}" v="370" dt="2021-05-25T15:08:51.002"/>
    <p1510:client id="{C4329703-24A6-4BAD-8D1F-E328C6A06FC5}" v="697" dt="2021-05-25T17:17:09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44" y="84"/>
      </p:cViewPr>
      <p:guideLst>
        <p:guide pos="3120"/>
        <p:guide orient="horz" pos="2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202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701" y="1"/>
            <a:ext cx="2972202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B0259-8FC2-41A4-BD19-B3ED033A59BD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72202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701" y="9428221"/>
            <a:ext cx="2972202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6D289-0441-4C59-A415-157DA6FFD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44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3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FDE8E-C9EA-4A43-8789-DFF19C510078}" type="datetimeFigureOut">
              <a:rPr lang="en-US" smtClean="0"/>
              <a:t>26/05/21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9650" y="1239838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71800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56F99-1514-4F4B-89CD-D1870C00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7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31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73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17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83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66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7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9501-98DF-47EB-BC5C-44DEC5F2B42E}" type="datetime1">
              <a:rPr lang="en-US" smtClean="0"/>
              <a:t>26/05/21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1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AC1AA-21DD-43F7-B21A-DCE63CE5D422}" type="datetime1">
              <a:rPr lang="en-US" smtClean="0"/>
              <a:t>26/05/21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2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E1505-3129-4BFB-AD96-B1DC2E87137F}" type="datetime1">
              <a:rPr lang="en-US" smtClean="0"/>
              <a:t>26/05/21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0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4A8D-5706-4C5D-B4CC-C7ED28354794}" type="datetime1">
              <a:rPr lang="en-US" smtClean="0"/>
              <a:t>26/05/21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9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1BCC-19C4-46A8-9DAA-C2A9DE64B7B0}" type="datetime1">
              <a:rPr lang="en-US" smtClean="0"/>
              <a:t>26/05/21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3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E9465-F3C5-4EA4-A699-684635CE1C04}" type="datetime1">
              <a:rPr lang="en-US" smtClean="0"/>
              <a:t>26/05/21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2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B301-0B0D-4EB3-9828-A6FA7BC02185}" type="datetime1">
              <a:rPr lang="en-US" smtClean="0"/>
              <a:t>26/05/21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5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D53-4149-4769-88BA-5FBBDCD8E205}" type="datetime1">
              <a:rPr lang="en-US" smtClean="0"/>
              <a:t>26/05/21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91A2E-CE52-4538-8272-E2F7238FD7F5}" type="datetime1">
              <a:rPr lang="en-US" smtClean="0"/>
              <a:t>26/05/21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1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B01-526F-41EA-9ACD-F1963B274E49}" type="datetime1">
              <a:rPr lang="en-US" smtClean="0"/>
              <a:t>26/05/21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3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52EB-A404-427C-962E-69534499A65C}" type="datetime1">
              <a:rPr lang="en-US" smtClean="0"/>
              <a:t>26/05/21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1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F8622-4FA9-49C0-A83C-41FCE9893E6C}" type="datetime1">
              <a:rPr lang="en-US" smtClean="0"/>
              <a:t>26/05/21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09506-28EA-4C19-A061-02E7C9DE0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0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.png"/><Relationship Id="rId7" Type="http://schemas.openxmlformats.org/officeDocument/2006/relationships/hyperlink" Target="https://www.imf.org/en/Data/Statistics/BP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nstats.un.org/unsd/nationalaccount/towards2025.asp" TargetMode="External"/><Relationship Id="rId5" Type="http://schemas.openxmlformats.org/officeDocument/2006/relationships/hyperlink" Target="mailto:sna@un.org" TargetMode="External"/><Relationship Id="rId4" Type="http://schemas.openxmlformats.org/officeDocument/2006/relationships/hyperlink" Target="mailto:SNA-Globalization@imf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national.accounts@un.org" TargetMode="External"/><Relationship Id="rId5" Type="http://schemas.openxmlformats.org/officeDocument/2006/relationships/hyperlink" Target="https://statswiki.unece.org/display/SAOI/Satellite+Accounts+-+Online+Inventory+Home" TargetMode="External"/><Relationship Id="rId4" Type="http://schemas.openxmlformats.org/officeDocument/2006/relationships/hyperlink" Target="mailto:john.mitchell@oecd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mailto:national.accounts@un.or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.png"/><Relationship Id="rId7" Type="http://schemas.openxmlformats.org/officeDocument/2006/relationships/hyperlink" Target="https://forms.office.com/r/T894fd8q8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orms.office.com/r/aZHGXWCeFZ" TargetMode="External"/><Relationship Id="rId5" Type="http://schemas.openxmlformats.org/officeDocument/2006/relationships/hyperlink" Target="https://forms.office.com/r/gNwMP4cWkJ" TargetMode="External"/><Relationship Id="rId4" Type="http://schemas.openxmlformats.org/officeDocument/2006/relationships/hyperlink" Target="mailto:national.accounts@un.or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www.imf.org/en/Data/Statistics/BPM" TargetMode="External"/><Relationship Id="rId4" Type="http://schemas.openxmlformats.org/officeDocument/2006/relationships/hyperlink" Target="https://unstats.un.org/unsd/nationalaccount/towards2025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839" y="1085848"/>
            <a:ext cx="9918269" cy="1691722"/>
            <a:chOff x="-839" y="1085848"/>
            <a:chExt cx="9918269" cy="1691722"/>
          </a:xfrm>
        </p:grpSpPr>
        <p:sp>
          <p:nvSpPr>
            <p:cNvPr id="31" name="Rectangle 30"/>
            <p:cNvSpPr/>
            <p:nvPr/>
          </p:nvSpPr>
          <p:spPr>
            <a:xfrm flipV="1">
              <a:off x="1948732" y="1393488"/>
              <a:ext cx="7968698" cy="11073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btitle 5"/>
            <p:cNvSpPr txBox="1">
              <a:spLocks/>
            </p:cNvSpPr>
            <p:nvPr/>
          </p:nvSpPr>
          <p:spPr>
            <a:xfrm>
              <a:off x="461533" y="1310596"/>
              <a:ext cx="1789563" cy="374903"/>
            </a:xfrm>
            <a:prstGeom prst="rect">
              <a:avLst/>
            </a:prstGeom>
            <a:noFill/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CH" sz="1400" b="1" spc="100">
                  <a:solidFill>
                    <a:srgbClr val="A1184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STATISTICS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-839" y="1393491"/>
              <a:ext cx="467543" cy="110727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420986" y="1393490"/>
              <a:ext cx="45719" cy="138408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658" y="1085848"/>
              <a:ext cx="374200" cy="339290"/>
            </a:xfrm>
            <a:prstGeom prst="rect">
              <a:avLst/>
            </a:prstGeom>
          </p:spPr>
        </p:pic>
      </p:grpSp>
      <p:sp>
        <p:nvSpPr>
          <p:cNvPr id="8" name="Content Placeholder 9"/>
          <p:cNvSpPr txBox="1">
            <a:spLocks/>
          </p:cNvSpPr>
          <p:nvPr/>
        </p:nvSpPr>
        <p:spPr>
          <a:xfrm>
            <a:off x="472840" y="1685499"/>
            <a:ext cx="8752123" cy="4730853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346075">
              <a:spcAft>
                <a:spcPts val="10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Group of Experts on National Accounts (online 17- 26 May)</a:t>
            </a:r>
          </a:p>
          <a:p>
            <a:pPr marL="514350" indent="-346075">
              <a:spcAft>
                <a:spcPts val="10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 sessions: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General overview SNA and BPM Update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(17 May)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 (17 May)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Digitalization (18 May)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Wellbeing and sustainability (20-21 May)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Globalization (25 May)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Post-COVID: Looking forward (26 May)</a:t>
            </a:r>
          </a:p>
          <a:p>
            <a:pPr marL="514350" indent="-346075">
              <a:spcBef>
                <a:spcPts val="18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39 presentations</a:t>
            </a:r>
          </a:p>
          <a:p>
            <a:pPr marL="514350" indent="-346075">
              <a:spcBef>
                <a:spcPts val="18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350 participants, over 200 per session</a:t>
            </a: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472840" y="152514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 2021 Meeting</a:t>
            </a:r>
            <a:endParaRPr lang="en-US" sz="3200" b="1" spc="5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1" y="6416352"/>
            <a:ext cx="1333381" cy="4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6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839" y="1085848"/>
            <a:ext cx="9918269" cy="1691722"/>
            <a:chOff x="-839" y="1085848"/>
            <a:chExt cx="9918269" cy="1691722"/>
          </a:xfrm>
        </p:grpSpPr>
        <p:sp>
          <p:nvSpPr>
            <p:cNvPr id="31" name="Rectangle 30"/>
            <p:cNvSpPr/>
            <p:nvPr/>
          </p:nvSpPr>
          <p:spPr>
            <a:xfrm flipV="1">
              <a:off x="1948732" y="1393488"/>
              <a:ext cx="7968698" cy="11073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btitle 5"/>
            <p:cNvSpPr txBox="1">
              <a:spLocks/>
            </p:cNvSpPr>
            <p:nvPr/>
          </p:nvSpPr>
          <p:spPr>
            <a:xfrm>
              <a:off x="461533" y="1310596"/>
              <a:ext cx="1789563" cy="374903"/>
            </a:xfrm>
            <a:prstGeom prst="rect">
              <a:avLst/>
            </a:prstGeom>
            <a:noFill/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CH" sz="1400" b="1" spc="100">
                  <a:solidFill>
                    <a:srgbClr val="A1184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STATISTICS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-839" y="1393491"/>
              <a:ext cx="467543" cy="110727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420986" y="1393490"/>
              <a:ext cx="45719" cy="138408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658" y="1085848"/>
              <a:ext cx="374200" cy="339290"/>
            </a:xfrm>
            <a:prstGeom prst="rect">
              <a:avLst/>
            </a:prstGeom>
          </p:spPr>
        </p:pic>
      </p:grpSp>
      <p:sp>
        <p:nvSpPr>
          <p:cNvPr id="8" name="Content Placeholder 9"/>
          <p:cNvSpPr txBox="1">
            <a:spLocks/>
          </p:cNvSpPr>
          <p:nvPr/>
        </p:nvSpPr>
        <p:spPr>
          <a:xfrm>
            <a:off x="472840" y="1685499"/>
            <a:ext cx="8960319" cy="4730853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346075">
              <a:spcAft>
                <a:spcPts val="10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 guidance notes will soon be sent for global consultation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Treatment of MNE and intra-MNE flows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Treatment of special purpose entities and residency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development of Digital Supply and Use Tables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Distributions of household income, consumption, saving and wealth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Unpaid household service work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Health and social conditions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Economic ownership and depletion of natural resources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accounts, education and human capital</a:t>
            </a:r>
          </a:p>
          <a:p>
            <a:pPr marL="514350" indent="-346075">
              <a:spcBef>
                <a:spcPts val="18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More to follow in autumn</a:t>
            </a:r>
          </a:p>
          <a:p>
            <a:pPr marL="514350" indent="-346075">
              <a:spcBef>
                <a:spcPts val="18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Guidance notes will be subject to baseline assessments to assess feasibility and certain ones to experimental estimates/testing</a:t>
            </a:r>
          </a:p>
          <a:p>
            <a:pPr marL="514350" indent="-346075">
              <a:spcBef>
                <a:spcPts val="18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461542" y="208072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Guidance notes: next steps </a:t>
            </a:r>
            <a:endParaRPr lang="en-US" sz="3200" b="1" spc="5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1" y="6416352"/>
            <a:ext cx="1333381" cy="4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8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839" y="1085848"/>
            <a:ext cx="9918269" cy="1691722"/>
            <a:chOff x="-839" y="1085848"/>
            <a:chExt cx="9918269" cy="1691722"/>
          </a:xfrm>
        </p:grpSpPr>
        <p:sp>
          <p:nvSpPr>
            <p:cNvPr id="31" name="Rectangle 30"/>
            <p:cNvSpPr/>
            <p:nvPr/>
          </p:nvSpPr>
          <p:spPr>
            <a:xfrm flipV="1">
              <a:off x="1948732" y="1393488"/>
              <a:ext cx="7968698" cy="11073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btitle 5"/>
            <p:cNvSpPr txBox="1">
              <a:spLocks/>
            </p:cNvSpPr>
            <p:nvPr/>
          </p:nvSpPr>
          <p:spPr>
            <a:xfrm>
              <a:off x="461533" y="1310596"/>
              <a:ext cx="1789563" cy="374903"/>
            </a:xfrm>
            <a:prstGeom prst="rect">
              <a:avLst/>
            </a:prstGeom>
            <a:noFill/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CH" sz="1400" b="1" spc="100">
                  <a:solidFill>
                    <a:srgbClr val="A1184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STATISTICS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-839" y="1393491"/>
              <a:ext cx="467543" cy="110727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420986" y="1393490"/>
              <a:ext cx="45719" cy="138408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658" y="1085848"/>
              <a:ext cx="374200" cy="339290"/>
            </a:xfrm>
            <a:prstGeom prst="rect">
              <a:avLst/>
            </a:prstGeom>
          </p:spPr>
        </p:pic>
      </p:grpSp>
      <p:sp>
        <p:nvSpPr>
          <p:cNvPr id="8" name="Content Placeholder 9"/>
          <p:cNvSpPr txBox="1">
            <a:spLocks/>
          </p:cNvSpPr>
          <p:nvPr/>
        </p:nvSpPr>
        <p:spPr>
          <a:xfrm>
            <a:off x="644406" y="1685499"/>
            <a:ext cx="9058887" cy="4730853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346075" defTabSz="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are strongly encouraged to volunteer for testing of the recommendations </a:t>
            </a:r>
          </a:p>
          <a:p>
            <a:pPr marL="514350" indent="-346075">
              <a:spcBef>
                <a:spcPts val="1200"/>
              </a:spcBef>
              <a:spcAft>
                <a:spcPts val="12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interested in studying the quantitative impact of adopting invoice values for Imports and Exports of Goods and Services, please contact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SNA-Globalization@imf.org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copy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sna@un.org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346075">
              <a:spcBef>
                <a:spcPts val="1200"/>
              </a:spcBef>
              <a:spcAft>
                <a:spcPts val="12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Further information could be found at: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SNA Update link: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https://unstats.un.org/unsd/nationalaccount/towards2025.asp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BPM Update link: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https://www.imf.org/en/Data/Statistics/BPM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275" indent="0">
              <a:buClr>
                <a:srgbClr val="A11843"/>
              </a:buClr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461542" y="208072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Experimentation and testing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1" y="6416352"/>
            <a:ext cx="1333381" cy="4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0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839" y="1085848"/>
            <a:ext cx="9918269" cy="1691722"/>
            <a:chOff x="-839" y="1085848"/>
            <a:chExt cx="9918269" cy="1691722"/>
          </a:xfrm>
        </p:grpSpPr>
        <p:sp>
          <p:nvSpPr>
            <p:cNvPr id="31" name="Rectangle 30"/>
            <p:cNvSpPr/>
            <p:nvPr/>
          </p:nvSpPr>
          <p:spPr>
            <a:xfrm flipV="1">
              <a:off x="1948732" y="1393488"/>
              <a:ext cx="7968698" cy="11073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btitle 5"/>
            <p:cNvSpPr txBox="1">
              <a:spLocks/>
            </p:cNvSpPr>
            <p:nvPr/>
          </p:nvSpPr>
          <p:spPr>
            <a:xfrm>
              <a:off x="461533" y="1310596"/>
              <a:ext cx="1789563" cy="374903"/>
            </a:xfrm>
            <a:prstGeom prst="rect">
              <a:avLst/>
            </a:prstGeom>
            <a:noFill/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CH" sz="1400" b="1" spc="100">
                  <a:solidFill>
                    <a:srgbClr val="A1184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STATISTICS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-839" y="1393491"/>
              <a:ext cx="467543" cy="110727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420986" y="1393490"/>
              <a:ext cx="45719" cy="138408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658" y="1085848"/>
              <a:ext cx="374200" cy="339290"/>
            </a:xfrm>
            <a:prstGeom prst="rect">
              <a:avLst/>
            </a:prstGeom>
          </p:spPr>
        </p:pic>
      </p:grpSp>
      <p:sp>
        <p:nvSpPr>
          <p:cNvPr id="8" name="Content Placeholder 9"/>
          <p:cNvSpPr txBox="1">
            <a:spLocks/>
          </p:cNvSpPr>
          <p:nvPr/>
        </p:nvSpPr>
        <p:spPr>
          <a:xfrm>
            <a:off x="644406" y="1685499"/>
            <a:ext cx="9058887" cy="4852134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5th (virtual) meeting of the Informal Advisory Group on Measuring GDP in a Digitalized Economy, 9-10 June 2021 (contact John Mitchell: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john.mitchell@oecd.org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346075">
              <a:spcBef>
                <a:spcPts val="24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Check and update the online inventory of satellite accounts available at: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https://statswiki.unece.org/display/SAOI/Satellite+Accounts+-+Online+Inventory+Home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corrections send an email to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national.accounts@un.org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346075">
              <a:spcBef>
                <a:spcPts val="24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UNECE and Eurostat plan to organize an online session on MNE coordinators network. Further information to follow.</a:t>
            </a:r>
          </a:p>
          <a:p>
            <a:pPr marL="514350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275" indent="0">
              <a:buClr>
                <a:srgbClr val="A11843"/>
              </a:buClr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461542" y="208072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Future activities</a:t>
            </a:r>
            <a:r>
              <a:rPr lang="en-GB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en-US" sz="3200" b="1" spc="5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1" y="6416352"/>
            <a:ext cx="1333381" cy="4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4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839" y="1085848"/>
            <a:ext cx="9918269" cy="1691722"/>
            <a:chOff x="-839" y="1085848"/>
            <a:chExt cx="9918269" cy="1691722"/>
          </a:xfrm>
        </p:grpSpPr>
        <p:sp>
          <p:nvSpPr>
            <p:cNvPr id="31" name="Rectangle 30"/>
            <p:cNvSpPr/>
            <p:nvPr/>
          </p:nvSpPr>
          <p:spPr>
            <a:xfrm flipV="1">
              <a:off x="1948732" y="1393488"/>
              <a:ext cx="7968698" cy="11073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btitle 5"/>
            <p:cNvSpPr txBox="1">
              <a:spLocks/>
            </p:cNvSpPr>
            <p:nvPr/>
          </p:nvSpPr>
          <p:spPr>
            <a:xfrm>
              <a:off x="461533" y="1310596"/>
              <a:ext cx="1789563" cy="374903"/>
            </a:xfrm>
            <a:prstGeom prst="rect">
              <a:avLst/>
            </a:prstGeom>
            <a:noFill/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CH" sz="1400" b="1" spc="100">
                  <a:solidFill>
                    <a:srgbClr val="A1184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STATISTICS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-839" y="1393491"/>
              <a:ext cx="467543" cy="110727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420986" y="1393490"/>
              <a:ext cx="45719" cy="138408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658" y="1085848"/>
              <a:ext cx="374200" cy="339290"/>
            </a:xfrm>
            <a:prstGeom prst="rect">
              <a:avLst/>
            </a:prstGeom>
          </p:spPr>
        </p:pic>
      </p:grpSp>
      <p:sp>
        <p:nvSpPr>
          <p:cNvPr id="8" name="Content Placeholder 9"/>
          <p:cNvSpPr txBox="1">
            <a:spLocks/>
          </p:cNvSpPr>
          <p:nvPr/>
        </p:nvSpPr>
        <p:spPr>
          <a:xfrm>
            <a:off x="383070" y="1685499"/>
            <a:ext cx="9150218" cy="4852134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346075">
              <a:spcBef>
                <a:spcPts val="600"/>
              </a:spcBef>
              <a:spcAft>
                <a:spcPts val="6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Next meeting of the Group of Experts on National Accounts,    17-20 May 2022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(possibly a hybrid meeting?)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346075">
              <a:spcBef>
                <a:spcPts val="600"/>
              </a:spcBef>
              <a:spcAft>
                <a:spcPts val="6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Proposed topics: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SNA/BPM Update; testing of the guidance notes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Globalization </a:t>
            </a:r>
          </a:p>
          <a:p>
            <a:pPr marL="1885950" lvl="3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sharing and LCUs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Digitalization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Wellbeing and sustainability </a:t>
            </a:r>
          </a:p>
          <a:p>
            <a:pPr marL="1885950" lvl="3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Environment and the Economy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Informal economy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?..other suggestions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Suggest a topic/contribution at: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national.accounts@un.org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275" indent="0">
              <a:buClr>
                <a:srgbClr val="A11843"/>
              </a:buClr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461542" y="208072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2022 Meeting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5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1" y="6416352"/>
            <a:ext cx="1333381" cy="4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2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839" y="1085848"/>
            <a:ext cx="9918269" cy="1691722"/>
            <a:chOff x="-839" y="1085848"/>
            <a:chExt cx="9918269" cy="1691722"/>
          </a:xfrm>
        </p:grpSpPr>
        <p:sp>
          <p:nvSpPr>
            <p:cNvPr id="31" name="Rectangle 30"/>
            <p:cNvSpPr/>
            <p:nvPr/>
          </p:nvSpPr>
          <p:spPr>
            <a:xfrm flipV="1">
              <a:off x="1948732" y="1393488"/>
              <a:ext cx="7968698" cy="11073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btitle 5"/>
            <p:cNvSpPr txBox="1">
              <a:spLocks/>
            </p:cNvSpPr>
            <p:nvPr/>
          </p:nvSpPr>
          <p:spPr>
            <a:xfrm>
              <a:off x="461533" y="1310596"/>
              <a:ext cx="1789563" cy="374903"/>
            </a:xfrm>
            <a:prstGeom prst="rect">
              <a:avLst/>
            </a:prstGeom>
            <a:noFill/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CH" sz="1400" b="1" spc="100">
                  <a:solidFill>
                    <a:srgbClr val="A1184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STATISTICS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-839" y="1393491"/>
              <a:ext cx="467543" cy="110727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420986" y="1393490"/>
              <a:ext cx="45719" cy="138408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658" y="1085848"/>
              <a:ext cx="374200" cy="339290"/>
            </a:xfrm>
            <a:prstGeom prst="rect">
              <a:avLst/>
            </a:prstGeom>
          </p:spPr>
        </p:pic>
      </p:grpSp>
      <p:sp>
        <p:nvSpPr>
          <p:cNvPr id="8" name="Content Placeholder 9"/>
          <p:cNvSpPr txBox="1">
            <a:spLocks/>
          </p:cNvSpPr>
          <p:nvPr/>
        </p:nvSpPr>
        <p:spPr>
          <a:xfrm>
            <a:off x="472840" y="1685499"/>
            <a:ext cx="8960319" cy="4730853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Further comments or questions to the organizers and presenters: send an email to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national.accounts@un.org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346075">
              <a:spcBef>
                <a:spcPts val="2400"/>
              </a:spcBef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Report with main conclusions will be circulated next week</a:t>
            </a:r>
          </a:p>
          <a:p>
            <a:pPr marL="514350" indent="-346075">
              <a:spcBef>
                <a:spcPts val="2400"/>
              </a:spcBef>
              <a:spcAft>
                <a:spcPts val="6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Evaluation questionnaire available in (links also posted in the chat):</a:t>
            </a:r>
          </a:p>
          <a:p>
            <a:pPr marL="971550" lvl="1" indent="-346075">
              <a:spcBef>
                <a:spcPts val="600"/>
              </a:spcBef>
              <a:spcAft>
                <a:spcPts val="6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English: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https://forms.office.com/r/gNwMP4cWkJ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346075">
              <a:spcBef>
                <a:spcPts val="600"/>
              </a:spcBef>
              <a:spcAft>
                <a:spcPts val="6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French: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https://forms.office.com/r/aZHGXWCeFZ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346075">
              <a:spcBef>
                <a:spcPts val="600"/>
              </a:spcBef>
              <a:spcAft>
                <a:spcPts val="600"/>
              </a:spcAft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Russian: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https://forms.office.com/r/T894fd8q88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461542" y="208072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Further information </a:t>
            </a:r>
            <a:endParaRPr lang="en-US" sz="3200" b="1" spc="5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1" y="6416352"/>
            <a:ext cx="1333381" cy="4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8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839" y="1085848"/>
            <a:ext cx="9918269" cy="1691722"/>
            <a:chOff x="-839" y="1085848"/>
            <a:chExt cx="9918269" cy="1691722"/>
          </a:xfrm>
        </p:grpSpPr>
        <p:sp>
          <p:nvSpPr>
            <p:cNvPr id="31" name="Rectangle 30"/>
            <p:cNvSpPr/>
            <p:nvPr/>
          </p:nvSpPr>
          <p:spPr>
            <a:xfrm flipV="1">
              <a:off x="1948732" y="1393488"/>
              <a:ext cx="7968698" cy="11073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btitle 5"/>
            <p:cNvSpPr txBox="1">
              <a:spLocks/>
            </p:cNvSpPr>
            <p:nvPr/>
          </p:nvSpPr>
          <p:spPr>
            <a:xfrm>
              <a:off x="461533" y="1310596"/>
              <a:ext cx="1789563" cy="374903"/>
            </a:xfrm>
            <a:prstGeom prst="rect">
              <a:avLst/>
            </a:prstGeom>
            <a:noFill/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CH" sz="1400" b="1" spc="100">
                  <a:solidFill>
                    <a:srgbClr val="A1184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STATISTICS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-839" y="1393491"/>
              <a:ext cx="467543" cy="110727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420986" y="1393490"/>
              <a:ext cx="45719" cy="1384080"/>
            </a:xfrm>
            <a:prstGeom prst="rect">
              <a:avLst/>
            </a:prstGeom>
            <a:solidFill>
              <a:srgbClr val="A11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658" y="1085848"/>
              <a:ext cx="374200" cy="339290"/>
            </a:xfrm>
            <a:prstGeom prst="rect">
              <a:avLst/>
            </a:prstGeom>
          </p:spPr>
        </p:pic>
      </p:grpSp>
      <p:sp>
        <p:nvSpPr>
          <p:cNvPr id="8" name="Content Placeholder 9"/>
          <p:cNvSpPr txBox="1">
            <a:spLocks/>
          </p:cNvSpPr>
          <p:nvPr/>
        </p:nvSpPr>
        <p:spPr>
          <a:xfrm>
            <a:off x="472840" y="1697439"/>
            <a:ext cx="8960319" cy="4537632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0" algn="ctr">
              <a:buClr>
                <a:srgbClr val="A11843"/>
              </a:buClr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275" indent="0" algn="ctr">
              <a:buClr>
                <a:srgbClr val="A11843"/>
              </a:buClr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  <a:p>
            <a:pPr marL="168275" indent="0" algn="ctr">
              <a:buClr>
                <a:srgbClr val="A11843"/>
              </a:buClr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275" indent="0" algn="ctr">
              <a:buClr>
                <a:srgbClr val="A11843"/>
              </a:buClr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SNA Update link: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https://unstats.un.org/unsd/nationalaccount/towards2025.asp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28750" lvl="2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BPM Update link: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https://www.imf.org/en/Data/Statistics/BPM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346075">
              <a:buClr>
                <a:srgbClr val="A11843"/>
              </a:buClr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275" indent="0" algn="ctr">
              <a:buClr>
                <a:srgbClr val="A11843"/>
              </a:buClr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461542" y="208072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en-US" sz="3200" b="1" spc="5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1" y="6416352"/>
            <a:ext cx="1333381" cy="4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1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c39ac8e3-0f08-4b7d-bd41-28055cb5e628" xsi:nil="true"/>
    <TaxCatchAll xmlns="985ec44e-1bab-4c0b-9df0-6ba128686fc9"/>
    <TaxKeywordTaxHTField xmlns="dd774590-caf2-40ff-b04f-1e20d86f2c70">
      <Terms xmlns="http://schemas.microsoft.com/office/infopath/2007/PartnerControls"/>
    </TaxKeyword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00F2F1E960B64FAC22A58E2A2AE8B9" ma:contentTypeVersion="32" ma:contentTypeDescription="Create a new document." ma:contentTypeScope="" ma:versionID="8410153428fc3123787de9d6d2669ea5">
  <xsd:schema xmlns:xsd="http://www.w3.org/2001/XMLSchema" xmlns:xs="http://www.w3.org/2001/XMLSchema" xmlns:p="http://schemas.microsoft.com/office/2006/metadata/properties" xmlns:ns2="dd774590-caf2-40ff-b04f-1e20d86f2c70" xmlns:ns3="c39ac8e3-0f08-4b7d-bd41-28055cb5e628" xmlns:ns4="985ec44e-1bab-4c0b-9df0-6ba128686fc9" targetNamespace="http://schemas.microsoft.com/office/2006/metadata/properties" ma:root="true" ma:fieldsID="a6a54b38891a12f852498b6efb1b8206" ns2:_="" ns3:_="" ns4:_="">
    <xsd:import namespace="dd774590-caf2-40ff-b04f-1e20d86f2c70"/>
    <xsd:import namespace="c39ac8e3-0f08-4b7d-bd41-28055cb5e628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Location" minOccurs="0"/>
                <xsd:element ref="ns2:TaxKeywordTaxHTField" minOccurs="0"/>
                <xsd:element ref="ns4:TaxCatchAll" minOccurs="0"/>
                <xsd:element ref="ns3:Category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774590-caf2-40ff-b04f-1e20d86f2c7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hidden="true" ma:internalName="SharedWithDetails" ma:readOnly="true">
      <xsd:simpleType>
        <xsd:restriction base="dms:Note"/>
      </xsd:simple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78175662-8596-484a-92c7-351d01561e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ac8e3-0f08-4b7d-bd41-28055cb5e6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9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10" nillable="true" ma:displayName="Tags" ma:description="" ma:hidden="true" ma:indexed="true" ma:internalName="MediaServiceAutoTags" ma:readOnly="true">
      <xsd:simpleType>
        <xsd:restriction base="dms:Text"/>
      </xsd:simpleType>
    </xsd:element>
    <xsd:element name="MediaServiceOCR" ma:index="11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hidden="true" ma:internalName="MediaServiceLocation" ma:readOnly="true">
      <xsd:simpleType>
        <xsd:restriction base="dms:Text"/>
      </xsd:simpleType>
    </xsd:element>
    <xsd:element name="Category" ma:index="24" nillable="true" ma:displayName="Category" ma:format="Dropdown" ma:internalName="Category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e719dce3-84fe-4056-94cd-88c297797000}" ma:internalName="TaxCatchAll" ma:readOnly="false" ma:showField="CatchAllData" ma:web="dd774590-caf2-40ff-b04f-1e20d86f2c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 ma:index="23" ma:displayName="Subject"/>
        <xsd:element ref="dc:description" minOccurs="0" maxOccurs="1" ma:index="25" ma:displayName="Comments"/>
        <xsd:element name="keywords" minOccurs="0" maxOccurs="1" type="xsd:string"/>
        <xsd:element ref="dc:language" minOccurs="0" maxOccurs="1"/>
        <xsd:element name="category" minOccurs="0" maxOccurs="1" type="xsd:string" ma:index="26" ma:displayName="Category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7B4453-0048-45F4-AE03-E59F077ADD2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9ac8e3-0f08-4b7d-bd41-28055cb5e628"/>
    <ds:schemaRef ds:uri="http://purl.org/dc/elements/1.1/"/>
    <ds:schemaRef ds:uri="http://schemas.microsoft.com/office/2006/metadata/properties"/>
    <ds:schemaRef ds:uri="985ec44e-1bab-4c0b-9df0-6ba128686fc9"/>
    <ds:schemaRef ds:uri="dd774590-caf2-40ff-b04f-1e20d86f2c7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9D4DF58-C8F0-4AFE-90ED-9383214A2B84}">
  <ds:schemaRefs>
    <ds:schemaRef ds:uri="985ec44e-1bab-4c0b-9df0-6ba128686fc9"/>
    <ds:schemaRef ds:uri="c39ac8e3-0f08-4b7d-bd41-28055cb5e628"/>
    <ds:schemaRef ds:uri="dd774590-caf2-40ff-b04f-1e20d86f2c7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8F16F5A-7A5C-4EAB-A9A1-820A054EBB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570</Words>
  <Application>Microsoft Office PowerPoint</Application>
  <PresentationFormat>A4 Paper (210x297 mm)</PresentationFormat>
  <Paragraphs>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Lucica Matei</dc:creator>
  <cp:lastModifiedBy>Oleksandr SVIRCHEVSKYY</cp:lastModifiedBy>
  <cp:revision>3</cp:revision>
  <cp:lastPrinted>2019-09-19T09:55:46Z</cp:lastPrinted>
  <dcterms:created xsi:type="dcterms:W3CDTF">2016-07-29T13:01:46Z</dcterms:created>
  <dcterms:modified xsi:type="dcterms:W3CDTF">2021-05-26T14:23:54Z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0x010100AC00F2F1E960B64FAC22A58E2A2AE8B9</vt:lpwstr>
  </property>
  <property fmtid="{D5CDD505-2E9C-101B-9397-08002B2CF9AE}" pid="3" name="TaxKeyword">
    <vt:lpwstr/>
  </property>
</Properties>
</file>