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1" r:id="rId1"/>
  </p:sldMasterIdLst>
  <p:notesMasterIdLst>
    <p:notesMasterId r:id="rId19"/>
  </p:notesMasterIdLst>
  <p:sldIdLst>
    <p:sldId id="268" r:id="rId2"/>
    <p:sldId id="257" r:id="rId3"/>
    <p:sldId id="296" r:id="rId4"/>
    <p:sldId id="304" r:id="rId5"/>
    <p:sldId id="269" r:id="rId6"/>
    <p:sldId id="270" r:id="rId7"/>
    <p:sldId id="305" r:id="rId8"/>
    <p:sldId id="297" r:id="rId9"/>
    <p:sldId id="292" r:id="rId10"/>
    <p:sldId id="271" r:id="rId11"/>
    <p:sldId id="307" r:id="rId12"/>
    <p:sldId id="272" r:id="rId13"/>
    <p:sldId id="282" r:id="rId14"/>
    <p:sldId id="287" r:id="rId15"/>
    <p:sldId id="308" r:id="rId16"/>
    <p:sldId id="273" r:id="rId17"/>
    <p:sldId id="261" r:id="rId18"/>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66FF"/>
    <a:srgbClr val="0000FF"/>
    <a:srgbClr val="008000"/>
    <a:srgbClr val="318DDE"/>
    <a:srgbClr val="F8F8F8"/>
    <a:srgbClr val="009900"/>
    <a:srgbClr val="990033"/>
    <a:srgbClr val="5EBA47"/>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18" autoAdjust="0"/>
    <p:restoredTop sz="90689" autoAdjust="0"/>
  </p:normalViewPr>
  <p:slideViewPr>
    <p:cSldViewPr snapToGrid="0">
      <p:cViewPr varScale="1">
        <p:scale>
          <a:sx n="100" d="100"/>
          <a:sy n="100" d="100"/>
        </p:scale>
        <p:origin x="1392" y="78"/>
      </p:cViewPr>
      <p:guideLst>
        <p:guide orient="horz" pos="2160"/>
        <p:guide pos="3120"/>
      </p:guideLst>
    </p:cSldViewPr>
  </p:slideViewPr>
  <p:notesTextViewPr>
    <p:cViewPr>
      <p:scale>
        <a:sx n="1" d="1"/>
        <a:sy n="1" d="1"/>
      </p:scale>
      <p:origin x="0" y="0"/>
    </p:cViewPr>
  </p:notesTextViewPr>
  <p:notesViewPr>
    <p:cSldViewPr snapToGrid="0">
      <p:cViewPr>
        <p:scale>
          <a:sx n="90" d="100"/>
          <a:sy n="90" d="100"/>
        </p:scale>
        <p:origin x="2052" y="-51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1"/>
            <a:ext cx="2945659" cy="498056"/>
          </a:xfrm>
          <a:prstGeom prst="rect">
            <a:avLst/>
          </a:prstGeom>
        </p:spPr>
        <p:txBody>
          <a:bodyPr vert="horz" lIns="91440" tIns="45720" rIns="91440" bIns="45720" rtlCol="0"/>
          <a:lstStyle>
            <a:lvl1pPr algn="r">
              <a:defRPr sz="1200"/>
            </a:lvl1pPr>
          </a:lstStyle>
          <a:p>
            <a:fld id="{147FDE8E-C9EA-4A43-8789-DFF19C510078}" type="datetimeFigureOut">
              <a:rPr lang="en-US" smtClean="0"/>
              <a:t>4/20/2021</a:t>
            </a:fld>
            <a:endParaRPr lang="en-US"/>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F856F99-1514-4F4B-89CD-D1870C008194}" type="slidenum">
              <a:rPr lang="en-US" smtClean="0"/>
              <a:t>‹#›</a:t>
            </a:fld>
            <a:endParaRPr lang="en-US"/>
          </a:p>
        </p:txBody>
      </p:sp>
    </p:spTree>
    <p:extLst>
      <p:ext uri="{BB962C8B-B14F-4D97-AF65-F5344CB8AC3E}">
        <p14:creationId xmlns:p14="http://schemas.microsoft.com/office/powerpoint/2010/main" val="5713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1</a:t>
            </a:fld>
            <a:endParaRPr lang="en-US"/>
          </a:p>
        </p:txBody>
      </p:sp>
    </p:spTree>
    <p:extLst>
      <p:ext uri="{BB962C8B-B14F-4D97-AF65-F5344CB8AC3E}">
        <p14:creationId xmlns:p14="http://schemas.microsoft.com/office/powerpoint/2010/main" val="4209271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856F99-1514-4F4B-89CD-D1870C008194}" type="slidenum">
              <a:rPr lang="en-US" smtClean="0"/>
              <a:t>10</a:t>
            </a:fld>
            <a:endParaRPr lang="en-US"/>
          </a:p>
        </p:txBody>
      </p:sp>
    </p:spTree>
    <p:extLst>
      <p:ext uri="{BB962C8B-B14F-4D97-AF65-F5344CB8AC3E}">
        <p14:creationId xmlns:p14="http://schemas.microsoft.com/office/powerpoint/2010/main" val="8415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F856F99-1514-4F4B-89CD-D1870C008194}" type="slidenum">
              <a:rPr lang="en-US" smtClean="0"/>
              <a:t>11</a:t>
            </a:fld>
            <a:endParaRPr lang="en-US"/>
          </a:p>
        </p:txBody>
      </p:sp>
    </p:spTree>
    <p:extLst>
      <p:ext uri="{BB962C8B-B14F-4D97-AF65-F5344CB8AC3E}">
        <p14:creationId xmlns:p14="http://schemas.microsoft.com/office/powerpoint/2010/main" val="1480981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0000"/>
                </a:solidFill>
                <a:latin typeface="Calibri" panose="020F0502020204030204" pitchFamily="34" charset="0"/>
                <a:cs typeface="Calibri" panose="020F0502020204030204" pitchFamily="34" charset="0"/>
              </a:rPr>
              <a:t>Expert group on Indicators</a:t>
            </a:r>
            <a:r>
              <a:rPr lang="ru-RU" sz="1200" b="1" dirty="0">
                <a:solidFill>
                  <a:srgbClr val="000000"/>
                </a:solidFill>
                <a:latin typeface="Calibri" panose="020F0502020204030204" pitchFamily="34" charset="0"/>
                <a:cs typeface="Calibri" panose="020F0502020204030204" pitchFamily="34" charset="0"/>
              </a:rPr>
              <a:t> (8 </a:t>
            </a:r>
            <a:r>
              <a:rPr lang="en-US" sz="1200" b="1" dirty="0">
                <a:solidFill>
                  <a:srgbClr val="000000"/>
                </a:solidFill>
                <a:latin typeface="Calibri" panose="020F0502020204030204" pitchFamily="34" charset="0"/>
                <a:cs typeface="Calibri" panose="020F0502020204030204" pitchFamily="34" charset="0"/>
              </a:rPr>
              <a:t>meetings</a:t>
            </a:r>
            <a:r>
              <a:rPr lang="ru-RU" sz="1200" b="1" dirty="0">
                <a:solidFill>
                  <a:srgbClr val="000000"/>
                </a:solidFill>
                <a:latin typeface="Calibri" panose="020F0502020204030204" pitchFamily="34" charset="0"/>
                <a:cs typeface="Calibri" panose="020F0502020204030204" pitchFamily="34" charset="0"/>
              </a:rPr>
              <a:t>)</a:t>
            </a:r>
            <a:endParaRPr lang="en-US" sz="1200" b="1" dirty="0">
              <a:solidFill>
                <a:srgbClr val="000000"/>
              </a:solidFill>
              <a:latin typeface="Calibri" panose="020F0502020204030204" pitchFamily="34" charset="0"/>
              <a:cs typeface="Calibri" panose="020F0502020204030204" pitchFamily="34" charset="0"/>
            </a:endParaRPr>
          </a:p>
          <a:p>
            <a:r>
              <a:rPr lang="en-US" sz="1000" b="0" dirty="0">
                <a:solidFill>
                  <a:srgbClr val="000000"/>
                </a:solidFill>
                <a:latin typeface="Calibri" panose="020F0502020204030204" pitchFamily="34" charset="0"/>
                <a:cs typeface="Calibri" panose="020F0502020204030204" pitchFamily="34" charset="0"/>
              </a:rPr>
              <a:t>The Group of Experts was established upon</a:t>
            </a:r>
            <a:r>
              <a:rPr lang="en-US" sz="1000" b="0" baseline="0" dirty="0">
                <a:solidFill>
                  <a:srgbClr val="000000"/>
                </a:solidFill>
                <a:latin typeface="Calibri" panose="020F0502020204030204" pitchFamily="34" charset="0"/>
                <a:cs typeface="Calibri" panose="020F0502020204030204" pitchFamily="34" charset="0"/>
              </a:rPr>
              <a:t> the decision of the HL Meeting of Education and Environment Ministries in Vilnius in 2005 with the purpose of developing indicators for assessing the effectiveness of the Strategy’s implementation</a:t>
            </a:r>
            <a:r>
              <a:rPr lang="ru-RU" sz="1000" b="0" dirty="0">
                <a:solidFill>
                  <a:srgbClr val="000000"/>
                </a:solidFill>
                <a:latin typeface="Calibri" panose="020F0502020204030204" pitchFamily="34" charset="0"/>
                <a:cs typeface="Calibri" panose="020F0502020204030204" pitchFamily="34" charset="0"/>
              </a:rPr>
              <a:t>.</a:t>
            </a:r>
          </a:p>
          <a:p>
            <a:r>
              <a:rPr lang="en-US" sz="1000" b="0" dirty="0">
                <a:solidFill>
                  <a:srgbClr val="000000"/>
                </a:solidFill>
                <a:latin typeface="Calibri" panose="020F0502020204030204" pitchFamily="34" charset="0"/>
                <a:cs typeface="Calibri" panose="020F0502020204030204" pitchFamily="34" charset="0"/>
              </a:rPr>
              <a:t>The set of indicators</a:t>
            </a:r>
            <a:r>
              <a:rPr lang="en-US" sz="1000" b="0" baseline="0" dirty="0">
                <a:solidFill>
                  <a:srgbClr val="000000"/>
                </a:solidFill>
                <a:latin typeface="Calibri" panose="020F0502020204030204" pitchFamily="34" charset="0"/>
                <a:cs typeface="Calibri" panose="020F0502020204030204" pitchFamily="34" charset="0"/>
              </a:rPr>
              <a:t> became a basis for the Format for reporting </a:t>
            </a:r>
            <a:r>
              <a:rPr lang="ru-RU" sz="1000" b="0" baseline="0" dirty="0">
                <a:solidFill>
                  <a:srgbClr val="000000"/>
                </a:solidFill>
                <a:latin typeface="Calibri" panose="020F0502020204030204" pitchFamily="34" charset="0"/>
                <a:cs typeface="Calibri" panose="020F0502020204030204" pitchFamily="34" charset="0"/>
              </a:rPr>
              <a:t>(</a:t>
            </a:r>
            <a:r>
              <a:rPr lang="en-GB" sz="1000" b="0" baseline="0" dirty="0">
                <a:solidFill>
                  <a:srgbClr val="000000"/>
                </a:solidFill>
                <a:latin typeface="Calibri" panose="020F0502020204030204" pitchFamily="34" charset="0"/>
                <a:cs typeface="Calibri" panose="020F0502020204030204" pitchFamily="34" charset="0"/>
              </a:rPr>
              <a:t>http://www.unece.org/fileadmin/DAM/env/documents/2009/ECE/CEP/AC.13/ece.cep.ac.13.2009.10.e.pdf</a:t>
            </a:r>
            <a:r>
              <a:rPr lang="ru-RU" sz="1000" b="0" baseline="0" dirty="0">
                <a:solidFill>
                  <a:srgbClr val="000000"/>
                </a:solidFill>
                <a:latin typeface="Calibri" panose="020F0502020204030204" pitchFamily="34" charset="0"/>
                <a:cs typeface="Calibri" panose="020F0502020204030204" pitchFamily="34" charset="0"/>
              </a:rPr>
              <a:t>).</a:t>
            </a:r>
            <a:endParaRPr lang="ru-RU" sz="1000" b="0" dirty="0">
              <a:solidFill>
                <a:srgbClr val="000000"/>
              </a:solidFill>
              <a:latin typeface="Calibri" panose="020F0502020204030204" pitchFamily="34" charset="0"/>
              <a:cs typeface="Calibri" panose="020F0502020204030204" pitchFamily="34" charset="0"/>
            </a:endParaRPr>
          </a:p>
          <a:p>
            <a:endParaRPr lang="ru-RU" sz="1200" b="0" dirty="0">
              <a:solidFill>
                <a:srgbClr val="5EBA47"/>
              </a:solidFill>
              <a:latin typeface="Calibri" panose="020F0502020204030204" pitchFamily="34" charset="0"/>
              <a:cs typeface="Calibri" panose="020F0502020204030204" pitchFamily="34" charset="0"/>
            </a:endParaRPr>
          </a:p>
          <a:p>
            <a:r>
              <a:rPr lang="en-US" sz="1200" b="1" dirty="0">
                <a:solidFill>
                  <a:srgbClr val="000000"/>
                </a:solidFill>
                <a:latin typeface="Calibri" panose="020F0502020204030204" pitchFamily="34" charset="0"/>
                <a:cs typeface="Calibri" panose="020F0502020204030204" pitchFamily="34" charset="0"/>
              </a:rPr>
              <a:t>Expert Group on competences in ESD</a:t>
            </a:r>
            <a:r>
              <a:rPr lang="ru-RU" sz="1200" b="1" dirty="0">
                <a:solidFill>
                  <a:srgbClr val="000000"/>
                </a:solidFill>
                <a:latin typeface="Calibri" panose="020F0502020204030204" pitchFamily="34" charset="0"/>
                <a:cs typeface="Calibri" panose="020F0502020204030204" pitchFamily="34" charset="0"/>
              </a:rPr>
              <a:t> (5 </a:t>
            </a:r>
            <a:r>
              <a:rPr lang="en-US" sz="1200" b="1" dirty="0">
                <a:solidFill>
                  <a:srgbClr val="000000"/>
                </a:solidFill>
                <a:latin typeface="Calibri" panose="020F0502020204030204" pitchFamily="34" charset="0"/>
                <a:cs typeface="Calibri" panose="020F0502020204030204" pitchFamily="34" charset="0"/>
              </a:rPr>
              <a:t>meetings</a:t>
            </a:r>
            <a:r>
              <a:rPr lang="ru-RU" sz="1200" b="1" dirty="0">
                <a:solidFill>
                  <a:srgbClr val="5EBA47"/>
                </a:solidFill>
                <a:latin typeface="Calibri" panose="020F0502020204030204" pitchFamily="34" charset="0"/>
                <a:cs typeface="Calibri" panose="020F0502020204030204" pitchFamily="34" charset="0"/>
              </a:rPr>
              <a:t>)</a:t>
            </a:r>
            <a:endParaRPr lang="en-US" sz="1200" b="1" dirty="0">
              <a:solidFill>
                <a:srgbClr val="5EBA47"/>
              </a:solidFill>
              <a:latin typeface="Calibri" panose="020F0502020204030204" pitchFamily="34" charset="0"/>
              <a:cs typeface="Calibri" panose="020F0502020204030204" pitchFamily="34" charset="0"/>
            </a:endParaRPr>
          </a:p>
          <a:p>
            <a:r>
              <a:rPr lang="en-US" sz="1000" b="0" i="0" u="none" strike="noStrike" kern="1200" baseline="0" dirty="0">
                <a:solidFill>
                  <a:schemeClr val="tx1"/>
                </a:solidFill>
                <a:latin typeface="+mn-lt"/>
                <a:ea typeface="+mn-ea"/>
                <a:cs typeface="+mn-cs"/>
              </a:rPr>
              <a:t>The Expert Group on Competences was established by the Steering Committee at its fourth meeting of 2009 with the purpose to prepare general recommendations for policymakers, as well as a certain number of core competencies in ESD for educators.</a:t>
            </a:r>
          </a:p>
          <a:p>
            <a:endParaRPr lang="en-US"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Outcome document “Learning for the Future: Competences in Education for Sustainable Development” (ECE / CEP / AC.13 / 2011/6). (ECE / CEP / AC.13 / 2011/6). Contains the necessary measures to support the implementation of competences in ESD in order to provide policy makers with the means to integrate ESD into relevant policy documents.</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a:solidFill>
                  <a:schemeClr val="tx1"/>
                </a:solidFill>
                <a:latin typeface="+mn-lt"/>
                <a:ea typeface="+mn-ea"/>
                <a:cs typeface="+mn-cs"/>
              </a:rPr>
              <a:t>“Electronic” Expert Working Groups on Priority Action Areas </a:t>
            </a:r>
            <a:r>
              <a:rPr lang="en-US" sz="1200" b="1" spc="50" dirty="0">
                <a:solidFill>
                  <a:srgbClr val="0000FF"/>
                </a:solidFill>
                <a:latin typeface="Arial" panose="020B0604020202020204" pitchFamily="34" charset="0"/>
                <a:cs typeface="Arial" panose="020B0604020202020204" pitchFamily="34" charset="0"/>
              </a:rPr>
              <a:t>(2012)</a:t>
            </a:r>
          </a:p>
          <a:p>
            <a:r>
              <a:rPr lang="en-US" sz="1000" b="0" i="0" u="none" strike="noStrike" kern="1200" baseline="0" dirty="0">
                <a:solidFill>
                  <a:schemeClr val="tx1"/>
                </a:solidFill>
                <a:latin typeface="+mn-lt"/>
                <a:ea typeface="+mn-ea"/>
                <a:cs typeface="+mn-cs"/>
              </a:rPr>
              <a:t>In 2012, at the 7th Steering Committee meeting on ESD, small working groups were established for each of the priority action areas to provide greater clarity on underlying concepts, as well as opportunities and potential challenges that member States might face in working towards these specific goals.</a:t>
            </a:r>
            <a:endParaRPr lang="ru-RU" sz="1000" b="0" i="0" u="none" strike="noStrike" kern="1200" baseline="0" dirty="0">
              <a:solidFill>
                <a:schemeClr val="tx1"/>
              </a:solidFill>
              <a:latin typeface="+mn-lt"/>
              <a:ea typeface="+mn-ea"/>
              <a:cs typeface="+mn-cs"/>
            </a:endParaRPr>
          </a:p>
          <a:p>
            <a:endParaRPr lang="ru-RU" sz="1000" b="0" i="0" u="none" strike="noStrike" kern="1200" baseline="0" dirty="0">
              <a:solidFill>
                <a:schemeClr val="tx1"/>
              </a:solidFill>
              <a:latin typeface="+mn-lt"/>
              <a:ea typeface="+mn-ea"/>
              <a:cs typeface="+mn-cs"/>
            </a:endParaRPr>
          </a:p>
          <a:p>
            <a:r>
              <a:rPr lang="en-US" sz="1000" b="0" i="0" u="none" strike="noStrike" kern="1200" baseline="0" dirty="0">
                <a:solidFill>
                  <a:schemeClr val="tx1"/>
                </a:solidFill>
                <a:latin typeface="+mn-lt"/>
                <a:ea typeface="+mn-ea"/>
                <a:cs typeface="+mn-cs"/>
              </a:rPr>
              <a:t>Recommendations were developed as a result of the work of these 3 working groups.</a:t>
            </a:r>
          </a:p>
          <a:p>
            <a:r>
              <a:rPr lang="en-US" sz="1000" b="0" i="0" u="none" strike="noStrike" kern="1200" baseline="0" dirty="0">
                <a:solidFill>
                  <a:schemeClr val="tx1"/>
                </a:solidFill>
                <a:latin typeface="+mn-lt"/>
                <a:ea typeface="+mn-ea"/>
                <a:cs typeface="+mn-cs"/>
              </a:rPr>
              <a:t>The results of the activities of these 3 working groups and their recommendations were presented to the Committee, in particular, in information documents</a:t>
            </a:r>
          </a:p>
          <a:p>
            <a:endParaRPr lang="en-US" sz="1000" b="0" i="0" u="none" strike="noStrike" kern="1200" baseline="0" dirty="0">
              <a:solidFill>
                <a:schemeClr val="tx1"/>
              </a:solidFill>
              <a:latin typeface="+mn-lt"/>
              <a:ea typeface="+mn-ea"/>
              <a:cs typeface="+mn-cs"/>
            </a:endParaRPr>
          </a:p>
          <a:p>
            <a:r>
              <a:rPr lang="ru-RU" sz="1000" b="0" i="0" u="none" strike="noStrike" kern="1200" baseline="0" dirty="0">
                <a:solidFill>
                  <a:schemeClr val="tx1"/>
                </a:solidFill>
                <a:latin typeface="+mn-lt"/>
                <a:ea typeface="+mn-ea"/>
                <a:cs typeface="+mn-cs"/>
              </a:rPr>
              <a:t>1. </a:t>
            </a:r>
            <a:r>
              <a:rPr lang="en-GB" sz="1000" b="0" i="0" u="none" strike="noStrike" kern="1200" baseline="0" dirty="0">
                <a:solidFill>
                  <a:schemeClr val="tx1"/>
                </a:solidFill>
                <a:latin typeface="+mn-lt"/>
                <a:ea typeface="+mn-ea"/>
                <a:cs typeface="+mn-cs"/>
              </a:rPr>
              <a:t>http://www.unece.org/fileadmin/DAM/env/Information_document_4_school_planning_02.pdf</a:t>
            </a:r>
            <a:endParaRPr lang="ru-RU" sz="1000" b="0" i="0" u="none" strike="noStrike" kern="1200" baseline="0" dirty="0">
              <a:solidFill>
                <a:schemeClr val="tx1"/>
              </a:solidFill>
              <a:latin typeface="+mn-lt"/>
              <a:ea typeface="+mn-ea"/>
              <a:cs typeface="+mn-cs"/>
            </a:endParaRPr>
          </a:p>
          <a:p>
            <a:r>
              <a:rPr lang="ru-RU" sz="1000" b="0" i="0" u="none" strike="noStrike" kern="1200" baseline="0" dirty="0">
                <a:solidFill>
                  <a:schemeClr val="tx1"/>
                </a:solidFill>
                <a:latin typeface="+mn-lt"/>
                <a:ea typeface="+mn-ea"/>
                <a:cs typeface="+mn-cs"/>
              </a:rPr>
              <a:t>2. </a:t>
            </a:r>
            <a:r>
              <a:rPr lang="en-GB" sz="1000" b="0" i="0" u="none" strike="noStrike" kern="1200" baseline="0" dirty="0">
                <a:solidFill>
                  <a:schemeClr val="tx1"/>
                </a:solidFill>
                <a:latin typeface="+mn-lt"/>
                <a:ea typeface="+mn-ea"/>
                <a:cs typeface="+mn-cs"/>
              </a:rPr>
              <a:t>http://www.unece.org/fileadmin/DAM/env/esd/9thMeetSC/Documents/Information_doc_3_teacher_education.pdf</a:t>
            </a:r>
            <a:endParaRPr lang="ru-RU" sz="1000" b="0" i="0" u="none" strike="noStrike" kern="1200" baseline="0" dirty="0">
              <a:solidFill>
                <a:schemeClr val="tx1"/>
              </a:solidFill>
              <a:latin typeface="+mn-lt"/>
              <a:ea typeface="+mn-ea"/>
              <a:cs typeface="+mn-cs"/>
            </a:endParaRPr>
          </a:p>
          <a:p>
            <a:r>
              <a:rPr lang="ru-RU" sz="1000" b="0" i="0" u="none" strike="noStrike" kern="1200" baseline="0" dirty="0">
                <a:solidFill>
                  <a:schemeClr val="tx1"/>
                </a:solidFill>
                <a:latin typeface="+mn-lt"/>
                <a:ea typeface="+mn-ea"/>
                <a:cs typeface="+mn-cs"/>
              </a:rPr>
              <a:t>3. </a:t>
            </a:r>
            <a:r>
              <a:rPr lang="en-GB" sz="1000" b="0" i="0" u="none" strike="noStrike" kern="1200" baseline="0" dirty="0">
                <a:solidFill>
                  <a:schemeClr val="tx1"/>
                </a:solidFill>
                <a:latin typeface="+mn-lt"/>
                <a:ea typeface="+mn-ea"/>
                <a:cs typeface="+mn-cs"/>
              </a:rPr>
              <a:t>http://www.unece.org/fileadmin/DAM/env/esd/9thMeetSC/Documents/4_TVET-final.pdf</a:t>
            </a:r>
            <a:endParaRPr lang="en-US" sz="1000" b="0" i="0" u="none" strike="noStrike" kern="1200" baseline="0" dirty="0">
              <a:solidFill>
                <a:schemeClr val="tx1"/>
              </a:solidFill>
              <a:latin typeface="+mn-lt"/>
              <a:ea typeface="+mn-ea"/>
              <a:cs typeface="+mn-cs"/>
            </a:endParaRPr>
          </a:p>
          <a:p>
            <a:endParaRPr lang="en-US" sz="1000" b="0" i="0" u="none" strike="noStrike" kern="1200" baseline="0" dirty="0">
              <a:solidFill>
                <a:schemeClr val="tx1"/>
              </a:solidFill>
              <a:latin typeface="+mn-lt"/>
              <a:ea typeface="+mn-ea"/>
              <a:cs typeface="+mn-cs"/>
            </a:endParaRPr>
          </a:p>
          <a:p>
            <a:r>
              <a:rPr lang="en-US" b="1" i="0" u="none" strike="noStrike" kern="1200" baseline="0" dirty="0">
                <a:solidFill>
                  <a:schemeClr val="tx1"/>
                </a:solidFill>
                <a:latin typeface="+mn-lt"/>
                <a:ea typeface="+mn-ea"/>
                <a:cs typeface="+mn-cs"/>
              </a:rPr>
              <a:t>Most recent</a:t>
            </a:r>
            <a:r>
              <a:rPr lang="en-US" sz="1000" b="1" i="0" u="none" strike="noStrike" kern="1200" baseline="0" dirty="0">
                <a:solidFill>
                  <a:schemeClr val="tx1"/>
                </a:solidFill>
                <a:latin typeface="+mn-lt"/>
                <a:ea typeface="+mn-ea"/>
                <a:cs typeface="+mn-cs"/>
              </a:rPr>
              <a:t>:</a:t>
            </a:r>
          </a:p>
          <a:p>
            <a:r>
              <a:rPr lang="en-US" sz="1000" b="0" i="0" u="none" strike="noStrike" kern="1200" baseline="0" dirty="0">
                <a:solidFill>
                  <a:schemeClr val="tx1"/>
                </a:solidFill>
                <a:latin typeface="+mn-lt"/>
                <a:ea typeface="+mn-ea"/>
                <a:cs typeface="+mn-cs"/>
              </a:rPr>
              <a:t>AHG on Strategic Planning (2018 - present) – 2 meetings (plus online meetings)</a:t>
            </a:r>
          </a:p>
          <a:p>
            <a:r>
              <a:rPr lang="en-US" sz="1000" b="0" i="0" u="none" strike="noStrike" kern="1200" baseline="0" dirty="0">
                <a:solidFill>
                  <a:schemeClr val="tx1"/>
                </a:solidFill>
                <a:latin typeface="+mn-lt"/>
                <a:ea typeface="+mn-ea"/>
                <a:cs typeface="+mn-cs"/>
              </a:rPr>
              <a:t>AHG on Indicators (2019 – present): 3 meetings</a:t>
            </a:r>
          </a:p>
          <a:p>
            <a:r>
              <a:rPr lang="en-US" sz="1000" b="0" i="0" u="none" strike="noStrike" kern="1200" baseline="0" dirty="0">
                <a:solidFill>
                  <a:schemeClr val="tx1"/>
                </a:solidFill>
                <a:latin typeface="+mn-lt"/>
                <a:ea typeface="+mn-ea"/>
                <a:cs typeface="+mn-cs"/>
              </a:rPr>
              <a:t>AHG on Youth (2019): 1 meeting plus online</a:t>
            </a:r>
          </a:p>
          <a:p>
            <a:endParaRPr lang="en-US" sz="1200" b="0" i="0" u="none" strike="noStrike" kern="1200" baseline="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12</a:t>
            </a:fld>
            <a:endParaRPr lang="en-US"/>
          </a:p>
        </p:txBody>
      </p:sp>
    </p:spTree>
    <p:extLst>
      <p:ext uri="{BB962C8B-B14F-4D97-AF65-F5344CB8AC3E}">
        <p14:creationId xmlns:p14="http://schemas.microsoft.com/office/powerpoint/2010/main" val="10736868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81075" y="1241425"/>
            <a:ext cx="4835525" cy="3349625"/>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ECE Expert Group on Competences in ESD defined core competences and recommendations for policy makers in 2011 (Published and a</a:t>
            </a:r>
            <a:r>
              <a:rPr lang="en-US" dirty="0" err="1"/>
              <a:t>vailable</a:t>
            </a:r>
            <a:r>
              <a:rPr lang="en-US" dirty="0"/>
              <a:t> online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H" dirty="0"/>
          </a:p>
          <a:p>
            <a:pPr marL="171450" indent="-171450">
              <a:buFont typeface="Arial" panose="020B0604020202020204" pitchFamily="34" charset="0"/>
              <a:buChar char="•"/>
            </a:pPr>
            <a:r>
              <a:rPr lang="fr-CH" baseline="0" dirty="0" err="1"/>
              <a:t>Moreover</a:t>
            </a:r>
            <a:r>
              <a:rPr lang="fr-CH" baseline="0" dirty="0"/>
              <a:t>, following the request from the Steering Committee, the Expert Group has </a:t>
            </a:r>
            <a:r>
              <a:rPr lang="fr-CH" baseline="0" dirty="0" err="1"/>
              <a:t>developed</a:t>
            </a:r>
            <a:r>
              <a:rPr lang="fr-CH" baseline="0" dirty="0"/>
              <a:t> in 2012 a standard workshop concept in order to facilitate the adaptation and promotion of the Competences in the sub-regions of the ECE. </a:t>
            </a:r>
          </a:p>
          <a:p>
            <a:endParaRPr lang="en-GB" dirty="0"/>
          </a:p>
        </p:txBody>
      </p:sp>
      <p:sp>
        <p:nvSpPr>
          <p:cNvPr id="4" name="Slide Number Placeholder 3"/>
          <p:cNvSpPr>
            <a:spLocks noGrp="1"/>
          </p:cNvSpPr>
          <p:nvPr>
            <p:ph type="sldNum" sz="quarter" idx="10"/>
          </p:nvPr>
        </p:nvSpPr>
        <p:spPr/>
        <p:txBody>
          <a:bodyPr/>
          <a:lstStyle/>
          <a:p>
            <a:fld id="{1C8FC0D7-00BE-487F-A0DC-9FF156A82E82}" type="slidenum">
              <a:rPr lang="en-GB" smtClean="0"/>
              <a:pPr/>
              <a:t>13</a:t>
            </a:fld>
            <a:endParaRPr lang="en-GB"/>
          </a:p>
        </p:txBody>
      </p:sp>
    </p:spTree>
    <p:extLst>
      <p:ext uri="{BB962C8B-B14F-4D97-AF65-F5344CB8AC3E}">
        <p14:creationId xmlns:p14="http://schemas.microsoft.com/office/powerpoint/2010/main" val="3169803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the Sixth Steering Committee meeting in 2011, the Committee decided that “Promoting educator competences should be a central aspect in Phase III.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Subregional workshops could be used as a means to </a:t>
            </a:r>
            <a:r>
              <a:rPr lang="en-US" sz="1200" b="1" kern="1200" dirty="0">
                <a:solidFill>
                  <a:schemeClr val="tx1"/>
                </a:solidFill>
                <a:effectLst/>
                <a:latin typeface="+mn-lt"/>
                <a:ea typeface="+mn-ea"/>
                <a:cs typeface="+mn-cs"/>
              </a:rPr>
              <a:t>specify and adapt educator competences</a:t>
            </a:r>
            <a:r>
              <a:rPr lang="en-US" sz="1200" kern="1200" dirty="0">
                <a:solidFill>
                  <a:schemeClr val="tx1"/>
                </a:solidFill>
                <a:effectLst/>
                <a:latin typeface="+mn-lt"/>
                <a:ea typeface="+mn-ea"/>
                <a:cs typeface="+mn-cs"/>
              </a:rPr>
              <a:t>, as developed by the Expert Group on Competences, to regional needs.”</a:t>
            </a:r>
            <a:endParaRPr lang="en-GB"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Hence overall objective was to organize and implement workshops on the localization of educator competences in the sub-regions (1 workshop in each of the sub-regions), targeting different governmental institutions as well as NGOs: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	Eastern Europe;</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	Northern Europe/ North America;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	Southern Europe (&amp; West Asia); (Host: Slovenia)</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	Western Europe; and (Host: Netherlands)</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	Central Asia/ Caucasus.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F856F99-1514-4F4B-89CD-D1870C008194}" type="slidenum">
              <a:rPr lang="en-US" smtClean="0"/>
              <a:t>14</a:t>
            </a:fld>
            <a:endParaRPr lang="en-US"/>
          </a:p>
        </p:txBody>
      </p:sp>
    </p:spTree>
    <p:extLst>
      <p:ext uri="{BB962C8B-B14F-4D97-AF65-F5344CB8AC3E}">
        <p14:creationId xmlns:p14="http://schemas.microsoft.com/office/powerpoint/2010/main" val="3587076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16</a:t>
            </a:fld>
            <a:endParaRPr lang="en-US"/>
          </a:p>
        </p:txBody>
      </p:sp>
    </p:spTree>
    <p:extLst>
      <p:ext uri="{BB962C8B-B14F-4D97-AF65-F5344CB8AC3E}">
        <p14:creationId xmlns:p14="http://schemas.microsoft.com/office/powerpoint/2010/main" val="2333334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17</a:t>
            </a:fld>
            <a:endParaRPr lang="en-US"/>
          </a:p>
        </p:txBody>
      </p:sp>
    </p:spTree>
    <p:extLst>
      <p:ext uri="{BB962C8B-B14F-4D97-AF65-F5344CB8AC3E}">
        <p14:creationId xmlns:p14="http://schemas.microsoft.com/office/powerpoint/2010/main" val="106307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 United Nations Economic Commission for Europe, est. 1947</a:t>
            </a:r>
          </a:p>
          <a:p>
            <a:r>
              <a:rPr lang="en-US" sz="1200" b="0" i="0" u="none" strike="noStrike" kern="1200" baseline="0" dirty="0">
                <a:solidFill>
                  <a:schemeClr val="tx1"/>
                </a:solidFill>
                <a:latin typeface="+mn-lt"/>
                <a:ea typeface="+mn-ea"/>
                <a:cs typeface="+mn-cs"/>
              </a:rPr>
              <a:t>• 56 countries – Europe, Central Asia, North America (2017)</a:t>
            </a:r>
          </a:p>
          <a:p>
            <a:r>
              <a:rPr lang="en-GB" sz="1200" b="0" i="0" u="none" strike="noStrike" kern="1200" baseline="0" dirty="0">
                <a:solidFill>
                  <a:schemeClr val="tx1"/>
                </a:solidFill>
                <a:latin typeface="+mn-lt"/>
                <a:ea typeface="+mn-ea"/>
                <a:cs typeface="+mn-cs"/>
              </a:rPr>
              <a:t>– Executive Committee</a:t>
            </a:r>
          </a:p>
          <a:p>
            <a:r>
              <a:rPr lang="en-GB" sz="1200" b="0" i="0" u="none" strike="noStrike" kern="1200" baseline="0" dirty="0">
                <a:solidFill>
                  <a:schemeClr val="tx1"/>
                </a:solidFill>
                <a:latin typeface="+mn-lt"/>
                <a:ea typeface="+mn-ea"/>
                <a:cs typeface="+mn-cs"/>
              </a:rPr>
              <a:t>• Sectoral Committees</a:t>
            </a:r>
          </a:p>
          <a:p>
            <a:r>
              <a:rPr lang="en-GB" sz="1200" b="0" i="0" u="none" strike="noStrike" kern="1200" baseline="0" dirty="0">
                <a:solidFill>
                  <a:schemeClr val="tx1"/>
                </a:solidFill>
                <a:latin typeface="+mn-lt"/>
                <a:ea typeface="+mn-ea"/>
                <a:cs typeface="+mn-cs"/>
              </a:rPr>
              <a:t>– Committee on Environmental Policy</a:t>
            </a:r>
          </a:p>
          <a:p>
            <a:r>
              <a:rPr lang="en-GB" sz="1200" b="0" i="0" u="none" strike="noStrike" kern="1200" baseline="0" dirty="0">
                <a:solidFill>
                  <a:schemeClr val="tx1"/>
                </a:solidFill>
                <a:latin typeface="+mn-lt"/>
                <a:ea typeface="+mn-ea"/>
                <a:cs typeface="+mn-cs"/>
              </a:rPr>
              <a:t>– Inland Transport Committee</a:t>
            </a:r>
          </a:p>
          <a:p>
            <a:r>
              <a:rPr lang="en-GB" sz="1200" b="0" i="0" u="none" strike="noStrike" kern="1200" baseline="0" dirty="0">
                <a:solidFill>
                  <a:schemeClr val="tx1"/>
                </a:solidFill>
                <a:latin typeface="+mn-lt"/>
                <a:ea typeface="+mn-ea"/>
                <a:cs typeface="+mn-cs"/>
              </a:rPr>
              <a:t>– Conference of European Statisticians</a:t>
            </a:r>
          </a:p>
          <a:p>
            <a:r>
              <a:rPr lang="en-GB" sz="1200" b="0" i="0" u="none" strike="noStrike" kern="1200" baseline="0" dirty="0">
                <a:solidFill>
                  <a:schemeClr val="tx1"/>
                </a:solidFill>
                <a:latin typeface="+mn-lt"/>
                <a:ea typeface="+mn-ea"/>
                <a:cs typeface="+mn-cs"/>
              </a:rPr>
              <a:t>– Committee on Sustainable Energy</a:t>
            </a:r>
          </a:p>
          <a:p>
            <a:r>
              <a:rPr lang="en-US" sz="1200" b="0" i="0" u="none" strike="noStrike" kern="1200" baseline="0" dirty="0">
                <a:solidFill>
                  <a:schemeClr val="tx1"/>
                </a:solidFill>
                <a:latin typeface="+mn-lt"/>
                <a:ea typeface="+mn-ea"/>
                <a:cs typeface="+mn-cs"/>
              </a:rPr>
              <a:t>– Steering Committee on Trade Capacity and Standards</a:t>
            </a:r>
          </a:p>
          <a:p>
            <a:r>
              <a:rPr lang="en-US" sz="1200" b="0" i="0" u="none" strike="noStrike" kern="1200" baseline="0" dirty="0">
                <a:solidFill>
                  <a:schemeClr val="tx1"/>
                </a:solidFill>
                <a:latin typeface="+mn-lt"/>
                <a:ea typeface="+mn-ea"/>
                <a:cs typeface="+mn-cs"/>
              </a:rPr>
              <a:t>– Committee on Forests and the Forest Industry</a:t>
            </a:r>
          </a:p>
          <a:p>
            <a:r>
              <a:rPr lang="en-US" sz="1200" b="0" i="0" u="none" strike="noStrike" kern="1200" baseline="0" dirty="0">
                <a:solidFill>
                  <a:schemeClr val="tx1"/>
                </a:solidFill>
                <a:latin typeface="+mn-lt"/>
                <a:ea typeface="+mn-ea"/>
                <a:cs typeface="+mn-cs"/>
              </a:rPr>
              <a:t>– Committee on Housing and Land Management</a:t>
            </a:r>
          </a:p>
          <a:p>
            <a:r>
              <a:rPr lang="en-US" sz="1200" b="0" i="0" u="none" strike="noStrike" kern="1200" baseline="0" dirty="0">
                <a:solidFill>
                  <a:schemeClr val="tx1"/>
                </a:solidFill>
                <a:latin typeface="+mn-lt"/>
                <a:ea typeface="+mn-ea"/>
                <a:cs typeface="+mn-cs"/>
              </a:rPr>
              <a:t>– Committee on Innovation, Competitiveness and Public-Private</a:t>
            </a:r>
          </a:p>
          <a:p>
            <a:r>
              <a:rPr lang="en-GB" sz="1200" b="0" i="0" u="none" strike="noStrike" kern="1200" baseline="0" dirty="0">
                <a:solidFill>
                  <a:schemeClr val="tx1"/>
                </a:solidFill>
                <a:latin typeface="+mn-lt"/>
                <a:ea typeface="+mn-ea"/>
                <a:cs typeface="+mn-cs"/>
              </a:rPr>
              <a:t>Partnerships (CICPPP)</a:t>
            </a:r>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2</a:t>
            </a:fld>
            <a:endParaRPr lang="en-US"/>
          </a:p>
        </p:txBody>
      </p:sp>
    </p:spTree>
    <p:extLst>
      <p:ext uri="{BB962C8B-B14F-4D97-AF65-F5344CB8AC3E}">
        <p14:creationId xmlns:p14="http://schemas.microsoft.com/office/powerpoint/2010/main" val="320787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8F856F99-1514-4F4B-89CD-D1870C008194}" type="slidenum">
              <a:rPr lang="en-US" smtClean="0"/>
              <a:t>3</a:t>
            </a:fld>
            <a:endParaRPr lang="en-US"/>
          </a:p>
        </p:txBody>
      </p:sp>
    </p:spTree>
    <p:extLst>
      <p:ext uri="{BB962C8B-B14F-4D97-AF65-F5344CB8AC3E}">
        <p14:creationId xmlns:p14="http://schemas.microsoft.com/office/powerpoint/2010/main" val="8874230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H" dirty="0"/>
          </a:p>
          <a:p>
            <a:r>
              <a:rPr lang="en-US" dirty="0"/>
              <a:t>The Vilnius framework defined the practical arrangements for the implementation of the Strategy for the first decade.</a:t>
            </a:r>
          </a:p>
          <a:p>
            <a:endParaRPr lang="en-US" dirty="0"/>
          </a:p>
          <a:p>
            <a:r>
              <a:rPr lang="en-US" dirty="0"/>
              <a:t>The “Batumi” framework was aligned with the Global Action </a:t>
            </a:r>
            <a:r>
              <a:rPr lang="en-US" dirty="0" err="1"/>
              <a:t>Programme</a:t>
            </a:r>
            <a:r>
              <a:rPr lang="en-US" dirty="0"/>
              <a:t> on ESD coordinated by the United Nations Educational, Scientific and Cultural Organization (UNESCO).</a:t>
            </a:r>
            <a:endParaRPr lang="en-GB" dirty="0"/>
          </a:p>
        </p:txBody>
      </p:sp>
      <p:sp>
        <p:nvSpPr>
          <p:cNvPr id="4" name="Slide Number Placeholder 3"/>
          <p:cNvSpPr>
            <a:spLocks noGrp="1"/>
          </p:cNvSpPr>
          <p:nvPr>
            <p:ph type="sldNum" sz="quarter" idx="5"/>
          </p:nvPr>
        </p:nvSpPr>
        <p:spPr/>
        <p:txBody>
          <a:bodyPr/>
          <a:lstStyle/>
          <a:p>
            <a:fld id="{8F856F99-1514-4F4B-89CD-D1870C008194}" type="slidenum">
              <a:rPr lang="en-US" smtClean="0"/>
              <a:t>4</a:t>
            </a:fld>
            <a:endParaRPr lang="en-US"/>
          </a:p>
        </p:txBody>
      </p:sp>
    </p:spTree>
    <p:extLst>
      <p:ext uri="{BB962C8B-B14F-4D97-AF65-F5344CB8AC3E}">
        <p14:creationId xmlns:p14="http://schemas.microsoft.com/office/powerpoint/2010/main" val="2815029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UNECE Strategy for Education for Sustainable Development</a:t>
            </a:r>
            <a:endParaRPr lang="en-US" sz="1200" b="1" kern="1200" noProof="0" dirty="0">
              <a:solidFill>
                <a:schemeClr val="tx1"/>
              </a:solidFill>
              <a:effectLst/>
              <a:latin typeface="+mn-lt"/>
              <a:ea typeface="+mn-ea"/>
              <a:cs typeface="+mn-cs"/>
            </a:endParaRPr>
          </a:p>
          <a:p>
            <a:pPr lvl="0"/>
            <a:endParaRPr lang="en-US" sz="1200" kern="1200" noProof="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noProof="0" dirty="0">
                <a:solidFill>
                  <a:schemeClr val="tx1"/>
                </a:solidFill>
                <a:effectLst/>
                <a:latin typeface="+mn-lt"/>
                <a:ea typeface="+mn-ea"/>
                <a:cs typeface="+mn-cs"/>
              </a:rPr>
              <a:t>One of the specific sustainable development</a:t>
            </a:r>
            <a:r>
              <a:rPr lang="en-US" sz="1200" kern="1200" baseline="0" noProof="0" dirty="0">
                <a:solidFill>
                  <a:schemeClr val="tx1"/>
                </a:solidFill>
                <a:effectLst/>
                <a:latin typeface="+mn-lt"/>
                <a:ea typeface="+mn-ea"/>
                <a:cs typeface="+mn-cs"/>
              </a:rPr>
              <a:t> initiatives supported by the UNECE is Education for Sustainable Development, in brief ESD. </a:t>
            </a:r>
          </a:p>
          <a:p>
            <a:pPr marL="171450" lvl="0" indent="-171450">
              <a:buFont typeface="Arial" panose="020B0604020202020204" pitchFamily="34" charset="0"/>
              <a:buChar char="•"/>
            </a:pPr>
            <a:endParaRPr lang="en-US" sz="1200" kern="1200" baseline="0" noProof="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noProof="0" dirty="0">
                <a:solidFill>
                  <a:schemeClr val="tx1"/>
                </a:solidFill>
                <a:effectLst/>
                <a:latin typeface="+mn-lt"/>
                <a:ea typeface="+mn-ea"/>
                <a:cs typeface="+mn-cs"/>
              </a:rPr>
              <a:t>The Education and Environment Ministries of the UNECE region have adopted the UNECE Strategy for ESD in 2005 at their high level Ministerial meeting in Vilnius. </a:t>
            </a:r>
          </a:p>
          <a:p>
            <a:pPr marL="171450" lvl="0" indent="-171450">
              <a:buFont typeface="Arial" panose="020B0604020202020204" pitchFamily="34" charset="0"/>
              <a:buChar char="•"/>
            </a:pPr>
            <a:endParaRPr lang="en-US" sz="12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noProof="0" dirty="0">
                <a:solidFill>
                  <a:schemeClr val="tx1"/>
                </a:solidFill>
                <a:effectLst/>
                <a:latin typeface="+mn-lt"/>
                <a:ea typeface="+mn-ea"/>
                <a:cs typeface="+mn-cs"/>
              </a:rPr>
              <a:t> The UNECE Strategy for ESD was the regional implementation pillar</a:t>
            </a:r>
            <a:r>
              <a:rPr lang="en-US" sz="1200" kern="1200" baseline="0" noProof="0" dirty="0">
                <a:solidFill>
                  <a:schemeClr val="tx1"/>
                </a:solidFill>
                <a:effectLst/>
                <a:latin typeface="+mn-lt"/>
                <a:ea typeface="+mn-ea"/>
                <a:cs typeface="+mn-cs"/>
              </a:rPr>
              <a:t> of the United Nations Decade on ESD, which run from 2004-until the end of 2014. </a:t>
            </a:r>
          </a:p>
          <a:p>
            <a:pPr marL="0" indent="0">
              <a:buFont typeface="Arial" panose="020B0604020202020204" pitchFamily="34" charset="0"/>
              <a:buNone/>
            </a:pPr>
            <a:endParaRPr lang="en-US" sz="1200" kern="1200" baseline="0" noProof="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noProof="0" dirty="0">
                <a:solidFill>
                  <a:schemeClr val="tx1"/>
                </a:solidFill>
                <a:effectLst/>
                <a:latin typeface="+mn-lt"/>
                <a:ea typeface="+mn-ea"/>
                <a:cs typeface="+mn-cs"/>
              </a:rPr>
              <a:t>The Strategy is a practical tool to incorporate ESD into all forms of education, </a:t>
            </a:r>
            <a:r>
              <a:rPr lang="en-US" sz="1200" kern="1200" noProof="0" dirty="0">
                <a:solidFill>
                  <a:schemeClr val="tx1"/>
                </a:solidFill>
                <a:effectLst/>
                <a:latin typeface="+mn-lt"/>
                <a:ea typeface="+mn-ea"/>
                <a:cs typeface="+mn-cs"/>
              </a:rPr>
              <a:t>which means</a:t>
            </a:r>
            <a:r>
              <a:rPr lang="en-US" sz="1200" kern="1200" baseline="0" noProof="0" dirty="0">
                <a:solidFill>
                  <a:schemeClr val="tx1"/>
                </a:solidFill>
                <a:effectLst/>
                <a:latin typeface="+mn-lt"/>
                <a:ea typeface="+mn-ea"/>
                <a:cs typeface="+mn-cs"/>
              </a:rPr>
              <a:t> </a:t>
            </a:r>
            <a:r>
              <a:rPr lang="en-US" sz="1200" kern="1200" noProof="0" dirty="0">
                <a:solidFill>
                  <a:schemeClr val="tx1"/>
                </a:solidFill>
                <a:effectLst/>
                <a:latin typeface="+mn-lt"/>
                <a:ea typeface="+mn-ea"/>
                <a:cs typeface="+mn-cs"/>
              </a:rPr>
              <a:t>to </a:t>
            </a:r>
            <a:r>
              <a:rPr lang="en-US" sz="1200" b="1" kern="1200" noProof="0" dirty="0">
                <a:solidFill>
                  <a:schemeClr val="tx1"/>
                </a:solidFill>
                <a:effectLst/>
                <a:latin typeface="+mn-lt"/>
                <a:ea typeface="+mn-ea"/>
                <a:cs typeface="+mn-cs"/>
              </a:rPr>
              <a:t>introduce core themes related to sustainable development</a:t>
            </a:r>
            <a:r>
              <a:rPr lang="en-US" sz="1200" kern="1200" noProof="0" dirty="0">
                <a:solidFill>
                  <a:schemeClr val="tx1"/>
                </a:solidFill>
                <a:effectLst/>
                <a:latin typeface="+mn-lt"/>
                <a:ea typeface="+mn-ea"/>
                <a:cs typeface="+mn-cs"/>
              </a:rPr>
              <a:t>, into teaching and learning, but it means also to support </a:t>
            </a:r>
            <a:r>
              <a:rPr lang="en-US" sz="1200" b="1" kern="1200" noProof="0" dirty="0">
                <a:solidFill>
                  <a:schemeClr val="tx1"/>
                </a:solidFill>
                <a:effectLst/>
                <a:latin typeface="+mn-lt"/>
                <a:ea typeface="+mn-ea"/>
                <a:cs typeface="+mn-cs"/>
              </a:rPr>
              <a:t>participatory teaching and learning</a:t>
            </a:r>
            <a:r>
              <a:rPr lang="en-US" sz="1200" kern="1200" noProof="0" dirty="0">
                <a:solidFill>
                  <a:schemeClr val="tx1"/>
                </a:solidFill>
                <a:effectLst/>
                <a:latin typeface="+mn-lt"/>
                <a:ea typeface="+mn-ea"/>
                <a:cs typeface="+mn-cs"/>
              </a:rPr>
              <a:t> methods </a:t>
            </a:r>
            <a:r>
              <a:rPr lang="en-US" sz="1200" b="1" kern="1200" noProof="0" dirty="0">
                <a:solidFill>
                  <a:schemeClr val="tx1"/>
                </a:solidFill>
                <a:effectLst/>
                <a:latin typeface="+mn-lt"/>
                <a:ea typeface="+mn-ea"/>
                <a:cs typeface="+mn-cs"/>
              </a:rPr>
              <a:t>that motivate learners</a:t>
            </a:r>
            <a:r>
              <a:rPr lang="en-US" sz="1200" kern="1200" noProof="0" dirty="0">
                <a:solidFill>
                  <a:schemeClr val="tx1"/>
                </a:solidFill>
                <a:effectLst/>
                <a:latin typeface="+mn-lt"/>
                <a:ea typeface="+mn-ea"/>
                <a:cs typeface="+mn-cs"/>
              </a:rPr>
              <a:t> to </a:t>
            </a:r>
            <a:r>
              <a:rPr lang="en-US" sz="1200" b="1" kern="1200" noProof="0" dirty="0">
                <a:solidFill>
                  <a:schemeClr val="tx1"/>
                </a:solidFill>
                <a:effectLst/>
                <a:latin typeface="+mn-lt"/>
                <a:ea typeface="+mn-ea"/>
                <a:cs typeface="+mn-cs"/>
              </a:rPr>
              <a:t>change their </a:t>
            </a:r>
            <a:r>
              <a:rPr lang="en-US" sz="1200" b="1" kern="1200" noProof="0" dirty="0" err="1">
                <a:solidFill>
                  <a:schemeClr val="tx1"/>
                </a:solidFill>
                <a:effectLst/>
                <a:latin typeface="+mn-lt"/>
                <a:ea typeface="+mn-ea"/>
                <a:cs typeface="+mn-cs"/>
              </a:rPr>
              <a:t>behaviour</a:t>
            </a:r>
            <a:r>
              <a:rPr lang="en-US" sz="1200" kern="1200" noProof="0" dirty="0">
                <a:solidFill>
                  <a:schemeClr val="tx1"/>
                </a:solidFill>
                <a:effectLst/>
                <a:latin typeface="+mn-lt"/>
                <a:ea typeface="+mn-ea"/>
                <a:cs typeface="+mn-cs"/>
              </a:rPr>
              <a:t> and </a:t>
            </a:r>
            <a:r>
              <a:rPr lang="en-US" sz="1200" b="1" kern="1200" noProof="0" dirty="0">
                <a:solidFill>
                  <a:schemeClr val="tx1"/>
                </a:solidFill>
                <a:effectLst/>
                <a:latin typeface="+mn-lt"/>
                <a:ea typeface="+mn-ea"/>
                <a:cs typeface="+mn-cs"/>
              </a:rPr>
              <a:t>take action for sustainable</a:t>
            </a:r>
            <a:r>
              <a:rPr lang="en-US" sz="1200" kern="1200" noProof="0" dirty="0">
                <a:solidFill>
                  <a:schemeClr val="tx1"/>
                </a:solidFill>
                <a:effectLst/>
                <a:latin typeface="+mn-lt"/>
                <a:ea typeface="+mn-ea"/>
                <a:cs typeface="+mn-cs"/>
              </a:rPr>
              <a:t> development. </a:t>
            </a:r>
          </a:p>
          <a:p>
            <a:pPr marL="171450" indent="-171450">
              <a:buFont typeface="Arial" panose="020B0604020202020204" pitchFamily="34" charset="0"/>
              <a:buChar char="•"/>
            </a:pPr>
            <a:endParaRPr lang="en-US" sz="1200" kern="1200" noProof="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noProof="0" dirty="0">
                <a:solidFill>
                  <a:schemeClr val="tx1"/>
                </a:solidFill>
                <a:effectLst/>
                <a:latin typeface="+mn-lt"/>
                <a:ea typeface="+mn-ea"/>
                <a:cs typeface="+mn-cs"/>
              </a:rPr>
              <a:t>The </a:t>
            </a:r>
            <a:r>
              <a:rPr lang="en-US" sz="1200" b="1" kern="1200" noProof="0" dirty="0">
                <a:solidFill>
                  <a:schemeClr val="tx1"/>
                </a:solidFill>
                <a:effectLst/>
                <a:latin typeface="+mn-lt"/>
                <a:ea typeface="+mn-ea"/>
                <a:cs typeface="+mn-cs"/>
              </a:rPr>
              <a:t>implementation</a:t>
            </a:r>
            <a:r>
              <a:rPr lang="en-US" sz="1200" kern="1200" noProof="0" dirty="0">
                <a:solidFill>
                  <a:schemeClr val="tx1"/>
                </a:solidFill>
                <a:effectLst/>
                <a:latin typeface="+mn-lt"/>
                <a:ea typeface="+mn-ea"/>
                <a:cs typeface="+mn-cs"/>
              </a:rPr>
              <a:t> of the Strategy is </a:t>
            </a:r>
            <a:r>
              <a:rPr lang="en-US" sz="1200" b="1" kern="1200" noProof="0" dirty="0">
                <a:solidFill>
                  <a:schemeClr val="tx1"/>
                </a:solidFill>
                <a:effectLst/>
                <a:latin typeface="+mn-lt"/>
                <a:ea typeface="+mn-ea"/>
                <a:cs typeface="+mn-cs"/>
              </a:rPr>
              <a:t>governed by the Steering Committee on ESD</a:t>
            </a:r>
            <a:r>
              <a:rPr lang="en-US" sz="1200" kern="1200" noProof="0" dirty="0">
                <a:solidFill>
                  <a:schemeClr val="tx1"/>
                </a:solidFill>
                <a:effectLst/>
                <a:latin typeface="+mn-lt"/>
                <a:ea typeface="+mn-ea"/>
                <a:cs typeface="+mn-cs"/>
              </a:rPr>
              <a:t>, which includes representatives of </a:t>
            </a:r>
            <a:r>
              <a:rPr lang="en-US" sz="1200" b="1" kern="1200" noProof="0" dirty="0">
                <a:solidFill>
                  <a:schemeClr val="tx1"/>
                </a:solidFill>
                <a:effectLst/>
                <a:latin typeface="+mn-lt"/>
                <a:ea typeface="+mn-ea"/>
                <a:cs typeface="+mn-cs"/>
              </a:rPr>
              <a:t>both, Education and Environment Departments</a:t>
            </a:r>
            <a:r>
              <a:rPr lang="en-US" sz="1200" kern="1200" noProof="0" dirty="0">
                <a:solidFill>
                  <a:schemeClr val="tx1"/>
                </a:solidFill>
                <a:effectLst/>
                <a:latin typeface="+mn-lt"/>
                <a:ea typeface="+mn-ea"/>
                <a:cs typeface="+mn-cs"/>
              </a:rPr>
              <a:t> as well as other major stakeholders.</a:t>
            </a:r>
            <a:endParaRPr lang="ru-RU" sz="1200" kern="1200" noProof="0" dirty="0">
              <a:solidFill>
                <a:schemeClr val="tx1"/>
              </a:solidFill>
              <a:effectLst/>
              <a:latin typeface="+mn-lt"/>
              <a:ea typeface="+mn-ea"/>
              <a:cs typeface="+mn-cs"/>
            </a:endParaRPr>
          </a:p>
          <a:p>
            <a:pPr marL="0" indent="0">
              <a:buFont typeface="Arial" panose="020B0604020202020204" pitchFamily="34" charset="0"/>
              <a:buNone/>
            </a:pPr>
            <a:endParaRPr lang="en-US" sz="1200" kern="1200" noProof="0" dirty="0">
              <a:solidFill>
                <a:schemeClr val="tx1"/>
              </a:solidFill>
              <a:effectLst/>
              <a:latin typeface="+mn-lt"/>
              <a:ea typeface="+mn-ea"/>
              <a:cs typeface="+mn-cs"/>
            </a:endParaRPr>
          </a:p>
          <a:p>
            <a:pPr marL="0" indent="0">
              <a:buFont typeface="Arial" panose="020B0604020202020204" pitchFamily="34" charset="0"/>
              <a:buNone/>
            </a:pPr>
            <a:r>
              <a:rPr lang="en-US" sz="1200" kern="1200" noProof="0" dirty="0">
                <a:solidFill>
                  <a:schemeClr val="tx1"/>
                </a:solidFill>
                <a:effectLst/>
                <a:latin typeface="+mn-lt"/>
                <a:ea typeface="+mn-ea"/>
                <a:cs typeface="+mn-cs"/>
              </a:rPr>
              <a:t>---------------------------------</a:t>
            </a:r>
            <a:endParaRPr lang="ru-RU" sz="1200" kern="1200" noProof="0" dirty="0">
              <a:solidFill>
                <a:schemeClr val="tx1"/>
              </a:solidFill>
              <a:effectLst/>
              <a:latin typeface="+mn-lt"/>
              <a:ea typeface="+mn-ea"/>
              <a:cs typeface="+mn-cs"/>
            </a:endParaRPr>
          </a:p>
          <a:p>
            <a:pPr marL="0" indent="0">
              <a:buFont typeface="Arial" panose="020B0604020202020204" pitchFamily="34" charset="0"/>
              <a:buNone/>
            </a:pPr>
            <a:r>
              <a:rPr lang="en-US" sz="1200" kern="1200" noProof="0" dirty="0">
                <a:solidFill>
                  <a:schemeClr val="tx1"/>
                </a:solidFill>
                <a:effectLst/>
                <a:latin typeface="+mn-lt"/>
                <a:ea typeface="+mn-ea"/>
                <a:cs typeface="+mn-cs"/>
              </a:rPr>
              <a:t>OR:</a:t>
            </a:r>
          </a:p>
          <a:p>
            <a:pPr marL="162179" indent="-162179">
              <a:buFontTx/>
              <a:buChar char="-"/>
            </a:pPr>
            <a:r>
              <a:rPr lang="fr-CH" baseline="0" noProof="0" dirty="0"/>
              <a:t>The </a:t>
            </a:r>
            <a:r>
              <a:rPr lang="fr-CH" baseline="0" noProof="0" dirty="0" err="1"/>
              <a:t>Strategy</a:t>
            </a:r>
            <a:r>
              <a:rPr lang="fr-CH" baseline="0" noProof="0" dirty="0"/>
              <a:t> </a:t>
            </a:r>
            <a:r>
              <a:rPr lang="fr-CH" baseline="0" noProof="0" dirty="0" err="1"/>
              <a:t>is</a:t>
            </a:r>
            <a:r>
              <a:rPr lang="fr-CH" baseline="0" noProof="0" dirty="0"/>
              <a:t> a </a:t>
            </a:r>
            <a:r>
              <a:rPr lang="fr-CH" baseline="0" noProof="0" dirty="0" err="1"/>
              <a:t>practical</a:t>
            </a:r>
            <a:r>
              <a:rPr lang="fr-CH" baseline="0" noProof="0" dirty="0"/>
              <a:t> </a:t>
            </a:r>
            <a:r>
              <a:rPr lang="fr-CH" baseline="0" noProof="0" dirty="0" err="1"/>
              <a:t>tool</a:t>
            </a:r>
            <a:r>
              <a:rPr lang="fr-CH" baseline="0" noProof="0" dirty="0"/>
              <a:t> to </a:t>
            </a:r>
            <a:r>
              <a:rPr lang="fr-CH" baseline="0" noProof="0" dirty="0" err="1"/>
              <a:t>introduce</a:t>
            </a:r>
            <a:r>
              <a:rPr lang="fr-CH" baseline="0" noProof="0" dirty="0"/>
              <a:t> ESD </a:t>
            </a:r>
            <a:r>
              <a:rPr lang="fr-CH" baseline="0" noProof="0" dirty="0" err="1"/>
              <a:t>into</a:t>
            </a:r>
            <a:r>
              <a:rPr lang="fr-CH" baseline="0" noProof="0" dirty="0"/>
              <a:t> all </a:t>
            </a:r>
            <a:r>
              <a:rPr lang="fr-CH" baseline="0" noProof="0" dirty="0" err="1"/>
              <a:t>education</a:t>
            </a:r>
            <a:r>
              <a:rPr lang="fr-CH" baseline="0" noProof="0" dirty="0"/>
              <a:t> </a:t>
            </a:r>
            <a:r>
              <a:rPr lang="fr-CH" baseline="0" noProof="0" dirty="0" err="1"/>
              <a:t>systems</a:t>
            </a:r>
            <a:r>
              <a:rPr lang="fr-CH" baseline="0" noProof="0" dirty="0"/>
              <a:t>. It </a:t>
            </a:r>
            <a:r>
              <a:rPr lang="fr-CH" baseline="0" noProof="0" dirty="0" err="1"/>
              <a:t>was</a:t>
            </a:r>
            <a:r>
              <a:rPr lang="fr-CH" baseline="0" noProof="0" dirty="0"/>
              <a:t> </a:t>
            </a:r>
            <a:r>
              <a:rPr lang="fr-CH" baseline="0" noProof="0" dirty="0" err="1"/>
              <a:t>adopted</a:t>
            </a:r>
            <a:r>
              <a:rPr lang="fr-CH" baseline="0" noProof="0" dirty="0"/>
              <a:t> by 55 </a:t>
            </a:r>
            <a:r>
              <a:rPr lang="fr-CH" baseline="0" noProof="0" dirty="0" err="1"/>
              <a:t>member</a:t>
            </a:r>
            <a:r>
              <a:rPr lang="fr-CH" baseline="0" noProof="0" dirty="0"/>
              <a:t> States of the ECE </a:t>
            </a:r>
            <a:r>
              <a:rPr lang="fr-CH" baseline="0" noProof="0" dirty="0" err="1"/>
              <a:t>region</a:t>
            </a:r>
            <a:r>
              <a:rPr lang="fr-CH" baseline="0" noProof="0" dirty="0"/>
              <a:t> at the </a:t>
            </a:r>
            <a:r>
              <a:rPr lang="fr-CH" baseline="0" noProof="0" dirty="0" err="1"/>
              <a:t>Highl</a:t>
            </a:r>
            <a:r>
              <a:rPr lang="fr-CH" baseline="0" noProof="0" dirty="0"/>
              <a:t> </a:t>
            </a:r>
            <a:r>
              <a:rPr lang="fr-CH" baseline="0" noProof="0" dirty="0" err="1"/>
              <a:t>Level</a:t>
            </a:r>
            <a:r>
              <a:rPr lang="fr-CH" baseline="0" noProof="0" dirty="0"/>
              <a:t> Meeting of Education and </a:t>
            </a:r>
            <a:r>
              <a:rPr lang="fr-CH" baseline="0" noProof="0" dirty="0" err="1"/>
              <a:t>Environment</a:t>
            </a:r>
            <a:r>
              <a:rPr lang="fr-CH" baseline="0" noProof="0" dirty="0"/>
              <a:t> </a:t>
            </a:r>
            <a:r>
              <a:rPr lang="fr-CH" baseline="0" noProof="0" dirty="0" err="1"/>
              <a:t>Ministries</a:t>
            </a:r>
            <a:r>
              <a:rPr lang="fr-CH" baseline="0" noProof="0" dirty="0"/>
              <a:t> in Vilnius in 2005. </a:t>
            </a:r>
          </a:p>
          <a:p>
            <a:pPr marL="0" indent="0">
              <a:buFontTx/>
              <a:buNone/>
            </a:pPr>
            <a:endParaRPr lang="fr-CH" baseline="0" noProof="0" dirty="0"/>
          </a:p>
          <a:p>
            <a:pPr marL="162179" indent="-162179">
              <a:buFontTx/>
              <a:buChar char="-"/>
            </a:pPr>
            <a:r>
              <a:rPr lang="fr-CH" baseline="0" noProof="0" dirty="0" err="1"/>
              <a:t>Its</a:t>
            </a:r>
            <a:r>
              <a:rPr lang="fr-CH" baseline="0" noProof="0" dirty="0"/>
              <a:t> main objective </a:t>
            </a:r>
            <a:r>
              <a:rPr lang="fr-CH" baseline="0" noProof="0" dirty="0" err="1"/>
              <a:t>is</a:t>
            </a:r>
            <a:r>
              <a:rPr lang="fr-CH" baseline="0" noProof="0" dirty="0"/>
              <a:t> to support </a:t>
            </a:r>
            <a:r>
              <a:rPr lang="fr-CH" baseline="0" noProof="0" dirty="0" err="1"/>
              <a:t>member</a:t>
            </a:r>
            <a:r>
              <a:rPr lang="fr-CH" baseline="0" noProof="0" dirty="0"/>
              <a:t> States in </a:t>
            </a:r>
            <a:r>
              <a:rPr lang="fr-CH" baseline="0" noProof="0" dirty="0" err="1"/>
              <a:t>incorporating</a:t>
            </a:r>
            <a:r>
              <a:rPr lang="fr-CH" baseline="0" noProof="0" dirty="0"/>
              <a:t> </a:t>
            </a:r>
            <a:r>
              <a:rPr lang="en-GB" baseline="0" noProof="0" dirty="0"/>
              <a:t>key themes of Sustainable Development in all education systems. </a:t>
            </a:r>
          </a:p>
          <a:p>
            <a:endParaRPr lang="en-GB" baseline="0" noProof="0" dirty="0"/>
          </a:p>
          <a:p>
            <a:r>
              <a:rPr lang="en-GB" baseline="0" noProof="0" dirty="0"/>
              <a:t>- The Strategy is the regional implementation pillar of the UN Decade on ESD and is implemented in close cooperation with UNESCO. </a:t>
            </a:r>
          </a:p>
          <a:p>
            <a:endParaRPr lang="en-GB" baseline="0" noProof="0" dirty="0"/>
          </a:p>
          <a:p>
            <a:pPr marL="162179" indent="-162179">
              <a:buFontTx/>
              <a:buChar char="-"/>
            </a:pPr>
            <a:r>
              <a:rPr lang="en-GB" baseline="0" noProof="0" dirty="0"/>
              <a:t>The implementation of the Strategy is a continuous, long-term process, with three major implementation phases:</a:t>
            </a:r>
          </a:p>
          <a:p>
            <a:pPr marL="162179" indent="-162179">
              <a:buFontTx/>
              <a:buChar char="-"/>
            </a:pPr>
            <a:endParaRPr lang="en-GB" baseline="0" noProof="0" dirty="0"/>
          </a:p>
          <a:p>
            <a:pPr marL="162179" indent="-162179">
              <a:buFontTx/>
              <a:buChar char="-"/>
            </a:pPr>
            <a:r>
              <a:rPr lang="en-GB" baseline="0" noProof="0" dirty="0"/>
              <a:t>The first phase which started in 2005 and run until 2007 focused on taking stock, that is it was identified what countries were already doing that fits within the framework of the Strategy. Moreover initial activities were launched and action priorities were identified. </a:t>
            </a:r>
          </a:p>
          <a:p>
            <a:pPr marL="162179" indent="-162179">
              <a:buFontTx/>
              <a:buChar char="-"/>
            </a:pPr>
            <a:endParaRPr lang="en-GB" baseline="0" noProof="0" dirty="0"/>
          </a:p>
          <a:p>
            <a:pPr marL="162179" indent="-162179">
              <a:buFontTx/>
              <a:buChar char="-"/>
            </a:pPr>
            <a:r>
              <a:rPr lang="en-GB" baseline="0" noProof="0" dirty="0"/>
              <a:t>In the second phase, which terminated in 2010, focus was put on starting to integrate ESD into policy frameworks, learning programmes and curricula. Moreover the progress achieved was reviewed and national action plans and strategies finalised as well as revised if necessary. </a:t>
            </a:r>
          </a:p>
          <a:p>
            <a:pPr marL="162179" indent="-162179">
              <a:buFontTx/>
              <a:buChar char="-"/>
            </a:pPr>
            <a:endParaRPr lang="en-GB" baseline="0" noProof="0" dirty="0"/>
          </a:p>
          <a:p>
            <a:pPr marL="162179" indent="-162179">
              <a:buFontTx/>
              <a:buChar char="-"/>
            </a:pPr>
            <a:r>
              <a:rPr lang="fr-CH" baseline="0" noProof="0" dirty="0" err="1"/>
              <a:t>After</a:t>
            </a:r>
            <a:r>
              <a:rPr lang="fr-CH" baseline="0" noProof="0" dirty="0"/>
              <a:t> the </a:t>
            </a:r>
            <a:r>
              <a:rPr lang="fr-CH" baseline="0" noProof="0" dirty="0" err="1"/>
              <a:t>closure</a:t>
            </a:r>
            <a:r>
              <a:rPr lang="fr-CH" baseline="0" noProof="0" dirty="0"/>
              <a:t> of phase II, the first </a:t>
            </a:r>
            <a:r>
              <a:rPr lang="fr-CH" baseline="0" noProof="0" dirty="0" err="1"/>
              <a:t>mandatory</a:t>
            </a:r>
            <a:r>
              <a:rPr lang="fr-CH" baseline="0" noProof="0" dirty="0"/>
              <a:t> national </a:t>
            </a:r>
            <a:r>
              <a:rPr lang="fr-CH" baseline="0" noProof="0" dirty="0" err="1"/>
              <a:t>implementation</a:t>
            </a:r>
            <a:r>
              <a:rPr lang="fr-CH" baseline="0" noProof="0" dirty="0"/>
              <a:t> </a:t>
            </a:r>
            <a:r>
              <a:rPr lang="fr-CH" baseline="0" noProof="0" dirty="0" err="1"/>
              <a:t>reporting</a:t>
            </a:r>
            <a:r>
              <a:rPr lang="fr-CH" baseline="0" noProof="0" dirty="0"/>
              <a:t> </a:t>
            </a:r>
            <a:r>
              <a:rPr lang="fr-CH" baseline="0" noProof="0" dirty="0" err="1"/>
              <a:t>was</a:t>
            </a:r>
            <a:r>
              <a:rPr lang="fr-CH" baseline="0" noProof="0" dirty="0"/>
              <a:t> </a:t>
            </a:r>
            <a:r>
              <a:rPr lang="fr-CH" baseline="0" noProof="0" dirty="0" err="1"/>
              <a:t>carried</a:t>
            </a:r>
            <a:r>
              <a:rPr lang="fr-CH" baseline="0" noProof="0" dirty="0"/>
              <a:t> out. 36 countries </a:t>
            </a:r>
            <a:r>
              <a:rPr lang="fr-CH" baseline="0" noProof="0" dirty="0" err="1"/>
              <a:t>participated</a:t>
            </a:r>
            <a:r>
              <a:rPr lang="fr-CH" baseline="0" noProof="0" dirty="0"/>
              <a:t> in the </a:t>
            </a:r>
            <a:r>
              <a:rPr lang="fr-CH" baseline="0" noProof="0" dirty="0" err="1"/>
              <a:t>reporting</a:t>
            </a:r>
            <a:r>
              <a:rPr lang="fr-CH" baseline="0" noProof="0" dirty="0"/>
              <a:t> </a:t>
            </a:r>
            <a:r>
              <a:rPr lang="fr-CH" baseline="0" noProof="0" dirty="0" err="1"/>
              <a:t>process</a:t>
            </a:r>
            <a:r>
              <a:rPr lang="fr-CH" baseline="0" noProof="0" dirty="0"/>
              <a:t>, </a:t>
            </a:r>
            <a:r>
              <a:rPr lang="fr-CH" baseline="0" noProof="0" dirty="0" err="1"/>
              <a:t>among</a:t>
            </a:r>
            <a:r>
              <a:rPr lang="fr-CH" baseline="0" noProof="0" dirty="0"/>
              <a:t> </a:t>
            </a:r>
            <a:r>
              <a:rPr lang="fr-CH" baseline="0" noProof="0" dirty="0" err="1"/>
              <a:t>them</a:t>
            </a:r>
            <a:r>
              <a:rPr lang="fr-CH" baseline="0" noProof="0" dirty="0"/>
              <a:t> 3 countries </a:t>
            </a:r>
            <a:r>
              <a:rPr lang="fr-CH" baseline="0" noProof="0" dirty="0" err="1"/>
              <a:t>from</a:t>
            </a:r>
            <a:r>
              <a:rPr lang="fr-CH" baseline="0" noProof="0" dirty="0"/>
              <a:t> Central Asia. </a:t>
            </a:r>
            <a:r>
              <a:rPr lang="fr-CH" baseline="0" noProof="0" dirty="0" err="1"/>
              <a:t>Many</a:t>
            </a:r>
            <a:r>
              <a:rPr lang="fr-CH" baseline="0" noProof="0" dirty="0"/>
              <a:t> of </a:t>
            </a:r>
            <a:r>
              <a:rPr lang="fr-CH" baseline="0" noProof="0" dirty="0" err="1"/>
              <a:t>you</a:t>
            </a:r>
            <a:r>
              <a:rPr lang="fr-CH" baseline="0" noProof="0" dirty="0"/>
              <a:t> </a:t>
            </a:r>
            <a:r>
              <a:rPr lang="fr-CH" baseline="0" noProof="0" dirty="0" err="1"/>
              <a:t>might</a:t>
            </a:r>
            <a:r>
              <a:rPr lang="fr-CH" baseline="0" noProof="0" dirty="0"/>
              <a:t> </a:t>
            </a:r>
            <a:r>
              <a:rPr lang="fr-CH" baseline="0" noProof="0" dirty="0" err="1"/>
              <a:t>remember</a:t>
            </a:r>
            <a:r>
              <a:rPr lang="fr-CH" baseline="0" noProof="0" dirty="0"/>
              <a:t> the last ECE </a:t>
            </a:r>
            <a:r>
              <a:rPr lang="fr-CH" baseline="0" noProof="0" dirty="0" err="1"/>
              <a:t>sub-regional</a:t>
            </a:r>
            <a:r>
              <a:rPr lang="fr-CH" baseline="0" noProof="0" dirty="0"/>
              <a:t> workshop for Central Asia, </a:t>
            </a:r>
            <a:r>
              <a:rPr lang="fr-CH" baseline="0" noProof="0" dirty="0" err="1"/>
              <a:t>which</a:t>
            </a:r>
            <a:r>
              <a:rPr lang="fr-CH" baseline="0" noProof="0" dirty="0"/>
              <a:t> </a:t>
            </a:r>
            <a:r>
              <a:rPr lang="fr-CH" baseline="0" noProof="0" dirty="0" err="1"/>
              <a:t>focused</a:t>
            </a:r>
            <a:r>
              <a:rPr lang="fr-CH" baseline="0" noProof="0" dirty="0"/>
              <a:t> on </a:t>
            </a:r>
            <a:r>
              <a:rPr lang="fr-CH" baseline="0" noProof="0" dirty="0" err="1"/>
              <a:t>facilitating</a:t>
            </a:r>
            <a:r>
              <a:rPr lang="fr-CH" baseline="0" noProof="0" dirty="0"/>
              <a:t> the national </a:t>
            </a:r>
            <a:r>
              <a:rPr lang="fr-CH" baseline="0" noProof="0" dirty="0" err="1"/>
              <a:t>reporting</a:t>
            </a:r>
            <a:r>
              <a:rPr lang="fr-CH" baseline="0" noProof="0" dirty="0"/>
              <a:t> </a:t>
            </a:r>
            <a:r>
              <a:rPr lang="fr-CH" baseline="0" noProof="0" dirty="0" err="1"/>
              <a:t>process</a:t>
            </a:r>
            <a:r>
              <a:rPr lang="fr-CH" baseline="0" noProof="0" dirty="0"/>
              <a:t>. The </a:t>
            </a:r>
            <a:r>
              <a:rPr lang="fr-CH" baseline="0" noProof="0" dirty="0" err="1"/>
              <a:t>the</a:t>
            </a:r>
            <a:r>
              <a:rPr lang="fr-CH" baseline="0" noProof="0" dirty="0"/>
              <a:t> national </a:t>
            </a:r>
            <a:r>
              <a:rPr lang="fr-CH" baseline="0" noProof="0" dirty="0" err="1"/>
              <a:t>implementation</a:t>
            </a:r>
            <a:r>
              <a:rPr lang="fr-CH" baseline="0" noProof="0" dirty="0"/>
              <a:t> reports </a:t>
            </a:r>
            <a:r>
              <a:rPr lang="fr-CH" baseline="0" noProof="0" dirty="0" err="1"/>
              <a:t>showed</a:t>
            </a:r>
            <a:r>
              <a:rPr lang="fr-CH" baseline="0" noProof="0" dirty="0"/>
              <a:t> </a:t>
            </a:r>
            <a:r>
              <a:rPr lang="fr-CH" baseline="0" noProof="0" dirty="0" err="1"/>
              <a:t>that</a:t>
            </a:r>
            <a:r>
              <a:rPr lang="fr-CH" baseline="0" noProof="0" dirty="0"/>
              <a:t> the </a:t>
            </a:r>
            <a:r>
              <a:rPr lang="fr-CH" baseline="0" noProof="0" dirty="0" err="1"/>
              <a:t>majority</a:t>
            </a:r>
            <a:r>
              <a:rPr lang="fr-CH" baseline="0" noProof="0" dirty="0"/>
              <a:t> of countries </a:t>
            </a:r>
            <a:r>
              <a:rPr lang="fr-CH" baseline="0" noProof="0" dirty="0" err="1"/>
              <a:t>had</a:t>
            </a:r>
            <a:r>
              <a:rPr lang="fr-CH" baseline="0" noProof="0" dirty="0"/>
              <a:t> </a:t>
            </a:r>
            <a:r>
              <a:rPr lang="fr-CH" baseline="0" noProof="0" dirty="0" err="1"/>
              <a:t>accomplished</a:t>
            </a:r>
            <a:r>
              <a:rPr lang="fr-CH" baseline="0" noProof="0" dirty="0"/>
              <a:t> or </a:t>
            </a:r>
            <a:r>
              <a:rPr lang="fr-CH" baseline="0" noProof="0" dirty="0" err="1"/>
              <a:t>were</a:t>
            </a:r>
            <a:r>
              <a:rPr lang="fr-CH" baseline="0" noProof="0" dirty="0"/>
              <a:t> close to </a:t>
            </a:r>
            <a:r>
              <a:rPr lang="fr-CH" baseline="0" noProof="0" dirty="0" err="1"/>
              <a:t>finalizing</a:t>
            </a:r>
            <a:r>
              <a:rPr lang="fr-CH" baseline="0" noProof="0" dirty="0"/>
              <a:t> and putting in place </a:t>
            </a:r>
            <a:r>
              <a:rPr lang="fr-CH" baseline="0" noProof="0" dirty="0" err="1"/>
              <a:t>policy</a:t>
            </a:r>
            <a:r>
              <a:rPr lang="fr-CH" baseline="0" noProof="0" dirty="0"/>
              <a:t>, </a:t>
            </a:r>
            <a:r>
              <a:rPr lang="fr-CH" baseline="0" noProof="0" dirty="0" err="1"/>
              <a:t>regulatory</a:t>
            </a:r>
            <a:r>
              <a:rPr lang="fr-CH" baseline="0" noProof="0" dirty="0"/>
              <a:t> and </a:t>
            </a:r>
            <a:r>
              <a:rPr lang="fr-CH" baseline="0" noProof="0" dirty="0" err="1"/>
              <a:t>operational</a:t>
            </a:r>
            <a:r>
              <a:rPr lang="fr-CH" baseline="0" noProof="0" dirty="0"/>
              <a:t> </a:t>
            </a:r>
            <a:r>
              <a:rPr lang="fr-CH" baseline="0" noProof="0" dirty="0" err="1"/>
              <a:t>frameworks</a:t>
            </a:r>
            <a:r>
              <a:rPr lang="fr-CH" baseline="0" noProof="0" dirty="0"/>
              <a:t> </a:t>
            </a:r>
            <a:r>
              <a:rPr lang="fr-CH" baseline="0" noProof="0" dirty="0" err="1"/>
              <a:t>that</a:t>
            </a:r>
            <a:r>
              <a:rPr lang="fr-CH" baseline="0" noProof="0" dirty="0"/>
              <a:t> </a:t>
            </a:r>
            <a:r>
              <a:rPr lang="fr-CH" baseline="0" noProof="0" dirty="0" err="1"/>
              <a:t>supported</a:t>
            </a:r>
            <a:r>
              <a:rPr lang="fr-CH" baseline="0" noProof="0" dirty="0"/>
              <a:t> ESD. </a:t>
            </a:r>
          </a:p>
          <a:p>
            <a:pPr marL="162179" indent="-162179">
              <a:buFontTx/>
              <a:buChar char="-"/>
            </a:pPr>
            <a:endParaRPr lang="fr-CH" baseline="0" noProof="0" dirty="0"/>
          </a:p>
          <a:p>
            <a:pPr marL="162179" indent="-162179">
              <a:buFontTx/>
              <a:buChar char="-"/>
            </a:pPr>
            <a:r>
              <a:rPr lang="fr-CH" baseline="0" noProof="0" dirty="0"/>
              <a:t>In 2010, the </a:t>
            </a:r>
            <a:r>
              <a:rPr lang="fr-CH" baseline="0" noProof="0" dirty="0" err="1"/>
              <a:t>Strategy</a:t>
            </a:r>
            <a:r>
              <a:rPr lang="fr-CH" baseline="0" noProof="0" dirty="0"/>
              <a:t> </a:t>
            </a:r>
            <a:r>
              <a:rPr lang="fr-CH" baseline="0" noProof="0" dirty="0" err="1"/>
              <a:t>entered</a:t>
            </a:r>
            <a:r>
              <a:rPr lang="fr-CH" baseline="0" noProof="0" dirty="0"/>
              <a:t> </a:t>
            </a:r>
            <a:r>
              <a:rPr lang="fr-CH" baseline="0" noProof="0" dirty="0" err="1"/>
              <a:t>its</a:t>
            </a:r>
            <a:r>
              <a:rPr lang="fr-CH" baseline="0" noProof="0" dirty="0"/>
              <a:t> 3rd </a:t>
            </a:r>
            <a:r>
              <a:rPr lang="fr-CH" baseline="0" noProof="0" dirty="0" err="1"/>
              <a:t>implementation</a:t>
            </a:r>
            <a:r>
              <a:rPr lang="fr-CH" baseline="0" noProof="0" dirty="0"/>
              <a:t> phase and the focus </a:t>
            </a:r>
            <a:r>
              <a:rPr lang="fr-CH" baseline="0" noProof="0" dirty="0" err="1"/>
              <a:t>shifted</a:t>
            </a:r>
            <a:r>
              <a:rPr lang="fr-CH" baseline="0" noProof="0" dirty="0"/>
              <a:t> </a:t>
            </a:r>
            <a:r>
              <a:rPr lang="fr-CH" baseline="0" noProof="0" dirty="0" err="1"/>
              <a:t>from</a:t>
            </a:r>
            <a:r>
              <a:rPr lang="fr-CH" baseline="0" noProof="0" dirty="0"/>
              <a:t> the </a:t>
            </a:r>
            <a:r>
              <a:rPr lang="fr-CH" baseline="0" noProof="0" dirty="0" err="1"/>
              <a:t>policy</a:t>
            </a:r>
            <a:r>
              <a:rPr lang="fr-CH" baseline="0" noProof="0" dirty="0"/>
              <a:t> </a:t>
            </a:r>
            <a:r>
              <a:rPr lang="fr-CH" baseline="0" noProof="0" dirty="0" err="1"/>
              <a:t>level</a:t>
            </a:r>
            <a:r>
              <a:rPr lang="fr-CH" baseline="0" noProof="0" dirty="0"/>
              <a:t> to </a:t>
            </a:r>
            <a:r>
              <a:rPr lang="fr-CH" baseline="0" noProof="0" dirty="0" err="1"/>
              <a:t>practical</a:t>
            </a:r>
            <a:r>
              <a:rPr lang="fr-CH" baseline="0" noProof="0" dirty="0"/>
              <a:t> </a:t>
            </a:r>
            <a:r>
              <a:rPr lang="fr-CH" baseline="0" noProof="0" dirty="0" err="1"/>
              <a:t>implementation</a:t>
            </a:r>
            <a:r>
              <a:rPr lang="fr-CH" baseline="0" noProof="0" dirty="0"/>
              <a:t>. </a:t>
            </a:r>
            <a:endParaRPr lang="en-US" sz="1200" kern="1200" noProof="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5</a:t>
            </a:fld>
            <a:endParaRPr lang="en-US"/>
          </a:p>
        </p:txBody>
      </p:sp>
    </p:spTree>
    <p:extLst>
      <p:ext uri="{BB962C8B-B14F-4D97-AF65-F5344CB8AC3E}">
        <p14:creationId xmlns:p14="http://schemas.microsoft.com/office/powerpoint/2010/main" val="2953109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F856F99-1514-4F4B-89CD-D1870C008194}" type="slidenum">
              <a:rPr lang="en-US" smtClean="0"/>
              <a:t>6</a:t>
            </a:fld>
            <a:endParaRPr lang="en-US"/>
          </a:p>
        </p:txBody>
      </p:sp>
    </p:spTree>
    <p:extLst>
      <p:ext uri="{BB962C8B-B14F-4D97-AF65-F5344CB8AC3E}">
        <p14:creationId xmlns:p14="http://schemas.microsoft.com/office/powerpoint/2010/main" val="2080288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Advancing three “vertical” priority action areas (</a:t>
            </a:r>
            <a:r>
              <a:rPr lang="en-US" sz="1200" b="0" i="0" u="none" strike="noStrike" kern="1200" baseline="0" dirty="0" err="1">
                <a:solidFill>
                  <a:schemeClr val="tx1"/>
                </a:solidFill>
                <a:latin typeface="+mn-lt"/>
                <a:ea typeface="+mn-ea"/>
                <a:cs typeface="+mn-cs"/>
              </a:rPr>
              <a:t>subparas</a:t>
            </a:r>
            <a:r>
              <a:rPr lang="en-US" sz="1200" b="0" i="0" u="none" strike="noStrike" kern="1200" baseline="0" dirty="0">
                <a:solidFill>
                  <a:schemeClr val="tx1"/>
                </a:solidFill>
                <a:latin typeface="+mn-lt"/>
                <a:ea typeface="+mn-ea"/>
                <a:cs typeface="+mn-cs"/>
              </a:rPr>
              <a:t>. (a)–(c) below), which focus on what should be done, and three “horizontal” priority action areas (</a:t>
            </a:r>
            <a:r>
              <a:rPr lang="en-US" sz="1200" b="0" i="0" u="none" strike="noStrike" kern="1200" baseline="0" dirty="0" err="1">
                <a:solidFill>
                  <a:schemeClr val="tx1"/>
                </a:solidFill>
                <a:latin typeface="+mn-lt"/>
                <a:ea typeface="+mn-ea"/>
                <a:cs typeface="+mn-cs"/>
              </a:rPr>
              <a:t>subparas</a:t>
            </a:r>
            <a:r>
              <a:rPr lang="en-US" sz="1200" b="0" i="0" u="none" strike="noStrike" kern="1200" baseline="0" dirty="0">
                <a:solidFill>
                  <a:schemeClr val="tx1"/>
                </a:solidFill>
                <a:latin typeface="+mn-lt"/>
                <a:ea typeface="+mn-ea"/>
                <a:cs typeface="+mn-cs"/>
              </a:rPr>
              <a:t>. (d)– (f) below), which focus on how it should be done:</a:t>
            </a:r>
          </a:p>
          <a:p>
            <a:endParaRPr lang="ru-RU"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Encouraging whole-institution approaches by establishing education for sustainable development school plans, or embedding education for sustainable development in existing school plans, for every school by 2019</a:t>
            </a:r>
          </a:p>
          <a:p>
            <a:r>
              <a:rPr lang="en-US" sz="1200" b="0" i="0" u="none" strike="noStrike" kern="1200" baseline="0" dirty="0">
                <a:solidFill>
                  <a:schemeClr val="tx1"/>
                </a:solidFill>
                <a:latin typeface="+mn-lt"/>
                <a:ea typeface="+mn-ea"/>
                <a:cs typeface="+mn-cs"/>
              </a:rPr>
              <a:t>2. Promoting the extension of education for sustainable development in teacher education and in the training of all educators</a:t>
            </a:r>
          </a:p>
          <a:p>
            <a:r>
              <a:rPr lang="en-US" sz="1200" b="0" i="0" u="none" strike="noStrike" kern="1200" baseline="0" dirty="0">
                <a:solidFill>
                  <a:schemeClr val="tx1"/>
                </a:solidFill>
                <a:latin typeface="+mn-lt"/>
                <a:ea typeface="+mn-ea"/>
                <a:cs typeface="+mn-cs"/>
              </a:rPr>
              <a:t>3. Strengthening technical and vocational education and training in support of sustainable development and the transition to a green economy</a:t>
            </a:r>
          </a:p>
          <a:p>
            <a:r>
              <a:rPr lang="en-US" sz="1200" b="0" i="0" u="none" strike="noStrike" kern="1200" baseline="0" dirty="0">
                <a:solidFill>
                  <a:schemeClr val="tx1"/>
                </a:solidFill>
                <a:latin typeface="+mn-lt"/>
                <a:ea typeface="+mn-ea"/>
                <a:cs typeface="+mn-cs"/>
              </a:rPr>
              <a:t>4. Strengthening integration of education for sustainable development in both international and national education and sustainable development policies and other relevant processes</a:t>
            </a:r>
          </a:p>
          <a:p>
            <a:r>
              <a:rPr lang="en-US" sz="1200" b="0" i="0" u="none" strike="noStrike" kern="1200" baseline="0" dirty="0">
                <a:solidFill>
                  <a:schemeClr val="tx1"/>
                </a:solidFill>
                <a:latin typeface="+mn-lt"/>
                <a:ea typeface="+mn-ea"/>
                <a:cs typeface="+mn-cs"/>
              </a:rPr>
              <a:t>5. Linking education for sustainable development in formal, informal and non-formal education</a:t>
            </a:r>
          </a:p>
          <a:p>
            <a:r>
              <a:rPr lang="en-US" sz="1200" b="0" i="0" u="none" strike="noStrike" kern="1200" baseline="0" dirty="0">
                <a:solidFill>
                  <a:schemeClr val="tx1"/>
                </a:solidFill>
                <a:latin typeface="+mn-lt"/>
                <a:ea typeface="+mn-ea"/>
                <a:cs typeface="+mn-cs"/>
              </a:rPr>
              <a:t>6. Acknowledging the important role of networks, including those of civil society, academia and science, non-governmental organizations, business and enterprises, in implementing ESD</a:t>
            </a:r>
          </a:p>
        </p:txBody>
      </p:sp>
      <p:sp>
        <p:nvSpPr>
          <p:cNvPr id="4" name="Slide Number Placeholder 3"/>
          <p:cNvSpPr>
            <a:spLocks noGrp="1"/>
          </p:cNvSpPr>
          <p:nvPr>
            <p:ph type="sldNum" sz="quarter" idx="10"/>
          </p:nvPr>
        </p:nvSpPr>
        <p:spPr/>
        <p:txBody>
          <a:bodyPr/>
          <a:lstStyle/>
          <a:p>
            <a:fld id="{8F856F99-1514-4F4B-89CD-D1870C008194}" type="slidenum">
              <a:rPr lang="en-US" smtClean="0"/>
              <a:t>7</a:t>
            </a:fld>
            <a:endParaRPr lang="en-US"/>
          </a:p>
        </p:txBody>
      </p:sp>
    </p:spTree>
    <p:extLst>
      <p:ext uri="{BB962C8B-B14F-4D97-AF65-F5344CB8AC3E}">
        <p14:creationId xmlns:p14="http://schemas.microsoft.com/office/powerpoint/2010/main" val="33761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8</a:t>
            </a:fld>
            <a:endParaRPr lang="en-US"/>
          </a:p>
        </p:txBody>
      </p:sp>
    </p:spTree>
    <p:extLst>
      <p:ext uri="{BB962C8B-B14F-4D97-AF65-F5344CB8AC3E}">
        <p14:creationId xmlns:p14="http://schemas.microsoft.com/office/powerpoint/2010/main" val="31442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F856F99-1514-4F4B-89CD-D1870C008194}" type="slidenum">
              <a:rPr lang="en-US" smtClean="0"/>
              <a:t>9</a:t>
            </a:fld>
            <a:endParaRPr lang="en-US"/>
          </a:p>
        </p:txBody>
      </p:sp>
    </p:spTree>
    <p:extLst>
      <p:ext uri="{BB962C8B-B14F-4D97-AF65-F5344CB8AC3E}">
        <p14:creationId xmlns:p14="http://schemas.microsoft.com/office/powerpoint/2010/main" val="3596008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226F6A4-BAC4-4ECD-991F-2306ACCA8A84}"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235616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4C5C14-3EEA-4A70-8808-FE1DD4D95447}"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319568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7452DC-260A-4A8B-BB47-72401239C8AB}"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381770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D599F-CCFF-43E1-88F1-876DA88CBE83}"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3115707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F13CC1-C520-4073-B9A7-F11EE251BF4B}" type="datetime1">
              <a:rPr lang="en-US" smtClean="0"/>
              <a:t>4/20/2021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4138015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C9A4B3-9B75-4CEC-9773-C8E9A3FE3B28}"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320855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C97374-4DDC-4264-ABA6-AB5FA10A7684}" type="datetime1">
              <a:rPr lang="en-US" smtClean="0"/>
              <a:t>4/20/2021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598192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63F0848-2834-459E-B495-50399CB7D55E}" type="datetime1">
              <a:rPr lang="en-US" smtClean="0"/>
              <a:t>4/20/2021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1160308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FF1143-F2AB-45B3-9B1F-B6F2F8B1F5AF}" type="datetime1">
              <a:rPr lang="en-US" smtClean="0"/>
              <a:t>4/20/2021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329686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EA144F-46DD-4DFA-B292-C8B89BD89767}"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2327355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977FFE7-0CCA-4637-976A-65EA3509BE7C}" type="datetime1">
              <a:rPr lang="en-US" smtClean="0"/>
              <a:t>4/20/2021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9506-28EA-4C19-A061-02E7C9DE017B}" type="slidenum">
              <a:rPr lang="en-US" smtClean="0"/>
              <a:t>‹#›</a:t>
            </a:fld>
            <a:endParaRPr lang="en-US"/>
          </a:p>
        </p:txBody>
      </p:sp>
    </p:spTree>
    <p:extLst>
      <p:ext uri="{BB962C8B-B14F-4D97-AF65-F5344CB8AC3E}">
        <p14:creationId xmlns:p14="http://schemas.microsoft.com/office/powerpoint/2010/main" val="3839670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12439-5F79-4A57-A954-8669F7CA3FA1}" type="datetime1">
              <a:rPr lang="en-US" smtClean="0"/>
              <a:t>4/20/2021</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09506-28EA-4C19-A061-02E7C9DE017B}" type="slidenum">
              <a:rPr lang="en-US" smtClean="0"/>
              <a:t>‹#›</a:t>
            </a:fld>
            <a:endParaRPr lang="en-US"/>
          </a:p>
        </p:txBody>
      </p:sp>
    </p:spTree>
    <p:extLst>
      <p:ext uri="{BB962C8B-B14F-4D97-AF65-F5344CB8AC3E}">
        <p14:creationId xmlns:p14="http://schemas.microsoft.com/office/powerpoint/2010/main" val="3284158299"/>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18" Type="http://schemas.openxmlformats.org/officeDocument/2006/relationships/image" Target="../media/image9.png"/><Relationship Id="rId3" Type="http://schemas.openxmlformats.org/officeDocument/2006/relationships/image" Target="../media/image1.png"/><Relationship Id="rId21" Type="http://schemas.microsoft.com/office/2007/relationships/hdphoto" Target="../media/hdphoto9.wdp"/><Relationship Id="rId7" Type="http://schemas.microsoft.com/office/2007/relationships/hdphoto" Target="../media/hdphoto2.wdp"/><Relationship Id="rId12" Type="http://schemas.openxmlformats.org/officeDocument/2006/relationships/image" Target="../media/image6.png"/><Relationship Id="rId17" Type="http://schemas.microsoft.com/office/2007/relationships/hdphoto" Target="../media/hdphoto7.wdp"/><Relationship Id="rId2" Type="http://schemas.openxmlformats.org/officeDocument/2006/relationships/notesSlide" Target="../notesSlides/notesSlide1.xml"/><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5.png"/><Relationship Id="rId19" Type="http://schemas.microsoft.com/office/2007/relationships/hdphoto" Target="../media/hdphoto8.wdp"/><Relationship Id="rId4" Type="http://schemas.openxmlformats.org/officeDocument/2006/relationships/image" Target="../media/image2.png"/><Relationship Id="rId9" Type="http://schemas.microsoft.com/office/2007/relationships/hdphoto" Target="../media/hdphoto3.wdp"/><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hyperlink" Target="https://unece.org/environment-policy/publications/competences-esd" TargetMode="External"/><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hyperlink" Target="https://unece.org/environment-policy/publications/empowering-educator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7.png"/><Relationship Id="rId18" Type="http://schemas.microsoft.com/office/2007/relationships/hdphoto" Target="../media/hdphoto8.wdp"/><Relationship Id="rId3" Type="http://schemas.openxmlformats.org/officeDocument/2006/relationships/image" Target="../media/image2.png"/><Relationship Id="rId21" Type="http://schemas.openxmlformats.org/officeDocument/2006/relationships/image" Target="../media/image24.png"/><Relationship Id="rId7" Type="http://schemas.openxmlformats.org/officeDocument/2006/relationships/image" Target="../media/image4.png"/><Relationship Id="rId12" Type="http://schemas.microsoft.com/office/2007/relationships/hdphoto" Target="../media/hdphoto5.wdp"/><Relationship Id="rId17" Type="http://schemas.openxmlformats.org/officeDocument/2006/relationships/image" Target="../media/image9.png"/><Relationship Id="rId25" Type="http://schemas.openxmlformats.org/officeDocument/2006/relationships/hyperlink" Target="https://unece.org/environment-policy/education-sustainable-development" TargetMode="External"/><Relationship Id="rId2" Type="http://schemas.openxmlformats.org/officeDocument/2006/relationships/notesSlide" Target="../notesSlides/notesSlide16.xml"/><Relationship Id="rId16" Type="http://schemas.microsoft.com/office/2007/relationships/hdphoto" Target="../media/hdphoto7.wdp"/><Relationship Id="rId20" Type="http://schemas.microsoft.com/office/2007/relationships/hdphoto" Target="../media/hdphoto9.wdp"/><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6.png"/><Relationship Id="rId24" Type="http://schemas.openxmlformats.org/officeDocument/2006/relationships/hyperlink" Target="mailto:nona.iliukhina@unece.org" TargetMode="External"/><Relationship Id="rId5" Type="http://schemas.openxmlformats.org/officeDocument/2006/relationships/image" Target="../media/image3.png"/><Relationship Id="rId15" Type="http://schemas.openxmlformats.org/officeDocument/2006/relationships/image" Target="../media/image8.png"/><Relationship Id="rId23" Type="http://schemas.openxmlformats.org/officeDocument/2006/relationships/image" Target="../media/image1.png"/><Relationship Id="rId10" Type="http://schemas.microsoft.com/office/2007/relationships/hdphoto" Target="../media/hdphoto4.wdp"/><Relationship Id="rId19" Type="http://schemas.openxmlformats.org/officeDocument/2006/relationships/image" Target="../media/image10.png"/><Relationship Id="rId4" Type="http://schemas.microsoft.com/office/2007/relationships/hdphoto" Target="../media/hdphoto1.wdp"/><Relationship Id="rId9" Type="http://schemas.openxmlformats.org/officeDocument/2006/relationships/image" Target="../media/image5.png"/><Relationship Id="rId14" Type="http://schemas.microsoft.com/office/2007/relationships/hdphoto" Target="../media/hdphoto6.wdp"/><Relationship Id="rId22" Type="http://schemas.microsoft.com/office/2007/relationships/hdphoto" Target="../media/hdphoto10.wdp"/></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unece.org/environment-policy/education-sustainable-development"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hyperlink" Target="https://unece.org/environment-policy/publications/10-years-unece-strategy-education-sustainable-development"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5.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unece.org/environment/documents/2021/03/working-documents/fourth-evaluation-report-united-nations-economic" TargetMode="Externa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p:cNvSpPr txBox="1">
            <a:spLocks/>
          </p:cNvSpPr>
          <p:nvPr/>
        </p:nvSpPr>
        <p:spPr>
          <a:xfrm>
            <a:off x="413355" y="3401656"/>
            <a:ext cx="8025624" cy="109771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400" spc="50" dirty="0">
              <a:solidFill>
                <a:srgbClr val="5EBA47"/>
              </a:solidFill>
              <a:latin typeface="Arial" panose="020B0604020202020204" pitchFamily="34" charset="0"/>
              <a:cs typeface="Arial" panose="020B0604020202020204" pitchFamily="34" charset="0"/>
            </a:endParaRPr>
          </a:p>
        </p:txBody>
      </p:sp>
      <p:pic>
        <p:nvPicPr>
          <p:cNvPr id="33" name="Picture 3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3355" y="151026"/>
            <a:ext cx="1990193" cy="611024"/>
          </a:xfrm>
          <a:prstGeom prst="rect">
            <a:avLst/>
          </a:prstGeom>
          <a:noFill/>
          <a:extLst>
            <a:ext uri="{909E8E84-426E-40dd-AFC4-6F175D3DCCD1}">
              <a14:hiddenFill xmlns:a14="http://schemas.microsoft.com/office/drawing/2010/main" xmlns="">
                <a:solidFill>
                  <a:srgbClr val="FFFFFF"/>
                </a:solidFill>
              </a14:hiddenFill>
            </a:ext>
          </a:extLst>
        </p:spPr>
      </p:pic>
      <p:grpSp>
        <p:nvGrpSpPr>
          <p:cNvPr id="34" name="Group 33"/>
          <p:cNvGrpSpPr/>
          <p:nvPr/>
        </p:nvGrpSpPr>
        <p:grpSpPr>
          <a:xfrm>
            <a:off x="419100" y="31253"/>
            <a:ext cx="9153542" cy="6740276"/>
            <a:chOff x="419100" y="31253"/>
            <a:chExt cx="9153542" cy="6740276"/>
          </a:xfrm>
        </p:grpSpPr>
        <p:grpSp>
          <p:nvGrpSpPr>
            <p:cNvPr id="35" name="Group 34"/>
            <p:cNvGrpSpPr/>
            <p:nvPr/>
          </p:nvGrpSpPr>
          <p:grpSpPr>
            <a:xfrm>
              <a:off x="8802195" y="2137377"/>
              <a:ext cx="695939" cy="616803"/>
              <a:chOff x="8340556" y="2149731"/>
              <a:chExt cx="695939" cy="616803"/>
            </a:xfrm>
          </p:grpSpPr>
          <p:sp>
            <p:nvSpPr>
              <p:cNvPr id="82" name="Rectangle 81"/>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3" name="Picture 82"/>
              <p:cNvPicPr>
                <a:picLocks noChangeAspect="1"/>
              </p:cNvPicPr>
              <p:nvPr/>
            </p:nvPicPr>
            <p:blipFill>
              <a:blip r:embed="rId4" cstate="print">
                <a:extLst>
                  <a:ext uri="{BEBA8EAE-BF5A-486C-A8C5-ECC9F3942E4B}">
                    <a14:imgProps xmlns:a14="http://schemas.microsoft.com/office/drawing/2010/main">
                      <a14:imgLayer r:embed="rId5">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57310" y="2161712"/>
                <a:ext cx="667056" cy="604822"/>
              </a:xfrm>
              <a:prstGeom prst="rect">
                <a:avLst/>
              </a:prstGeom>
            </p:spPr>
          </p:pic>
        </p:grpSp>
        <p:grpSp>
          <p:nvGrpSpPr>
            <p:cNvPr id="37" name="Group 36"/>
            <p:cNvGrpSpPr/>
            <p:nvPr/>
          </p:nvGrpSpPr>
          <p:grpSpPr>
            <a:xfrm>
              <a:off x="419100" y="31253"/>
              <a:ext cx="9077296" cy="1497885"/>
              <a:chOff x="419100" y="-11877"/>
              <a:chExt cx="9077296" cy="1497885"/>
            </a:xfrm>
          </p:grpSpPr>
          <p:sp>
            <p:nvSpPr>
              <p:cNvPr id="79" name="Rectangle 78"/>
              <p:cNvSpPr/>
              <p:nvPr/>
            </p:nvSpPr>
            <p:spPr>
              <a:xfrm flipV="1">
                <a:off x="419100" y="783643"/>
                <a:ext cx="9077296"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0" name="Picture 7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069692" y="-11877"/>
                <a:ext cx="1557655" cy="1412335"/>
              </a:xfrm>
              <a:prstGeom prst="rect">
                <a:avLst/>
              </a:prstGeom>
            </p:spPr>
          </p:pic>
          <p:sp>
            <p:nvSpPr>
              <p:cNvPr id="81" name="Subtitle 5"/>
              <p:cNvSpPr txBox="1">
                <a:spLocks/>
              </p:cNvSpPr>
              <p:nvPr/>
            </p:nvSpPr>
            <p:spPr>
              <a:xfrm>
                <a:off x="5322442" y="1111105"/>
                <a:ext cx="2088232"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pc="200" dirty="0">
                    <a:solidFill>
                      <a:schemeClr val="bg1"/>
                    </a:solidFill>
                    <a:latin typeface="Arial Narrow" panose="020B0606020202030204" pitchFamily="34" charset="0"/>
                    <a:cs typeface="Arial" panose="020B0604020202020204" pitchFamily="34" charset="0"/>
                  </a:rPr>
                  <a:t>ENVIRONMENT</a:t>
                </a:r>
              </a:p>
            </p:txBody>
          </p:sp>
        </p:grpSp>
        <p:grpSp>
          <p:nvGrpSpPr>
            <p:cNvPr id="38" name="Group 37"/>
            <p:cNvGrpSpPr/>
            <p:nvPr/>
          </p:nvGrpSpPr>
          <p:grpSpPr>
            <a:xfrm>
              <a:off x="8801387" y="1495117"/>
              <a:ext cx="696748" cy="603621"/>
              <a:chOff x="8259614" y="1445817"/>
              <a:chExt cx="700405" cy="603621"/>
            </a:xfrm>
          </p:grpSpPr>
          <p:sp>
            <p:nvSpPr>
              <p:cNvPr id="77" name="Rectangle 76"/>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8" name="Picture 77"/>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59614" y="1810135"/>
                <a:ext cx="698657" cy="233207"/>
              </a:xfrm>
              <a:prstGeom prst="rect">
                <a:avLst/>
              </a:prstGeom>
            </p:spPr>
          </p:pic>
        </p:grpSp>
        <p:grpSp>
          <p:nvGrpSpPr>
            <p:cNvPr id="45" name="Group 44"/>
            <p:cNvGrpSpPr/>
            <p:nvPr/>
          </p:nvGrpSpPr>
          <p:grpSpPr>
            <a:xfrm>
              <a:off x="8805756" y="2794606"/>
              <a:ext cx="692379" cy="601597"/>
              <a:chOff x="8341618" y="2827400"/>
              <a:chExt cx="692378" cy="601597"/>
            </a:xfrm>
          </p:grpSpPr>
          <p:sp>
            <p:nvSpPr>
              <p:cNvPr id="75" name="Rectangle 74"/>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410466" y="2873983"/>
                <a:ext cx="560744" cy="508429"/>
              </a:xfrm>
              <a:prstGeom prst="rect">
                <a:avLst/>
              </a:prstGeom>
            </p:spPr>
          </p:pic>
        </p:grpSp>
        <p:grpSp>
          <p:nvGrpSpPr>
            <p:cNvPr id="46" name="Group 45"/>
            <p:cNvGrpSpPr/>
            <p:nvPr/>
          </p:nvGrpSpPr>
          <p:grpSpPr>
            <a:xfrm>
              <a:off x="8804695" y="5412430"/>
              <a:ext cx="693597" cy="591914"/>
              <a:chOff x="8242285" y="5445224"/>
              <a:chExt cx="693597" cy="591914"/>
            </a:xfrm>
          </p:grpSpPr>
          <p:sp>
            <p:nvSpPr>
              <p:cNvPr id="73" name="Rectangle 72"/>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05472" y="5504894"/>
                <a:ext cx="587008" cy="532243"/>
              </a:xfrm>
              <a:prstGeom prst="rect">
                <a:avLst/>
              </a:prstGeom>
            </p:spPr>
          </p:pic>
        </p:grpSp>
        <p:grpSp>
          <p:nvGrpSpPr>
            <p:cNvPr id="47" name="Group 46"/>
            <p:cNvGrpSpPr/>
            <p:nvPr/>
          </p:nvGrpSpPr>
          <p:grpSpPr>
            <a:xfrm>
              <a:off x="8809318" y="6073814"/>
              <a:ext cx="691316" cy="697715"/>
              <a:chOff x="8251076" y="6115661"/>
              <a:chExt cx="691316" cy="697715"/>
            </a:xfrm>
          </p:grpSpPr>
          <p:sp>
            <p:nvSpPr>
              <p:cNvPr id="71" name="Rectangle 70"/>
              <p:cNvSpPr/>
              <p:nvPr/>
            </p:nvSpPr>
            <p:spPr>
              <a:xfrm flipV="1">
                <a:off x="8251076" y="6115661"/>
                <a:ext cx="691316"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45345" y="6332681"/>
                <a:ext cx="530157" cy="480695"/>
              </a:xfrm>
              <a:prstGeom prst="rect">
                <a:avLst/>
              </a:prstGeom>
            </p:spPr>
          </p:pic>
        </p:grpSp>
        <p:grpSp>
          <p:nvGrpSpPr>
            <p:cNvPr id="48" name="Group 47"/>
            <p:cNvGrpSpPr/>
            <p:nvPr/>
          </p:nvGrpSpPr>
          <p:grpSpPr>
            <a:xfrm>
              <a:off x="8806818" y="4088175"/>
              <a:ext cx="765824" cy="676183"/>
              <a:chOff x="8225057" y="3616913"/>
              <a:chExt cx="765824" cy="676183"/>
            </a:xfrm>
          </p:grpSpPr>
          <p:sp>
            <p:nvSpPr>
              <p:cNvPr id="69" name="Rectangle 68"/>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5124" y="3616913"/>
                <a:ext cx="745757" cy="676183"/>
              </a:xfrm>
              <a:prstGeom prst="rect">
                <a:avLst/>
              </a:prstGeom>
            </p:spPr>
          </p:pic>
        </p:grpSp>
        <p:grpSp>
          <p:nvGrpSpPr>
            <p:cNvPr id="63" name="Group 62"/>
            <p:cNvGrpSpPr/>
            <p:nvPr/>
          </p:nvGrpSpPr>
          <p:grpSpPr>
            <a:xfrm>
              <a:off x="8804694" y="4758654"/>
              <a:ext cx="694156" cy="653776"/>
              <a:chOff x="8242284" y="4791448"/>
              <a:chExt cx="694156" cy="653776"/>
            </a:xfrm>
          </p:grpSpPr>
          <p:sp>
            <p:nvSpPr>
              <p:cNvPr id="67" name="Rectangle 66"/>
              <p:cNvSpPr/>
              <p:nvPr/>
            </p:nvSpPr>
            <p:spPr>
              <a:xfrm flipV="1">
                <a:off x="8245124" y="4791448"/>
                <a:ext cx="691316"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2284" y="4832574"/>
                <a:ext cx="675689" cy="612650"/>
              </a:xfrm>
              <a:prstGeom prst="rect">
                <a:avLst/>
              </a:prstGeom>
            </p:spPr>
          </p:pic>
        </p:grpSp>
        <p:grpSp>
          <p:nvGrpSpPr>
            <p:cNvPr id="64" name="Group 63"/>
            <p:cNvGrpSpPr/>
            <p:nvPr/>
          </p:nvGrpSpPr>
          <p:grpSpPr>
            <a:xfrm>
              <a:off x="8806818" y="3442680"/>
              <a:ext cx="691316" cy="745614"/>
              <a:chOff x="8342680" y="3475474"/>
              <a:chExt cx="691316" cy="745614"/>
            </a:xfrm>
          </p:grpSpPr>
          <p:sp>
            <p:nvSpPr>
              <p:cNvPr id="65" name="Rectangle 64"/>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73768" y="3638550"/>
                <a:ext cx="642477" cy="582538"/>
              </a:xfrm>
              <a:prstGeom prst="rect">
                <a:avLst/>
              </a:prstGeom>
            </p:spPr>
          </p:pic>
        </p:grpSp>
      </p:grpSp>
      <p:sp>
        <p:nvSpPr>
          <p:cNvPr id="39" name="Title 4"/>
          <p:cNvSpPr txBox="1">
            <a:spLocks/>
          </p:cNvSpPr>
          <p:nvPr/>
        </p:nvSpPr>
        <p:spPr>
          <a:xfrm>
            <a:off x="441575" y="1921805"/>
            <a:ext cx="8025624" cy="4532978"/>
          </a:xfrm>
          <a:prstGeom prst="rect">
            <a:avLst/>
          </a:prstGeom>
        </p:spPr>
        <p:txBody>
          <a:bodyP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500" b="1" dirty="0">
                <a:solidFill>
                  <a:srgbClr val="002060"/>
                </a:solidFill>
                <a:latin typeface="+mn-lt"/>
                <a:ea typeface="Verdana" panose="020B0604030504040204" pitchFamily="34" charset="0"/>
                <a:cs typeface="Verdana" panose="020B0604030504040204" pitchFamily="34" charset="0"/>
              </a:rPr>
              <a:t>UNECE Strategy for Education for Sustainable Development</a:t>
            </a:r>
          </a:p>
          <a:p>
            <a:pPr lvl="0">
              <a:lnSpc>
                <a:spcPct val="80000"/>
              </a:lnSpc>
              <a:spcBef>
                <a:spcPct val="20000"/>
              </a:spcBef>
            </a:pPr>
            <a:endParaRPr lang="ru-RU" sz="2800" b="1" dirty="0">
              <a:solidFill>
                <a:srgbClr val="00B050"/>
              </a:solidFill>
              <a:latin typeface="Calibri"/>
              <a:ea typeface="+mn-ea"/>
              <a:cs typeface="+mn-cs"/>
            </a:endParaRPr>
          </a:p>
          <a:p>
            <a:pPr lvl="0">
              <a:lnSpc>
                <a:spcPct val="80000"/>
              </a:lnSpc>
              <a:spcBef>
                <a:spcPct val="20000"/>
              </a:spcBef>
            </a:pPr>
            <a:r>
              <a:rPr lang="en-US" sz="2800" b="1" dirty="0">
                <a:solidFill>
                  <a:srgbClr val="318DDE"/>
                </a:solidFill>
                <a:latin typeface="Calibri"/>
                <a:ea typeface="+mn-ea"/>
                <a:cs typeface="+mn-cs"/>
              </a:rPr>
              <a:t>National Workshop</a:t>
            </a:r>
            <a:r>
              <a:rPr lang="ru-RU" sz="2800" b="1" dirty="0">
                <a:solidFill>
                  <a:srgbClr val="318DDE"/>
                </a:solidFill>
                <a:latin typeface="Calibri"/>
                <a:ea typeface="+mn-ea"/>
                <a:cs typeface="+mn-cs"/>
              </a:rPr>
              <a:t> </a:t>
            </a:r>
            <a:endParaRPr lang="en-US" sz="2800" b="1" dirty="0">
              <a:solidFill>
                <a:srgbClr val="318DDE"/>
              </a:solidFill>
              <a:latin typeface="Calibri"/>
              <a:ea typeface="+mn-ea"/>
              <a:cs typeface="+mn-cs"/>
            </a:endParaRPr>
          </a:p>
          <a:p>
            <a:pPr lvl="0">
              <a:lnSpc>
                <a:spcPct val="80000"/>
              </a:lnSpc>
              <a:spcBef>
                <a:spcPct val="20000"/>
              </a:spcBef>
            </a:pPr>
            <a:endParaRPr lang="en-US" sz="2800" b="1" dirty="0">
              <a:solidFill>
                <a:srgbClr val="00B050"/>
              </a:solidFill>
              <a:latin typeface="Calibri"/>
              <a:ea typeface="+mn-ea"/>
              <a:cs typeface="+mn-cs"/>
            </a:endParaRPr>
          </a:p>
          <a:p>
            <a:pPr lvl="0">
              <a:lnSpc>
                <a:spcPct val="90000"/>
              </a:lnSpc>
              <a:spcBef>
                <a:spcPct val="20000"/>
              </a:spcBef>
            </a:pPr>
            <a:r>
              <a:rPr lang="ru-RU" sz="3000" b="1" dirty="0">
                <a:solidFill>
                  <a:srgbClr val="C00000"/>
                </a:solidFill>
                <a:latin typeface="Calibri"/>
                <a:ea typeface="+mn-ea"/>
                <a:cs typeface="+mn-cs"/>
              </a:rPr>
              <a:t>«</a:t>
            </a:r>
            <a:r>
              <a:rPr lang="en-US" sz="3000" b="1" i="1" dirty="0">
                <a:solidFill>
                  <a:srgbClr val="C00000"/>
                </a:solidFill>
                <a:latin typeface="Calibri"/>
                <a:ea typeface="+mn-ea"/>
                <a:cs typeface="+mn-cs"/>
              </a:rPr>
              <a:t>Learning for Sustainability </a:t>
            </a:r>
            <a:r>
              <a:rPr lang="en-US" sz="3000" b="1" i="1">
                <a:solidFill>
                  <a:srgbClr val="C00000"/>
                </a:solidFill>
                <a:latin typeface="Calibri"/>
                <a:ea typeface="+mn-ea"/>
                <a:cs typeface="+mn-cs"/>
              </a:rPr>
              <a:t>in Higher Vocational </a:t>
            </a:r>
            <a:r>
              <a:rPr lang="en-US" sz="3000" b="1" i="1" dirty="0">
                <a:solidFill>
                  <a:srgbClr val="C00000"/>
                </a:solidFill>
                <a:latin typeface="Calibri"/>
                <a:ea typeface="+mn-ea"/>
                <a:cs typeface="+mn-cs"/>
              </a:rPr>
              <a:t>Education and Training </a:t>
            </a:r>
          </a:p>
          <a:p>
            <a:pPr lvl="0">
              <a:lnSpc>
                <a:spcPct val="90000"/>
              </a:lnSpc>
              <a:spcBef>
                <a:spcPct val="20000"/>
              </a:spcBef>
            </a:pPr>
            <a:r>
              <a:rPr lang="en-US" sz="3000" b="1" i="1" dirty="0">
                <a:solidFill>
                  <a:srgbClr val="C00000"/>
                </a:solidFill>
                <a:latin typeface="Calibri"/>
                <a:ea typeface="+mn-ea"/>
                <a:cs typeface="+mn-cs"/>
              </a:rPr>
              <a:t>in the Republic of Azerbaijan</a:t>
            </a:r>
            <a:r>
              <a:rPr lang="ru-RU" sz="3000" b="1" dirty="0">
                <a:solidFill>
                  <a:srgbClr val="C00000"/>
                </a:solidFill>
                <a:latin typeface="Calibri"/>
                <a:ea typeface="+mn-ea"/>
                <a:cs typeface="+mn-cs"/>
              </a:rPr>
              <a:t>»</a:t>
            </a:r>
            <a:endParaRPr lang="en-GB" sz="3000" b="1" dirty="0">
              <a:solidFill>
                <a:srgbClr val="C00000"/>
              </a:solidFill>
              <a:latin typeface="Calibri"/>
              <a:ea typeface="+mn-ea"/>
              <a:cs typeface="+mn-cs"/>
            </a:endParaRPr>
          </a:p>
          <a:p>
            <a:pPr lvl="0">
              <a:lnSpc>
                <a:spcPct val="80000"/>
              </a:lnSpc>
              <a:spcBef>
                <a:spcPct val="20000"/>
              </a:spcBef>
            </a:pPr>
            <a:endParaRPr lang="ru-RU" sz="2800" b="1" dirty="0">
              <a:solidFill>
                <a:srgbClr val="00B050"/>
              </a:solidFill>
              <a:latin typeface="Calibri"/>
              <a:ea typeface="+mn-ea"/>
              <a:cs typeface="+mn-cs"/>
            </a:endParaRPr>
          </a:p>
          <a:p>
            <a:pPr lvl="0">
              <a:lnSpc>
                <a:spcPct val="80000"/>
              </a:lnSpc>
              <a:spcBef>
                <a:spcPct val="20000"/>
              </a:spcBef>
            </a:pPr>
            <a:r>
              <a:rPr lang="en-US" sz="2400" b="1" dirty="0">
                <a:solidFill>
                  <a:srgbClr val="318DDE"/>
                </a:solidFill>
                <a:latin typeface="Calibri"/>
                <a:ea typeface="+mn-ea"/>
                <a:cs typeface="+mn-cs"/>
              </a:rPr>
              <a:t>Baku, 21-22 April 2021</a:t>
            </a:r>
            <a:endParaRPr lang="en-US" sz="2400" b="1" dirty="0">
              <a:solidFill>
                <a:srgbClr val="318DDE"/>
              </a:solidFill>
              <a:effectLst>
                <a:outerShdw blurRad="38100" dist="38100" dir="2700000" algn="tl">
                  <a:srgbClr val="C0C0C0"/>
                </a:outerShdw>
              </a:effectLst>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387048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89" y="253290"/>
            <a:ext cx="9913189" cy="6351420"/>
            <a:chOff x="-7189" y="402404"/>
            <a:chExt cx="9913189" cy="6351420"/>
          </a:xfrm>
        </p:grpSpPr>
        <p:grpSp>
          <p:nvGrpSpPr>
            <p:cNvPr id="2" name="Group 1"/>
            <p:cNvGrpSpPr/>
            <p:nvPr/>
          </p:nvGrpSpPr>
          <p:grpSpPr>
            <a:xfrm>
              <a:off x="-7189" y="402404"/>
              <a:ext cx="9913189" cy="2375166"/>
              <a:chOff x="-7189" y="402404"/>
              <a:chExt cx="9913189" cy="2375166"/>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5" y="402404"/>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1005059" y="1672966"/>
            <a:ext cx="7734496" cy="367726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680" indent="-463320" defTabSz="457200">
              <a:spcBef>
                <a:spcPts val="2001"/>
              </a:spcBef>
              <a:buClr>
                <a:srgbClr val="008000"/>
              </a:buClr>
              <a:buBlip>
                <a:blip r:embed="rId5"/>
              </a:buBlip>
            </a:pPr>
            <a:r>
              <a:rPr lang="en-US" sz="2400" dirty="0"/>
              <a:t>Monitoring the implementation of the Strategy</a:t>
            </a:r>
          </a:p>
          <a:p>
            <a:pPr marL="463680" indent="-463320" defTabSz="457200">
              <a:spcBef>
                <a:spcPts val="2001"/>
              </a:spcBef>
              <a:buClr>
                <a:srgbClr val="008000"/>
              </a:buClr>
              <a:buBlip>
                <a:blip r:embed="rId5"/>
              </a:buBlip>
            </a:pPr>
            <a:r>
              <a:rPr lang="en-GB" sz="2400" dirty="0"/>
              <a:t>Sharing of experiences on regional level (annual Steering Committee meeting, good practice collection)</a:t>
            </a:r>
            <a:endParaRPr lang="ru-RU" sz="2400" dirty="0"/>
          </a:p>
          <a:p>
            <a:pPr marL="463680" indent="-463320" defTabSz="457200">
              <a:spcBef>
                <a:spcPts val="2001"/>
              </a:spcBef>
              <a:buClr>
                <a:srgbClr val="008000"/>
              </a:buClr>
              <a:buBlip>
                <a:blip r:embed="rId5"/>
              </a:buBlip>
            </a:pPr>
            <a:r>
              <a:rPr lang="en-GB" sz="2400" dirty="0"/>
              <a:t>Jointly addressing bottlenecks in implementation, e.g. through the work of Expert Groups (on educator competences, indicators, strategic planning or any other expert groups created under the umbrella of the Steering Committee)</a:t>
            </a:r>
            <a:endParaRPr lang="ru-RU" sz="2400" dirty="0"/>
          </a:p>
          <a:p>
            <a:pPr marL="463680" indent="-463320" defTabSz="457200">
              <a:spcBef>
                <a:spcPts val="2001"/>
              </a:spcBef>
              <a:buClr>
                <a:srgbClr val="008000"/>
              </a:buClr>
              <a:buBlip>
                <a:blip r:embed="rId5"/>
              </a:buBlip>
            </a:pPr>
            <a:r>
              <a:rPr lang="en-GB" sz="2400" dirty="0"/>
              <a:t>Building capacity through national and sub-regional workshops </a:t>
            </a:r>
            <a:endParaRPr lang="ru-RU" sz="2400" dirty="0"/>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10</a:t>
            </a:fld>
            <a:endParaRPr lang="en-US"/>
          </a:p>
        </p:txBody>
      </p:sp>
      <p:sp>
        <p:nvSpPr>
          <p:cNvPr id="14" name="Title 4"/>
          <p:cNvSpPr txBox="1">
            <a:spLocks/>
          </p:cNvSpPr>
          <p:nvPr/>
        </p:nvSpPr>
        <p:spPr>
          <a:xfrm>
            <a:off x="527347" y="152474"/>
            <a:ext cx="9014056" cy="992195"/>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r>
              <a:rPr lang="en-US" sz="3600" b="1" dirty="0">
                <a:solidFill>
                  <a:srgbClr val="000090"/>
                </a:solidFill>
                <a:latin typeface="+mn-lt"/>
                <a:ea typeface="+mn-ea"/>
                <a:cs typeface="+mn-cs"/>
              </a:rPr>
              <a:t>Main activities carried out by Steering Committee</a:t>
            </a:r>
          </a:p>
        </p:txBody>
      </p:sp>
    </p:spTree>
    <p:extLst>
      <p:ext uri="{BB962C8B-B14F-4D97-AF65-F5344CB8AC3E}">
        <p14:creationId xmlns:p14="http://schemas.microsoft.com/office/powerpoint/2010/main" val="1390104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7" name="Rectangle 31">
            <a:extLst>
              <a:ext uri="{FF2B5EF4-FFF2-40B4-BE49-F238E27FC236}">
                <a16:creationId xmlns:a16="http://schemas.microsoft.com/office/drawing/2014/main" id="{B527B32F-07F3-4C94-B09B-8C8F310F0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9"/>
            <a:ext cx="624078" cy="6089895"/>
          </a:xfrm>
          <a:prstGeom prst="rect">
            <a:avLst/>
          </a:prstGeom>
          <a:solidFill>
            <a:srgbClr val="4652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96DFE822-862D-4AE2-AF39-6366F1874ADB}"/>
              </a:ext>
            </a:extLst>
          </p:cNvPr>
          <p:cNvSpPr>
            <a:spLocks noGrp="1"/>
          </p:cNvSpPr>
          <p:nvPr>
            <p:ph type="sldNum" sz="quarter" idx="12"/>
          </p:nvPr>
        </p:nvSpPr>
        <p:spPr>
          <a:xfrm>
            <a:off x="145363" y="6470704"/>
            <a:ext cx="520065" cy="274320"/>
          </a:xfrm>
        </p:spPr>
        <p:txBody>
          <a:bodyPr>
            <a:normAutofit/>
          </a:bodyPr>
          <a:lstStyle/>
          <a:p>
            <a:pPr>
              <a:spcAft>
                <a:spcPts val="600"/>
              </a:spcAft>
            </a:pPr>
            <a:fld id="{FEB09506-28EA-4C19-A061-02E7C9DE017B}" type="slidenum">
              <a:rPr lang="en-US" smtClean="0"/>
              <a:pPr>
                <a:spcAft>
                  <a:spcPts val="600"/>
                </a:spcAft>
              </a:pPr>
              <a:t>11</a:t>
            </a:fld>
            <a:endParaRPr lang="en-US"/>
          </a:p>
        </p:txBody>
      </p:sp>
      <p:pic>
        <p:nvPicPr>
          <p:cNvPr id="18" name="Picture 17" descr="A picture containing table, indoor, people, conference room&#10;&#10;Description automatically generated">
            <a:extLst>
              <a:ext uri="{FF2B5EF4-FFF2-40B4-BE49-F238E27FC236}">
                <a16:creationId xmlns:a16="http://schemas.microsoft.com/office/drawing/2014/main" id="{773FA7F4-E78B-486D-920C-40AF933D0BBC}"/>
              </a:ext>
            </a:extLst>
          </p:cNvPr>
          <p:cNvPicPr>
            <a:picLocks noChangeAspect="1"/>
          </p:cNvPicPr>
          <p:nvPr/>
        </p:nvPicPr>
        <p:blipFill rotWithShape="1">
          <a:blip r:embed="rId3">
            <a:extLst>
              <a:ext uri="{28A0092B-C50C-407E-A947-70E740481C1C}">
                <a14:useLocalDpi xmlns:a14="http://schemas.microsoft.com/office/drawing/2010/main" val="0"/>
              </a:ext>
            </a:extLst>
          </a:blip>
          <a:srcRect l="16903" r="9958" b="-2"/>
          <a:stretch/>
        </p:blipFill>
        <p:spPr>
          <a:xfrm>
            <a:off x="4946571" y="3264090"/>
            <a:ext cx="4959428" cy="3593910"/>
          </a:xfrm>
          <a:prstGeom prst="rect">
            <a:avLst/>
          </a:prstGeom>
        </p:spPr>
      </p:pic>
      <p:pic>
        <p:nvPicPr>
          <p:cNvPr id="14" name="Picture 13">
            <a:extLst>
              <a:ext uri="{FF2B5EF4-FFF2-40B4-BE49-F238E27FC236}">
                <a16:creationId xmlns:a16="http://schemas.microsoft.com/office/drawing/2014/main" id="{77DC4064-8000-40EE-9910-94B6A4F3C0B4}"/>
              </a:ext>
            </a:extLst>
          </p:cNvPr>
          <p:cNvPicPr>
            <a:picLocks noChangeAspect="1"/>
          </p:cNvPicPr>
          <p:nvPr/>
        </p:nvPicPr>
        <p:blipFill rotWithShape="1">
          <a:blip r:embed="rId4">
            <a:extLst>
              <a:ext uri="{28A0092B-C50C-407E-A947-70E740481C1C}">
                <a14:useLocalDpi xmlns:a14="http://schemas.microsoft.com/office/drawing/2010/main" val="0"/>
              </a:ext>
            </a:extLst>
          </a:blip>
          <a:srcRect t="3860" r="-2" b="-2"/>
          <a:stretch/>
        </p:blipFill>
        <p:spPr>
          <a:xfrm>
            <a:off x="752404" y="9"/>
            <a:ext cx="5914929"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38" name="Rectangle 33">
            <a:extLst>
              <a:ext uri="{FF2B5EF4-FFF2-40B4-BE49-F238E27FC236}">
                <a16:creationId xmlns:a16="http://schemas.microsoft.com/office/drawing/2014/main" id="{7F41D4CC-403D-465E-9223-3277868A5D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77401" y="643467"/>
            <a:ext cx="3128599" cy="247351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DC4C688-715E-4A31-AB90-6A5752887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404" y="4069422"/>
            <a:ext cx="4063463" cy="2020482"/>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469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89" y="80706"/>
            <a:ext cx="9913189" cy="6376084"/>
            <a:chOff x="-7189" y="377740"/>
            <a:chExt cx="9913189" cy="6376084"/>
          </a:xfrm>
        </p:grpSpPr>
        <p:grpSp>
          <p:nvGrpSpPr>
            <p:cNvPr id="2" name="Group 1"/>
            <p:cNvGrpSpPr/>
            <p:nvPr/>
          </p:nvGrpSpPr>
          <p:grpSpPr>
            <a:xfrm>
              <a:off x="-7189" y="377740"/>
              <a:ext cx="9913189" cy="2399830"/>
              <a:chOff x="-7189" y="377740"/>
              <a:chExt cx="9913189" cy="2399830"/>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5" y="377740"/>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479914" y="1473731"/>
            <a:ext cx="9011450" cy="4525963"/>
          </a:xfrm>
          <a:prstGeom prst="rect">
            <a:avLst/>
          </a:prstGeom>
          <a:noFill/>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680" indent="-463320" defTabSz="457200">
              <a:spcBef>
                <a:spcPts val="2001"/>
              </a:spcBef>
              <a:buClr>
                <a:srgbClr val="008000"/>
              </a:buClr>
              <a:buBlip>
                <a:blip r:embed="rId5"/>
              </a:buBlip>
            </a:pPr>
            <a:r>
              <a:rPr lang="en-US" b="1" dirty="0">
                <a:solidFill>
                  <a:srgbClr val="002060"/>
                </a:solidFill>
                <a:cs typeface="Arial" panose="020B0604020202020204" pitchFamily="34" charset="0"/>
              </a:rPr>
              <a:t>Expert groups</a:t>
            </a:r>
          </a:p>
          <a:p>
            <a:pPr marL="1139825" lvl="1" indent="-457200">
              <a:buClr>
                <a:srgbClr val="5EBA47"/>
              </a:buClr>
              <a:buFont typeface="+mj-lt"/>
              <a:buAutoNum type="arabicPeriod"/>
            </a:pPr>
            <a:r>
              <a:rPr lang="en-US" dirty="0">
                <a:cs typeface="Arial" panose="020B0604020202020204" pitchFamily="34" charset="0"/>
              </a:rPr>
              <a:t>On ESD indicators</a:t>
            </a:r>
            <a:r>
              <a:rPr lang="ru-RU" dirty="0">
                <a:cs typeface="Arial" panose="020B0604020202020204" pitchFamily="34" charset="0"/>
              </a:rPr>
              <a:t> (2005-2008)</a:t>
            </a:r>
          </a:p>
          <a:p>
            <a:pPr marL="1139825" lvl="1" indent="-457200">
              <a:buClr>
                <a:srgbClr val="5EBA47"/>
              </a:buClr>
              <a:buFont typeface="+mj-lt"/>
              <a:buAutoNum type="arabicPeriod"/>
            </a:pPr>
            <a:r>
              <a:rPr lang="en-US" dirty="0">
                <a:cs typeface="Arial" panose="020B0604020202020204" pitchFamily="34" charset="0"/>
              </a:rPr>
              <a:t>On ESD Competences</a:t>
            </a:r>
            <a:r>
              <a:rPr lang="ru-RU" dirty="0">
                <a:cs typeface="Arial" panose="020B0604020202020204" pitchFamily="34" charset="0"/>
              </a:rPr>
              <a:t> (2009-2011)</a:t>
            </a:r>
            <a:endParaRPr lang="fr-CH" dirty="0">
              <a:cs typeface="Arial" panose="020B0604020202020204" pitchFamily="34" charset="0"/>
            </a:endParaRPr>
          </a:p>
          <a:p>
            <a:pPr marL="463680" indent="-463320" defTabSz="457200">
              <a:spcBef>
                <a:spcPts val="2001"/>
              </a:spcBef>
              <a:buClr>
                <a:srgbClr val="008000"/>
              </a:buClr>
              <a:buBlip>
                <a:blip r:embed="rId5"/>
              </a:buBlip>
            </a:pPr>
            <a:r>
              <a:rPr lang="ru-RU" b="1" dirty="0">
                <a:solidFill>
                  <a:srgbClr val="002060"/>
                </a:solidFill>
                <a:cs typeface="Arial" panose="020B0604020202020204" pitchFamily="34" charset="0"/>
              </a:rPr>
              <a:t>«</a:t>
            </a:r>
            <a:r>
              <a:rPr lang="en-US" b="1" dirty="0">
                <a:solidFill>
                  <a:srgbClr val="002060"/>
                </a:solidFill>
                <a:cs typeface="Arial" panose="020B0604020202020204" pitchFamily="34" charset="0"/>
              </a:rPr>
              <a:t>Electronic</a:t>
            </a:r>
            <a:r>
              <a:rPr lang="ru-RU" b="1" dirty="0">
                <a:solidFill>
                  <a:srgbClr val="002060"/>
                </a:solidFill>
                <a:cs typeface="Arial" panose="020B0604020202020204" pitchFamily="34" charset="0"/>
              </a:rPr>
              <a:t>» </a:t>
            </a:r>
            <a:r>
              <a:rPr lang="en-US" b="1" dirty="0">
                <a:solidFill>
                  <a:srgbClr val="002060"/>
                </a:solidFill>
                <a:cs typeface="Arial" panose="020B0604020202020204" pitchFamily="34" charset="0"/>
              </a:rPr>
              <a:t>Expert groups on priority action areas (2012)</a:t>
            </a:r>
          </a:p>
          <a:p>
            <a:pPr marL="1139825" lvl="1" indent="-457200">
              <a:buClr>
                <a:srgbClr val="5EBA47"/>
              </a:buClr>
              <a:buFont typeface="+mj-lt"/>
              <a:buAutoNum type="arabicPeriod"/>
            </a:pPr>
            <a:r>
              <a:rPr lang="en-US" dirty="0">
                <a:cs typeface="Arial" panose="020B0604020202020204" pitchFamily="34" charset="0"/>
              </a:rPr>
              <a:t>On introducing ESD in schools plans</a:t>
            </a:r>
            <a:endParaRPr lang="ru-RU" dirty="0">
              <a:cs typeface="Arial" panose="020B0604020202020204" pitchFamily="34" charset="0"/>
            </a:endParaRPr>
          </a:p>
          <a:p>
            <a:pPr marL="1139825" lvl="1" indent="-457200">
              <a:buClr>
                <a:srgbClr val="5EBA47"/>
              </a:buClr>
              <a:buFont typeface="+mj-lt"/>
              <a:buAutoNum type="arabicPeriod"/>
            </a:pPr>
            <a:r>
              <a:rPr lang="en-US" dirty="0">
                <a:cs typeface="Arial" panose="020B0604020202020204" pitchFamily="34" charset="0"/>
              </a:rPr>
              <a:t>On introducing ESD in teacher training </a:t>
            </a:r>
            <a:r>
              <a:rPr lang="en-US" dirty="0" err="1">
                <a:cs typeface="Arial" panose="020B0604020202020204" pitchFamily="34" charset="0"/>
              </a:rPr>
              <a:t>programmes</a:t>
            </a:r>
            <a:endParaRPr lang="ru-RU" dirty="0">
              <a:cs typeface="Arial" panose="020B0604020202020204" pitchFamily="34" charset="0"/>
            </a:endParaRPr>
          </a:p>
          <a:p>
            <a:pPr marL="1139825" lvl="1" indent="-457200">
              <a:buClr>
                <a:srgbClr val="5EBA47"/>
              </a:buClr>
              <a:buFont typeface="+mj-lt"/>
              <a:buAutoNum type="arabicPeriod"/>
            </a:pPr>
            <a:r>
              <a:rPr lang="en-US" dirty="0">
                <a:cs typeface="Arial" panose="020B0604020202020204" pitchFamily="34" charset="0"/>
              </a:rPr>
              <a:t>On reorienting TVET in support of SD in member States</a:t>
            </a:r>
          </a:p>
          <a:p>
            <a:pPr marL="463680" lvl="1" indent="-463320" defTabSz="457200">
              <a:lnSpc>
                <a:spcPct val="100000"/>
              </a:lnSpc>
              <a:spcBef>
                <a:spcPts val="2001"/>
              </a:spcBef>
              <a:buClr>
                <a:srgbClr val="008000"/>
              </a:buClr>
              <a:buBlip>
                <a:blip r:embed="rId5"/>
              </a:buBlip>
            </a:pPr>
            <a:r>
              <a:rPr lang="en-US" sz="2800" b="1" dirty="0">
                <a:solidFill>
                  <a:srgbClr val="002060"/>
                </a:solidFill>
                <a:cs typeface="Arial" panose="020B0604020202020204" pitchFamily="34" charset="0"/>
              </a:rPr>
              <a:t>Most recent:</a:t>
            </a:r>
          </a:p>
          <a:p>
            <a:pPr marL="1139825" lvl="1" indent="-457200">
              <a:buClr>
                <a:srgbClr val="5EBA47"/>
              </a:buClr>
              <a:buFont typeface="+mj-lt"/>
              <a:buAutoNum type="arabicPeriod"/>
            </a:pPr>
            <a:r>
              <a:rPr lang="fr-CH" dirty="0">
                <a:cs typeface="Arial" panose="020B0604020202020204" pitchFamily="34" charset="0"/>
              </a:rPr>
              <a:t>AHG on Strategic Planning (2018 - </a:t>
            </a:r>
            <a:r>
              <a:rPr lang="fr-CH" dirty="0" err="1">
                <a:cs typeface="Arial" panose="020B0604020202020204" pitchFamily="34" charset="0"/>
              </a:rPr>
              <a:t>present</a:t>
            </a:r>
            <a:r>
              <a:rPr lang="fr-CH" dirty="0">
                <a:cs typeface="Arial" panose="020B0604020202020204" pitchFamily="34" charset="0"/>
              </a:rPr>
              <a:t>)</a:t>
            </a:r>
          </a:p>
          <a:p>
            <a:pPr marL="1139825" lvl="1" indent="-457200">
              <a:buClr>
                <a:srgbClr val="5EBA47"/>
              </a:buClr>
              <a:buFont typeface="+mj-lt"/>
              <a:buAutoNum type="arabicPeriod"/>
            </a:pPr>
            <a:r>
              <a:rPr lang="en-US" dirty="0">
                <a:cs typeface="Arial" panose="020B0604020202020204" pitchFamily="34" charset="0"/>
              </a:rPr>
              <a:t>AHG on Indicators (2019 – present)</a:t>
            </a:r>
          </a:p>
          <a:p>
            <a:pPr marL="1139825" lvl="1" indent="-457200">
              <a:buClr>
                <a:srgbClr val="5EBA47"/>
              </a:buClr>
              <a:buFont typeface="+mj-lt"/>
              <a:buAutoNum type="arabicPeriod"/>
            </a:pPr>
            <a:r>
              <a:rPr lang="en-US" dirty="0">
                <a:cs typeface="Arial" panose="020B0604020202020204" pitchFamily="34" charset="0"/>
              </a:rPr>
              <a:t>AHG on Youth (2019)</a:t>
            </a:r>
          </a:p>
          <a:p>
            <a:pPr marL="0" lvl="1" indent="0">
              <a:buClr>
                <a:srgbClr val="5EBA47"/>
              </a:buClr>
              <a:buNone/>
            </a:pPr>
            <a:endParaRPr lang="en-US" sz="2000" dirty="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12</a:t>
            </a:fld>
            <a:endParaRPr lang="en-US"/>
          </a:p>
        </p:txBody>
      </p:sp>
      <p:sp>
        <p:nvSpPr>
          <p:cNvPr id="14" name="Title 4"/>
          <p:cNvSpPr txBox="1">
            <a:spLocks/>
          </p:cNvSpPr>
          <p:nvPr/>
        </p:nvSpPr>
        <p:spPr>
          <a:xfrm>
            <a:off x="261239" y="-56929"/>
            <a:ext cx="9448800" cy="1092071"/>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spcBef>
                <a:spcPts val="0"/>
              </a:spcBef>
            </a:pPr>
            <a:r>
              <a:rPr lang="en-US" sz="3600" b="1" dirty="0">
                <a:solidFill>
                  <a:srgbClr val="000090"/>
                </a:solidFill>
                <a:latin typeface="+mn-lt"/>
                <a:ea typeface="+mn-ea"/>
                <a:cs typeface="+mn-cs"/>
              </a:rPr>
              <a:t>UNECE Steering Committee Expert Groups</a:t>
            </a:r>
          </a:p>
        </p:txBody>
      </p:sp>
    </p:spTree>
    <p:extLst>
      <p:ext uri="{BB962C8B-B14F-4D97-AF65-F5344CB8AC3E}">
        <p14:creationId xmlns:p14="http://schemas.microsoft.com/office/powerpoint/2010/main" val="322527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7604" y="352947"/>
            <a:ext cx="9563100" cy="804843"/>
          </a:xfrm>
        </p:spPr>
        <p:txBody>
          <a:bodyPr>
            <a:normAutofit fontScale="90000"/>
          </a:bodyPr>
          <a:lstStyle/>
          <a:p>
            <a:pPr algn="ctr"/>
            <a:r>
              <a:rPr lang="en-US" sz="4000" b="1" dirty="0">
                <a:solidFill>
                  <a:srgbClr val="000090"/>
                </a:solidFill>
                <a:latin typeface="+mn-lt"/>
                <a:ea typeface="+mn-ea"/>
                <a:cs typeface="+mn-cs"/>
              </a:rPr>
              <a:t>Results of work of ECE Expert Group on Competences in ESD </a:t>
            </a:r>
            <a:br>
              <a:rPr lang="ru-RU" sz="20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2000" dirty="0">
                <a:solidFill>
                  <a:srgbClr val="0000FF"/>
                </a:solidFill>
                <a:latin typeface="Verdana" panose="020B0604030504040204" pitchFamily="34" charset="0"/>
                <a:ea typeface="Verdana" panose="020B0604030504040204" pitchFamily="34" charset="0"/>
                <a:cs typeface="Verdana" panose="020B0604030504040204" pitchFamily="34" charset="0"/>
              </a:rPr>
              <a:t>(online materials</a:t>
            </a:r>
            <a:r>
              <a:rPr lang="ru-RU" sz="2000" dirty="0">
                <a:solidFill>
                  <a:srgbClr val="0000FF"/>
                </a:solidFill>
                <a:latin typeface="Verdana" panose="020B0604030504040204" pitchFamily="34" charset="0"/>
                <a:ea typeface="Verdana" panose="020B0604030504040204" pitchFamily="34" charset="0"/>
                <a:cs typeface="Verdana" panose="020B0604030504040204" pitchFamily="34" charset="0"/>
              </a:rPr>
              <a:t>)</a:t>
            </a:r>
            <a:endParaRPr lang="en-GB"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6" name="Espace réservé du contenu 5"/>
          <p:cNvSpPr txBox="1">
            <a:spLocks/>
          </p:cNvSpPr>
          <p:nvPr/>
        </p:nvSpPr>
        <p:spPr>
          <a:xfrm>
            <a:off x="5727692" y="1888353"/>
            <a:ext cx="3889273" cy="3594987"/>
          </a:xfrm>
          <a:prstGeom prst="rect">
            <a:avLst/>
          </a:prstGeom>
          <a:noFill/>
        </p:spPr>
        <p:txBody>
          <a:bodyPr vert="horz" lIns="91440" tIns="45720" rIns="91440" bIns="45720" rtlCol="0">
            <a:normAutofit lnSpcReduction="10000"/>
          </a:bodyPr>
          <a:lstStyle>
            <a:lvl1pPr marL="0" indent="0" algn="l" defTabSz="914400" rtl="0" eaLnBrk="1" latinLnBrk="0" hangingPunct="1">
              <a:spcBef>
                <a:spcPct val="20000"/>
              </a:spcBef>
              <a:buFont typeface="Arial" pitchFamily="34" charset="0"/>
              <a:buNone/>
              <a:defRPr lang="en-US" sz="2000" b="1" kern="1200" baseline="0" dirty="0" smtClean="0">
                <a:solidFill>
                  <a:srgbClr val="006600"/>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lvl="1">
              <a:lnSpc>
                <a:spcPct val="110000"/>
              </a:lnSpc>
              <a:spcAft>
                <a:spcPts val="500"/>
              </a:spcAft>
              <a:buClr>
                <a:schemeClr val="accent1"/>
              </a:buClr>
              <a:buSzPct val="150000"/>
              <a:buFont typeface="Wingdings" panose="05000000000000000000" pitchFamily="2" charset="2"/>
              <a:buChar char="§"/>
              <a:defRPr/>
            </a:pPr>
            <a:r>
              <a:rPr lang="en-US" dirty="0">
                <a:solidFill>
                  <a:schemeClr val="tx1"/>
                </a:solidFill>
                <a:ea typeface="Verdana" pitchFamily="34" charset="0"/>
                <a:cs typeface="Verdana" pitchFamily="34" charset="0"/>
                <a:hlinkClick r:id="rId3"/>
              </a:rPr>
              <a:t>Educator Competences for ESD and policy recommendations on promoting ESD Competences</a:t>
            </a:r>
            <a:endParaRPr lang="en-US" dirty="0">
              <a:solidFill>
                <a:schemeClr val="tx1"/>
              </a:solidFill>
              <a:ea typeface="Verdana" pitchFamily="34" charset="0"/>
              <a:cs typeface="Verdana" pitchFamily="34" charset="0"/>
            </a:endParaRPr>
          </a:p>
          <a:p>
            <a:pPr lvl="1">
              <a:lnSpc>
                <a:spcPct val="110000"/>
              </a:lnSpc>
              <a:spcAft>
                <a:spcPts val="500"/>
              </a:spcAft>
              <a:buClr>
                <a:schemeClr val="accent1"/>
              </a:buClr>
              <a:buSzPct val="150000"/>
              <a:buFont typeface="Wingdings" panose="05000000000000000000" pitchFamily="2" charset="2"/>
              <a:buChar char="§"/>
              <a:defRPr/>
            </a:pPr>
            <a:r>
              <a:rPr lang="en-US" dirty="0">
                <a:solidFill>
                  <a:schemeClr val="tx1"/>
                </a:solidFill>
                <a:ea typeface="Verdana" pitchFamily="34" charset="0"/>
                <a:cs typeface="Verdana" pitchFamily="34" charset="0"/>
                <a:hlinkClick r:id="rId4"/>
              </a:rPr>
              <a:t>Workshop Toolkit: Training materials on the Educator Competences</a:t>
            </a:r>
            <a:endParaRPr lang="en-GB" dirty="0">
              <a:solidFill>
                <a:schemeClr val="tx1"/>
              </a:solidFill>
              <a:ea typeface="Verdana" pitchFamily="34" charset="0"/>
              <a:cs typeface="Verdana" pitchFamily="34" charset="0"/>
            </a:endParaRPr>
          </a:p>
          <a:p>
            <a:endParaRPr lang="fr-FR" dirty="0"/>
          </a:p>
        </p:txBody>
      </p:sp>
      <p:sp>
        <p:nvSpPr>
          <p:cNvPr id="7" name="Rectangle 6"/>
          <p:cNvSpPr/>
          <p:nvPr/>
        </p:nvSpPr>
        <p:spPr>
          <a:xfrm flipV="1">
            <a:off x="2295744" y="1493567"/>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ubtitle 5"/>
          <p:cNvSpPr txBox="1">
            <a:spLocks/>
          </p:cNvSpPr>
          <p:nvPr/>
        </p:nvSpPr>
        <p:spPr>
          <a:xfrm>
            <a:off x="342900" y="1405890"/>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140" y="432041"/>
            <a:ext cx="955424" cy="866288"/>
          </a:xfrm>
          <a:prstGeom prst="rect">
            <a:avLst/>
          </a:prstGeom>
        </p:spPr>
      </p:pic>
      <p:sp>
        <p:nvSpPr>
          <p:cNvPr id="10" name="Rectangle 9"/>
          <p:cNvSpPr/>
          <p:nvPr/>
        </p:nvSpPr>
        <p:spPr>
          <a:xfrm flipV="1">
            <a:off x="435657" y="1529047"/>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13833" y="1473683"/>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6"/>
          <a:stretch>
            <a:fillRect/>
          </a:stretch>
        </p:blipFill>
        <p:spPr>
          <a:xfrm>
            <a:off x="247604" y="1888354"/>
            <a:ext cx="2537637" cy="3594986"/>
          </a:xfrm>
          <a:prstGeom prst="rect">
            <a:avLst/>
          </a:prstGeom>
        </p:spPr>
      </p:pic>
      <p:pic>
        <p:nvPicPr>
          <p:cNvPr id="3" name="Picture 2"/>
          <p:cNvPicPr>
            <a:picLocks noChangeAspect="1"/>
          </p:cNvPicPr>
          <p:nvPr/>
        </p:nvPicPr>
        <p:blipFill>
          <a:blip r:embed="rId7"/>
          <a:stretch>
            <a:fillRect/>
          </a:stretch>
        </p:blipFill>
        <p:spPr>
          <a:xfrm>
            <a:off x="2973294" y="1888353"/>
            <a:ext cx="2754398" cy="3594987"/>
          </a:xfrm>
          <a:prstGeom prst="rect">
            <a:avLst/>
          </a:prstGeom>
          <a:ln>
            <a:solidFill>
              <a:schemeClr val="accent1"/>
            </a:solidFill>
          </a:ln>
        </p:spPr>
      </p:pic>
    </p:spTree>
    <p:extLst>
      <p:ext uri="{BB962C8B-B14F-4D97-AF65-F5344CB8AC3E}">
        <p14:creationId xmlns:p14="http://schemas.microsoft.com/office/powerpoint/2010/main" val="328797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89" y="25469"/>
            <a:ext cx="9913189" cy="6351622"/>
            <a:chOff x="-7189" y="402202"/>
            <a:chExt cx="9913189" cy="6351622"/>
          </a:xfrm>
        </p:grpSpPr>
        <p:grpSp>
          <p:nvGrpSpPr>
            <p:cNvPr id="2" name="Group 1"/>
            <p:cNvGrpSpPr/>
            <p:nvPr/>
          </p:nvGrpSpPr>
          <p:grpSpPr>
            <a:xfrm>
              <a:off x="-7189" y="402202"/>
              <a:ext cx="9913189" cy="2375368"/>
              <a:chOff x="-7189" y="402202"/>
              <a:chExt cx="9913189" cy="2375368"/>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347" y="402202"/>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460354" y="1516909"/>
            <a:ext cx="9445646" cy="4525963"/>
          </a:xfrm>
          <a:prstGeom prst="rect">
            <a:avLst/>
          </a:prstGeom>
          <a:no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680" indent="-463320" defTabSz="457200">
              <a:spcBef>
                <a:spcPts val="2001"/>
              </a:spcBef>
              <a:buClr>
                <a:srgbClr val="008000"/>
              </a:buClr>
              <a:buBlip>
                <a:blip r:embed="rId5"/>
              </a:buBlip>
            </a:pPr>
            <a:r>
              <a:rPr lang="en-US" sz="2400" dirty="0">
                <a:latin typeface="Arial" panose="020B0604020202020204" pitchFamily="34" charset="0"/>
                <a:cs typeface="Arial" panose="020B0604020202020204" pitchFamily="34" charset="0"/>
              </a:rPr>
              <a:t>Series of national workshops in Middle Asia </a:t>
            </a:r>
            <a:r>
              <a:rPr lang="ru-RU" sz="2400" dirty="0">
                <a:latin typeface="Arial" panose="020B0604020202020204" pitchFamily="34" charset="0"/>
                <a:cs typeface="Arial" panose="020B0604020202020204" pitchFamily="34" charset="0"/>
              </a:rPr>
              <a:t>(2011-2013)</a:t>
            </a:r>
          </a:p>
          <a:p>
            <a:pPr marL="463680" indent="-463320" defTabSz="457200">
              <a:spcBef>
                <a:spcPts val="2001"/>
              </a:spcBef>
              <a:spcAft>
                <a:spcPts val="600"/>
              </a:spcAft>
              <a:buClr>
                <a:srgbClr val="008000"/>
              </a:buClr>
              <a:buBlip>
                <a:blip r:embed="rId5"/>
              </a:buBlip>
            </a:pPr>
            <a:r>
              <a:rPr lang="en-US" sz="2400" dirty="0">
                <a:latin typeface="Arial" panose="020B0604020202020204" pitchFamily="34" charset="0"/>
                <a:cs typeface="Arial" panose="020B0604020202020204" pitchFamily="34" charset="0"/>
              </a:rPr>
              <a:t>Sub-regional workshop in Slovenia</a:t>
            </a:r>
            <a:r>
              <a:rPr lang="ru-RU" sz="2400" dirty="0">
                <a:latin typeface="Arial" panose="020B0604020202020204" pitchFamily="34" charset="0"/>
                <a:cs typeface="Arial" panose="020B0604020202020204" pitchFamily="34" charset="0"/>
              </a:rPr>
              <a:t> (2011) </a:t>
            </a:r>
            <a:r>
              <a:rPr lang="en-US" sz="2400" dirty="0">
                <a:latin typeface="Arial" panose="020B0604020202020204" pitchFamily="34" charset="0"/>
                <a:cs typeface="Arial" panose="020B0604020202020204" pitchFamily="34" charset="0"/>
              </a:rPr>
              <a:t>and Middle Asia</a:t>
            </a:r>
            <a:r>
              <a:rPr lang="ru-RU" sz="2400" dirty="0">
                <a:latin typeface="Arial" panose="020B0604020202020204" pitchFamily="34" charset="0"/>
                <a:cs typeface="Arial" panose="020B0604020202020204" pitchFamily="34" charset="0"/>
              </a:rPr>
              <a:t> (2012)</a:t>
            </a:r>
            <a:endParaRPr lang="en-US" sz="2200" dirty="0">
              <a:solidFill>
                <a:srgbClr val="008000"/>
              </a:solidFill>
              <a:latin typeface="Verdana" panose="020B0604030504040204" pitchFamily="34" charset="0"/>
              <a:ea typeface="Verdana" panose="020B0604030504040204" pitchFamily="34" charset="0"/>
              <a:cs typeface="Verdana" panose="020B0604030504040204" pitchFamily="34" charset="0"/>
            </a:endParaRPr>
          </a:p>
          <a:p>
            <a:pPr marL="168275" indent="0">
              <a:buClr>
                <a:srgbClr val="5EBA47"/>
              </a:buClr>
              <a:buNone/>
            </a:pPr>
            <a:r>
              <a:rPr lang="en-US" sz="2400" b="1" dirty="0">
                <a:solidFill>
                  <a:srgbClr val="000090"/>
                </a:solidFill>
              </a:rPr>
              <a:t>On implementing 3</a:t>
            </a:r>
            <a:r>
              <a:rPr lang="en-US" sz="2400" b="1" baseline="30000" dirty="0">
                <a:solidFill>
                  <a:srgbClr val="000090"/>
                </a:solidFill>
              </a:rPr>
              <a:t>rd</a:t>
            </a:r>
            <a:r>
              <a:rPr lang="en-US" sz="2400" b="1" dirty="0">
                <a:solidFill>
                  <a:srgbClr val="000090"/>
                </a:solidFill>
              </a:rPr>
              <a:t> priority area on “reorienting TVET to support SD and green economies”</a:t>
            </a:r>
          </a:p>
          <a:p>
            <a:pPr marL="625475" indent="-457200">
              <a:lnSpc>
                <a:spcPct val="100000"/>
              </a:lnSpc>
              <a:buClr>
                <a:srgbClr val="5EBA47"/>
              </a:buClr>
              <a:buFont typeface="Wingdings" panose="05000000000000000000" pitchFamily="2" charset="2"/>
              <a:buChar char="§"/>
            </a:pPr>
            <a:r>
              <a:rPr lang="en-US" dirty="0">
                <a:latin typeface="Calibri" panose="020F0502020204030204" pitchFamily="34" charset="0"/>
                <a:ea typeface="Verdana" panose="020B0604030504040204" pitchFamily="34" charset="0"/>
                <a:cs typeface="Calibri" panose="020F0502020204030204" pitchFamily="34" charset="0"/>
              </a:rPr>
              <a:t>2015: </a:t>
            </a:r>
            <a:r>
              <a:rPr lang="en-US" dirty="0" err="1">
                <a:latin typeface="Calibri" panose="020F0502020204030204" pitchFamily="34" charset="0"/>
                <a:ea typeface="Verdana" panose="020B0604030504040204" pitchFamily="34" charset="0"/>
                <a:cs typeface="Calibri" panose="020F0502020204030204" pitchFamily="34" charset="0"/>
              </a:rPr>
              <a:t>Cholpon</a:t>
            </a:r>
            <a:r>
              <a:rPr lang="en-US" dirty="0">
                <a:latin typeface="Calibri" panose="020F0502020204030204" pitchFamily="34" charset="0"/>
                <a:ea typeface="Verdana" panose="020B0604030504040204" pitchFamily="34" charset="0"/>
                <a:cs typeface="Calibri" panose="020F0502020204030204" pitchFamily="34" charset="0"/>
              </a:rPr>
              <a:t>-Ata, Kyrgyzstan</a:t>
            </a:r>
          </a:p>
          <a:p>
            <a:pPr marL="625475" indent="-457200">
              <a:lnSpc>
                <a:spcPct val="100000"/>
              </a:lnSpc>
              <a:buClr>
                <a:srgbClr val="5EBA47"/>
              </a:buClr>
              <a:buFont typeface="Wingdings" panose="05000000000000000000" pitchFamily="2" charset="2"/>
              <a:buChar char="§"/>
            </a:pPr>
            <a:r>
              <a:rPr lang="en-US" dirty="0">
                <a:latin typeface="Calibri" panose="020F0502020204030204" pitchFamily="34" charset="0"/>
                <a:ea typeface="Verdana" panose="020B0604030504040204" pitchFamily="34" charset="0"/>
                <a:cs typeface="Calibri" panose="020F0502020204030204" pitchFamily="34" charset="0"/>
              </a:rPr>
              <a:t>2016:</a:t>
            </a:r>
            <a:r>
              <a:rPr lang="ru-RU" dirty="0">
                <a:latin typeface="Calibri" panose="020F0502020204030204" pitchFamily="34" charset="0"/>
                <a:ea typeface="Verdana" panose="020B0604030504040204" pitchFamily="34" charset="0"/>
                <a:cs typeface="Calibri" panose="020F0502020204030204" pitchFamily="34" charset="0"/>
              </a:rPr>
              <a:t> </a:t>
            </a:r>
            <a:r>
              <a:rPr lang="en-US" dirty="0">
                <a:latin typeface="Calibri" panose="020F0502020204030204" pitchFamily="34" charset="0"/>
                <a:ea typeface="Verdana" panose="020B0604030504040204" pitchFamily="34" charset="0"/>
                <a:cs typeface="Calibri" panose="020F0502020204030204" pitchFamily="34" charset="0"/>
              </a:rPr>
              <a:t>Minsk, Belarus</a:t>
            </a:r>
            <a:endParaRPr lang="en-GB" dirty="0">
              <a:latin typeface="Calibri" panose="020F0502020204030204" pitchFamily="34" charset="0"/>
              <a:ea typeface="Verdana" panose="020B0604030504040204" pitchFamily="34" charset="0"/>
              <a:cs typeface="Calibri" panose="020F0502020204030204" pitchFamily="34" charset="0"/>
            </a:endParaRPr>
          </a:p>
          <a:p>
            <a:pPr marL="625475" indent="-457200">
              <a:lnSpc>
                <a:spcPct val="100000"/>
              </a:lnSpc>
              <a:buClr>
                <a:srgbClr val="5EBA47"/>
              </a:buClr>
              <a:buFont typeface="Wingdings" panose="05000000000000000000" pitchFamily="2" charset="2"/>
              <a:buChar char="§"/>
            </a:pPr>
            <a:r>
              <a:rPr lang="en-US" dirty="0">
                <a:latin typeface="Calibri" panose="020F0502020204030204" pitchFamily="34" charset="0"/>
                <a:ea typeface="Verdana" panose="020B0604030504040204" pitchFamily="34" charset="0"/>
                <a:cs typeface="Calibri" panose="020F0502020204030204" pitchFamily="34" charset="0"/>
              </a:rPr>
              <a:t>2018: Yerevan, Armenia</a:t>
            </a:r>
          </a:p>
          <a:p>
            <a:pPr marL="625475" indent="-457200">
              <a:lnSpc>
                <a:spcPct val="100000"/>
              </a:lnSpc>
              <a:buClr>
                <a:srgbClr val="5EBA47"/>
              </a:buClr>
              <a:buFont typeface="Wingdings" panose="05000000000000000000" pitchFamily="2" charset="2"/>
              <a:buChar char="§"/>
            </a:pPr>
            <a:r>
              <a:rPr lang="en-US" dirty="0">
                <a:latin typeface="Calibri" panose="020F0502020204030204" pitchFamily="34" charset="0"/>
                <a:ea typeface="Verdana" panose="020B0604030504040204" pitchFamily="34" charset="0"/>
                <a:cs typeface="Calibri" panose="020F0502020204030204" pitchFamily="34" charset="0"/>
              </a:rPr>
              <a:t>2019: Tbilisi, Georgia</a:t>
            </a: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14</a:t>
            </a:fld>
            <a:endParaRPr lang="en-US"/>
          </a:p>
        </p:txBody>
      </p:sp>
      <p:sp>
        <p:nvSpPr>
          <p:cNvPr id="14" name="Title 4"/>
          <p:cNvSpPr txBox="1">
            <a:spLocks/>
          </p:cNvSpPr>
          <p:nvPr/>
        </p:nvSpPr>
        <p:spPr>
          <a:xfrm>
            <a:off x="460354" y="25469"/>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r>
              <a:rPr lang="en-US" sz="3600" b="1" dirty="0">
                <a:solidFill>
                  <a:srgbClr val="000090"/>
                </a:solidFill>
                <a:latin typeface="+mn-lt"/>
                <a:ea typeface="+mn-ea"/>
                <a:cs typeface="+mn-cs"/>
              </a:rPr>
              <a:t>Capacity building workshops</a:t>
            </a:r>
          </a:p>
        </p:txBody>
      </p:sp>
    </p:spTree>
    <p:extLst>
      <p:ext uri="{BB962C8B-B14F-4D97-AF65-F5344CB8AC3E}">
        <p14:creationId xmlns:p14="http://schemas.microsoft.com/office/powerpoint/2010/main" val="34592276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8C2A591-C405-4A77-87EE-65358043A846}"/>
              </a:ext>
            </a:extLst>
          </p:cNvPr>
          <p:cNvPicPr>
            <a:picLocks noChangeAspect="1"/>
          </p:cNvPicPr>
          <p:nvPr/>
        </p:nvPicPr>
        <p:blipFill rotWithShape="1">
          <a:blip r:embed="rId2">
            <a:extLst>
              <a:ext uri="{28A0092B-C50C-407E-A947-70E740481C1C}">
                <a14:useLocalDpi xmlns:a14="http://schemas.microsoft.com/office/drawing/2010/main" val="0"/>
              </a:ext>
            </a:extLst>
          </a:blip>
          <a:srcRect t="8035" r="2" b="8039"/>
          <a:stretch/>
        </p:blipFill>
        <p:spPr>
          <a:xfrm>
            <a:off x="3650916" y="243"/>
            <a:ext cx="625508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p:spPr>
      </p:pic>
      <p:pic>
        <p:nvPicPr>
          <p:cNvPr id="10" name="Picture 9" descr="A group of people posing for a photo&#10;&#10;Description automatically generated">
            <a:extLst>
              <a:ext uri="{FF2B5EF4-FFF2-40B4-BE49-F238E27FC236}">
                <a16:creationId xmlns:a16="http://schemas.microsoft.com/office/drawing/2014/main" id="{71CF7569-F5C3-4E6E-A6CC-476F20F21020}"/>
              </a:ext>
            </a:extLst>
          </p:cNvPr>
          <p:cNvPicPr>
            <a:picLocks noChangeAspect="1"/>
          </p:cNvPicPr>
          <p:nvPr/>
        </p:nvPicPr>
        <p:blipFill rotWithShape="1">
          <a:blip r:embed="rId3">
            <a:extLst>
              <a:ext uri="{28A0092B-C50C-407E-A947-70E740481C1C}">
                <a14:useLocalDpi xmlns:a14="http://schemas.microsoft.com/office/drawing/2010/main" val="0"/>
              </a:ext>
            </a:extLst>
          </a:blip>
          <a:srcRect r="1124" b="-4"/>
          <a:stretch/>
        </p:blipFill>
        <p:spPr>
          <a:xfrm>
            <a:off x="20" y="10"/>
            <a:ext cx="4761065"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p:spPr>
      </p:pic>
      <p:pic>
        <p:nvPicPr>
          <p:cNvPr id="14" name="Picture 13">
            <a:extLst>
              <a:ext uri="{FF2B5EF4-FFF2-40B4-BE49-F238E27FC236}">
                <a16:creationId xmlns:a16="http://schemas.microsoft.com/office/drawing/2014/main" id="{CFB983F9-15D0-4B0D-B10D-4820C1313BAF}"/>
              </a:ext>
            </a:extLst>
          </p:cNvPr>
          <p:cNvPicPr>
            <a:picLocks noChangeAspect="1"/>
          </p:cNvPicPr>
          <p:nvPr/>
        </p:nvPicPr>
        <p:blipFill rotWithShape="1">
          <a:blip r:embed="rId4">
            <a:extLst>
              <a:ext uri="{28A0092B-C50C-407E-A947-70E740481C1C}">
                <a14:useLocalDpi xmlns:a14="http://schemas.microsoft.com/office/drawing/2010/main" val="0"/>
              </a:ext>
            </a:extLst>
          </a:blip>
          <a:srcRect l="2493" r="1" b="1"/>
          <a:stretch/>
        </p:blipFill>
        <p:spPr>
          <a:xfrm>
            <a:off x="5159447" y="3511295"/>
            <a:ext cx="4746553"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6" name="Picture 5" descr="A picture containing text&#10;&#10;Description automatically generated">
            <a:extLst>
              <a:ext uri="{FF2B5EF4-FFF2-40B4-BE49-F238E27FC236}">
                <a16:creationId xmlns:a16="http://schemas.microsoft.com/office/drawing/2014/main" id="{350B67E1-467C-40EE-B469-A62E073DDD9C}"/>
              </a:ext>
            </a:extLst>
          </p:cNvPr>
          <p:cNvPicPr>
            <a:picLocks noChangeAspect="1"/>
          </p:cNvPicPr>
          <p:nvPr/>
        </p:nvPicPr>
        <p:blipFill rotWithShape="1">
          <a:blip r:embed="rId5">
            <a:extLst>
              <a:ext uri="{28A0092B-C50C-407E-A947-70E740481C1C}">
                <a14:useLocalDpi xmlns:a14="http://schemas.microsoft.com/office/drawing/2010/main" val="0"/>
              </a:ext>
            </a:extLst>
          </a:blip>
          <a:srcRect t="11927" r="2" b="2"/>
          <a:stretch/>
        </p:blipFill>
        <p:spPr>
          <a:xfrm>
            <a:off x="20" y="3511295"/>
            <a:ext cx="6255063"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p:spPr>
      </p:pic>
      <p:sp>
        <p:nvSpPr>
          <p:cNvPr id="2" name="Slide Number Placeholder 1">
            <a:extLst>
              <a:ext uri="{FF2B5EF4-FFF2-40B4-BE49-F238E27FC236}">
                <a16:creationId xmlns:a16="http://schemas.microsoft.com/office/drawing/2014/main" id="{F2411CEA-5BD6-453E-B741-72065D85F33D}"/>
              </a:ext>
            </a:extLst>
          </p:cNvPr>
          <p:cNvSpPr>
            <a:spLocks noGrp="1"/>
          </p:cNvSpPr>
          <p:nvPr>
            <p:ph type="sldNum" sz="quarter" idx="12"/>
          </p:nvPr>
        </p:nvSpPr>
        <p:spPr>
          <a:xfrm>
            <a:off x="8613320" y="6356350"/>
            <a:ext cx="611641" cy="365125"/>
          </a:xfrm>
        </p:spPr>
        <p:txBody>
          <a:bodyPr>
            <a:normAutofit/>
          </a:bodyPr>
          <a:lstStyle/>
          <a:p>
            <a:pPr>
              <a:spcAft>
                <a:spcPts val="600"/>
              </a:spcAft>
            </a:pPr>
            <a:fld id="{FEB09506-28EA-4C19-A061-02E7C9DE017B}" type="slidenum">
              <a:rPr lang="en-US" smtClean="0">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130127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89" y="147274"/>
            <a:ext cx="9913189" cy="6345526"/>
            <a:chOff x="-7189" y="408298"/>
            <a:chExt cx="9913189" cy="6345526"/>
          </a:xfrm>
        </p:grpSpPr>
        <p:grpSp>
          <p:nvGrpSpPr>
            <p:cNvPr id="2" name="Group 1"/>
            <p:cNvGrpSpPr/>
            <p:nvPr/>
          </p:nvGrpSpPr>
          <p:grpSpPr>
            <a:xfrm>
              <a:off x="-7189" y="408298"/>
              <a:ext cx="9913189" cy="2369272"/>
              <a:chOff x="-7189" y="408298"/>
              <a:chExt cx="9913189" cy="236927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07207" y="408298"/>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437495" y="1489461"/>
            <a:ext cx="9011450" cy="1270404"/>
          </a:xfrm>
          <a:prstGeom prst="rect">
            <a:avLst/>
          </a:prstGeom>
          <a:no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0" algn="ctr">
              <a:buClr>
                <a:srgbClr val="5EBA47"/>
              </a:buClr>
              <a:buNone/>
            </a:pPr>
            <a:r>
              <a:rPr lang="en-US" dirty="0">
                <a:solidFill>
                  <a:srgbClr val="0000FF"/>
                </a:solidFill>
                <a:latin typeface="Calibri" panose="020F0502020204030204" pitchFamily="34" charset="0"/>
                <a:cs typeface="Calibri" panose="020F0502020204030204" pitchFamily="34" charset="0"/>
              </a:rPr>
              <a:t>Building the capacity of the Republic of Azerbaijan for implementing the 3</a:t>
            </a:r>
            <a:r>
              <a:rPr lang="en-US" baseline="30000" dirty="0">
                <a:solidFill>
                  <a:srgbClr val="0000FF"/>
                </a:solidFill>
                <a:latin typeface="Calibri" panose="020F0502020204030204" pitchFamily="34" charset="0"/>
                <a:cs typeface="Calibri" panose="020F0502020204030204" pitchFamily="34" charset="0"/>
              </a:rPr>
              <a:t>rd</a:t>
            </a:r>
            <a:r>
              <a:rPr lang="en-US" dirty="0">
                <a:solidFill>
                  <a:srgbClr val="0000FF"/>
                </a:solidFill>
                <a:latin typeface="Calibri" panose="020F0502020204030204" pitchFamily="34" charset="0"/>
                <a:cs typeface="Calibri" panose="020F0502020204030204" pitchFamily="34" charset="0"/>
              </a:rPr>
              <a:t> priority area of the UNECE Strategy for ESD</a:t>
            </a:r>
            <a:r>
              <a:rPr lang="en-US" dirty="0">
                <a:solidFill>
                  <a:srgbClr val="0000FF"/>
                </a:solidFill>
                <a:latin typeface="Arial" panose="020B0604020202020204" pitchFamily="34" charset="0"/>
                <a:cs typeface="Arial" panose="020B0604020202020204" pitchFamily="34" charset="0"/>
              </a:rPr>
              <a:t>:</a:t>
            </a:r>
            <a:endParaRPr lang="ru-RU" dirty="0">
              <a:solidFill>
                <a:srgbClr val="0000FF"/>
              </a:solidFill>
              <a:latin typeface="Arial" panose="020B0604020202020204" pitchFamily="34" charset="0"/>
              <a:cs typeface="Arial" panose="020B0604020202020204" pitchFamily="34" charset="0"/>
            </a:endParaRPr>
          </a:p>
          <a:p>
            <a:pPr marL="168275" indent="0">
              <a:buClr>
                <a:srgbClr val="5EBA47"/>
              </a:buClr>
              <a:buNone/>
            </a:pPr>
            <a:endParaRPr lang="ru-RU" sz="24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16</a:t>
            </a:fld>
            <a:endParaRPr lang="en-US" dirty="0"/>
          </a:p>
        </p:txBody>
      </p:sp>
      <p:sp>
        <p:nvSpPr>
          <p:cNvPr id="14" name="Title 4"/>
          <p:cNvSpPr txBox="1">
            <a:spLocks/>
          </p:cNvSpPr>
          <p:nvPr/>
        </p:nvSpPr>
        <p:spPr>
          <a:xfrm>
            <a:off x="460354" y="57377"/>
            <a:ext cx="9014056" cy="992195"/>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Aft>
                <a:spcPts val="600"/>
              </a:spcAft>
            </a:pPr>
            <a:r>
              <a:rPr lang="en-GB" sz="3200" b="1" spc="50" dirty="0">
                <a:solidFill>
                  <a:srgbClr val="C00000"/>
                </a:solidFill>
                <a:latin typeface="+mn-lt"/>
                <a:ea typeface="Verdana" panose="020B0604030504040204" pitchFamily="34" charset="0"/>
                <a:cs typeface="Verdana" panose="020B0604030504040204" pitchFamily="34" charset="0"/>
              </a:rPr>
              <a:t>2021, April 21-22</a:t>
            </a:r>
            <a:endParaRPr lang="en-US" sz="3200" b="1" spc="50" dirty="0">
              <a:solidFill>
                <a:srgbClr val="C00000"/>
              </a:solidFill>
              <a:latin typeface="+mn-lt"/>
              <a:ea typeface="Verdana" panose="020B0604030504040204" pitchFamily="34" charset="0"/>
              <a:cs typeface="Verdana" panose="020B0604030504040204" pitchFamily="34" charset="0"/>
            </a:endParaRPr>
          </a:p>
          <a:p>
            <a:pPr defTabSz="457200">
              <a:spcBef>
                <a:spcPts val="0"/>
              </a:spcBef>
            </a:pPr>
            <a:r>
              <a:rPr lang="en-US" sz="3900" b="1" dirty="0">
                <a:solidFill>
                  <a:srgbClr val="000090"/>
                </a:solidFill>
                <a:latin typeface="+mn-lt"/>
                <a:ea typeface="+mn-ea"/>
                <a:cs typeface="+mn-cs"/>
              </a:rPr>
              <a:t>National workshop in Baku</a:t>
            </a:r>
            <a:r>
              <a:rPr lang="ru-RU" sz="3900" b="1" dirty="0">
                <a:solidFill>
                  <a:srgbClr val="000090"/>
                </a:solidFill>
                <a:latin typeface="+mn-lt"/>
                <a:ea typeface="+mn-ea"/>
                <a:cs typeface="+mn-cs"/>
              </a:rPr>
              <a:t> </a:t>
            </a:r>
          </a:p>
        </p:txBody>
      </p:sp>
      <p:sp>
        <p:nvSpPr>
          <p:cNvPr id="5" name="Rectangle 4"/>
          <p:cNvSpPr/>
          <p:nvPr/>
        </p:nvSpPr>
        <p:spPr>
          <a:xfrm>
            <a:off x="564931" y="3492692"/>
            <a:ext cx="8776137" cy="2707664"/>
          </a:xfrm>
          <a:prstGeom prst="rect">
            <a:avLst/>
          </a:prstGeom>
        </p:spPr>
        <p:txBody>
          <a:bodyPr wrap="square">
            <a:spAutoFit/>
          </a:bodyPr>
          <a:lstStyle/>
          <a:p>
            <a:pPr marL="168275" algn="ctr">
              <a:buClr>
                <a:srgbClr val="5EBA47"/>
              </a:buClr>
            </a:pPr>
            <a:r>
              <a:rPr lang="ru-RU" sz="2800" b="1" dirty="0">
                <a:solidFill>
                  <a:srgbClr val="C00000"/>
                </a:solidFill>
                <a:latin typeface="Arial" panose="020B0604020202020204" pitchFamily="34" charset="0"/>
                <a:cs typeface="Arial" panose="020B0604020202020204" pitchFamily="34" charset="0"/>
              </a:rPr>
              <a:t>«</a:t>
            </a:r>
            <a:r>
              <a:rPr lang="en-US" sz="2800" b="1" dirty="0">
                <a:solidFill>
                  <a:srgbClr val="C00000"/>
                </a:solidFill>
              </a:rPr>
              <a:t>Strengthening technical and vocational education and training in support of sustainable development and the transition to a green economy</a:t>
            </a:r>
            <a:r>
              <a:rPr lang="ru-RU" sz="2800" b="1" dirty="0">
                <a:solidFill>
                  <a:srgbClr val="C00000"/>
                </a:solidFill>
              </a:rPr>
              <a:t>»</a:t>
            </a:r>
          </a:p>
          <a:p>
            <a:pPr marL="168275" algn="ctr">
              <a:lnSpc>
                <a:spcPct val="110000"/>
              </a:lnSpc>
              <a:buClr>
                <a:srgbClr val="5EBA47"/>
              </a:buClr>
            </a:pPr>
            <a:r>
              <a:rPr lang="en-US" sz="2800" b="1" i="1" dirty="0">
                <a:solidFill>
                  <a:srgbClr val="008000"/>
                </a:solidFill>
                <a:latin typeface="Arial" panose="020B0604020202020204" pitchFamily="34" charset="0"/>
                <a:cs typeface="Arial" panose="020B0604020202020204" pitchFamily="34" charset="0"/>
              </a:rPr>
              <a:t>How?</a:t>
            </a:r>
          </a:p>
          <a:p>
            <a:pPr marL="168275" algn="ctr">
              <a:lnSpc>
                <a:spcPct val="110000"/>
              </a:lnSpc>
              <a:buClr>
                <a:srgbClr val="5EBA47"/>
              </a:buClr>
            </a:pPr>
            <a:r>
              <a:rPr lang="en-US" sz="2800" b="1" i="1" dirty="0">
                <a:solidFill>
                  <a:srgbClr val="008000"/>
                </a:solidFill>
                <a:latin typeface="Arial" panose="020B0604020202020204" pitchFamily="34" charset="0"/>
                <a:cs typeface="Arial" panose="020B0604020202020204" pitchFamily="34" charset="0"/>
              </a:rPr>
              <a:t>Which assistance needed</a:t>
            </a:r>
            <a:r>
              <a:rPr lang="ru-RU" sz="2800" b="1" i="1" dirty="0">
                <a:solidFill>
                  <a:srgbClr val="008000"/>
                </a:solidFill>
                <a:latin typeface="Arial" panose="020B0604020202020204" pitchFamily="34" charset="0"/>
                <a:cs typeface="Arial" panose="020B0604020202020204" pitchFamily="34" charset="0"/>
              </a:rPr>
              <a:t>?</a:t>
            </a:r>
            <a:endParaRPr lang="en-US" sz="2800" b="1" i="1" dirty="0">
              <a:solidFill>
                <a:srgbClr val="008000"/>
              </a:solidFill>
              <a:latin typeface="Arial" panose="020B0604020202020204" pitchFamily="34" charset="0"/>
              <a:cs typeface="Arial" panose="020B0604020202020204" pitchFamily="34" charset="0"/>
            </a:endParaRPr>
          </a:p>
          <a:p>
            <a:pPr marL="168275" algn="ctr">
              <a:lnSpc>
                <a:spcPct val="110000"/>
              </a:lnSpc>
              <a:buClr>
                <a:srgbClr val="5EBA47"/>
              </a:buClr>
            </a:pPr>
            <a:r>
              <a:rPr lang="en-US" sz="2400" b="1" i="1" dirty="0">
                <a:solidFill>
                  <a:srgbClr val="C00000"/>
                </a:solidFill>
                <a:latin typeface="Arial" panose="020B0604020202020204" pitchFamily="34" charset="0"/>
                <a:cs typeface="Arial" panose="020B0604020202020204" pitchFamily="34" charset="0"/>
              </a:rPr>
              <a:t>(recommendations to be developed)</a:t>
            </a:r>
            <a:endParaRPr lang="ru-RU" sz="2400" b="1" i="1" dirty="0">
              <a:solidFill>
                <a:srgbClr val="C00000"/>
              </a:solidFill>
              <a:latin typeface="Arial" panose="020B0604020202020204" pitchFamily="34" charset="0"/>
              <a:cs typeface="Arial" panose="020B0604020202020204" pitchFamily="34" charset="0"/>
            </a:endParaRPr>
          </a:p>
        </p:txBody>
      </p:sp>
      <p:sp>
        <p:nvSpPr>
          <p:cNvPr id="6" name="Down Arrow 5"/>
          <p:cNvSpPr/>
          <p:nvPr/>
        </p:nvSpPr>
        <p:spPr>
          <a:xfrm>
            <a:off x="4700904" y="2751083"/>
            <a:ext cx="484632" cy="677917"/>
          </a:xfrm>
          <a:prstGeom prst="downArrow">
            <a:avLst/>
          </a:prstGeom>
          <a:solidFill>
            <a:srgbClr val="5EBA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059026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9100" y="-6002"/>
            <a:ext cx="9153542" cy="6777531"/>
            <a:chOff x="419100" y="-6002"/>
            <a:chExt cx="9153542" cy="6777531"/>
          </a:xfrm>
        </p:grpSpPr>
        <p:grpSp>
          <p:nvGrpSpPr>
            <p:cNvPr id="47" name="Group 46"/>
            <p:cNvGrpSpPr/>
            <p:nvPr/>
          </p:nvGrpSpPr>
          <p:grpSpPr>
            <a:xfrm>
              <a:off x="8802195" y="2137377"/>
              <a:ext cx="695939" cy="616803"/>
              <a:chOff x="8340556" y="2149731"/>
              <a:chExt cx="695939" cy="616803"/>
            </a:xfrm>
          </p:grpSpPr>
          <p:sp>
            <p:nvSpPr>
              <p:cNvPr id="74" name="Rectangle 73"/>
              <p:cNvSpPr/>
              <p:nvPr/>
            </p:nvSpPr>
            <p:spPr>
              <a:xfrm flipV="1">
                <a:off x="8340556" y="2149731"/>
                <a:ext cx="695939" cy="601597"/>
              </a:xfrm>
              <a:prstGeom prst="rect">
                <a:avLst/>
              </a:prstGeom>
              <a:solidFill>
                <a:srgbClr val="1748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3" name="Picture 92"/>
              <p:cNvPicPr>
                <a:picLocks noChangeAspect="1"/>
              </p:cNvPicPr>
              <p:nvPr/>
            </p:nvPicPr>
            <p:blipFill>
              <a:blip r:embed="rId3" cstate="print">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57310" y="2161712"/>
                <a:ext cx="667056" cy="604822"/>
              </a:xfrm>
              <a:prstGeom prst="rect">
                <a:avLst/>
              </a:prstGeom>
            </p:spPr>
          </p:pic>
        </p:grpSp>
        <p:grpSp>
          <p:nvGrpSpPr>
            <p:cNvPr id="48" name="Group 47"/>
            <p:cNvGrpSpPr/>
            <p:nvPr/>
          </p:nvGrpSpPr>
          <p:grpSpPr>
            <a:xfrm>
              <a:off x="419100" y="-6002"/>
              <a:ext cx="9077296" cy="1535140"/>
              <a:chOff x="419100" y="-49132"/>
              <a:chExt cx="9077296" cy="1535140"/>
            </a:xfrm>
          </p:grpSpPr>
          <p:sp>
            <p:nvSpPr>
              <p:cNvPr id="71" name="Rectangle 70"/>
              <p:cNvSpPr/>
              <p:nvPr/>
            </p:nvSpPr>
            <p:spPr>
              <a:xfrm flipV="1">
                <a:off x="419100" y="783643"/>
                <a:ext cx="9077296" cy="603621"/>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Picture 71"/>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7101223" y="-49132"/>
                <a:ext cx="1557655" cy="1412335"/>
              </a:xfrm>
              <a:prstGeom prst="rect">
                <a:avLst/>
              </a:prstGeom>
            </p:spPr>
          </p:pic>
          <p:sp>
            <p:nvSpPr>
              <p:cNvPr id="73" name="Subtitle 5"/>
              <p:cNvSpPr txBox="1">
                <a:spLocks/>
              </p:cNvSpPr>
              <p:nvPr/>
            </p:nvSpPr>
            <p:spPr>
              <a:xfrm>
                <a:off x="5322442" y="1111105"/>
                <a:ext cx="2088232"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spc="200" dirty="0">
                    <a:solidFill>
                      <a:schemeClr val="bg1"/>
                    </a:solidFill>
                    <a:latin typeface="Arial Narrow" panose="020B0606020202030204" pitchFamily="34" charset="0"/>
                    <a:cs typeface="Arial" panose="020B0604020202020204" pitchFamily="34" charset="0"/>
                  </a:rPr>
                  <a:t>ENVIRONMENT</a:t>
                </a:r>
              </a:p>
            </p:txBody>
          </p:sp>
        </p:grpSp>
        <p:grpSp>
          <p:nvGrpSpPr>
            <p:cNvPr id="49" name="Group 48"/>
            <p:cNvGrpSpPr/>
            <p:nvPr/>
          </p:nvGrpSpPr>
          <p:grpSpPr>
            <a:xfrm>
              <a:off x="8801387" y="1495117"/>
              <a:ext cx="696748" cy="603621"/>
              <a:chOff x="8259614" y="1445817"/>
              <a:chExt cx="700405" cy="603621"/>
            </a:xfrm>
          </p:grpSpPr>
          <p:sp>
            <p:nvSpPr>
              <p:cNvPr id="69" name="Rectangle 68"/>
              <p:cNvSpPr/>
              <p:nvPr/>
            </p:nvSpPr>
            <p:spPr>
              <a:xfrm flipV="1">
                <a:off x="8259614" y="1445817"/>
                <a:ext cx="700405" cy="603621"/>
              </a:xfrm>
              <a:prstGeom prst="rect">
                <a:avLst/>
              </a:prstGeom>
              <a:solidFill>
                <a:srgbClr val="0369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p:cNvPicPr>
                <a:picLocks noChangeAspect="1"/>
              </p:cNvPicPr>
              <p:nvPr/>
            </p:nvPicPr>
            <p:blipFill>
              <a:blip r:embed="rId7" cstate="print">
                <a:extLst>
                  <a:ext uri="{BEBA8EAE-BF5A-486C-A8C5-ECC9F3942E4B}">
                    <a14:imgProps xmlns:a14="http://schemas.microsoft.com/office/drawing/2010/main">
                      <a14:imgLayer r:embed="rId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59614" y="1810135"/>
                <a:ext cx="698657" cy="233207"/>
              </a:xfrm>
              <a:prstGeom prst="rect">
                <a:avLst/>
              </a:prstGeom>
            </p:spPr>
          </p:pic>
        </p:grpSp>
        <p:grpSp>
          <p:nvGrpSpPr>
            <p:cNvPr id="51" name="Group 50"/>
            <p:cNvGrpSpPr/>
            <p:nvPr/>
          </p:nvGrpSpPr>
          <p:grpSpPr>
            <a:xfrm>
              <a:off x="8805756" y="2794606"/>
              <a:ext cx="692379" cy="601597"/>
              <a:chOff x="8341618" y="2827400"/>
              <a:chExt cx="692378" cy="601597"/>
            </a:xfrm>
          </p:grpSpPr>
          <p:sp>
            <p:nvSpPr>
              <p:cNvPr id="67" name="Rectangle 66"/>
              <p:cNvSpPr/>
              <p:nvPr/>
            </p:nvSpPr>
            <p:spPr>
              <a:xfrm flipV="1">
                <a:off x="8341618" y="2827400"/>
                <a:ext cx="692378" cy="601597"/>
              </a:xfrm>
              <a:prstGeom prst="rect">
                <a:avLst/>
              </a:prstGeom>
              <a:solidFill>
                <a:srgbClr val="27BC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8" name="Picture 67"/>
              <p:cNvPicPr>
                <a:picLocks noChangeAspect="1"/>
              </p:cNvPicPr>
              <p:nvPr/>
            </p:nvPicPr>
            <p:blipFill>
              <a:blip r:embed="rId9" cstate="print">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410466" y="2873983"/>
                <a:ext cx="560744" cy="508429"/>
              </a:xfrm>
              <a:prstGeom prst="rect">
                <a:avLst/>
              </a:prstGeom>
            </p:spPr>
          </p:pic>
        </p:grpSp>
        <p:grpSp>
          <p:nvGrpSpPr>
            <p:cNvPr id="52" name="Group 51"/>
            <p:cNvGrpSpPr/>
            <p:nvPr/>
          </p:nvGrpSpPr>
          <p:grpSpPr>
            <a:xfrm>
              <a:off x="8804695" y="5412430"/>
              <a:ext cx="693597" cy="591914"/>
              <a:chOff x="8242285" y="5445224"/>
              <a:chExt cx="693597" cy="591914"/>
            </a:xfrm>
          </p:grpSpPr>
          <p:sp>
            <p:nvSpPr>
              <p:cNvPr id="65" name="Rectangle 64"/>
              <p:cNvSpPr/>
              <p:nvPr/>
            </p:nvSpPr>
            <p:spPr>
              <a:xfrm flipV="1">
                <a:off x="8242285" y="5445224"/>
                <a:ext cx="693597" cy="591914"/>
              </a:xfrm>
              <a:prstGeom prst="rect">
                <a:avLst/>
              </a:prstGeom>
              <a:solidFill>
                <a:srgbClr val="F16A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6" name="Picture 65"/>
              <p:cNvPicPr>
                <a:picLocks noChangeAspect="1"/>
              </p:cNvPicPr>
              <p:nvPr/>
            </p:nvPicPr>
            <p:blipFill>
              <a:blip r:embed="rId11" cstate="print">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05472" y="5504894"/>
                <a:ext cx="587008" cy="532243"/>
              </a:xfrm>
              <a:prstGeom prst="rect">
                <a:avLst/>
              </a:prstGeom>
            </p:spPr>
          </p:pic>
        </p:grpSp>
        <p:grpSp>
          <p:nvGrpSpPr>
            <p:cNvPr id="53" name="Group 52"/>
            <p:cNvGrpSpPr/>
            <p:nvPr/>
          </p:nvGrpSpPr>
          <p:grpSpPr>
            <a:xfrm>
              <a:off x="8809318" y="6073814"/>
              <a:ext cx="691316" cy="697715"/>
              <a:chOff x="8251076" y="6115661"/>
              <a:chExt cx="691316" cy="697715"/>
            </a:xfrm>
          </p:grpSpPr>
          <p:sp>
            <p:nvSpPr>
              <p:cNvPr id="63" name="Rectangle 62"/>
              <p:cNvSpPr/>
              <p:nvPr/>
            </p:nvSpPr>
            <p:spPr>
              <a:xfrm flipV="1">
                <a:off x="8251076" y="6115661"/>
                <a:ext cx="691316" cy="616611"/>
              </a:xfrm>
              <a:prstGeom prst="rect">
                <a:avLst/>
              </a:prstGeom>
              <a:solidFill>
                <a:srgbClr val="A118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4" name="Picture 63"/>
              <p:cNvPicPr>
                <a:picLocks noChangeAspect="1"/>
              </p:cNvPicPr>
              <p:nvPr/>
            </p:nvPicPr>
            <p:blipFill>
              <a:blip r:embed="rId13" cstate="print">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45345" y="6332681"/>
                <a:ext cx="530157" cy="480695"/>
              </a:xfrm>
              <a:prstGeom prst="rect">
                <a:avLst/>
              </a:prstGeom>
            </p:spPr>
          </p:pic>
        </p:grpSp>
        <p:grpSp>
          <p:nvGrpSpPr>
            <p:cNvPr id="54" name="Group 53"/>
            <p:cNvGrpSpPr/>
            <p:nvPr/>
          </p:nvGrpSpPr>
          <p:grpSpPr>
            <a:xfrm>
              <a:off x="8806818" y="4088175"/>
              <a:ext cx="765824" cy="676183"/>
              <a:chOff x="8225057" y="3616913"/>
              <a:chExt cx="765824" cy="676183"/>
            </a:xfrm>
          </p:grpSpPr>
          <p:sp>
            <p:nvSpPr>
              <p:cNvPr id="61" name="Rectangle 60"/>
              <p:cNvSpPr/>
              <p:nvPr/>
            </p:nvSpPr>
            <p:spPr>
              <a:xfrm flipV="1">
                <a:off x="8225057" y="3628206"/>
                <a:ext cx="691316" cy="592882"/>
              </a:xfrm>
              <a:prstGeom prst="rect">
                <a:avLst/>
              </a:prstGeom>
              <a:solidFill>
                <a:srgbClr val="C420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p:nvPicPr>
            <p:blipFill>
              <a:blip r:embed="rId15" cstate="print">
                <a:extLst>
                  <a:ext uri="{BEBA8EAE-BF5A-486C-A8C5-ECC9F3942E4B}">
                    <a14:imgProps xmlns:a14="http://schemas.microsoft.com/office/drawing/2010/main">
                      <a14:imgLayer r:embed="rId16">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5124" y="3616913"/>
                <a:ext cx="745757" cy="676183"/>
              </a:xfrm>
              <a:prstGeom prst="rect">
                <a:avLst/>
              </a:prstGeom>
            </p:spPr>
          </p:pic>
        </p:grpSp>
        <p:grpSp>
          <p:nvGrpSpPr>
            <p:cNvPr id="55" name="Group 54"/>
            <p:cNvGrpSpPr/>
            <p:nvPr/>
          </p:nvGrpSpPr>
          <p:grpSpPr>
            <a:xfrm>
              <a:off x="8804694" y="4758654"/>
              <a:ext cx="694156" cy="653776"/>
              <a:chOff x="8242284" y="4791448"/>
              <a:chExt cx="694156" cy="653776"/>
            </a:xfrm>
          </p:grpSpPr>
          <p:sp>
            <p:nvSpPr>
              <p:cNvPr id="59" name="Rectangle 58"/>
              <p:cNvSpPr/>
              <p:nvPr/>
            </p:nvSpPr>
            <p:spPr>
              <a:xfrm flipV="1">
                <a:off x="8245124" y="4791448"/>
                <a:ext cx="691316" cy="591914"/>
              </a:xfrm>
              <a:prstGeom prst="rect">
                <a:avLst/>
              </a:prstGeom>
              <a:solidFill>
                <a:srgbClr val="C69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17" cstate="print">
                <a:extLst>
                  <a:ext uri="{BEBA8EAE-BF5A-486C-A8C5-ECC9F3942E4B}">
                    <a14:imgProps xmlns:a14="http://schemas.microsoft.com/office/drawing/2010/main">
                      <a14:imgLayer r:embed="rId18">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242284" y="4832574"/>
                <a:ext cx="675689" cy="612650"/>
              </a:xfrm>
              <a:prstGeom prst="rect">
                <a:avLst/>
              </a:prstGeom>
            </p:spPr>
          </p:pic>
        </p:grpSp>
        <p:grpSp>
          <p:nvGrpSpPr>
            <p:cNvPr id="56" name="Group 55"/>
            <p:cNvGrpSpPr/>
            <p:nvPr/>
          </p:nvGrpSpPr>
          <p:grpSpPr>
            <a:xfrm>
              <a:off x="8806818" y="3442680"/>
              <a:ext cx="691316" cy="745614"/>
              <a:chOff x="8342680" y="3475474"/>
              <a:chExt cx="691316" cy="745614"/>
            </a:xfrm>
          </p:grpSpPr>
          <p:sp>
            <p:nvSpPr>
              <p:cNvPr id="57" name="Rectangle 56"/>
              <p:cNvSpPr/>
              <p:nvPr/>
            </p:nvSpPr>
            <p:spPr>
              <a:xfrm flipV="1">
                <a:off x="8342680" y="3475474"/>
                <a:ext cx="691316" cy="601597"/>
              </a:xfrm>
              <a:prstGeom prst="rect">
                <a:avLst/>
              </a:prstGeom>
              <a:solidFill>
                <a:srgbClr val="407F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p:cNvPicPr>
                <a:picLocks noChangeAspect="1"/>
              </p:cNvPicPr>
              <p:nvPr/>
            </p:nvPicPr>
            <p:blipFill>
              <a:blip r:embed="rId19" cstate="print">
                <a:extLst>
                  <a:ext uri="{BEBA8EAE-BF5A-486C-A8C5-ECC9F3942E4B}">
                    <a14:imgProps xmlns:a14="http://schemas.microsoft.com/office/drawing/2010/main">
                      <a14:imgLayer r:embed="rId20">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8373768" y="3638550"/>
                <a:ext cx="642477" cy="582538"/>
              </a:xfrm>
              <a:prstGeom prst="rect">
                <a:avLst/>
              </a:prstGeom>
            </p:spPr>
          </p:pic>
        </p:grpSp>
      </p:grpSp>
      <p:pic>
        <p:nvPicPr>
          <p:cNvPr id="9" name="Picture 8"/>
          <p:cNvPicPr>
            <a:picLocks noChangeAspect="1"/>
          </p:cNvPicPr>
          <p:nvPr/>
        </p:nvPicPr>
        <p:blipFill>
          <a:blip r:embed="rId21" cstate="print">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799389" y="946773"/>
            <a:ext cx="871094" cy="789825"/>
          </a:xfrm>
          <a:prstGeom prst="rect">
            <a:avLst/>
          </a:prstGeom>
        </p:spPr>
      </p:pic>
      <p:pic>
        <p:nvPicPr>
          <p:cNvPr id="34" name="Picture 33"/>
          <p:cNvPicPr>
            <a:picLocks noChangeAspect="1" noChangeArrowheads="1"/>
          </p:cNvPicPr>
          <p:nvPr/>
        </p:nvPicPr>
        <p:blipFill>
          <a:blip r:embed="rId23" cstate="print">
            <a:extLst>
              <a:ext uri="{28A0092B-C50C-407E-A947-70E740481C1C}">
                <a14:useLocalDpi xmlns:a14="http://schemas.microsoft.com/office/drawing/2010/main" val="0"/>
              </a:ext>
            </a:extLst>
          </a:blip>
          <a:stretch>
            <a:fillRect/>
          </a:stretch>
        </p:blipFill>
        <p:spPr bwMode="auto">
          <a:xfrm>
            <a:off x="419100" y="126396"/>
            <a:ext cx="1990193" cy="611024"/>
          </a:xfrm>
          <a:prstGeom prst="rect">
            <a:avLst/>
          </a:prstGeom>
          <a:noFill/>
          <a:extLst>
            <a:ext uri="{909E8E84-426E-40dd-AFC4-6F175D3DCCD1}">
              <a14:hiddenFill xmlns:a14="http://schemas.microsoft.com/office/drawing/2010/main" xmlns="">
                <a:solidFill>
                  <a:srgbClr val="FFFFFF"/>
                </a:solidFill>
              </a14:hiddenFill>
            </a:ext>
          </a:extLst>
        </p:spPr>
      </p:pic>
      <p:sp>
        <p:nvSpPr>
          <p:cNvPr id="94" name="Subtitle 5"/>
          <p:cNvSpPr txBox="1">
            <a:spLocks/>
          </p:cNvSpPr>
          <p:nvPr/>
        </p:nvSpPr>
        <p:spPr>
          <a:xfrm>
            <a:off x="669315" y="3734370"/>
            <a:ext cx="5754229" cy="2556464"/>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600" b="1" dirty="0">
                <a:solidFill>
                  <a:srgbClr val="990033"/>
                </a:solidFill>
              </a:rPr>
              <a:t>UNECE Strategy for ESD Secretariat</a:t>
            </a:r>
            <a:r>
              <a:rPr lang="ru-RU" sz="1600" b="1" dirty="0">
                <a:solidFill>
                  <a:srgbClr val="990033"/>
                </a:solidFill>
              </a:rPr>
              <a:t>:</a:t>
            </a:r>
            <a:endParaRPr lang="en-US" sz="1600" b="1" dirty="0">
              <a:solidFill>
                <a:srgbClr val="990033"/>
              </a:solidFill>
            </a:endParaRPr>
          </a:p>
          <a:p>
            <a:pPr marL="0" indent="0">
              <a:buNone/>
            </a:pPr>
            <a:r>
              <a:rPr lang="en-US" sz="1600" b="1" dirty="0">
                <a:solidFill>
                  <a:srgbClr val="990033"/>
                </a:solidFill>
              </a:rPr>
              <a:t>Nona ILIUKHINA</a:t>
            </a:r>
          </a:p>
          <a:p>
            <a:pPr marL="0" indent="0">
              <a:buNone/>
            </a:pPr>
            <a:r>
              <a:rPr lang="fr-CH" sz="1600" b="1" dirty="0" err="1">
                <a:hlinkClick r:id="rId24"/>
              </a:rPr>
              <a:t>nona</a:t>
            </a:r>
            <a:r>
              <a:rPr lang="en-US" sz="1600" b="1" dirty="0">
                <a:hlinkClick r:id="rId24"/>
              </a:rPr>
              <a:t>.iliukhina@un.org</a:t>
            </a:r>
            <a:endParaRPr lang="en-US" sz="1600" b="1" dirty="0"/>
          </a:p>
          <a:p>
            <a:pPr marL="0" indent="0">
              <a:buNone/>
            </a:pPr>
            <a:r>
              <a:rPr lang="en-US" sz="1600" b="1" dirty="0">
                <a:solidFill>
                  <a:srgbClr val="990033"/>
                </a:solidFill>
              </a:rPr>
              <a:t>Tel.:+41 (0)22</a:t>
            </a:r>
            <a:r>
              <a:rPr lang="ru-RU" sz="1600" b="1" dirty="0">
                <a:solidFill>
                  <a:srgbClr val="990033"/>
                </a:solidFill>
              </a:rPr>
              <a:t> </a:t>
            </a:r>
            <a:r>
              <a:rPr lang="en-US" sz="1600" b="1" dirty="0">
                <a:solidFill>
                  <a:srgbClr val="990033"/>
                </a:solidFill>
              </a:rPr>
              <a:t>917 8891</a:t>
            </a:r>
          </a:p>
          <a:p>
            <a:pPr marL="0" indent="0">
              <a:buNone/>
            </a:pPr>
            <a:r>
              <a:rPr lang="en-US" sz="1600" b="1" dirty="0">
                <a:solidFill>
                  <a:srgbClr val="990033"/>
                </a:solidFill>
                <a:hlinkClick r:id="rId25"/>
              </a:rPr>
              <a:t>https://unece.org/environment-policy/education-sustainable-development</a:t>
            </a:r>
            <a:endParaRPr lang="en-US" sz="1600" b="1" dirty="0">
              <a:solidFill>
                <a:srgbClr val="990033"/>
              </a:solidFill>
            </a:endParaRPr>
          </a:p>
          <a:p>
            <a:pPr marL="0" indent="0">
              <a:spcBef>
                <a:spcPts val="0"/>
              </a:spcBef>
              <a:buNone/>
            </a:pPr>
            <a:endParaRPr lang="en-US" sz="1600" b="1" dirty="0">
              <a:solidFill>
                <a:srgbClr val="0000FF"/>
              </a:solidFill>
              <a:latin typeface="Arial" panose="020B0604020202020204" pitchFamily="34" charset="0"/>
              <a:cs typeface="Arial" panose="020B0604020202020204" pitchFamily="34" charset="0"/>
            </a:endParaRPr>
          </a:p>
          <a:p>
            <a:pPr marL="0" indent="0">
              <a:spcBef>
                <a:spcPts val="0"/>
              </a:spcBef>
              <a:buNone/>
            </a:pPr>
            <a:r>
              <a:rPr lang="en-US" sz="1600" b="1" dirty="0">
                <a:solidFill>
                  <a:srgbClr val="0000FF"/>
                </a:solidFill>
                <a:latin typeface="Arial" panose="020B0604020202020204" pitchFamily="34" charset="0"/>
                <a:cs typeface="Arial" panose="020B0604020202020204" pitchFamily="34" charset="0"/>
              </a:rPr>
              <a:t>Baku</a:t>
            </a:r>
            <a:r>
              <a:rPr lang="ru-RU" sz="1600" b="1" dirty="0">
                <a:solidFill>
                  <a:srgbClr val="0000FF"/>
                </a:solidFill>
                <a:latin typeface="Arial" panose="020B0604020202020204" pitchFamily="34" charset="0"/>
                <a:cs typeface="Arial" panose="020B0604020202020204" pitchFamily="34" charset="0"/>
              </a:rPr>
              <a:t>, </a:t>
            </a:r>
            <a:r>
              <a:rPr lang="fr-CH" sz="1600" b="1" dirty="0">
                <a:solidFill>
                  <a:srgbClr val="0000FF"/>
                </a:solidFill>
                <a:latin typeface="Arial" panose="020B0604020202020204" pitchFamily="34" charset="0"/>
                <a:cs typeface="Arial" panose="020B0604020202020204" pitchFamily="34" charset="0"/>
              </a:rPr>
              <a:t>21</a:t>
            </a:r>
            <a:r>
              <a:rPr lang="ru-RU" sz="1600" b="1" dirty="0">
                <a:solidFill>
                  <a:srgbClr val="0000FF"/>
                </a:solidFill>
                <a:latin typeface="Arial" panose="020B0604020202020204" pitchFamily="34" charset="0"/>
                <a:cs typeface="Arial" panose="020B0604020202020204" pitchFamily="34" charset="0"/>
              </a:rPr>
              <a:t>-</a:t>
            </a:r>
            <a:r>
              <a:rPr lang="fr-CH" sz="1600" b="1" dirty="0">
                <a:solidFill>
                  <a:srgbClr val="0000FF"/>
                </a:solidFill>
                <a:latin typeface="Arial" panose="020B0604020202020204" pitchFamily="34" charset="0"/>
                <a:cs typeface="Arial" panose="020B0604020202020204" pitchFamily="34" charset="0"/>
              </a:rPr>
              <a:t>22</a:t>
            </a:r>
            <a:r>
              <a:rPr lang="ru-RU" sz="1600" b="1" dirty="0">
                <a:solidFill>
                  <a:srgbClr val="0000FF"/>
                </a:solidFill>
                <a:latin typeface="Arial" panose="020B0604020202020204" pitchFamily="34" charset="0"/>
                <a:cs typeface="Arial" panose="020B0604020202020204" pitchFamily="34" charset="0"/>
              </a:rPr>
              <a:t> </a:t>
            </a:r>
            <a:r>
              <a:rPr lang="en-US" sz="1600" b="1" dirty="0">
                <a:solidFill>
                  <a:srgbClr val="0000FF"/>
                </a:solidFill>
                <a:latin typeface="Arial" panose="020B0604020202020204" pitchFamily="34" charset="0"/>
                <a:cs typeface="Arial" panose="020B0604020202020204" pitchFamily="34" charset="0"/>
              </a:rPr>
              <a:t>April 2021</a:t>
            </a:r>
            <a:endParaRPr lang="ru-RU" sz="1600" b="1" dirty="0">
              <a:solidFill>
                <a:srgbClr val="0000FF"/>
              </a:solidFill>
              <a:latin typeface="Arial" panose="020B0604020202020204" pitchFamily="34" charset="0"/>
              <a:cs typeface="Arial" panose="020B0604020202020204" pitchFamily="34" charset="0"/>
            </a:endParaRPr>
          </a:p>
        </p:txBody>
      </p:sp>
      <p:sp>
        <p:nvSpPr>
          <p:cNvPr id="95" name="Title 4"/>
          <p:cNvSpPr txBox="1">
            <a:spLocks/>
          </p:cNvSpPr>
          <p:nvPr/>
        </p:nvSpPr>
        <p:spPr>
          <a:xfrm>
            <a:off x="669315" y="2430352"/>
            <a:ext cx="4610717" cy="59617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000090"/>
                </a:solidFill>
                <a:latin typeface="+mn-lt"/>
                <a:ea typeface="+mn-ea"/>
                <a:cs typeface="+mn-cs"/>
              </a:rPr>
              <a:t>Thank</a:t>
            </a:r>
            <a:r>
              <a:rPr lang="en-US" sz="4800" spc="50" dirty="0">
                <a:solidFill>
                  <a:srgbClr val="0000FF"/>
                </a:solidFill>
                <a:effectLst>
                  <a:outerShdw blurRad="38100" dist="38100" dir="2700000" algn="tl">
                    <a:srgbClr val="000000">
                      <a:alpha val="43137"/>
                    </a:srgbClr>
                  </a:outerShdw>
                </a:effectLst>
                <a:latin typeface="Arial Black" panose="020B0A04020102020204" pitchFamily="34" charset="0"/>
              </a:rPr>
              <a:t> </a:t>
            </a:r>
            <a:r>
              <a:rPr lang="en-US" sz="3600" b="1" dirty="0">
                <a:solidFill>
                  <a:srgbClr val="000090"/>
                </a:solidFill>
                <a:latin typeface="+mn-lt"/>
                <a:ea typeface="+mn-ea"/>
                <a:cs typeface="+mn-cs"/>
              </a:rPr>
              <a:t>you !</a:t>
            </a:r>
            <a:endParaRPr lang="en-US" sz="4800" spc="50" dirty="0">
              <a:solidFill>
                <a:srgbClr val="0000F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38474031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169161"/>
            <a:ext cx="9906000" cy="5584663"/>
            <a:chOff x="0" y="1169161"/>
            <a:chExt cx="9906000" cy="5584663"/>
          </a:xfrm>
        </p:grpSpPr>
        <p:grpSp>
          <p:nvGrpSpPr>
            <p:cNvPr id="2" name="Group 1"/>
            <p:cNvGrpSpPr/>
            <p:nvPr/>
          </p:nvGrpSpPr>
          <p:grpSpPr>
            <a:xfrm>
              <a:off x="0" y="1169161"/>
              <a:ext cx="9906000" cy="1608409"/>
              <a:chOff x="0" y="1169161"/>
              <a:chExt cx="9906000" cy="1608409"/>
            </a:xfrm>
          </p:grpSpPr>
          <p:sp>
            <p:nvSpPr>
              <p:cNvPr id="10" name="Rectangle 9"/>
              <p:cNvSpPr/>
              <p:nvPr/>
            </p:nvSpPr>
            <p:spPr>
              <a:xfrm flipV="1">
                <a:off x="2295744" y="1243848"/>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39899" y="1169161"/>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0" y="1232330"/>
                <a:ext cx="467543" cy="122243"/>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2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460354" y="1819637"/>
            <a:ext cx="9011450" cy="4525963"/>
          </a:xfrm>
          <a:prstGeom prst="rect">
            <a:avLst/>
          </a:prstGeom>
          <a:solidFill>
            <a:schemeClr val="bg1">
              <a:lumMod val="85000"/>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6075">
              <a:buClr>
                <a:srgbClr val="5EBA47"/>
              </a:buClr>
              <a:buFont typeface="Wingdings" panose="05000000000000000000" pitchFamily="2" charset="2"/>
              <a:buChar char="§"/>
            </a:pPr>
            <a:endParaRPr lang="en-US" sz="1800" dirty="0">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2</a:t>
            </a:fld>
            <a:endParaRPr lang="en-US"/>
          </a:p>
        </p:txBody>
      </p:sp>
      <p:sp>
        <p:nvSpPr>
          <p:cNvPr id="14" name="Title 4"/>
          <p:cNvSpPr txBox="1">
            <a:spLocks/>
          </p:cNvSpPr>
          <p:nvPr/>
        </p:nvSpPr>
        <p:spPr>
          <a:xfrm>
            <a:off x="0" y="248264"/>
            <a:ext cx="9795641" cy="992195"/>
          </a:xfrm>
          <a:prstGeom prst="rect">
            <a:avLst/>
          </a:prstGeom>
        </p:spPr>
        <p:txBody>
          <a:bodyPr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en-US" sz="4200" b="1" dirty="0">
                <a:solidFill>
                  <a:srgbClr val="000090"/>
                </a:solidFill>
                <a:latin typeface="+mn-lt"/>
                <a:ea typeface="+mn-ea"/>
                <a:cs typeface="+mn-cs"/>
              </a:rPr>
              <a:t>United</a:t>
            </a:r>
            <a:r>
              <a:rPr lang="en-US" sz="4000" b="1" dirty="0">
                <a:solidFill>
                  <a:srgbClr val="0000FF"/>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t>
            </a:r>
            <a:r>
              <a:rPr lang="en-US" sz="4200" b="1" dirty="0">
                <a:solidFill>
                  <a:srgbClr val="000090"/>
                </a:solidFill>
                <a:latin typeface="+mn-lt"/>
                <a:ea typeface="+mn-ea"/>
                <a:cs typeface="+mn-cs"/>
              </a:rPr>
              <a:t>Nations Economic Commission for Europe</a:t>
            </a:r>
            <a:r>
              <a:rPr lang="ru-RU" sz="4200" b="1" dirty="0">
                <a:solidFill>
                  <a:srgbClr val="000090"/>
                </a:solidFill>
                <a:latin typeface="+mn-lt"/>
                <a:ea typeface="+mn-ea"/>
                <a:cs typeface="+mn-cs"/>
              </a:rPr>
              <a:t> </a:t>
            </a:r>
            <a:r>
              <a:rPr lang="fr-FR" sz="4200" b="1" dirty="0">
                <a:solidFill>
                  <a:srgbClr val="000090"/>
                </a:solidFill>
                <a:latin typeface="+mn-lt"/>
                <a:ea typeface="+mn-ea"/>
                <a:cs typeface="+mn-cs"/>
              </a:rPr>
              <a:t>(UN</a:t>
            </a:r>
            <a:r>
              <a:rPr lang="en-US" sz="4200" b="1" dirty="0">
                <a:solidFill>
                  <a:srgbClr val="000090"/>
                </a:solidFill>
                <a:latin typeface="+mn-lt"/>
                <a:ea typeface="+mn-ea"/>
                <a:cs typeface="+mn-cs"/>
              </a:rPr>
              <a:t>ECE</a:t>
            </a:r>
            <a:r>
              <a:rPr lang="fr-FR" sz="4200" b="1" dirty="0">
                <a:solidFill>
                  <a:srgbClr val="000090"/>
                </a:solidFill>
                <a:latin typeface="+mn-lt"/>
                <a:ea typeface="+mn-ea"/>
                <a:cs typeface="+mn-cs"/>
              </a:rPr>
              <a:t>)</a:t>
            </a:r>
            <a:endParaRPr lang="en-US" sz="4200" b="1" dirty="0">
              <a:solidFill>
                <a:srgbClr val="000090"/>
              </a:solidFill>
              <a:latin typeface="+mn-lt"/>
              <a:ea typeface="+mn-ea"/>
              <a:cs typeface="+mn-cs"/>
            </a:endParaRPr>
          </a:p>
        </p:txBody>
      </p:sp>
      <p:sp>
        <p:nvSpPr>
          <p:cNvPr id="13" name="Espace réservé du contenu 5"/>
          <p:cNvSpPr txBox="1">
            <a:spLocks/>
          </p:cNvSpPr>
          <p:nvPr/>
        </p:nvSpPr>
        <p:spPr>
          <a:xfrm>
            <a:off x="4650040" y="2871972"/>
            <a:ext cx="4879206" cy="29402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680" lvl="1" indent="-463320" defTabSz="457200">
              <a:spcBef>
                <a:spcPts val="2001"/>
              </a:spcBef>
              <a:buClr>
                <a:srgbClr val="008000"/>
              </a:buClr>
              <a:buSzPct val="100000"/>
              <a:buBlip>
                <a:blip r:embed="rId4"/>
              </a:buBlip>
              <a:defRPr/>
            </a:pPr>
            <a:r>
              <a:rPr lang="en-US" sz="2800" dirty="0"/>
              <a:t>Promotes pan-European economic integration</a:t>
            </a:r>
            <a:endParaRPr lang="en-GB" sz="2800" dirty="0"/>
          </a:p>
          <a:p>
            <a:pPr marL="463680" lvl="1" indent="-463320" defTabSz="457200">
              <a:spcBef>
                <a:spcPts val="2001"/>
              </a:spcBef>
              <a:buClr>
                <a:srgbClr val="008000"/>
              </a:buClr>
              <a:buSzPct val="100000"/>
              <a:buBlip>
                <a:blip r:embed="rId4"/>
              </a:buBlip>
              <a:defRPr/>
            </a:pPr>
            <a:r>
              <a:rPr lang="en-US" sz="2800" dirty="0"/>
              <a:t>Implementation of joint SD initiatives</a:t>
            </a:r>
            <a:endParaRPr lang="en-GB" sz="2800" dirty="0"/>
          </a:p>
        </p:txBody>
      </p:sp>
      <p:sp>
        <p:nvSpPr>
          <p:cNvPr id="15" name="Rectangle à coins arrondis 9"/>
          <p:cNvSpPr/>
          <p:nvPr/>
        </p:nvSpPr>
        <p:spPr>
          <a:xfrm>
            <a:off x="2078246" y="5256235"/>
            <a:ext cx="2448272" cy="83706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dirty="0" err="1"/>
              <a:t>from</a:t>
            </a:r>
            <a:r>
              <a:rPr lang="fr-FR" sz="2400" dirty="0"/>
              <a:t> 1947</a:t>
            </a:r>
          </a:p>
        </p:txBody>
      </p:sp>
      <p:pic>
        <p:nvPicPr>
          <p:cNvPr id="16" name="Picture 2" descr="http://www.unece.org/fileadmin/DAM/oes/nutshell/previous_issues/UNECE_ma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205" y="2415571"/>
            <a:ext cx="4088904" cy="2840663"/>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Rounded Rectangle 16"/>
          <p:cNvSpPr/>
          <p:nvPr/>
        </p:nvSpPr>
        <p:spPr>
          <a:xfrm>
            <a:off x="516889" y="1556791"/>
            <a:ext cx="2532957" cy="858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t>56 </a:t>
            </a:r>
            <a:r>
              <a:rPr lang="en-US" sz="2400" dirty="0"/>
              <a:t>member States</a:t>
            </a: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4636" y="248264"/>
            <a:ext cx="955424" cy="866288"/>
          </a:xfrm>
          <a:prstGeom prst="rect">
            <a:avLst/>
          </a:prstGeom>
        </p:spPr>
      </p:pic>
    </p:spTree>
    <p:extLst>
      <p:ext uri="{BB962C8B-B14F-4D97-AF65-F5344CB8AC3E}">
        <p14:creationId xmlns:p14="http://schemas.microsoft.com/office/powerpoint/2010/main" val="73052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90" y="272116"/>
            <a:ext cx="9913189" cy="6313767"/>
            <a:chOff x="-7189" y="405305"/>
            <a:chExt cx="9913189" cy="6313767"/>
          </a:xfrm>
        </p:grpSpPr>
        <p:grpSp>
          <p:nvGrpSpPr>
            <p:cNvPr id="2" name="Group 1"/>
            <p:cNvGrpSpPr/>
            <p:nvPr/>
          </p:nvGrpSpPr>
          <p:grpSpPr>
            <a:xfrm>
              <a:off x="-7189" y="405305"/>
              <a:ext cx="9913189" cy="2372265"/>
              <a:chOff x="-7189" y="405305"/>
              <a:chExt cx="9913189" cy="2372265"/>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3" y="405305"/>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099" y="6384604"/>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3</a:t>
            </a:fld>
            <a:endParaRPr lang="en-US"/>
          </a:p>
        </p:txBody>
      </p:sp>
      <p:sp>
        <p:nvSpPr>
          <p:cNvPr id="14" name="Title 4"/>
          <p:cNvSpPr txBox="1">
            <a:spLocks/>
          </p:cNvSpPr>
          <p:nvPr/>
        </p:nvSpPr>
        <p:spPr>
          <a:xfrm>
            <a:off x="591804" y="0"/>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0"/>
              </a:spcBef>
            </a:pPr>
            <a:endParaRPr lang="en-US" sz="2400" spc="50" dirty="0">
              <a:solidFill>
                <a:srgbClr val="5EBA47"/>
              </a:solidFill>
              <a:latin typeface="Arial" panose="020B0604020202020204" pitchFamily="34" charset="0"/>
              <a:cs typeface="Arial" panose="020B0604020202020204" pitchFamily="34" charset="0"/>
            </a:endParaRPr>
          </a:p>
        </p:txBody>
      </p:sp>
      <p:sp>
        <p:nvSpPr>
          <p:cNvPr id="13" name="CustomShape 3"/>
          <p:cNvSpPr/>
          <p:nvPr/>
        </p:nvSpPr>
        <p:spPr>
          <a:xfrm>
            <a:off x="324175" y="-8959"/>
            <a:ext cx="925765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600" b="1" dirty="0">
                <a:solidFill>
                  <a:srgbClr val="000090"/>
                </a:solidFill>
              </a:rPr>
              <a:t>UNECE Strategy for ESD:</a:t>
            </a:r>
          </a:p>
          <a:p>
            <a:pPr algn="ctr"/>
            <a:r>
              <a:rPr lang="en-US" sz="3600" b="1" dirty="0">
                <a:solidFill>
                  <a:srgbClr val="000090"/>
                </a:solidFill>
              </a:rPr>
              <a:t>History &amp; Context (1)</a:t>
            </a:r>
            <a:endParaRPr lang="en-GB" sz="3600" b="1" dirty="0">
              <a:solidFill>
                <a:srgbClr val="000090"/>
              </a:solidFill>
            </a:endParaRPr>
          </a:p>
        </p:txBody>
      </p:sp>
      <p:sp>
        <p:nvSpPr>
          <p:cNvPr id="15" name="CustomShape 1"/>
          <p:cNvSpPr/>
          <p:nvPr/>
        </p:nvSpPr>
        <p:spPr>
          <a:xfrm>
            <a:off x="1" y="1574809"/>
            <a:ext cx="9768840" cy="477079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3680" indent="-463320">
              <a:spcBef>
                <a:spcPts val="2001"/>
              </a:spcBef>
              <a:buClr>
                <a:srgbClr val="008000"/>
              </a:buClr>
              <a:buBlip>
                <a:blip r:embed="rId5"/>
              </a:buBlip>
            </a:pPr>
            <a:r>
              <a:rPr lang="en-GB" sz="2400" b="1" i="1" strike="noStrike" spc="-1" dirty="0">
                <a:effectLst>
                  <a:outerShdw blurRad="38100" dist="38100" dir="2700000" algn="tl">
                    <a:srgbClr val="000000">
                      <a:alpha val="43137"/>
                    </a:srgbClr>
                  </a:outerShdw>
                </a:effectLst>
                <a:latin typeface="Arial"/>
              </a:rPr>
              <a:t>Global level</a:t>
            </a:r>
            <a:r>
              <a:rPr lang="en-GB" sz="2400" b="0" i="1" strike="noStrike" spc="-1" dirty="0">
                <a:latin typeface="Arial"/>
              </a:rPr>
              <a:t>: </a:t>
            </a:r>
          </a:p>
          <a:p>
            <a:pPr marL="920880" lvl="1" indent="-463320">
              <a:spcBef>
                <a:spcPts val="1200"/>
              </a:spcBef>
              <a:buClr>
                <a:srgbClr val="008000"/>
              </a:buClr>
              <a:buFont typeface="Wingdings" charset="2"/>
              <a:buChar char="§"/>
            </a:pPr>
            <a:r>
              <a:rPr lang="en-US" dirty="0"/>
              <a:t>UN World Summit on Sustainable Development (Johannesburg Summit) &amp; UN GA resolution 57/254 (Dec 2002)</a:t>
            </a:r>
          </a:p>
          <a:p>
            <a:pPr marL="1433513" lvl="1" indent="-465138">
              <a:spcBef>
                <a:spcPts val="600"/>
              </a:spcBef>
              <a:buClr>
                <a:srgbClr val="008000"/>
              </a:buClr>
              <a:buFont typeface="Wingdings" charset="2"/>
              <a:buChar char="Ø"/>
              <a:tabLst>
                <a:tab pos="914400" algn="l"/>
              </a:tabLst>
            </a:pPr>
            <a:r>
              <a:rPr lang="en-US" sz="2000" i="1" dirty="0">
                <a:solidFill>
                  <a:srgbClr val="0070C0"/>
                </a:solidFill>
              </a:rPr>
              <a:t>UN Decade for ESD</a:t>
            </a:r>
            <a:r>
              <a:rPr lang="en-US" sz="2000" dirty="0">
                <a:solidFill>
                  <a:srgbClr val="0070C0"/>
                </a:solidFill>
              </a:rPr>
              <a:t> (2005-2014)</a:t>
            </a:r>
          </a:p>
          <a:p>
            <a:pPr marL="920880" lvl="1" indent="-463320">
              <a:spcBef>
                <a:spcPts val="1200"/>
              </a:spcBef>
              <a:buClr>
                <a:srgbClr val="008000"/>
              </a:buClr>
              <a:buFont typeface="Wingdings" charset="2"/>
              <a:buChar char="§"/>
            </a:pPr>
            <a:r>
              <a:rPr lang="en-US" dirty="0"/>
              <a:t>Rio+20 UN Conference on Sustainable Development (2012) &amp; </a:t>
            </a:r>
            <a:r>
              <a:rPr lang="it-IT" dirty="0"/>
              <a:t>UNESCO General Conference in 2013</a:t>
            </a:r>
            <a:endParaRPr lang="en-US" dirty="0"/>
          </a:p>
          <a:p>
            <a:pPr marL="1433513" lvl="1" indent="-465138">
              <a:spcBef>
                <a:spcPts val="600"/>
              </a:spcBef>
              <a:buClr>
                <a:srgbClr val="008000"/>
              </a:buClr>
              <a:buFont typeface="Wingdings" charset="2"/>
              <a:buChar char="Ø"/>
              <a:tabLst>
                <a:tab pos="914400" algn="l"/>
              </a:tabLst>
            </a:pPr>
            <a:r>
              <a:rPr lang="en-US" sz="2000" i="1" dirty="0">
                <a:solidFill>
                  <a:srgbClr val="0070C0"/>
                </a:solidFill>
              </a:rPr>
              <a:t>UNESCO Global Action </a:t>
            </a:r>
            <a:r>
              <a:rPr lang="en-US" sz="2000" i="1" dirty="0" err="1">
                <a:solidFill>
                  <a:srgbClr val="0070C0"/>
                </a:solidFill>
              </a:rPr>
              <a:t>Programme</a:t>
            </a:r>
            <a:r>
              <a:rPr lang="en-US" sz="2000" i="1" dirty="0">
                <a:solidFill>
                  <a:srgbClr val="0070C0"/>
                </a:solidFill>
              </a:rPr>
              <a:t> (GAP)</a:t>
            </a:r>
            <a:r>
              <a:rPr lang="en-US" sz="2000" dirty="0">
                <a:solidFill>
                  <a:srgbClr val="0070C0"/>
                </a:solidFill>
              </a:rPr>
              <a:t> for ESD (2015-2019)</a:t>
            </a:r>
          </a:p>
          <a:p>
            <a:pPr marL="920880" lvl="1" indent="-463320">
              <a:spcBef>
                <a:spcPts val="1200"/>
              </a:spcBef>
              <a:buClr>
                <a:srgbClr val="008000"/>
              </a:buClr>
              <a:buFont typeface="Wingdings" charset="2"/>
              <a:buChar char="§"/>
            </a:pPr>
            <a:r>
              <a:rPr lang="en-US" dirty="0"/>
              <a:t>The 40th session of UNESCO General Conference (November 2019)</a:t>
            </a:r>
          </a:p>
          <a:p>
            <a:pPr marL="1433513" lvl="1" indent="-465138">
              <a:spcBef>
                <a:spcPts val="600"/>
              </a:spcBef>
              <a:buClr>
                <a:srgbClr val="008000"/>
              </a:buClr>
              <a:buFont typeface="Wingdings" charset="2"/>
              <a:buChar char="Ø"/>
              <a:tabLst>
                <a:tab pos="914400" algn="l"/>
              </a:tabLst>
            </a:pPr>
            <a:r>
              <a:rPr lang="en-US" sz="2000" i="1" dirty="0">
                <a:solidFill>
                  <a:srgbClr val="0070C0"/>
                </a:solidFill>
              </a:rPr>
              <a:t>Education for Sustainable Development: Towards achieving the SDGs (ESD for 2030) </a:t>
            </a:r>
            <a:r>
              <a:rPr lang="en-US" sz="2000" dirty="0">
                <a:solidFill>
                  <a:srgbClr val="0070C0"/>
                </a:solidFill>
              </a:rPr>
              <a:t>framework - the UNESCO </a:t>
            </a:r>
            <a:r>
              <a:rPr lang="en-US" sz="2000" dirty="0" err="1">
                <a:solidFill>
                  <a:srgbClr val="0070C0"/>
                </a:solidFill>
              </a:rPr>
              <a:t>programme</a:t>
            </a:r>
            <a:r>
              <a:rPr lang="en-US" sz="2000" dirty="0">
                <a:solidFill>
                  <a:srgbClr val="0070C0"/>
                </a:solidFill>
              </a:rPr>
              <a:t> on ESD for the next decade, </a:t>
            </a:r>
            <a:r>
              <a:rPr lang="en-US" sz="2000" dirty="0"/>
              <a:t>to be launched at</a:t>
            </a:r>
          </a:p>
          <a:p>
            <a:pPr marL="920880" lvl="1" indent="-463320">
              <a:spcBef>
                <a:spcPts val="600"/>
              </a:spcBef>
              <a:buClr>
                <a:srgbClr val="008000"/>
              </a:buClr>
              <a:buFont typeface="Wingdings" charset="2"/>
              <a:buChar char="§"/>
            </a:pPr>
            <a:r>
              <a:rPr lang="en-US" b="1" dirty="0">
                <a:solidFill>
                  <a:srgbClr val="0000FF"/>
                </a:solidFill>
              </a:rPr>
              <a:t>UNESCO World Conference on Education for Sustainable Development (Berlin, 17-19 May 2021)</a:t>
            </a:r>
            <a:endParaRPr lang="en-GB" sz="2400" b="1" strike="noStrike" spc="-1" dirty="0">
              <a:latin typeface="Arial"/>
            </a:endParaRPr>
          </a:p>
        </p:txBody>
      </p:sp>
    </p:spTree>
    <p:extLst>
      <p:ext uri="{BB962C8B-B14F-4D97-AF65-F5344CB8AC3E}">
        <p14:creationId xmlns:p14="http://schemas.microsoft.com/office/powerpoint/2010/main" val="26080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8001" y="269482"/>
            <a:ext cx="9913189" cy="6319036"/>
            <a:chOff x="-7189" y="434788"/>
            <a:chExt cx="9913189" cy="6319036"/>
          </a:xfrm>
        </p:grpSpPr>
        <p:grpSp>
          <p:nvGrpSpPr>
            <p:cNvPr id="2" name="Group 1"/>
            <p:cNvGrpSpPr/>
            <p:nvPr/>
          </p:nvGrpSpPr>
          <p:grpSpPr>
            <a:xfrm>
              <a:off x="-7189" y="434788"/>
              <a:ext cx="9913189" cy="2342782"/>
              <a:chOff x="-7189" y="434788"/>
              <a:chExt cx="9913189" cy="2342782"/>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7" y="434788"/>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4</a:t>
            </a:fld>
            <a:endParaRPr lang="en-US"/>
          </a:p>
        </p:txBody>
      </p:sp>
      <p:sp>
        <p:nvSpPr>
          <p:cNvPr id="14" name="Title 4"/>
          <p:cNvSpPr txBox="1">
            <a:spLocks/>
          </p:cNvSpPr>
          <p:nvPr/>
        </p:nvSpPr>
        <p:spPr>
          <a:xfrm>
            <a:off x="591804" y="0"/>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spcBef>
                <a:spcPts val="0"/>
              </a:spcBef>
            </a:pPr>
            <a:endParaRPr lang="en-US" sz="2400" spc="50" dirty="0">
              <a:solidFill>
                <a:srgbClr val="5EBA47"/>
              </a:solidFill>
              <a:latin typeface="Arial" panose="020B0604020202020204" pitchFamily="34" charset="0"/>
              <a:cs typeface="Arial" panose="020B0604020202020204" pitchFamily="34" charset="0"/>
            </a:endParaRPr>
          </a:p>
        </p:txBody>
      </p:sp>
      <p:sp>
        <p:nvSpPr>
          <p:cNvPr id="13" name="CustomShape 3"/>
          <p:cNvSpPr/>
          <p:nvPr/>
        </p:nvSpPr>
        <p:spPr>
          <a:xfrm>
            <a:off x="1005059" y="69571"/>
            <a:ext cx="7787070"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600" b="1" dirty="0">
                <a:solidFill>
                  <a:srgbClr val="000090"/>
                </a:solidFill>
              </a:rPr>
              <a:t>UNECE Strategy for ESD: History &amp; Context (2)</a:t>
            </a:r>
            <a:endParaRPr lang="en-GB" sz="3600" b="1" dirty="0">
              <a:solidFill>
                <a:srgbClr val="000090"/>
              </a:solidFill>
            </a:endParaRPr>
          </a:p>
        </p:txBody>
      </p:sp>
      <p:sp>
        <p:nvSpPr>
          <p:cNvPr id="15" name="CustomShape 1"/>
          <p:cNvSpPr/>
          <p:nvPr/>
        </p:nvSpPr>
        <p:spPr>
          <a:xfrm>
            <a:off x="-58001" y="1610024"/>
            <a:ext cx="9284414" cy="284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3680" indent="-463320">
              <a:spcBef>
                <a:spcPts val="2001"/>
              </a:spcBef>
              <a:buClr>
                <a:srgbClr val="008000"/>
              </a:buClr>
              <a:buBlip>
                <a:blip r:embed="rId5"/>
              </a:buBlip>
            </a:pPr>
            <a:r>
              <a:rPr lang="en-GB" sz="2400" b="1" i="1" strike="noStrike" spc="-1" dirty="0">
                <a:effectLst>
                  <a:outerShdw blurRad="38100" dist="38100" dir="2700000" algn="tl">
                    <a:srgbClr val="000000">
                      <a:alpha val="43137"/>
                    </a:srgbClr>
                  </a:outerShdw>
                </a:effectLst>
                <a:latin typeface="Arial"/>
              </a:rPr>
              <a:t>Regional level</a:t>
            </a:r>
            <a:r>
              <a:rPr lang="en-GB" sz="2400" b="0" i="1" strike="noStrike" spc="-1" dirty="0">
                <a:latin typeface="Arial"/>
              </a:rPr>
              <a:t>:</a:t>
            </a:r>
          </a:p>
          <a:p>
            <a:pPr marL="920880" lvl="1" indent="-463320">
              <a:spcBef>
                <a:spcPts val="2001"/>
              </a:spcBef>
              <a:buClr>
                <a:srgbClr val="008000"/>
              </a:buClr>
              <a:buFont typeface="Wingdings" charset="2"/>
              <a:buChar char="§"/>
            </a:pPr>
            <a:r>
              <a:rPr lang="en-GB" sz="2000" spc="-1" dirty="0"/>
              <a:t>UNECE HL </a:t>
            </a:r>
            <a:r>
              <a:rPr lang="en-US" sz="2000" dirty="0"/>
              <a:t>Meeting of Environment &amp; Education Ministries in Vilnius in 2005 (1</a:t>
            </a:r>
            <a:r>
              <a:rPr lang="en-US" sz="2000" baseline="30000" dirty="0"/>
              <a:t>st</a:t>
            </a:r>
            <a:r>
              <a:rPr lang="en-US" sz="2000" dirty="0"/>
              <a:t> HLM)</a:t>
            </a:r>
            <a:endParaRPr lang="en-GB" sz="2000" dirty="0"/>
          </a:p>
          <a:p>
            <a:pPr marL="1377950" lvl="1" indent="-461963">
              <a:spcBef>
                <a:spcPts val="600"/>
              </a:spcBef>
              <a:buClr>
                <a:srgbClr val="008000"/>
              </a:buClr>
              <a:buFont typeface="Wingdings" charset="2"/>
              <a:buChar char="Ø"/>
            </a:pPr>
            <a:r>
              <a:rPr lang="en-US" sz="2400" i="1" dirty="0">
                <a:solidFill>
                  <a:srgbClr val="0070C0"/>
                </a:solidFill>
              </a:rPr>
              <a:t>UNECE Strategy for ESD </a:t>
            </a:r>
            <a:r>
              <a:rPr lang="en-US" sz="2400" dirty="0"/>
              <a:t>as a regional pillar of UN Decade for ESD (2005-2015) &amp;</a:t>
            </a:r>
            <a:r>
              <a:rPr lang="en-US" sz="2400" dirty="0">
                <a:solidFill>
                  <a:srgbClr val="0070C0"/>
                </a:solidFill>
              </a:rPr>
              <a:t> </a:t>
            </a:r>
            <a:r>
              <a:rPr lang="en-US" sz="2400" i="1" dirty="0">
                <a:solidFill>
                  <a:srgbClr val="0070C0"/>
                </a:solidFill>
              </a:rPr>
              <a:t>Vilnius Framework for the implementation</a:t>
            </a:r>
            <a:endParaRPr lang="en-GB" sz="2400" spc="-1" dirty="0"/>
          </a:p>
          <a:p>
            <a:pPr marL="920880" lvl="1" indent="-463320">
              <a:spcBef>
                <a:spcPts val="2001"/>
              </a:spcBef>
              <a:buClr>
                <a:srgbClr val="008000"/>
              </a:buClr>
              <a:buFont typeface="Wingdings" charset="2"/>
              <a:buChar char="§"/>
            </a:pPr>
            <a:r>
              <a:rPr lang="en-GB" sz="2000" spc="-1" dirty="0"/>
              <a:t>UNECE HL </a:t>
            </a:r>
            <a:r>
              <a:rPr lang="en-US" sz="2000" dirty="0"/>
              <a:t>Meeting of Education &amp; Environment Ministries in Batumi in 2016 (2</a:t>
            </a:r>
            <a:r>
              <a:rPr lang="en-US" sz="2000" baseline="30000" dirty="0"/>
              <a:t>nd</a:t>
            </a:r>
            <a:r>
              <a:rPr lang="en-US" sz="2000" dirty="0"/>
              <a:t> HLM)</a:t>
            </a:r>
            <a:endParaRPr lang="en-GB" sz="2000" dirty="0"/>
          </a:p>
          <a:p>
            <a:pPr marL="1378080" lvl="2" indent="-463320">
              <a:spcBef>
                <a:spcPts val="600"/>
              </a:spcBef>
              <a:buClr>
                <a:srgbClr val="008000"/>
              </a:buClr>
              <a:buFont typeface="Wingdings" charset="2"/>
              <a:buChar char="Ø"/>
            </a:pPr>
            <a:r>
              <a:rPr lang="en-US" sz="2400" i="1" dirty="0">
                <a:solidFill>
                  <a:srgbClr val="0070C0"/>
                </a:solidFill>
              </a:rPr>
              <a:t>UNECE Strategy for ESD </a:t>
            </a:r>
            <a:r>
              <a:rPr lang="en-US" sz="2400" dirty="0"/>
              <a:t>aligned with the UNESCO Global Action </a:t>
            </a:r>
            <a:r>
              <a:rPr lang="en-US" sz="2400" dirty="0" err="1"/>
              <a:t>Programme</a:t>
            </a:r>
            <a:r>
              <a:rPr lang="en-US" sz="2400" dirty="0"/>
              <a:t> for ESD (2015-2019) &amp; new </a:t>
            </a:r>
            <a:r>
              <a:rPr lang="en-US" sz="2400" dirty="0">
                <a:solidFill>
                  <a:srgbClr val="0070C0"/>
                </a:solidFill>
              </a:rPr>
              <a:t>Framework for the future implementation of the UNECE Strategy for ESD </a:t>
            </a:r>
            <a:r>
              <a:rPr lang="en-US" sz="2400" dirty="0">
                <a:solidFill>
                  <a:srgbClr val="000000"/>
                </a:solidFill>
              </a:rPr>
              <a:t>(with priority areas for the first phase 2016-2019)</a:t>
            </a:r>
            <a:endParaRPr lang="en-GB" sz="2400" b="0" strike="noStrike" spc="-1" dirty="0">
              <a:latin typeface="Arial"/>
            </a:endParaRPr>
          </a:p>
          <a:p>
            <a:pPr>
              <a:lnSpc>
                <a:spcPct val="100000"/>
              </a:lnSpc>
              <a:spcBef>
                <a:spcPts val="2001"/>
              </a:spcBef>
              <a:buClr>
                <a:srgbClr val="008000"/>
              </a:buClr>
            </a:pPr>
            <a:endParaRPr lang="en-GB" sz="2400" b="0" strike="noStrike" spc="-1" dirty="0">
              <a:latin typeface="Arial"/>
            </a:endParaRPr>
          </a:p>
        </p:txBody>
      </p:sp>
    </p:spTree>
    <p:extLst>
      <p:ext uri="{BB962C8B-B14F-4D97-AF65-F5344CB8AC3E}">
        <p14:creationId xmlns:p14="http://schemas.microsoft.com/office/powerpoint/2010/main" val="142011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2072" y="194764"/>
            <a:ext cx="9913189" cy="6319502"/>
            <a:chOff x="-7189" y="434322"/>
            <a:chExt cx="9913189" cy="6319502"/>
          </a:xfrm>
        </p:grpSpPr>
        <p:grpSp>
          <p:nvGrpSpPr>
            <p:cNvPr id="2" name="Group 1"/>
            <p:cNvGrpSpPr/>
            <p:nvPr/>
          </p:nvGrpSpPr>
          <p:grpSpPr>
            <a:xfrm>
              <a:off x="-7189" y="434322"/>
              <a:ext cx="9913189" cy="2343248"/>
              <a:chOff x="-7189" y="434322"/>
              <a:chExt cx="9913189" cy="2343248"/>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34" y="434322"/>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1283676" y="1572258"/>
            <a:ext cx="7601243" cy="3179080"/>
          </a:xfrm>
          <a:prstGeom prst="rect">
            <a:avLst/>
          </a:prstGeom>
          <a:solidFill>
            <a:schemeClr val="bg1">
              <a:alpha val="15000"/>
            </a:schemeClr>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680" indent="-463320" defTabSz="457200">
              <a:lnSpc>
                <a:spcPct val="100000"/>
              </a:lnSpc>
              <a:spcBef>
                <a:spcPts val="2001"/>
              </a:spcBef>
              <a:buClr>
                <a:srgbClr val="008000"/>
              </a:buClr>
              <a:buSzPct val="100000"/>
              <a:buBlip>
                <a:blip r:embed="rId5"/>
              </a:buBlip>
            </a:pPr>
            <a:r>
              <a:rPr lang="en-US" sz="2400" dirty="0">
                <a:latin typeface="Arial" panose="020B0604020202020204" pitchFamily="34" charset="0"/>
                <a:cs typeface="Arial" panose="020B0604020202020204" pitchFamily="34" charset="0"/>
              </a:rPr>
              <a:t>Regional implementation pillar of the global process at UN level guided by UNESCO</a:t>
            </a:r>
          </a:p>
          <a:p>
            <a:pPr marL="463680" indent="-463320" defTabSz="457200">
              <a:lnSpc>
                <a:spcPct val="100000"/>
              </a:lnSpc>
              <a:spcBef>
                <a:spcPts val="2001"/>
              </a:spcBef>
              <a:buClr>
                <a:srgbClr val="008000"/>
              </a:buClr>
              <a:buSzPct val="100000"/>
              <a:buBlip>
                <a:blip r:embed="rId5"/>
              </a:buBlip>
            </a:pPr>
            <a:r>
              <a:rPr lang="en-US" sz="2400" dirty="0">
                <a:latin typeface="Arial" panose="020B0604020202020204" pitchFamily="34" charset="0"/>
                <a:cs typeface="Arial" panose="020B0604020202020204" pitchFamily="34" charset="0"/>
              </a:rPr>
              <a:t>Practical tool to incorporate ESD into all forms of education</a:t>
            </a:r>
            <a:r>
              <a:rPr lang="ru-RU" sz="24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 the national context</a:t>
            </a:r>
            <a:endParaRPr lang="ru-RU" sz="2400" dirty="0">
              <a:latin typeface="Arial" panose="020B0604020202020204" pitchFamily="34" charset="0"/>
              <a:cs typeface="Arial" panose="020B0604020202020204" pitchFamily="34" charset="0"/>
            </a:endParaRPr>
          </a:p>
          <a:p>
            <a:pPr marL="463680" indent="-463320" defTabSz="457200">
              <a:lnSpc>
                <a:spcPct val="100000"/>
              </a:lnSpc>
              <a:spcBef>
                <a:spcPts val="2001"/>
              </a:spcBef>
              <a:buClr>
                <a:srgbClr val="008000"/>
              </a:buClr>
              <a:buSzPct val="100000"/>
              <a:buBlip>
                <a:blip r:embed="rId5"/>
              </a:buBlip>
            </a:pPr>
            <a:r>
              <a:rPr lang="en-US" sz="2400" dirty="0">
                <a:latin typeface="Arial" panose="020B0604020202020204" pitchFamily="34" charset="0"/>
                <a:cs typeface="Arial" panose="020B0604020202020204" pitchFamily="34" charset="0"/>
              </a:rPr>
              <a:t>Governed by the inter-governmental </a:t>
            </a:r>
            <a:r>
              <a:rPr lang="en-US" sz="2400" b="1" dirty="0">
                <a:latin typeface="Arial" panose="020B0604020202020204" pitchFamily="34" charset="0"/>
                <a:cs typeface="Arial" panose="020B0604020202020204" pitchFamily="34" charset="0"/>
              </a:rPr>
              <a:t>Steering Committee on ESD</a:t>
            </a: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5</a:t>
            </a:fld>
            <a:endParaRPr lang="en-US"/>
          </a:p>
        </p:txBody>
      </p:sp>
      <p:sp>
        <p:nvSpPr>
          <p:cNvPr id="14" name="Title 4"/>
          <p:cNvSpPr txBox="1">
            <a:spLocks/>
          </p:cNvSpPr>
          <p:nvPr/>
        </p:nvSpPr>
        <p:spPr>
          <a:xfrm>
            <a:off x="437495" y="113833"/>
            <a:ext cx="9014056" cy="992195"/>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r>
              <a:rPr lang="en-US" sz="3600" b="1" dirty="0">
                <a:solidFill>
                  <a:srgbClr val="000090"/>
                </a:solidFill>
                <a:latin typeface="+mn-lt"/>
                <a:ea typeface="+mn-ea"/>
                <a:cs typeface="+mn-cs"/>
              </a:rPr>
              <a:t>What is the </a:t>
            </a:r>
            <a:r>
              <a:rPr lang="en-US" sz="3600" b="1" dirty="0">
                <a:solidFill>
                  <a:srgbClr val="000090"/>
                </a:solidFill>
                <a:latin typeface="+mn-lt"/>
                <a:ea typeface="+mn-ea"/>
                <a:cs typeface="+mn-cs"/>
                <a:hlinkClick r:id="rId6"/>
              </a:rPr>
              <a:t>UNECE Strategy for ESD</a:t>
            </a:r>
            <a:r>
              <a:rPr lang="en-US" sz="3600" b="1" dirty="0">
                <a:solidFill>
                  <a:srgbClr val="000090"/>
                </a:solidFill>
                <a:latin typeface="+mn-lt"/>
                <a:ea typeface="+mn-ea"/>
                <a:cs typeface="+mn-cs"/>
              </a:rPr>
              <a:t>?</a:t>
            </a:r>
          </a:p>
        </p:txBody>
      </p:sp>
      <p:sp>
        <p:nvSpPr>
          <p:cNvPr id="4" name="Rectangle 3"/>
          <p:cNvSpPr/>
          <p:nvPr/>
        </p:nvSpPr>
        <p:spPr>
          <a:xfrm>
            <a:off x="528747" y="4688125"/>
            <a:ext cx="8921782" cy="1826141"/>
          </a:xfrm>
          <a:prstGeom prst="rect">
            <a:avLst/>
          </a:prstGeom>
        </p:spPr>
        <p:txBody>
          <a:bodyPr wrap="square">
            <a:spAutoFit/>
          </a:bodyPr>
          <a:lstStyle/>
          <a:p>
            <a:pPr marL="360" lvl="1" algn="ctr">
              <a:spcBef>
                <a:spcPts val="2001"/>
              </a:spcBef>
              <a:buClr>
                <a:srgbClr val="008000"/>
              </a:buClr>
              <a:buSzPct val="150000"/>
            </a:pPr>
            <a:r>
              <a:rPr lang="en-US" sz="2400" b="1" i="1" spc="-1" dirty="0">
                <a:solidFill>
                  <a:srgbClr val="002060"/>
                </a:solidFill>
                <a:latin typeface="Arial"/>
              </a:rPr>
              <a:t>A Strategy that provides guidance on how to develop and incorporate ESD in all forms of education and that can be adapted to national contexts. </a:t>
            </a:r>
          </a:p>
          <a:p>
            <a:pPr marL="360" lvl="1">
              <a:spcBef>
                <a:spcPts val="2001"/>
              </a:spcBef>
              <a:buClr>
                <a:srgbClr val="008000"/>
              </a:buClr>
              <a:buSzPct val="150000"/>
            </a:pPr>
            <a:endParaRPr lang="ru-RU" sz="2400" i="1" spc="-1" dirty="0">
              <a:latin typeface="Arial"/>
            </a:endParaRPr>
          </a:p>
        </p:txBody>
      </p:sp>
    </p:spTree>
    <p:extLst>
      <p:ext uri="{BB962C8B-B14F-4D97-AF65-F5344CB8AC3E}">
        <p14:creationId xmlns:p14="http://schemas.microsoft.com/office/powerpoint/2010/main" val="784620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79641"/>
            <a:ext cx="9676264" cy="6498717"/>
            <a:chOff x="-7189" y="255107"/>
            <a:chExt cx="9913189" cy="6498717"/>
          </a:xfrm>
        </p:grpSpPr>
        <p:grpSp>
          <p:nvGrpSpPr>
            <p:cNvPr id="2" name="Group 1"/>
            <p:cNvGrpSpPr/>
            <p:nvPr/>
          </p:nvGrpSpPr>
          <p:grpSpPr>
            <a:xfrm>
              <a:off x="-7189" y="255107"/>
              <a:ext cx="9913189" cy="2522463"/>
              <a:chOff x="-7189" y="255107"/>
              <a:chExt cx="9913189" cy="2522463"/>
            </a:xfrm>
          </p:grpSpPr>
          <p:sp>
            <p:nvSpPr>
              <p:cNvPr id="10" name="Rectangle 9"/>
              <p:cNvSpPr/>
              <p:nvPr/>
            </p:nvSpPr>
            <p:spPr>
              <a:xfrm flipV="1">
                <a:off x="2295744" y="1166705"/>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414636" y="1076084"/>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a:off x="-7189" y="1166705"/>
                <a:ext cx="467543" cy="22678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5" y="255107"/>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434056" y="1486131"/>
            <a:ext cx="9011450" cy="4528409"/>
          </a:xfrm>
          <a:prstGeom prst="rect">
            <a:avLst/>
          </a:prstGeom>
          <a:solidFill>
            <a:schemeClr val="bg1">
              <a:alpha val="15000"/>
            </a:schemeClr>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33CC"/>
                </a:solidFill>
                <a:latin typeface="Arial" panose="020B0604020202020204" pitchFamily="34" charset="0"/>
                <a:cs typeface="Arial" panose="020B0604020202020204" pitchFamily="34" charset="0"/>
              </a:rPr>
              <a:t>Six objectives:</a:t>
            </a:r>
            <a:r>
              <a:rPr lang="en-US" sz="2600" b="1" dirty="0">
                <a:solidFill>
                  <a:srgbClr val="0033CC"/>
                </a:solidFill>
              </a:rPr>
              <a:t> </a:t>
            </a:r>
          </a:p>
          <a:p>
            <a:pPr marL="625475" indent="-457200">
              <a:lnSpc>
                <a:spcPct val="100000"/>
              </a:lnSpc>
              <a:buClr>
                <a:srgbClr val="5EBA47"/>
              </a:buClr>
              <a:buSzPct val="100000"/>
              <a:buFont typeface="+mj-lt"/>
              <a:buAutoNum type="arabicPeriod"/>
              <a:defRPr/>
            </a:pPr>
            <a:r>
              <a:rPr lang="en-US" sz="2600" dirty="0"/>
              <a:t>Ensure that policy, regulatory and operational frameworks support ESD</a:t>
            </a:r>
          </a:p>
          <a:p>
            <a:pPr marL="625475" indent="-457200">
              <a:lnSpc>
                <a:spcPct val="100000"/>
              </a:lnSpc>
              <a:buClr>
                <a:srgbClr val="5EBA47"/>
              </a:buClr>
              <a:buSzPct val="100000"/>
              <a:buFont typeface="+mj-lt"/>
              <a:buAutoNum type="arabicPeriod"/>
              <a:defRPr/>
            </a:pPr>
            <a:r>
              <a:rPr lang="en-US" sz="2600" dirty="0"/>
              <a:t>Promote SD through formal, non-formal and informal learning</a:t>
            </a:r>
          </a:p>
          <a:p>
            <a:pPr marL="625475" indent="-457200">
              <a:lnSpc>
                <a:spcPct val="100000"/>
              </a:lnSpc>
              <a:buClr>
                <a:srgbClr val="5EBA47"/>
              </a:buClr>
              <a:buSzPct val="100000"/>
              <a:buFont typeface="+mj-lt"/>
              <a:buAutoNum type="arabicPeriod"/>
              <a:defRPr/>
            </a:pPr>
            <a:r>
              <a:rPr lang="en-US" sz="2600" dirty="0"/>
              <a:t>Equip educators with the competence to include SD in their teaching</a:t>
            </a:r>
          </a:p>
          <a:p>
            <a:pPr marL="625475" indent="-457200">
              <a:lnSpc>
                <a:spcPct val="100000"/>
              </a:lnSpc>
              <a:buClr>
                <a:srgbClr val="5EBA47"/>
              </a:buClr>
              <a:buSzPct val="100000"/>
              <a:buFont typeface="+mj-lt"/>
              <a:buAutoNum type="arabicPeriod"/>
              <a:defRPr/>
            </a:pPr>
            <a:r>
              <a:rPr lang="en-US" sz="2600" dirty="0"/>
              <a:t>Ensure that adequate tools and materials for ESD are accessible </a:t>
            </a:r>
          </a:p>
          <a:p>
            <a:pPr marL="625475" indent="-457200">
              <a:lnSpc>
                <a:spcPct val="110000"/>
              </a:lnSpc>
              <a:buClr>
                <a:srgbClr val="5EBA47"/>
              </a:buClr>
              <a:buSzPct val="100000"/>
              <a:buFont typeface="+mj-lt"/>
              <a:buAutoNum type="arabicPeriod"/>
              <a:defRPr/>
            </a:pPr>
            <a:r>
              <a:rPr lang="en-US" sz="2600" dirty="0"/>
              <a:t>Promote research on and development of ESD, and</a:t>
            </a:r>
          </a:p>
          <a:p>
            <a:pPr marL="625475" indent="-457200">
              <a:lnSpc>
                <a:spcPct val="110000"/>
              </a:lnSpc>
              <a:buClr>
                <a:srgbClr val="5EBA47"/>
              </a:buClr>
              <a:buSzPct val="100000"/>
              <a:buFont typeface="+mj-lt"/>
              <a:buAutoNum type="arabicPeriod"/>
              <a:defRPr/>
            </a:pPr>
            <a:r>
              <a:rPr lang="en-US" sz="2600" dirty="0"/>
              <a:t>Strengthen cooperation on ESD at all levels within the ECE region</a:t>
            </a:r>
            <a:r>
              <a:rPr lang="ru-RU" sz="2400" dirty="0">
                <a:solidFill>
                  <a:srgbClr val="0066FF"/>
                </a:solidFill>
                <a:latin typeface="Arial" panose="020B0604020202020204" pitchFamily="34" charset="0"/>
                <a:cs typeface="Arial" panose="020B0604020202020204" pitchFamily="34" charset="0"/>
              </a:rPr>
              <a:t> </a:t>
            </a:r>
            <a:endParaRPr lang="en-US" sz="2400" dirty="0">
              <a:solidFill>
                <a:srgbClr val="0066FF"/>
              </a:solidFill>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6</a:t>
            </a:fld>
            <a:endParaRPr lang="en-US"/>
          </a:p>
        </p:txBody>
      </p:sp>
      <p:sp>
        <p:nvSpPr>
          <p:cNvPr id="14" name="Title 4"/>
          <p:cNvSpPr txBox="1">
            <a:spLocks/>
          </p:cNvSpPr>
          <p:nvPr/>
        </p:nvSpPr>
        <p:spPr>
          <a:xfrm>
            <a:off x="461542" y="68911"/>
            <a:ext cx="9014056" cy="992195"/>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0090"/>
                </a:solidFill>
                <a:latin typeface="+mn-lt"/>
                <a:ea typeface="+mn-ea"/>
                <a:cs typeface="+mn-cs"/>
              </a:rPr>
              <a:t>Main objectives of the UNECE Strategy for ESD</a:t>
            </a:r>
          </a:p>
        </p:txBody>
      </p:sp>
    </p:spTree>
    <p:extLst>
      <p:ext uri="{BB962C8B-B14F-4D97-AF65-F5344CB8AC3E}">
        <p14:creationId xmlns:p14="http://schemas.microsoft.com/office/powerpoint/2010/main" val="1235802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89" y="262879"/>
            <a:ext cx="9913189" cy="6332241"/>
            <a:chOff x="-7189" y="421583"/>
            <a:chExt cx="9913189" cy="6332241"/>
          </a:xfrm>
        </p:grpSpPr>
        <p:grpSp>
          <p:nvGrpSpPr>
            <p:cNvPr id="2" name="Group 1"/>
            <p:cNvGrpSpPr/>
            <p:nvPr/>
          </p:nvGrpSpPr>
          <p:grpSpPr>
            <a:xfrm>
              <a:off x="-7189" y="421583"/>
              <a:ext cx="9913189" cy="2355987"/>
              <a:chOff x="-7189" y="421583"/>
              <a:chExt cx="9913189" cy="2355987"/>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6975" y="421583"/>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460354" y="1541776"/>
            <a:ext cx="9011450" cy="4703895"/>
          </a:xfrm>
          <a:prstGeom prst="rect">
            <a:avLst/>
          </a:prstGeom>
          <a:solidFill>
            <a:schemeClr val="bg1">
              <a:alpha val="15000"/>
            </a:schemeClr>
          </a:solidFill>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rgbClr val="0033CC"/>
                </a:solidFill>
                <a:latin typeface="Arial" panose="020B0604020202020204" pitchFamily="34" charset="0"/>
                <a:cs typeface="Arial" panose="020B0604020202020204" pitchFamily="34" charset="0"/>
              </a:rPr>
              <a:t>Priority areas (3 vertical and 3 horizontal):</a:t>
            </a:r>
            <a:r>
              <a:rPr lang="en-US" sz="2600" b="1" dirty="0">
                <a:solidFill>
                  <a:srgbClr val="0033CC"/>
                </a:solidFill>
              </a:rPr>
              <a:t> </a:t>
            </a:r>
          </a:p>
          <a:p>
            <a:pPr marL="625475" indent="-457200">
              <a:lnSpc>
                <a:spcPct val="100000"/>
              </a:lnSpc>
              <a:buClr>
                <a:srgbClr val="5EBA47"/>
              </a:buClr>
              <a:buSzPct val="100000"/>
              <a:buFont typeface="+mj-lt"/>
              <a:buAutoNum type="arabicPeriod"/>
              <a:defRPr/>
            </a:pPr>
            <a:r>
              <a:rPr lang="en-US" sz="2600" dirty="0"/>
              <a:t>ESD </a:t>
            </a:r>
            <a:r>
              <a:rPr lang="en-GB" sz="2600" dirty="0"/>
              <a:t>school plans in every school by 2019</a:t>
            </a:r>
            <a:endParaRPr lang="en-US" sz="2600" dirty="0"/>
          </a:p>
          <a:p>
            <a:pPr marL="625475" indent="-457200">
              <a:lnSpc>
                <a:spcPct val="100000"/>
              </a:lnSpc>
              <a:buClr>
                <a:srgbClr val="5EBA47"/>
              </a:buClr>
              <a:buSzPct val="100000"/>
              <a:buFont typeface="+mj-lt"/>
              <a:buAutoNum type="arabicPeriod"/>
              <a:defRPr/>
            </a:pPr>
            <a:r>
              <a:rPr lang="en-US" sz="2600" dirty="0"/>
              <a:t>Promoting ESD in teacher education and in the training of all educators</a:t>
            </a:r>
          </a:p>
          <a:p>
            <a:pPr marL="625475" indent="-457200">
              <a:lnSpc>
                <a:spcPct val="100000"/>
              </a:lnSpc>
              <a:buClr>
                <a:srgbClr val="5EBA47"/>
              </a:buClr>
              <a:buSzPct val="100000"/>
              <a:buFont typeface="+mj-lt"/>
              <a:buAutoNum type="arabicPeriod"/>
              <a:defRPr/>
            </a:pPr>
            <a:r>
              <a:rPr lang="en-US" sz="2600" b="1" dirty="0"/>
              <a:t>Strengthening TVET in support of SD and the transition to a green economy</a:t>
            </a:r>
          </a:p>
          <a:p>
            <a:pPr marL="625475" indent="-457200">
              <a:lnSpc>
                <a:spcPct val="100000"/>
              </a:lnSpc>
              <a:buClr>
                <a:srgbClr val="5EBA47"/>
              </a:buClr>
              <a:buSzPct val="100000"/>
              <a:buFont typeface="+mj-lt"/>
              <a:buAutoNum type="arabicPeriod"/>
              <a:defRPr/>
            </a:pPr>
            <a:r>
              <a:rPr lang="en-US" sz="2600" dirty="0"/>
              <a:t>ESD integration in int. and nat. policies and other processes; </a:t>
            </a:r>
          </a:p>
          <a:p>
            <a:pPr marL="625475" indent="-457200">
              <a:lnSpc>
                <a:spcPct val="110000"/>
              </a:lnSpc>
              <a:buClr>
                <a:srgbClr val="5EBA47"/>
              </a:buClr>
              <a:buSzPct val="100000"/>
              <a:buFont typeface="+mj-lt"/>
              <a:buAutoNum type="arabicPeriod"/>
              <a:defRPr/>
            </a:pPr>
            <a:r>
              <a:rPr lang="en-US" sz="2600" dirty="0"/>
              <a:t>Linking ESD in formal, informal and non-formal education</a:t>
            </a:r>
          </a:p>
          <a:p>
            <a:pPr marL="625475" indent="-457200">
              <a:lnSpc>
                <a:spcPct val="110000"/>
              </a:lnSpc>
              <a:buClr>
                <a:srgbClr val="5EBA47"/>
              </a:buClr>
              <a:buSzPct val="100000"/>
              <a:buFont typeface="+mj-lt"/>
              <a:buAutoNum type="arabicPeriod"/>
              <a:defRPr/>
            </a:pPr>
            <a:r>
              <a:rPr lang="en-US" sz="2600" dirty="0"/>
              <a:t>Important role of networks, incl. of civil society, academia and science, NGOs, business and enterprises, in implementing ESD</a:t>
            </a:r>
            <a:r>
              <a:rPr lang="ru-RU" sz="2400" dirty="0">
                <a:solidFill>
                  <a:srgbClr val="0066FF"/>
                </a:solidFill>
                <a:latin typeface="Arial" panose="020B0604020202020204" pitchFamily="34" charset="0"/>
                <a:cs typeface="Arial" panose="020B0604020202020204" pitchFamily="34" charset="0"/>
              </a:rPr>
              <a:t> </a:t>
            </a:r>
            <a:endParaRPr lang="en-US" sz="2400" dirty="0">
              <a:solidFill>
                <a:srgbClr val="0066FF"/>
              </a:solidFill>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7</a:t>
            </a:fld>
            <a:endParaRPr lang="en-US"/>
          </a:p>
        </p:txBody>
      </p:sp>
      <p:sp>
        <p:nvSpPr>
          <p:cNvPr id="14" name="Title 4"/>
          <p:cNvSpPr txBox="1">
            <a:spLocks/>
          </p:cNvSpPr>
          <p:nvPr/>
        </p:nvSpPr>
        <p:spPr>
          <a:xfrm>
            <a:off x="460354" y="129974"/>
            <a:ext cx="9014056" cy="992195"/>
          </a:xfrm>
          <a:prstGeom prst="rect">
            <a:avLst/>
          </a:prstGeom>
        </p:spPr>
        <p:txBody>
          <a:bodyPr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000090"/>
                </a:solidFill>
                <a:latin typeface="+mn-lt"/>
                <a:ea typeface="+mn-ea"/>
                <a:cs typeface="+mn-cs"/>
              </a:rPr>
              <a:t>Priority action areas of the current </a:t>
            </a:r>
            <a:r>
              <a:rPr lang="en-US" sz="3600" b="1" dirty="0">
                <a:solidFill>
                  <a:srgbClr val="000090"/>
                </a:solidFill>
                <a:latin typeface="+mn-lt"/>
              </a:rPr>
              <a:t>implementation</a:t>
            </a:r>
          </a:p>
          <a:p>
            <a:r>
              <a:rPr lang="en-US" sz="3600" b="1" dirty="0">
                <a:solidFill>
                  <a:srgbClr val="000090"/>
                </a:solidFill>
                <a:latin typeface="+mn-lt"/>
                <a:ea typeface="+mn-ea"/>
                <a:cs typeface="+mn-cs"/>
              </a:rPr>
              <a:t>Framework (2016-2019)</a:t>
            </a:r>
          </a:p>
        </p:txBody>
      </p:sp>
    </p:spTree>
    <p:extLst>
      <p:ext uri="{BB962C8B-B14F-4D97-AF65-F5344CB8AC3E}">
        <p14:creationId xmlns:p14="http://schemas.microsoft.com/office/powerpoint/2010/main" val="3081288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189" y="376262"/>
            <a:ext cx="9913189" cy="6334464"/>
            <a:chOff x="-7189" y="419360"/>
            <a:chExt cx="9913189" cy="6334464"/>
          </a:xfrm>
        </p:grpSpPr>
        <p:grpSp>
          <p:nvGrpSpPr>
            <p:cNvPr id="2" name="Group 1"/>
            <p:cNvGrpSpPr/>
            <p:nvPr/>
          </p:nvGrpSpPr>
          <p:grpSpPr>
            <a:xfrm>
              <a:off x="-7189" y="419360"/>
              <a:ext cx="9913189" cy="2358210"/>
              <a:chOff x="-7189" y="419360"/>
              <a:chExt cx="9913189" cy="2358210"/>
            </a:xfrm>
          </p:grpSpPr>
          <p:sp>
            <p:nvSpPr>
              <p:cNvPr id="10" name="Rectangle 9"/>
              <p:cNvSpPr/>
              <p:nvPr/>
            </p:nvSpPr>
            <p:spPr>
              <a:xfrm flipV="1">
                <a:off x="2295744" y="1393492"/>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348210" y="1310596"/>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393491"/>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393490"/>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697" y="419360"/>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0354" y="6419356"/>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8</a:t>
            </a:fld>
            <a:endParaRPr lang="en-US"/>
          </a:p>
        </p:txBody>
      </p:sp>
      <p:grpSp>
        <p:nvGrpSpPr>
          <p:cNvPr id="5" name="Group 4"/>
          <p:cNvGrpSpPr/>
          <p:nvPr/>
        </p:nvGrpSpPr>
        <p:grpSpPr>
          <a:xfrm>
            <a:off x="667591" y="1986175"/>
            <a:ext cx="2719214" cy="3809548"/>
            <a:chOff x="683874" y="1872214"/>
            <a:chExt cx="2719214" cy="3809548"/>
          </a:xfrm>
        </p:grpSpPr>
        <p:sp>
          <p:nvSpPr>
            <p:cNvPr id="4" name="Rectangle 3"/>
            <p:cNvSpPr/>
            <p:nvPr/>
          </p:nvSpPr>
          <p:spPr>
            <a:xfrm>
              <a:off x="683874" y="1872214"/>
              <a:ext cx="2719214" cy="380954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818589" y="1976718"/>
              <a:ext cx="2438587" cy="3608836"/>
            </a:xfrm>
            <a:prstGeom prst="rect">
              <a:avLst/>
            </a:prstGeom>
          </p:spPr>
        </p:pic>
      </p:grpSp>
      <p:sp>
        <p:nvSpPr>
          <p:cNvPr id="15" name="CustomShape 1"/>
          <p:cNvSpPr/>
          <p:nvPr/>
        </p:nvSpPr>
        <p:spPr>
          <a:xfrm>
            <a:off x="3570894" y="2579409"/>
            <a:ext cx="5192107" cy="28461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463680" indent="-463320">
              <a:spcBef>
                <a:spcPts val="2001"/>
              </a:spcBef>
              <a:buClr>
                <a:srgbClr val="008000"/>
              </a:buClr>
              <a:buBlip>
                <a:blip r:embed="rId6"/>
              </a:buBlip>
            </a:pPr>
            <a:r>
              <a:rPr lang="en-GB" sz="2800" b="0" strike="noStrike" spc="-1" dirty="0">
                <a:latin typeface="Arial"/>
                <a:hlinkClick r:id="rId7"/>
              </a:rPr>
              <a:t>Publication on progress achieved during 2005-2015</a:t>
            </a:r>
            <a:endParaRPr lang="en-GB" sz="2800" b="0" strike="noStrike" spc="-1" dirty="0">
              <a:latin typeface="Arial"/>
            </a:endParaRPr>
          </a:p>
          <a:p>
            <a:pPr marL="463680" indent="-463320">
              <a:spcBef>
                <a:spcPts val="2001"/>
              </a:spcBef>
              <a:buClr>
                <a:srgbClr val="008000"/>
              </a:buClr>
              <a:buBlip>
                <a:blip r:embed="rId6"/>
              </a:buBlip>
            </a:pPr>
            <a:r>
              <a:rPr lang="en-GB" sz="2800" spc="-1" dirty="0">
                <a:latin typeface="Arial"/>
              </a:rPr>
              <a:t>Challenges encountered</a:t>
            </a:r>
            <a:endParaRPr lang="en-GB" sz="2800" b="0" strike="noStrike" spc="-1" dirty="0">
              <a:latin typeface="Arial"/>
            </a:endParaRPr>
          </a:p>
          <a:p>
            <a:pPr>
              <a:lnSpc>
                <a:spcPct val="100000"/>
              </a:lnSpc>
              <a:spcBef>
                <a:spcPts val="601"/>
              </a:spcBef>
              <a:buClr>
                <a:srgbClr val="008000"/>
              </a:buClr>
            </a:pPr>
            <a:endParaRPr lang="en-GB" sz="2400" b="0" strike="noStrike" spc="-1" dirty="0">
              <a:latin typeface="Arial"/>
            </a:endParaRPr>
          </a:p>
          <a:p>
            <a:pPr>
              <a:lnSpc>
                <a:spcPct val="100000"/>
              </a:lnSpc>
              <a:spcBef>
                <a:spcPts val="2001"/>
              </a:spcBef>
              <a:buClr>
                <a:srgbClr val="008000"/>
              </a:buClr>
            </a:pPr>
            <a:endParaRPr lang="en-GB" sz="2400" b="0" strike="noStrike" spc="-1" dirty="0">
              <a:latin typeface="Arial"/>
            </a:endParaRPr>
          </a:p>
          <a:p>
            <a:pPr>
              <a:lnSpc>
                <a:spcPct val="100000"/>
              </a:lnSpc>
              <a:spcBef>
                <a:spcPts val="2001"/>
              </a:spcBef>
              <a:buClr>
                <a:srgbClr val="008000"/>
              </a:buClr>
            </a:pPr>
            <a:endParaRPr lang="en-GB" sz="2400" b="0" strike="noStrike" spc="-1" dirty="0">
              <a:latin typeface="Arial"/>
            </a:endParaRPr>
          </a:p>
        </p:txBody>
      </p:sp>
      <p:sp>
        <p:nvSpPr>
          <p:cNvPr id="16" name="CustomShape 3"/>
          <p:cNvSpPr/>
          <p:nvPr/>
        </p:nvSpPr>
        <p:spPr>
          <a:xfrm>
            <a:off x="0" y="0"/>
            <a:ext cx="9905999" cy="11426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r>
              <a:rPr lang="en-US" sz="3600" b="1" dirty="0">
                <a:solidFill>
                  <a:srgbClr val="000090"/>
                </a:solidFill>
              </a:rPr>
              <a:t>Progress Report: 10 years of UNECE Strategy </a:t>
            </a:r>
          </a:p>
          <a:p>
            <a:pPr algn="ctr"/>
            <a:r>
              <a:rPr lang="en-US" sz="3600" b="1" dirty="0">
                <a:solidFill>
                  <a:srgbClr val="000090"/>
                </a:solidFill>
              </a:rPr>
              <a:t>for ESD</a:t>
            </a:r>
            <a:endParaRPr lang="en-GB" sz="3600" b="1" dirty="0">
              <a:solidFill>
                <a:srgbClr val="000090"/>
              </a:solidFill>
            </a:endParaRPr>
          </a:p>
        </p:txBody>
      </p:sp>
    </p:spTree>
    <p:extLst>
      <p:ext uri="{BB962C8B-B14F-4D97-AF65-F5344CB8AC3E}">
        <p14:creationId xmlns:p14="http://schemas.microsoft.com/office/powerpoint/2010/main" val="3725967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47274"/>
            <a:ext cx="9932573" cy="6613608"/>
            <a:chOff x="-7189" y="190372"/>
            <a:chExt cx="9932573" cy="6613608"/>
          </a:xfrm>
        </p:grpSpPr>
        <p:grpSp>
          <p:nvGrpSpPr>
            <p:cNvPr id="2" name="Group 1"/>
            <p:cNvGrpSpPr/>
            <p:nvPr/>
          </p:nvGrpSpPr>
          <p:grpSpPr>
            <a:xfrm>
              <a:off x="-7189" y="190372"/>
              <a:ext cx="9932573" cy="2492561"/>
              <a:chOff x="-7189" y="190372"/>
              <a:chExt cx="9932573" cy="2492561"/>
            </a:xfrm>
          </p:grpSpPr>
          <p:sp>
            <p:nvSpPr>
              <p:cNvPr id="10" name="Rectangle 9"/>
              <p:cNvSpPr/>
              <p:nvPr/>
            </p:nvSpPr>
            <p:spPr>
              <a:xfrm flipV="1">
                <a:off x="2315128" y="1144425"/>
                <a:ext cx="7610256" cy="110726"/>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ubtitle 5"/>
              <p:cNvSpPr txBox="1">
                <a:spLocks/>
              </p:cNvSpPr>
              <p:nvPr/>
            </p:nvSpPr>
            <p:spPr>
              <a:xfrm>
                <a:off x="414636" y="1067699"/>
                <a:ext cx="2076301" cy="374903"/>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b="1" spc="150" dirty="0">
                    <a:solidFill>
                      <a:srgbClr val="5EBA47"/>
                    </a:solidFill>
                    <a:latin typeface="Arial Black" panose="020B0A04020102020204" pitchFamily="34" charset="0"/>
                    <a:cs typeface="Arial" panose="020B0604020202020204" pitchFamily="34" charset="0"/>
                  </a:rPr>
                  <a:t>ENVIRONMENT</a:t>
                </a:r>
              </a:p>
            </p:txBody>
          </p:sp>
          <p:sp>
            <p:nvSpPr>
              <p:cNvPr id="20" name="Rectangle 19"/>
              <p:cNvSpPr/>
              <p:nvPr/>
            </p:nvSpPr>
            <p:spPr>
              <a:xfrm flipV="1">
                <a:off x="-7189" y="1167199"/>
                <a:ext cx="467543" cy="110727"/>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flipV="1">
                <a:off x="414636" y="1298853"/>
                <a:ext cx="45719" cy="1384080"/>
              </a:xfrm>
              <a:prstGeom prst="rect">
                <a:avLst/>
              </a:prstGeom>
              <a:solidFill>
                <a:srgbClr val="5EBA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35" y="190372"/>
                <a:ext cx="955424" cy="866288"/>
              </a:xfrm>
              <a:prstGeom prst="rect">
                <a:avLst/>
              </a:prstGeom>
            </p:spPr>
          </p:pic>
        </p:grpSp>
        <p:pic>
          <p:nvPicPr>
            <p:cNvPr id="22" name="Picture 21"/>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07262" y="6469512"/>
              <a:ext cx="1089410" cy="334468"/>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8" name="Content Placeholder 9"/>
          <p:cNvSpPr txBox="1">
            <a:spLocks/>
          </p:cNvSpPr>
          <p:nvPr/>
        </p:nvSpPr>
        <p:spPr>
          <a:xfrm>
            <a:off x="395252" y="3777911"/>
            <a:ext cx="9362897" cy="2634895"/>
          </a:xfrm>
          <a:prstGeom prst="rect">
            <a:avLst/>
          </a:prstGeom>
          <a:solidFill>
            <a:schemeClr val="bg1">
              <a:alpha val="15000"/>
            </a:schemeClr>
          </a:solidFill>
          <a:ln>
            <a:solidFill>
              <a:srgbClr val="C00000"/>
            </a:solidFill>
          </a:ln>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63680" indent="-463320" defTabSz="457200">
              <a:lnSpc>
                <a:spcPct val="100000"/>
              </a:lnSpc>
              <a:spcBef>
                <a:spcPts val="2001"/>
              </a:spcBef>
              <a:spcAft>
                <a:spcPts val="600"/>
              </a:spcAft>
              <a:buClr>
                <a:srgbClr val="008000"/>
              </a:buClr>
              <a:buSzPct val="100000"/>
              <a:buBlip>
                <a:blip r:embed="rId5"/>
              </a:buBlip>
            </a:pPr>
            <a:r>
              <a:rPr lang="ru-RU" sz="2600" b="1" dirty="0">
                <a:cs typeface="Arial" panose="020B0604020202020204" pitchFamily="34" charset="0"/>
              </a:rPr>
              <a:t>20</a:t>
            </a:r>
            <a:r>
              <a:rPr lang="en-US" sz="2600" b="1" dirty="0">
                <a:cs typeface="Arial" panose="020B0604020202020204" pitchFamily="34" charset="0"/>
              </a:rPr>
              <a:t>22</a:t>
            </a:r>
            <a:r>
              <a:rPr lang="ru-RU" sz="2600" b="1" dirty="0">
                <a:cs typeface="Arial" panose="020B0604020202020204" pitchFamily="34" charset="0"/>
              </a:rPr>
              <a:t>: </a:t>
            </a:r>
            <a:r>
              <a:rPr lang="fr-CH" sz="2600" b="1" dirty="0" err="1">
                <a:cs typeface="Arial" panose="020B0604020202020204" pitchFamily="34" charset="0"/>
              </a:rPr>
              <a:t>Third</a:t>
            </a:r>
            <a:r>
              <a:rPr lang="fr-CH" sz="2600" b="1" dirty="0">
                <a:cs typeface="Arial" panose="020B0604020202020204" pitchFamily="34" charset="0"/>
              </a:rPr>
              <a:t> </a:t>
            </a:r>
            <a:r>
              <a:rPr lang="en-US" sz="2600" b="1" dirty="0">
                <a:cs typeface="Arial" panose="020B0604020202020204" pitchFamily="34" charset="0"/>
              </a:rPr>
              <a:t>High level meeting of Education &amp; Environment Ministries</a:t>
            </a:r>
            <a:r>
              <a:rPr lang="en-US" sz="2600" dirty="0">
                <a:cs typeface="Arial" panose="020B0604020202020204" pitchFamily="34" charset="0"/>
              </a:rPr>
              <a:t> in the framework of the 9</a:t>
            </a:r>
            <a:r>
              <a:rPr lang="en-US" sz="2600" baseline="30000" dirty="0">
                <a:cs typeface="Arial" panose="020B0604020202020204" pitchFamily="34" charset="0"/>
              </a:rPr>
              <a:t>th</a:t>
            </a:r>
            <a:r>
              <a:rPr lang="en-US" sz="2600" dirty="0">
                <a:cs typeface="Arial" panose="020B0604020202020204" pitchFamily="34" charset="0"/>
              </a:rPr>
              <a:t> Ministerial Conference</a:t>
            </a:r>
            <a:r>
              <a:rPr lang="ru-RU" sz="2600" dirty="0">
                <a:cs typeface="Arial" panose="020B0604020202020204" pitchFamily="34" charset="0"/>
              </a:rPr>
              <a:t> «</a:t>
            </a:r>
            <a:r>
              <a:rPr lang="en-US" sz="2600" dirty="0">
                <a:cs typeface="Arial" panose="020B0604020202020204" pitchFamily="34" charset="0"/>
              </a:rPr>
              <a:t>Environment for Europe</a:t>
            </a:r>
            <a:r>
              <a:rPr lang="ru-RU" sz="2600" dirty="0">
                <a:cs typeface="Arial" panose="020B0604020202020204" pitchFamily="34" charset="0"/>
              </a:rPr>
              <a:t>» (</a:t>
            </a:r>
            <a:r>
              <a:rPr lang="fr-CH" sz="2600" dirty="0">
                <a:cs typeface="Arial" panose="020B0604020202020204" pitchFamily="34" charset="0"/>
              </a:rPr>
              <a:t>5-7 </a:t>
            </a:r>
            <a:r>
              <a:rPr lang="fr-CH" sz="2600" dirty="0" err="1">
                <a:cs typeface="Arial" panose="020B0604020202020204" pitchFamily="34" charset="0"/>
              </a:rPr>
              <a:t>October</a:t>
            </a:r>
            <a:r>
              <a:rPr lang="fr-CH" sz="2600" dirty="0">
                <a:cs typeface="Arial" panose="020B0604020202020204" pitchFamily="34" charset="0"/>
              </a:rPr>
              <a:t> 2022, </a:t>
            </a:r>
            <a:r>
              <a:rPr lang="en-US" sz="2600" dirty="0">
                <a:cs typeface="Arial" panose="020B0604020202020204" pitchFamily="34" charset="0"/>
              </a:rPr>
              <a:t>Nicosia, Republic of Cyprus</a:t>
            </a:r>
            <a:r>
              <a:rPr lang="ru-RU" sz="2600" dirty="0">
                <a:cs typeface="Arial" panose="020B0604020202020204" pitchFamily="34" charset="0"/>
              </a:rPr>
              <a:t>).</a:t>
            </a:r>
            <a:endParaRPr lang="en-US" sz="2600" dirty="0">
              <a:cs typeface="Arial" panose="020B0604020202020204" pitchFamily="34" charset="0"/>
            </a:endParaRPr>
          </a:p>
          <a:p>
            <a:pPr marL="1139825" lvl="1" indent="-457200">
              <a:buClr>
                <a:srgbClr val="5EBA47"/>
              </a:buClr>
              <a:buFont typeface="Wingdings" panose="05000000000000000000" pitchFamily="2" charset="2"/>
              <a:buChar char="Ø"/>
            </a:pPr>
            <a:r>
              <a:rPr lang="en-US" sz="2800" i="1" dirty="0">
                <a:cs typeface="Calibri" panose="020F0502020204030204" pitchFamily="34" charset="0"/>
              </a:rPr>
              <a:t>Framework for the implementation of the next phase</a:t>
            </a:r>
            <a:r>
              <a:rPr lang="en-US" sz="2800" dirty="0">
                <a:cs typeface="Calibri" panose="020F0502020204030204" pitchFamily="34" charset="0"/>
              </a:rPr>
              <a:t> (Concept Note soon </a:t>
            </a:r>
            <a:r>
              <a:rPr lang="en-US" sz="2800" dirty="0" err="1">
                <a:cs typeface="Calibri" panose="020F0502020204030204" pitchFamily="34" charset="0"/>
              </a:rPr>
              <a:t>finalised</a:t>
            </a:r>
            <a:r>
              <a:rPr lang="en-US" sz="2800" dirty="0">
                <a:cs typeface="Calibri" panose="020F0502020204030204" pitchFamily="34" charset="0"/>
              </a:rPr>
              <a:t>)</a:t>
            </a:r>
          </a:p>
          <a:p>
            <a:pPr marL="1139825" lvl="1" indent="-457200">
              <a:buClr>
                <a:srgbClr val="5EBA47"/>
              </a:buClr>
              <a:buFont typeface="Wingdings" panose="05000000000000000000" pitchFamily="2" charset="2"/>
              <a:buChar char="Ø"/>
            </a:pPr>
            <a:r>
              <a:rPr lang="en-US" sz="2800" i="1" dirty="0">
                <a:cs typeface="Calibri" panose="020F0502020204030204" pitchFamily="34" charset="0"/>
              </a:rPr>
              <a:t>Ministerial Declaration</a:t>
            </a:r>
            <a:r>
              <a:rPr lang="ru-RU" sz="2800" i="1" dirty="0">
                <a:solidFill>
                  <a:srgbClr val="0066FF"/>
                </a:solidFill>
                <a:cs typeface="Calibri" panose="020F0502020204030204" pitchFamily="34" charset="0"/>
              </a:rPr>
              <a:t> </a:t>
            </a:r>
            <a:endParaRPr lang="en-US" sz="2800" i="1" dirty="0">
              <a:solidFill>
                <a:srgbClr val="0066FF"/>
              </a:solidFill>
              <a:cs typeface="Calibri" panose="020F0502020204030204" pitchFamily="34" charset="0"/>
            </a:endParaRPr>
          </a:p>
        </p:txBody>
      </p:sp>
      <p:sp>
        <p:nvSpPr>
          <p:cNvPr id="11" name="Slide Number Placeholder 10"/>
          <p:cNvSpPr>
            <a:spLocks noGrp="1"/>
          </p:cNvSpPr>
          <p:nvPr>
            <p:ph type="sldNum" sz="quarter" idx="12"/>
          </p:nvPr>
        </p:nvSpPr>
        <p:spPr>
          <a:xfrm>
            <a:off x="6827519" y="6345601"/>
            <a:ext cx="2057400" cy="365125"/>
          </a:xfrm>
        </p:spPr>
        <p:txBody>
          <a:bodyPr/>
          <a:lstStyle/>
          <a:p>
            <a:fld id="{FEB09506-28EA-4C19-A061-02E7C9DE017B}" type="slidenum">
              <a:rPr lang="en-US" smtClean="0"/>
              <a:t>9</a:t>
            </a:fld>
            <a:endParaRPr lang="en-US"/>
          </a:p>
        </p:txBody>
      </p:sp>
      <p:sp>
        <p:nvSpPr>
          <p:cNvPr id="14" name="Title 4"/>
          <p:cNvSpPr txBox="1">
            <a:spLocks/>
          </p:cNvSpPr>
          <p:nvPr/>
        </p:nvSpPr>
        <p:spPr>
          <a:xfrm>
            <a:off x="457748" y="97118"/>
            <a:ext cx="9014056" cy="992195"/>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457200"/>
            <a:r>
              <a:rPr lang="en-US" sz="3600" b="1" dirty="0">
                <a:solidFill>
                  <a:srgbClr val="000090"/>
                </a:solidFill>
                <a:latin typeface="+mn-lt"/>
                <a:ea typeface="+mn-ea"/>
                <a:cs typeface="+mn-cs"/>
              </a:rPr>
              <a:t>UNECE Strategy for ESD today</a:t>
            </a:r>
          </a:p>
        </p:txBody>
      </p:sp>
      <p:sp>
        <p:nvSpPr>
          <p:cNvPr id="15" name="ZoneTexte 4"/>
          <p:cNvSpPr txBox="1"/>
          <p:nvPr/>
        </p:nvSpPr>
        <p:spPr>
          <a:xfrm>
            <a:off x="398796" y="1812075"/>
            <a:ext cx="9073008" cy="954107"/>
          </a:xfrm>
          <a:prstGeom prst="rect">
            <a:avLst/>
          </a:prstGeom>
          <a:noFill/>
        </p:spPr>
        <p:txBody>
          <a:bodyPr wrap="square" rtlCol="0">
            <a:spAutoFit/>
          </a:bodyPr>
          <a:lstStyle/>
          <a:p>
            <a:r>
              <a:rPr lang="en-GB" sz="2800" dirty="0">
                <a:solidFill>
                  <a:schemeClr val="bg1"/>
                </a:solidFill>
              </a:rPr>
              <a:t>2015: </a:t>
            </a:r>
            <a:r>
              <a:rPr lang="ru-RU" sz="2800" dirty="0">
                <a:solidFill>
                  <a:schemeClr val="bg1"/>
                </a:solidFill>
              </a:rPr>
              <a:t>окончание третьего этапа осуществления Стратегии</a:t>
            </a:r>
            <a:endParaRPr lang="en-GB" sz="2800" dirty="0">
              <a:solidFill>
                <a:schemeClr val="bg1"/>
              </a:solidFill>
            </a:endParaRPr>
          </a:p>
          <a:p>
            <a:endParaRPr lang="fr-FR" sz="2800" dirty="0">
              <a:solidFill>
                <a:schemeClr val="bg1"/>
              </a:solidFill>
            </a:endParaRPr>
          </a:p>
        </p:txBody>
      </p:sp>
      <p:sp>
        <p:nvSpPr>
          <p:cNvPr id="6" name="TextBox 5"/>
          <p:cNvSpPr txBox="1"/>
          <p:nvPr/>
        </p:nvSpPr>
        <p:spPr>
          <a:xfrm>
            <a:off x="395251" y="1540709"/>
            <a:ext cx="9362897" cy="2015936"/>
          </a:xfrm>
          <a:prstGeom prst="rect">
            <a:avLst/>
          </a:prstGeom>
          <a:noFill/>
          <a:ln>
            <a:solidFill>
              <a:srgbClr val="0000FF"/>
            </a:solidFill>
          </a:ln>
        </p:spPr>
        <p:txBody>
          <a:bodyPr wrap="square" rtlCol="0">
            <a:spAutoFit/>
          </a:bodyPr>
          <a:lstStyle/>
          <a:p>
            <a:pPr marL="342900" indent="-342900">
              <a:spcAft>
                <a:spcPts val="600"/>
              </a:spcAft>
              <a:buFont typeface="Courier New" panose="02070309020205020404" pitchFamily="49" charset="0"/>
              <a:buChar char="o"/>
            </a:pPr>
            <a:r>
              <a:rPr lang="ru-RU" sz="2400" b="1" dirty="0"/>
              <a:t>201</a:t>
            </a:r>
            <a:r>
              <a:rPr lang="en-US" sz="2400" b="1" dirty="0"/>
              <a:t>9</a:t>
            </a:r>
            <a:r>
              <a:rPr lang="ru-RU" sz="2400" dirty="0"/>
              <a:t>: </a:t>
            </a:r>
            <a:r>
              <a:rPr lang="fr-CH" sz="2400" dirty="0" err="1"/>
              <a:t>preliminary</a:t>
            </a:r>
            <a:r>
              <a:rPr lang="fr-CH" sz="2400" dirty="0"/>
              <a:t> </a:t>
            </a:r>
            <a:r>
              <a:rPr lang="en-US" sz="2400" dirty="0"/>
              <a:t>results of the 4</a:t>
            </a:r>
            <a:r>
              <a:rPr lang="en-US" sz="2400" baseline="30000" dirty="0"/>
              <a:t>th</a:t>
            </a:r>
            <a:r>
              <a:rPr lang="en-US" sz="2400" dirty="0"/>
              <a:t> implementation phase reported at the 14</a:t>
            </a:r>
            <a:r>
              <a:rPr lang="en-US" sz="2400" baseline="30000" dirty="0"/>
              <a:t>th</a:t>
            </a:r>
            <a:r>
              <a:rPr lang="en-US" sz="2400" dirty="0"/>
              <a:t> meeting of Steering Committee (2-3 May 2019, Geneva)</a:t>
            </a:r>
          </a:p>
          <a:p>
            <a:pPr marL="342900" indent="-342900">
              <a:buFont typeface="Courier New" panose="02070309020205020404" pitchFamily="49" charset="0"/>
              <a:buChar char="o"/>
            </a:pPr>
            <a:r>
              <a:rPr lang="en-US" sz="2400" b="1" dirty="0"/>
              <a:t>2020</a:t>
            </a:r>
            <a:r>
              <a:rPr lang="en-US" sz="2400" dirty="0"/>
              <a:t>: </a:t>
            </a:r>
            <a:r>
              <a:rPr lang="en-US" sz="2400" b="1" dirty="0">
                <a:hlinkClick r:id="rId6"/>
              </a:rPr>
              <a:t>Fourth evaluation report of the UNECE Strategy for Education for Sustainable Development </a:t>
            </a:r>
            <a:r>
              <a:rPr lang="en-US" sz="2400" dirty="0"/>
              <a:t>(16</a:t>
            </a:r>
            <a:r>
              <a:rPr lang="en-US" sz="2400" baseline="30000" dirty="0"/>
              <a:t>th</a:t>
            </a:r>
            <a:r>
              <a:rPr lang="en-US" sz="2400" dirty="0"/>
              <a:t> meeting of the Steering Committee, 10-11 May 2021)</a:t>
            </a:r>
            <a:endParaRPr lang="ru-RU" sz="2400" dirty="0"/>
          </a:p>
        </p:txBody>
      </p:sp>
    </p:spTree>
    <p:extLst>
      <p:ext uri="{BB962C8B-B14F-4D97-AF65-F5344CB8AC3E}">
        <p14:creationId xmlns:p14="http://schemas.microsoft.com/office/powerpoint/2010/main" val="234247256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02F79B5BE87D40B73359BB004DC9B5" ma:contentTypeVersion="13" ma:contentTypeDescription="Create a new document." ma:contentTypeScope="" ma:versionID="93d411ef5aa4a56da25ac9ca9222c32d">
  <xsd:schema xmlns:xsd="http://www.w3.org/2001/XMLSchema" xmlns:xs="http://www.w3.org/2001/XMLSchema" xmlns:p="http://schemas.microsoft.com/office/2006/metadata/properties" xmlns:ns2="99a2c2c3-fdcf-4e63-9c12-39b3de610a76" xmlns:ns3="a20aa909-956d-4941-9e8e-d4bf2c5fe97e" targetNamespace="http://schemas.microsoft.com/office/2006/metadata/properties" ma:root="true" ma:fieldsID="b963b049bc38fe8f0139999319136785" ns2:_="" ns3:_="">
    <xsd:import namespace="99a2c2c3-fdcf-4e63-9c12-39b3de610a76"/>
    <xsd:import namespace="a20aa909-956d-4941-9e8e-d4bf2c5fe9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Dateand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a2c2c3-fdcf-4e63-9c12-39b3de610a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andtime" ma:index="20" nillable="true" ma:displayName="Date and time" ma:format="DateOnly" ma:internalName="Dateand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a20aa909-956d-4941-9e8e-d4bf2c5fe97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andtime xmlns="99a2c2c3-fdcf-4e63-9c12-39b3de610a76" xsi:nil="true"/>
  </documentManagement>
</p:properties>
</file>

<file path=customXml/itemProps1.xml><?xml version="1.0" encoding="utf-8"?>
<ds:datastoreItem xmlns:ds="http://schemas.openxmlformats.org/officeDocument/2006/customXml" ds:itemID="{B9183EBE-A56D-4955-9F09-0E0F6EC00EB2}"/>
</file>

<file path=customXml/itemProps2.xml><?xml version="1.0" encoding="utf-8"?>
<ds:datastoreItem xmlns:ds="http://schemas.openxmlformats.org/officeDocument/2006/customXml" ds:itemID="{1FDB0CBB-5C98-4E03-AB20-17C80EA27B4A}"/>
</file>

<file path=customXml/itemProps3.xml><?xml version="1.0" encoding="utf-8"?>
<ds:datastoreItem xmlns:ds="http://schemas.openxmlformats.org/officeDocument/2006/customXml" ds:itemID="{CE4FBACA-527F-4012-89C9-20B921BB7508}"/>
</file>

<file path=docProps/app.xml><?xml version="1.0" encoding="utf-8"?>
<Properties xmlns="http://schemas.openxmlformats.org/officeDocument/2006/extended-properties" xmlns:vt="http://schemas.openxmlformats.org/officeDocument/2006/docPropsVTypes">
  <Template/>
  <TotalTime>3689</TotalTime>
  <Words>2501</Words>
  <Application>Microsoft Office PowerPoint</Application>
  <PresentationFormat>A4 Paper (210x297 mm)</PresentationFormat>
  <Paragraphs>242</Paragraphs>
  <Slides>17</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 Black</vt:lpstr>
      <vt:lpstr>Arial Narrow</vt:lpstr>
      <vt:lpstr>Calibri</vt:lpstr>
      <vt:lpstr>Calibri Light</vt:lpstr>
      <vt:lpstr>Courier New</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of work of ECE Expert Group on Competences in ESD  (online materials)</vt:lpstr>
      <vt:lpstr>PowerPoint Presentation</vt:lpstr>
      <vt:lpstr>PowerPoint Presentation</vt:lpstr>
      <vt:lpstr>PowerPoint Presentation</vt:lpstr>
      <vt:lpstr>PowerPoint Presentation</vt:lpstr>
    </vt:vector>
  </TitlesOfParts>
  <Company>UNECE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Lucica Matei</dc:creator>
  <cp:lastModifiedBy>Nona ILIUKHINA</cp:lastModifiedBy>
  <cp:revision>285</cp:revision>
  <cp:lastPrinted>2018-04-11T13:17:29Z</cp:lastPrinted>
  <dcterms:created xsi:type="dcterms:W3CDTF">2016-07-29T13:01:46Z</dcterms:created>
  <dcterms:modified xsi:type="dcterms:W3CDTF">2021-04-20T15:54:33Z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0x010100B302F79B5BE87D40B73359BB004DC9B5</vt:lpwstr>
  </property>
</Properties>
</file>