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slideshow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sldIdLst>
    <p:sldId id="257" r:id="rId5"/>
    <p:sldId id="258" r:id="rId6"/>
    <p:sldId id="261" r:id="rId7"/>
    <p:sldId id="259" r:id="rId8"/>
    <p:sldId id="262" r:id="rId9"/>
    <p:sldId id="26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5" autoAdjust="0"/>
    <p:restoredTop sz="94660"/>
  </p:normalViewPr>
  <p:slideViewPr>
    <p:cSldViewPr snapToGrid="0">
      <p:cViewPr varScale="1">
        <p:scale>
          <a:sx n="98" d="100"/>
          <a:sy n="98" d="100"/>
        </p:scale>
        <p:origin x="9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A9DA8A-B9A1-46D5-B52D-11A6A6781308}" type="datetimeFigureOut">
              <a:rPr lang="en-US" smtClean="0"/>
              <a:t>24/05/21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F00149-EF6E-4FEB-B1FB-7D6AF1AD59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76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ECD500-6B38-434C-AFF0-67D5214DE119}" type="slidenum">
              <a:rPr lang="en-ZW" smtClean="0"/>
              <a:t>1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9779210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ECD500-6B38-434C-AFF0-67D5214DE119}" type="slidenum">
              <a:rPr lang="en-ZW" smtClean="0"/>
              <a:t>2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3504868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ECD500-6B38-434C-AFF0-67D5214DE119}" type="slidenum">
              <a:rPr lang="en-ZW" smtClean="0"/>
              <a:t>3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2591414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ECD500-6B38-434C-AFF0-67D5214DE119}" type="slidenum">
              <a:rPr lang="en-ZW" smtClean="0"/>
              <a:t>4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7438560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ECD500-6B38-434C-AFF0-67D5214DE119}" type="slidenum">
              <a:rPr lang="en-ZW" smtClean="0"/>
              <a:t>5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537595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50339-12FE-47C6-AB80-ABF9CDCF57E6}" type="datetime1">
              <a:rPr lang="en-US" smtClean="0"/>
              <a:t>24/05/21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8527F-3B38-4057-91A9-6DB65EC805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072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BCF3-F050-48EC-B6EA-1E6F9A2621ED}" type="datetime1">
              <a:rPr lang="en-US" smtClean="0"/>
              <a:t>24/05/21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8527F-3B38-4057-91A9-6DB65EC805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567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258C9-ED8D-4412-A9C0-45257F00E676}" type="datetime1">
              <a:rPr lang="en-US" smtClean="0"/>
              <a:t>24/05/21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8527F-3B38-4057-91A9-6DB65EC805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583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BBF25-E9AC-4948-A9C8-E47F494A7A4E}" type="datetime1">
              <a:rPr lang="en-US" smtClean="0"/>
              <a:t>24/05/21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8527F-3B38-4057-91A9-6DB65EC805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680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090A1-3736-47FF-94AB-7BCD4AAB6683}" type="datetime1">
              <a:rPr lang="en-US" smtClean="0"/>
              <a:t>24/05/21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8527F-3B38-4057-91A9-6DB65EC805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320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32C21-3D99-44A2-B42D-02C72EA85CC2}" type="datetime1">
              <a:rPr lang="en-US" smtClean="0"/>
              <a:t>24/05/21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8527F-3B38-4057-91A9-6DB65EC805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871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482E4-FA48-4BF5-BB25-D8D74D5BDFF2}" type="datetime1">
              <a:rPr lang="en-US" smtClean="0"/>
              <a:t>24/05/21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8527F-3B38-4057-91A9-6DB65EC805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505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3AB2F-7AEB-47C8-B2E7-4544162514A7}" type="datetime1">
              <a:rPr lang="en-US" smtClean="0"/>
              <a:t>24/05/21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8527F-3B38-4057-91A9-6DB65EC805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205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003F-31A9-43D8-9CB3-C60CB7BFF417}" type="datetime1">
              <a:rPr lang="en-US" smtClean="0"/>
              <a:t>24/05/21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8527F-3B38-4057-91A9-6DB65EC805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81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FB29-9472-4B8C-B454-164DBF903DEE}" type="datetime1">
              <a:rPr lang="en-US" smtClean="0"/>
              <a:t>24/05/21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8527F-3B38-4057-91A9-6DB65EC805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273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C39AA-5852-43F3-B3C6-967855C47648}" type="datetime1">
              <a:rPr lang="en-US" smtClean="0"/>
              <a:t>24/05/21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8527F-3B38-4057-91A9-6DB65EC805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741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3CE480-A0B5-4B0C-9775-243C141808C7}" type="datetime1">
              <a:rPr lang="en-US" smtClean="0"/>
              <a:t>24/05/21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8527F-3B38-4057-91A9-6DB65EC805E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hl" descr=" ">
            <a:extLst>
              <a:ext uri="{FF2B5EF4-FFF2-40B4-BE49-F238E27FC236}">
                <a16:creationId xmlns:a16="http://schemas.microsoft.com/office/drawing/2014/main" id="{593EDFAD-C0F0-41EF-9BFE-6246793D5465}"/>
              </a:ext>
            </a:extLst>
          </p:cNvPr>
          <p:cNvSpPr txBox="1"/>
          <p:nvPr userDrawn="1"/>
        </p:nvSpPr>
        <p:spPr>
          <a:xfrm>
            <a:off x="0" y="0"/>
            <a:ext cx="12192000" cy="1077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/>
            <a:r>
              <a:rPr lang="ro-MD" sz="100" b="0" i="0" u="none" baseline="0">
                <a:solidFill>
                  <a:srgbClr val="000000"/>
                </a:solidFill>
                <a:latin typeface="Microsoft Sans Serif" panose="020B0604020202020204" pitchFamily="34" charset="0"/>
              </a:rPr>
              <a:t> </a:t>
            </a:r>
          </a:p>
        </p:txBody>
      </p:sp>
      <p:sp>
        <p:nvSpPr>
          <p:cNvPr id="8" name="fl" descr=" ">
            <a:extLst>
              <a:ext uri="{FF2B5EF4-FFF2-40B4-BE49-F238E27FC236}">
                <a16:creationId xmlns:a16="http://schemas.microsoft.com/office/drawing/2014/main" id="{AEA88143-4B3A-4372-8891-2C883780C964}"/>
              </a:ext>
            </a:extLst>
          </p:cNvPr>
          <p:cNvSpPr txBox="1"/>
          <p:nvPr userDrawn="1"/>
        </p:nvSpPr>
        <p:spPr>
          <a:xfrm>
            <a:off x="0" y="6652260"/>
            <a:ext cx="12192000" cy="1077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/>
            <a:r>
              <a:rPr lang="ro-MD" sz="100" b="0" i="0" u="none" baseline="0">
                <a:solidFill>
                  <a:srgbClr val="000000"/>
                </a:solidFill>
                <a:latin typeface="Microsoft Sans Serif" panose="020B0604020202020204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076635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nm.md/files/Anuar_2019_eng_final.pd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mailto:Angela.Gherman@bnm.md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5496" y="4412974"/>
            <a:ext cx="11012556" cy="2038626"/>
          </a:xfrm>
        </p:spPr>
        <p:txBody>
          <a:bodyPr>
            <a:noAutofit/>
          </a:bodyPr>
          <a:lstStyle/>
          <a:p>
            <a:pPr algn="l" rtl="0"/>
            <a:r>
              <a:rPr lang="ru-RU" sz="3600" b="1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Группа экспертов по национальным счетам</a:t>
            </a:r>
            <a:endParaRPr lang="en-US" sz="3600" b="1" dirty="0">
              <a:solidFill>
                <a:srgbClr val="595959"/>
              </a:solidFill>
              <a:highlight>
                <a:srgbClr val="000000">
                  <a:alpha val="0"/>
                </a:srgbClr>
              </a:highlight>
              <a:latin typeface="Calibri"/>
            </a:endParaRPr>
          </a:p>
          <a:p>
            <a:pPr algn="l" rtl="0"/>
            <a:r>
              <a:rPr lang="ru-RU" sz="3200" b="1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Сессия по глобализации</a:t>
            </a:r>
            <a:r>
              <a:rPr lang="ro-MD" sz="3200" b="1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, 25 </a:t>
            </a:r>
            <a:r>
              <a:rPr lang="ru-RU" sz="3200" b="1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мая</a:t>
            </a:r>
            <a:r>
              <a:rPr lang="ro-MD" sz="3200" b="1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2021</a:t>
            </a:r>
            <a:r>
              <a:rPr lang="ru" sz="3200" b="1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г.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l"/>
            <a:r>
              <a:rPr lang="ru-RU" sz="2800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Анжела Герман-Черней</a:t>
            </a:r>
            <a:r>
              <a:rPr lang="ru" sz="2800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, руководитель Управления статистики счетов внешнеэкономической деятельности</a:t>
            </a:r>
            <a:r>
              <a:rPr lang="ro-MD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l" rtl="0"/>
            <a:endParaRPr lang="en-ZW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34278" y="2047462"/>
            <a:ext cx="10813774" cy="184867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ru-RU" sz="4000" b="1" dirty="0">
                <a:solidFill>
                  <a:srgbClr val="984807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Оценка импорта / экспорта </a:t>
            </a:r>
            <a:r>
              <a:rPr lang="ro-MD" sz="4000" b="1" dirty="0">
                <a:solidFill>
                  <a:srgbClr val="984807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– </a:t>
            </a:r>
            <a:r>
              <a:rPr lang="ru-RU" sz="4000" b="1" dirty="0">
                <a:solidFill>
                  <a:srgbClr val="984807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мнения стран</a:t>
            </a:r>
            <a:endParaRPr lang="en-US" sz="4000" b="1" dirty="0">
              <a:solidFill>
                <a:srgbClr val="984807"/>
              </a:solidFill>
              <a:highlight>
                <a:srgbClr val="000000">
                  <a:alpha val="0"/>
                </a:srgbClr>
              </a:highlight>
              <a:latin typeface="Calibri"/>
            </a:endParaRPr>
          </a:p>
          <a:p>
            <a:r>
              <a:rPr lang="ro-MD" sz="4000" b="1" dirty="0">
                <a:solidFill>
                  <a:srgbClr val="984807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– </a:t>
            </a:r>
            <a:r>
              <a:rPr lang="ru-RU" sz="4000" b="1" dirty="0">
                <a:solidFill>
                  <a:srgbClr val="984807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Национальный банк Молдовы</a:t>
            </a:r>
            <a:r>
              <a:rPr lang="ro-MD" sz="4000" b="1" dirty="0">
                <a:solidFill>
                  <a:srgbClr val="984807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endParaRPr lang="ru" sz="4000" b="1" dirty="0">
              <a:solidFill>
                <a:srgbClr val="984807"/>
              </a:solidFill>
              <a:highlight>
                <a:srgbClr val="000000">
                  <a:alpha val="0"/>
                </a:srgbClr>
              </a:highlight>
              <a:latin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C07B19-4727-4ED7-95C3-7531896C6B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8527F-3B38-4057-91A9-6DB65EC805E4}" type="slidenum">
              <a:rPr lang="en-US" smtClean="0"/>
              <a:t>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839692-15F2-4247-A34E-DEBDC264DA8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278" y="667657"/>
            <a:ext cx="3091622" cy="6876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89841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934278" y="1355271"/>
            <a:ext cx="10749722" cy="5366204"/>
          </a:xfrm>
        </p:spPr>
        <p:txBody>
          <a:bodyPr>
            <a:noAutofit/>
          </a:bodyPr>
          <a:lstStyle/>
          <a:p>
            <a:pPr algn="l">
              <a:spcAft>
                <a:spcPts val="1200"/>
              </a:spcAft>
            </a:pPr>
            <a:r>
              <a:rPr lang="ru-RU" dirty="0"/>
              <a:t>Молдова последовательно выражает предпочтение </a:t>
            </a:r>
            <a:r>
              <a:rPr lang="ru-RU" b="1" dirty="0"/>
              <a:t>принятию принципа фактурной стоимости / стоимости транзакции при оценке товаров в рамках новых методологических стандартов для ПБ</a:t>
            </a:r>
            <a:r>
              <a:rPr lang="ru-RU" dirty="0"/>
              <a:t>.</a:t>
            </a:r>
          </a:p>
          <a:p>
            <a:pPr algn="l">
              <a:spcAft>
                <a:spcPts val="1200"/>
              </a:spcAft>
            </a:pPr>
            <a:r>
              <a:rPr lang="ru-RU" dirty="0"/>
              <a:t>Как член Рабочей группы по счету текущих операций (</a:t>
            </a:r>
            <a:r>
              <a:rPr lang="en-US" dirty="0"/>
              <a:t>CATT)</a:t>
            </a:r>
            <a:r>
              <a:rPr lang="ru-RU" dirty="0"/>
              <a:t>, во время консультаций GZTT G1 / C11 GN по оценке импорта и экспорта (корректировка </a:t>
            </a:r>
            <a:r>
              <a:rPr lang="ru-RU" dirty="0" err="1"/>
              <a:t>сиф</a:t>
            </a:r>
            <a:r>
              <a:rPr lang="ru-RU" dirty="0"/>
              <a:t> / фоб) мы поддержали </a:t>
            </a:r>
            <a:r>
              <a:rPr lang="ru-RU" b="1" dirty="0"/>
              <a:t>Вариант 3</a:t>
            </a:r>
            <a:r>
              <a:rPr lang="ru-RU" dirty="0"/>
              <a:t>: </a:t>
            </a:r>
            <a:r>
              <a:rPr lang="ru-RU" b="1" dirty="0">
                <a:solidFill>
                  <a:srgbClr val="FF0000"/>
                </a:solidFill>
              </a:rPr>
              <a:t>изменение рекомендации по оценке импорта и экспорта для РПБ7 на наблюдаемую стоимость транзакции</a:t>
            </a:r>
            <a:r>
              <a:rPr lang="ru-RU" dirty="0"/>
              <a:t>.</a:t>
            </a:r>
            <a:endParaRPr lang="en-GB" dirty="0"/>
          </a:p>
          <a:p>
            <a:pPr algn="l">
              <a:spcAft>
                <a:spcPts val="1200"/>
              </a:spcAft>
            </a:pPr>
            <a:r>
              <a:rPr lang="ru-RU" dirty="0"/>
              <a:t>Это изменение, изначально было направлено на обеспечение </a:t>
            </a:r>
            <a:r>
              <a:rPr lang="ru-RU" b="1" dirty="0"/>
              <a:t>внутренней согласованности в отношении оценки торговли товарами в рамках СНС </a:t>
            </a:r>
            <a:r>
              <a:rPr lang="ru-RU" dirty="0"/>
              <a:t>(для полного соответствия принципу оценки продукции по базовым ценам, используемому для внутренних операций). Оно важно для гармонизации и согласованности с СНС, которые </a:t>
            </a:r>
            <a:r>
              <a:rPr lang="ru-RU" b="1" dirty="0"/>
              <a:t>следует учитывать в процессе обновления РПБ6, имеет важные концептуальные (методологические) и практические преимущества, улучшает сопоставимость и аналитическую полезность </a:t>
            </a:r>
            <a:r>
              <a:rPr lang="ru-RU" dirty="0"/>
              <a:t>.</a:t>
            </a:r>
            <a:endParaRPr lang="en-US" dirty="0"/>
          </a:p>
          <a:p>
            <a:pPr algn="l"/>
            <a:endParaRPr lang="en-US" sz="26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CFEDDD0-B616-4AC2-8830-A6479ACA8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8527F-3B38-4057-91A9-6DB65EC805E4}" type="slidenum">
              <a:rPr lang="en-US" sz="1800" smtClean="0"/>
              <a:t>2</a:t>
            </a:fld>
            <a:endParaRPr lang="en-US" sz="1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CF81E3E-C96A-478F-8CA4-A020DC10DB7F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278" y="667657"/>
            <a:ext cx="3104322" cy="6876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335138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934278" y="1765300"/>
            <a:ext cx="10419522" cy="4845050"/>
          </a:xfrm>
        </p:spPr>
        <p:txBody>
          <a:bodyPr>
            <a:normAutofit/>
          </a:bodyPr>
          <a:lstStyle/>
          <a:p>
            <a:pPr algn="just">
              <a:spcAft>
                <a:spcPts val="1200"/>
              </a:spcAft>
            </a:pPr>
            <a:r>
              <a:rPr lang="ru-RU" sz="2800" dirty="0"/>
              <a:t>Использование фактурной стоимости / стоимости транзакции в торговле товарами, вместо статистической стоимости с оценкой или пересчетом стоимости из </a:t>
            </a:r>
            <a:r>
              <a:rPr lang="ru-RU" sz="2800" dirty="0" err="1"/>
              <a:t>сиф</a:t>
            </a:r>
            <a:r>
              <a:rPr lang="ru-RU" sz="2800" dirty="0"/>
              <a:t> в фоб для импорта, </a:t>
            </a:r>
            <a:r>
              <a:rPr lang="ru-RU" sz="2800" b="1" dirty="0"/>
              <a:t>больше соответствует основным принципам ПБ</a:t>
            </a:r>
            <a:r>
              <a:rPr lang="ru-RU" sz="2800" dirty="0"/>
              <a:t>:</a:t>
            </a:r>
            <a:endParaRPr lang="en-US" sz="2800" dirty="0"/>
          </a:p>
          <a:p>
            <a:pPr lvl="1" algn="just">
              <a:spcAft>
                <a:spcPts val="1200"/>
              </a:spcAft>
            </a:pPr>
            <a:r>
              <a:rPr lang="en-GB" sz="2200" dirty="0"/>
              <a:t>–	</a:t>
            </a:r>
            <a:r>
              <a:rPr lang="ru-RU" sz="2600" dirty="0"/>
              <a:t>для отражения реальных транзакций между резидентами и нерезидентами по </a:t>
            </a:r>
            <a:r>
              <a:rPr lang="ru-RU" sz="2600" b="1" dirty="0"/>
              <a:t>рыночной цене </a:t>
            </a:r>
            <a:r>
              <a:rPr lang="ru-RU" sz="2600" dirty="0"/>
              <a:t>- фактурная стоимость ближе к этому понятию как свободно устанавливаемая цена участниками сделки (с учетом всех компонентов транзакции),</a:t>
            </a:r>
            <a:endParaRPr lang="en-US" sz="2600" dirty="0"/>
          </a:p>
          <a:p>
            <a:pPr lvl="1" algn="just">
              <a:spcAft>
                <a:spcPts val="1200"/>
              </a:spcAft>
            </a:pPr>
            <a:r>
              <a:rPr lang="en-GB" sz="2800" dirty="0"/>
              <a:t>–</a:t>
            </a:r>
            <a:r>
              <a:rPr lang="ru-RU" sz="2600" dirty="0"/>
              <a:t> для соблюдения не только вертикального, но и </a:t>
            </a:r>
            <a:r>
              <a:rPr lang="ru-RU" sz="2600" b="1" dirty="0"/>
              <a:t>горизонтального учета с двойной записью</a:t>
            </a:r>
            <a:r>
              <a:rPr lang="ru-RU" sz="2600" dirty="0"/>
              <a:t> (это обеспечивает согласованность учета по каждой категории операций контр проводок обоих участников)</a:t>
            </a:r>
            <a:endParaRPr lang="en-US" sz="26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BE083E3-35BE-4091-839A-22C78EC84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8527F-3B38-4057-91A9-6DB65EC805E4}" type="slidenum">
              <a:rPr lang="en-US" sz="1800" smtClean="0"/>
              <a:t>3</a:t>
            </a:fld>
            <a:endParaRPr lang="en-US" sz="1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CC4C6C7-95DA-427F-8C40-857549038381}"/>
              </a:ext>
            </a:extLst>
          </p:cNvPr>
          <p:cNvSpPr txBox="1"/>
          <p:nvPr/>
        </p:nvSpPr>
        <p:spPr>
          <a:xfrm>
            <a:off x="4572000" y="667657"/>
            <a:ext cx="68326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/>
              <a:t>Концептуальные соображения</a:t>
            </a:r>
            <a:r>
              <a:rPr lang="en-US" sz="3600" b="1" dirty="0"/>
              <a:t> </a:t>
            </a:r>
            <a:endParaRPr lang="en-GB" sz="3600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98E4428-B487-4149-BE12-EFB51464B4BA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278" y="667657"/>
            <a:ext cx="3167822" cy="6876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202842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650240" y="1562100"/>
            <a:ext cx="11198860" cy="5029199"/>
          </a:xfrm>
        </p:spPr>
        <p:txBody>
          <a:bodyPr>
            <a:noAutofit/>
          </a:bodyPr>
          <a:lstStyle/>
          <a:p>
            <a:pPr algn="l">
              <a:spcAft>
                <a:spcPts val="1200"/>
              </a:spcAft>
            </a:pPr>
            <a:r>
              <a:rPr lang="ru-RU" sz="2200" dirty="0"/>
              <a:t>Оценка по фактурной стоимости будет поддерживать </a:t>
            </a:r>
            <a:r>
              <a:rPr lang="ru-RU" sz="2200" b="1" dirty="0"/>
              <a:t>новые представления</a:t>
            </a:r>
            <a:r>
              <a:rPr lang="ru-RU" sz="2200" dirty="0"/>
              <a:t> данных ПБ, например в разбивке </a:t>
            </a:r>
            <a:r>
              <a:rPr lang="ru-RU" sz="2200" b="1" i="1" dirty="0"/>
              <a:t>по валюте фактуры</a:t>
            </a:r>
            <a:r>
              <a:rPr lang="ru-RU" sz="2200" dirty="0"/>
              <a:t> и в </a:t>
            </a:r>
            <a:r>
              <a:rPr lang="ru-RU" sz="2200" b="1" i="1" dirty="0"/>
              <a:t>географической разбивке по стране транзакции</a:t>
            </a:r>
            <a:r>
              <a:rPr lang="ru-RU" sz="2200" dirty="0"/>
              <a:t>. Эти два новых представления повысят аналитическую ценность данных о торговле товарами.</a:t>
            </a:r>
            <a:endParaRPr lang="en-US" sz="2200" dirty="0"/>
          </a:p>
          <a:p>
            <a:pPr algn="l">
              <a:spcAft>
                <a:spcPts val="1200"/>
              </a:spcAft>
            </a:pPr>
            <a:r>
              <a:rPr lang="ru-RU" sz="2200" dirty="0"/>
              <a:t>Представление экспорта и импорта товаров по странам транзакции улучшит глобальную географическую согласованность и предоставит пользователям свежий взгляд с точки зрения изменения прав собственности.</a:t>
            </a:r>
            <a:endParaRPr lang="en-US" sz="2200" dirty="0"/>
          </a:p>
          <a:p>
            <a:pPr algn="l">
              <a:spcAft>
                <a:spcPts val="1200"/>
              </a:spcAft>
            </a:pPr>
            <a:r>
              <a:rPr lang="ru-RU" sz="2200" b="1" i="1" dirty="0"/>
              <a:t>Молдова направила CATT и GZTT предложение включить географическое представление торговли товарами по странам сделки в качестве дополнительной методической рекомендации</a:t>
            </a:r>
            <a:r>
              <a:rPr lang="en-GB" sz="2200" b="1" i="1" dirty="0"/>
              <a:t>.</a:t>
            </a:r>
            <a:endParaRPr lang="en-US" sz="2200" b="1" i="1" dirty="0"/>
          </a:p>
          <a:p>
            <a:pPr algn="l"/>
            <a:r>
              <a:rPr lang="ru-RU" sz="2200" dirty="0"/>
              <a:t>Мы также предоставили набор данных для сравнения географической разбивки экспорта / импорта товаров с использованием страны отгрузки / назначения и страны транзакции. По данному вопросу нами проведено исследование за период 2016-2019 гг.</a:t>
            </a:r>
            <a:endParaRPr lang="en-US" sz="2200" dirty="0"/>
          </a:p>
          <a:p>
            <a:pPr algn="l"/>
            <a:r>
              <a:rPr lang="en-GB" sz="2200" dirty="0"/>
              <a:t> </a:t>
            </a:r>
            <a:r>
              <a:rPr lang="en-GB" sz="2200" u="sng" dirty="0">
                <a:hlinkClick r:id="rId3"/>
              </a:rPr>
              <a:t>https://www.bnm.md/files/Anuar_2019_eng_final.pdf</a:t>
            </a:r>
            <a:r>
              <a:rPr lang="en-GB" sz="2200" dirty="0"/>
              <a:t>  (</a:t>
            </a:r>
            <a:r>
              <a:rPr lang="ru-RU" sz="2200" dirty="0"/>
              <a:t>Приложение</a:t>
            </a:r>
            <a:r>
              <a:rPr lang="en-GB" sz="2200" dirty="0"/>
              <a:t> 20)  </a:t>
            </a:r>
            <a:r>
              <a:rPr lang="en-GB" dirty="0"/>
              <a:t> </a:t>
            </a:r>
            <a:endParaRPr lang="en-US" dirty="0"/>
          </a:p>
          <a:p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CD823BD-8733-45A3-BD66-3AB3761E7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8527F-3B38-4057-91A9-6DB65EC805E4}" type="slidenum">
              <a:rPr lang="en-US" sz="1800" smtClean="0"/>
              <a:t>4</a:t>
            </a:fld>
            <a:endParaRPr lang="en-US" sz="1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E122C9-47DF-4D52-A319-B1697647AB47}"/>
              </a:ext>
            </a:extLst>
          </p:cNvPr>
          <p:cNvSpPr txBox="1"/>
          <p:nvPr/>
        </p:nvSpPr>
        <p:spPr>
          <a:xfrm>
            <a:off x="4184652" y="566057"/>
            <a:ext cx="78105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/>
              <a:t>Сопоставимость и аналитическая полезность</a:t>
            </a:r>
            <a:endParaRPr lang="en-GB" sz="3000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30DCE59-6C39-48EF-AED8-28BA08F9A884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278" y="667657"/>
            <a:ext cx="3167822" cy="6876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109007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934278" y="1645602"/>
            <a:ext cx="10762422" cy="4893310"/>
          </a:xfrm>
        </p:spPr>
        <p:txBody>
          <a:bodyPr>
            <a:normAutofit fontScale="92500" lnSpcReduction="10000"/>
          </a:bodyPr>
          <a:lstStyle/>
          <a:p>
            <a:pPr algn="just">
              <a:spcAft>
                <a:spcPts val="1200"/>
              </a:spcAft>
            </a:pPr>
            <a:r>
              <a:rPr lang="ru-RU" sz="2600" dirty="0"/>
              <a:t>Оценка на основе фактурной стоимости исключит необходимость многих оценочных расчетов, улучшит и упростит процесс составления ПБ. Данные на основе фактурной стоимости ближе к бухгалтерскому учету предприятий. Предприятия могут сообщать данные своей бухгалтерской отчетности, что упростит для составителей ПБ объединение разных источников данных, поскольку большинство из них оценивается по фактурной стоимости.</a:t>
            </a:r>
            <a:endParaRPr lang="en-US" sz="2600" dirty="0"/>
          </a:p>
          <a:p>
            <a:pPr algn="just">
              <a:spcAft>
                <a:spcPts val="1200"/>
              </a:spcAft>
            </a:pPr>
            <a:r>
              <a:rPr lang="ru-RU" sz="2600" dirty="0"/>
              <a:t>В Молдове Национальный банк имеет доступ к таможенной базе данных на микроуровне, в том числе к информации о фактурной стоимости. Эти данные являются обязательными и проверяются таможней.</a:t>
            </a:r>
            <a:endParaRPr lang="en-US" sz="2600" dirty="0"/>
          </a:p>
          <a:p>
            <a:pPr algn="just">
              <a:spcAft>
                <a:spcPts val="1200"/>
              </a:spcAft>
            </a:pPr>
            <a:r>
              <a:rPr lang="ru-RU" sz="2600" b="1" dirty="0"/>
              <a:t>В основном у нас вызывают вопросы услуги </a:t>
            </a:r>
            <a:r>
              <a:rPr lang="ru-RU" sz="2600" dirty="0"/>
              <a:t>(транспорт и страхование). У нас нет данных о стране резидентной принадлежности перевозчика и виде транспорта. Обычно в таможенную базу данных вносится только последний перевозчик. Однако у нас есть хороший опрос по международной торговле услугами, проводимый Национальным бюро статистики, а также полная СОМО.</a:t>
            </a:r>
            <a:endParaRPr lang="en-US" sz="26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0AC0A38-E666-4FF4-B9B2-07706CED2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8527F-3B38-4057-91A9-6DB65EC805E4}" type="slidenum">
              <a:rPr lang="en-US" sz="1800" smtClean="0"/>
              <a:t>5</a:t>
            </a:fld>
            <a:endParaRPr lang="en-US" sz="1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F73A213-FE63-4ACD-AF57-8CFFC3215983}"/>
              </a:ext>
            </a:extLst>
          </p:cNvPr>
          <p:cNvSpPr txBox="1"/>
          <p:nvPr/>
        </p:nvSpPr>
        <p:spPr>
          <a:xfrm>
            <a:off x="4448175" y="558981"/>
            <a:ext cx="6457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/>
              <a:t>Практические соображения</a:t>
            </a:r>
            <a:endParaRPr lang="en-GB" sz="3600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89A3C15-C95D-49F2-A2B6-0D1F6A83EF2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278" y="667657"/>
            <a:ext cx="3167822" cy="6876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150567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0040" y="5538014"/>
            <a:ext cx="9011920" cy="934720"/>
          </a:xfrm>
        </p:spPr>
        <p:txBody>
          <a:bodyPr>
            <a:normAutofit fontScale="25000" lnSpcReduction="20000"/>
          </a:bodyPr>
          <a:lstStyle/>
          <a:p>
            <a:r>
              <a:rPr lang="ru-RU" sz="11200" b="1" dirty="0">
                <a:solidFill>
                  <a:schemeClr val="accent6">
                    <a:lumMod val="50000"/>
                  </a:schemeClr>
                </a:solidFill>
              </a:rPr>
              <a:t>Спасибо</a:t>
            </a:r>
            <a:r>
              <a:rPr lang="en-US" sz="11200" b="1" dirty="0">
                <a:solidFill>
                  <a:schemeClr val="accent6">
                    <a:lumMod val="50000"/>
                  </a:schemeClr>
                </a:solidFill>
              </a:rPr>
              <a:t>!</a:t>
            </a:r>
          </a:p>
          <a:p>
            <a:r>
              <a:rPr lang="en-US" sz="10400" dirty="0">
                <a:hlinkClick r:id="rId2"/>
              </a:rPr>
              <a:t>Angela.Gherman@bnm.md</a:t>
            </a:r>
            <a:endParaRPr lang="en-US" sz="10400" dirty="0">
              <a:hlinkClick r:id="" action="ppaction://noaction"/>
            </a:endParaRPr>
          </a:p>
          <a:p>
            <a:endParaRPr lang="en-US" sz="10400" dirty="0"/>
          </a:p>
          <a:p>
            <a:endParaRPr lang="en-US" sz="750" dirty="0"/>
          </a:p>
          <a:p>
            <a:endParaRPr lang="en-US" sz="750" dirty="0"/>
          </a:p>
          <a:p>
            <a:endParaRPr lang="en-US" sz="750" dirty="0"/>
          </a:p>
          <a:p>
            <a:endParaRPr lang="en-US" sz="750" dirty="0"/>
          </a:p>
          <a:p>
            <a:endParaRPr lang="en-US" sz="750" dirty="0"/>
          </a:p>
          <a:p>
            <a:endParaRPr lang="en-US" sz="750" dirty="0"/>
          </a:p>
          <a:p>
            <a:endParaRPr lang="en-US" sz="750" dirty="0"/>
          </a:p>
          <a:p>
            <a:r>
              <a:rPr lang="en-US" sz="750" dirty="0"/>
              <a:t>2021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E2EF0CA-5AB5-4017-8A83-D32F82C6DA00}"/>
              </a:ext>
            </a:extLst>
          </p:cNvPr>
          <p:cNvSpPr txBox="1"/>
          <p:nvPr/>
        </p:nvSpPr>
        <p:spPr>
          <a:xfrm>
            <a:off x="6324601" y="1829306"/>
            <a:ext cx="530034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Недостатки</a:t>
            </a:r>
            <a:r>
              <a:rPr lang="en-GB" sz="2400" dirty="0"/>
              <a:t>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400" dirty="0"/>
              <a:t>мелкие ошибки в исходных данных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400" dirty="0"/>
              <a:t>необходимость разработать программное обеспечение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400" dirty="0"/>
              <a:t>дополнительные издержки связанные с обновлением информационной системы</a:t>
            </a:r>
            <a:endParaRPr lang="en-GB" sz="2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0D41E3E-D53D-4D09-8F62-860474ABB167}"/>
              </a:ext>
            </a:extLst>
          </p:cNvPr>
          <p:cNvSpPr txBox="1"/>
          <p:nvPr/>
        </p:nvSpPr>
        <p:spPr>
          <a:xfrm>
            <a:off x="4650740" y="580907"/>
            <a:ext cx="31448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prstClr val="black"/>
                </a:solidFill>
                <a:ea typeface="+mj-ea"/>
                <a:cs typeface="+mj-cs"/>
              </a:rPr>
              <a:t>Краткий итог</a:t>
            </a:r>
            <a:endParaRPr lang="en-GB" sz="3600" b="1" dirty="0">
              <a:solidFill>
                <a:prstClr val="black"/>
              </a:solidFill>
              <a:ea typeface="+mj-ea"/>
              <a:cs typeface="+mj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D91A438-0DF0-4142-8170-4F88174C198A}"/>
              </a:ext>
            </a:extLst>
          </p:cNvPr>
          <p:cNvSpPr txBox="1"/>
          <p:nvPr/>
        </p:nvSpPr>
        <p:spPr>
          <a:xfrm>
            <a:off x="934278" y="1829306"/>
            <a:ext cx="5039995" cy="3708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prstClr val="black"/>
                </a:solidFill>
                <a:ea typeface="+mj-ea"/>
                <a:cs typeface="+mj-cs"/>
              </a:rPr>
              <a:t>Преимущества</a:t>
            </a:r>
            <a:r>
              <a:rPr lang="en-GB" sz="2400" b="1" dirty="0">
                <a:solidFill>
                  <a:prstClr val="black"/>
                </a:solidFill>
                <a:ea typeface="+mj-ea"/>
                <a:cs typeface="+mj-cs"/>
              </a:rPr>
              <a:t>:</a:t>
            </a:r>
            <a:r>
              <a:rPr lang="en-GB" sz="2400" dirty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точные данные, отражающие реальные сделки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четкие алгоритмы и методологии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нет специальных расчетов для соседних стран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нет корректировок </a:t>
            </a:r>
            <a:r>
              <a:rPr lang="ru-RU" sz="2400" dirty="0" err="1"/>
              <a:t>сиф</a:t>
            </a:r>
            <a:r>
              <a:rPr lang="ru-RU" sz="2400" dirty="0"/>
              <a:t>-фоб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высокая аналитическая ценность</a:t>
            </a:r>
            <a:br>
              <a:rPr lang="en-GB" sz="2500" dirty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</a:br>
            <a:br>
              <a:rPr lang="en-US" sz="2500" dirty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</a:br>
            <a:endParaRPr lang="en-GB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6F951389-728B-4E5D-9FC5-2FD3E6857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8527F-3B38-4057-91A9-6DB65EC805E4}" type="slidenum">
              <a:rPr lang="en-US" sz="1800" smtClean="0"/>
              <a:t>6</a:t>
            </a:fld>
            <a:endParaRPr lang="en-US" sz="18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840C71A-38B3-4065-9AC8-B0B657346627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278" y="667657"/>
            <a:ext cx="3167822" cy="6876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865106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C00F2F1E960B64FAC22A58E2A2AE8B9" ma:contentTypeVersion="31" ma:contentTypeDescription="Create a new document." ma:contentTypeScope="" ma:versionID="f232e23f9ececfbad3f5c577427cbb7b">
  <xsd:schema xmlns:xsd="http://www.w3.org/2001/XMLSchema" xmlns:xs="http://www.w3.org/2001/XMLSchema" xmlns:p="http://schemas.microsoft.com/office/2006/metadata/properties" xmlns:ns2="dd774590-caf2-40ff-b04f-1e20d86f2c70" xmlns:ns3="c39ac8e3-0f08-4b7d-bd41-28055cb5e628" xmlns:ns4="985ec44e-1bab-4c0b-9df0-6ba128686fc9" targetNamespace="http://schemas.microsoft.com/office/2006/metadata/properties" ma:root="true" ma:fieldsID="6f7c8b45b6e0cef75aa77849e44eb0ff" ns2:_="" ns3:_="" ns4:_="">
    <xsd:import namespace="dd774590-caf2-40ff-b04f-1e20d86f2c70"/>
    <xsd:import namespace="c39ac8e3-0f08-4b7d-bd41-28055cb5e628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2:SharedWithUsers" minOccurs="0"/>
                <xsd:element ref="ns2:SharedWithDetails" minOccurs="0"/>
                <xsd:element ref="ns3:MediaServiceLocation" minOccurs="0"/>
                <xsd:element ref="ns2:TaxKeywordTaxHTField" minOccurs="0"/>
                <xsd:element ref="ns4:TaxCatchAll" minOccurs="0"/>
                <xsd:element ref="ns3:Categor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774590-caf2-40ff-b04f-1e20d86f2c70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hidden="true" ma:internalName="SharedWithDetails" ma:readOnly="true">
      <xsd:simpleType>
        <xsd:restriction base="dms:Note"/>
      </xsd:simpleType>
    </xsd:element>
    <xsd:element name="TaxKeywordTaxHTField" ma:index="21" nillable="true" ma:taxonomy="true" ma:internalName="TaxKeywordTaxHTField" ma:taxonomyFieldName="TaxKeyword" ma:displayName="Enterprise Keywords" ma:readOnly="false" ma:fieldId="{23f27201-bee3-471e-b2e7-b64fd8b7ca38}" ma:taxonomyMulti="true" ma:sspId="78175662-8596-484a-92c7-351d01561e22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9ac8e3-0f08-4b7d-bd41-28055cb5e62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9" nillable="true" ma:displayName="KeyPoints" ma:hidden="true" ma:internalName="MediaServiceKeyPoints" ma:readOnly="true">
      <xsd:simpleType>
        <xsd:restriction base="dms:Note"/>
      </xsd:simpleType>
    </xsd:element>
    <xsd:element name="MediaServiceAutoTags" ma:index="10" nillable="true" ma:displayName="Tags" ma:description="" ma:hidden="true" ma:indexed="true" ma:internalName="MediaServiceAutoTags" ma:readOnly="true">
      <xsd:simpleType>
        <xsd:restriction base="dms:Text"/>
      </xsd:simpleType>
    </xsd:element>
    <xsd:element name="MediaServiceOCR" ma:index="11" nillable="true" ma:displayName="Extracted Text" ma:hidden="true" ma:internalName="MediaServiceOCR" ma:readOnly="true">
      <xsd:simpleType>
        <xsd:restriction base="dms:Note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hidden="true" ma:internalName="MediaServiceLocation" ma:readOnly="true">
      <xsd:simpleType>
        <xsd:restriction base="dms:Text"/>
      </xsd:simpleType>
    </xsd:element>
    <xsd:element name="Category" ma:index="24" nillable="true" ma:displayName="Category" ma:format="Dropdown" ma:internalName="Category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e719dce3-84fe-4056-94cd-88c297797000}" ma:internalName="TaxCatchAll" ma:readOnly="false" ma:showField="CatchAllData" ma:web="dd774590-caf2-40ff-b04f-1e20d86f2c7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 ma:index="23" ma:displayName="Subject"/>
        <xsd:element ref="dc:description" minOccurs="0" maxOccurs="1" ma:index="25" ma:displayName="Comments"/>
        <xsd:element name="keywords" minOccurs="0" maxOccurs="1" type="xsd:string"/>
        <xsd:element ref="dc:language" minOccurs="0" maxOccurs="1"/>
        <xsd:element name="category" minOccurs="0" maxOccurs="1" type="xsd:string" ma:index="26" ma:displayName="Category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ategory xmlns="c39ac8e3-0f08-4b7d-bd41-28055cb5e628" xsi:nil="true"/>
    <TaxCatchAll xmlns="985ec44e-1bab-4c0b-9df0-6ba128686fc9"/>
    <TaxKeywordTaxHTField xmlns="dd774590-caf2-40ff-b04f-1e20d86f2c70">
      <Terms xmlns="http://schemas.microsoft.com/office/infopath/2007/PartnerControls"/>
    </TaxKeywordTaxHTField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E1655E7-B4BF-4437-A15C-498D3E5FB77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d774590-caf2-40ff-b04f-1e20d86f2c70"/>
    <ds:schemaRef ds:uri="c39ac8e3-0f08-4b7d-bd41-28055cb5e628"/>
    <ds:schemaRef ds:uri="985ec44e-1bab-4c0b-9df0-6ba128686f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010C566-4885-49F0-9E9A-85C9800628C8}">
  <ds:schemaRefs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985ec44e-1bab-4c0b-9df0-6ba128686fc9"/>
    <ds:schemaRef ds:uri="http://purl.org/dc/elements/1.1/"/>
    <ds:schemaRef ds:uri="http://schemas.microsoft.com/office/2006/metadata/properties"/>
    <ds:schemaRef ds:uri="c39ac8e3-0f08-4b7d-bd41-28055cb5e628"/>
    <ds:schemaRef ds:uri="dd774590-caf2-40ff-b04f-1e20d86f2c70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787D4B6F-D24A-4D5E-B0E6-A50D1355B63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2318</TotalTime>
  <Words>622</Words>
  <Application>Microsoft Office PowerPoint</Application>
  <PresentationFormat>Widescreen</PresentationFormat>
  <Paragraphs>55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Microsoft Sans Serif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Angela Gherman-Cernei</dc:creator>
  <cp:lastModifiedBy>Oleksandr SVIRCHEVSKYY</cp:lastModifiedBy>
  <cp:revision>47</cp:revision>
  <dcterms:created xsi:type="dcterms:W3CDTF">2021-04-27T14:51:27Z</dcterms:created>
  <dcterms:modified xsi:type="dcterms:W3CDTF">2021-05-24T14:56:39Z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0x010100AC00F2F1E960B64FAC22A58E2A2AE8B9</vt:lpwstr>
  </property>
  <property fmtid="{D5CDD505-2E9C-101B-9397-08002B2CF9AE}" pid="3" name="TaxKeyword">
    <vt:lpwstr/>
  </property>
  <property fmtid="{D5CDD505-2E9C-101B-9397-08002B2CF9AE}" pid="4" name="TitusGUID">
    <vt:lpwstr>872d9239-c7c1-4c1c-a8c1-fd6dd0d3913c</vt:lpwstr>
  </property>
  <property fmtid="{D5CDD505-2E9C-101B-9397-08002B2CF9AE}" pid="5" name="check">
    <vt:lpwstr>NONE</vt:lpwstr>
  </property>
  <property fmtid="{D5CDD505-2E9C-101B-9397-08002B2CF9AE}" pid="6" name="Clasificare">
    <vt:lpwstr>NONE</vt:lpwstr>
  </property>
</Properties>
</file>