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5"/>
  </p:sldMasterIdLst>
  <p:notesMasterIdLst>
    <p:notesMasterId r:id="rId25"/>
  </p:notesMasterIdLst>
  <p:handoutMasterIdLst>
    <p:handoutMasterId r:id="rId26"/>
  </p:handoutMasterIdLst>
  <p:sldIdLst>
    <p:sldId id="1165" r:id="rId6"/>
    <p:sldId id="1183" r:id="rId7"/>
    <p:sldId id="1161" r:id="rId8"/>
    <p:sldId id="1169" r:id="rId9"/>
    <p:sldId id="1168" r:id="rId10"/>
    <p:sldId id="1176" r:id="rId11"/>
    <p:sldId id="1170" r:id="rId12"/>
    <p:sldId id="1171" r:id="rId13"/>
    <p:sldId id="1172" r:id="rId14"/>
    <p:sldId id="1184" r:id="rId15"/>
    <p:sldId id="1177" r:id="rId16"/>
    <p:sldId id="1173" r:id="rId17"/>
    <p:sldId id="1174" r:id="rId18"/>
    <p:sldId id="1175" r:id="rId19"/>
    <p:sldId id="1178" r:id="rId20"/>
    <p:sldId id="1179" r:id="rId21"/>
    <p:sldId id="1180" r:id="rId22"/>
    <p:sldId id="1181" r:id="rId23"/>
    <p:sldId id="1182" r:id="rId24"/>
  </p:sldIdLst>
  <p:sldSz cx="12192000" cy="6858000"/>
  <p:notesSz cx="7023100" cy="9309100"/>
  <p:defaultTextStyle>
    <a:defPPr>
      <a:defRPr lang="en-US"/>
    </a:defPPr>
    <a:lvl1pPr marL="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754463-30FA-824E-9681-17E0926DDDD5}">
          <p14:sldIdLst>
            <p14:sldId id="1165"/>
            <p14:sldId id="1183"/>
            <p14:sldId id="1161"/>
            <p14:sldId id="1169"/>
            <p14:sldId id="1168"/>
            <p14:sldId id="1176"/>
            <p14:sldId id="1170"/>
            <p14:sldId id="1171"/>
            <p14:sldId id="1172"/>
            <p14:sldId id="1184"/>
            <p14:sldId id="1177"/>
            <p14:sldId id="1173"/>
            <p14:sldId id="1174"/>
            <p14:sldId id="1175"/>
            <p14:sldId id="1178"/>
            <p14:sldId id="1179"/>
            <p14:sldId id="1180"/>
            <p14:sldId id="1181"/>
            <p14:sldId id="11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44" userDrawn="1">
          <p15:clr>
            <a:srgbClr val="A4A3A4"/>
          </p15:clr>
        </p15:guide>
        <p15:guide id="2" pos="2124" userDrawn="1">
          <p15:clr>
            <a:srgbClr val="A4A3A4"/>
          </p15:clr>
        </p15:guide>
        <p15:guide id="3" orient="horz" pos="2932" userDrawn="1">
          <p15:clr>
            <a:srgbClr val="A4A3A4"/>
          </p15:clr>
        </p15:guide>
        <p15:guide id="4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pofford, Laura" initials="SL" lastIdx="2" clrIdx="6">
    <p:extLst>
      <p:ext uri="{19B8F6BF-5375-455C-9EA6-DF929625EA0E}">
        <p15:presenceInfo xmlns:p15="http://schemas.microsoft.com/office/powerpoint/2012/main" userId="S::lspofford@imf.org::729f3023-7458-4886-8b15-5f4e1b9d797d" providerId="AD"/>
      </p:ext>
    </p:extLst>
  </p:cmAuthor>
  <p:cmAuthor id="1" name="Nandwa, Boaz" initials="NB" lastIdx="10" clrIdx="0"/>
  <p:cmAuthor id="8" name="Ribarsky, Jennifer" initials="JR" lastIdx="6" clrIdx="7">
    <p:extLst>
      <p:ext uri="{19B8F6BF-5375-455C-9EA6-DF929625EA0E}">
        <p15:presenceInfo xmlns:p15="http://schemas.microsoft.com/office/powerpoint/2012/main" userId="Ribarsky, Jennifer" providerId="None"/>
      </p:ext>
    </p:extLst>
  </p:cmAuthor>
  <p:cmAuthor id="2" name="Kamil Dybczak" initials="KD" lastIdx="10" clrIdx="1"/>
  <p:cmAuthor id="9" name="Martins, Margarida" initials="MM" lastIdx="1" clrIdx="8">
    <p:extLst>
      <p:ext uri="{19B8F6BF-5375-455C-9EA6-DF929625EA0E}">
        <p15:presenceInfo xmlns:p15="http://schemas.microsoft.com/office/powerpoint/2012/main" userId="Martins, Margarida" providerId="None"/>
      </p:ext>
    </p:extLst>
  </p:cmAuthor>
  <p:cmAuthor id="3" name="Tamirisa, Natalia" initials="TN" lastIdx="12" clrIdx="2"/>
  <p:cmAuthor id="4" name="Almalik, Mansour" initials="AM" lastIdx="6" clrIdx="3"/>
  <p:cmAuthor id="5" name="Pierre, Gaelle" initials="PG" lastIdx="3" clrIdx="4"/>
  <p:cmAuthor id="6" name="Basile, Gregory" initials="BG" lastIdx="9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8AB4"/>
    <a:srgbClr val="E46C0A"/>
    <a:srgbClr val="25D129"/>
    <a:srgbClr val="DC4234"/>
    <a:srgbClr val="00AEB3"/>
    <a:srgbClr val="FFCC00"/>
    <a:srgbClr val="ED7D31"/>
    <a:srgbClr val="A6A6A6"/>
    <a:srgbClr val="70A814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7864" autoAdjust="0"/>
  </p:normalViewPr>
  <p:slideViewPr>
    <p:cSldViewPr snapToGrid="0">
      <p:cViewPr varScale="1">
        <p:scale>
          <a:sx n="102" d="100"/>
          <a:sy n="102" d="100"/>
        </p:scale>
        <p:origin x="306" y="114"/>
      </p:cViewPr>
      <p:guideLst/>
    </p:cSldViewPr>
  </p:slideViewPr>
  <p:outlineViewPr>
    <p:cViewPr>
      <p:scale>
        <a:sx n="33" d="100"/>
        <a:sy n="33" d="100"/>
      </p:scale>
      <p:origin x="0" y="-110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67" d="100"/>
          <a:sy n="167" d="100"/>
        </p:scale>
        <p:origin x="4152" y="184"/>
      </p:cViewPr>
      <p:guideLst>
        <p:guide orient="horz" pos="2844"/>
        <p:guide pos="2124"/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2" y="12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2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075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r">
              <a:defRPr sz="1200"/>
            </a:lvl1pPr>
          </a:lstStyle>
          <a:p>
            <a:fld id="{70787CFD-D5C7-455D-B121-683BFE13FB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898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9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r">
              <a:defRPr sz="1200"/>
            </a:lvl1pPr>
          </a:lstStyle>
          <a:p>
            <a:fld id="{49E4E862-E263-8B4A-AFB5-DFAAA754BCA9}" type="datetime1">
              <a:rPr lang="en-US" smtClean="0"/>
              <a:t>19/05/21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4" tIns="46567" rIns="93134" bIns="4656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3" y="4421825"/>
            <a:ext cx="5618480" cy="4189095"/>
          </a:xfrm>
          <a:prstGeom prst="rect">
            <a:avLst/>
          </a:prstGeom>
        </p:spPr>
        <p:txBody>
          <a:bodyPr vert="horz" lIns="93134" tIns="46567" rIns="93134" bIns="46567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9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r">
              <a:defRPr sz="1200"/>
            </a:lvl1pPr>
          </a:lstStyle>
          <a:p>
            <a:fld id="{BA49F774-CCF9-492C-9AEB-F2814D4A6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1023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84459F0-C776-6C49-B932-81C19C279A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5212"/>
          <a:stretch/>
        </p:blipFill>
        <p:spPr>
          <a:xfrm>
            <a:off x="5623560" y="749808"/>
            <a:ext cx="1103811" cy="114399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799" userDrawn="1">
          <p15:clr>
            <a:srgbClr val="FBAE40"/>
          </p15:clr>
        </p15:guide>
        <p15:guide id="3" pos="3600" userDrawn="1">
          <p15:clr>
            <a:srgbClr val="FBAE40"/>
          </p15:clr>
        </p15:guide>
        <p15:guide id="4" pos="308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Text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(W)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 marL="917575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marL="917575" marR="0" lvl="4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/>
            </a:pPr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39838" y="1669499"/>
            <a:ext cx="4856162" cy="44805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9839" y="5889219"/>
            <a:ext cx="4856162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5367013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0806" y="491385"/>
            <a:ext cx="3670259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Text+Photo</a:t>
            </a:r>
            <a:r>
              <a:rPr lang="en-US" dirty="0"/>
              <a:t>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806" y="1469871"/>
            <a:ext cx="3670259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7569D7D-6010-454B-A86B-B6C69D7E2E6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91000" y="-1"/>
            <a:ext cx="8001000" cy="662940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D26CCD3-E500-1F49-8DD8-1545E2CBF0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8746884" y="3184281"/>
            <a:ext cx="6629396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40165849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(W)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60850190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49453"/>
            <a:ext cx="12192000" cy="1508547"/>
          </a:xfrm>
          <a:prstGeom prst="rect">
            <a:avLst/>
          </a:prstGeom>
        </p:spPr>
        <p:txBody>
          <a:bodyPr vert="horz" lIns="457200" tIns="182880" rIns="457200" bIns="182880" rtlCol="0" anchor="t" anchorCtr="0">
            <a:noAutofit/>
          </a:bodyPr>
          <a:lstStyle>
            <a:lvl1pPr algn="ctr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 Photo (W) Layout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bg1">
              <a:lumMod val="9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6879988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172200"/>
          </a:xfrm>
          <a:solidFill>
            <a:schemeClr val="bg1">
              <a:lumMod val="90000"/>
            </a:schemeClr>
          </a:solidFill>
        </p:spPr>
        <p:txBody>
          <a:bodyPr tIns="0" bIns="256032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975483" y="2955682"/>
            <a:ext cx="617219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172200"/>
            <a:ext cx="12202245" cy="685800"/>
          </a:xfrm>
          <a:prstGeom prst="rect">
            <a:avLst/>
          </a:prstGeom>
        </p:spPr>
        <p:txBody>
          <a:bodyPr vert="horz" lIns="457200" tIns="91440" rIns="457200" bIns="182880" rtlCol="0" anchor="t" anchorCtr="0">
            <a:normAutofit/>
          </a:bodyPr>
          <a:lstStyle>
            <a:lvl1pPr algn="ctr">
              <a:defRPr lang="en-US" sz="2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Extra-Large </a:t>
            </a:r>
            <a:r>
              <a:rPr lang="en-US" dirty="0" err="1"/>
              <a:t>Photo+Title</a:t>
            </a:r>
            <a:r>
              <a:rPr lang="en-US" dirty="0"/>
              <a:t> (W) Layout</a:t>
            </a:r>
          </a:p>
        </p:txBody>
      </p:sp>
    </p:spTree>
    <p:extLst>
      <p:ext uri="{BB962C8B-B14F-4D97-AF65-F5344CB8AC3E}">
        <p14:creationId xmlns:p14="http://schemas.microsoft.com/office/powerpoint/2010/main" val="115190021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58368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769743" y="3161422"/>
            <a:ext cx="658367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4016884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Single-Column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 marL="0" marR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/>
            </a:pPr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1EA4B-58AD-3842-9BEC-4B9FF60E019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FD9C8-9F14-B64C-88D7-AFEADAB39B39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2685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Two-Column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B5B26B-2A1F-084E-BAF6-BEA91A8E38A5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0538"/>
            <a:ext cx="0" cy="4425462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15890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Text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(B)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DC7D600-7783-1F4F-AD62-06B784E129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39838" y="1672046"/>
            <a:ext cx="4855464" cy="44805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3893C67-9BAE-6946-9896-78E2472B03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9838" y="5891766"/>
            <a:ext cx="4855464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11576932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1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(B)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A7720-BFE2-8541-8CCE-E6CF2AEB21D5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7CAC3A-914C-D94C-9254-C253E5803F2C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61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pt.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97D2D33-B99A-B046-B49A-16CB982B1B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23560" y="749808"/>
            <a:ext cx="3170207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318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799">
          <p15:clr>
            <a:srgbClr val="FBAE40"/>
          </p15:clr>
        </p15:guide>
        <p15:guide id="3" pos="3600">
          <p15:clr>
            <a:srgbClr val="FBAE40"/>
          </p15:clr>
        </p15:guide>
        <p15:guide id="4" pos="3081">
          <p15:clr>
            <a:srgbClr val="FBAE40"/>
          </p15:clr>
        </p15:guide>
        <p15:guide id="5" pos="3632" userDrawn="1">
          <p15:clr>
            <a:srgbClr val="FBAE40"/>
          </p15:clr>
        </p15:guide>
        <p15:guide id="6" orient="horz" pos="833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-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0" y="5349450"/>
            <a:ext cx="12191999" cy="1508547"/>
          </a:xfrm>
          <a:prstGeom prst="rect">
            <a:avLst/>
          </a:prstGeom>
        </p:spPr>
        <p:txBody>
          <a:bodyPr vert="horz" lIns="457200" tIns="182880" rIns="457200" bIns="182880" rtlCol="0" anchor="t">
            <a:normAutofit/>
          </a:bodyPr>
          <a:lstStyle>
            <a:lvl1pPr algn="ctr">
              <a:defRPr lang="en-US" sz="24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Large-Photo (B)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7DE7E-D5A7-934A-BDAA-810E25C7A2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tx2">
              <a:lumMod val="5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96E3DB-FA3A-7842-8A68-4AE4AACEC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FF97F-5A7B-3544-BBF1-8D914706958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58205F-7910-2A4D-9D13-3F4027CE12D3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Cya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(Cyan)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733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Gre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(Green)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910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Yello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(Yellow)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91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DC936A-9C43-D84B-9C24-0185515D689C}"/>
              </a:ext>
            </a:extLst>
          </p:cNvPr>
          <p:cNvSpPr/>
          <p:nvPr userDrawn="1"/>
        </p:nvSpPr>
        <p:spPr>
          <a:xfrm>
            <a:off x="-1" y="6638778"/>
            <a:ext cx="12192001" cy="2192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CE3741-921D-834E-8354-54991BEB2B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235964" y="683639"/>
            <a:ext cx="9372600" cy="5486400"/>
          </a:xfrm>
        </p:spPr>
        <p:txBody>
          <a:bodyPr tIns="0" bIns="365760" anchor="ctr" anchorCtr="0"/>
          <a:lstStyle>
            <a:lvl1pPr>
              <a:spcBef>
                <a:spcPts val="0"/>
              </a:spcBef>
              <a:spcAft>
                <a:spcPts val="2400"/>
              </a:spcAft>
              <a:buClrTx/>
              <a:defRPr sz="3400" b="0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-342900">
              <a:spcBef>
                <a:spcPts val="900"/>
              </a:spcBef>
              <a:spcAft>
                <a:spcPts val="0"/>
              </a:spcAft>
              <a:buClrTx/>
              <a:tabLst/>
              <a:defRPr sz="3200" b="0">
                <a:solidFill>
                  <a:schemeClr val="bg1"/>
                </a:solidFill>
              </a:defRPr>
            </a:lvl2pPr>
            <a:lvl3pPr marL="342900" indent="-342900">
              <a:spcBef>
                <a:spcPts val="9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  <a:defRPr sz="32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3pPr>
            <a:lvl4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0">
                <a:solidFill>
                  <a:schemeClr val="bg1"/>
                </a:solidFill>
              </a:defRPr>
            </a:lvl4pPr>
            <a:lvl5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 for Divider–Agenda</a:t>
            </a:r>
          </a:p>
          <a:p>
            <a:pPr lvl="1"/>
            <a:r>
              <a:rPr lang="en-US" dirty="0"/>
              <a:t>Agenda Item—Inactive</a:t>
            </a:r>
          </a:p>
          <a:p>
            <a:pPr lvl="2"/>
            <a:r>
              <a:rPr lang="en-US" dirty="0"/>
              <a:t>Agenda Item—Active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833904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399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9914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Single-Column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>
              <a:spcBef>
                <a:spcPts val="2400"/>
              </a:spcBef>
              <a:defRPr>
                <a:solidFill>
                  <a:schemeClr val="tx1"/>
                </a:solidFill>
              </a:defRPr>
            </a:lvl1pPr>
            <a:lvl2pPr>
              <a:defRPr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80802756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81" userDrawn="1">
          <p15:clr>
            <a:srgbClr val="FBAE40"/>
          </p15:clr>
        </p15:guide>
        <p15:guide id="4" pos="690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Two-Column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BF7038D-D496-7248-87EC-9540380F1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21982088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79180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/>
          <a:p>
            <a:pPr lvl="0"/>
            <a:r>
              <a:rPr lang="en-US" dirty="0"/>
              <a:t>Paragraph type</a:t>
            </a:r>
          </a:p>
          <a:p>
            <a:pPr lvl="1"/>
            <a:r>
              <a:rPr lang="en-US" dirty="0"/>
              <a:t>Click the “Indent More” button (above) for first-level bullets</a:t>
            </a:r>
          </a:p>
          <a:p>
            <a:pPr lvl="2"/>
            <a:r>
              <a:rPr lang="en-US" dirty="0"/>
              <a:t>Click the “Indent More” button (above) twice for second-level bullets</a:t>
            </a:r>
          </a:p>
          <a:p>
            <a:pPr lvl="3"/>
            <a:r>
              <a:rPr lang="en-US" dirty="0"/>
              <a:t>Click the “Indent More” button (above) three times for third-level bullets</a:t>
            </a:r>
          </a:p>
          <a:p>
            <a:pPr lvl="4"/>
            <a:r>
              <a:rPr lang="en-US" dirty="0"/>
              <a:t>Click the “Indent More” button (above) four times for fourth-level bullets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82138"/>
            <a:ext cx="10972800" cy="111806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Master Slide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9C718-696D-8C48-95E3-35ACB84AD8D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>
                    <a:lumMod val="75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5D478-FD4A-2240-B032-46F4E3BAB6E8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dirty="0">
              <a:solidFill>
                <a:schemeClr val="accen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60" r:id="rId2"/>
    <p:sldLayoutId id="2147483754" r:id="rId3"/>
    <p:sldLayoutId id="2147483755" r:id="rId4"/>
    <p:sldLayoutId id="2147483756" r:id="rId5"/>
    <p:sldLayoutId id="2147483758" r:id="rId6"/>
    <p:sldLayoutId id="2147483757" r:id="rId7"/>
    <p:sldLayoutId id="2147483707" r:id="rId8"/>
    <p:sldLayoutId id="2147483759" r:id="rId9"/>
    <p:sldLayoutId id="2147483748" r:id="rId10"/>
    <p:sldLayoutId id="2147483744" r:id="rId11"/>
    <p:sldLayoutId id="2147483750" r:id="rId12"/>
    <p:sldLayoutId id="2147483747" r:id="rId13"/>
    <p:sldLayoutId id="2147483752" r:id="rId14"/>
    <p:sldLayoutId id="2147483751" r:id="rId15"/>
    <p:sldLayoutId id="2147483745" r:id="rId16"/>
    <p:sldLayoutId id="2147483746" r:id="rId17"/>
    <p:sldLayoutId id="2147483749" r:id="rId18"/>
    <p:sldLayoutId id="2147483753" r:id="rId19"/>
    <p:sldLayoutId id="2147483743" r:id="rId20"/>
  </p:sldLayoutIdLst>
  <p:transition>
    <p:fade/>
  </p:transition>
  <p:hf hdr="0" dt="0"/>
  <p:txStyles>
    <p:titleStyle>
      <a:lvl1pPr algn="l" defTabSz="91431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914314" rtl="0" eaLnBrk="1" latinLnBrk="0" hangingPunct="1">
        <a:spcBef>
          <a:spcPts val="2400"/>
        </a:spcBef>
        <a:buClr>
          <a:schemeClr val="accent1"/>
        </a:buClr>
        <a:buSzPct val="110000"/>
        <a:buFont typeface="Wingdings" charset="2"/>
        <a:buNone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Wingdings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88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SzPct val="65000"/>
        <a:buFont typeface="Lucida Grande" panose="020B0600040502020204" pitchFamily="34" charset="0"/>
        <a:buChar char="▶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92150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LucidaGrande" charset="0"/>
        <a:buChar char="◆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17575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.HelveticaNeueDeskInterface-Regular"/>
        <a:buChar char="●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64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22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9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5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5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0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6B5532-C0FC-4BC3-84CB-BDF1DA6A8D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41048" y="2376358"/>
            <a:ext cx="5515284" cy="2239337"/>
          </a:xfrm>
        </p:spPr>
        <p:txBody>
          <a:bodyPr>
            <a:normAutofit fontScale="90000"/>
          </a:bodyPr>
          <a:lstStyle/>
          <a:p>
            <a:r>
              <a:rPr lang="pt-PT" dirty="0"/>
              <a:t>Valuation of exports and imports of goods:</a:t>
            </a:r>
            <a:br>
              <a:rPr lang="pt-PT" dirty="0"/>
            </a:br>
            <a:r>
              <a:rPr lang="pt-PT" dirty="0"/>
              <a:t>Preliminary survey results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AFA05E1-539C-4F18-AB7B-BC20348C9D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1048" y="4615694"/>
            <a:ext cx="5515284" cy="53423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pt-PT" sz="1600" dirty="0"/>
              <a:t>UNECE </a:t>
            </a:r>
            <a:r>
              <a:rPr lang="en-US" sz="1600" dirty="0"/>
              <a:t>Group of Experts on National Accounts</a:t>
            </a:r>
            <a:r>
              <a:rPr lang="pt-PT" sz="1600" dirty="0"/>
              <a:t> </a:t>
            </a:r>
            <a:br>
              <a:rPr lang="pt-PT" sz="1600" dirty="0"/>
            </a:br>
            <a:r>
              <a:rPr lang="pt-PT" sz="1600" dirty="0"/>
              <a:t>May 25, 2021</a:t>
            </a:r>
            <a:endParaRPr lang="en-US" sz="1600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CEEDF5B-2960-4EDF-9762-BF6DBDEA68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D7B518-CE8F-4FB7-98D7-15BB66E555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1427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2518444" y="332964"/>
            <a:ext cx="69622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Accuracy of invoice (transaction) values available in the economy,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by statistical domain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1B28B7-7F7F-4747-B227-0B6C917C7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196" y="1994520"/>
            <a:ext cx="6246724" cy="354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639458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8FB865C-B055-462B-A7A9-2805C905E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compilation process</a:t>
            </a:r>
          </a:p>
        </p:txBody>
      </p:sp>
    </p:spTree>
    <p:extLst>
      <p:ext uri="{BB962C8B-B14F-4D97-AF65-F5344CB8AC3E}">
        <p14:creationId xmlns:p14="http://schemas.microsoft.com/office/powerpoint/2010/main" val="303644667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1594260" y="324129"/>
            <a:ext cx="9003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Main data source used to estimate Imports and Exports of Goods, by statistical domain</a:t>
            </a:r>
          </a:p>
        </p:txBody>
      </p:sp>
      <p:sp>
        <p:nvSpPr>
          <p:cNvPr id="7" name="TextBox 20">
            <a:extLst>
              <a:ext uri="{FF2B5EF4-FFF2-40B4-BE49-F238E27FC236}">
                <a16:creationId xmlns:a16="http://schemas.microsoft.com/office/drawing/2014/main" id="{CFFAB299-56D4-4502-8999-1A3F2BB89B01}"/>
              </a:ext>
            </a:extLst>
          </p:cNvPr>
          <p:cNvSpPr txBox="1"/>
          <p:nvPr/>
        </p:nvSpPr>
        <p:spPr>
          <a:xfrm>
            <a:off x="1977893" y="5451931"/>
            <a:ext cx="823621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BP: 57 economies refer customs records and 53 IMTS based on customs records for both Exports and Imports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NA: around 48 economies refer customs records and 53 IMTS based on customs records for both Exports and Imports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571A22-49BF-4F64-8B9F-33E8F59D0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080" y="1325642"/>
            <a:ext cx="6919838" cy="38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328187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1594260" y="324129"/>
            <a:ext cx="9003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Main data source used to estimate Freight and Insurance Services in BP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7D627F-5E76-4678-805E-02B534BF6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426" y="1826236"/>
            <a:ext cx="5981146" cy="359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914263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1594260" y="324129"/>
            <a:ext cx="9003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Estimation of a FOB valuation adjustment of Imports in BP or NA, by statistical domain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3E8565-A934-47C5-BF0A-85ED7E306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75" y="1450519"/>
            <a:ext cx="6254648" cy="3510686"/>
          </a:xfrm>
          <a:prstGeom prst="rect">
            <a:avLst/>
          </a:prstGeom>
        </p:spPr>
      </p:pic>
      <p:sp>
        <p:nvSpPr>
          <p:cNvPr id="6" name="TextBox 20">
            <a:extLst>
              <a:ext uri="{FF2B5EF4-FFF2-40B4-BE49-F238E27FC236}">
                <a16:creationId xmlns:a16="http://schemas.microsoft.com/office/drawing/2014/main" id="{6916FEC7-0E00-4550-A194-95506553A947}"/>
              </a:ext>
            </a:extLst>
          </p:cNvPr>
          <p:cNvSpPr txBox="1"/>
          <p:nvPr/>
        </p:nvSpPr>
        <p:spPr>
          <a:xfrm>
            <a:off x="2060163" y="5256598"/>
            <a:ext cx="807167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BP: 81 economies estimate a FOB valuation adjustment of Imports (out of a total of 105)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NA: 82 economies estimate a FOB valuation adjustment of Imports (out of a total of 98)</a:t>
            </a:r>
          </a:p>
        </p:txBody>
      </p:sp>
    </p:spTree>
    <p:extLst>
      <p:ext uri="{BB962C8B-B14F-4D97-AF65-F5344CB8AC3E}">
        <p14:creationId xmlns:p14="http://schemas.microsoft.com/office/powerpoint/2010/main" val="3524973459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1594260" y="324129"/>
            <a:ext cx="9003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Process used to estimate the FOB valuation adjustment of Imports in BP or NA, by statistical domain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085133-E1E5-4165-BB8D-9A3DACA9F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75" y="1822174"/>
            <a:ext cx="6254648" cy="350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84308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1594260" y="324129"/>
            <a:ext cx="9003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Size of the FOB valuation adjustment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2CF57E-DDA5-46B3-B92D-DA30FC9F5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5485" y="1010092"/>
            <a:ext cx="6701028" cy="3680460"/>
          </a:xfrm>
          <a:prstGeom prst="rect">
            <a:avLst/>
          </a:prstGeom>
        </p:spPr>
      </p:pic>
      <p:sp>
        <p:nvSpPr>
          <p:cNvPr id="5" name="TextBox 20">
            <a:extLst>
              <a:ext uri="{FF2B5EF4-FFF2-40B4-BE49-F238E27FC236}">
                <a16:creationId xmlns:a16="http://schemas.microsoft.com/office/drawing/2014/main" id="{438753A7-E21A-41AB-8A5E-B708BA5D8124}"/>
              </a:ext>
            </a:extLst>
          </p:cNvPr>
          <p:cNvSpPr txBox="1"/>
          <p:nvPr/>
        </p:nvSpPr>
        <p:spPr>
          <a:xfrm>
            <a:off x="1977893" y="5009217"/>
            <a:ext cx="8236212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Economies reported very diverse estimates of the CIF to FOB adjustment of Imports, ranging from 0 to 45-60% </a:t>
            </a:r>
          </a:p>
          <a:p>
            <a:pPr marL="1200064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Blue columns in the graph represent the estimates reported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average of the estimated adjustment reported 6%</a:t>
            </a:r>
          </a:p>
          <a:p>
            <a:pPr marL="1200064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Red line in the graph represent the average of the estimates</a:t>
            </a:r>
          </a:p>
        </p:txBody>
      </p:sp>
    </p:spTree>
    <p:extLst>
      <p:ext uri="{BB962C8B-B14F-4D97-AF65-F5344CB8AC3E}">
        <p14:creationId xmlns:p14="http://schemas.microsoft.com/office/powerpoint/2010/main" val="227611352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8FB865C-B055-462B-A7A9-2805C905E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524010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1594261" y="558251"/>
            <a:ext cx="900347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>
                <a:solidFill>
                  <a:schemeClr val="bg1"/>
                </a:solidFill>
              </a:rPr>
              <a:t>Next steps</a:t>
            </a:r>
          </a:p>
          <a:p>
            <a:pPr algn="ctr"/>
            <a:endParaRPr lang="en-US" sz="2400" b="1" dirty="0">
              <a:solidFill>
                <a:schemeClr val="bg1"/>
              </a:solidFill>
            </a:endParaRP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Further analyze the quantitative results (e.g., presentation by share of economy in World trade).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Further analyze qualitative answers to open questions.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Contact economies with duplicate answers that are not consistent.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Contact economies that agreed to be contacted for Stage 2 of study.</a:t>
            </a:r>
          </a:p>
        </p:txBody>
      </p:sp>
    </p:spTree>
    <p:extLst>
      <p:ext uri="{BB962C8B-B14F-4D97-AF65-F5344CB8AC3E}">
        <p14:creationId xmlns:p14="http://schemas.microsoft.com/office/powerpoint/2010/main" val="139420885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2EFB9677-630E-45F3-A9F0-79BC45BDC447}"/>
              </a:ext>
            </a:extLst>
          </p:cNvPr>
          <p:cNvSpPr txBox="1">
            <a:spLocks/>
          </p:cNvSpPr>
          <p:nvPr/>
        </p:nvSpPr>
        <p:spPr>
          <a:xfrm>
            <a:off x="1295400" y="2827130"/>
            <a:ext cx="9601200" cy="2659270"/>
          </a:xfrm>
          <a:prstGeom prst="rect">
            <a:avLst/>
          </a:prstGeom>
        </p:spPr>
        <p:txBody>
          <a:bodyPr/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Thank you!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37657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8FB865C-B055-462B-A7A9-2805C905E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 received</a:t>
            </a:r>
          </a:p>
        </p:txBody>
      </p:sp>
    </p:spTree>
    <p:extLst>
      <p:ext uri="{BB962C8B-B14F-4D97-AF65-F5344CB8AC3E}">
        <p14:creationId xmlns:p14="http://schemas.microsoft.com/office/powerpoint/2010/main" val="335138852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2026472" y="456384"/>
            <a:ext cx="8139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Complete answers: number of economies, by region</a:t>
            </a:r>
          </a:p>
        </p:txBody>
      </p:sp>
      <p:sp>
        <p:nvSpPr>
          <p:cNvPr id="44" name="TextBox 20">
            <a:extLst>
              <a:ext uri="{FF2B5EF4-FFF2-40B4-BE49-F238E27FC236}">
                <a16:creationId xmlns:a16="http://schemas.microsoft.com/office/drawing/2014/main" id="{42A5B76F-F3B1-46CD-BC02-1D2240B77C05}"/>
              </a:ext>
            </a:extLst>
          </p:cNvPr>
          <p:cNvSpPr txBox="1"/>
          <p:nvPr/>
        </p:nvSpPr>
        <p:spPr>
          <a:xfrm>
            <a:off x="2436404" y="5277998"/>
            <a:ext cx="7319189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Results by April 27, 2021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117 economies submitted complete answers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No complete answer was submitted for China, P.R.: Mainland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12 economies to be contacted to clarify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89A625-3738-4FF1-AD17-F6BED9C77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669" y="1381379"/>
            <a:ext cx="5956658" cy="357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69516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3077832" y="194315"/>
            <a:ext cx="6507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Complete answers: number of economies, by statistical domain</a:t>
            </a:r>
          </a:p>
        </p:txBody>
      </p:sp>
      <p:sp>
        <p:nvSpPr>
          <p:cNvPr id="7" name="TextBox 20">
            <a:extLst>
              <a:ext uri="{FF2B5EF4-FFF2-40B4-BE49-F238E27FC236}">
                <a16:creationId xmlns:a16="http://schemas.microsoft.com/office/drawing/2014/main" id="{CFFAB299-56D4-4502-8999-1A3F2BB89B01}"/>
              </a:ext>
            </a:extLst>
          </p:cNvPr>
          <p:cNvSpPr txBox="1"/>
          <p:nvPr/>
        </p:nvSpPr>
        <p:spPr>
          <a:xfrm>
            <a:off x="1795704" y="4701103"/>
            <a:ext cx="907149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148 complete answers: 129 to be used + 19 repeated to be discarded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From the 129 answers to be used:</a:t>
            </a:r>
          </a:p>
          <a:p>
            <a:pPr marL="1200064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74 economies answered to both Balance of Payments and National Accounts</a:t>
            </a:r>
          </a:p>
          <a:p>
            <a:pPr marL="1200064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31 economies answered only to Balance of Payments</a:t>
            </a:r>
          </a:p>
          <a:p>
            <a:pPr marL="1200064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24 economies answered only to National Accounts</a:t>
            </a:r>
          </a:p>
          <a:p>
            <a:pPr marL="1200064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Total of 74+31 for BP and 74+24 for NA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7ECCC3-4CD0-4705-815A-5EF985A76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1848" y="1148929"/>
            <a:ext cx="5957468" cy="350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32580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1594261" y="383087"/>
            <a:ext cx="9003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Stage 2: economies that agree to be contacted, by region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5F970C-3F55-45ED-B7B6-500E9384C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266" y="1407760"/>
            <a:ext cx="5957468" cy="3580028"/>
          </a:xfrm>
          <a:prstGeom prst="rect">
            <a:avLst/>
          </a:prstGeom>
        </p:spPr>
      </p:pic>
      <p:sp>
        <p:nvSpPr>
          <p:cNvPr id="9" name="TextBox 20">
            <a:extLst>
              <a:ext uri="{FF2B5EF4-FFF2-40B4-BE49-F238E27FC236}">
                <a16:creationId xmlns:a16="http://schemas.microsoft.com/office/drawing/2014/main" id="{34179969-461B-4817-851C-72CA9C73F67B}"/>
              </a:ext>
            </a:extLst>
          </p:cNvPr>
          <p:cNvSpPr txBox="1"/>
          <p:nvPr/>
        </p:nvSpPr>
        <p:spPr>
          <a:xfrm>
            <a:off x="2699455" y="5652139"/>
            <a:ext cx="669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42 economies agreed to be contacted concerning the study for the use of invoice values (Stage 2 of testing)</a:t>
            </a:r>
          </a:p>
        </p:txBody>
      </p:sp>
    </p:spTree>
    <p:extLst>
      <p:ext uri="{BB962C8B-B14F-4D97-AF65-F5344CB8AC3E}">
        <p14:creationId xmlns:p14="http://schemas.microsoft.com/office/powerpoint/2010/main" val="240104896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8FB865C-B055-462B-A7A9-2805C905E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and use of invoice values</a:t>
            </a:r>
          </a:p>
        </p:txBody>
      </p:sp>
    </p:spTree>
    <p:extLst>
      <p:ext uri="{BB962C8B-B14F-4D97-AF65-F5344CB8AC3E}">
        <p14:creationId xmlns:p14="http://schemas.microsoft.com/office/powerpoint/2010/main" val="363432524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1813129" y="319712"/>
            <a:ext cx="8565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Support the use of invoice values on a conceptual level, by statistical domain</a:t>
            </a:r>
          </a:p>
        </p:txBody>
      </p:sp>
      <p:sp>
        <p:nvSpPr>
          <p:cNvPr id="7" name="TextBox 20">
            <a:extLst>
              <a:ext uri="{FF2B5EF4-FFF2-40B4-BE49-F238E27FC236}">
                <a16:creationId xmlns:a16="http://schemas.microsoft.com/office/drawing/2014/main" id="{CFFAB299-56D4-4502-8999-1A3F2BB89B01}"/>
              </a:ext>
            </a:extLst>
          </p:cNvPr>
          <p:cNvSpPr txBox="1"/>
          <p:nvPr/>
        </p:nvSpPr>
        <p:spPr>
          <a:xfrm>
            <a:off x="1861380" y="5544697"/>
            <a:ext cx="8469237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BP: 72 economies support the use of invoice values on a conceptual level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NA: 64 economies support the use of invoice values on a conceptual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547808-4926-45AB-9300-09A895BD5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264" y="1673657"/>
            <a:ext cx="5957468" cy="351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56360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1594261" y="276720"/>
            <a:ext cx="9003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Availability of actual invoice (transaction) values in the economy (from customs documents or other data sources), by statistical domain</a:t>
            </a:r>
          </a:p>
        </p:txBody>
      </p:sp>
      <p:sp>
        <p:nvSpPr>
          <p:cNvPr id="7" name="TextBox 20">
            <a:extLst>
              <a:ext uri="{FF2B5EF4-FFF2-40B4-BE49-F238E27FC236}">
                <a16:creationId xmlns:a16="http://schemas.microsoft.com/office/drawing/2014/main" id="{CFFAB299-56D4-4502-8999-1A3F2BB89B01}"/>
              </a:ext>
            </a:extLst>
          </p:cNvPr>
          <p:cNvSpPr txBox="1"/>
          <p:nvPr/>
        </p:nvSpPr>
        <p:spPr>
          <a:xfrm>
            <a:off x="2066240" y="5575413"/>
            <a:ext cx="82362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bg1"/>
                </a:solidFill>
              </a:rPr>
              <a:t>Full availability of invoice data, in the economy: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BP: Exports 50 economies; Imports 59 economies (out of a total of 105)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NA: Exports 39 economies; Imports 46 economies (out of a total of 98)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0B0F70-B319-4E23-ABD6-2C459468B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09" y="2177577"/>
            <a:ext cx="5197252" cy="29171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9566AD-5A19-4AEF-9CCE-FD4276CEE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3541" y="2176289"/>
            <a:ext cx="5196169" cy="2916570"/>
          </a:xfrm>
          <a:prstGeom prst="rect">
            <a:avLst/>
          </a:prstGeom>
        </p:spPr>
      </p:pic>
      <p:sp>
        <p:nvSpPr>
          <p:cNvPr id="9" name="TextBox 20">
            <a:extLst>
              <a:ext uri="{FF2B5EF4-FFF2-40B4-BE49-F238E27FC236}">
                <a16:creationId xmlns:a16="http://schemas.microsoft.com/office/drawing/2014/main" id="{D2192450-3C27-42B2-9318-13DB257592CF}"/>
              </a:ext>
            </a:extLst>
          </p:cNvPr>
          <p:cNvSpPr txBox="1"/>
          <p:nvPr/>
        </p:nvSpPr>
        <p:spPr>
          <a:xfrm>
            <a:off x="1133200" y="1517761"/>
            <a:ext cx="443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Exports of Goods</a:t>
            </a: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CCD5DF99-EAF4-4CA9-BB23-83D370B0B055}"/>
              </a:ext>
            </a:extLst>
          </p:cNvPr>
          <p:cNvSpPr txBox="1"/>
          <p:nvPr/>
        </p:nvSpPr>
        <p:spPr>
          <a:xfrm>
            <a:off x="6624990" y="1517761"/>
            <a:ext cx="443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Imports of Goods</a:t>
            </a:r>
          </a:p>
        </p:txBody>
      </p:sp>
    </p:spTree>
    <p:extLst>
      <p:ext uri="{BB962C8B-B14F-4D97-AF65-F5344CB8AC3E}">
        <p14:creationId xmlns:p14="http://schemas.microsoft.com/office/powerpoint/2010/main" val="67835977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0">
            <a:extLst>
              <a:ext uri="{FF2B5EF4-FFF2-40B4-BE49-F238E27FC236}">
                <a16:creationId xmlns:a16="http://schemas.microsoft.com/office/drawing/2014/main" id="{763451D6-8689-44DB-919C-47407E938CF1}"/>
              </a:ext>
            </a:extLst>
          </p:cNvPr>
          <p:cNvSpPr txBox="1"/>
          <p:nvPr/>
        </p:nvSpPr>
        <p:spPr>
          <a:xfrm>
            <a:off x="1594259" y="355050"/>
            <a:ext cx="9003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bg1"/>
                </a:solidFill>
              </a:rPr>
              <a:t>Access in practice to invoice (transaction) values for BP or NA compilation by the compiling agency, 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by statistical domain</a:t>
            </a:r>
          </a:p>
        </p:txBody>
      </p:sp>
      <p:sp>
        <p:nvSpPr>
          <p:cNvPr id="7" name="TextBox 20">
            <a:extLst>
              <a:ext uri="{FF2B5EF4-FFF2-40B4-BE49-F238E27FC236}">
                <a16:creationId xmlns:a16="http://schemas.microsoft.com/office/drawing/2014/main" id="{CFFAB299-56D4-4502-8999-1A3F2BB89B01}"/>
              </a:ext>
            </a:extLst>
          </p:cNvPr>
          <p:cNvSpPr txBox="1"/>
          <p:nvPr/>
        </p:nvSpPr>
        <p:spPr>
          <a:xfrm>
            <a:off x="1198079" y="5686870"/>
            <a:ext cx="979583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14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7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28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85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42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00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57" algn="l" defTabSz="91431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BP: 55 economies have access to invoice data for BP compilation (out of a total of 105)</a:t>
            </a:r>
          </a:p>
          <a:p>
            <a:pPr marL="742907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NA: 47 economies have access to invoice data for NA compilation (out of a total of 98)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D8A5EC-196C-4C2D-B4E0-90216C6A4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74" y="1906529"/>
            <a:ext cx="6254648" cy="350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5362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ustom Design">
  <a:themeElements>
    <a:clrScheme name="IMF Colors V2">
      <a:dk1>
        <a:srgbClr val="000000"/>
      </a:dk1>
      <a:lt1>
        <a:srgbClr val="FEFEFE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0A7"/>
      </a:accent3>
      <a:accent4>
        <a:srgbClr val="DA281C"/>
      </a:accent4>
      <a:accent5>
        <a:srgbClr val="78BE20"/>
      </a:accent5>
      <a:accent6>
        <a:srgbClr val="00B0B9"/>
      </a:accent6>
      <a:hlink>
        <a:srgbClr val="0065B3"/>
      </a:hlink>
      <a:folHlink>
        <a:srgbClr val="FFBD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F-SPR_PresentationTemplate-General" id="{D8309B28-5908-4C41-A85B-D6D9C0DDD4BE}" vid="{E08A752A-43DA-6749-9B9F-6730B3D1F1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STA Basic Document" ma:contentTypeID="0x010100004051DBB1F74988811B5A3CCD41AD5E00B0718663D3B14466BB7828D11E87E1AE000EC7782E8E60BE4AAC237455190FCC87" ma:contentTypeVersion="4" ma:contentTypeDescription="IMF Department Specific Content Type inherited from IMF Basic Document" ma:contentTypeScope="" ma:versionID="dcbdbd0fe15f2a8dd3fa4e552405deea">
  <xsd:schema xmlns:xsd="http://www.w3.org/2001/XMLSchema" xmlns:xs="http://www.w3.org/2001/XMLSchema" xmlns:p="http://schemas.microsoft.com/office/2006/metadata/properties" xmlns:ns2="eeb0e057-f6f3-4ccc-94ab-253765c34222" xmlns:ns3="d6aed6fa-2026-4520-beb0-211d75a325c0" targetNamespace="http://schemas.microsoft.com/office/2006/metadata/properties" ma:root="true" ma:fieldsID="552f5ee93d4ba98a3df5cd196c35b5f9" ns2:_="" ns3:_="">
    <xsd:import namespace="eeb0e057-f6f3-4ccc-94ab-253765c34222"/>
    <xsd:import namespace="d6aed6fa-2026-4520-beb0-211d75a325c0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3:MMSDepartmentsTaxHTField1" minOccurs="0"/>
                <xsd:element ref="ns3:MMSAuthor" minOccurs="0"/>
                <xsd:element ref="ns3:MMSClassificationTaxHTField0" minOccurs="0"/>
                <xsd:element ref="ns3:MMSCountriesTaxHTField0" minOccurs="0"/>
                <xsd:element ref="ns3:MMSTopicsTaxHTField0" minOccurs="0"/>
                <xsd:element ref="ns3:MMSDocumentTypesTaxHTField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b0e057-f6f3-4ccc-94ab-253765c34222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description="" ma:hidden="true" ma:list="{65f43651-6b65-43ba-9a3d-9c3b0918aca4}" ma:internalName="TaxCatchAll" ma:showField="CatchAllData" ma:web="eeb0e057-f6f3-4ccc-94ab-253765c34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description="" ma:hidden="true" ma:list="{65f43651-6b65-43ba-9a3d-9c3b0918aca4}" ma:internalName="TaxCatchAllLabel" ma:readOnly="true" ma:showField="CatchAllDataLabel" ma:web="eeb0e057-f6f3-4ccc-94ab-253765c34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d6fa-2026-4520-beb0-211d75a325c0" elementFormDefault="qualified">
    <xsd:import namespace="http://schemas.microsoft.com/office/2006/documentManagement/types"/>
    <xsd:import namespace="http://schemas.microsoft.com/office/infopath/2007/PartnerControls"/>
    <xsd:element name="MMSDepartmentsTaxHTField1" ma:index="10" ma:taxonomy="true" ma:internalName="MMSDepartmentsTaxHTField1" ma:taxonomyFieldName="MMSDepartments" ma:displayName="Dept/Div" ma:readOnly="false" ma:fieldId="{3a14c077-48e0-4b48-9c6c-1728a2cf4c3a}" ma:sspId="125ccb09-3e8b-484d-ac1f-f095216710a7" ma:termSetId="1444ddf8-bdfd-49a0-9253-4030224de98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MSAuthor" ma:index="12" nillable="true" ma:displayName="Author" ma:internalName="MMSAuthor">
      <xsd:simpleType>
        <xsd:restriction base="dms:Text"/>
      </xsd:simpleType>
    </xsd:element>
    <xsd:element name="MMSClassificationTaxHTField0" ma:index="13" ma:taxonomy="true" ma:internalName="MMSClassificationTaxHTField0" ma:taxonomyFieldName="MMSClassification" ma:displayName="Classification" ma:readOnly="false" ma:default="1;#For Official Use Only|ceebc80d-5bab-57db-aa4c-a446741f09ad" ma:fieldId="{a5adf473-7b33-45f6-81bd-39a9bec8d228}" ma:sspId="125ccb09-3e8b-484d-ac1f-f095216710a7" ma:termSetId="27552853-c12f-5a25-87c9-9029b93e561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MSCountriesTaxHTField0" ma:index="15" nillable="true" ma:taxonomy="true" ma:internalName="MMSCountriesTaxHTField0" ma:taxonomyFieldName="MMSCountries" ma:displayName="Country" ma:fieldId="{06be8099-daa0-409f-96d5-64485632a426}" ma:taxonomyMulti="true" ma:sspId="125ccb09-3e8b-484d-ac1f-f095216710a7" ma:termSetId="2f36e0d4-7525-5e13-9045-8953e89b767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MSTopicsTaxHTField0" ma:index="17" nillable="true" ma:taxonomy="true" ma:internalName="MMSTopicsTaxHTField0" ma:taxonomyFieldName="MMSTopics" ma:displayName="Topic" ma:fieldId="{ec50dec6-1715-4267-8263-3237defd8797}" ma:taxonomyMulti="true" ma:sspId="125ccb09-3e8b-484d-ac1f-f095216710a7" ma:termSetId="0951a601-67c7-5766-9f3a-d9259e141b1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MSDocumentTypesTaxHTField0" ma:index="19" nillable="true" ma:taxonomy="true" ma:internalName="MMSDocumentTypesTaxHTField0" ma:taxonomyFieldName="MMSDocumentTypes" ma:displayName="Document Type/Series" ma:fieldId="{2d37fbbe-312d-4bd9-9cc8-109d93185265}" ma:sspId="125ccb09-3e8b-484d-ac1f-f095216710a7" ma:termSetId="33892a56-65a9-5eaf-879e-697509130b4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125ccb09-3e8b-484d-ac1f-f095216710a7" ContentTypeId="0x010100004051DBB1F74988811B5A3CCD41AD5E" PreviousValue="true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MSAuthor xmlns="d6aed6fa-2026-4520-beb0-211d75a325c0" xsi:nil="true"/>
    <MMSCountriesTaxHTField0 xmlns="d6aed6fa-2026-4520-beb0-211d75a325c0">
      <Terms xmlns="http://schemas.microsoft.com/office/infopath/2007/PartnerControls"/>
    </MMSCountriesTaxHTField0>
    <MMSTopicsTaxHTField0 xmlns="d6aed6fa-2026-4520-beb0-211d75a325c0">
      <Terms xmlns="http://schemas.microsoft.com/office/infopath/2007/PartnerControls"/>
    </MMSTopicsTaxHTField0>
    <TaxCatchAll xmlns="eeb0e057-f6f3-4ccc-94ab-253765c34222"/>
    <MMSClassificationTaxHTField0 xmlns="d6aed6fa-2026-4520-beb0-211d75a325c0">
      <Terms xmlns="http://schemas.microsoft.com/office/infopath/2007/PartnerControls">
        <TermInfo xmlns="http://schemas.microsoft.com/office/infopath/2007/PartnerControls">
          <TermName xmlns="http://schemas.microsoft.com/office/infopath/2007/PartnerControls">For Official Use Only</TermName>
          <TermId xmlns="http://schemas.microsoft.com/office/infopath/2007/PartnerControls">ceebc80d-5bab-57db-aa4c-a446741f09ad</TermId>
        </TermInfo>
      </Terms>
    </MMSClassificationTaxHTField0>
    <MMSDepartmentsTaxHTField1 xmlns="d6aed6fa-2026-4520-beb0-211d75a325c0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STA</TermName>
          <TermId xmlns="http://schemas.microsoft.com/office/infopath/2007/PartnerControls">7b3d1844-d7af-4b54-b0a3-e8b52b3791bc</TermId>
        </TermInfo>
      </Terms>
    </MMSDepartmentsTaxHTField1>
    <MMSDocumentTypesTaxHTField0 xmlns="d6aed6fa-2026-4520-beb0-211d75a325c0">
      <Terms xmlns="http://schemas.microsoft.com/office/infopath/2007/PartnerControls"/>
    </MMSDocumentTypesTaxHTField0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2BC68B-C781-454F-8833-662F6159EB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b0e057-f6f3-4ccc-94ab-253765c34222"/>
    <ds:schemaRef ds:uri="d6aed6fa-2026-4520-beb0-211d75a325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F26CD11-F3A1-404D-B284-476DAD46D02D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8D9A8DE9-8539-4190-924A-45076A11DD01}">
  <ds:schemaRefs>
    <ds:schemaRef ds:uri="http://schemas.microsoft.com/office/2006/metadata/properties"/>
    <ds:schemaRef ds:uri="http://schemas.microsoft.com/office/infopath/2007/PartnerControls"/>
    <ds:schemaRef ds:uri="d6aed6fa-2026-4520-beb0-211d75a325c0"/>
    <ds:schemaRef ds:uri="eeb0e057-f6f3-4ccc-94ab-253765c34222"/>
  </ds:schemaRefs>
</ds:datastoreItem>
</file>

<file path=customXml/itemProps4.xml><?xml version="1.0" encoding="utf-8"?>
<ds:datastoreItem xmlns:ds="http://schemas.openxmlformats.org/officeDocument/2006/customXml" ds:itemID="{DFA589CC-3D45-4120-9823-6FAA3193B0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STA_PresentationTemplate- RE (NEW)</Template>
  <TotalTime>408</TotalTime>
  <Words>620</Words>
  <Application>Microsoft Office PowerPoint</Application>
  <PresentationFormat>Widescreen</PresentationFormat>
  <Paragraphs>55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.HelveticaNeueDeskInterface-Regular</vt:lpstr>
      <vt:lpstr>ArialMT</vt:lpstr>
      <vt:lpstr>Lucida Grande</vt:lpstr>
      <vt:lpstr>LucidaGrande</vt:lpstr>
      <vt:lpstr>Arial</vt:lpstr>
      <vt:lpstr>Arial Black</vt:lpstr>
      <vt:lpstr>Calibri</vt:lpstr>
      <vt:lpstr>Wingdings</vt:lpstr>
      <vt:lpstr>Custom Design</vt:lpstr>
      <vt:lpstr>Valuation of exports and imports of goods: Preliminary survey results</vt:lpstr>
      <vt:lpstr>Answers received</vt:lpstr>
      <vt:lpstr>PowerPoint Presentation</vt:lpstr>
      <vt:lpstr>PowerPoint Presentation</vt:lpstr>
      <vt:lpstr>PowerPoint Presentation</vt:lpstr>
      <vt:lpstr>Access and use of invoice values</vt:lpstr>
      <vt:lpstr>PowerPoint Presentation</vt:lpstr>
      <vt:lpstr>PowerPoint Presentation</vt:lpstr>
      <vt:lpstr>PowerPoint Presentation</vt:lpstr>
      <vt:lpstr>PowerPoint Presentation</vt:lpstr>
      <vt:lpstr>Current compilation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a visually integrated Fund</dc:title>
  <dc:creator>Martins, Margarida</dc:creator>
  <cp:lastModifiedBy>Oleksandr SVIRCHEVSKYY</cp:lastModifiedBy>
  <cp:revision>30</cp:revision>
  <cp:lastPrinted>2018-06-28T11:42:50Z</cp:lastPrinted>
  <dcterms:created xsi:type="dcterms:W3CDTF">2021-04-29T18:32:21Z</dcterms:created>
  <dcterms:modified xsi:type="dcterms:W3CDTF">2021-05-19T09:45:44Z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0x010100004051DBB1F74988811B5A3CCD41AD5E00B0718663D3B14466BB7828D11E87E1AE000EC7782E8E60BE4AAC237455190FCC87</vt:lpwstr>
  </property>
  <property fmtid="{D5CDD505-2E9C-101B-9397-08002B2CF9AE}" pid="4" name="MMSClassification">
    <vt:lpwstr>1</vt:lpwstr>
  </property>
  <property fmtid="{D5CDD505-2E9C-101B-9397-08002B2CF9AE}" pid="5" name="MMSTopics">
    <vt:lpwstr/>
  </property>
  <property fmtid="{D5CDD505-2E9C-101B-9397-08002B2CF9AE}" pid="6" name="MMSDepartments">
    <vt:lpwstr>13</vt:lpwstr>
  </property>
  <property fmtid="{D5CDD505-2E9C-101B-9397-08002B2CF9AE}" pid="7" name="MMSCountries">
    <vt:lpwstr/>
  </property>
  <property fmtid="{D5CDD505-2E9C-101B-9397-08002B2CF9AE}" pid="8" name="MSIP_Label_0c07ed86-5dc5-4593-ad03-a8684b843815_Enabled">
    <vt:lpwstr>true</vt:lpwstr>
  </property>
  <property fmtid="{D5CDD505-2E9C-101B-9397-08002B2CF9AE}" pid="9" name="MSIP_Label_0c07ed86-5dc5-4593-ad03-a8684b843815_SetDate">
    <vt:lpwstr>2021-04-29T18:32:22Z</vt:lpwstr>
  </property>
  <property fmtid="{D5CDD505-2E9C-101B-9397-08002B2CF9AE}" pid="10" name="MSIP_Label_0c07ed86-5dc5-4593-ad03-a8684b843815_Method">
    <vt:lpwstr>Standard</vt:lpwstr>
  </property>
  <property fmtid="{D5CDD505-2E9C-101B-9397-08002B2CF9AE}" pid="11" name="MSIP_Label_0c07ed86-5dc5-4593-ad03-a8684b843815_Name">
    <vt:lpwstr>0c07ed86-5dc5-4593-ad03-a8684b843815</vt:lpwstr>
  </property>
  <property fmtid="{D5CDD505-2E9C-101B-9397-08002B2CF9AE}" pid="12" name="MSIP_Label_0c07ed86-5dc5-4593-ad03-a8684b843815_SiteId">
    <vt:lpwstr>8085fa43-302e-45bd-b171-a6648c3b6be7</vt:lpwstr>
  </property>
  <property fmtid="{D5CDD505-2E9C-101B-9397-08002B2CF9AE}" pid="13" name="MSIP_Label_0c07ed86-5dc5-4593-ad03-a8684b843815_ActionId">
    <vt:lpwstr>9f73638e-f2f1-45ed-a20f-76d4f7c6d0f6</vt:lpwstr>
  </property>
  <property fmtid="{D5CDD505-2E9C-101B-9397-08002B2CF9AE}" pid="14" name="MSIP_Label_0c07ed86-5dc5-4593-ad03-a8684b843815_ContentBits">
    <vt:lpwstr>0</vt:lpwstr>
  </property>
  <property fmtid="{D5CDD505-2E9C-101B-9397-08002B2CF9AE}" pid="15" name="eDOCS AutoSave">
    <vt:lpwstr/>
  </property>
</Properties>
</file>