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64" r:id="rId4"/>
    <p:sldId id="268" r:id="rId5"/>
    <p:sldId id="269" r:id="rId6"/>
    <p:sldId id="265" r:id="rId7"/>
    <p:sldId id="270" r:id="rId8"/>
    <p:sldId id="273" r:id="rId9"/>
    <p:sldId id="266" r:id="rId10"/>
    <p:sldId id="267" r:id="rId11"/>
    <p:sldId id="272" r:id="rId12"/>
    <p:sldId id="274" r:id="rId13"/>
    <p:sldId id="261"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pen Sans" panose="020B0604020202020204" charset="0"/>
      <p:regular r:id="rId19"/>
      <p:bold r:id="rId20"/>
      <p:italic r:id="rId21"/>
      <p:boldItalic r:id="rId22"/>
    </p:embeddedFont>
    <p:embeddedFont>
      <p:font typeface="Roboto Condensed" pitchFamily="2" charset="0"/>
      <p:regular r:id="rId23"/>
      <p:bold r:id="rId24"/>
      <p:italic r:id="rId25"/>
      <p:boldItalic r:id="rId26"/>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F82"/>
    <a:srgbClr val="274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29" autoAdjust="0"/>
  </p:normalViewPr>
  <p:slideViewPr>
    <p:cSldViewPr snapToGrid="0">
      <p:cViewPr varScale="1">
        <p:scale>
          <a:sx n="102" d="100"/>
          <a:sy n="102" d="100"/>
        </p:scale>
        <p:origin x="198" y="1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r\Downloads\Sysselsatte%20(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w-home-adm\home$\abr.ssb\ECE\2021\SHA_func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br\Downloads\LopPris%2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Employed persons (1000). 2002-2018</a:t>
            </a:r>
          </a:p>
          <a:p>
            <a:pPr>
              <a:defRPr/>
            </a:pPr>
            <a:endParaRPr lang="en-US"/>
          </a:p>
        </c:rich>
      </c:tx>
      <c:layout>
        <c:manualLayout>
          <c:xMode val="edge"/>
          <c:yMode val="edge"/>
          <c:x val="0.19703950140353377"/>
          <c:y val="2.7713625866050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218688612498842E-2"/>
          <c:y val="0.16249422632794458"/>
          <c:w val="0.87120452195039211"/>
          <c:h val="0.55367896564892427"/>
        </c:manualLayout>
      </c:layout>
      <c:barChart>
        <c:barDir val="col"/>
        <c:grouping val="stacked"/>
        <c:varyColors val="0"/>
        <c:ser>
          <c:idx val="0"/>
          <c:order val="0"/>
          <c:tx>
            <c:strRef>
              <c:f>Sysselsatte!$B$19</c:f>
              <c:strCache>
                <c:ptCount val="1"/>
                <c:pt idx="0">
                  <c:v>HP.1 Hospitals</c:v>
                </c:pt>
              </c:strCache>
            </c:strRef>
          </c:tx>
          <c:spPr>
            <a:solidFill>
              <a:schemeClr val="accent1"/>
            </a:solidFill>
            <a:ln>
              <a:noFill/>
            </a:ln>
            <a:effectLst/>
          </c:spPr>
          <c:invertIfNegative val="0"/>
          <c:cat>
            <c:strRef>
              <c:f>Sysselsatte!$C$18:$S$18</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Sysselsatte!$C$19:$S$19</c:f>
              <c:numCache>
                <c:formatCode>0.0</c:formatCode>
                <c:ptCount val="17"/>
                <c:pt idx="0">
                  <c:v>106.8</c:v>
                </c:pt>
                <c:pt idx="1">
                  <c:v>107.2</c:v>
                </c:pt>
                <c:pt idx="2">
                  <c:v>107.9</c:v>
                </c:pt>
                <c:pt idx="3">
                  <c:v>107.5</c:v>
                </c:pt>
                <c:pt idx="4">
                  <c:v>110.2</c:v>
                </c:pt>
                <c:pt idx="5">
                  <c:v>110</c:v>
                </c:pt>
                <c:pt idx="6">
                  <c:v>109.3</c:v>
                </c:pt>
                <c:pt idx="7">
                  <c:v>109.3</c:v>
                </c:pt>
                <c:pt idx="8">
                  <c:v>110.3</c:v>
                </c:pt>
                <c:pt idx="9">
                  <c:v>112.1</c:v>
                </c:pt>
                <c:pt idx="10">
                  <c:v>114.4</c:v>
                </c:pt>
                <c:pt idx="11">
                  <c:v>117</c:v>
                </c:pt>
                <c:pt idx="12">
                  <c:v>119.2</c:v>
                </c:pt>
                <c:pt idx="13">
                  <c:v>121.3</c:v>
                </c:pt>
                <c:pt idx="14">
                  <c:v>122.7</c:v>
                </c:pt>
                <c:pt idx="15">
                  <c:v>124</c:v>
                </c:pt>
                <c:pt idx="16">
                  <c:v>125.2</c:v>
                </c:pt>
              </c:numCache>
            </c:numRef>
          </c:val>
          <c:extLst>
            <c:ext xmlns:c16="http://schemas.microsoft.com/office/drawing/2014/chart" uri="{C3380CC4-5D6E-409C-BE32-E72D297353CC}">
              <c16:uniqueId val="{00000000-BDA1-4C64-8D22-AFF654B85677}"/>
            </c:ext>
          </c:extLst>
        </c:ser>
        <c:ser>
          <c:idx val="1"/>
          <c:order val="1"/>
          <c:tx>
            <c:strRef>
              <c:f>Sysselsatte!$B$20</c:f>
              <c:strCache>
                <c:ptCount val="1"/>
                <c:pt idx="0">
                  <c:v>HP.2 Residential long-term care facilities</c:v>
                </c:pt>
              </c:strCache>
            </c:strRef>
          </c:tx>
          <c:spPr>
            <a:solidFill>
              <a:schemeClr val="accent2"/>
            </a:solidFill>
            <a:ln>
              <a:noFill/>
            </a:ln>
            <a:effectLst/>
          </c:spPr>
          <c:invertIfNegative val="0"/>
          <c:cat>
            <c:strRef>
              <c:f>Sysselsatte!$C$18:$S$18</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Sysselsatte!$C$20:$S$20</c:f>
              <c:numCache>
                <c:formatCode>0.0</c:formatCode>
                <c:ptCount val="17"/>
                <c:pt idx="0">
                  <c:v>148.4</c:v>
                </c:pt>
                <c:pt idx="1">
                  <c:v>148.19999999999999</c:v>
                </c:pt>
                <c:pt idx="2">
                  <c:v>153.9</c:v>
                </c:pt>
                <c:pt idx="3">
                  <c:v>154.5</c:v>
                </c:pt>
                <c:pt idx="4">
                  <c:v>158.30000000000001</c:v>
                </c:pt>
                <c:pt idx="5">
                  <c:v>160.69999999999999</c:v>
                </c:pt>
                <c:pt idx="6">
                  <c:v>162.30000000000001</c:v>
                </c:pt>
                <c:pt idx="7">
                  <c:v>163.30000000000001</c:v>
                </c:pt>
                <c:pt idx="8">
                  <c:v>165.5</c:v>
                </c:pt>
                <c:pt idx="9">
                  <c:v>170</c:v>
                </c:pt>
                <c:pt idx="10">
                  <c:v>173.1</c:v>
                </c:pt>
                <c:pt idx="11">
                  <c:v>177.3</c:v>
                </c:pt>
                <c:pt idx="12">
                  <c:v>179.7</c:v>
                </c:pt>
                <c:pt idx="13">
                  <c:v>178.5</c:v>
                </c:pt>
                <c:pt idx="14">
                  <c:v>183.2</c:v>
                </c:pt>
                <c:pt idx="15">
                  <c:v>185.3</c:v>
                </c:pt>
                <c:pt idx="16">
                  <c:v>186.8</c:v>
                </c:pt>
              </c:numCache>
            </c:numRef>
          </c:val>
          <c:extLst>
            <c:ext xmlns:c16="http://schemas.microsoft.com/office/drawing/2014/chart" uri="{C3380CC4-5D6E-409C-BE32-E72D297353CC}">
              <c16:uniqueId val="{00000001-BDA1-4C64-8D22-AFF654B85677}"/>
            </c:ext>
          </c:extLst>
        </c:ser>
        <c:ser>
          <c:idx val="2"/>
          <c:order val="2"/>
          <c:tx>
            <c:strRef>
              <c:f>Sysselsatte!$B$21</c:f>
              <c:strCache>
                <c:ptCount val="1"/>
                <c:pt idx="0">
                  <c:v>HP.3 Providers of ambulatory health care</c:v>
                </c:pt>
              </c:strCache>
            </c:strRef>
          </c:tx>
          <c:spPr>
            <a:solidFill>
              <a:schemeClr val="accent3"/>
            </a:solidFill>
            <a:ln>
              <a:noFill/>
            </a:ln>
            <a:effectLst/>
          </c:spPr>
          <c:invertIfNegative val="0"/>
          <c:cat>
            <c:strRef>
              <c:f>Sysselsatte!$C$18:$S$18</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Sysselsatte!$C$21:$S$21</c:f>
              <c:numCache>
                <c:formatCode>0.0</c:formatCode>
                <c:ptCount val="17"/>
                <c:pt idx="0">
                  <c:v>53.6</c:v>
                </c:pt>
                <c:pt idx="1">
                  <c:v>52.7</c:v>
                </c:pt>
                <c:pt idx="2">
                  <c:v>53.8</c:v>
                </c:pt>
                <c:pt idx="3">
                  <c:v>54.6</c:v>
                </c:pt>
                <c:pt idx="4">
                  <c:v>55.1</c:v>
                </c:pt>
                <c:pt idx="5">
                  <c:v>56.6</c:v>
                </c:pt>
                <c:pt idx="6">
                  <c:v>58.3</c:v>
                </c:pt>
                <c:pt idx="7">
                  <c:v>60.2</c:v>
                </c:pt>
                <c:pt idx="8">
                  <c:v>59.9</c:v>
                </c:pt>
                <c:pt idx="9">
                  <c:v>61</c:v>
                </c:pt>
                <c:pt idx="10">
                  <c:v>61.6</c:v>
                </c:pt>
                <c:pt idx="11">
                  <c:v>62.4</c:v>
                </c:pt>
                <c:pt idx="12">
                  <c:v>64</c:v>
                </c:pt>
                <c:pt idx="13">
                  <c:v>70.400000000000006</c:v>
                </c:pt>
                <c:pt idx="14">
                  <c:v>72.900000000000006</c:v>
                </c:pt>
                <c:pt idx="15">
                  <c:v>75.8</c:v>
                </c:pt>
                <c:pt idx="16">
                  <c:v>78.3</c:v>
                </c:pt>
              </c:numCache>
            </c:numRef>
          </c:val>
          <c:extLst>
            <c:ext xmlns:c16="http://schemas.microsoft.com/office/drawing/2014/chart" uri="{C3380CC4-5D6E-409C-BE32-E72D297353CC}">
              <c16:uniqueId val="{00000002-BDA1-4C64-8D22-AFF654B85677}"/>
            </c:ext>
          </c:extLst>
        </c:ser>
        <c:dLbls>
          <c:showLegendKey val="0"/>
          <c:showVal val="0"/>
          <c:showCatName val="0"/>
          <c:showSerName val="0"/>
          <c:showPercent val="0"/>
          <c:showBubbleSize val="0"/>
        </c:dLbls>
        <c:gapWidth val="150"/>
        <c:overlap val="100"/>
        <c:axId val="781963496"/>
        <c:axId val="781963824"/>
      </c:barChart>
      <c:catAx>
        <c:axId val="78196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963824"/>
        <c:crosses val="autoZero"/>
        <c:auto val="1"/>
        <c:lblAlgn val="ctr"/>
        <c:lblOffset val="100"/>
        <c:noMultiLvlLbl val="0"/>
      </c:catAx>
      <c:valAx>
        <c:axId val="781963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96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Curative</a:t>
            </a:r>
            <a:r>
              <a:rPr lang="nb-NO" baseline="0"/>
              <a:t> care distributet by functions. Selected years</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BelopLopende!$AA$59</c:f>
              <c:strCache>
                <c:ptCount val="1"/>
                <c:pt idx="0">
                  <c:v>2000</c:v>
                </c:pt>
              </c:strCache>
            </c:strRef>
          </c:tx>
          <c:spPr>
            <a:solidFill>
              <a:schemeClr val="accent1"/>
            </a:solidFill>
            <a:ln>
              <a:noFill/>
            </a:ln>
            <a:effectLst/>
          </c:spPr>
          <c:invertIfNegative val="0"/>
          <c:cat>
            <c:strRef>
              <c:f>BelopLopende!$Z$60:$Z$65</c:f>
              <c:strCache>
                <c:ptCount val="6"/>
                <c:pt idx="0">
                  <c:v>HC.1.1 Inpatient curative care</c:v>
                </c:pt>
                <c:pt idx="1">
                  <c:v>HC.1.2 Day curative care</c:v>
                </c:pt>
                <c:pt idx="2">
                  <c:v>HC.1.3.1 General outpatient curative care</c:v>
                </c:pt>
                <c:pt idx="3">
                  <c:v>HC.1.3.2 Dental outpatient curative care</c:v>
                </c:pt>
                <c:pt idx="4">
                  <c:v>HC.1.3.3 Specialised outpatient curative care</c:v>
                </c:pt>
                <c:pt idx="5">
                  <c:v>HC.1.3.9 All other outpatient curative care</c:v>
                </c:pt>
              </c:strCache>
            </c:strRef>
          </c:cat>
          <c:val>
            <c:numRef>
              <c:f>BelopLopende!$AA$60:$AA$65</c:f>
              <c:numCache>
                <c:formatCode>0.00</c:formatCode>
                <c:ptCount val="6"/>
                <c:pt idx="0">
                  <c:v>0.55834402858233034</c:v>
                </c:pt>
                <c:pt idx="1">
                  <c:v>5.3574525651253944E-2</c:v>
                </c:pt>
                <c:pt idx="2">
                  <c:v>0.14364008463699746</c:v>
                </c:pt>
                <c:pt idx="3">
                  <c:v>0.10165111519650352</c:v>
                </c:pt>
                <c:pt idx="4">
                  <c:v>0.1116757431752749</c:v>
                </c:pt>
                <c:pt idx="5">
                  <c:v>3.1114502757639877E-2</c:v>
                </c:pt>
              </c:numCache>
            </c:numRef>
          </c:val>
          <c:extLst>
            <c:ext xmlns:c16="http://schemas.microsoft.com/office/drawing/2014/chart" uri="{C3380CC4-5D6E-409C-BE32-E72D297353CC}">
              <c16:uniqueId val="{00000000-4CB4-44D1-8ED9-BC0900EE8D55}"/>
            </c:ext>
          </c:extLst>
        </c:ser>
        <c:ser>
          <c:idx val="1"/>
          <c:order val="1"/>
          <c:tx>
            <c:strRef>
              <c:f>BelopLopende!$AB$59</c:f>
              <c:strCache>
                <c:ptCount val="1"/>
                <c:pt idx="0">
                  <c:v>2010</c:v>
                </c:pt>
              </c:strCache>
            </c:strRef>
          </c:tx>
          <c:spPr>
            <a:solidFill>
              <a:schemeClr val="accent2"/>
            </a:solidFill>
            <a:ln>
              <a:noFill/>
            </a:ln>
            <a:effectLst/>
          </c:spPr>
          <c:invertIfNegative val="0"/>
          <c:cat>
            <c:strRef>
              <c:f>BelopLopende!$Z$60:$Z$65</c:f>
              <c:strCache>
                <c:ptCount val="6"/>
                <c:pt idx="0">
                  <c:v>HC.1.1 Inpatient curative care</c:v>
                </c:pt>
                <c:pt idx="1">
                  <c:v>HC.1.2 Day curative care</c:v>
                </c:pt>
                <c:pt idx="2">
                  <c:v>HC.1.3.1 General outpatient curative care</c:v>
                </c:pt>
                <c:pt idx="3">
                  <c:v>HC.1.3.2 Dental outpatient curative care</c:v>
                </c:pt>
                <c:pt idx="4">
                  <c:v>HC.1.3.3 Specialised outpatient curative care</c:v>
                </c:pt>
                <c:pt idx="5">
                  <c:v>HC.1.3.9 All other outpatient curative care</c:v>
                </c:pt>
              </c:strCache>
            </c:strRef>
          </c:cat>
          <c:val>
            <c:numRef>
              <c:f>BelopLopende!$AB$60:$AB$65</c:f>
              <c:numCache>
                <c:formatCode>0.00</c:formatCode>
                <c:ptCount val="6"/>
                <c:pt idx="0">
                  <c:v>0.55645572850216896</c:v>
                </c:pt>
                <c:pt idx="1">
                  <c:v>3.885830933547188E-2</c:v>
                </c:pt>
                <c:pt idx="2">
                  <c:v>0.14968286370429773</c:v>
                </c:pt>
                <c:pt idx="3">
                  <c:v>0.11053293478657092</c:v>
                </c:pt>
                <c:pt idx="4">
                  <c:v>0.12077607261327598</c:v>
                </c:pt>
                <c:pt idx="5">
                  <c:v>2.3694091058214559E-2</c:v>
                </c:pt>
              </c:numCache>
            </c:numRef>
          </c:val>
          <c:extLst>
            <c:ext xmlns:c16="http://schemas.microsoft.com/office/drawing/2014/chart" uri="{C3380CC4-5D6E-409C-BE32-E72D297353CC}">
              <c16:uniqueId val="{00000001-4CB4-44D1-8ED9-BC0900EE8D55}"/>
            </c:ext>
          </c:extLst>
        </c:ser>
        <c:ser>
          <c:idx val="2"/>
          <c:order val="2"/>
          <c:tx>
            <c:strRef>
              <c:f>BelopLopende!$AC$59</c:f>
              <c:strCache>
                <c:ptCount val="1"/>
                <c:pt idx="0">
                  <c:v>2020 preliminary</c:v>
                </c:pt>
              </c:strCache>
            </c:strRef>
          </c:tx>
          <c:spPr>
            <a:solidFill>
              <a:schemeClr val="accent3"/>
            </a:solidFill>
            <a:ln>
              <a:noFill/>
            </a:ln>
            <a:effectLst/>
          </c:spPr>
          <c:invertIfNegative val="0"/>
          <c:cat>
            <c:strRef>
              <c:f>BelopLopende!$Z$60:$Z$65</c:f>
              <c:strCache>
                <c:ptCount val="6"/>
                <c:pt idx="0">
                  <c:v>HC.1.1 Inpatient curative care</c:v>
                </c:pt>
                <c:pt idx="1">
                  <c:v>HC.1.2 Day curative care</c:v>
                </c:pt>
                <c:pt idx="2">
                  <c:v>HC.1.3.1 General outpatient curative care</c:v>
                </c:pt>
                <c:pt idx="3">
                  <c:v>HC.1.3.2 Dental outpatient curative care</c:v>
                </c:pt>
                <c:pt idx="4">
                  <c:v>HC.1.3.3 Specialised outpatient curative care</c:v>
                </c:pt>
                <c:pt idx="5">
                  <c:v>HC.1.3.9 All other outpatient curative care</c:v>
                </c:pt>
              </c:strCache>
            </c:strRef>
          </c:cat>
          <c:val>
            <c:numRef>
              <c:f>BelopLopende!$AC$60:$AC$65</c:f>
              <c:numCache>
                <c:formatCode>0.00</c:formatCode>
                <c:ptCount val="6"/>
                <c:pt idx="0">
                  <c:v>0.51361228458392005</c:v>
                </c:pt>
                <c:pt idx="1">
                  <c:v>3.2779007130244307E-2</c:v>
                </c:pt>
                <c:pt idx="2">
                  <c:v>0.13195981135027604</c:v>
                </c:pt>
                <c:pt idx="3">
                  <c:v>9.649299269094079E-2</c:v>
                </c:pt>
                <c:pt idx="4">
                  <c:v>0.20047944746194596</c:v>
                </c:pt>
                <c:pt idx="5">
                  <c:v>2.4676456782672836E-2</c:v>
                </c:pt>
              </c:numCache>
            </c:numRef>
          </c:val>
          <c:extLst>
            <c:ext xmlns:c16="http://schemas.microsoft.com/office/drawing/2014/chart" uri="{C3380CC4-5D6E-409C-BE32-E72D297353CC}">
              <c16:uniqueId val="{00000002-4CB4-44D1-8ED9-BC0900EE8D55}"/>
            </c:ext>
          </c:extLst>
        </c:ser>
        <c:dLbls>
          <c:showLegendKey val="0"/>
          <c:showVal val="0"/>
          <c:showCatName val="0"/>
          <c:showSerName val="0"/>
          <c:showPercent val="0"/>
          <c:showBubbleSize val="0"/>
        </c:dLbls>
        <c:gapWidth val="219"/>
        <c:overlap val="-27"/>
        <c:axId val="741895952"/>
        <c:axId val="741897264"/>
      </c:barChart>
      <c:catAx>
        <c:axId val="74189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897264"/>
        <c:crosses val="autoZero"/>
        <c:auto val="1"/>
        <c:lblAlgn val="ctr"/>
        <c:lblOffset val="100"/>
        <c:noMultiLvlLbl val="0"/>
      </c:catAx>
      <c:valAx>
        <c:axId val="741897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89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Value added</a:t>
            </a:r>
            <a:r>
              <a:rPr lang="en-US" baseline="0" dirty="0"/>
              <a:t> in non profit institutions. Million NOK. 2018</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LopPris!$E$25</c:f>
              <c:strCache>
                <c:ptCount val="1"/>
                <c:pt idx="0">
                  <c:v>Value added within the production boundaries</c:v>
                </c:pt>
              </c:strCache>
            </c:strRef>
          </c:tx>
          <c:spPr>
            <a:solidFill>
              <a:schemeClr val="accent1"/>
            </a:solidFill>
            <a:ln>
              <a:noFill/>
            </a:ln>
            <a:effectLst/>
          </c:spPr>
          <c:invertIfNegative val="0"/>
          <c:cat>
            <c:strRef>
              <c:f>LopPris!$D$26:$D$36</c:f>
              <c:strCache>
                <c:ptCount val="11"/>
                <c:pt idx="0">
                  <c:v>01 Culture and recreation</c:v>
                </c:pt>
                <c:pt idx="1">
                  <c:v>02 Education and research</c:v>
                </c:pt>
                <c:pt idx="2">
                  <c:v>03 Health</c:v>
                </c:pt>
                <c:pt idx="3">
                  <c:v>04 Social services</c:v>
                </c:pt>
                <c:pt idx="4">
                  <c:v>05 Environment</c:v>
                </c:pt>
                <c:pt idx="5">
                  <c:v>06 Development and housing</c:v>
                </c:pt>
                <c:pt idx="6">
                  <c:v>07 Law, advocacy and politics</c:v>
                </c:pt>
                <c:pt idx="7">
                  <c:v>08 Philanthropic intermediaries and voluntarism promotion</c:v>
                </c:pt>
                <c:pt idx="8">
                  <c:v>09 International</c:v>
                </c:pt>
                <c:pt idx="9">
                  <c:v>10 Religion</c:v>
                </c:pt>
                <c:pt idx="10">
                  <c:v>11 Business and professional associations, unions</c:v>
                </c:pt>
              </c:strCache>
            </c:strRef>
          </c:cat>
          <c:val>
            <c:numRef>
              <c:f>LopPris!$E$26:$E$36</c:f>
              <c:numCache>
                <c:formatCode>0</c:formatCode>
                <c:ptCount val="11"/>
                <c:pt idx="0">
                  <c:v>6408</c:v>
                </c:pt>
                <c:pt idx="1">
                  <c:v>11724</c:v>
                </c:pt>
                <c:pt idx="2">
                  <c:v>9218</c:v>
                </c:pt>
                <c:pt idx="3">
                  <c:v>15834</c:v>
                </c:pt>
                <c:pt idx="4">
                  <c:v>391</c:v>
                </c:pt>
                <c:pt idx="5">
                  <c:v>561</c:v>
                </c:pt>
                <c:pt idx="6">
                  <c:v>5023</c:v>
                </c:pt>
                <c:pt idx="7">
                  <c:v>143</c:v>
                </c:pt>
                <c:pt idx="8">
                  <c:v>1151</c:v>
                </c:pt>
                <c:pt idx="9">
                  <c:v>3443</c:v>
                </c:pt>
                <c:pt idx="10">
                  <c:v>7630</c:v>
                </c:pt>
              </c:numCache>
            </c:numRef>
          </c:val>
          <c:extLst>
            <c:ext xmlns:c16="http://schemas.microsoft.com/office/drawing/2014/chart" uri="{C3380CC4-5D6E-409C-BE32-E72D297353CC}">
              <c16:uniqueId val="{00000000-312E-4573-AFB7-A53602D9F5BC}"/>
            </c:ext>
          </c:extLst>
        </c:ser>
        <c:ser>
          <c:idx val="1"/>
          <c:order val="1"/>
          <c:tx>
            <c:strRef>
              <c:f>LopPris!$F$25</c:f>
              <c:strCache>
                <c:ptCount val="1"/>
                <c:pt idx="0">
                  <c:v>Value added voluntary work</c:v>
                </c:pt>
              </c:strCache>
            </c:strRef>
          </c:tx>
          <c:spPr>
            <a:solidFill>
              <a:schemeClr val="accent2"/>
            </a:solidFill>
            <a:ln>
              <a:noFill/>
            </a:ln>
            <a:effectLst/>
          </c:spPr>
          <c:invertIfNegative val="0"/>
          <c:cat>
            <c:strRef>
              <c:f>LopPris!$D$26:$D$36</c:f>
              <c:strCache>
                <c:ptCount val="11"/>
                <c:pt idx="0">
                  <c:v>01 Culture and recreation</c:v>
                </c:pt>
                <c:pt idx="1">
                  <c:v>02 Education and research</c:v>
                </c:pt>
                <c:pt idx="2">
                  <c:v>03 Health</c:v>
                </c:pt>
                <c:pt idx="3">
                  <c:v>04 Social services</c:v>
                </c:pt>
                <c:pt idx="4">
                  <c:v>05 Environment</c:v>
                </c:pt>
                <c:pt idx="5">
                  <c:v>06 Development and housing</c:v>
                </c:pt>
                <c:pt idx="6">
                  <c:v>07 Law, advocacy and politics</c:v>
                </c:pt>
                <c:pt idx="7">
                  <c:v>08 Philanthropic intermediaries and voluntarism promotion</c:v>
                </c:pt>
                <c:pt idx="8">
                  <c:v>09 International</c:v>
                </c:pt>
                <c:pt idx="9">
                  <c:v>10 Religion</c:v>
                </c:pt>
                <c:pt idx="10">
                  <c:v>11 Business and professional associations, unions</c:v>
                </c:pt>
              </c:strCache>
            </c:strRef>
          </c:cat>
          <c:val>
            <c:numRef>
              <c:f>LopPris!$F$26:$F$36</c:f>
              <c:numCache>
                <c:formatCode>0</c:formatCode>
                <c:ptCount val="11"/>
                <c:pt idx="0">
                  <c:v>40045</c:v>
                </c:pt>
                <c:pt idx="1">
                  <c:v>4439</c:v>
                </c:pt>
                <c:pt idx="2">
                  <c:v>5204</c:v>
                </c:pt>
                <c:pt idx="3">
                  <c:v>3733</c:v>
                </c:pt>
                <c:pt idx="4">
                  <c:v>2424</c:v>
                </c:pt>
                <c:pt idx="5">
                  <c:v>8086</c:v>
                </c:pt>
                <c:pt idx="6">
                  <c:v>3099</c:v>
                </c:pt>
                <c:pt idx="7">
                  <c:v>0</c:v>
                </c:pt>
                <c:pt idx="8">
                  <c:v>2313</c:v>
                </c:pt>
                <c:pt idx="9">
                  <c:v>5337</c:v>
                </c:pt>
                <c:pt idx="10">
                  <c:v>3275</c:v>
                </c:pt>
              </c:numCache>
            </c:numRef>
          </c:val>
          <c:extLst>
            <c:ext xmlns:c16="http://schemas.microsoft.com/office/drawing/2014/chart" uri="{C3380CC4-5D6E-409C-BE32-E72D297353CC}">
              <c16:uniqueId val="{00000001-312E-4573-AFB7-A53602D9F5BC}"/>
            </c:ext>
          </c:extLst>
        </c:ser>
        <c:dLbls>
          <c:showLegendKey val="0"/>
          <c:showVal val="0"/>
          <c:showCatName val="0"/>
          <c:showSerName val="0"/>
          <c:showPercent val="0"/>
          <c:showBubbleSize val="0"/>
        </c:dLbls>
        <c:gapWidth val="150"/>
        <c:overlap val="100"/>
        <c:axId val="673278264"/>
        <c:axId val="673278920"/>
      </c:barChart>
      <c:catAx>
        <c:axId val="67327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278920"/>
        <c:crosses val="autoZero"/>
        <c:auto val="1"/>
        <c:lblAlgn val="ctr"/>
        <c:lblOffset val="100"/>
        <c:noMultiLvlLbl val="0"/>
      </c:catAx>
      <c:valAx>
        <c:axId val="673278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27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22288"/>
            <a:ext cx="9390018" cy="1015791"/>
          </a:xfrm>
          <a:ln>
            <a:noFill/>
          </a:ln>
        </p:spPr>
        <p:txBody>
          <a:bodyPr anchor="b"/>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endParaRPr lang="nb-NO" noProof="0" dirty="0"/>
          </a:p>
        </p:txBody>
      </p:sp>
      <p:sp>
        <p:nvSpPr>
          <p:cNvPr id="3" name="Subtitle 2"/>
          <p:cNvSpPr>
            <a:spLocks noGrp="1"/>
          </p:cNvSpPr>
          <p:nvPr>
            <p:ph type="subTitle" idx="1" hasCustomPrompt="1"/>
          </p:nvPr>
        </p:nvSpPr>
        <p:spPr>
          <a:xfrm>
            <a:off x="1400991" y="3909549"/>
            <a:ext cx="9390018" cy="401648"/>
          </a:xfrm>
        </p:spPr>
        <p:txBody>
          <a:bodyPr>
            <a:spAutoFit/>
          </a:bodyPr>
          <a:lstStyle>
            <a:lvl1pPr marL="0" indent="0" algn="ctr">
              <a:buNone/>
              <a:defRPr sz="1500" cap="all" spc="75" baseline="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7078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57154" y="619504"/>
            <a:ext cx="10903891"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88991" y="3781605"/>
            <a:ext cx="4856516" cy="1816654"/>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15925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86939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dirty="0"/>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219359" y="1862176"/>
            <a:ext cx="9651619" cy="3978862"/>
          </a:xfrm>
          <a:prstGeom prst="rect">
            <a:avLst/>
          </a:prstGeom>
        </p:spPr>
        <p:txBody>
          <a:bodyPr lIns="91440" tIns="45720" rIns="91440" bIns="45720"/>
          <a:lstStyle>
            <a:lvl1pPr marL="0" marR="0" indent="0" algn="l" defTabSz="914446" rtl="0" eaLnBrk="1" fontAlgn="auto" latinLnBrk="0" hangingPunct="1">
              <a:lnSpc>
                <a:spcPct val="150000"/>
              </a:lnSpc>
              <a:spcBef>
                <a:spcPts val="0"/>
              </a:spcBef>
              <a:spcAft>
                <a:spcPts val="900"/>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tre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fire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fem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219359" y="2478704"/>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219359" y="5253391"/>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219359" y="3172376"/>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219359" y="3866048"/>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219359" y="4559720"/>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291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6855" y="1883484"/>
            <a:ext cx="7418289" cy="2786200"/>
          </a:xfrm>
          <a:prstGeom prst="rect">
            <a:avLst/>
          </a:prstGeom>
        </p:spPr>
      </p:pic>
    </p:spTree>
    <p:extLst>
      <p:ext uri="{BB962C8B-B14F-4D97-AF65-F5344CB8AC3E}">
        <p14:creationId xmlns:p14="http://schemas.microsoft.com/office/powerpoint/2010/main" val="233014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redigerbar">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10EA91D-3B36-4F01-BD03-074913EC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1" name="Title 1"/>
          <p:cNvSpPr>
            <a:spLocks noGrp="1"/>
          </p:cNvSpPr>
          <p:nvPr>
            <p:ph type="ctrTitle" hasCustomPrompt="1"/>
          </p:nvPr>
        </p:nvSpPr>
        <p:spPr>
          <a:xfrm>
            <a:off x="1630018" y="2305881"/>
            <a:ext cx="8984972" cy="1709530"/>
          </a:xfrm>
          <a:ln>
            <a:noFill/>
          </a:ln>
        </p:spPr>
        <p:txBody>
          <a:bodyPr anchor="ctr">
            <a:noAutofit/>
          </a:bodyPr>
          <a:lstStyle>
            <a:lvl1pPr algn="ctr">
              <a:lnSpc>
                <a:spcPct val="100000"/>
              </a:lnSpc>
              <a:defRPr lang="nb-NO" sz="10000" b="1" i="0" u="none" strike="noStrike" baseline="0" smtClean="0">
                <a:latin typeface="Roboto Condensed" panose="02000000000000000000" pitchFamily="2" charset="0"/>
                <a:ea typeface="Roboto Condensed" panose="02000000000000000000" pitchFamily="2" charset="0"/>
              </a:defRPr>
            </a:lvl1pPr>
          </a:lstStyle>
          <a:p>
            <a:r>
              <a:rPr lang="nb-NO" noProof="0" dirty="0"/>
              <a:t>Takk!</a:t>
            </a:r>
          </a:p>
        </p:txBody>
      </p:sp>
    </p:spTree>
    <p:extLst>
      <p:ext uri="{BB962C8B-B14F-4D97-AF65-F5344CB8AC3E}">
        <p14:creationId xmlns:p14="http://schemas.microsoft.com/office/powerpoint/2010/main" val="23591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06242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99917"/>
            <a:ext cx="9390018" cy="1015791"/>
          </a:xfrm>
          <a:ln>
            <a:noFill/>
          </a:ln>
        </p:spPr>
        <p:txBody>
          <a:bodyPr anchor="ctr" anchorCtr="0"/>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dirty="0"/>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000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6411160" y="633486"/>
            <a:ext cx="5149886" cy="527984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75264" y="2028632"/>
            <a:ext cx="5520737" cy="3884698"/>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7969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41121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159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p>
            <a:r>
              <a:rPr lang="nb-NO"/>
              <a:t>Klikk for å redigere tittelstil</a:t>
            </a:r>
            <a:endParaRPr lang="en-US"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1809959"/>
            <a:ext cx="5149886" cy="4103369"/>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1809959"/>
            <a:ext cx="5149886" cy="4103369"/>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6417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57154"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6411160"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8209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19504"/>
            <a:ext cx="5149886" cy="5293824"/>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619504"/>
            <a:ext cx="5149886"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57205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51048"/>
            <a:ext cx="9651619" cy="1311128"/>
          </a:xfrm>
          <a:prstGeom prst="rect">
            <a:avLst/>
          </a:prstGeom>
        </p:spPr>
        <p:txBody>
          <a:bodyPr vert="horz" wrap="square" lIns="91440" tIns="0" rIns="91440" bIns="45720" rtlCol="0" anchor="ctr" anchorCtr="0">
            <a:normAutofit/>
          </a:bodyPr>
          <a:lstStyle/>
          <a:p>
            <a:r>
              <a:rPr lang="nb-NO" noProof="0" dirty="0"/>
              <a:t>Klikk for å redigere tittelstil</a:t>
            </a:r>
          </a:p>
        </p:txBody>
      </p:sp>
      <p:sp>
        <p:nvSpPr>
          <p:cNvPr id="3" name="Text Placeholder 2"/>
          <p:cNvSpPr>
            <a:spLocks noGrp="1"/>
          </p:cNvSpPr>
          <p:nvPr>
            <p:ph type="body" idx="1"/>
          </p:nvPr>
        </p:nvSpPr>
        <p:spPr>
          <a:xfrm>
            <a:off x="1219358" y="1862176"/>
            <a:ext cx="9651619" cy="3978862"/>
          </a:xfrm>
          <a:prstGeom prst="rect">
            <a:avLst/>
          </a:prstGeom>
        </p:spPr>
        <p:txBody>
          <a:bodyPr vert="horz" lIns="91440" tIns="45720" rIns="91440" bIns="45720" rtlCol="0">
            <a:noAutofit/>
          </a:bodyPr>
          <a:lstStyle/>
          <a:p>
            <a:pPr lvl="0"/>
            <a:r>
              <a:rPr lang="nb-NO" noProof="0" dirty="0"/>
              <a:t>Rediger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166461" y="6071524"/>
            <a:ext cx="3025540" cy="786476"/>
          </a:xfrm>
          <a:prstGeom prst="rect">
            <a:avLst/>
          </a:prstGeom>
        </p:spPr>
      </p:pic>
    </p:spTree>
    <p:extLst>
      <p:ext uri="{BB962C8B-B14F-4D97-AF65-F5344CB8AC3E}">
        <p14:creationId xmlns:p14="http://schemas.microsoft.com/office/powerpoint/2010/main" val="92354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90" r:id="rId5"/>
    <p:sldLayoutId id="2147483674" r:id="rId6"/>
    <p:sldLayoutId id="2147483691" r:id="rId7"/>
    <p:sldLayoutId id="2147483675" r:id="rId8"/>
    <p:sldLayoutId id="2147483692" r:id="rId9"/>
    <p:sldLayoutId id="2147483676" r:id="rId10"/>
    <p:sldLayoutId id="2147483666" r:id="rId11"/>
    <p:sldLayoutId id="2147483667" r:id="rId12"/>
    <p:sldLayoutId id="2147483694" r:id="rId13"/>
    <p:sldLayoutId id="2147483670" r:id="rId14"/>
    <p:sldLayoutId id="2147483695" r:id="rId15"/>
  </p:sldLayoutIdLst>
  <p:txStyles>
    <p:titleStyle>
      <a:lvl1pPr algn="l" defTabSz="914446" rtl="0" eaLnBrk="1" latinLnBrk="0" hangingPunct="1">
        <a:lnSpc>
          <a:spcPct val="90000"/>
        </a:lnSpc>
        <a:spcBef>
          <a:spcPct val="0"/>
        </a:spcBef>
        <a:buNone/>
        <a:defRPr sz="4400" b="1" kern="1200">
          <a:solidFill>
            <a:srgbClr val="274247"/>
          </a:solidFill>
          <a:latin typeface="+mj-lt"/>
          <a:ea typeface="+mj-ea"/>
          <a:cs typeface="+mj-cs"/>
        </a:defRPr>
      </a:lvl1pPr>
    </p:titleStyle>
    <p:body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p:txBody>
          <a:bodyPr>
            <a:normAutofit fontScale="90000"/>
          </a:bodyPr>
          <a:lstStyle/>
          <a:p>
            <a:r>
              <a:rPr lang="en-GB" dirty="0"/>
              <a:t>Satellite (extended) Accounts in Norway</a:t>
            </a:r>
          </a:p>
        </p:txBody>
      </p:sp>
      <p:sp>
        <p:nvSpPr>
          <p:cNvPr id="5" name="Subtitle 4">
            <a:extLst>
              <a:ext uri="{FF2B5EF4-FFF2-40B4-BE49-F238E27FC236}">
                <a16:creationId xmlns:a16="http://schemas.microsoft.com/office/drawing/2014/main" id="{1A0095F8-98D7-4910-A38E-D9915094E096}"/>
              </a:ext>
            </a:extLst>
          </p:cNvPr>
          <p:cNvSpPr>
            <a:spLocks noGrp="1"/>
          </p:cNvSpPr>
          <p:nvPr>
            <p:ph type="subTitle" idx="1"/>
          </p:nvPr>
        </p:nvSpPr>
        <p:spPr/>
        <p:txBody>
          <a:bodyPr/>
          <a:lstStyle/>
          <a:p>
            <a:r>
              <a:rPr lang="nb-NO" dirty="0"/>
              <a:t>Ann Lisbet Brathaug </a:t>
            </a:r>
          </a:p>
        </p:txBody>
      </p:sp>
    </p:spTree>
    <p:extLst>
      <p:ext uri="{BB962C8B-B14F-4D97-AF65-F5344CB8AC3E}">
        <p14:creationId xmlns:p14="http://schemas.microsoft.com/office/powerpoint/2010/main" val="42947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F25AB9B-B7A4-48BE-A396-FDE44AE967F3}"/>
              </a:ext>
            </a:extLst>
          </p:cNvPr>
          <p:cNvSpPr>
            <a:spLocks noGrp="1"/>
          </p:cNvSpPr>
          <p:nvPr>
            <p:ph type="title"/>
          </p:nvPr>
        </p:nvSpPr>
        <p:spPr/>
        <p:txBody>
          <a:bodyPr/>
          <a:lstStyle/>
          <a:p>
            <a:r>
              <a:rPr lang="en-GB" dirty="0"/>
              <a:t>Highlights form the satellite accounts for NPI</a:t>
            </a:r>
          </a:p>
        </p:txBody>
      </p:sp>
      <p:sp>
        <p:nvSpPr>
          <p:cNvPr id="7" name="Plassholder for tekst 6">
            <a:extLst>
              <a:ext uri="{FF2B5EF4-FFF2-40B4-BE49-F238E27FC236}">
                <a16:creationId xmlns:a16="http://schemas.microsoft.com/office/drawing/2014/main" id="{A9CCC2BD-20B8-41D3-B5AA-9DC21ACC192A}"/>
              </a:ext>
            </a:extLst>
          </p:cNvPr>
          <p:cNvSpPr>
            <a:spLocks noGrp="1"/>
          </p:cNvSpPr>
          <p:nvPr>
            <p:ph type="body" sz="quarter" idx="13"/>
          </p:nvPr>
        </p:nvSpPr>
        <p:spPr/>
        <p:txBody>
          <a:bodyPr/>
          <a:lstStyle/>
          <a:p>
            <a:endParaRPr lang="en-GB"/>
          </a:p>
        </p:txBody>
      </p:sp>
      <p:graphicFrame>
        <p:nvGraphicFramePr>
          <p:cNvPr id="13" name="Plassholder for innhold 12">
            <a:extLst>
              <a:ext uri="{FF2B5EF4-FFF2-40B4-BE49-F238E27FC236}">
                <a16:creationId xmlns:a16="http://schemas.microsoft.com/office/drawing/2014/main" id="{61D2A659-A0E8-47EE-954A-4383ACB58310}"/>
              </a:ext>
            </a:extLst>
          </p:cNvPr>
          <p:cNvGraphicFramePr>
            <a:graphicFrameLocks noGrp="1"/>
          </p:cNvGraphicFramePr>
          <p:nvPr>
            <p:ph sz="quarter" idx="15"/>
            <p:extLst>
              <p:ext uri="{D42A27DB-BD31-4B8C-83A1-F6EECF244321}">
                <p14:modId xmlns:p14="http://schemas.microsoft.com/office/powerpoint/2010/main" val="138091724"/>
              </p:ext>
            </p:extLst>
          </p:nvPr>
        </p:nvGraphicFramePr>
        <p:xfrm>
          <a:off x="6734054" y="1809748"/>
          <a:ext cx="4505567" cy="4252834"/>
        </p:xfrm>
        <a:graphic>
          <a:graphicData uri="http://schemas.openxmlformats.org/drawingml/2006/table">
            <a:tbl>
              <a:tblPr>
                <a:tableStyleId>{5C22544A-7EE6-4342-B048-85BDC9FD1C3A}</a:tableStyleId>
              </a:tblPr>
              <a:tblGrid>
                <a:gridCol w="2469152">
                  <a:extLst>
                    <a:ext uri="{9D8B030D-6E8A-4147-A177-3AD203B41FA5}">
                      <a16:colId xmlns:a16="http://schemas.microsoft.com/office/drawing/2014/main" val="2023514548"/>
                    </a:ext>
                  </a:extLst>
                </a:gridCol>
                <a:gridCol w="678805">
                  <a:extLst>
                    <a:ext uri="{9D8B030D-6E8A-4147-A177-3AD203B41FA5}">
                      <a16:colId xmlns:a16="http://schemas.microsoft.com/office/drawing/2014/main" val="528268314"/>
                    </a:ext>
                  </a:extLst>
                </a:gridCol>
                <a:gridCol w="678805">
                  <a:extLst>
                    <a:ext uri="{9D8B030D-6E8A-4147-A177-3AD203B41FA5}">
                      <a16:colId xmlns:a16="http://schemas.microsoft.com/office/drawing/2014/main" val="2899448593"/>
                    </a:ext>
                  </a:extLst>
                </a:gridCol>
                <a:gridCol w="678805">
                  <a:extLst>
                    <a:ext uri="{9D8B030D-6E8A-4147-A177-3AD203B41FA5}">
                      <a16:colId xmlns:a16="http://schemas.microsoft.com/office/drawing/2014/main" val="2940760779"/>
                    </a:ext>
                  </a:extLst>
                </a:gridCol>
              </a:tblGrid>
              <a:tr h="164148">
                <a:tc gridSpan="4">
                  <a:txBody>
                    <a:bodyPr/>
                    <a:lstStyle/>
                    <a:p>
                      <a:pPr algn="l" fontAlgn="b"/>
                      <a:r>
                        <a:rPr lang="nb-NO" sz="1000" b="1" u="none" strike="noStrike" dirty="0">
                          <a:effectLst/>
                        </a:rPr>
                        <a:t>Key </a:t>
                      </a:r>
                      <a:r>
                        <a:rPr lang="nb-NO" sz="1000" b="1" u="none" strike="noStrike" dirty="0" err="1">
                          <a:effectLst/>
                        </a:rPr>
                        <a:t>results</a:t>
                      </a:r>
                      <a:r>
                        <a:rPr lang="nb-NO" sz="1000" b="1" u="none" strike="noStrike" dirty="0">
                          <a:effectLst/>
                        </a:rPr>
                        <a:t> - Non-</a:t>
                      </a:r>
                      <a:r>
                        <a:rPr lang="nb-NO" sz="1000" b="1" u="none" strike="noStrike" dirty="0" err="1">
                          <a:effectLst/>
                        </a:rPr>
                        <a:t>profit</a:t>
                      </a:r>
                      <a:r>
                        <a:rPr lang="nb-NO" sz="1000" b="1" u="none" strike="noStrike" dirty="0">
                          <a:effectLst/>
                        </a:rPr>
                        <a:t> </a:t>
                      </a:r>
                      <a:r>
                        <a:rPr lang="nb-NO" sz="1000" b="1" u="none" strike="noStrike" dirty="0" err="1">
                          <a:effectLst/>
                        </a:rPr>
                        <a:t>institutions</a:t>
                      </a:r>
                      <a:r>
                        <a:rPr lang="nb-NO" sz="1000" b="1" u="none" strike="noStrike" dirty="0">
                          <a:effectLst/>
                        </a:rPr>
                        <a:t> (</a:t>
                      </a:r>
                      <a:r>
                        <a:rPr lang="nb-NO" sz="1000" b="1" u="none" strike="noStrike" dirty="0" err="1">
                          <a:effectLst/>
                        </a:rPr>
                        <a:t>excluded</a:t>
                      </a:r>
                      <a:r>
                        <a:rPr lang="nb-NO" sz="1000" b="1" u="none" strike="noStrike" dirty="0">
                          <a:effectLst/>
                        </a:rPr>
                        <a:t> </a:t>
                      </a:r>
                      <a:r>
                        <a:rPr lang="nb-NO" sz="1000" b="1" u="none" strike="noStrike" dirty="0" err="1">
                          <a:effectLst/>
                        </a:rPr>
                        <a:t>voluntary</a:t>
                      </a:r>
                      <a:r>
                        <a:rPr lang="nb-NO" sz="1000" b="1" u="none" strike="noStrike" dirty="0">
                          <a:effectLst/>
                        </a:rPr>
                        <a:t> </a:t>
                      </a:r>
                      <a:r>
                        <a:rPr lang="nb-NO" sz="1000" b="1" u="none" strike="noStrike" dirty="0" err="1">
                          <a:effectLst/>
                        </a:rPr>
                        <a:t>work</a:t>
                      </a:r>
                      <a:r>
                        <a:rPr lang="nb-NO" sz="1000" b="1" u="none" strike="noStrike" dirty="0">
                          <a:effectLst/>
                        </a:rPr>
                        <a:t>)</a:t>
                      </a:r>
                      <a:endParaRPr lang="nb-NO" sz="1000" b="1" i="0" u="none" strike="noStrike" dirty="0">
                        <a:solidFill>
                          <a:srgbClr val="000000"/>
                        </a:solidFill>
                        <a:effectLst/>
                        <a:latin typeface="Calibri" panose="020F0502020204030204" pitchFamily="34" charset="0"/>
                      </a:endParaRPr>
                    </a:p>
                  </a:txBody>
                  <a:tcPr marL="8490" marR="8490" marT="849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92278487"/>
                  </a:ext>
                </a:extLst>
              </a:tr>
              <a:tr h="164148">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b="1" u="none" strike="noStrike" dirty="0">
                          <a:effectLst/>
                        </a:rPr>
                        <a:t>2016</a:t>
                      </a:r>
                      <a:endParaRPr lang="nb-NO" sz="1000" b="1"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b="1" u="none" strike="noStrike" dirty="0">
                          <a:effectLst/>
                        </a:rPr>
                        <a:t>2017</a:t>
                      </a:r>
                      <a:endParaRPr lang="nb-NO" sz="1000" b="1"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b="1" u="none" strike="noStrike" dirty="0">
                          <a:effectLst/>
                        </a:rPr>
                        <a:t>2018</a:t>
                      </a:r>
                      <a:endParaRPr lang="nb-NO" sz="1000" b="1" i="0" u="none" strike="noStrike" dirty="0">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1153129223"/>
                  </a:ext>
                </a:extLst>
              </a:tr>
              <a:tr h="164148">
                <a:tc>
                  <a:txBody>
                    <a:bodyPr/>
                    <a:lstStyle/>
                    <a:p>
                      <a:pPr algn="l" fontAlgn="b"/>
                      <a:r>
                        <a:rPr lang="nb-NO" sz="1000" u="none" strike="noStrike">
                          <a:effectLst/>
                        </a:rPr>
                        <a:t>Output. NOK million</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110874</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115443</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117844</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495782213"/>
                  </a:ext>
                </a:extLst>
              </a:tr>
              <a:tr h="164148">
                <a:tc>
                  <a:txBody>
                    <a:bodyPr/>
                    <a:lstStyle/>
                    <a:p>
                      <a:pPr algn="l" fontAlgn="b"/>
                      <a:r>
                        <a:rPr lang="nb-NO" sz="1000" u="none" strike="noStrike">
                          <a:effectLst/>
                        </a:rPr>
                        <a:t>Value added. NOK million</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56974</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60588</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61526</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2312060167"/>
                  </a:ext>
                </a:extLst>
              </a:tr>
              <a:tr h="328295">
                <a:tc>
                  <a:txBody>
                    <a:bodyPr/>
                    <a:lstStyle/>
                    <a:p>
                      <a:pPr algn="l" fontAlgn="b"/>
                      <a:r>
                        <a:rPr lang="en-US" sz="1000" u="none" strike="noStrike">
                          <a:effectLst/>
                        </a:rPr>
                        <a:t>Full-time equivalent persons (paid employees)</a:t>
                      </a:r>
                      <a:endParaRPr lang="en-US"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90893</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91561</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89161</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1582996876"/>
                  </a:ext>
                </a:extLst>
              </a:tr>
              <a:tr h="164148">
                <a:tc>
                  <a:txBody>
                    <a:bodyPr/>
                    <a:lstStyle/>
                    <a:p>
                      <a:pPr algn="l" fontAlgn="b"/>
                      <a:endParaRPr lang="nb-NO"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655977306"/>
                  </a:ext>
                </a:extLst>
              </a:tr>
              <a:tr h="164148">
                <a:tc>
                  <a:txBody>
                    <a:bodyPr/>
                    <a:lstStyle/>
                    <a:p>
                      <a:pPr algn="l" fontAlgn="b"/>
                      <a:r>
                        <a:rPr lang="en-US" sz="1000" u="none" strike="noStrike" dirty="0">
                          <a:effectLst/>
                        </a:rPr>
                        <a:t>Value added as share of GDP. Per cent</a:t>
                      </a:r>
                      <a:endParaRPr lang="en-US"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1,8</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1,8</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1,7</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extLst>
                  <a:ext uri="{0D108BD9-81ED-4DB2-BD59-A6C34878D82A}">
                    <a16:rowId xmlns:a16="http://schemas.microsoft.com/office/drawing/2014/main" val="4136297468"/>
                  </a:ext>
                </a:extLst>
              </a:tr>
              <a:tr h="328295">
                <a:tc>
                  <a:txBody>
                    <a:bodyPr/>
                    <a:lstStyle/>
                    <a:p>
                      <a:pPr algn="l" fontAlgn="b"/>
                      <a:r>
                        <a:rPr lang="en-US" sz="1000" u="none" strike="noStrike" dirty="0">
                          <a:effectLst/>
                        </a:rPr>
                        <a:t>Value added as share of GDP Mainland Norway. Per cent</a:t>
                      </a:r>
                      <a:endParaRPr lang="en-US"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2,1</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2,2</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2,1</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2100113421"/>
                  </a:ext>
                </a:extLst>
              </a:tr>
              <a:tr h="656590">
                <a:tc>
                  <a:txBody>
                    <a:bodyPr/>
                    <a:lstStyle/>
                    <a:p>
                      <a:pPr algn="l" fontAlgn="b"/>
                      <a:r>
                        <a:rPr lang="en-US" sz="1000" u="none" strike="noStrike" dirty="0">
                          <a:effectLst/>
                        </a:rPr>
                        <a:t>Full-time equivalent persons (paid employees) as share of total full-time equivalent persons in Norway. Percentage</a:t>
                      </a:r>
                      <a:endParaRPr lang="en-US" sz="1000" b="0" i="0" u="none" strike="noStrike" dirty="0">
                        <a:solidFill>
                          <a:srgbClr val="000000"/>
                        </a:solidFill>
                        <a:effectLst/>
                        <a:latin typeface="Calibri" panose="020F0502020204030204" pitchFamily="34" charset="0"/>
                      </a:endParaRPr>
                    </a:p>
                  </a:txBody>
                  <a:tcPr marL="8490" marR="8490" marT="8490" marB="0" anchor="b">
                    <a:solidFill>
                      <a:srgbClr val="FFC000"/>
                    </a:solidFill>
                  </a:tcPr>
                </a:tc>
                <a:tc>
                  <a:txBody>
                    <a:bodyPr/>
                    <a:lstStyle/>
                    <a:p>
                      <a:pPr algn="r" fontAlgn="b"/>
                      <a:r>
                        <a:rPr lang="nb-NO" sz="1000" u="none" strike="noStrike" dirty="0">
                          <a:effectLst/>
                        </a:rPr>
                        <a:t>3,9</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FFC000"/>
                    </a:solidFill>
                  </a:tcPr>
                </a:tc>
                <a:tc>
                  <a:txBody>
                    <a:bodyPr/>
                    <a:lstStyle/>
                    <a:p>
                      <a:pPr algn="r" fontAlgn="b"/>
                      <a:r>
                        <a:rPr lang="nb-NO" sz="1000" u="none" strike="noStrike" dirty="0">
                          <a:effectLst/>
                        </a:rPr>
                        <a:t>3,9</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FFC000"/>
                    </a:solidFill>
                  </a:tcPr>
                </a:tc>
                <a:tc>
                  <a:txBody>
                    <a:bodyPr/>
                    <a:lstStyle/>
                    <a:p>
                      <a:pPr algn="r" fontAlgn="b"/>
                      <a:r>
                        <a:rPr lang="nb-NO" sz="1000" u="none" strike="noStrike" dirty="0">
                          <a:effectLst/>
                        </a:rPr>
                        <a:t>3,7</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FFC000"/>
                    </a:solidFill>
                  </a:tcPr>
                </a:tc>
                <a:extLst>
                  <a:ext uri="{0D108BD9-81ED-4DB2-BD59-A6C34878D82A}">
                    <a16:rowId xmlns:a16="http://schemas.microsoft.com/office/drawing/2014/main" val="3693941558"/>
                  </a:ext>
                </a:extLst>
              </a:tr>
              <a:tr h="164148">
                <a:tc>
                  <a:txBody>
                    <a:bodyPr/>
                    <a:lstStyle/>
                    <a:p>
                      <a:pPr algn="l" fontAlgn="b"/>
                      <a:r>
                        <a:rPr lang="en-US" sz="1000" u="none" strike="noStrike">
                          <a:effectLst/>
                        </a:rPr>
                        <a:t>Sources of income for non-profit institutions</a:t>
                      </a:r>
                      <a:endParaRPr lang="en-US" sz="1000" b="1" i="0" u="none" strike="noStrike">
                        <a:solidFill>
                          <a:srgbClr val="000000"/>
                        </a:solidFill>
                        <a:effectLst/>
                        <a:latin typeface="Calibri" panose="020F0502020204030204" pitchFamily="34" charset="0"/>
                      </a:endParaRPr>
                    </a:p>
                  </a:txBody>
                  <a:tcPr marL="8490" marR="8490" marT="8490" marB="0" anchor="b">
                    <a:solidFill>
                      <a:schemeClr val="bg2">
                        <a:lumMod val="90000"/>
                      </a:schemeClr>
                    </a:solidFill>
                  </a:tcPr>
                </a:tc>
                <a:tc>
                  <a:txBody>
                    <a:bodyPr/>
                    <a:lstStyle/>
                    <a:p>
                      <a:pPr algn="l" fontAlgn="b"/>
                      <a:endParaRPr lang="nb-NO" sz="1000" b="0" i="0" u="none" strike="noStrike" dirty="0">
                        <a:solidFill>
                          <a:srgbClr val="000000"/>
                        </a:solidFill>
                        <a:effectLst/>
                        <a:latin typeface="Calibri" panose="020F0502020204030204" pitchFamily="34" charset="0"/>
                      </a:endParaRPr>
                    </a:p>
                  </a:txBody>
                  <a:tcPr marL="8490" marR="8490" marT="8490" marB="0" anchor="b">
                    <a:solidFill>
                      <a:schemeClr val="bg2">
                        <a:lumMod val="90000"/>
                      </a:schemeClr>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solidFill>
                      <a:schemeClr val="bg2">
                        <a:lumMod val="90000"/>
                      </a:schemeClr>
                    </a:solidFill>
                  </a:tcPr>
                </a:tc>
                <a:tc>
                  <a:txBody>
                    <a:bodyPr/>
                    <a:lstStyle/>
                    <a:p>
                      <a:pPr algn="l" fontAlgn="b"/>
                      <a:endParaRPr lang="nb-NO" sz="1000" b="0" i="0" u="none" strike="noStrike" dirty="0">
                        <a:solidFill>
                          <a:srgbClr val="000000"/>
                        </a:solidFill>
                        <a:effectLst/>
                        <a:latin typeface="Calibri" panose="020F0502020204030204" pitchFamily="34" charset="0"/>
                      </a:endParaRPr>
                    </a:p>
                  </a:txBody>
                  <a:tcPr marL="8490" marR="8490" marT="8490" marB="0" anchor="b">
                    <a:solidFill>
                      <a:schemeClr val="bg2">
                        <a:lumMod val="90000"/>
                      </a:schemeClr>
                    </a:solidFill>
                  </a:tcPr>
                </a:tc>
                <a:extLst>
                  <a:ext uri="{0D108BD9-81ED-4DB2-BD59-A6C34878D82A}">
                    <a16:rowId xmlns:a16="http://schemas.microsoft.com/office/drawing/2014/main" val="590551789"/>
                  </a:ext>
                </a:extLst>
              </a:tr>
              <a:tr h="328295">
                <a:tc>
                  <a:txBody>
                    <a:bodyPr/>
                    <a:lstStyle/>
                    <a:p>
                      <a:pPr algn="l" fontAlgn="b"/>
                      <a:r>
                        <a:rPr lang="en-US" sz="1000" u="none" strike="noStrike">
                          <a:effectLst/>
                        </a:rPr>
                        <a:t>Central government’s share of total funding. Percentage</a:t>
                      </a:r>
                      <a:endParaRPr lang="en-US"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27,4</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28,1</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26,6</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1778430184"/>
                  </a:ext>
                </a:extLst>
              </a:tr>
              <a:tr h="328295">
                <a:tc>
                  <a:txBody>
                    <a:bodyPr/>
                    <a:lstStyle/>
                    <a:p>
                      <a:pPr algn="l" fontAlgn="b"/>
                      <a:r>
                        <a:rPr lang="en-US" sz="1000" u="none" strike="noStrike" dirty="0">
                          <a:effectLst/>
                        </a:rPr>
                        <a:t>Local/municipal governments’ share of total funding. Per cent</a:t>
                      </a:r>
                      <a:endParaRPr lang="en-US"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dirty="0">
                          <a:effectLst/>
                        </a:rPr>
                        <a:t>16</a:t>
                      </a:r>
                      <a:endParaRPr lang="nb-NO"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dirty="0">
                          <a:effectLst/>
                        </a:rPr>
                        <a:t>15,8</a:t>
                      </a:r>
                      <a:endParaRPr lang="nb-NO"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dirty="0">
                          <a:effectLst/>
                        </a:rPr>
                        <a:t>16,7</a:t>
                      </a:r>
                      <a:endParaRPr lang="nb-NO" sz="1000" b="0" i="0" u="none" strike="noStrike" dirty="0">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3647596104"/>
                  </a:ext>
                </a:extLst>
              </a:tr>
              <a:tr h="328295">
                <a:tc>
                  <a:txBody>
                    <a:bodyPr/>
                    <a:lstStyle/>
                    <a:p>
                      <a:pPr algn="l" fontAlgn="b"/>
                      <a:r>
                        <a:rPr lang="en-US" sz="1000" u="none" strike="noStrike" dirty="0">
                          <a:effectLst/>
                        </a:rPr>
                        <a:t>Households’ share of total funding. Per cent</a:t>
                      </a:r>
                      <a:endParaRPr lang="en-US"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43,8</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43,8</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tc>
                  <a:txBody>
                    <a:bodyPr/>
                    <a:lstStyle/>
                    <a:p>
                      <a:pPr algn="r" fontAlgn="b"/>
                      <a:r>
                        <a:rPr lang="nb-NO" sz="1000" u="none" strike="noStrike" dirty="0">
                          <a:effectLst/>
                        </a:rPr>
                        <a:t>44,9</a:t>
                      </a:r>
                      <a:endParaRPr lang="nb-NO" sz="1000" b="0" i="0" u="none" strike="noStrike" dirty="0">
                        <a:solidFill>
                          <a:srgbClr val="000000"/>
                        </a:solidFill>
                        <a:effectLst/>
                        <a:latin typeface="Calibri" panose="020F0502020204030204" pitchFamily="34" charset="0"/>
                      </a:endParaRPr>
                    </a:p>
                  </a:txBody>
                  <a:tcPr marL="8490" marR="8490" marT="8490" marB="0" anchor="b">
                    <a:solidFill>
                      <a:srgbClr val="92D050"/>
                    </a:solidFill>
                  </a:tcPr>
                </a:tc>
                <a:extLst>
                  <a:ext uri="{0D108BD9-81ED-4DB2-BD59-A6C34878D82A}">
                    <a16:rowId xmlns:a16="http://schemas.microsoft.com/office/drawing/2014/main" val="1408958446"/>
                  </a:ext>
                </a:extLst>
              </a:tr>
              <a:tr h="328295">
                <a:tc>
                  <a:txBody>
                    <a:bodyPr/>
                    <a:lstStyle/>
                    <a:p>
                      <a:pPr algn="l" fontAlgn="b"/>
                      <a:r>
                        <a:rPr lang="en-US" sz="1000" u="none" strike="noStrike" dirty="0">
                          <a:effectLst/>
                        </a:rPr>
                        <a:t>Other sources of funding. Share of total funding. Per cent</a:t>
                      </a:r>
                      <a:endParaRPr lang="en-US"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12,8</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12,4</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r" fontAlgn="b"/>
                      <a:r>
                        <a:rPr lang="nb-NO" sz="1000" u="none" strike="noStrike">
                          <a:effectLst/>
                        </a:rPr>
                        <a:t>11,9</a:t>
                      </a:r>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1237069258"/>
                  </a:ext>
                </a:extLst>
              </a:tr>
              <a:tr h="164148">
                <a:tc>
                  <a:txBody>
                    <a:bodyPr/>
                    <a:lstStyle/>
                    <a:p>
                      <a:pPr algn="l" fontAlgn="b"/>
                      <a:endParaRPr lang="nb-NO" sz="1000" b="0" i="0" u="none" strike="noStrike" dirty="0">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2878279563"/>
                  </a:ext>
                </a:extLst>
              </a:tr>
              <a:tr h="164148">
                <a:tc>
                  <a:txBody>
                    <a:bodyPr/>
                    <a:lstStyle/>
                    <a:p>
                      <a:pPr algn="l" fontAlgn="b"/>
                      <a:r>
                        <a:rPr lang="nb-NO" sz="1000" u="none" strike="noStrike">
                          <a:effectLst/>
                        </a:rPr>
                        <a:t>Source: Statistics Norway</a:t>
                      </a:r>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a:solidFill>
                          <a:srgbClr val="000000"/>
                        </a:solidFill>
                        <a:effectLst/>
                        <a:latin typeface="Calibri" panose="020F0502020204030204" pitchFamily="34" charset="0"/>
                      </a:endParaRPr>
                    </a:p>
                  </a:txBody>
                  <a:tcPr marL="8490" marR="8490" marT="8490" marB="0" anchor="b"/>
                </a:tc>
                <a:tc>
                  <a:txBody>
                    <a:bodyPr/>
                    <a:lstStyle/>
                    <a:p>
                      <a:pPr algn="l" fontAlgn="b"/>
                      <a:endParaRPr lang="nb-NO" sz="1000" b="0" i="0" u="none" strike="noStrike" dirty="0">
                        <a:solidFill>
                          <a:srgbClr val="000000"/>
                        </a:solidFill>
                        <a:effectLst/>
                        <a:latin typeface="Calibri" panose="020F0502020204030204" pitchFamily="34" charset="0"/>
                      </a:endParaRPr>
                    </a:p>
                  </a:txBody>
                  <a:tcPr marL="8490" marR="8490" marT="8490" marB="0" anchor="b"/>
                </a:tc>
                <a:extLst>
                  <a:ext uri="{0D108BD9-81ED-4DB2-BD59-A6C34878D82A}">
                    <a16:rowId xmlns:a16="http://schemas.microsoft.com/office/drawing/2014/main" val="2459003677"/>
                  </a:ext>
                </a:extLst>
              </a:tr>
            </a:tbl>
          </a:graphicData>
        </a:graphic>
      </p:graphicFrame>
      <p:pic>
        <p:nvPicPr>
          <p:cNvPr id="4098" name="Picture 2" descr="Infografikk. Satellittregnskap for ideelle og frivillige organisasjoner. 2018 (Klikk på bildet for større versjon)">
            <a:extLst>
              <a:ext uri="{FF2B5EF4-FFF2-40B4-BE49-F238E27FC236}">
                <a16:creationId xmlns:a16="http://schemas.microsoft.com/office/drawing/2014/main" id="{3EACE6C1-BB2C-414D-A3C9-442871160728}"/>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251285" y="1219200"/>
            <a:ext cx="3615882" cy="492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0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D978D5-60ED-4EB6-BC3E-77C9EE49CF96}"/>
              </a:ext>
            </a:extLst>
          </p:cNvPr>
          <p:cNvSpPr>
            <a:spLocks noGrp="1"/>
          </p:cNvSpPr>
          <p:nvPr>
            <p:ph type="title"/>
          </p:nvPr>
        </p:nvSpPr>
        <p:spPr>
          <a:xfrm>
            <a:off x="575262" y="401053"/>
            <a:ext cx="5520737" cy="1515979"/>
          </a:xfrm>
        </p:spPr>
        <p:txBody>
          <a:bodyPr>
            <a:normAutofit fontScale="90000"/>
          </a:bodyPr>
          <a:lstStyle/>
          <a:p>
            <a:r>
              <a:rPr lang="en-GB" dirty="0"/>
              <a:t>Characteristics when including voluntary work</a:t>
            </a:r>
            <a:br>
              <a:rPr lang="en-GB" dirty="0"/>
            </a:br>
            <a:endParaRPr lang="en-GB" dirty="0"/>
          </a:p>
        </p:txBody>
      </p:sp>
      <p:sp>
        <p:nvSpPr>
          <p:cNvPr id="6" name="Plassholder for tekst 5">
            <a:extLst>
              <a:ext uri="{FF2B5EF4-FFF2-40B4-BE49-F238E27FC236}">
                <a16:creationId xmlns:a16="http://schemas.microsoft.com/office/drawing/2014/main" id="{EE6930B7-10F3-44F3-9001-AD807D650E9E}"/>
              </a:ext>
            </a:extLst>
          </p:cNvPr>
          <p:cNvSpPr>
            <a:spLocks noGrp="1"/>
          </p:cNvSpPr>
          <p:nvPr>
            <p:ph type="body" sz="quarter" idx="13"/>
          </p:nvPr>
        </p:nvSpPr>
        <p:spPr/>
        <p:txBody>
          <a:bodyPr/>
          <a:lstStyle/>
          <a:p>
            <a:endParaRPr lang="en-GB"/>
          </a:p>
        </p:txBody>
      </p:sp>
      <p:sp>
        <p:nvSpPr>
          <p:cNvPr id="8" name="Plassholder for innhold 7">
            <a:extLst>
              <a:ext uri="{FF2B5EF4-FFF2-40B4-BE49-F238E27FC236}">
                <a16:creationId xmlns:a16="http://schemas.microsoft.com/office/drawing/2014/main" id="{C03B8A50-CF15-40C2-9740-A3C6628BED90}"/>
              </a:ext>
            </a:extLst>
          </p:cNvPr>
          <p:cNvSpPr>
            <a:spLocks noGrp="1"/>
          </p:cNvSpPr>
          <p:nvPr>
            <p:ph sz="quarter" idx="15"/>
          </p:nvPr>
        </p:nvSpPr>
        <p:spPr/>
        <p:txBody>
          <a:bodyPr/>
          <a:lstStyle/>
          <a:p>
            <a:pPr>
              <a:lnSpc>
                <a:spcPct val="100000"/>
              </a:lnSpc>
            </a:pPr>
            <a:r>
              <a:rPr lang="en-GB" dirty="0"/>
              <a:t>Included voluntary work value added more than doubles</a:t>
            </a:r>
          </a:p>
          <a:p>
            <a:pPr>
              <a:lnSpc>
                <a:spcPct val="100000"/>
              </a:lnSpc>
            </a:pPr>
            <a:r>
              <a:rPr lang="en-GB" dirty="0"/>
              <a:t>Very high inclusion of voluntary work in </a:t>
            </a:r>
            <a:r>
              <a:rPr lang="en-GB" dirty="0">
                <a:solidFill>
                  <a:srgbClr val="FF0000"/>
                </a:solidFill>
              </a:rPr>
              <a:t>culture and recreation </a:t>
            </a:r>
            <a:r>
              <a:rPr lang="en-GB" dirty="0"/>
              <a:t>(includes sports)</a:t>
            </a:r>
          </a:p>
          <a:p>
            <a:pPr lvl="1">
              <a:lnSpc>
                <a:spcPct val="100000"/>
              </a:lnSpc>
            </a:pPr>
            <a:r>
              <a:rPr lang="en-GB" dirty="0"/>
              <a:t>9 volunteer man year behind each employee (man year)</a:t>
            </a:r>
          </a:p>
          <a:p>
            <a:pPr>
              <a:lnSpc>
                <a:spcPct val="100000"/>
              </a:lnSpc>
            </a:pPr>
            <a:endParaRPr lang="en-GB" dirty="0"/>
          </a:p>
        </p:txBody>
      </p:sp>
      <p:graphicFrame>
        <p:nvGraphicFramePr>
          <p:cNvPr id="10" name="Plassholder for innhold 9">
            <a:extLst>
              <a:ext uri="{FF2B5EF4-FFF2-40B4-BE49-F238E27FC236}">
                <a16:creationId xmlns:a16="http://schemas.microsoft.com/office/drawing/2014/main" id="{B18BA77D-E59E-41AF-B280-87E567F3645D}"/>
              </a:ext>
            </a:extLst>
          </p:cNvPr>
          <p:cNvGraphicFramePr>
            <a:graphicFrameLocks noGrp="1"/>
          </p:cNvGraphicFramePr>
          <p:nvPr>
            <p:ph sz="quarter" idx="14"/>
            <p:extLst>
              <p:ext uri="{D42A27DB-BD31-4B8C-83A1-F6EECF244321}">
                <p14:modId xmlns:p14="http://schemas.microsoft.com/office/powerpoint/2010/main" val="3623029950"/>
              </p:ext>
            </p:extLst>
          </p:nvPr>
        </p:nvGraphicFramePr>
        <p:xfrm>
          <a:off x="6411913" y="633413"/>
          <a:ext cx="5149850" cy="5280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131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BE769E-A5A5-43B6-ADA1-F7E7A2EB1CFB}"/>
              </a:ext>
            </a:extLst>
          </p:cNvPr>
          <p:cNvSpPr>
            <a:spLocks noGrp="1"/>
          </p:cNvSpPr>
          <p:nvPr>
            <p:ph type="title"/>
          </p:nvPr>
        </p:nvSpPr>
        <p:spPr/>
        <p:txBody>
          <a:bodyPr/>
          <a:lstStyle/>
          <a:p>
            <a:r>
              <a:rPr lang="en-GB" dirty="0"/>
              <a:t>Conclusion</a:t>
            </a:r>
          </a:p>
        </p:txBody>
      </p:sp>
      <p:sp>
        <p:nvSpPr>
          <p:cNvPr id="3" name="Plassholder for innhold 2">
            <a:extLst>
              <a:ext uri="{FF2B5EF4-FFF2-40B4-BE49-F238E27FC236}">
                <a16:creationId xmlns:a16="http://schemas.microsoft.com/office/drawing/2014/main" id="{DA458F42-B8D5-4EAE-8926-BC5A13F4C4AA}"/>
              </a:ext>
            </a:extLst>
          </p:cNvPr>
          <p:cNvSpPr>
            <a:spLocks noGrp="1"/>
          </p:cNvSpPr>
          <p:nvPr>
            <p:ph sz="quarter" idx="11"/>
          </p:nvPr>
        </p:nvSpPr>
        <p:spPr>
          <a:xfrm>
            <a:off x="1219359" y="1862176"/>
            <a:ext cx="9651619" cy="3978862"/>
          </a:xfrm>
        </p:spPr>
        <p:txBody>
          <a:bodyPr/>
          <a:lstStyle/>
          <a:p>
            <a:r>
              <a:rPr lang="en-GB" dirty="0"/>
              <a:t>The extended accounts (satellites) should be consistent with the core national accounts, but with possibilities to go beyond</a:t>
            </a:r>
          </a:p>
          <a:p>
            <a:r>
              <a:rPr lang="en-GB" dirty="0"/>
              <a:t>Give insight in areas which are too aggregated in NA to be analysed properly</a:t>
            </a:r>
          </a:p>
          <a:p>
            <a:r>
              <a:rPr lang="en-GB" dirty="0"/>
              <a:t>There are a lot of possibilities to combine the extended accounts with relevant non-monetary data</a:t>
            </a:r>
          </a:p>
          <a:p>
            <a:r>
              <a:rPr lang="en-GB" dirty="0"/>
              <a:t>For the future, aim to distribute also by “type” of households</a:t>
            </a:r>
          </a:p>
        </p:txBody>
      </p:sp>
    </p:spTree>
    <p:extLst>
      <p:ext uri="{BB962C8B-B14F-4D97-AF65-F5344CB8AC3E}">
        <p14:creationId xmlns:p14="http://schemas.microsoft.com/office/powerpoint/2010/main" val="105501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err="1"/>
              <a:t>Thanks</a:t>
            </a:r>
            <a:r>
              <a:rPr lang="nb-NO" dirty="0"/>
              <a:t>!</a:t>
            </a:r>
          </a:p>
        </p:txBody>
      </p:sp>
    </p:spTree>
    <p:extLst>
      <p:ext uri="{BB962C8B-B14F-4D97-AF65-F5344CB8AC3E}">
        <p14:creationId xmlns:p14="http://schemas.microsoft.com/office/powerpoint/2010/main" val="348054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32189E-0C85-466E-8062-F4139B9CBB6B}"/>
              </a:ext>
            </a:extLst>
          </p:cNvPr>
          <p:cNvSpPr>
            <a:spLocks noGrp="1"/>
          </p:cNvSpPr>
          <p:nvPr>
            <p:ph type="title"/>
          </p:nvPr>
        </p:nvSpPr>
        <p:spPr/>
        <p:txBody>
          <a:bodyPr/>
          <a:lstStyle/>
          <a:p>
            <a:r>
              <a:rPr lang="en-GB" dirty="0"/>
              <a:t>The different satellite accounts</a:t>
            </a:r>
            <a:r>
              <a:rPr lang="nb-NO" dirty="0"/>
              <a:t>…..</a:t>
            </a:r>
          </a:p>
        </p:txBody>
      </p:sp>
      <p:sp>
        <p:nvSpPr>
          <p:cNvPr id="5" name="Plassholder for innhold 4">
            <a:extLst>
              <a:ext uri="{FF2B5EF4-FFF2-40B4-BE49-F238E27FC236}">
                <a16:creationId xmlns:a16="http://schemas.microsoft.com/office/drawing/2014/main" id="{EE970C6A-ADB2-4F64-934B-FDB02A6E63D7}"/>
              </a:ext>
            </a:extLst>
          </p:cNvPr>
          <p:cNvSpPr>
            <a:spLocks noGrp="1"/>
          </p:cNvSpPr>
          <p:nvPr>
            <p:ph sz="quarter" idx="11"/>
          </p:nvPr>
        </p:nvSpPr>
        <p:spPr/>
        <p:txBody>
          <a:bodyPr/>
          <a:lstStyle/>
          <a:p>
            <a:pPr>
              <a:lnSpc>
                <a:spcPct val="100000"/>
              </a:lnSpc>
              <a:spcAft>
                <a:spcPts val="0"/>
              </a:spcAft>
            </a:pPr>
            <a:r>
              <a:rPr lang="en-GB" sz="2000" b="1" dirty="0">
                <a:solidFill>
                  <a:srgbClr val="FF0000"/>
                </a:solidFill>
              </a:rPr>
              <a:t>System of Health Accounts </a:t>
            </a:r>
          </a:p>
          <a:p>
            <a:pPr lvl="1">
              <a:lnSpc>
                <a:spcPct val="100000"/>
              </a:lnSpc>
            </a:pPr>
            <a:r>
              <a:rPr lang="en-GB" sz="1600" dirty="0"/>
              <a:t>established in 2005 and with time series back to 1997</a:t>
            </a:r>
          </a:p>
          <a:p>
            <a:pPr>
              <a:lnSpc>
                <a:spcPct val="100000"/>
              </a:lnSpc>
              <a:spcAft>
                <a:spcPts val="0"/>
              </a:spcAft>
            </a:pPr>
            <a:r>
              <a:rPr lang="en-GB" sz="2000" b="1" dirty="0">
                <a:solidFill>
                  <a:srgbClr val="FF0000"/>
                </a:solidFill>
              </a:rPr>
              <a:t>Satellite Accounts for Education and Training</a:t>
            </a:r>
          </a:p>
          <a:p>
            <a:pPr lvl="1">
              <a:lnSpc>
                <a:spcPct val="100000"/>
              </a:lnSpc>
            </a:pPr>
            <a:r>
              <a:rPr lang="en-GB" sz="1600" dirty="0"/>
              <a:t>established in 2018 – starting with data from 2015</a:t>
            </a:r>
          </a:p>
          <a:p>
            <a:pPr>
              <a:lnSpc>
                <a:spcPct val="100000"/>
              </a:lnSpc>
              <a:spcAft>
                <a:spcPts val="0"/>
              </a:spcAft>
            </a:pPr>
            <a:r>
              <a:rPr lang="en-GB" sz="2000" b="1" dirty="0">
                <a:solidFill>
                  <a:srgbClr val="FF0000"/>
                </a:solidFill>
              </a:rPr>
              <a:t>Satellite Accounts for Non-profit institutions </a:t>
            </a:r>
          </a:p>
          <a:p>
            <a:pPr lvl="1">
              <a:lnSpc>
                <a:spcPct val="100000"/>
              </a:lnSpc>
            </a:pPr>
            <a:r>
              <a:rPr lang="en-GB" sz="1600" dirty="0"/>
              <a:t>established in 2010 and with 2006 as the starting year</a:t>
            </a:r>
          </a:p>
          <a:p>
            <a:pPr>
              <a:lnSpc>
                <a:spcPct val="100000"/>
              </a:lnSpc>
              <a:spcAft>
                <a:spcPts val="0"/>
              </a:spcAft>
            </a:pPr>
            <a:r>
              <a:rPr lang="en-GB" sz="2000" b="1" dirty="0"/>
              <a:t>Unpaid household work</a:t>
            </a:r>
          </a:p>
          <a:p>
            <a:pPr lvl="1">
              <a:lnSpc>
                <a:spcPct val="100000"/>
              </a:lnSpc>
            </a:pPr>
            <a:r>
              <a:rPr lang="en-GB" sz="1600" dirty="0"/>
              <a:t>Compiled every 10 years, covering 1970, 1980, 1990, 2000 and 2010</a:t>
            </a:r>
          </a:p>
          <a:p>
            <a:pPr>
              <a:lnSpc>
                <a:spcPct val="100000"/>
              </a:lnSpc>
              <a:spcAft>
                <a:spcPts val="0"/>
              </a:spcAft>
            </a:pPr>
            <a:r>
              <a:rPr lang="en-GB" sz="2000" b="1" dirty="0"/>
              <a:t>Satellite Accounts for tourism</a:t>
            </a:r>
          </a:p>
          <a:p>
            <a:pPr lvl="1">
              <a:lnSpc>
                <a:spcPct val="100000"/>
              </a:lnSpc>
            </a:pPr>
            <a:r>
              <a:rPr lang="en-GB" sz="1600" dirty="0"/>
              <a:t>established 1997 and with time series back to 1988</a:t>
            </a:r>
          </a:p>
          <a:p>
            <a:pPr>
              <a:lnSpc>
                <a:spcPct val="100000"/>
              </a:lnSpc>
              <a:spcAft>
                <a:spcPts val="0"/>
              </a:spcAft>
            </a:pPr>
            <a:r>
              <a:rPr lang="en-GB" sz="2000" b="1" dirty="0"/>
              <a:t>System of economic and environmental accounts </a:t>
            </a:r>
          </a:p>
          <a:p>
            <a:pPr lvl="1">
              <a:lnSpc>
                <a:spcPct val="100000"/>
              </a:lnSpc>
              <a:spcAft>
                <a:spcPts val="0"/>
              </a:spcAft>
            </a:pPr>
            <a:r>
              <a:rPr lang="en-GB" sz="1600" dirty="0"/>
              <a:t>Established in 2002. The Division for National Accounts compile the link between the economic data, energy use and emission (to air), and present the growth in energy and emission intensity (e.g. emissions per produced unit and/or produced value added by industry)</a:t>
            </a:r>
          </a:p>
        </p:txBody>
      </p:sp>
    </p:spTree>
    <p:extLst>
      <p:ext uri="{BB962C8B-B14F-4D97-AF65-F5344CB8AC3E}">
        <p14:creationId xmlns:p14="http://schemas.microsoft.com/office/powerpoint/2010/main" val="133937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5D13AF-495D-41D5-9442-930531505483}"/>
              </a:ext>
            </a:extLst>
          </p:cNvPr>
          <p:cNvSpPr>
            <a:spLocks noGrp="1"/>
          </p:cNvSpPr>
          <p:nvPr>
            <p:ph type="title"/>
          </p:nvPr>
        </p:nvSpPr>
        <p:spPr/>
        <p:txBody>
          <a:bodyPr/>
          <a:lstStyle/>
          <a:p>
            <a:r>
              <a:rPr lang="en-GB" dirty="0"/>
              <a:t>System of Health Accounts (SHA)</a:t>
            </a:r>
          </a:p>
        </p:txBody>
      </p:sp>
      <p:sp>
        <p:nvSpPr>
          <p:cNvPr id="3" name="Plassholder for tekst 2">
            <a:extLst>
              <a:ext uri="{FF2B5EF4-FFF2-40B4-BE49-F238E27FC236}">
                <a16:creationId xmlns:a16="http://schemas.microsoft.com/office/drawing/2014/main" id="{570A8387-0107-44AF-AF59-B815EFD64F38}"/>
              </a:ext>
            </a:extLst>
          </p:cNvPr>
          <p:cNvSpPr>
            <a:spLocks noGrp="1"/>
          </p:cNvSpPr>
          <p:nvPr>
            <p:ph type="body" sz="quarter" idx="10"/>
          </p:nvPr>
        </p:nvSpPr>
        <p:spPr>
          <a:xfrm>
            <a:off x="575263" y="1820780"/>
            <a:ext cx="5520737" cy="4092550"/>
          </a:xfrm>
        </p:spPr>
        <p:txBody>
          <a:bodyPr/>
          <a:lstStyle/>
          <a:p>
            <a:pPr>
              <a:lnSpc>
                <a:spcPct val="100000"/>
              </a:lnSpc>
            </a:pPr>
            <a:r>
              <a:rPr lang="en-GB" dirty="0"/>
              <a:t>Tri-axial system, defining</a:t>
            </a:r>
          </a:p>
          <a:p>
            <a:pPr lvl="1">
              <a:lnSpc>
                <a:spcPct val="100000"/>
              </a:lnSpc>
            </a:pPr>
            <a:r>
              <a:rPr lang="en-GB" sz="1400" dirty="0"/>
              <a:t>Consumption of health care services by health care functions (HF)</a:t>
            </a:r>
          </a:p>
          <a:p>
            <a:pPr lvl="1">
              <a:lnSpc>
                <a:spcPct val="100000"/>
              </a:lnSpc>
            </a:pPr>
            <a:r>
              <a:rPr lang="en-GB" sz="1400" dirty="0"/>
              <a:t>Providers of health care services by industry (HP)</a:t>
            </a:r>
          </a:p>
          <a:p>
            <a:pPr lvl="1">
              <a:lnSpc>
                <a:spcPct val="100000"/>
              </a:lnSpc>
            </a:pPr>
            <a:r>
              <a:rPr lang="en-GB" sz="1400" dirty="0"/>
              <a:t>Financing of health care (sources of funding)</a:t>
            </a:r>
          </a:p>
          <a:p>
            <a:pPr>
              <a:lnSpc>
                <a:spcPct val="100000"/>
              </a:lnSpc>
            </a:pPr>
            <a:r>
              <a:rPr lang="en-GB" dirty="0"/>
              <a:t>In Norway, the SHA is closely linked to the SUT-system – mapping of NA-products directly to HF etc</a:t>
            </a:r>
          </a:p>
          <a:p>
            <a:pPr>
              <a:lnSpc>
                <a:spcPct val="100000"/>
              </a:lnSpc>
            </a:pPr>
            <a:r>
              <a:rPr lang="en-GB" dirty="0"/>
              <a:t>The system is efficient to run (and give positive feedbacks to the NA)</a:t>
            </a:r>
          </a:p>
          <a:p>
            <a:pPr>
              <a:lnSpc>
                <a:spcPct val="100000"/>
              </a:lnSpc>
            </a:pPr>
            <a:r>
              <a:rPr lang="en-GB" dirty="0"/>
              <a:t>Establishing of the SHA – financed by the Ministry of Health </a:t>
            </a:r>
          </a:p>
          <a:p>
            <a:pPr lvl="1">
              <a:lnSpc>
                <a:spcPct val="100000"/>
              </a:lnSpc>
            </a:pPr>
            <a:endParaRPr lang="en-GB" dirty="0"/>
          </a:p>
        </p:txBody>
      </p:sp>
      <p:sp>
        <p:nvSpPr>
          <p:cNvPr id="5" name="Plassholder for tekst 4">
            <a:extLst>
              <a:ext uri="{FF2B5EF4-FFF2-40B4-BE49-F238E27FC236}">
                <a16:creationId xmlns:a16="http://schemas.microsoft.com/office/drawing/2014/main" id="{2BF8B258-B127-4C43-827A-7A35E77E34AC}"/>
              </a:ext>
            </a:extLst>
          </p:cNvPr>
          <p:cNvSpPr>
            <a:spLocks noGrp="1"/>
          </p:cNvSpPr>
          <p:nvPr>
            <p:ph type="body" sz="quarter" idx="13"/>
          </p:nvPr>
        </p:nvSpPr>
        <p:spPr/>
        <p:txBody>
          <a:bodyPr/>
          <a:lstStyle/>
          <a:p>
            <a:endParaRPr lang="en-GB" dirty="0"/>
          </a:p>
        </p:txBody>
      </p:sp>
      <p:sp>
        <p:nvSpPr>
          <p:cNvPr id="11" name="Plassholder for bilde 10">
            <a:extLst>
              <a:ext uri="{FF2B5EF4-FFF2-40B4-BE49-F238E27FC236}">
                <a16:creationId xmlns:a16="http://schemas.microsoft.com/office/drawing/2014/main" id="{D7EF7AF5-ADE0-4E54-AEB0-3B5C392770B9}"/>
              </a:ext>
            </a:extLst>
          </p:cNvPr>
          <p:cNvSpPr>
            <a:spLocks noGrp="1"/>
          </p:cNvSpPr>
          <p:nvPr>
            <p:ph type="pic" sz="quarter" idx="11"/>
          </p:nvPr>
        </p:nvSpPr>
        <p:spPr>
          <a:xfrm>
            <a:off x="6523454" y="737938"/>
            <a:ext cx="4304966" cy="5237570"/>
          </a:xfrm>
        </p:spPr>
      </p:sp>
      <p:pic>
        <p:nvPicPr>
          <p:cNvPr id="12" name="Bilde 11">
            <a:extLst>
              <a:ext uri="{FF2B5EF4-FFF2-40B4-BE49-F238E27FC236}">
                <a16:creationId xmlns:a16="http://schemas.microsoft.com/office/drawing/2014/main" id="{69FC2593-A1BD-4141-A6C3-F1BDD2EF1A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02759" y="882493"/>
            <a:ext cx="3946357" cy="4942516"/>
          </a:xfrm>
          <a:prstGeom prst="rect">
            <a:avLst/>
          </a:prstGeom>
          <a:noFill/>
          <a:ln>
            <a:noFill/>
          </a:ln>
        </p:spPr>
      </p:pic>
    </p:spTree>
    <p:extLst>
      <p:ext uri="{BB962C8B-B14F-4D97-AF65-F5344CB8AC3E}">
        <p14:creationId xmlns:p14="http://schemas.microsoft.com/office/powerpoint/2010/main" val="170843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101E48-169D-4AD9-A94F-67D1BC6F50CF}"/>
              </a:ext>
            </a:extLst>
          </p:cNvPr>
          <p:cNvSpPr>
            <a:spLocks noGrp="1"/>
          </p:cNvSpPr>
          <p:nvPr>
            <p:ph type="title"/>
          </p:nvPr>
        </p:nvSpPr>
        <p:spPr/>
        <p:txBody>
          <a:bodyPr/>
          <a:lstStyle/>
          <a:p>
            <a:r>
              <a:rPr lang="en-GB" dirty="0"/>
              <a:t>Why is the health accounts interesting?</a:t>
            </a:r>
          </a:p>
        </p:txBody>
      </p:sp>
      <p:sp>
        <p:nvSpPr>
          <p:cNvPr id="3" name="Plassholder for tekst 2">
            <a:extLst>
              <a:ext uri="{FF2B5EF4-FFF2-40B4-BE49-F238E27FC236}">
                <a16:creationId xmlns:a16="http://schemas.microsoft.com/office/drawing/2014/main" id="{2BB9D5AC-DAED-4DB8-93C0-B6E57959CD22}"/>
              </a:ext>
            </a:extLst>
          </p:cNvPr>
          <p:cNvSpPr>
            <a:spLocks noGrp="1"/>
          </p:cNvSpPr>
          <p:nvPr>
            <p:ph type="body" sz="quarter" idx="13"/>
          </p:nvPr>
        </p:nvSpPr>
        <p:spPr/>
        <p:txBody>
          <a:bodyPr/>
          <a:lstStyle/>
          <a:p>
            <a:endParaRPr lang="en-GB"/>
          </a:p>
        </p:txBody>
      </p:sp>
      <p:graphicFrame>
        <p:nvGraphicFramePr>
          <p:cNvPr id="7" name="Plassholder for innhold 6">
            <a:extLst>
              <a:ext uri="{FF2B5EF4-FFF2-40B4-BE49-F238E27FC236}">
                <a16:creationId xmlns:a16="http://schemas.microsoft.com/office/drawing/2014/main" id="{2899D5BF-F329-43EF-A762-EDE7DE1D4C92}"/>
              </a:ext>
            </a:extLst>
          </p:cNvPr>
          <p:cNvGraphicFramePr>
            <a:graphicFrameLocks noGrp="1"/>
          </p:cNvGraphicFramePr>
          <p:nvPr>
            <p:ph sz="quarter" idx="14"/>
            <p:extLst>
              <p:ext uri="{D42A27DB-BD31-4B8C-83A1-F6EECF244321}">
                <p14:modId xmlns:p14="http://schemas.microsoft.com/office/powerpoint/2010/main" val="372402195"/>
              </p:ext>
            </p:extLst>
          </p:nvPr>
        </p:nvGraphicFramePr>
        <p:xfrm>
          <a:off x="600153" y="1771830"/>
          <a:ext cx="5006563" cy="4103686"/>
        </p:xfrm>
        <a:graphic>
          <a:graphicData uri="http://schemas.openxmlformats.org/drawingml/2006/table">
            <a:tbl>
              <a:tblPr>
                <a:tableStyleId>{5C22544A-7EE6-4342-B048-85BDC9FD1C3A}</a:tableStyleId>
              </a:tblPr>
              <a:tblGrid>
                <a:gridCol w="1592476">
                  <a:extLst>
                    <a:ext uri="{9D8B030D-6E8A-4147-A177-3AD203B41FA5}">
                      <a16:colId xmlns:a16="http://schemas.microsoft.com/office/drawing/2014/main" val="1629007075"/>
                    </a:ext>
                  </a:extLst>
                </a:gridCol>
                <a:gridCol w="565376">
                  <a:extLst>
                    <a:ext uri="{9D8B030D-6E8A-4147-A177-3AD203B41FA5}">
                      <a16:colId xmlns:a16="http://schemas.microsoft.com/office/drawing/2014/main" val="1765092624"/>
                    </a:ext>
                  </a:extLst>
                </a:gridCol>
                <a:gridCol w="565376">
                  <a:extLst>
                    <a:ext uri="{9D8B030D-6E8A-4147-A177-3AD203B41FA5}">
                      <a16:colId xmlns:a16="http://schemas.microsoft.com/office/drawing/2014/main" val="3473374637"/>
                    </a:ext>
                  </a:extLst>
                </a:gridCol>
                <a:gridCol w="565376">
                  <a:extLst>
                    <a:ext uri="{9D8B030D-6E8A-4147-A177-3AD203B41FA5}">
                      <a16:colId xmlns:a16="http://schemas.microsoft.com/office/drawing/2014/main" val="1927286564"/>
                    </a:ext>
                  </a:extLst>
                </a:gridCol>
                <a:gridCol w="565376">
                  <a:extLst>
                    <a:ext uri="{9D8B030D-6E8A-4147-A177-3AD203B41FA5}">
                      <a16:colId xmlns:a16="http://schemas.microsoft.com/office/drawing/2014/main" val="865180908"/>
                    </a:ext>
                  </a:extLst>
                </a:gridCol>
                <a:gridCol w="565376">
                  <a:extLst>
                    <a:ext uri="{9D8B030D-6E8A-4147-A177-3AD203B41FA5}">
                      <a16:colId xmlns:a16="http://schemas.microsoft.com/office/drawing/2014/main" val="1249380509"/>
                    </a:ext>
                  </a:extLst>
                </a:gridCol>
                <a:gridCol w="587207">
                  <a:extLst>
                    <a:ext uri="{9D8B030D-6E8A-4147-A177-3AD203B41FA5}">
                      <a16:colId xmlns:a16="http://schemas.microsoft.com/office/drawing/2014/main" val="2800446497"/>
                    </a:ext>
                  </a:extLst>
                </a:gridCol>
              </a:tblGrid>
              <a:tr h="146055">
                <a:tc gridSpan="7">
                  <a:txBody>
                    <a:bodyPr/>
                    <a:lstStyle/>
                    <a:p>
                      <a:pPr algn="l" fontAlgn="b"/>
                      <a:r>
                        <a:rPr lang="nb-NO" sz="800" b="1" u="none" strike="noStrike" dirty="0">
                          <a:effectLst/>
                        </a:rPr>
                        <a:t>Health </a:t>
                      </a:r>
                      <a:r>
                        <a:rPr lang="nb-NO" sz="800" b="1" u="none" strike="noStrike" dirty="0" err="1">
                          <a:effectLst/>
                        </a:rPr>
                        <a:t>Expenditure</a:t>
                      </a:r>
                      <a:r>
                        <a:rPr lang="nb-NO" sz="800" b="1" u="none" strike="noStrike" dirty="0">
                          <a:effectLst/>
                        </a:rPr>
                        <a:t>. Key </a:t>
                      </a:r>
                      <a:r>
                        <a:rPr lang="nb-NO" sz="800" b="1" u="none" strike="noStrike" dirty="0" err="1">
                          <a:effectLst/>
                        </a:rPr>
                        <a:t>Figures</a:t>
                      </a:r>
                      <a:endParaRPr lang="nb-NO" sz="800" b="1" i="0" u="none" strike="noStrike" dirty="0">
                        <a:solidFill>
                          <a:srgbClr val="000000"/>
                        </a:solidFill>
                        <a:effectLst/>
                        <a:latin typeface="Calibri" panose="020F0502020204030204" pitchFamily="34" charset="0"/>
                      </a:endParaRPr>
                    </a:p>
                  </a:txBody>
                  <a:tcPr marL="7067" marR="7067" marT="7067"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2593180"/>
                  </a:ext>
                </a:extLst>
              </a:tr>
              <a:tr h="136633">
                <a:tc>
                  <a:txBody>
                    <a:bodyPr/>
                    <a:lstStyle/>
                    <a:p>
                      <a:pPr algn="l" fontAlgn="b"/>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2015</a:t>
                      </a:r>
                      <a:endParaRPr lang="nb-NO" sz="800" b="1"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2016</a:t>
                      </a:r>
                      <a:endParaRPr lang="nb-NO" sz="800" b="1"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2017</a:t>
                      </a:r>
                      <a:endParaRPr lang="nb-NO" sz="800" b="1"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2018</a:t>
                      </a:r>
                      <a:endParaRPr lang="nb-NO" sz="800" b="1"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2019*</a:t>
                      </a:r>
                      <a:endParaRPr lang="nb-NO" sz="800" b="1"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b="1" u="none" strike="noStrike" dirty="0">
                          <a:effectLst/>
                        </a:rPr>
                        <a:t>2020*</a:t>
                      </a:r>
                      <a:endParaRPr lang="nb-NO" sz="800" b="1" i="0" u="none" strike="noStrike" dirty="0">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1720912789"/>
                  </a:ext>
                </a:extLst>
              </a:tr>
              <a:tr h="136633">
                <a:tc>
                  <a:txBody>
                    <a:bodyPr/>
                    <a:lstStyle/>
                    <a:p>
                      <a:pPr algn="l" fontAlgn="b"/>
                      <a:r>
                        <a:rPr lang="nb-NO" sz="800" u="none" strike="noStrike" dirty="0" err="1">
                          <a:effectLst/>
                        </a:rPr>
                        <a:t>Current</a:t>
                      </a:r>
                      <a:r>
                        <a:rPr lang="nb-NO" sz="800" u="none" strike="noStrike" dirty="0">
                          <a:effectLst/>
                        </a:rPr>
                        <a:t> </a:t>
                      </a:r>
                      <a:r>
                        <a:rPr lang="nb-NO" sz="800" u="none" strike="noStrike" dirty="0" err="1">
                          <a:effectLst/>
                        </a:rPr>
                        <a:t>health</a:t>
                      </a:r>
                      <a:r>
                        <a:rPr lang="nb-NO" sz="800" u="none" strike="noStrike" dirty="0">
                          <a:effectLst/>
                        </a:rPr>
                        <a:t> </a:t>
                      </a:r>
                      <a:r>
                        <a:rPr lang="nb-NO" sz="800" u="none" strike="noStrike" dirty="0" err="1">
                          <a:effectLst/>
                        </a:rPr>
                        <a:t>expenditure</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315207</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328134</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339948</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356241</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375453</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386690</a:t>
                      </a:r>
                      <a:endParaRPr lang="nb-NO" sz="800" b="0" i="0" u="none" strike="noStrike">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1488114920"/>
                  </a:ext>
                </a:extLst>
              </a:tr>
              <a:tr h="273265">
                <a:tc>
                  <a:txBody>
                    <a:bodyPr/>
                    <a:lstStyle/>
                    <a:p>
                      <a:pPr algn="l" fontAlgn="b"/>
                      <a:r>
                        <a:rPr lang="en-US" sz="800" u="none" strike="noStrike" dirty="0">
                          <a:effectLst/>
                        </a:rPr>
                        <a:t>Current health expenditure per capita</a:t>
                      </a:r>
                      <a:endParaRPr lang="en-US" sz="800" b="0" i="0" u="none" strike="noStrike" dirty="0">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dirty="0">
                          <a:effectLst/>
                        </a:rPr>
                        <a:t>60735</a:t>
                      </a:r>
                      <a:endParaRPr lang="nb-NO" sz="800" b="0" i="0" u="none" strike="noStrike" dirty="0">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dirty="0">
                          <a:effectLst/>
                        </a:rPr>
                        <a:t>62667</a:t>
                      </a:r>
                      <a:endParaRPr lang="nb-NO" sz="800" b="0" i="0" u="none" strike="noStrike" dirty="0">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a:effectLst/>
                        </a:rPr>
                        <a:t>64421</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a:effectLst/>
                        </a:rPr>
                        <a:t>67065</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a:effectLst/>
                        </a:rPr>
                        <a:t>70206</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bg2">
                        <a:lumMod val="90000"/>
                      </a:schemeClr>
                    </a:solidFill>
                  </a:tcPr>
                </a:tc>
                <a:tc>
                  <a:txBody>
                    <a:bodyPr/>
                    <a:lstStyle/>
                    <a:p>
                      <a:pPr algn="r" fontAlgn="b"/>
                      <a:r>
                        <a:rPr lang="nb-NO" sz="800" u="none" strike="noStrike" dirty="0">
                          <a:effectLst/>
                        </a:rPr>
                        <a:t>71883</a:t>
                      </a:r>
                      <a:endParaRPr lang="nb-NO" sz="800" b="0" i="0" u="none" strike="noStrike" dirty="0">
                        <a:solidFill>
                          <a:srgbClr val="000000"/>
                        </a:solidFill>
                        <a:effectLst/>
                        <a:latin typeface="Calibri" panose="020F0502020204030204" pitchFamily="34" charset="0"/>
                      </a:endParaRPr>
                    </a:p>
                  </a:txBody>
                  <a:tcPr marL="7067" marR="7067" marT="7067" marB="0" anchor="b">
                    <a:solidFill>
                      <a:schemeClr val="bg2">
                        <a:lumMod val="90000"/>
                      </a:schemeClr>
                    </a:solidFill>
                  </a:tcPr>
                </a:tc>
                <a:extLst>
                  <a:ext uri="{0D108BD9-81ED-4DB2-BD59-A6C34878D82A}">
                    <a16:rowId xmlns:a16="http://schemas.microsoft.com/office/drawing/2014/main" val="1677044132"/>
                  </a:ext>
                </a:extLst>
              </a:tr>
              <a:tr h="273265">
                <a:tc>
                  <a:txBody>
                    <a:bodyPr/>
                    <a:lstStyle/>
                    <a:p>
                      <a:pPr algn="l" fontAlgn="b"/>
                      <a:r>
                        <a:rPr lang="en-US" sz="800" u="none" strike="noStrike" dirty="0">
                          <a:effectLst/>
                        </a:rPr>
                        <a:t>Health expenditure in constant 2015 prices</a:t>
                      </a:r>
                      <a:endParaRPr lang="en-US"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315207</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320329</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323113</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325524</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331290</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332402</a:t>
                      </a:r>
                      <a:endParaRPr lang="nb-NO" sz="800" b="0" i="0" u="none" strike="noStrike" dirty="0">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2503112392"/>
                  </a:ext>
                </a:extLst>
              </a:tr>
              <a:tr h="518261">
                <a:tc>
                  <a:txBody>
                    <a:bodyPr/>
                    <a:lstStyle/>
                    <a:p>
                      <a:pPr algn="l" fontAlgn="b"/>
                      <a:r>
                        <a:rPr lang="en-US" sz="800" u="none" strike="noStrike" dirty="0">
                          <a:effectLst/>
                        </a:rPr>
                        <a:t>Current expenditure on health at constant NOK in 2015. Percentage change in volume from the previous year</a:t>
                      </a:r>
                      <a:endParaRPr lang="en-US" sz="800" b="0" i="0" u="none" strike="noStrike" dirty="0">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dirty="0">
                          <a:effectLst/>
                        </a:rPr>
                        <a:t>3,4</a:t>
                      </a:r>
                      <a:endParaRPr lang="nb-NO" sz="800" b="0" i="0" u="none" strike="noStrike" dirty="0">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dirty="0">
                          <a:effectLst/>
                        </a:rPr>
                        <a:t>1,6</a:t>
                      </a:r>
                      <a:endParaRPr lang="nb-NO" sz="800" b="0" i="0" u="none" strike="noStrike" dirty="0">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a:effectLst/>
                        </a:rPr>
                        <a:t>0,9</a:t>
                      </a:r>
                      <a:endParaRPr lang="nb-NO" sz="800" b="0" i="0" u="none" strike="noStrike">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a:effectLst/>
                        </a:rPr>
                        <a:t>0,7</a:t>
                      </a:r>
                      <a:endParaRPr lang="nb-NO" sz="800" b="0" i="0" u="none" strike="noStrike">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a:effectLst/>
                        </a:rPr>
                        <a:t>1,8</a:t>
                      </a:r>
                      <a:endParaRPr lang="nb-NO" sz="800" b="0" i="0" u="none" strike="noStrike">
                        <a:solidFill>
                          <a:srgbClr val="000000"/>
                        </a:solidFill>
                        <a:effectLst/>
                        <a:latin typeface="Calibri" panose="020F0502020204030204" pitchFamily="34" charset="0"/>
                      </a:endParaRPr>
                    </a:p>
                  </a:txBody>
                  <a:tcPr marL="7067" marR="7067" marT="7067" marB="0" anchor="b">
                    <a:solidFill>
                      <a:srgbClr val="92D050"/>
                    </a:solidFill>
                  </a:tcPr>
                </a:tc>
                <a:tc>
                  <a:txBody>
                    <a:bodyPr/>
                    <a:lstStyle/>
                    <a:p>
                      <a:pPr algn="r" fontAlgn="b"/>
                      <a:r>
                        <a:rPr lang="nb-NO" sz="800" u="none" strike="noStrike" dirty="0">
                          <a:effectLst/>
                        </a:rPr>
                        <a:t>0,3</a:t>
                      </a:r>
                      <a:endParaRPr lang="nb-NO" sz="800" b="0" i="0" u="none" strike="noStrike" dirty="0">
                        <a:solidFill>
                          <a:srgbClr val="000000"/>
                        </a:solidFill>
                        <a:effectLst/>
                        <a:latin typeface="Calibri" panose="020F0502020204030204" pitchFamily="34" charset="0"/>
                      </a:endParaRPr>
                    </a:p>
                  </a:txBody>
                  <a:tcPr marL="7067" marR="7067" marT="7067" marB="0" anchor="b">
                    <a:solidFill>
                      <a:srgbClr val="92D050"/>
                    </a:solidFill>
                  </a:tcPr>
                </a:tc>
                <a:extLst>
                  <a:ext uri="{0D108BD9-81ED-4DB2-BD59-A6C34878D82A}">
                    <a16:rowId xmlns:a16="http://schemas.microsoft.com/office/drawing/2014/main" val="3733597984"/>
                  </a:ext>
                </a:extLst>
              </a:tr>
              <a:tr h="518261">
                <a:tc>
                  <a:txBody>
                    <a:bodyPr/>
                    <a:lstStyle/>
                    <a:p>
                      <a:pPr algn="l" fontAlgn="b"/>
                      <a:r>
                        <a:rPr lang="en-US" sz="800" u="none" strike="noStrike" dirty="0">
                          <a:effectLst/>
                        </a:rPr>
                        <a:t>Expenditure on health at constant NOK in 2015 per capita. Percentage change in volume from the previous year</a:t>
                      </a:r>
                      <a:endParaRPr lang="en-US" sz="800" b="0" i="0" u="none" strike="noStrike" dirty="0">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a:effectLst/>
                        </a:rPr>
                        <a:t>2,3</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a:effectLst/>
                        </a:rPr>
                        <a:t>0,7</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a:effectLst/>
                        </a:rPr>
                        <a:t>0,1</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a:effectLst/>
                        </a:rPr>
                        <a:t>0,1</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tc>
                  <a:txBody>
                    <a:bodyPr/>
                    <a:lstStyle/>
                    <a:p>
                      <a:pPr algn="r" fontAlgn="b"/>
                      <a:r>
                        <a:rPr lang="nb-NO" sz="800" u="none" strike="noStrike" dirty="0">
                          <a:effectLst/>
                        </a:rPr>
                        <a:t>-0,3</a:t>
                      </a:r>
                      <a:endParaRPr lang="nb-NO" sz="800" b="0" i="0" u="none" strike="noStrike" dirty="0">
                        <a:solidFill>
                          <a:srgbClr val="000000"/>
                        </a:solidFill>
                        <a:effectLst/>
                        <a:latin typeface="Calibri" panose="020F0502020204030204" pitchFamily="34" charset="0"/>
                      </a:endParaRPr>
                    </a:p>
                  </a:txBody>
                  <a:tcPr marL="7067" marR="7067" marT="7067" marB="0" anchor="b">
                    <a:solidFill>
                      <a:schemeClr val="accent3">
                        <a:lumMod val="40000"/>
                        <a:lumOff val="60000"/>
                      </a:schemeClr>
                    </a:solidFill>
                  </a:tcPr>
                </a:tc>
                <a:extLst>
                  <a:ext uri="{0D108BD9-81ED-4DB2-BD59-A6C34878D82A}">
                    <a16:rowId xmlns:a16="http://schemas.microsoft.com/office/drawing/2014/main" val="2769462124"/>
                  </a:ext>
                </a:extLst>
              </a:tr>
              <a:tr h="518261">
                <a:tc>
                  <a:txBody>
                    <a:bodyPr/>
                    <a:lstStyle/>
                    <a:p>
                      <a:pPr algn="l" fontAlgn="b"/>
                      <a:r>
                        <a:rPr lang="en-US" sz="800" u="none" strike="noStrike" dirty="0">
                          <a:effectLst/>
                        </a:rPr>
                        <a:t>Share of health expenditure financed by public sources. Per cent</a:t>
                      </a:r>
                      <a:endParaRPr lang="en-US"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85,5</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85,4</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85,1</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85,7</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85,8</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86,0</a:t>
                      </a:r>
                      <a:endParaRPr lang="nb-NO" sz="800" b="0" i="0" u="none" strike="noStrike">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402662124"/>
                  </a:ext>
                </a:extLst>
              </a:tr>
              <a:tr h="518261">
                <a:tc>
                  <a:txBody>
                    <a:bodyPr/>
                    <a:lstStyle/>
                    <a:p>
                      <a:pPr algn="l" fontAlgn="b"/>
                      <a:r>
                        <a:rPr lang="en-US" sz="800" u="none" strike="noStrike" dirty="0">
                          <a:effectLst/>
                        </a:rPr>
                        <a:t>Share of health expenditure financed by private sources. Per cent</a:t>
                      </a:r>
                      <a:endParaRPr lang="en-US" sz="800" b="0" i="0" u="none" strike="noStrike" dirty="0">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dirty="0">
                          <a:effectLst/>
                        </a:rPr>
                        <a:t>14,5</a:t>
                      </a:r>
                      <a:endParaRPr lang="nb-NO" sz="800" b="0" i="0" u="none" strike="noStrike" dirty="0">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a:effectLst/>
                        </a:rPr>
                        <a:t>14,6</a:t>
                      </a:r>
                      <a:endParaRPr lang="nb-NO" sz="800" b="0" i="0" u="none" strike="noStrike">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a:effectLst/>
                        </a:rPr>
                        <a:t>14,9</a:t>
                      </a:r>
                      <a:endParaRPr lang="nb-NO" sz="800" b="0" i="0" u="none" strike="noStrike">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a:effectLst/>
                        </a:rPr>
                        <a:t>14,3</a:t>
                      </a:r>
                      <a:endParaRPr lang="nb-NO" sz="800" b="0" i="0" u="none" strike="noStrike">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a:effectLst/>
                        </a:rPr>
                        <a:t>14,2</a:t>
                      </a:r>
                      <a:endParaRPr lang="nb-NO" sz="800" b="0" i="0" u="none" strike="noStrike">
                        <a:solidFill>
                          <a:srgbClr val="000000"/>
                        </a:solidFill>
                        <a:effectLst/>
                        <a:latin typeface="Calibri" panose="020F0502020204030204" pitchFamily="34" charset="0"/>
                      </a:endParaRPr>
                    </a:p>
                  </a:txBody>
                  <a:tcPr marL="7067" marR="7067" marT="7067" marB="0" anchor="b">
                    <a:solidFill>
                      <a:srgbClr val="FFC000"/>
                    </a:solidFill>
                  </a:tcPr>
                </a:tc>
                <a:tc>
                  <a:txBody>
                    <a:bodyPr/>
                    <a:lstStyle/>
                    <a:p>
                      <a:pPr algn="r" fontAlgn="b"/>
                      <a:r>
                        <a:rPr lang="nb-NO" sz="800" u="none" strike="noStrike" dirty="0">
                          <a:effectLst/>
                        </a:rPr>
                        <a:t>14,0</a:t>
                      </a:r>
                      <a:endParaRPr lang="nb-NO" sz="800" b="0" i="0" u="none" strike="noStrike" dirty="0">
                        <a:solidFill>
                          <a:srgbClr val="000000"/>
                        </a:solidFill>
                        <a:effectLst/>
                        <a:latin typeface="Calibri" panose="020F0502020204030204" pitchFamily="34" charset="0"/>
                      </a:endParaRPr>
                    </a:p>
                  </a:txBody>
                  <a:tcPr marL="7067" marR="7067" marT="7067" marB="0" anchor="b">
                    <a:solidFill>
                      <a:srgbClr val="FFC000"/>
                    </a:solidFill>
                  </a:tcPr>
                </a:tc>
                <a:extLst>
                  <a:ext uri="{0D108BD9-81ED-4DB2-BD59-A6C34878D82A}">
                    <a16:rowId xmlns:a16="http://schemas.microsoft.com/office/drawing/2014/main" val="3560118736"/>
                  </a:ext>
                </a:extLst>
              </a:tr>
              <a:tr h="518261">
                <a:tc>
                  <a:txBody>
                    <a:bodyPr/>
                    <a:lstStyle/>
                    <a:p>
                      <a:pPr algn="l" fontAlgn="b"/>
                      <a:r>
                        <a:rPr lang="en-US" sz="800" u="none" strike="noStrike" dirty="0">
                          <a:effectLst/>
                        </a:rPr>
                        <a:t>Public share of health spending in per cent of general government total expenditure</a:t>
                      </a:r>
                      <a:endParaRPr lang="en-US"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17,9</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17,8</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17,7</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17,9</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17,8</a:t>
                      </a:r>
                      <a:endParaRPr lang="nb-NO" sz="800" b="0" i="0" u="none" strike="noStrike" dirty="0">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17,0</a:t>
                      </a:r>
                      <a:endParaRPr lang="nb-NO" sz="800" b="0" i="0" u="none" strike="noStrike" dirty="0">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2759304446"/>
                  </a:ext>
                </a:extLst>
              </a:tr>
              <a:tr h="273265">
                <a:tc>
                  <a:txBody>
                    <a:bodyPr/>
                    <a:lstStyle/>
                    <a:p>
                      <a:pPr algn="l" fontAlgn="b"/>
                      <a:r>
                        <a:rPr lang="en-US" sz="800" u="none" strike="noStrike">
                          <a:effectLst/>
                        </a:rPr>
                        <a:t>Current health expenditure. Per cent of GDP</a:t>
                      </a:r>
                      <a:endParaRPr lang="en-US"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a:effectLst/>
                        </a:rPr>
                        <a:t>10,1</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a:effectLst/>
                        </a:rPr>
                        <a:t>10,6</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a:effectLst/>
                        </a:rPr>
                        <a:t>10,3</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a:effectLst/>
                        </a:rPr>
                        <a:t>10,5</a:t>
                      </a:r>
                      <a:endParaRPr lang="nb-NO" sz="800" b="0" i="0" u="none" strike="noStrike">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tc>
                  <a:txBody>
                    <a:bodyPr/>
                    <a:lstStyle/>
                    <a:p>
                      <a:pPr algn="r" fontAlgn="b"/>
                      <a:r>
                        <a:rPr lang="nb-NO" sz="800" u="none" strike="noStrike" dirty="0">
                          <a:effectLst/>
                        </a:rPr>
                        <a:t>11,3</a:t>
                      </a:r>
                      <a:endParaRPr lang="nb-NO" sz="800" b="0" i="0" u="none" strike="noStrike" dirty="0">
                        <a:solidFill>
                          <a:srgbClr val="000000"/>
                        </a:solidFill>
                        <a:effectLst/>
                        <a:latin typeface="Calibri" panose="020F0502020204030204" pitchFamily="34" charset="0"/>
                      </a:endParaRPr>
                    </a:p>
                  </a:txBody>
                  <a:tcPr marL="7067" marR="7067" marT="7067" marB="0" anchor="b">
                    <a:solidFill>
                      <a:schemeClr val="accent1">
                        <a:lumMod val="40000"/>
                        <a:lumOff val="60000"/>
                      </a:schemeClr>
                    </a:solidFill>
                  </a:tcPr>
                </a:tc>
                <a:extLst>
                  <a:ext uri="{0D108BD9-81ED-4DB2-BD59-A6C34878D82A}">
                    <a16:rowId xmlns:a16="http://schemas.microsoft.com/office/drawing/2014/main" val="1956389068"/>
                  </a:ext>
                </a:extLst>
              </a:tr>
              <a:tr h="273265">
                <a:tc>
                  <a:txBody>
                    <a:bodyPr/>
                    <a:lstStyle/>
                    <a:p>
                      <a:pPr algn="l" fontAlgn="b"/>
                      <a:r>
                        <a:rPr lang="en-US" sz="800" u="none" strike="noStrike">
                          <a:effectLst/>
                        </a:rPr>
                        <a:t>Current health expenditure. Per cent of GDP Mainland Norway</a:t>
                      </a:r>
                      <a:endParaRPr lang="en-US"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12,1</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12,2</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12,2</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12,1</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a:effectLst/>
                        </a:rPr>
                        <a:t>12,2</a:t>
                      </a:r>
                      <a:endParaRPr lang="nb-NO" sz="800" b="0" i="0" u="none" strike="noStrike">
                        <a:solidFill>
                          <a:srgbClr val="000000"/>
                        </a:solidFill>
                        <a:effectLst/>
                        <a:latin typeface="Calibri" panose="020F0502020204030204" pitchFamily="34" charset="0"/>
                      </a:endParaRPr>
                    </a:p>
                  </a:txBody>
                  <a:tcPr marL="7067" marR="7067" marT="7067" marB="0" anchor="b"/>
                </a:tc>
                <a:tc>
                  <a:txBody>
                    <a:bodyPr/>
                    <a:lstStyle/>
                    <a:p>
                      <a:pPr algn="r" fontAlgn="b"/>
                      <a:r>
                        <a:rPr lang="nb-NO" sz="800" u="none" strike="noStrike" dirty="0">
                          <a:effectLst/>
                        </a:rPr>
                        <a:t>12,7</a:t>
                      </a:r>
                      <a:endParaRPr lang="nb-NO" sz="800" b="0" i="0" u="none" strike="noStrike" dirty="0">
                        <a:solidFill>
                          <a:srgbClr val="000000"/>
                        </a:solidFill>
                        <a:effectLst/>
                        <a:latin typeface="Calibri" panose="020F0502020204030204" pitchFamily="34" charset="0"/>
                      </a:endParaRPr>
                    </a:p>
                  </a:txBody>
                  <a:tcPr marL="7067" marR="7067" marT="7067" marB="0" anchor="b"/>
                </a:tc>
                <a:extLst>
                  <a:ext uri="{0D108BD9-81ED-4DB2-BD59-A6C34878D82A}">
                    <a16:rowId xmlns:a16="http://schemas.microsoft.com/office/drawing/2014/main" val="1733273084"/>
                  </a:ext>
                </a:extLst>
              </a:tr>
            </a:tbl>
          </a:graphicData>
        </a:graphic>
      </p:graphicFrame>
      <p:pic>
        <p:nvPicPr>
          <p:cNvPr id="9" name="Plassholder for innhold 8">
            <a:extLst>
              <a:ext uri="{FF2B5EF4-FFF2-40B4-BE49-F238E27FC236}">
                <a16:creationId xmlns:a16="http://schemas.microsoft.com/office/drawing/2014/main" id="{D6C46866-B5F5-4110-8FD1-73F560787D4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096000" y="2045367"/>
            <a:ext cx="5465763" cy="3649579"/>
          </a:xfrm>
        </p:spPr>
      </p:pic>
    </p:spTree>
    <p:extLst>
      <p:ext uri="{BB962C8B-B14F-4D97-AF65-F5344CB8AC3E}">
        <p14:creationId xmlns:p14="http://schemas.microsoft.com/office/powerpoint/2010/main" val="44953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1CBE370-A5E5-4E79-86F6-3CF2A79834CB}"/>
              </a:ext>
            </a:extLst>
          </p:cNvPr>
          <p:cNvSpPr>
            <a:spLocks noGrp="1"/>
          </p:cNvSpPr>
          <p:nvPr>
            <p:ph type="body" sz="quarter" idx="13"/>
          </p:nvPr>
        </p:nvSpPr>
        <p:spPr/>
        <p:txBody>
          <a:bodyPr/>
          <a:lstStyle/>
          <a:p>
            <a:endParaRPr lang="en-GB"/>
          </a:p>
        </p:txBody>
      </p:sp>
      <p:graphicFrame>
        <p:nvGraphicFramePr>
          <p:cNvPr id="15" name="Plassholder for innhold 14">
            <a:extLst>
              <a:ext uri="{FF2B5EF4-FFF2-40B4-BE49-F238E27FC236}">
                <a16:creationId xmlns:a16="http://schemas.microsoft.com/office/drawing/2014/main" id="{65F8021E-7441-4F40-A818-D26184FA2D5A}"/>
              </a:ext>
            </a:extLst>
          </p:cNvPr>
          <p:cNvGraphicFramePr>
            <a:graphicFrameLocks noGrp="1"/>
          </p:cNvGraphicFramePr>
          <p:nvPr>
            <p:ph sz="quarter" idx="15"/>
          </p:nvPr>
        </p:nvGraphicFramePr>
        <p:xfrm>
          <a:off x="6411913" y="619125"/>
          <a:ext cx="5149850" cy="5294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Plassholder for innhold 18">
            <a:extLst>
              <a:ext uri="{FF2B5EF4-FFF2-40B4-BE49-F238E27FC236}">
                <a16:creationId xmlns:a16="http://schemas.microsoft.com/office/drawing/2014/main" id="{B920ED5F-B507-4F8B-B3D8-375C4EDDADA7}"/>
              </a:ext>
            </a:extLst>
          </p:cNvPr>
          <p:cNvGraphicFramePr>
            <a:graphicFrameLocks noGrp="1"/>
          </p:cNvGraphicFramePr>
          <p:nvPr>
            <p:ph sz="quarter" idx="14"/>
          </p:nvPr>
        </p:nvGraphicFramePr>
        <p:xfrm>
          <a:off x="657225" y="619125"/>
          <a:ext cx="5149850" cy="5294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799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B802A6-CB6C-48DD-B4BF-22D040CFFC06}"/>
              </a:ext>
            </a:extLst>
          </p:cNvPr>
          <p:cNvSpPr>
            <a:spLocks noGrp="1"/>
          </p:cNvSpPr>
          <p:nvPr>
            <p:ph type="title"/>
          </p:nvPr>
        </p:nvSpPr>
        <p:spPr/>
        <p:txBody>
          <a:bodyPr/>
          <a:lstStyle/>
          <a:p>
            <a:r>
              <a:rPr lang="en-GB" dirty="0"/>
              <a:t>Satellite account for Education and Training</a:t>
            </a:r>
          </a:p>
        </p:txBody>
      </p:sp>
      <p:sp>
        <p:nvSpPr>
          <p:cNvPr id="3" name="Plassholder for tekst 2">
            <a:extLst>
              <a:ext uri="{FF2B5EF4-FFF2-40B4-BE49-F238E27FC236}">
                <a16:creationId xmlns:a16="http://schemas.microsoft.com/office/drawing/2014/main" id="{FCD875AF-1519-41A9-A511-B1AB9854276B}"/>
              </a:ext>
            </a:extLst>
          </p:cNvPr>
          <p:cNvSpPr>
            <a:spLocks noGrp="1"/>
          </p:cNvSpPr>
          <p:nvPr>
            <p:ph type="body" sz="quarter" idx="10"/>
          </p:nvPr>
        </p:nvSpPr>
        <p:spPr/>
        <p:txBody>
          <a:bodyPr/>
          <a:lstStyle/>
          <a:p>
            <a:pPr>
              <a:lnSpc>
                <a:spcPct val="100000"/>
              </a:lnSpc>
            </a:pPr>
            <a:r>
              <a:rPr lang="en-GB" sz="2000" dirty="0"/>
              <a:t>Expenditure on education and training (purpose) by provider  - by purchaser and by financing sector</a:t>
            </a:r>
          </a:p>
          <a:p>
            <a:pPr>
              <a:lnSpc>
                <a:spcPct val="100000"/>
              </a:lnSpc>
            </a:pPr>
            <a:r>
              <a:rPr lang="en-GB" sz="2000" dirty="0"/>
              <a:t>Can be supplemented with non-monetary data; population, enrolled students, teachers, employed persons ++++</a:t>
            </a:r>
          </a:p>
          <a:p>
            <a:pPr>
              <a:lnSpc>
                <a:spcPct val="100000"/>
              </a:lnSpc>
            </a:pPr>
            <a:r>
              <a:rPr lang="en-GB" sz="2000" dirty="0"/>
              <a:t>Extends the production boundaries of SNA by estimating in-house training (do not change GDP)</a:t>
            </a:r>
          </a:p>
          <a:p>
            <a:pPr>
              <a:lnSpc>
                <a:spcPct val="100000"/>
              </a:lnSpc>
            </a:pPr>
            <a:r>
              <a:rPr lang="en-GB" sz="2000" dirty="0"/>
              <a:t>Starting point for estimating Human Capital from the expenditure side </a:t>
            </a:r>
          </a:p>
          <a:p>
            <a:pPr>
              <a:lnSpc>
                <a:spcPct val="100000"/>
              </a:lnSpc>
            </a:pPr>
            <a:endParaRPr lang="en-GB" dirty="0"/>
          </a:p>
          <a:p>
            <a:pPr>
              <a:lnSpc>
                <a:spcPct val="100000"/>
              </a:lnSpc>
            </a:pPr>
            <a:endParaRPr lang="en-GB" dirty="0"/>
          </a:p>
        </p:txBody>
      </p:sp>
      <p:sp>
        <p:nvSpPr>
          <p:cNvPr id="4" name="Plassholder for bilde 3">
            <a:extLst>
              <a:ext uri="{FF2B5EF4-FFF2-40B4-BE49-F238E27FC236}">
                <a16:creationId xmlns:a16="http://schemas.microsoft.com/office/drawing/2014/main" id="{8080C27F-4102-4E4D-B55E-9E724D08FA92}"/>
              </a:ext>
            </a:extLst>
          </p:cNvPr>
          <p:cNvSpPr>
            <a:spLocks noGrp="1"/>
          </p:cNvSpPr>
          <p:nvPr>
            <p:ph type="pic" sz="quarter" idx="11"/>
          </p:nvPr>
        </p:nvSpPr>
        <p:spPr>
          <a:xfrm>
            <a:off x="6641432" y="633486"/>
            <a:ext cx="4291263" cy="5279842"/>
          </a:xfrm>
        </p:spPr>
      </p:sp>
      <p:sp>
        <p:nvSpPr>
          <p:cNvPr id="5" name="Plassholder for tekst 4">
            <a:extLst>
              <a:ext uri="{FF2B5EF4-FFF2-40B4-BE49-F238E27FC236}">
                <a16:creationId xmlns:a16="http://schemas.microsoft.com/office/drawing/2014/main" id="{CEEF1B22-104C-49AC-8CDC-7DBE95C703F3}"/>
              </a:ext>
            </a:extLst>
          </p:cNvPr>
          <p:cNvSpPr>
            <a:spLocks noGrp="1"/>
          </p:cNvSpPr>
          <p:nvPr>
            <p:ph type="body" sz="quarter" idx="13"/>
          </p:nvPr>
        </p:nvSpPr>
        <p:spPr/>
        <p:txBody>
          <a:bodyPr/>
          <a:lstStyle/>
          <a:p>
            <a:endParaRPr lang="en-GB" dirty="0"/>
          </a:p>
        </p:txBody>
      </p:sp>
      <p:pic>
        <p:nvPicPr>
          <p:cNvPr id="6" name="Bilde 5">
            <a:extLst>
              <a:ext uri="{FF2B5EF4-FFF2-40B4-BE49-F238E27FC236}">
                <a16:creationId xmlns:a16="http://schemas.microsoft.com/office/drawing/2014/main" id="{5E724AFB-E7D2-4ECF-A167-DAE53447AB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94359" y="834190"/>
            <a:ext cx="3633536" cy="4876800"/>
          </a:xfrm>
          <a:prstGeom prst="rect">
            <a:avLst/>
          </a:prstGeom>
          <a:noFill/>
          <a:ln>
            <a:noFill/>
          </a:ln>
        </p:spPr>
      </p:pic>
    </p:spTree>
    <p:extLst>
      <p:ext uri="{BB962C8B-B14F-4D97-AF65-F5344CB8AC3E}">
        <p14:creationId xmlns:p14="http://schemas.microsoft.com/office/powerpoint/2010/main" val="409648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E539E9-289C-42BB-9851-6C407FC17149}"/>
              </a:ext>
            </a:extLst>
          </p:cNvPr>
          <p:cNvSpPr>
            <a:spLocks noGrp="1"/>
          </p:cNvSpPr>
          <p:nvPr>
            <p:ph type="title"/>
          </p:nvPr>
        </p:nvSpPr>
        <p:spPr/>
        <p:txBody>
          <a:bodyPr>
            <a:normAutofit/>
          </a:bodyPr>
          <a:lstStyle/>
          <a:p>
            <a:r>
              <a:rPr lang="en-GB" dirty="0"/>
              <a:t>Some highlights from our satellite</a:t>
            </a:r>
          </a:p>
        </p:txBody>
      </p:sp>
      <p:sp>
        <p:nvSpPr>
          <p:cNvPr id="10" name="Plassholder for tekst 9">
            <a:extLst>
              <a:ext uri="{FF2B5EF4-FFF2-40B4-BE49-F238E27FC236}">
                <a16:creationId xmlns:a16="http://schemas.microsoft.com/office/drawing/2014/main" id="{5B317F83-7103-4253-9406-6F835441FB7F}"/>
              </a:ext>
            </a:extLst>
          </p:cNvPr>
          <p:cNvSpPr>
            <a:spLocks noGrp="1"/>
          </p:cNvSpPr>
          <p:nvPr>
            <p:ph type="body" sz="quarter" idx="13"/>
          </p:nvPr>
        </p:nvSpPr>
        <p:spPr/>
        <p:txBody>
          <a:bodyPr/>
          <a:lstStyle/>
          <a:p>
            <a:endParaRPr lang="en-GB"/>
          </a:p>
        </p:txBody>
      </p:sp>
      <p:sp>
        <p:nvSpPr>
          <p:cNvPr id="11" name="Plassholder for innhold 10">
            <a:extLst>
              <a:ext uri="{FF2B5EF4-FFF2-40B4-BE49-F238E27FC236}">
                <a16:creationId xmlns:a16="http://schemas.microsoft.com/office/drawing/2014/main" id="{9F1B7332-AF2E-4B88-9794-A158B3FE3EE8}"/>
              </a:ext>
            </a:extLst>
          </p:cNvPr>
          <p:cNvSpPr>
            <a:spLocks noGrp="1"/>
          </p:cNvSpPr>
          <p:nvPr>
            <p:ph sz="quarter" idx="14"/>
          </p:nvPr>
        </p:nvSpPr>
        <p:spPr/>
        <p:txBody>
          <a:bodyPr/>
          <a:lstStyle/>
          <a:p>
            <a:endParaRPr lang="en-GB"/>
          </a:p>
        </p:txBody>
      </p:sp>
      <p:sp>
        <p:nvSpPr>
          <p:cNvPr id="12" name="Plassholder for innhold 11">
            <a:extLst>
              <a:ext uri="{FF2B5EF4-FFF2-40B4-BE49-F238E27FC236}">
                <a16:creationId xmlns:a16="http://schemas.microsoft.com/office/drawing/2014/main" id="{16EBB005-27EF-4B57-B394-012CB4BC3AB9}"/>
              </a:ext>
            </a:extLst>
          </p:cNvPr>
          <p:cNvSpPr>
            <a:spLocks noGrp="1"/>
          </p:cNvSpPr>
          <p:nvPr>
            <p:ph sz="quarter" idx="15"/>
          </p:nvPr>
        </p:nvSpPr>
        <p:spPr/>
        <p:txBody>
          <a:bodyPr/>
          <a:lstStyle/>
          <a:p>
            <a:endParaRPr lang="en-GB"/>
          </a:p>
        </p:txBody>
      </p:sp>
      <p:graphicFrame>
        <p:nvGraphicFramePr>
          <p:cNvPr id="8" name="Tabell 7">
            <a:extLst>
              <a:ext uri="{FF2B5EF4-FFF2-40B4-BE49-F238E27FC236}">
                <a16:creationId xmlns:a16="http://schemas.microsoft.com/office/drawing/2014/main" id="{5CEFA3D9-9B74-4A07-A97A-F468EFB975D6}"/>
              </a:ext>
            </a:extLst>
          </p:cNvPr>
          <p:cNvGraphicFramePr>
            <a:graphicFrameLocks noGrp="1"/>
          </p:cNvGraphicFramePr>
          <p:nvPr>
            <p:extLst>
              <p:ext uri="{D42A27DB-BD31-4B8C-83A1-F6EECF244321}">
                <p14:modId xmlns:p14="http://schemas.microsoft.com/office/powerpoint/2010/main" val="4191053483"/>
              </p:ext>
            </p:extLst>
          </p:nvPr>
        </p:nvGraphicFramePr>
        <p:xfrm>
          <a:off x="657726" y="1809954"/>
          <a:ext cx="5149315" cy="4539223"/>
        </p:xfrm>
        <a:graphic>
          <a:graphicData uri="http://schemas.openxmlformats.org/drawingml/2006/table">
            <a:tbl>
              <a:tblPr>
                <a:tableStyleId>{5C22544A-7EE6-4342-B048-85BDC9FD1C3A}</a:tableStyleId>
              </a:tblPr>
              <a:tblGrid>
                <a:gridCol w="2147559">
                  <a:extLst>
                    <a:ext uri="{9D8B030D-6E8A-4147-A177-3AD203B41FA5}">
                      <a16:colId xmlns:a16="http://schemas.microsoft.com/office/drawing/2014/main" val="2906600727"/>
                    </a:ext>
                  </a:extLst>
                </a:gridCol>
                <a:gridCol w="750439">
                  <a:extLst>
                    <a:ext uri="{9D8B030D-6E8A-4147-A177-3AD203B41FA5}">
                      <a16:colId xmlns:a16="http://schemas.microsoft.com/office/drawing/2014/main" val="822510574"/>
                    </a:ext>
                  </a:extLst>
                </a:gridCol>
                <a:gridCol w="750439">
                  <a:extLst>
                    <a:ext uri="{9D8B030D-6E8A-4147-A177-3AD203B41FA5}">
                      <a16:colId xmlns:a16="http://schemas.microsoft.com/office/drawing/2014/main" val="3667945765"/>
                    </a:ext>
                  </a:extLst>
                </a:gridCol>
                <a:gridCol w="750439">
                  <a:extLst>
                    <a:ext uri="{9D8B030D-6E8A-4147-A177-3AD203B41FA5}">
                      <a16:colId xmlns:a16="http://schemas.microsoft.com/office/drawing/2014/main" val="753890311"/>
                    </a:ext>
                  </a:extLst>
                </a:gridCol>
                <a:gridCol w="750439">
                  <a:extLst>
                    <a:ext uri="{9D8B030D-6E8A-4147-A177-3AD203B41FA5}">
                      <a16:colId xmlns:a16="http://schemas.microsoft.com/office/drawing/2014/main" val="1582724143"/>
                    </a:ext>
                  </a:extLst>
                </a:gridCol>
              </a:tblGrid>
              <a:tr h="119739">
                <a:tc gridSpan="5">
                  <a:txBody>
                    <a:bodyPr/>
                    <a:lstStyle/>
                    <a:p>
                      <a:pPr algn="l" fontAlgn="b"/>
                      <a:r>
                        <a:rPr lang="en-US" sz="900" b="1" u="none" strike="noStrike" dirty="0">
                          <a:effectLst/>
                        </a:rPr>
                        <a:t>Education expenditure. Key indicators </a:t>
                      </a:r>
                      <a:r>
                        <a:rPr lang="en-US" sz="900" b="1" u="none" strike="noStrike" baseline="30000" dirty="0">
                          <a:effectLst/>
                        </a:rPr>
                        <a:t>1  </a:t>
                      </a:r>
                      <a:endParaRPr lang="en-US" sz="900" b="1" i="0" u="none" strike="noStrike" dirty="0">
                        <a:solidFill>
                          <a:srgbClr val="000000"/>
                        </a:solidFill>
                        <a:effectLst/>
                        <a:latin typeface="Calibri" panose="020F0502020204030204" pitchFamily="34" charset="0"/>
                      </a:endParaRPr>
                    </a:p>
                  </a:txBody>
                  <a:tcPr marL="7553" marR="7553" marT="7553"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8028177"/>
                  </a:ext>
                </a:extLst>
              </a:tr>
              <a:tr h="233228">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b="1" u="none" strike="noStrike" dirty="0">
                          <a:effectLst/>
                        </a:rPr>
                        <a:t>2016</a:t>
                      </a:r>
                      <a:endParaRPr lang="nb-NO" sz="900" b="1"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b="1" u="none" strike="noStrike" dirty="0">
                          <a:effectLst/>
                        </a:rPr>
                        <a:t>2017</a:t>
                      </a:r>
                      <a:endParaRPr lang="nb-NO" sz="900" b="1"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b="1" u="none" strike="noStrike" dirty="0">
                          <a:effectLst/>
                        </a:rPr>
                        <a:t>2018</a:t>
                      </a:r>
                      <a:endParaRPr lang="nb-NO" sz="900" b="1" i="0" u="none" strike="noStrike" dirty="0">
                        <a:solidFill>
                          <a:srgbClr val="000000"/>
                        </a:solidFill>
                        <a:effectLst/>
                        <a:latin typeface="Calibri" panose="020F0502020204030204" pitchFamily="34" charset="0"/>
                      </a:endParaRPr>
                    </a:p>
                  </a:txBody>
                  <a:tcPr marL="7553" marR="7553" marT="7553" marB="0" anchor="b"/>
                </a:tc>
                <a:tc>
                  <a:txBody>
                    <a:bodyPr/>
                    <a:lstStyle/>
                    <a:p>
                      <a:pPr algn="l" fontAlgn="b"/>
                      <a:r>
                        <a:rPr lang="nb-NO" sz="900" b="1" u="none" strike="noStrike" dirty="0" err="1">
                          <a:effectLst/>
                        </a:rPr>
                        <a:t>Change</a:t>
                      </a:r>
                      <a:r>
                        <a:rPr lang="nb-NO" sz="900" b="1" u="none" strike="noStrike" dirty="0">
                          <a:effectLst/>
                        </a:rPr>
                        <a:t> last </a:t>
                      </a:r>
                      <a:r>
                        <a:rPr lang="nb-NO" sz="900" b="1" u="none" strike="noStrike" dirty="0" err="1">
                          <a:effectLst/>
                        </a:rPr>
                        <a:t>year</a:t>
                      </a:r>
                      <a:endParaRPr lang="nb-NO" sz="900" b="1"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356231164"/>
                  </a:ext>
                </a:extLst>
              </a:tr>
              <a:tr h="119739">
                <a:tc>
                  <a:txBody>
                    <a:bodyPr/>
                    <a:lstStyle/>
                    <a:p>
                      <a:pPr algn="l" fontAlgn="b"/>
                      <a:r>
                        <a:rPr lang="nb-NO" sz="900" u="none" strike="noStrike">
                          <a:effectLst/>
                        </a:rPr>
                        <a:t>Key variables</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2031860410"/>
                  </a:ext>
                </a:extLst>
              </a:tr>
              <a:tr h="346718">
                <a:tc>
                  <a:txBody>
                    <a:bodyPr/>
                    <a:lstStyle/>
                    <a:p>
                      <a:pPr algn="l" fontAlgn="b"/>
                      <a:r>
                        <a:rPr lang="nb-NO" sz="900" u="none" strike="noStrike" dirty="0" err="1">
                          <a:effectLst/>
                        </a:rPr>
                        <a:t>Current</a:t>
                      </a:r>
                      <a:r>
                        <a:rPr lang="nb-NO" sz="900" u="none" strike="noStrike" dirty="0">
                          <a:effectLst/>
                        </a:rPr>
                        <a:t> </a:t>
                      </a:r>
                      <a:r>
                        <a:rPr lang="nb-NO" sz="900" u="none" strike="noStrike" dirty="0" err="1">
                          <a:effectLst/>
                        </a:rPr>
                        <a:t>education</a:t>
                      </a:r>
                      <a:r>
                        <a:rPr lang="nb-NO" sz="900" u="none" strike="noStrike" dirty="0">
                          <a:effectLst/>
                        </a:rPr>
                        <a:t> </a:t>
                      </a:r>
                      <a:r>
                        <a:rPr lang="nb-NO" sz="900" u="none" strike="noStrike" dirty="0" err="1">
                          <a:effectLst/>
                        </a:rPr>
                        <a:t>expenditure</a:t>
                      </a:r>
                      <a:r>
                        <a:rPr lang="nb-NO" sz="900" u="none" strike="noStrike" dirty="0">
                          <a:effectLst/>
                        </a:rPr>
                        <a:t>. NOK million</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197779</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204696</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213183</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8487</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941647805"/>
                  </a:ext>
                </a:extLst>
              </a:tr>
              <a:tr h="233228">
                <a:tc>
                  <a:txBody>
                    <a:bodyPr/>
                    <a:lstStyle/>
                    <a:p>
                      <a:pPr algn="l" fontAlgn="b"/>
                      <a:r>
                        <a:rPr lang="nb-NO" sz="900" u="none" strike="noStrike">
                          <a:effectLst/>
                        </a:rPr>
                        <a:t>Capital formation in education. NOK million</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36165</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37377</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42442</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5065</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4125963568"/>
                  </a:ext>
                </a:extLst>
              </a:tr>
              <a:tr h="233228">
                <a:tc>
                  <a:txBody>
                    <a:bodyPr/>
                    <a:lstStyle/>
                    <a:p>
                      <a:pPr algn="l" fontAlgn="b"/>
                      <a:r>
                        <a:rPr lang="en-US" sz="900" u="none" strike="noStrike">
                          <a:effectLst/>
                        </a:rPr>
                        <a:t>Current education expenditure per capita</a:t>
                      </a:r>
                      <a:endParaRPr lang="en-US" sz="900" b="0" i="0" u="none" strike="noStrike">
                        <a:solidFill>
                          <a:srgbClr val="000000"/>
                        </a:solidFill>
                        <a:effectLst/>
                        <a:latin typeface="Calibri" panose="020F0502020204030204" pitchFamily="34" charset="0"/>
                      </a:endParaRPr>
                    </a:p>
                  </a:txBody>
                  <a:tcPr marL="7553" marR="7553" marT="7553" marB="0" anchor="b">
                    <a:solidFill>
                      <a:srgbClr val="FFC000"/>
                    </a:solidFill>
                  </a:tcPr>
                </a:tc>
                <a:tc>
                  <a:txBody>
                    <a:bodyPr/>
                    <a:lstStyle/>
                    <a:p>
                      <a:pPr algn="r" fontAlgn="b"/>
                      <a:r>
                        <a:rPr lang="nb-NO" sz="900" u="none" strike="noStrike">
                          <a:effectLst/>
                        </a:rPr>
                        <a:t>37772</a:t>
                      </a:r>
                      <a:endParaRPr lang="nb-NO" sz="900" b="0" i="0" u="none" strike="noStrike">
                        <a:solidFill>
                          <a:srgbClr val="000000"/>
                        </a:solidFill>
                        <a:effectLst/>
                        <a:latin typeface="Calibri" panose="020F0502020204030204" pitchFamily="34" charset="0"/>
                      </a:endParaRPr>
                    </a:p>
                  </a:txBody>
                  <a:tcPr marL="7553" marR="7553" marT="7553" marB="0" anchor="b">
                    <a:solidFill>
                      <a:srgbClr val="FFC000"/>
                    </a:solidFill>
                  </a:tcPr>
                </a:tc>
                <a:tc>
                  <a:txBody>
                    <a:bodyPr/>
                    <a:lstStyle/>
                    <a:p>
                      <a:pPr algn="r" fontAlgn="b"/>
                      <a:r>
                        <a:rPr lang="nb-NO" sz="900" u="none" strike="noStrike">
                          <a:effectLst/>
                        </a:rPr>
                        <a:t>38790</a:t>
                      </a:r>
                      <a:endParaRPr lang="nb-NO" sz="900" b="0" i="0" u="none" strike="noStrike">
                        <a:solidFill>
                          <a:srgbClr val="000000"/>
                        </a:solidFill>
                        <a:effectLst/>
                        <a:latin typeface="Calibri" panose="020F0502020204030204" pitchFamily="34" charset="0"/>
                      </a:endParaRPr>
                    </a:p>
                  </a:txBody>
                  <a:tcPr marL="7553" marR="7553" marT="7553" marB="0" anchor="b">
                    <a:solidFill>
                      <a:srgbClr val="FFC000"/>
                    </a:solidFill>
                  </a:tcPr>
                </a:tc>
                <a:tc>
                  <a:txBody>
                    <a:bodyPr/>
                    <a:lstStyle/>
                    <a:p>
                      <a:pPr algn="r" fontAlgn="b"/>
                      <a:r>
                        <a:rPr lang="nb-NO" sz="900" u="none" strike="noStrike" dirty="0">
                          <a:effectLst/>
                        </a:rPr>
                        <a:t>40133</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FFC000"/>
                    </a:solidFill>
                  </a:tcPr>
                </a:tc>
                <a:tc>
                  <a:txBody>
                    <a:bodyPr/>
                    <a:lstStyle/>
                    <a:p>
                      <a:pPr algn="r" fontAlgn="b"/>
                      <a:r>
                        <a:rPr lang="nb-NO" sz="900" u="none" strike="noStrike" dirty="0">
                          <a:effectLst/>
                        </a:rPr>
                        <a:t>1343</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FFC000"/>
                    </a:solidFill>
                  </a:tcPr>
                </a:tc>
                <a:extLst>
                  <a:ext uri="{0D108BD9-81ED-4DB2-BD59-A6C34878D82A}">
                    <a16:rowId xmlns:a16="http://schemas.microsoft.com/office/drawing/2014/main" val="2134280922"/>
                  </a:ext>
                </a:extLst>
              </a:tr>
              <a:tr h="346718">
                <a:tc>
                  <a:txBody>
                    <a:bodyPr/>
                    <a:lstStyle/>
                    <a:p>
                      <a:pPr algn="l" fontAlgn="b"/>
                      <a:r>
                        <a:rPr lang="en-US" sz="900" u="none" strike="noStrike" dirty="0">
                          <a:effectLst/>
                        </a:rPr>
                        <a:t>Current education expenditure. Per cent of GDP</a:t>
                      </a:r>
                      <a:endParaRPr lang="en-US" sz="900" b="0" i="0" u="none" strike="noStrike" dirty="0">
                        <a:solidFill>
                          <a:srgbClr val="000000"/>
                        </a:solidFill>
                        <a:effectLst/>
                        <a:latin typeface="Calibri" panose="020F0502020204030204" pitchFamily="34" charset="0"/>
                      </a:endParaRPr>
                    </a:p>
                  </a:txBody>
                  <a:tcPr marL="7553" marR="7553" marT="7553" marB="0" anchor="b">
                    <a:solidFill>
                      <a:srgbClr val="92D050"/>
                    </a:solidFill>
                  </a:tcPr>
                </a:tc>
                <a:tc>
                  <a:txBody>
                    <a:bodyPr/>
                    <a:lstStyle/>
                    <a:p>
                      <a:pPr algn="r" fontAlgn="b"/>
                      <a:r>
                        <a:rPr lang="nb-NO" sz="900" u="none" strike="noStrike" dirty="0">
                          <a:effectLst/>
                        </a:rPr>
                        <a:t>6,4</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92D050"/>
                    </a:solidFill>
                  </a:tcPr>
                </a:tc>
                <a:tc>
                  <a:txBody>
                    <a:bodyPr/>
                    <a:lstStyle/>
                    <a:p>
                      <a:pPr algn="r" fontAlgn="b"/>
                      <a:r>
                        <a:rPr lang="nb-NO" sz="900" u="none" strike="noStrike" dirty="0">
                          <a:effectLst/>
                        </a:rPr>
                        <a:t>6,2</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92D050"/>
                    </a:solidFill>
                  </a:tcPr>
                </a:tc>
                <a:tc>
                  <a:txBody>
                    <a:bodyPr/>
                    <a:lstStyle/>
                    <a:p>
                      <a:pPr algn="r" fontAlgn="b"/>
                      <a:r>
                        <a:rPr lang="nb-NO" sz="900" u="none" strike="noStrike" dirty="0">
                          <a:effectLst/>
                        </a:rPr>
                        <a:t>6,0</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92D050"/>
                    </a:solidFill>
                  </a:tcPr>
                </a:tc>
                <a:tc>
                  <a:txBody>
                    <a:bodyPr/>
                    <a:lstStyle/>
                    <a:p>
                      <a:pPr algn="r" fontAlgn="b"/>
                      <a:r>
                        <a:rPr lang="nb-NO" sz="900" u="none" strike="noStrike" dirty="0">
                          <a:effectLst/>
                        </a:rPr>
                        <a:t>-0,2</a:t>
                      </a:r>
                      <a:endParaRPr lang="nb-NO" sz="900" b="0" i="0" u="none" strike="noStrike" dirty="0">
                        <a:solidFill>
                          <a:srgbClr val="000000"/>
                        </a:solidFill>
                        <a:effectLst/>
                        <a:latin typeface="Calibri" panose="020F0502020204030204" pitchFamily="34" charset="0"/>
                      </a:endParaRPr>
                    </a:p>
                  </a:txBody>
                  <a:tcPr marL="7553" marR="7553" marT="7553" marB="0" anchor="b">
                    <a:solidFill>
                      <a:srgbClr val="92D050"/>
                    </a:solidFill>
                  </a:tcPr>
                </a:tc>
                <a:extLst>
                  <a:ext uri="{0D108BD9-81ED-4DB2-BD59-A6C34878D82A}">
                    <a16:rowId xmlns:a16="http://schemas.microsoft.com/office/drawing/2014/main" val="2911402364"/>
                  </a:ext>
                </a:extLst>
              </a:tr>
              <a:tr h="346718">
                <a:tc>
                  <a:txBody>
                    <a:bodyPr/>
                    <a:lstStyle/>
                    <a:p>
                      <a:pPr algn="l" fontAlgn="b"/>
                      <a:r>
                        <a:rPr lang="en-US" sz="900" u="none" strike="noStrike">
                          <a:effectLst/>
                        </a:rPr>
                        <a:t>Current education expenditure. Per cent of GDP Mainland Norway</a:t>
                      </a:r>
                      <a:endParaRPr lang="en-US"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7,3</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7,3</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7,3</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0,0</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295462780"/>
                  </a:ext>
                </a:extLst>
              </a:tr>
              <a:tr h="119739">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1228776264"/>
                  </a:ext>
                </a:extLst>
              </a:tr>
              <a:tr h="361923">
                <a:tc>
                  <a:txBody>
                    <a:bodyPr/>
                    <a:lstStyle/>
                    <a:p>
                      <a:pPr algn="l" fontAlgn="b"/>
                      <a:r>
                        <a:rPr lang="en-US" sz="900" u="none" strike="noStrike" dirty="0">
                          <a:effectLst/>
                        </a:rPr>
                        <a:t>Share of total expenditure (percentage)</a:t>
                      </a:r>
                      <a:endParaRPr lang="en-US" sz="900" b="0" i="0" u="none" strike="noStrike" dirty="0">
                        <a:solidFill>
                          <a:srgbClr val="000000"/>
                        </a:solidFill>
                        <a:effectLst/>
                        <a:latin typeface="Calibri" panose="020F0502020204030204" pitchFamily="34" charset="0"/>
                      </a:endParaRPr>
                    </a:p>
                  </a:txBody>
                  <a:tcPr marL="7553" marR="7553" marT="7553" marB="0" anchor="b">
                    <a:solidFill>
                      <a:schemeClr val="bg2">
                        <a:lumMod val="90000"/>
                      </a:schemeClr>
                    </a:solidFill>
                  </a:tcPr>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bg2">
                        <a:lumMod val="90000"/>
                      </a:schemeClr>
                    </a:solidFill>
                  </a:tcPr>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bg2">
                        <a:lumMod val="90000"/>
                      </a:schemeClr>
                    </a:solidFill>
                  </a:tcPr>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bg2">
                        <a:lumMod val="90000"/>
                      </a:schemeClr>
                    </a:solidFill>
                  </a:tcPr>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bg2">
                        <a:lumMod val="90000"/>
                      </a:schemeClr>
                    </a:solidFill>
                  </a:tcPr>
                </a:tc>
                <a:extLst>
                  <a:ext uri="{0D108BD9-81ED-4DB2-BD59-A6C34878D82A}">
                    <a16:rowId xmlns:a16="http://schemas.microsoft.com/office/drawing/2014/main" val="3029351037"/>
                  </a:ext>
                </a:extLst>
              </a:tr>
              <a:tr h="119739">
                <a:tc>
                  <a:txBody>
                    <a:bodyPr/>
                    <a:lstStyle/>
                    <a:p>
                      <a:pPr algn="l" fontAlgn="b"/>
                      <a:r>
                        <a:rPr lang="nb-NO" sz="900" u="none" strike="noStrike">
                          <a:effectLst/>
                        </a:rPr>
                        <a:t>Primary education</a:t>
                      </a:r>
                      <a:endParaRPr lang="nb-NO" sz="900" b="0" i="0" u="none" strike="noStrike">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39,2</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a:effectLst/>
                        </a:rPr>
                        <a:t>39,5</a:t>
                      </a:r>
                      <a:endParaRPr lang="nb-NO" sz="900" b="0" i="0" u="none" strike="noStrike">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39,7</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0,2</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extLst>
                  <a:ext uri="{0D108BD9-81ED-4DB2-BD59-A6C34878D82A}">
                    <a16:rowId xmlns:a16="http://schemas.microsoft.com/office/drawing/2014/main" val="445200391"/>
                  </a:ext>
                </a:extLst>
              </a:tr>
              <a:tr h="119739">
                <a:tc>
                  <a:txBody>
                    <a:bodyPr/>
                    <a:lstStyle/>
                    <a:p>
                      <a:pPr algn="l" fontAlgn="b"/>
                      <a:r>
                        <a:rPr lang="nb-NO" sz="900" u="none" strike="noStrike" dirty="0" err="1">
                          <a:effectLst/>
                        </a:rPr>
                        <a:t>Secondary</a:t>
                      </a:r>
                      <a:r>
                        <a:rPr lang="nb-NO" sz="900" u="none" strike="noStrike" dirty="0">
                          <a:effectLst/>
                        </a:rPr>
                        <a:t> </a:t>
                      </a:r>
                      <a:r>
                        <a:rPr lang="nb-NO" sz="900" u="none" strike="noStrike" dirty="0" err="1">
                          <a:effectLst/>
                        </a:rPr>
                        <a:t>education</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18,1</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17,9</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17,6</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-0,3</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3294643186"/>
                  </a:ext>
                </a:extLst>
              </a:tr>
              <a:tr h="119739">
                <a:tc>
                  <a:txBody>
                    <a:bodyPr/>
                    <a:lstStyle/>
                    <a:p>
                      <a:pPr algn="l" fontAlgn="b"/>
                      <a:r>
                        <a:rPr lang="nb-NO" sz="900" u="none" strike="noStrike" dirty="0" err="1">
                          <a:effectLst/>
                        </a:rPr>
                        <a:t>Higher</a:t>
                      </a:r>
                      <a:r>
                        <a:rPr lang="nb-NO" sz="900" u="none" strike="noStrike" dirty="0">
                          <a:effectLst/>
                        </a:rPr>
                        <a:t> </a:t>
                      </a:r>
                      <a:r>
                        <a:rPr lang="nb-NO" sz="900" u="none" strike="noStrike" dirty="0" err="1">
                          <a:effectLst/>
                        </a:rPr>
                        <a:t>education</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23,2</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23,1</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23,6</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0,5</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extLst>
                  <a:ext uri="{0D108BD9-81ED-4DB2-BD59-A6C34878D82A}">
                    <a16:rowId xmlns:a16="http://schemas.microsoft.com/office/drawing/2014/main" val="4072927619"/>
                  </a:ext>
                </a:extLst>
              </a:tr>
              <a:tr h="119739">
                <a:tc>
                  <a:txBody>
                    <a:bodyPr/>
                    <a:lstStyle/>
                    <a:p>
                      <a:pPr algn="l" fontAlgn="b"/>
                      <a:r>
                        <a:rPr lang="nb-NO" sz="900" u="none" strike="noStrike">
                          <a:effectLst/>
                        </a:rPr>
                        <a:t>Adult education</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4,0</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4,1</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4,1</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0,0</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2151187451"/>
                  </a:ext>
                </a:extLst>
              </a:tr>
              <a:tr h="119739">
                <a:tc>
                  <a:txBody>
                    <a:bodyPr/>
                    <a:lstStyle/>
                    <a:p>
                      <a:pPr algn="l" fontAlgn="b"/>
                      <a:r>
                        <a:rPr lang="nb-NO" sz="900" u="none" strike="noStrike" dirty="0" err="1">
                          <a:effectLst/>
                        </a:rPr>
                        <a:t>Other</a:t>
                      </a:r>
                      <a:r>
                        <a:rPr lang="nb-NO" sz="900" u="none" strike="noStrike" dirty="0">
                          <a:effectLst/>
                        </a:rPr>
                        <a:t> </a:t>
                      </a:r>
                      <a:r>
                        <a:rPr lang="nb-NO" sz="900" u="none" strike="noStrike" dirty="0" err="1">
                          <a:effectLst/>
                        </a:rPr>
                        <a:t>education</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a:effectLst/>
                        </a:rPr>
                        <a:t>4,1</a:t>
                      </a:r>
                      <a:endParaRPr lang="nb-NO" sz="900" b="0" i="0" u="none" strike="noStrike">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a:effectLst/>
                        </a:rPr>
                        <a:t>4,1</a:t>
                      </a:r>
                      <a:endParaRPr lang="nb-NO" sz="900" b="0" i="0" u="none" strike="noStrike">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a:effectLst/>
                        </a:rPr>
                        <a:t>4,1</a:t>
                      </a:r>
                      <a:endParaRPr lang="nb-NO" sz="900" b="0" i="0" u="none" strike="noStrike">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tc>
                  <a:txBody>
                    <a:bodyPr/>
                    <a:lstStyle/>
                    <a:p>
                      <a:pPr algn="r" fontAlgn="b"/>
                      <a:r>
                        <a:rPr lang="nb-NO" sz="900" u="none" strike="noStrike" dirty="0">
                          <a:effectLst/>
                        </a:rPr>
                        <a:t>0,0</a:t>
                      </a:r>
                      <a:endParaRPr lang="nb-NO" sz="900" b="0" i="0" u="none" strike="noStrike" dirty="0">
                        <a:solidFill>
                          <a:srgbClr val="000000"/>
                        </a:solidFill>
                        <a:effectLst/>
                        <a:latin typeface="Calibri" panose="020F0502020204030204" pitchFamily="34" charset="0"/>
                      </a:endParaRPr>
                    </a:p>
                  </a:txBody>
                  <a:tcPr marL="7553" marR="7553" marT="7553" marB="0" anchor="b">
                    <a:solidFill>
                      <a:schemeClr val="accent3">
                        <a:lumMod val="40000"/>
                        <a:lumOff val="60000"/>
                      </a:schemeClr>
                    </a:solidFill>
                  </a:tcPr>
                </a:tc>
                <a:extLst>
                  <a:ext uri="{0D108BD9-81ED-4DB2-BD59-A6C34878D82A}">
                    <a16:rowId xmlns:a16="http://schemas.microsoft.com/office/drawing/2014/main" val="209903628"/>
                  </a:ext>
                </a:extLst>
              </a:tr>
              <a:tr h="119739">
                <a:tc>
                  <a:txBody>
                    <a:bodyPr/>
                    <a:lstStyle/>
                    <a:p>
                      <a:pPr algn="l" fontAlgn="b"/>
                      <a:r>
                        <a:rPr lang="nb-NO" sz="900" u="none" strike="noStrike">
                          <a:effectLst/>
                        </a:rPr>
                        <a:t>In-house training</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10,7</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10,4</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10,0</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-0,4</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97772110"/>
                  </a:ext>
                </a:extLst>
              </a:tr>
              <a:tr h="233228">
                <a:tc>
                  <a:txBody>
                    <a:bodyPr/>
                    <a:lstStyle/>
                    <a:p>
                      <a:pPr algn="l" fontAlgn="b"/>
                      <a:r>
                        <a:rPr lang="nb-NO" sz="900" u="none" strike="noStrike" dirty="0">
                          <a:effectLst/>
                        </a:rPr>
                        <a:t>Associated </a:t>
                      </a:r>
                      <a:r>
                        <a:rPr lang="nb-NO" sz="900" u="none" strike="noStrike" dirty="0" err="1">
                          <a:effectLst/>
                        </a:rPr>
                        <a:t>goods</a:t>
                      </a:r>
                      <a:r>
                        <a:rPr lang="nb-NO" sz="900" u="none" strike="noStrike" dirty="0">
                          <a:effectLst/>
                        </a:rPr>
                        <a:t> and services</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0,8</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0,8</a:t>
                      </a:r>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a:effectLst/>
                        </a:rPr>
                        <a:t>0,8</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r" fontAlgn="b"/>
                      <a:r>
                        <a:rPr lang="nb-NO" sz="900" u="none" strike="noStrike" dirty="0">
                          <a:effectLst/>
                        </a:rPr>
                        <a:t>0,1</a:t>
                      </a:r>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1074853548"/>
                  </a:ext>
                </a:extLst>
              </a:tr>
              <a:tr h="119739">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2317756065"/>
                  </a:ext>
                </a:extLst>
              </a:tr>
              <a:tr h="233228">
                <a:tc gridSpan="5">
                  <a:txBody>
                    <a:bodyPr/>
                    <a:lstStyle/>
                    <a:p>
                      <a:pPr algn="l" fontAlgn="b"/>
                      <a:r>
                        <a:rPr lang="en-US" sz="900" u="none" strike="noStrike" baseline="30000" dirty="0">
                          <a:effectLst/>
                        </a:rPr>
                        <a:t>1</a:t>
                      </a:r>
                      <a:r>
                        <a:rPr lang="en-US" sz="900" u="none" strike="noStrike" dirty="0">
                          <a:effectLst/>
                        </a:rPr>
                        <a:t>Current education expenditure does not include capital formation.</a:t>
                      </a:r>
                      <a:endParaRPr lang="en-US" sz="900" b="0" i="0" u="none" strike="noStrike" dirty="0">
                        <a:solidFill>
                          <a:srgbClr val="000000"/>
                        </a:solidFill>
                        <a:effectLst/>
                        <a:latin typeface="Calibri" panose="020F0502020204030204" pitchFamily="34" charset="0"/>
                      </a:endParaRPr>
                    </a:p>
                  </a:txBody>
                  <a:tcPr marL="7553" marR="7553" marT="7553"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3978275"/>
                  </a:ext>
                </a:extLst>
              </a:tr>
              <a:tr h="119739">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3802132074"/>
                  </a:ext>
                </a:extLst>
              </a:tr>
              <a:tr h="233228">
                <a:tc>
                  <a:txBody>
                    <a:bodyPr/>
                    <a:lstStyle/>
                    <a:p>
                      <a:pPr algn="l" fontAlgn="b"/>
                      <a:r>
                        <a:rPr lang="nb-NO" sz="900" u="none" strike="noStrike">
                          <a:effectLst/>
                        </a:rPr>
                        <a:t>Source: Statistics Norway</a:t>
                      </a:r>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a:solidFill>
                          <a:srgbClr val="000000"/>
                        </a:solidFill>
                        <a:effectLst/>
                        <a:latin typeface="Calibri" panose="020F0502020204030204" pitchFamily="34" charset="0"/>
                      </a:endParaRPr>
                    </a:p>
                  </a:txBody>
                  <a:tcPr marL="7553" marR="7553" marT="7553" marB="0" anchor="b"/>
                </a:tc>
                <a:tc>
                  <a:txBody>
                    <a:bodyPr/>
                    <a:lstStyle/>
                    <a:p>
                      <a:pPr algn="l" fontAlgn="b"/>
                      <a:endParaRPr lang="nb-NO" sz="900" b="0" i="0" u="none" strike="noStrike" dirty="0">
                        <a:solidFill>
                          <a:srgbClr val="000000"/>
                        </a:solidFill>
                        <a:effectLst/>
                        <a:latin typeface="Calibri" panose="020F0502020204030204" pitchFamily="34" charset="0"/>
                      </a:endParaRPr>
                    </a:p>
                  </a:txBody>
                  <a:tcPr marL="7553" marR="7553" marT="7553" marB="0" anchor="b"/>
                </a:tc>
                <a:extLst>
                  <a:ext uri="{0D108BD9-81ED-4DB2-BD59-A6C34878D82A}">
                    <a16:rowId xmlns:a16="http://schemas.microsoft.com/office/drawing/2014/main" val="4179954721"/>
                  </a:ext>
                </a:extLst>
              </a:tr>
            </a:tbl>
          </a:graphicData>
        </a:graphic>
      </p:graphicFrame>
      <p:graphicFrame>
        <p:nvGraphicFramePr>
          <p:cNvPr id="9" name="Tabell 8">
            <a:extLst>
              <a:ext uri="{FF2B5EF4-FFF2-40B4-BE49-F238E27FC236}">
                <a16:creationId xmlns:a16="http://schemas.microsoft.com/office/drawing/2014/main" id="{CDA19D93-A434-4A43-B98B-B4B51C8347F5}"/>
              </a:ext>
            </a:extLst>
          </p:cNvPr>
          <p:cNvGraphicFramePr>
            <a:graphicFrameLocks noGrp="1"/>
          </p:cNvGraphicFramePr>
          <p:nvPr>
            <p:extLst>
              <p:ext uri="{D42A27DB-BD31-4B8C-83A1-F6EECF244321}">
                <p14:modId xmlns:p14="http://schemas.microsoft.com/office/powerpoint/2010/main" val="3987250221"/>
              </p:ext>
            </p:extLst>
          </p:nvPr>
        </p:nvGraphicFramePr>
        <p:xfrm>
          <a:off x="6411159" y="1892968"/>
          <a:ext cx="5123115" cy="3561348"/>
        </p:xfrm>
        <a:graphic>
          <a:graphicData uri="http://schemas.openxmlformats.org/drawingml/2006/table">
            <a:tbl>
              <a:tblPr>
                <a:tableStyleId>{5C22544A-7EE6-4342-B048-85BDC9FD1C3A}</a:tableStyleId>
              </a:tblPr>
              <a:tblGrid>
                <a:gridCol w="1024623">
                  <a:extLst>
                    <a:ext uri="{9D8B030D-6E8A-4147-A177-3AD203B41FA5}">
                      <a16:colId xmlns:a16="http://schemas.microsoft.com/office/drawing/2014/main" val="3115964201"/>
                    </a:ext>
                  </a:extLst>
                </a:gridCol>
                <a:gridCol w="1024623">
                  <a:extLst>
                    <a:ext uri="{9D8B030D-6E8A-4147-A177-3AD203B41FA5}">
                      <a16:colId xmlns:a16="http://schemas.microsoft.com/office/drawing/2014/main" val="2641672656"/>
                    </a:ext>
                  </a:extLst>
                </a:gridCol>
                <a:gridCol w="1024623">
                  <a:extLst>
                    <a:ext uri="{9D8B030D-6E8A-4147-A177-3AD203B41FA5}">
                      <a16:colId xmlns:a16="http://schemas.microsoft.com/office/drawing/2014/main" val="3237064352"/>
                    </a:ext>
                  </a:extLst>
                </a:gridCol>
                <a:gridCol w="1024623">
                  <a:extLst>
                    <a:ext uri="{9D8B030D-6E8A-4147-A177-3AD203B41FA5}">
                      <a16:colId xmlns:a16="http://schemas.microsoft.com/office/drawing/2014/main" val="7867937"/>
                    </a:ext>
                  </a:extLst>
                </a:gridCol>
                <a:gridCol w="1024623">
                  <a:extLst>
                    <a:ext uri="{9D8B030D-6E8A-4147-A177-3AD203B41FA5}">
                      <a16:colId xmlns:a16="http://schemas.microsoft.com/office/drawing/2014/main" val="3228668878"/>
                    </a:ext>
                  </a:extLst>
                </a:gridCol>
              </a:tblGrid>
              <a:tr h="194028">
                <a:tc gridSpan="5">
                  <a:txBody>
                    <a:bodyPr/>
                    <a:lstStyle/>
                    <a:p>
                      <a:pPr algn="l" fontAlgn="b"/>
                      <a:r>
                        <a:rPr lang="en-US" sz="1100" b="1" u="none" strike="noStrike" dirty="0">
                          <a:effectLst/>
                        </a:rPr>
                        <a:t>Expenditure on education per pupil / student. NOK million</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68306448"/>
                  </a:ext>
                </a:extLst>
              </a:tr>
              <a:tr h="561219">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2016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2017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2018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Per cent </a:t>
                      </a:r>
                      <a:r>
                        <a:rPr lang="nb-NO" sz="1100" b="1" u="none" strike="noStrike" dirty="0" err="1">
                          <a:effectLst/>
                        </a:rPr>
                        <a:t>change</a:t>
                      </a:r>
                      <a:r>
                        <a:rPr lang="nb-NO" sz="1100" b="1" u="none" strike="noStrike" dirty="0">
                          <a:effectLst/>
                        </a:rPr>
                        <a:t> from last </a:t>
                      </a:r>
                      <a:r>
                        <a:rPr lang="nb-NO" sz="1100" b="1" u="none" strike="noStrike" dirty="0" err="1">
                          <a:effectLst/>
                        </a:rPr>
                        <a:t>year</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3003408"/>
                  </a:ext>
                </a:extLst>
              </a:tr>
              <a:tr h="744816">
                <a:tc>
                  <a:txBody>
                    <a:bodyPr/>
                    <a:lstStyle/>
                    <a:p>
                      <a:pPr algn="l" fontAlgn="b"/>
                      <a:r>
                        <a:rPr lang="en-US" sz="1100" u="none" strike="noStrike" dirty="0">
                          <a:effectLst/>
                        </a:rPr>
                        <a:t>Expenditure on education per pupil, primary school</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123309</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a:effectLst/>
                        </a:rPr>
                        <a:t>127871</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a:effectLst/>
                        </a:rPr>
                        <a:t>133108</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4,1</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947617935"/>
                  </a:ext>
                </a:extLst>
              </a:tr>
              <a:tr h="928413">
                <a:tc>
                  <a:txBody>
                    <a:bodyPr/>
                    <a:lstStyle/>
                    <a:p>
                      <a:pPr algn="l" fontAlgn="b"/>
                      <a:r>
                        <a:rPr lang="en-US" sz="1100" u="none" strike="noStrike" dirty="0">
                          <a:effectLst/>
                        </a:rPr>
                        <a:t>Expenditure on education per pupil, secondary school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dirty="0">
                          <a:effectLst/>
                        </a:rPr>
                        <a:t>177880</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dirty="0">
                          <a:effectLst/>
                        </a:rPr>
                        <a:t>184127</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dirty="0">
                          <a:effectLst/>
                        </a:rPr>
                        <a:t>188159</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2,2</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017284"/>
                  </a:ext>
                </a:extLst>
              </a:tr>
              <a:tr h="744816">
                <a:tc>
                  <a:txBody>
                    <a:bodyPr/>
                    <a:lstStyle/>
                    <a:p>
                      <a:pPr algn="l" fontAlgn="b"/>
                      <a:r>
                        <a:rPr lang="en-US" sz="1100" u="none" strike="noStrike" dirty="0">
                          <a:effectLst/>
                        </a:rPr>
                        <a:t>Expenditure on education per student, higher education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168080</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170402</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180948</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nb-NO" sz="1100" u="none" strike="noStrike" dirty="0">
                          <a:effectLst/>
                        </a:rPr>
                        <a:t>6,2</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957331800"/>
                  </a:ext>
                </a:extLst>
              </a:tr>
              <a:tr h="194028">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2206200"/>
                  </a:ext>
                </a:extLst>
              </a:tr>
              <a:tr h="194028">
                <a:tc gridSpan="2">
                  <a:txBody>
                    <a:bodyPr/>
                    <a:lstStyle/>
                    <a:p>
                      <a:pPr algn="l" fontAlgn="b"/>
                      <a:r>
                        <a:rPr lang="nb-NO" sz="1100" u="none" strike="noStrike">
                          <a:effectLst/>
                        </a:rPr>
                        <a:t>Source: Statistics Norway</a:t>
                      </a:r>
                      <a:endParaRPr lang="nb-NO"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471782"/>
                  </a:ext>
                </a:extLst>
              </a:tr>
            </a:tbl>
          </a:graphicData>
        </a:graphic>
      </p:graphicFrame>
    </p:spTree>
    <p:extLst>
      <p:ext uri="{BB962C8B-B14F-4D97-AF65-F5344CB8AC3E}">
        <p14:creationId xmlns:p14="http://schemas.microsoft.com/office/powerpoint/2010/main" val="90565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0394DA8-7974-45CD-A301-F91D2E13D04D}"/>
              </a:ext>
            </a:extLst>
          </p:cNvPr>
          <p:cNvSpPr>
            <a:spLocks noGrp="1"/>
          </p:cNvSpPr>
          <p:nvPr>
            <p:ph type="body" sz="quarter" idx="13"/>
          </p:nvPr>
        </p:nvSpPr>
        <p:spPr/>
        <p:txBody>
          <a:bodyPr/>
          <a:lstStyle/>
          <a:p>
            <a:endParaRPr lang="en-GB" dirty="0"/>
          </a:p>
        </p:txBody>
      </p:sp>
      <p:graphicFrame>
        <p:nvGraphicFramePr>
          <p:cNvPr id="5" name="Plassholder for innhold 4">
            <a:extLst>
              <a:ext uri="{FF2B5EF4-FFF2-40B4-BE49-F238E27FC236}">
                <a16:creationId xmlns:a16="http://schemas.microsoft.com/office/drawing/2014/main" id="{A95E73F5-5B35-4C53-BC9C-E04E8CD9D351}"/>
              </a:ext>
            </a:extLst>
          </p:cNvPr>
          <p:cNvGraphicFramePr>
            <a:graphicFrameLocks noGrp="1"/>
          </p:cNvGraphicFramePr>
          <p:nvPr>
            <p:ph sz="quarter" idx="14"/>
            <p:extLst>
              <p:ext uri="{D42A27DB-BD31-4B8C-83A1-F6EECF244321}">
                <p14:modId xmlns:p14="http://schemas.microsoft.com/office/powerpoint/2010/main" val="999218328"/>
              </p:ext>
            </p:extLst>
          </p:nvPr>
        </p:nvGraphicFramePr>
        <p:xfrm>
          <a:off x="657225" y="827882"/>
          <a:ext cx="5259386" cy="4925011"/>
        </p:xfrm>
        <a:graphic>
          <a:graphicData uri="http://schemas.openxmlformats.org/drawingml/2006/table">
            <a:tbl>
              <a:tblPr>
                <a:tableStyleId>{5C22544A-7EE6-4342-B048-85BDC9FD1C3A}</a:tableStyleId>
              </a:tblPr>
              <a:tblGrid>
                <a:gridCol w="1458628">
                  <a:extLst>
                    <a:ext uri="{9D8B030D-6E8A-4147-A177-3AD203B41FA5}">
                      <a16:colId xmlns:a16="http://schemas.microsoft.com/office/drawing/2014/main" val="2705658366"/>
                    </a:ext>
                  </a:extLst>
                </a:gridCol>
                <a:gridCol w="516074">
                  <a:extLst>
                    <a:ext uri="{9D8B030D-6E8A-4147-A177-3AD203B41FA5}">
                      <a16:colId xmlns:a16="http://schemas.microsoft.com/office/drawing/2014/main" val="2256558701"/>
                    </a:ext>
                  </a:extLst>
                </a:gridCol>
                <a:gridCol w="280161">
                  <a:extLst>
                    <a:ext uri="{9D8B030D-6E8A-4147-A177-3AD203B41FA5}">
                      <a16:colId xmlns:a16="http://schemas.microsoft.com/office/drawing/2014/main" val="554018556"/>
                    </a:ext>
                  </a:extLst>
                </a:gridCol>
                <a:gridCol w="309639">
                  <a:extLst>
                    <a:ext uri="{9D8B030D-6E8A-4147-A177-3AD203B41FA5}">
                      <a16:colId xmlns:a16="http://schemas.microsoft.com/office/drawing/2014/main" val="2384996755"/>
                    </a:ext>
                  </a:extLst>
                </a:gridCol>
                <a:gridCol w="556189">
                  <a:extLst>
                    <a:ext uri="{9D8B030D-6E8A-4147-A177-3AD203B41FA5}">
                      <a16:colId xmlns:a16="http://schemas.microsoft.com/office/drawing/2014/main" val="2306100421"/>
                    </a:ext>
                  </a:extLst>
                </a:gridCol>
                <a:gridCol w="590643">
                  <a:extLst>
                    <a:ext uri="{9D8B030D-6E8A-4147-A177-3AD203B41FA5}">
                      <a16:colId xmlns:a16="http://schemas.microsoft.com/office/drawing/2014/main" val="3527054934"/>
                    </a:ext>
                  </a:extLst>
                </a:gridCol>
                <a:gridCol w="516262">
                  <a:extLst>
                    <a:ext uri="{9D8B030D-6E8A-4147-A177-3AD203B41FA5}">
                      <a16:colId xmlns:a16="http://schemas.microsoft.com/office/drawing/2014/main" val="567446671"/>
                    </a:ext>
                  </a:extLst>
                </a:gridCol>
                <a:gridCol w="530710">
                  <a:extLst>
                    <a:ext uri="{9D8B030D-6E8A-4147-A177-3AD203B41FA5}">
                      <a16:colId xmlns:a16="http://schemas.microsoft.com/office/drawing/2014/main" val="818547814"/>
                    </a:ext>
                  </a:extLst>
                </a:gridCol>
                <a:gridCol w="501080">
                  <a:extLst>
                    <a:ext uri="{9D8B030D-6E8A-4147-A177-3AD203B41FA5}">
                      <a16:colId xmlns:a16="http://schemas.microsoft.com/office/drawing/2014/main" val="2916040464"/>
                    </a:ext>
                  </a:extLst>
                </a:gridCol>
              </a:tblGrid>
              <a:tr h="388408">
                <a:tc gridSpan="4">
                  <a:txBody>
                    <a:bodyPr/>
                    <a:lstStyle/>
                    <a:p>
                      <a:pPr algn="l" fontAlgn="b"/>
                      <a:r>
                        <a:rPr lang="en-US" sz="1000" b="1" u="none" strike="noStrike" dirty="0">
                          <a:effectLst/>
                        </a:rPr>
                        <a:t>Education expenditure, by type of education and producer</a:t>
                      </a:r>
                      <a:endParaRPr lang="en-US" sz="1000" b="1" i="0" u="none" strike="noStrike" dirty="0">
                        <a:solidFill>
                          <a:srgbClr val="000000"/>
                        </a:solidFill>
                        <a:effectLst/>
                        <a:latin typeface="Calibri" panose="020F0502020204030204" pitchFamily="34" charset="0"/>
                      </a:endParaRPr>
                    </a:p>
                  </a:txBody>
                  <a:tcPr marL="5748" marR="5748" marT="5748"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extLst>
                  <a:ext uri="{0D108BD9-81ED-4DB2-BD59-A6C34878D82A}">
                    <a16:rowId xmlns:a16="http://schemas.microsoft.com/office/drawing/2014/main" val="2833393214"/>
                  </a:ext>
                </a:extLst>
              </a:tr>
              <a:tr h="260069">
                <a:tc>
                  <a:txBody>
                    <a:bodyPr/>
                    <a:lstStyle/>
                    <a:p>
                      <a:pPr algn="l" fontAlgn="b"/>
                      <a:endParaRPr lang="nb-NO" sz="700" b="0" i="0" u="none" strike="noStrike">
                        <a:solidFill>
                          <a:srgbClr val="000000"/>
                        </a:solidFill>
                        <a:effectLst/>
                        <a:latin typeface="Calibri" panose="020F0502020204030204" pitchFamily="34" charset="0"/>
                      </a:endParaRPr>
                    </a:p>
                  </a:txBody>
                  <a:tcPr marL="5748" marR="5748" marT="5748" marB="0" anchor="b"/>
                </a:tc>
                <a:tc gridSpan="2">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hMerge="1">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extLst>
                  <a:ext uri="{0D108BD9-81ED-4DB2-BD59-A6C34878D82A}">
                    <a16:rowId xmlns:a16="http://schemas.microsoft.com/office/drawing/2014/main" val="2369020197"/>
                  </a:ext>
                </a:extLst>
              </a:tr>
              <a:tr h="323292">
                <a:tc>
                  <a:txBody>
                    <a:bodyPr/>
                    <a:lstStyle/>
                    <a:p>
                      <a:pPr algn="l" fontAlgn="b"/>
                      <a:endParaRPr lang="nb-NO" sz="800" b="1" i="0" u="none" strike="noStrike" dirty="0">
                        <a:solidFill>
                          <a:srgbClr val="000000"/>
                        </a:solidFill>
                        <a:effectLst/>
                        <a:latin typeface="+mn-lt"/>
                      </a:endParaRPr>
                    </a:p>
                  </a:txBody>
                  <a:tcPr marL="5748" marR="5748" marT="5748" marB="0" anchor="b"/>
                </a:tc>
                <a:tc gridSpan="3">
                  <a:txBody>
                    <a:bodyPr/>
                    <a:lstStyle/>
                    <a:p>
                      <a:pPr algn="l" fontAlgn="b"/>
                      <a:r>
                        <a:rPr lang="nb-NO" sz="800" b="1" u="none" strike="noStrike" dirty="0" err="1">
                          <a:effectLst/>
                          <a:latin typeface="+mn-lt"/>
                        </a:rPr>
                        <a:t>Education</a:t>
                      </a:r>
                      <a:r>
                        <a:rPr lang="nb-NO" sz="800" b="1" u="none" strike="noStrike" dirty="0">
                          <a:effectLst/>
                          <a:latin typeface="+mn-lt"/>
                        </a:rPr>
                        <a:t> </a:t>
                      </a:r>
                      <a:r>
                        <a:rPr lang="nb-NO" sz="800" b="1" u="none" strike="noStrike" dirty="0" err="1">
                          <a:effectLst/>
                          <a:latin typeface="+mn-lt"/>
                        </a:rPr>
                        <a:t>expenditure</a:t>
                      </a:r>
                      <a:r>
                        <a:rPr lang="nb-NO" sz="800" b="1" u="none" strike="noStrike" dirty="0">
                          <a:effectLst/>
                          <a:latin typeface="+mn-lt"/>
                        </a:rPr>
                        <a:t> (NOK million)</a:t>
                      </a:r>
                      <a:endParaRPr lang="nb-NO" sz="800" b="1" i="0" u="none" strike="noStrike" dirty="0">
                        <a:solidFill>
                          <a:srgbClr val="000000"/>
                        </a:solidFill>
                        <a:effectLst/>
                        <a:latin typeface="+mn-lt"/>
                      </a:endParaRPr>
                    </a:p>
                  </a:txBody>
                  <a:tcPr marL="5748" marR="5748" marT="5748" marB="0" anchor="b"/>
                </a:tc>
                <a:tc hMerge="1">
                  <a:txBody>
                    <a:bodyPr/>
                    <a:lstStyle/>
                    <a:p>
                      <a:endParaRPr lang="en-GB"/>
                    </a:p>
                  </a:txBody>
                  <a:tcPr/>
                </a:tc>
                <a:tc hMerge="1">
                  <a:txBody>
                    <a:bodyPr/>
                    <a:lstStyle/>
                    <a:p>
                      <a:endParaRPr lang="en-GB"/>
                    </a:p>
                  </a:txBody>
                  <a:tcPr/>
                </a:tc>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endParaRPr lang="nb-NO" sz="800" b="0" i="0" u="none" strike="noStrike">
                        <a:solidFill>
                          <a:srgbClr val="000000"/>
                        </a:solidFill>
                        <a:effectLst/>
                        <a:latin typeface="+mn-lt"/>
                      </a:endParaRPr>
                    </a:p>
                  </a:txBody>
                  <a:tcPr marL="5748" marR="5748" marT="5748" marB="0" anchor="b"/>
                </a:tc>
                <a:extLst>
                  <a:ext uri="{0D108BD9-81ED-4DB2-BD59-A6C34878D82A}">
                    <a16:rowId xmlns:a16="http://schemas.microsoft.com/office/drawing/2014/main" val="1378068056"/>
                  </a:ext>
                </a:extLst>
              </a:tr>
              <a:tr h="260069">
                <a:tc>
                  <a:txBody>
                    <a:bodyPr/>
                    <a:lstStyle/>
                    <a:p>
                      <a:pPr algn="l" fontAlgn="b"/>
                      <a:endParaRPr lang="nb-NO" sz="800" b="1" i="0" u="none" strike="noStrike">
                        <a:solidFill>
                          <a:srgbClr val="000000"/>
                        </a:solidFill>
                        <a:effectLst/>
                        <a:latin typeface="+mn-lt"/>
                      </a:endParaRPr>
                    </a:p>
                  </a:txBody>
                  <a:tcPr marL="5748" marR="5748" marT="5748" marB="0" anchor="b"/>
                </a:tc>
                <a:tc>
                  <a:txBody>
                    <a:bodyPr/>
                    <a:lstStyle/>
                    <a:p>
                      <a:pPr algn="l" fontAlgn="b"/>
                      <a:r>
                        <a:rPr lang="nb-NO" sz="800" b="1" u="none" strike="noStrike" dirty="0">
                          <a:effectLst/>
                          <a:latin typeface="+mn-lt"/>
                        </a:rPr>
                        <a:t>2018</a:t>
                      </a:r>
                      <a:endParaRPr lang="nb-NO" sz="800" b="1" i="0" u="none" strike="noStrike" dirty="0">
                        <a:solidFill>
                          <a:srgbClr val="000000"/>
                        </a:solidFill>
                        <a:effectLst/>
                        <a:latin typeface="+mn-lt"/>
                      </a:endParaRPr>
                    </a:p>
                  </a:txBody>
                  <a:tcPr marL="5748" marR="5748" marT="5748" marB="0" anchor="b"/>
                </a:tc>
                <a:tc gridSpan="2">
                  <a:txBody>
                    <a:bodyPr/>
                    <a:lstStyle/>
                    <a:p>
                      <a:pPr algn="l" fontAlgn="b"/>
                      <a:endParaRPr lang="nb-NO" sz="800" b="1" i="0" u="none" strike="noStrike" dirty="0">
                        <a:solidFill>
                          <a:srgbClr val="000000"/>
                        </a:solidFill>
                        <a:effectLst/>
                        <a:latin typeface="+mn-lt"/>
                      </a:endParaRPr>
                    </a:p>
                  </a:txBody>
                  <a:tcPr marL="5748" marR="5748" marT="5748" marB="0" anchor="b"/>
                </a:tc>
                <a:tc hMerge="1">
                  <a:txBody>
                    <a:bodyPr/>
                    <a:lstStyle/>
                    <a:p>
                      <a:pPr algn="l" fontAlgn="b"/>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endParaRPr lang="nb-NO" sz="800" b="0" i="0" u="none" strike="noStrike" dirty="0">
                        <a:solidFill>
                          <a:srgbClr val="000000"/>
                        </a:solidFill>
                        <a:effectLst/>
                        <a:latin typeface="+mn-lt"/>
                      </a:endParaRPr>
                    </a:p>
                  </a:txBody>
                  <a:tcPr marL="5748" marR="5748" marT="5748" marB="0" anchor="b"/>
                </a:tc>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endParaRPr lang="nb-NO" sz="800" b="0" i="0" u="none" strike="noStrike" dirty="0">
                        <a:solidFill>
                          <a:srgbClr val="000000"/>
                        </a:solidFill>
                        <a:effectLst/>
                        <a:latin typeface="+mn-lt"/>
                      </a:endParaRPr>
                    </a:p>
                  </a:txBody>
                  <a:tcPr marL="5748" marR="5748" marT="5748" marB="0" anchor="b"/>
                </a:tc>
                <a:tc>
                  <a:txBody>
                    <a:bodyPr/>
                    <a:lstStyle/>
                    <a:p>
                      <a:pPr algn="l" fontAlgn="b"/>
                      <a:endParaRPr lang="nb-NO" sz="800" b="0" i="0" u="none" strike="noStrike" dirty="0">
                        <a:solidFill>
                          <a:srgbClr val="000000"/>
                        </a:solidFill>
                        <a:effectLst/>
                        <a:latin typeface="+mn-lt"/>
                      </a:endParaRPr>
                    </a:p>
                  </a:txBody>
                  <a:tcPr marL="5748" marR="5748" marT="5748" marB="0" anchor="b"/>
                </a:tc>
                <a:tc>
                  <a:txBody>
                    <a:bodyPr/>
                    <a:lstStyle/>
                    <a:p>
                      <a:pPr algn="l" fontAlgn="b"/>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2740100479"/>
                  </a:ext>
                </a:extLst>
              </a:tr>
              <a:tr h="795508">
                <a:tc>
                  <a:txBody>
                    <a:bodyPr/>
                    <a:lstStyle/>
                    <a:p>
                      <a:pPr algn="l" fontAlgn="b"/>
                      <a:endParaRPr lang="nb-NO" sz="800" b="0" i="0" u="none" strike="noStrike">
                        <a:solidFill>
                          <a:srgbClr val="000000"/>
                        </a:solidFill>
                        <a:effectLst/>
                        <a:latin typeface="+mn-lt"/>
                      </a:endParaRPr>
                    </a:p>
                  </a:txBody>
                  <a:tcPr marL="5748" marR="5748" marT="5748" marB="0" anchor="b"/>
                </a:tc>
                <a:tc>
                  <a:txBody>
                    <a:bodyPr/>
                    <a:lstStyle/>
                    <a:p>
                      <a:pPr algn="l" fontAlgn="b"/>
                      <a:r>
                        <a:rPr lang="nb-NO" sz="800" b="1" u="none" strike="noStrike" dirty="0">
                          <a:effectLst/>
                          <a:latin typeface="+mn-lt"/>
                        </a:rPr>
                        <a:t>Sum all </a:t>
                      </a:r>
                      <a:r>
                        <a:rPr lang="nb-NO" sz="800" b="1" u="none" strike="noStrike" dirty="0" err="1">
                          <a:effectLst/>
                          <a:latin typeface="+mn-lt"/>
                        </a:rPr>
                        <a:t>sectors</a:t>
                      </a:r>
                      <a:endParaRPr lang="nb-NO" sz="800" b="1" i="0" u="none" strike="noStrike" dirty="0">
                        <a:solidFill>
                          <a:srgbClr val="000000"/>
                        </a:solidFill>
                        <a:effectLst/>
                        <a:latin typeface="+mn-lt"/>
                      </a:endParaRPr>
                    </a:p>
                  </a:txBody>
                  <a:tcPr marL="5748" marR="5748" marT="5748" marB="0" anchor="b"/>
                </a:tc>
                <a:tc gridSpan="2">
                  <a:txBody>
                    <a:bodyPr/>
                    <a:lstStyle/>
                    <a:p>
                      <a:pPr algn="l" fontAlgn="b"/>
                      <a:r>
                        <a:rPr lang="nb-NO" sz="800" b="1" u="none" strike="noStrike" dirty="0">
                          <a:effectLst/>
                          <a:latin typeface="+mn-lt"/>
                        </a:rPr>
                        <a:t>Central </a:t>
                      </a:r>
                      <a:r>
                        <a:rPr lang="nb-NO" sz="800" b="1" u="none" strike="noStrike" dirty="0" err="1">
                          <a:effectLst/>
                          <a:latin typeface="+mn-lt"/>
                        </a:rPr>
                        <a:t>govern</a:t>
                      </a:r>
                      <a:r>
                        <a:rPr lang="nb-NO" sz="800" b="1" u="none" strike="noStrike" dirty="0">
                          <a:effectLst/>
                          <a:latin typeface="+mn-lt"/>
                        </a:rPr>
                        <a:t>-ment</a:t>
                      </a:r>
                      <a:endParaRPr lang="nb-NO" sz="800" b="1" i="0" u="none" strike="noStrike" dirty="0">
                        <a:solidFill>
                          <a:srgbClr val="000000"/>
                        </a:solidFill>
                        <a:effectLst/>
                        <a:latin typeface="+mn-lt"/>
                      </a:endParaRPr>
                    </a:p>
                  </a:txBody>
                  <a:tcPr marL="5748" marR="5748" marT="5748" marB="0" anchor="b"/>
                </a:tc>
                <a:tc hMerge="1">
                  <a:txBody>
                    <a:bodyPr/>
                    <a:lstStyle/>
                    <a:p>
                      <a:pPr algn="l" fontAlgn="b"/>
                      <a:r>
                        <a:rPr lang="nb-NO" sz="700" b="1" u="none" strike="noStrike" dirty="0">
                          <a:effectLst/>
                        </a:rPr>
                        <a:t>Central </a:t>
                      </a:r>
                      <a:r>
                        <a:rPr lang="nb-NO" sz="700" b="1" u="none" strike="noStrike" dirty="0" err="1">
                          <a:effectLst/>
                        </a:rPr>
                        <a:t>government</a:t>
                      </a:r>
                      <a:endParaRPr lang="nb-NO" sz="700" b="1" i="0" u="none" strike="noStrike" dirty="0">
                        <a:solidFill>
                          <a:srgbClr val="000000"/>
                        </a:solidFill>
                        <a:effectLst/>
                        <a:latin typeface="Calibri" panose="020F0502020204030204" pitchFamily="34" charset="0"/>
                      </a:endParaRPr>
                    </a:p>
                  </a:txBody>
                  <a:tcPr marL="5748" marR="5748" marT="5748" marB="0" anchor="b"/>
                </a:tc>
                <a:tc>
                  <a:txBody>
                    <a:bodyPr/>
                    <a:lstStyle/>
                    <a:p>
                      <a:pPr algn="l" fontAlgn="b"/>
                      <a:r>
                        <a:rPr lang="nb-NO" sz="800" b="1" u="none" strike="noStrike" dirty="0" err="1">
                          <a:effectLst/>
                          <a:latin typeface="+mn-lt"/>
                        </a:rPr>
                        <a:t>Local</a:t>
                      </a:r>
                      <a:r>
                        <a:rPr lang="nb-NO" sz="800" b="1" u="none" strike="noStrike" dirty="0">
                          <a:effectLst/>
                          <a:latin typeface="+mn-lt"/>
                        </a:rPr>
                        <a:t> </a:t>
                      </a:r>
                      <a:r>
                        <a:rPr lang="nb-NO" sz="800" b="1" u="none" strike="noStrike" dirty="0" err="1">
                          <a:effectLst/>
                          <a:latin typeface="+mn-lt"/>
                        </a:rPr>
                        <a:t>govern</a:t>
                      </a:r>
                      <a:r>
                        <a:rPr lang="nb-NO" sz="800" b="1" u="none" strike="noStrike" dirty="0">
                          <a:effectLst/>
                          <a:latin typeface="+mn-lt"/>
                        </a:rPr>
                        <a:t>-ment</a:t>
                      </a:r>
                      <a:endParaRPr lang="nb-NO" sz="800" b="1" i="0" u="none" strike="noStrike" dirty="0">
                        <a:solidFill>
                          <a:srgbClr val="000000"/>
                        </a:solidFill>
                        <a:effectLst/>
                        <a:latin typeface="+mn-lt"/>
                      </a:endParaRPr>
                    </a:p>
                  </a:txBody>
                  <a:tcPr marL="5748" marR="5748" marT="5748" marB="0" anchor="b"/>
                </a:tc>
                <a:tc>
                  <a:txBody>
                    <a:bodyPr/>
                    <a:lstStyle/>
                    <a:p>
                      <a:pPr algn="l" fontAlgn="b"/>
                      <a:r>
                        <a:rPr lang="en-US" sz="800" b="1" u="none" strike="noStrike" dirty="0">
                          <a:effectLst/>
                          <a:latin typeface="+mn-lt"/>
                        </a:rPr>
                        <a:t>Market producers in education industry</a:t>
                      </a:r>
                      <a:endParaRPr lang="en-US" sz="800" b="1" i="0" u="none" strike="noStrike" dirty="0">
                        <a:solidFill>
                          <a:srgbClr val="000000"/>
                        </a:solidFill>
                        <a:effectLst/>
                        <a:latin typeface="+mn-lt"/>
                      </a:endParaRPr>
                    </a:p>
                  </a:txBody>
                  <a:tcPr marL="5748" marR="5748" marT="5748" marB="0" anchor="b"/>
                </a:tc>
                <a:tc>
                  <a:txBody>
                    <a:bodyPr/>
                    <a:lstStyle/>
                    <a:p>
                      <a:pPr algn="l" fontAlgn="b"/>
                      <a:r>
                        <a:rPr lang="nb-NO" sz="800" b="1" u="none" strike="noStrike" dirty="0">
                          <a:effectLst/>
                          <a:latin typeface="+mn-lt"/>
                        </a:rPr>
                        <a:t>Non-</a:t>
                      </a:r>
                      <a:r>
                        <a:rPr lang="nb-NO" sz="800" b="1" u="none" strike="noStrike" dirty="0" err="1">
                          <a:effectLst/>
                          <a:latin typeface="+mn-lt"/>
                        </a:rPr>
                        <a:t>profit</a:t>
                      </a:r>
                      <a:r>
                        <a:rPr lang="nb-NO" sz="800" b="1" u="none" strike="noStrike" dirty="0">
                          <a:effectLst/>
                          <a:latin typeface="+mn-lt"/>
                        </a:rPr>
                        <a:t> </a:t>
                      </a:r>
                      <a:r>
                        <a:rPr lang="nb-NO" sz="800" b="1" u="none" strike="noStrike" dirty="0" err="1">
                          <a:effectLst/>
                          <a:latin typeface="+mn-lt"/>
                        </a:rPr>
                        <a:t>instit</a:t>
                      </a:r>
                      <a:r>
                        <a:rPr lang="nb-NO" sz="800" b="1" u="none" strike="noStrike" dirty="0">
                          <a:effectLst/>
                          <a:latin typeface="+mn-lt"/>
                        </a:rPr>
                        <a:t>. serving house-holds</a:t>
                      </a:r>
                      <a:endParaRPr lang="nb-NO" sz="800" b="1" i="0" u="none" strike="noStrike" dirty="0">
                        <a:solidFill>
                          <a:srgbClr val="000000"/>
                        </a:solidFill>
                        <a:effectLst/>
                        <a:latin typeface="+mn-lt"/>
                      </a:endParaRPr>
                    </a:p>
                  </a:txBody>
                  <a:tcPr marL="5748" marR="5748" marT="5748" marB="0" anchor="b"/>
                </a:tc>
                <a:tc>
                  <a:txBody>
                    <a:bodyPr/>
                    <a:lstStyle/>
                    <a:p>
                      <a:pPr algn="l" fontAlgn="b"/>
                      <a:r>
                        <a:rPr lang="nb-NO" sz="800" b="1" u="none" strike="noStrike" dirty="0" err="1">
                          <a:effectLst/>
                          <a:latin typeface="+mn-lt"/>
                        </a:rPr>
                        <a:t>Other</a:t>
                      </a:r>
                      <a:r>
                        <a:rPr lang="nb-NO" sz="800" b="1" u="none" strike="noStrike" dirty="0">
                          <a:effectLst/>
                          <a:latin typeface="+mn-lt"/>
                        </a:rPr>
                        <a:t> </a:t>
                      </a:r>
                      <a:r>
                        <a:rPr lang="nb-NO" sz="800" b="1" u="none" strike="noStrike" dirty="0" err="1">
                          <a:effectLst/>
                          <a:latin typeface="+mn-lt"/>
                        </a:rPr>
                        <a:t>market</a:t>
                      </a:r>
                      <a:r>
                        <a:rPr lang="nb-NO" sz="800" b="1" u="none" strike="noStrike" dirty="0">
                          <a:effectLst/>
                          <a:latin typeface="+mn-lt"/>
                        </a:rPr>
                        <a:t> producers</a:t>
                      </a:r>
                      <a:endParaRPr lang="nb-NO" sz="800" b="1" i="0" u="none" strike="noStrike" dirty="0">
                        <a:solidFill>
                          <a:srgbClr val="000000"/>
                        </a:solidFill>
                        <a:effectLst/>
                        <a:latin typeface="+mn-lt"/>
                      </a:endParaRPr>
                    </a:p>
                  </a:txBody>
                  <a:tcPr marL="5748" marR="5748" marT="5748" marB="0" anchor="b"/>
                </a:tc>
                <a:tc>
                  <a:txBody>
                    <a:bodyPr/>
                    <a:lstStyle/>
                    <a:p>
                      <a:pPr algn="l" fontAlgn="b"/>
                      <a:r>
                        <a:rPr lang="nb-NO" sz="800" b="1" u="none" strike="noStrike" dirty="0">
                          <a:effectLst/>
                          <a:latin typeface="+mn-lt"/>
                        </a:rPr>
                        <a:t>Rest </a:t>
                      </a:r>
                      <a:r>
                        <a:rPr lang="nb-NO" sz="800" b="1" u="none" strike="noStrike" dirty="0" err="1">
                          <a:effectLst/>
                          <a:latin typeface="+mn-lt"/>
                        </a:rPr>
                        <a:t>of</a:t>
                      </a:r>
                      <a:r>
                        <a:rPr lang="nb-NO" sz="800" b="1" u="none" strike="noStrike" dirty="0">
                          <a:effectLst/>
                          <a:latin typeface="+mn-lt"/>
                        </a:rPr>
                        <a:t> </a:t>
                      </a:r>
                      <a:r>
                        <a:rPr lang="nb-NO" sz="800" b="1" u="none" strike="noStrike" dirty="0" err="1">
                          <a:effectLst/>
                          <a:latin typeface="+mn-lt"/>
                        </a:rPr>
                        <a:t>the</a:t>
                      </a:r>
                      <a:r>
                        <a:rPr lang="nb-NO" sz="800" b="1" u="none" strike="noStrike" dirty="0">
                          <a:effectLst/>
                          <a:latin typeface="+mn-lt"/>
                        </a:rPr>
                        <a:t> </a:t>
                      </a:r>
                      <a:r>
                        <a:rPr lang="nb-NO" sz="800" b="1" u="none" strike="noStrike" dirty="0" err="1">
                          <a:effectLst/>
                          <a:latin typeface="+mn-lt"/>
                        </a:rPr>
                        <a:t>world</a:t>
                      </a:r>
                      <a:endParaRPr lang="nb-NO" sz="800" b="1"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2445076354"/>
                  </a:ext>
                </a:extLst>
              </a:tr>
              <a:tr h="226146">
                <a:tc>
                  <a:txBody>
                    <a:bodyPr/>
                    <a:lstStyle/>
                    <a:p>
                      <a:pPr algn="l" fontAlgn="b"/>
                      <a:r>
                        <a:rPr lang="nb-NO" sz="800" u="none" strike="noStrike" dirty="0">
                          <a:effectLst/>
                          <a:latin typeface="+mn-lt"/>
                        </a:rPr>
                        <a:t>All </a:t>
                      </a:r>
                      <a:r>
                        <a:rPr lang="nb-NO" sz="800" u="none" strike="noStrike" dirty="0" err="1">
                          <a:effectLst/>
                          <a:latin typeface="+mn-lt"/>
                        </a:rPr>
                        <a:t>functions</a:t>
                      </a:r>
                      <a:r>
                        <a:rPr lang="nb-NO" sz="800" u="none" strike="noStrike" dirty="0">
                          <a:effectLst/>
                          <a:latin typeface="+mn-lt"/>
                        </a:rPr>
                        <a:t> </a:t>
                      </a:r>
                      <a:r>
                        <a:rPr lang="nb-NO" sz="800" u="none" strike="noStrike" dirty="0" err="1">
                          <a:effectLst/>
                          <a:latin typeface="+mn-lt"/>
                        </a:rPr>
                        <a:t>of</a:t>
                      </a:r>
                      <a:r>
                        <a:rPr lang="nb-NO" sz="800" u="none" strike="noStrike" dirty="0">
                          <a:effectLst/>
                          <a:latin typeface="+mn-lt"/>
                        </a:rPr>
                        <a:t> </a:t>
                      </a:r>
                      <a:r>
                        <a:rPr lang="nb-NO" sz="800" u="none" strike="noStrike" dirty="0" err="1">
                          <a:effectLst/>
                          <a:latin typeface="+mn-lt"/>
                        </a:rPr>
                        <a:t>education</a:t>
                      </a:r>
                      <a:endParaRPr lang="nb-NO" sz="800" b="1"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213183</a:t>
                      </a:r>
                      <a:endParaRPr lang="nb-NO" sz="800" b="0" i="0" u="none" strike="noStrike" dirty="0">
                        <a:solidFill>
                          <a:srgbClr val="000000"/>
                        </a:solidFill>
                        <a:effectLst/>
                        <a:latin typeface="+mn-lt"/>
                      </a:endParaRPr>
                    </a:p>
                  </a:txBody>
                  <a:tcPr marL="5748" marR="5748" marT="5748" marB="0" anchor="b"/>
                </a:tc>
                <a:tc gridSpan="2">
                  <a:txBody>
                    <a:bodyPr/>
                    <a:lstStyle/>
                    <a:p>
                      <a:pPr algn="r" fontAlgn="b"/>
                      <a:r>
                        <a:rPr lang="nb-NO" sz="800" u="none" strike="noStrike" dirty="0">
                          <a:effectLst/>
                          <a:latin typeface="+mn-lt"/>
                        </a:rPr>
                        <a:t>51536</a:t>
                      </a:r>
                      <a:endParaRPr lang="nb-NO" sz="800" b="0" i="0" u="none" strike="noStrike" dirty="0">
                        <a:solidFill>
                          <a:srgbClr val="000000"/>
                        </a:solidFill>
                        <a:effectLst/>
                        <a:latin typeface="+mn-lt"/>
                      </a:endParaRPr>
                    </a:p>
                  </a:txBody>
                  <a:tcPr marL="5748" marR="5748" marT="5748" marB="0" anchor="b"/>
                </a:tc>
                <a:tc hMerge="1">
                  <a:txBody>
                    <a:bodyPr/>
                    <a:lstStyle/>
                    <a:p>
                      <a:pPr algn="r" fontAlgn="b"/>
                      <a:r>
                        <a:rPr lang="nb-NO" sz="700" u="none" strike="noStrike">
                          <a:effectLst/>
                        </a:rPr>
                        <a:t>51536</a:t>
                      </a:r>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a:effectLst/>
                          <a:latin typeface="+mn-lt"/>
                        </a:rPr>
                        <a:t>118667</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11193</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9619</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20467</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1703</a:t>
                      </a:r>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4028056861"/>
                  </a:ext>
                </a:extLst>
              </a:tr>
              <a:tr h="226146">
                <a:tc>
                  <a:txBody>
                    <a:bodyPr/>
                    <a:lstStyle/>
                    <a:p>
                      <a:pPr algn="l" fontAlgn="b"/>
                      <a:r>
                        <a:rPr lang="nb-NO" sz="800" u="none" strike="noStrike">
                          <a:effectLst/>
                          <a:latin typeface="+mn-lt"/>
                        </a:rPr>
                        <a:t>Primary education</a:t>
                      </a:r>
                      <a:endParaRPr lang="nb-NO" sz="800" b="1"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84703</a:t>
                      </a:r>
                      <a:endParaRPr lang="nb-NO" sz="800" b="0" i="0" u="none" strike="noStrike">
                        <a:solidFill>
                          <a:srgbClr val="000000"/>
                        </a:solidFill>
                        <a:effectLst/>
                        <a:latin typeface="+mn-lt"/>
                      </a:endParaRPr>
                    </a:p>
                  </a:txBody>
                  <a:tcPr marL="5748" marR="5748" marT="5748" marB="0" anchor="b">
                    <a:solidFill>
                      <a:srgbClr val="92D050"/>
                    </a:solidFill>
                  </a:tcPr>
                </a:tc>
                <a:tc gridSpan="2">
                  <a:txBody>
                    <a:bodyPr/>
                    <a:lstStyle/>
                    <a:p>
                      <a:pPr algn="r" fontAlgn="b"/>
                      <a:r>
                        <a:rPr lang="nb-NO" sz="800" u="none" strike="noStrike">
                          <a:effectLst/>
                          <a:latin typeface="+mn-lt"/>
                        </a:rPr>
                        <a:t>929</a:t>
                      </a:r>
                      <a:endParaRPr lang="nb-NO" sz="800" b="0" i="0" u="none" strike="noStrike">
                        <a:solidFill>
                          <a:srgbClr val="000000"/>
                        </a:solidFill>
                        <a:effectLst/>
                        <a:latin typeface="+mn-lt"/>
                      </a:endParaRPr>
                    </a:p>
                  </a:txBody>
                  <a:tcPr marL="5748" marR="5748" marT="5748" marB="0" anchor="b">
                    <a:solidFill>
                      <a:srgbClr val="92D050"/>
                    </a:solidFill>
                  </a:tcPr>
                </a:tc>
                <a:tc hMerge="1">
                  <a:txBody>
                    <a:bodyPr/>
                    <a:lstStyle/>
                    <a:p>
                      <a:pPr algn="r" fontAlgn="b"/>
                      <a:r>
                        <a:rPr lang="nb-NO" sz="700" u="none" strike="noStrike">
                          <a:effectLst/>
                        </a:rPr>
                        <a:t>929</a:t>
                      </a:r>
                      <a:endParaRPr lang="nb-NO" sz="700" b="0" i="0" u="none" strike="noStrike">
                        <a:solidFill>
                          <a:srgbClr val="000000"/>
                        </a:solidFill>
                        <a:effectLst/>
                        <a:latin typeface="Calibri" panose="020F0502020204030204" pitchFamily="34" charset="0"/>
                      </a:endParaRPr>
                    </a:p>
                  </a:txBody>
                  <a:tcPr marL="5748" marR="5748" marT="5748" marB="0" anchor="b">
                    <a:solidFill>
                      <a:srgbClr val="92D050"/>
                    </a:solidFill>
                  </a:tcPr>
                </a:tc>
                <a:tc>
                  <a:txBody>
                    <a:bodyPr/>
                    <a:lstStyle/>
                    <a:p>
                      <a:pPr algn="r" fontAlgn="b"/>
                      <a:r>
                        <a:rPr lang="nb-NO" sz="800" u="none" strike="noStrike">
                          <a:effectLst/>
                          <a:latin typeface="+mn-lt"/>
                        </a:rPr>
                        <a:t>80004</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3771</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extLst>
                  <a:ext uri="{0D108BD9-81ED-4DB2-BD59-A6C34878D82A}">
                    <a16:rowId xmlns:a16="http://schemas.microsoft.com/office/drawing/2014/main" val="51944056"/>
                  </a:ext>
                </a:extLst>
              </a:tr>
              <a:tr h="226146">
                <a:tc>
                  <a:txBody>
                    <a:bodyPr/>
                    <a:lstStyle/>
                    <a:p>
                      <a:pPr algn="l" fontAlgn="b"/>
                      <a:r>
                        <a:rPr lang="nb-NO" sz="800" u="none" strike="noStrike" dirty="0" err="1">
                          <a:effectLst/>
                          <a:latin typeface="+mn-lt"/>
                        </a:rPr>
                        <a:t>Secondary</a:t>
                      </a:r>
                      <a:r>
                        <a:rPr lang="nb-NO" sz="800" u="none" strike="noStrike" dirty="0">
                          <a:effectLst/>
                          <a:latin typeface="+mn-lt"/>
                        </a:rPr>
                        <a:t> </a:t>
                      </a:r>
                      <a:r>
                        <a:rPr lang="nb-NO" sz="800" u="none" strike="noStrike" dirty="0" err="1">
                          <a:effectLst/>
                          <a:latin typeface="+mn-lt"/>
                        </a:rPr>
                        <a:t>education</a:t>
                      </a:r>
                      <a:endParaRPr lang="nb-NO" sz="800" b="1"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37519</a:t>
                      </a:r>
                      <a:endParaRPr lang="nb-NO" sz="800" b="0" i="0" u="none" strike="noStrike">
                        <a:solidFill>
                          <a:srgbClr val="000000"/>
                        </a:solidFill>
                        <a:effectLst/>
                        <a:latin typeface="+mn-lt"/>
                      </a:endParaRPr>
                    </a:p>
                  </a:txBody>
                  <a:tcPr marL="5748" marR="5748" marT="5748" marB="0" anchor="b"/>
                </a:tc>
                <a:tc gridSpan="2">
                  <a:txBody>
                    <a:bodyPr/>
                    <a:lstStyle/>
                    <a:p>
                      <a:pPr algn="r" fontAlgn="b"/>
                      <a:r>
                        <a:rPr lang="nb-NO" sz="800" u="none" strike="noStrike">
                          <a:effectLst/>
                          <a:latin typeface="+mn-lt"/>
                        </a:rPr>
                        <a:t>780</a:t>
                      </a:r>
                      <a:endParaRPr lang="nb-NO" sz="800" b="0" i="0" u="none" strike="noStrike">
                        <a:solidFill>
                          <a:srgbClr val="000000"/>
                        </a:solidFill>
                        <a:effectLst/>
                        <a:latin typeface="+mn-lt"/>
                      </a:endParaRPr>
                    </a:p>
                  </a:txBody>
                  <a:tcPr marL="5748" marR="5748" marT="5748" marB="0" anchor="b"/>
                </a:tc>
                <a:tc hMerge="1">
                  <a:txBody>
                    <a:bodyPr/>
                    <a:lstStyle/>
                    <a:p>
                      <a:pPr algn="r" fontAlgn="b"/>
                      <a:r>
                        <a:rPr lang="nb-NO" sz="700" u="none" strike="noStrike">
                          <a:effectLst/>
                        </a:rPr>
                        <a:t>780</a:t>
                      </a:r>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a:effectLst/>
                          <a:latin typeface="+mn-lt"/>
                        </a:rPr>
                        <a:t>29314</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531</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3832</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3062</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0</a:t>
                      </a:r>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1015523762"/>
                  </a:ext>
                </a:extLst>
              </a:tr>
              <a:tr h="226146">
                <a:tc>
                  <a:txBody>
                    <a:bodyPr/>
                    <a:lstStyle/>
                    <a:p>
                      <a:pPr algn="l" fontAlgn="b"/>
                      <a:r>
                        <a:rPr lang="nb-NO" sz="800" u="none" strike="noStrike" dirty="0" err="1">
                          <a:effectLst/>
                          <a:latin typeface="+mn-lt"/>
                        </a:rPr>
                        <a:t>Higher</a:t>
                      </a:r>
                      <a:r>
                        <a:rPr lang="nb-NO" sz="800" u="none" strike="noStrike" dirty="0">
                          <a:effectLst/>
                          <a:latin typeface="+mn-lt"/>
                        </a:rPr>
                        <a:t> </a:t>
                      </a:r>
                      <a:r>
                        <a:rPr lang="nb-NO" sz="800" u="none" strike="noStrike" dirty="0" err="1">
                          <a:effectLst/>
                          <a:latin typeface="+mn-lt"/>
                        </a:rPr>
                        <a:t>education</a:t>
                      </a:r>
                      <a:endParaRPr lang="nb-NO" sz="800" b="1"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50364</a:t>
                      </a:r>
                      <a:endParaRPr lang="nb-NO" sz="800" b="0" i="0" u="none" strike="noStrike" dirty="0">
                        <a:solidFill>
                          <a:srgbClr val="000000"/>
                        </a:solidFill>
                        <a:effectLst/>
                        <a:latin typeface="+mn-lt"/>
                      </a:endParaRPr>
                    </a:p>
                  </a:txBody>
                  <a:tcPr marL="5748" marR="5748" marT="5748" marB="0" anchor="b">
                    <a:solidFill>
                      <a:srgbClr val="92D050"/>
                    </a:solidFill>
                  </a:tcPr>
                </a:tc>
                <a:tc gridSpan="2">
                  <a:txBody>
                    <a:bodyPr/>
                    <a:lstStyle/>
                    <a:p>
                      <a:pPr algn="r" fontAlgn="b"/>
                      <a:r>
                        <a:rPr lang="nb-NO" sz="800" u="none" strike="noStrike">
                          <a:effectLst/>
                          <a:latin typeface="+mn-lt"/>
                        </a:rPr>
                        <a:t>43170</a:t>
                      </a:r>
                      <a:endParaRPr lang="nb-NO" sz="800" b="0" i="0" u="none" strike="noStrike" dirty="0">
                        <a:solidFill>
                          <a:srgbClr val="000000"/>
                        </a:solidFill>
                        <a:effectLst/>
                        <a:latin typeface="+mn-lt"/>
                      </a:endParaRPr>
                    </a:p>
                  </a:txBody>
                  <a:tcPr marL="5748" marR="5748" marT="5748" marB="0" anchor="b">
                    <a:solidFill>
                      <a:srgbClr val="92D050"/>
                    </a:solidFill>
                  </a:tcPr>
                </a:tc>
                <a:tc hMerge="1">
                  <a:txBody>
                    <a:bodyPr/>
                    <a:lstStyle/>
                    <a:p>
                      <a:pPr algn="r" fontAlgn="b"/>
                      <a:r>
                        <a:rPr lang="nb-NO" sz="700" u="none" strike="noStrike">
                          <a:effectLst/>
                        </a:rPr>
                        <a:t>43170</a:t>
                      </a:r>
                      <a:endParaRPr lang="nb-NO" sz="700" b="0" i="0" u="none" strike="noStrike">
                        <a:solidFill>
                          <a:srgbClr val="000000"/>
                        </a:solidFill>
                        <a:effectLst/>
                        <a:latin typeface="Calibri" panose="020F0502020204030204" pitchFamily="34" charset="0"/>
                      </a:endParaRPr>
                    </a:p>
                  </a:txBody>
                  <a:tcPr marL="5748" marR="5748" marT="5748" marB="0" anchor="b">
                    <a:solidFill>
                      <a:srgbClr val="92D050"/>
                    </a:solidFill>
                  </a:tcPr>
                </a:tc>
                <a:tc>
                  <a:txBody>
                    <a:bodyPr/>
                    <a:lstStyle/>
                    <a:p>
                      <a:pPr algn="r" fontAlgn="b"/>
                      <a:r>
                        <a:rPr lang="nb-NO" sz="800" u="none" strike="noStrike">
                          <a:effectLst/>
                          <a:latin typeface="+mn-lt"/>
                        </a:rPr>
                        <a:t>619</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2661</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1301</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910</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1703</a:t>
                      </a:r>
                      <a:endParaRPr lang="nb-NO" sz="800" b="0" i="0" u="none" strike="noStrike" dirty="0">
                        <a:solidFill>
                          <a:srgbClr val="000000"/>
                        </a:solidFill>
                        <a:effectLst/>
                        <a:latin typeface="+mn-lt"/>
                      </a:endParaRPr>
                    </a:p>
                  </a:txBody>
                  <a:tcPr marL="5748" marR="5748" marT="5748" marB="0" anchor="b">
                    <a:solidFill>
                      <a:srgbClr val="92D050"/>
                    </a:solidFill>
                  </a:tcPr>
                </a:tc>
                <a:extLst>
                  <a:ext uri="{0D108BD9-81ED-4DB2-BD59-A6C34878D82A}">
                    <a16:rowId xmlns:a16="http://schemas.microsoft.com/office/drawing/2014/main" val="632743389"/>
                  </a:ext>
                </a:extLst>
              </a:tr>
              <a:tr h="169610">
                <a:tc>
                  <a:txBody>
                    <a:bodyPr/>
                    <a:lstStyle/>
                    <a:p>
                      <a:pPr algn="l" fontAlgn="b"/>
                      <a:r>
                        <a:rPr lang="nb-NO" sz="800" u="none" strike="noStrike" dirty="0">
                          <a:effectLst/>
                          <a:latin typeface="+mn-lt"/>
                        </a:rPr>
                        <a:t>Adult </a:t>
                      </a:r>
                      <a:r>
                        <a:rPr lang="nb-NO" sz="800" u="none" strike="noStrike" dirty="0" err="1">
                          <a:effectLst/>
                          <a:latin typeface="+mn-lt"/>
                        </a:rPr>
                        <a:t>education</a:t>
                      </a:r>
                      <a:endParaRPr lang="nb-NO" sz="800" b="1"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8730</a:t>
                      </a:r>
                      <a:endParaRPr lang="nb-NO" sz="800" b="0" i="0" u="none" strike="noStrike">
                        <a:solidFill>
                          <a:srgbClr val="000000"/>
                        </a:solidFill>
                        <a:effectLst/>
                        <a:latin typeface="+mn-lt"/>
                      </a:endParaRPr>
                    </a:p>
                  </a:txBody>
                  <a:tcPr marL="5748" marR="5748" marT="5748" marB="0" anchor="b"/>
                </a:tc>
                <a:tc gridSpan="2">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hMerge="1">
                  <a:txBody>
                    <a:bodyPr/>
                    <a:lstStyle/>
                    <a:p>
                      <a:pPr algn="r" fontAlgn="b"/>
                      <a:r>
                        <a:rPr lang="nb-NO" sz="700" u="none" strike="noStrike">
                          <a:effectLst/>
                        </a:rPr>
                        <a:t>-</a:t>
                      </a:r>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a:effectLst/>
                          <a:latin typeface="+mn-lt"/>
                        </a:rPr>
                        <a:t>8730</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3381160507"/>
                  </a:ext>
                </a:extLst>
              </a:tr>
              <a:tr h="226146">
                <a:tc>
                  <a:txBody>
                    <a:bodyPr/>
                    <a:lstStyle/>
                    <a:p>
                      <a:pPr algn="l" fontAlgn="b"/>
                      <a:r>
                        <a:rPr lang="nb-NO" sz="800" u="none" strike="noStrike" dirty="0" err="1">
                          <a:effectLst/>
                          <a:latin typeface="+mn-lt"/>
                        </a:rPr>
                        <a:t>Other</a:t>
                      </a:r>
                      <a:r>
                        <a:rPr lang="nb-NO" sz="800" u="none" strike="noStrike" dirty="0">
                          <a:effectLst/>
                          <a:latin typeface="+mn-lt"/>
                        </a:rPr>
                        <a:t> </a:t>
                      </a:r>
                      <a:r>
                        <a:rPr lang="nb-NO" sz="800" u="none" strike="noStrike" dirty="0" err="1">
                          <a:effectLst/>
                          <a:latin typeface="+mn-lt"/>
                        </a:rPr>
                        <a:t>education</a:t>
                      </a:r>
                      <a:endParaRPr lang="nb-NO" sz="800" b="1"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8716</a:t>
                      </a:r>
                      <a:endParaRPr lang="nb-NO" sz="800" b="0" i="0" u="none" strike="noStrike">
                        <a:solidFill>
                          <a:srgbClr val="000000"/>
                        </a:solidFill>
                        <a:effectLst/>
                        <a:latin typeface="+mn-lt"/>
                      </a:endParaRPr>
                    </a:p>
                  </a:txBody>
                  <a:tcPr marL="5748" marR="5748" marT="5748" marB="0" anchor="b">
                    <a:solidFill>
                      <a:srgbClr val="92D050"/>
                    </a:solidFill>
                  </a:tcPr>
                </a:tc>
                <a:tc gridSpan="2">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solidFill>
                      <a:srgbClr val="92D050"/>
                    </a:solidFill>
                  </a:tcPr>
                </a:tc>
                <a:tc hMerge="1">
                  <a:txBody>
                    <a:bodyPr/>
                    <a:lstStyle/>
                    <a:p>
                      <a:pPr algn="r" fontAlgn="b"/>
                      <a:r>
                        <a:rPr lang="nb-NO" sz="700" u="none" strike="noStrike">
                          <a:effectLst/>
                        </a:rPr>
                        <a:t>-</a:t>
                      </a:r>
                      <a:endParaRPr lang="nb-NO" sz="700" b="0" i="0" u="none" strike="noStrike">
                        <a:solidFill>
                          <a:srgbClr val="000000"/>
                        </a:solidFill>
                        <a:effectLst/>
                        <a:latin typeface="Calibri" panose="020F0502020204030204" pitchFamily="34" charset="0"/>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8001</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715</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extLst>
                  <a:ext uri="{0D108BD9-81ED-4DB2-BD59-A6C34878D82A}">
                    <a16:rowId xmlns:a16="http://schemas.microsoft.com/office/drawing/2014/main" val="469998186"/>
                  </a:ext>
                </a:extLst>
              </a:tr>
              <a:tr h="333567">
                <a:tc>
                  <a:txBody>
                    <a:bodyPr/>
                    <a:lstStyle/>
                    <a:p>
                      <a:pPr algn="l" fontAlgn="b"/>
                      <a:r>
                        <a:rPr lang="nb-NO" sz="800" u="none" strike="noStrike" dirty="0">
                          <a:effectLst/>
                          <a:latin typeface="+mn-lt"/>
                        </a:rPr>
                        <a:t> In-house training </a:t>
                      </a:r>
                      <a:r>
                        <a:rPr lang="nb-NO" sz="800" u="none" strike="noStrike" dirty="0" err="1">
                          <a:effectLst/>
                          <a:latin typeface="+mn-lt"/>
                        </a:rPr>
                        <a:t>of</a:t>
                      </a:r>
                      <a:r>
                        <a:rPr lang="nb-NO" sz="800" u="none" strike="noStrike" dirty="0">
                          <a:effectLst/>
                          <a:latin typeface="+mn-lt"/>
                        </a:rPr>
                        <a:t> </a:t>
                      </a:r>
                      <a:r>
                        <a:rPr lang="nb-NO" sz="800" u="none" strike="noStrike" dirty="0" err="1">
                          <a:effectLst/>
                          <a:latin typeface="+mn-lt"/>
                        </a:rPr>
                        <a:t>enterprises</a:t>
                      </a:r>
                      <a:endParaRPr lang="nb-NO" sz="800" b="1"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21342</a:t>
                      </a:r>
                      <a:endParaRPr lang="nb-NO" sz="800" b="0" i="0" u="none" strike="noStrike" dirty="0">
                        <a:solidFill>
                          <a:srgbClr val="000000"/>
                        </a:solidFill>
                        <a:effectLst/>
                        <a:latin typeface="+mn-lt"/>
                      </a:endParaRPr>
                    </a:p>
                  </a:txBody>
                  <a:tcPr marL="5748" marR="5748" marT="5748" marB="0" anchor="b"/>
                </a:tc>
                <a:tc gridSpan="2">
                  <a:txBody>
                    <a:bodyPr/>
                    <a:lstStyle/>
                    <a:p>
                      <a:pPr algn="r" fontAlgn="b"/>
                      <a:r>
                        <a:rPr lang="nb-NO" sz="800" u="none" strike="noStrike">
                          <a:effectLst/>
                          <a:latin typeface="+mn-lt"/>
                        </a:rPr>
                        <a:t>6657</a:t>
                      </a:r>
                      <a:endParaRPr lang="nb-NO" sz="800" b="0" i="0" u="none" strike="noStrike" dirty="0">
                        <a:solidFill>
                          <a:srgbClr val="000000"/>
                        </a:solidFill>
                        <a:effectLst/>
                        <a:latin typeface="+mn-lt"/>
                      </a:endParaRPr>
                    </a:p>
                  </a:txBody>
                  <a:tcPr marL="5748" marR="5748" marT="5748" marB="0" anchor="b"/>
                </a:tc>
                <a:tc hMerge="1">
                  <a:txBody>
                    <a:bodyPr/>
                    <a:lstStyle/>
                    <a:p>
                      <a:pPr algn="r" fontAlgn="b"/>
                      <a:r>
                        <a:rPr lang="nb-NO" sz="700" u="none" strike="noStrike">
                          <a:effectLst/>
                        </a:rPr>
                        <a:t>6657</a:t>
                      </a:r>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14685</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extLst>
                  <a:ext uri="{0D108BD9-81ED-4DB2-BD59-A6C34878D82A}">
                    <a16:rowId xmlns:a16="http://schemas.microsoft.com/office/drawing/2014/main" val="2071770869"/>
                  </a:ext>
                </a:extLst>
              </a:tr>
              <a:tr h="333567">
                <a:tc>
                  <a:txBody>
                    <a:bodyPr/>
                    <a:lstStyle/>
                    <a:p>
                      <a:pPr algn="l" fontAlgn="b"/>
                      <a:r>
                        <a:rPr lang="nb-NO" sz="800" u="none" strike="noStrike" dirty="0">
                          <a:effectLst/>
                          <a:latin typeface="+mn-lt"/>
                        </a:rPr>
                        <a:t>Associated </a:t>
                      </a:r>
                      <a:r>
                        <a:rPr lang="nb-NO" sz="800" u="none" strike="noStrike" dirty="0" err="1">
                          <a:effectLst/>
                          <a:latin typeface="+mn-lt"/>
                        </a:rPr>
                        <a:t>goods</a:t>
                      </a:r>
                      <a:r>
                        <a:rPr lang="nb-NO" sz="800" u="none" strike="noStrike" dirty="0">
                          <a:effectLst/>
                          <a:latin typeface="+mn-lt"/>
                        </a:rPr>
                        <a:t> and services</a:t>
                      </a:r>
                      <a:endParaRPr lang="nb-NO" sz="800" b="1"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1810</a:t>
                      </a:r>
                      <a:endParaRPr lang="nb-NO" sz="800" b="0" i="0" u="none" strike="noStrike">
                        <a:solidFill>
                          <a:srgbClr val="000000"/>
                        </a:solidFill>
                        <a:effectLst/>
                        <a:latin typeface="+mn-lt"/>
                      </a:endParaRPr>
                    </a:p>
                  </a:txBody>
                  <a:tcPr marL="5748" marR="5748" marT="5748" marB="0" anchor="b">
                    <a:solidFill>
                      <a:srgbClr val="92D050"/>
                    </a:solidFill>
                  </a:tcPr>
                </a:tc>
                <a:tc gridSpan="2">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solidFill>
                      <a:srgbClr val="92D050"/>
                    </a:solidFill>
                  </a:tcPr>
                </a:tc>
                <a:tc hMerge="1">
                  <a:txBody>
                    <a:bodyPr/>
                    <a:lstStyle/>
                    <a:p>
                      <a:pPr algn="r" fontAlgn="b"/>
                      <a:r>
                        <a:rPr lang="nb-NO" sz="700" u="none" strike="noStrike">
                          <a:effectLst/>
                        </a:rPr>
                        <a:t>-</a:t>
                      </a:r>
                      <a:endParaRPr lang="nb-NO" sz="700" b="0" i="0" u="none" strike="noStrike">
                        <a:solidFill>
                          <a:srgbClr val="000000"/>
                        </a:solidFill>
                        <a:effectLst/>
                        <a:latin typeface="Calibri" panose="020F0502020204030204" pitchFamily="34" charset="0"/>
                      </a:endParaRPr>
                    </a:p>
                  </a:txBody>
                  <a:tcPr marL="5748" marR="5748" marT="5748" marB="0" anchor="b">
                    <a:solidFill>
                      <a:srgbClr val="92D050"/>
                    </a:solidFill>
                  </a:tcPr>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1810</a:t>
                      </a:r>
                      <a:endParaRPr lang="nb-NO" sz="800" b="0" i="0" u="none" strike="noStrike" dirty="0">
                        <a:solidFill>
                          <a:srgbClr val="000000"/>
                        </a:solidFill>
                        <a:effectLst/>
                        <a:latin typeface="+mn-lt"/>
                      </a:endParaRPr>
                    </a:p>
                  </a:txBody>
                  <a:tcPr marL="5748" marR="5748" marT="5748" marB="0" anchor="b">
                    <a:solidFill>
                      <a:srgbClr val="92D050"/>
                    </a:solidFill>
                  </a:tcPr>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solidFill>
                      <a:srgbClr val="92D050"/>
                    </a:solidFill>
                  </a:tcPr>
                </a:tc>
                <a:extLst>
                  <a:ext uri="{0D108BD9-81ED-4DB2-BD59-A6C34878D82A}">
                    <a16:rowId xmlns:a16="http://schemas.microsoft.com/office/drawing/2014/main" val="3642221412"/>
                  </a:ext>
                </a:extLst>
              </a:tr>
              <a:tr h="333567">
                <a:tc>
                  <a:txBody>
                    <a:bodyPr/>
                    <a:lstStyle/>
                    <a:p>
                      <a:pPr algn="l" fontAlgn="b"/>
                      <a:r>
                        <a:rPr lang="en-US" sz="800" u="none" strike="noStrike">
                          <a:effectLst/>
                          <a:latin typeface="+mn-lt"/>
                        </a:rPr>
                        <a:t>Research and Development in education</a:t>
                      </a:r>
                      <a:endParaRPr lang="en-US" sz="800" b="1" i="0" u="none" strike="noStrike">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20420</a:t>
                      </a:r>
                      <a:endParaRPr lang="nb-NO" sz="800" b="0" i="0" u="none" strike="noStrike">
                        <a:solidFill>
                          <a:srgbClr val="000000"/>
                        </a:solidFill>
                        <a:effectLst/>
                        <a:latin typeface="+mn-lt"/>
                      </a:endParaRPr>
                    </a:p>
                  </a:txBody>
                  <a:tcPr marL="5748" marR="5748" marT="5748" marB="0" anchor="b"/>
                </a:tc>
                <a:tc gridSpan="2">
                  <a:txBody>
                    <a:bodyPr/>
                    <a:lstStyle/>
                    <a:p>
                      <a:pPr algn="r" fontAlgn="b"/>
                      <a:r>
                        <a:rPr lang="nb-NO" sz="800" u="none" strike="noStrike">
                          <a:effectLst/>
                          <a:latin typeface="+mn-lt"/>
                        </a:rPr>
                        <a:t>19827</a:t>
                      </a:r>
                      <a:endParaRPr lang="nb-NO" sz="800" b="0" i="0" u="none" strike="noStrike">
                        <a:solidFill>
                          <a:srgbClr val="000000"/>
                        </a:solidFill>
                        <a:effectLst/>
                        <a:latin typeface="+mn-lt"/>
                      </a:endParaRPr>
                    </a:p>
                  </a:txBody>
                  <a:tcPr marL="5748" marR="5748" marT="5748" marB="0" anchor="b"/>
                </a:tc>
                <a:tc hMerge="1">
                  <a:txBody>
                    <a:bodyPr/>
                    <a:lstStyle/>
                    <a:p>
                      <a:pPr algn="r" fontAlgn="b"/>
                      <a:r>
                        <a:rPr lang="nb-NO" sz="700" u="none" strike="noStrike">
                          <a:effectLst/>
                        </a:rPr>
                        <a:t>19827</a:t>
                      </a:r>
                      <a:endParaRPr lang="nb-NO" sz="700" b="0" i="0" u="none" strike="noStrike">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a:effectLst/>
                          <a:latin typeface="+mn-lt"/>
                        </a:rPr>
                        <a:t>110</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113</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370</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537267780"/>
                  </a:ext>
                </a:extLst>
              </a:tr>
              <a:tr h="548408">
                <a:tc>
                  <a:txBody>
                    <a:bodyPr/>
                    <a:lstStyle/>
                    <a:p>
                      <a:pPr algn="l" fontAlgn="b"/>
                      <a:r>
                        <a:rPr lang="en-US" sz="800" u="none" strike="noStrike">
                          <a:effectLst/>
                          <a:latin typeface="+mn-lt"/>
                        </a:rPr>
                        <a:t>Capial formation of education provider (Excl. R&amp;D)</a:t>
                      </a:r>
                      <a:endParaRPr lang="en-US" sz="800" b="1"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gridSpan="2">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hMerge="1">
                  <a:txBody>
                    <a:bodyPr/>
                    <a:lstStyle/>
                    <a:p>
                      <a:pPr algn="r" fontAlgn="b"/>
                      <a:r>
                        <a:rPr lang="nb-NO" sz="700" u="none" strike="noStrike" dirty="0">
                          <a:effectLst/>
                        </a:rPr>
                        <a:t>-</a:t>
                      </a:r>
                      <a:endParaRPr lang="nb-NO" sz="700" b="0" i="0" u="none" strike="noStrike" dirty="0">
                        <a:solidFill>
                          <a:srgbClr val="000000"/>
                        </a:solidFill>
                        <a:effectLst/>
                        <a:latin typeface="Calibri" panose="020F0502020204030204" pitchFamily="34" charset="0"/>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a:effectLst/>
                          <a:latin typeface="+mn-lt"/>
                        </a:rPr>
                        <a:t>-</a:t>
                      </a:r>
                      <a:endParaRPr lang="nb-NO" sz="800" b="0" i="0" u="none" strike="noStrike">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tc>
                  <a:txBody>
                    <a:bodyPr/>
                    <a:lstStyle/>
                    <a:p>
                      <a:pPr algn="r" fontAlgn="b"/>
                      <a:r>
                        <a:rPr lang="nb-NO" sz="800" u="none" strike="noStrike" dirty="0">
                          <a:effectLst/>
                          <a:latin typeface="+mn-lt"/>
                        </a:rPr>
                        <a:t>-</a:t>
                      </a:r>
                      <a:endParaRPr lang="nb-NO" sz="800" b="0" i="0" u="none" strike="noStrike" dirty="0">
                        <a:solidFill>
                          <a:srgbClr val="000000"/>
                        </a:solidFill>
                        <a:effectLst/>
                        <a:latin typeface="+mn-lt"/>
                      </a:endParaRPr>
                    </a:p>
                  </a:txBody>
                  <a:tcPr marL="5748" marR="5748" marT="5748" marB="0" anchor="b"/>
                </a:tc>
                <a:extLst>
                  <a:ext uri="{0D108BD9-81ED-4DB2-BD59-A6C34878D82A}">
                    <a16:rowId xmlns:a16="http://schemas.microsoft.com/office/drawing/2014/main" val="2271687472"/>
                  </a:ext>
                </a:extLst>
              </a:tr>
            </a:tbl>
          </a:graphicData>
        </a:graphic>
      </p:graphicFrame>
      <p:graphicFrame>
        <p:nvGraphicFramePr>
          <p:cNvPr id="6" name="Plassholder for innhold 5">
            <a:extLst>
              <a:ext uri="{FF2B5EF4-FFF2-40B4-BE49-F238E27FC236}">
                <a16:creationId xmlns:a16="http://schemas.microsoft.com/office/drawing/2014/main" id="{7D8E7FDE-E3E1-4668-874C-F2041483707A}"/>
              </a:ext>
            </a:extLst>
          </p:cNvPr>
          <p:cNvGraphicFramePr>
            <a:graphicFrameLocks noGrp="1"/>
          </p:cNvGraphicFramePr>
          <p:nvPr>
            <p:ph sz="quarter" idx="15"/>
            <p:extLst>
              <p:ext uri="{D42A27DB-BD31-4B8C-83A1-F6EECF244321}">
                <p14:modId xmlns:p14="http://schemas.microsoft.com/office/powerpoint/2010/main" val="49123731"/>
              </p:ext>
            </p:extLst>
          </p:nvPr>
        </p:nvGraphicFramePr>
        <p:xfrm>
          <a:off x="6171116" y="827883"/>
          <a:ext cx="5435352" cy="5031823"/>
        </p:xfrm>
        <a:graphic>
          <a:graphicData uri="http://schemas.openxmlformats.org/drawingml/2006/table">
            <a:tbl>
              <a:tblPr>
                <a:tableStyleId>{5C22544A-7EE6-4342-B048-85BDC9FD1C3A}</a:tableStyleId>
              </a:tblPr>
              <a:tblGrid>
                <a:gridCol w="975642">
                  <a:extLst>
                    <a:ext uri="{9D8B030D-6E8A-4147-A177-3AD203B41FA5}">
                      <a16:colId xmlns:a16="http://schemas.microsoft.com/office/drawing/2014/main" val="2754716413"/>
                    </a:ext>
                  </a:extLst>
                </a:gridCol>
                <a:gridCol w="383196">
                  <a:extLst>
                    <a:ext uri="{9D8B030D-6E8A-4147-A177-3AD203B41FA5}">
                      <a16:colId xmlns:a16="http://schemas.microsoft.com/office/drawing/2014/main" val="92382171"/>
                    </a:ext>
                  </a:extLst>
                </a:gridCol>
                <a:gridCol w="122130">
                  <a:extLst>
                    <a:ext uri="{9D8B030D-6E8A-4147-A177-3AD203B41FA5}">
                      <a16:colId xmlns:a16="http://schemas.microsoft.com/office/drawing/2014/main" val="2640198927"/>
                    </a:ext>
                  </a:extLst>
                </a:gridCol>
                <a:gridCol w="557289">
                  <a:extLst>
                    <a:ext uri="{9D8B030D-6E8A-4147-A177-3AD203B41FA5}">
                      <a16:colId xmlns:a16="http://schemas.microsoft.com/office/drawing/2014/main" val="928878920"/>
                    </a:ext>
                  </a:extLst>
                </a:gridCol>
                <a:gridCol w="679419">
                  <a:extLst>
                    <a:ext uri="{9D8B030D-6E8A-4147-A177-3AD203B41FA5}">
                      <a16:colId xmlns:a16="http://schemas.microsoft.com/office/drawing/2014/main" val="1226011259"/>
                    </a:ext>
                  </a:extLst>
                </a:gridCol>
                <a:gridCol w="679419">
                  <a:extLst>
                    <a:ext uri="{9D8B030D-6E8A-4147-A177-3AD203B41FA5}">
                      <a16:colId xmlns:a16="http://schemas.microsoft.com/office/drawing/2014/main" val="245867640"/>
                    </a:ext>
                  </a:extLst>
                </a:gridCol>
                <a:gridCol w="679419">
                  <a:extLst>
                    <a:ext uri="{9D8B030D-6E8A-4147-A177-3AD203B41FA5}">
                      <a16:colId xmlns:a16="http://schemas.microsoft.com/office/drawing/2014/main" val="3836942165"/>
                    </a:ext>
                  </a:extLst>
                </a:gridCol>
                <a:gridCol w="652981">
                  <a:extLst>
                    <a:ext uri="{9D8B030D-6E8A-4147-A177-3AD203B41FA5}">
                      <a16:colId xmlns:a16="http://schemas.microsoft.com/office/drawing/2014/main" val="346029763"/>
                    </a:ext>
                  </a:extLst>
                </a:gridCol>
                <a:gridCol w="705857">
                  <a:extLst>
                    <a:ext uri="{9D8B030D-6E8A-4147-A177-3AD203B41FA5}">
                      <a16:colId xmlns:a16="http://schemas.microsoft.com/office/drawing/2014/main" val="3953166577"/>
                    </a:ext>
                  </a:extLst>
                </a:gridCol>
              </a:tblGrid>
              <a:tr h="307187">
                <a:tc gridSpan="4">
                  <a:txBody>
                    <a:bodyPr/>
                    <a:lstStyle/>
                    <a:p>
                      <a:pPr algn="l" rtl="0" fontAlgn="b"/>
                      <a:r>
                        <a:rPr lang="en-US" sz="1000" b="1" u="none" strike="noStrike" dirty="0">
                          <a:effectLst/>
                        </a:rPr>
                        <a:t>Education expenditure, by type of education and user</a:t>
                      </a:r>
                      <a:endParaRPr lang="en-US" sz="1000" b="1" i="0" u="none" strike="noStrike" dirty="0">
                        <a:solidFill>
                          <a:srgbClr val="000000"/>
                        </a:solidFill>
                        <a:effectLst/>
                        <a:latin typeface="Open Sans" panose="020B060603050402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l" rtl="0" fontAlgn="b"/>
                      <a:endParaRPr lang="en-US" sz="10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12506295"/>
                  </a:ext>
                </a:extLst>
              </a:tr>
              <a:tr h="283112">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nb-NO" sz="1800" u="none" strike="noStrike" dirty="0">
                          <a:effectLst/>
                        </a:rPr>
                        <a:t> </a:t>
                      </a:r>
                      <a:endParaRPr lang="nb-NO" sz="1800" b="0" i="0" u="none" strike="noStrike" dirty="0">
                        <a:solidFill>
                          <a:srgbClr val="000000"/>
                        </a:solidFill>
                        <a:effectLst/>
                        <a:latin typeface="Arial" panose="020B0604020202020204" pitchFamily="34" charset="0"/>
                      </a:endParaRPr>
                    </a:p>
                  </a:txBody>
                  <a:tcPr marL="9525" marR="9525" marT="9525" marB="0" anchor="b"/>
                </a:tc>
                <a:tc hMerge="1">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800" u="none" strike="noStrike">
                          <a:effectLst/>
                        </a:rPr>
                        <a:t> </a:t>
                      </a:r>
                      <a:endParaRPr lang="nb-NO" sz="1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36716666"/>
                  </a:ext>
                </a:extLst>
              </a:tr>
              <a:tr h="366762">
                <a:tc>
                  <a:txBody>
                    <a:bodyPr/>
                    <a:lstStyle/>
                    <a:p>
                      <a:pPr algn="l" fontAlgn="b"/>
                      <a:r>
                        <a:rPr lang="nb-NO" sz="800" b="1" u="none" strike="noStrike" dirty="0">
                          <a:effectLst/>
                        </a:rPr>
                        <a:t> </a:t>
                      </a:r>
                      <a:endParaRPr lang="nb-NO" sz="800" b="1" i="0" u="none" strike="noStrike" dirty="0">
                        <a:solidFill>
                          <a:srgbClr val="000000"/>
                        </a:solidFill>
                        <a:effectLst/>
                        <a:latin typeface="Arial" panose="020B0604020202020204" pitchFamily="34" charset="0"/>
                      </a:endParaRPr>
                    </a:p>
                  </a:txBody>
                  <a:tcPr marL="9525" marR="9525" marT="9525" marB="0" anchor="b"/>
                </a:tc>
                <a:tc gridSpan="3">
                  <a:txBody>
                    <a:bodyPr/>
                    <a:lstStyle/>
                    <a:p>
                      <a:pPr algn="l" rtl="0" fontAlgn="b"/>
                      <a:r>
                        <a:rPr lang="nb-NO" sz="800" b="1" u="none" strike="noStrike" dirty="0" err="1">
                          <a:effectLst/>
                        </a:rPr>
                        <a:t>Education</a:t>
                      </a:r>
                      <a:r>
                        <a:rPr lang="nb-NO" sz="800" b="1" u="none" strike="noStrike" dirty="0">
                          <a:effectLst/>
                        </a:rPr>
                        <a:t> </a:t>
                      </a:r>
                      <a:r>
                        <a:rPr lang="nb-NO" sz="800" b="1" u="none" strike="noStrike" dirty="0" err="1">
                          <a:effectLst/>
                        </a:rPr>
                        <a:t>expenditure</a:t>
                      </a:r>
                      <a:r>
                        <a:rPr lang="nb-NO" sz="800" b="1" u="none" strike="noStrike" dirty="0">
                          <a:effectLst/>
                        </a:rPr>
                        <a:t> (NOK million)</a:t>
                      </a:r>
                      <a:endParaRPr lang="nb-NO" sz="800" b="1" i="0" u="none" strike="noStrike" dirty="0">
                        <a:solidFill>
                          <a:srgbClr val="000000"/>
                        </a:solidFill>
                        <a:effectLst/>
                        <a:latin typeface="Open Sans" panose="020B0606030504020204" pitchFamily="34" charset="0"/>
                      </a:endParaRPr>
                    </a:p>
                  </a:txBody>
                  <a:tcPr marL="9525" marR="9525" marT="9525" marB="0" anchor="b"/>
                </a:tc>
                <a:tc hMerge="1">
                  <a:txBody>
                    <a:bodyPr/>
                    <a:lstStyle/>
                    <a:p>
                      <a:endParaRPr lang="en-GB"/>
                    </a:p>
                  </a:txBody>
                  <a:tcPr/>
                </a:tc>
                <a:tc hMerge="1">
                  <a:txBody>
                    <a:bodyPr/>
                    <a:lstStyle/>
                    <a:p>
                      <a:pPr algn="l" rtl="0" fontAlgn="b"/>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52813418"/>
                  </a:ext>
                </a:extLst>
              </a:tr>
              <a:tr h="283112">
                <a:tc>
                  <a:txBody>
                    <a:bodyPr/>
                    <a:lstStyle/>
                    <a:p>
                      <a:pPr algn="l" fontAlgn="b"/>
                      <a:r>
                        <a:rPr lang="nb-NO" sz="800" b="1" u="none" strike="noStrike">
                          <a:effectLst/>
                        </a:rPr>
                        <a:t> </a:t>
                      </a:r>
                      <a:endParaRPr lang="nb-NO" sz="8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rtl="0" fontAlgn="b"/>
                      <a:r>
                        <a:rPr lang="nb-NO" sz="800" b="1" u="none" strike="noStrike" dirty="0">
                          <a:effectLst/>
                        </a:rPr>
                        <a:t>2018</a:t>
                      </a:r>
                      <a:endParaRPr lang="nb-NO" sz="800" b="1" i="0" u="none" strike="noStrike" dirty="0">
                        <a:solidFill>
                          <a:srgbClr val="000000"/>
                        </a:solidFill>
                        <a:effectLst/>
                        <a:latin typeface="Open Sans" panose="020B0606030504020204" pitchFamily="34" charset="0"/>
                      </a:endParaRPr>
                    </a:p>
                  </a:txBody>
                  <a:tcPr marL="9525" marR="9525" marT="9525" marB="0" anchor="b"/>
                </a:tc>
                <a:tc hMerge="1">
                  <a:txBody>
                    <a:bodyPr/>
                    <a:lstStyle/>
                    <a:p>
                      <a:pPr algn="l" fontAlgn="b"/>
                      <a:r>
                        <a:rPr lang="nb-NO" sz="800" u="none" strike="noStrike" dirty="0">
                          <a:effectLst/>
                        </a:rPr>
                        <a:t> </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dirty="0">
                          <a:effectLst/>
                        </a:rPr>
                        <a:t> </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77142682"/>
                  </a:ext>
                </a:extLst>
              </a:tr>
              <a:tr h="605065">
                <a:tc>
                  <a:txBody>
                    <a:bodyPr/>
                    <a:lstStyle/>
                    <a:p>
                      <a:pPr algn="l" fontAlgn="b"/>
                      <a:r>
                        <a:rPr lang="nb-NO" sz="800" u="none" strike="noStrike">
                          <a:effectLst/>
                        </a:rPr>
                        <a:t> </a:t>
                      </a:r>
                      <a:endParaRPr lang="nb-NO" sz="800" b="0" i="0" u="none" strike="noStrike">
                        <a:solidFill>
                          <a:srgbClr val="000000"/>
                        </a:solidFill>
                        <a:effectLst/>
                        <a:latin typeface="Arial" panose="020B0604020202020204" pitchFamily="34" charset="0"/>
                      </a:endParaRPr>
                    </a:p>
                  </a:txBody>
                  <a:tcPr marL="9525" marR="9525" marT="9525" marB="0" anchor="b"/>
                </a:tc>
                <a:tc gridSpan="2">
                  <a:txBody>
                    <a:bodyPr/>
                    <a:lstStyle/>
                    <a:p>
                      <a:pPr algn="l" rtl="0" fontAlgn="b"/>
                      <a:r>
                        <a:rPr lang="nb-NO" sz="800" b="1" u="none" strike="noStrike" dirty="0">
                          <a:effectLst/>
                        </a:rPr>
                        <a:t>Sum all </a:t>
                      </a:r>
                      <a:r>
                        <a:rPr lang="nb-NO" sz="800" b="1" u="none" strike="noStrike" dirty="0" err="1">
                          <a:effectLst/>
                        </a:rPr>
                        <a:t>sectors</a:t>
                      </a:r>
                      <a:endParaRPr lang="nb-NO" sz="800" b="1" i="0" u="none" strike="noStrike" dirty="0">
                        <a:solidFill>
                          <a:srgbClr val="000000"/>
                        </a:solidFill>
                        <a:effectLst/>
                        <a:latin typeface="Open Sans" panose="020B0606030504020204" pitchFamily="34" charset="0"/>
                      </a:endParaRPr>
                    </a:p>
                  </a:txBody>
                  <a:tcPr marL="9525" marR="9525" marT="9525" marB="0" anchor="b"/>
                </a:tc>
                <a:tc hMerge="1">
                  <a:txBody>
                    <a:bodyPr/>
                    <a:lstStyle/>
                    <a:p>
                      <a:pPr algn="l" rtl="0" fontAlgn="b"/>
                      <a:r>
                        <a:rPr lang="nb-NO" sz="800" b="1" u="none" strike="noStrike" dirty="0">
                          <a:effectLst/>
                        </a:rPr>
                        <a:t>Central </a:t>
                      </a:r>
                      <a:r>
                        <a:rPr lang="nb-NO" sz="800" b="1" u="none" strike="noStrike" dirty="0" err="1">
                          <a:effectLst/>
                        </a:rPr>
                        <a:t>government</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a:effectLst/>
                        </a:rPr>
                        <a:t>Central </a:t>
                      </a:r>
                      <a:r>
                        <a:rPr lang="nb-NO" sz="800" b="1" u="none" strike="noStrike" dirty="0" err="1">
                          <a:effectLst/>
                        </a:rPr>
                        <a:t>govern</a:t>
                      </a:r>
                      <a:r>
                        <a:rPr lang="nb-NO" sz="800" b="1" u="none" strike="noStrike" dirty="0">
                          <a:effectLst/>
                        </a:rPr>
                        <a:t>-ment</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err="1">
                          <a:effectLst/>
                        </a:rPr>
                        <a:t>Local</a:t>
                      </a:r>
                      <a:r>
                        <a:rPr lang="nb-NO" sz="800" b="1" u="none" strike="noStrike" dirty="0">
                          <a:effectLst/>
                        </a:rPr>
                        <a:t> </a:t>
                      </a:r>
                      <a:r>
                        <a:rPr lang="nb-NO" sz="800" b="1" u="none" strike="noStrike" dirty="0" err="1">
                          <a:effectLst/>
                        </a:rPr>
                        <a:t>government</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a:effectLst/>
                        </a:rPr>
                        <a:t>Households</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a:effectLst/>
                        </a:rPr>
                        <a:t>Non-</a:t>
                      </a:r>
                      <a:r>
                        <a:rPr lang="nb-NO" sz="800" b="1" u="none" strike="noStrike" dirty="0" err="1">
                          <a:effectLst/>
                        </a:rPr>
                        <a:t>profit</a:t>
                      </a:r>
                      <a:r>
                        <a:rPr lang="nb-NO" sz="800" b="1" u="none" strike="noStrike" dirty="0">
                          <a:effectLst/>
                        </a:rPr>
                        <a:t> </a:t>
                      </a:r>
                      <a:r>
                        <a:rPr lang="nb-NO" sz="800" b="1" u="none" strike="noStrike" dirty="0" err="1">
                          <a:effectLst/>
                        </a:rPr>
                        <a:t>institutions</a:t>
                      </a:r>
                      <a:r>
                        <a:rPr lang="nb-NO" sz="800" b="1" u="none" strike="noStrike" dirty="0">
                          <a:effectLst/>
                        </a:rPr>
                        <a:t> serving households</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a:effectLst/>
                        </a:rPr>
                        <a:t>Rest </a:t>
                      </a:r>
                      <a:r>
                        <a:rPr lang="nb-NO" sz="800" b="1" u="none" strike="noStrike" dirty="0" err="1">
                          <a:effectLst/>
                        </a:rPr>
                        <a:t>of</a:t>
                      </a:r>
                      <a:r>
                        <a:rPr lang="nb-NO" sz="800" b="1" u="none" strike="noStrike" dirty="0">
                          <a:effectLst/>
                        </a:rPr>
                        <a:t> </a:t>
                      </a:r>
                      <a:r>
                        <a:rPr lang="nb-NO" sz="800" b="1" u="none" strike="noStrike" dirty="0" err="1">
                          <a:effectLst/>
                        </a:rPr>
                        <a:t>the</a:t>
                      </a:r>
                      <a:r>
                        <a:rPr lang="nb-NO" sz="800" b="1" u="none" strike="noStrike" dirty="0">
                          <a:effectLst/>
                        </a:rPr>
                        <a:t> </a:t>
                      </a:r>
                      <a:r>
                        <a:rPr lang="nb-NO" sz="800" b="1" u="none" strike="noStrike" dirty="0" err="1">
                          <a:effectLst/>
                        </a:rPr>
                        <a:t>world</a:t>
                      </a:r>
                      <a:endParaRPr lang="nb-NO" sz="8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l" rtl="0" fontAlgn="b"/>
                      <a:r>
                        <a:rPr lang="nb-NO" sz="800" b="1" u="none" strike="noStrike" dirty="0">
                          <a:effectLst/>
                        </a:rPr>
                        <a:t>Intermediate </a:t>
                      </a:r>
                      <a:r>
                        <a:rPr lang="nb-NO" sz="800" b="1" u="none" strike="noStrike" dirty="0" err="1">
                          <a:effectLst/>
                        </a:rPr>
                        <a:t>consumptionmarket</a:t>
                      </a:r>
                      <a:r>
                        <a:rPr lang="nb-NO" sz="800" b="1" u="none" strike="noStrike" dirty="0">
                          <a:effectLst/>
                        </a:rPr>
                        <a:t> producers</a:t>
                      </a:r>
                      <a:endParaRPr lang="nb-NO" sz="8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658308853"/>
                  </a:ext>
                </a:extLst>
              </a:tr>
              <a:tr h="247611">
                <a:tc>
                  <a:txBody>
                    <a:bodyPr/>
                    <a:lstStyle/>
                    <a:p>
                      <a:pPr algn="l" rtl="0" fontAlgn="b"/>
                      <a:r>
                        <a:rPr lang="nb-NO" sz="800" u="none" strike="noStrike" dirty="0">
                          <a:effectLst/>
                        </a:rPr>
                        <a:t>All </a:t>
                      </a:r>
                      <a:r>
                        <a:rPr lang="nb-NO" sz="800" u="none" strike="noStrike" dirty="0" err="1">
                          <a:effectLst/>
                        </a:rPr>
                        <a:t>functions</a:t>
                      </a:r>
                      <a:r>
                        <a:rPr lang="nb-NO" sz="800" u="none" strike="noStrike" dirty="0">
                          <a:effectLst/>
                        </a:rPr>
                        <a:t> </a:t>
                      </a:r>
                      <a:r>
                        <a:rPr lang="nb-NO" sz="800" u="none" strike="noStrike" dirty="0" err="1">
                          <a:effectLst/>
                        </a:rPr>
                        <a:t>of</a:t>
                      </a:r>
                      <a:r>
                        <a:rPr lang="nb-NO" sz="800" u="none" strike="noStrike" dirty="0">
                          <a:effectLst/>
                        </a:rPr>
                        <a:t> </a:t>
                      </a:r>
                      <a:r>
                        <a:rPr lang="nb-NO" sz="800" u="none" strike="noStrike" dirty="0" err="1">
                          <a:effectLst/>
                        </a:rPr>
                        <a:t>education</a:t>
                      </a:r>
                      <a:endParaRPr lang="nb-NO" sz="800" b="0" i="0" u="none" strike="noStrike" dirty="0">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a:effectLst/>
                        </a:rPr>
                        <a:t>213185</a:t>
                      </a:r>
                      <a:endParaRPr lang="nb-NO" sz="800" b="0" i="0" u="none" strike="noStrike">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a:effectLst/>
                        </a:rPr>
                        <a:t>49577</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49577</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118484</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14846</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8341</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1068</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20869</a:t>
                      </a:r>
                      <a:endParaRPr lang="nb-NO" sz="8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926124894"/>
                  </a:ext>
                </a:extLst>
              </a:tr>
              <a:tr h="246184">
                <a:tc>
                  <a:txBody>
                    <a:bodyPr/>
                    <a:lstStyle/>
                    <a:p>
                      <a:pPr algn="l" rtl="0" fontAlgn="b"/>
                      <a:r>
                        <a:rPr lang="nb-NO" sz="800" u="none" strike="noStrike">
                          <a:effectLst/>
                        </a:rPr>
                        <a:t>Primary education</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gridSpan="2">
                  <a:txBody>
                    <a:bodyPr/>
                    <a:lstStyle/>
                    <a:p>
                      <a:pPr algn="r" rtl="0" fontAlgn="b"/>
                      <a:r>
                        <a:rPr lang="nb-NO" sz="800" u="none" strike="noStrike">
                          <a:effectLst/>
                        </a:rPr>
                        <a:t>84705</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hMerge="1">
                  <a:txBody>
                    <a:bodyPr/>
                    <a:lstStyle/>
                    <a:p>
                      <a:pPr algn="r" rtl="0" fontAlgn="b"/>
                      <a:r>
                        <a:rPr lang="nb-NO" sz="800" u="none" strike="noStrike">
                          <a:effectLst/>
                        </a:rPr>
                        <a:t>929</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929</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79784</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450</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3542</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extLst>
                  <a:ext uri="{0D108BD9-81ED-4DB2-BD59-A6C34878D82A}">
                    <a16:rowId xmlns:a16="http://schemas.microsoft.com/office/drawing/2014/main" val="1766957883"/>
                  </a:ext>
                </a:extLst>
              </a:tr>
              <a:tr h="247611">
                <a:tc>
                  <a:txBody>
                    <a:bodyPr/>
                    <a:lstStyle/>
                    <a:p>
                      <a:pPr algn="l" rtl="0" fontAlgn="b"/>
                      <a:r>
                        <a:rPr lang="nb-NO" sz="800" u="none" strike="noStrike" dirty="0" err="1">
                          <a:effectLst/>
                        </a:rPr>
                        <a:t>Secondary</a:t>
                      </a:r>
                      <a:r>
                        <a:rPr lang="nb-NO" sz="800" u="none" strike="noStrike" dirty="0">
                          <a:effectLst/>
                        </a:rPr>
                        <a:t> </a:t>
                      </a:r>
                      <a:r>
                        <a:rPr lang="nb-NO" sz="800" u="none" strike="noStrike" dirty="0" err="1">
                          <a:effectLst/>
                        </a:rPr>
                        <a:t>education</a:t>
                      </a:r>
                      <a:endParaRPr lang="nb-NO" sz="800" b="0" i="0" u="none" strike="noStrike" dirty="0">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a:effectLst/>
                        </a:rPr>
                        <a:t>37519</a:t>
                      </a:r>
                      <a:endParaRPr lang="nb-NO" sz="800" b="0" i="0" u="none" strike="noStrike">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a:effectLst/>
                        </a:rPr>
                        <a:t>780</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780</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29073</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1559</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3045</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3062</a:t>
                      </a:r>
                      <a:endParaRPr lang="nb-NO" sz="8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414225691"/>
                  </a:ext>
                </a:extLst>
              </a:tr>
              <a:tr h="246184">
                <a:tc>
                  <a:txBody>
                    <a:bodyPr/>
                    <a:lstStyle/>
                    <a:p>
                      <a:pPr algn="l" rtl="0" fontAlgn="b"/>
                      <a:r>
                        <a:rPr lang="nb-NO" sz="800" u="none" strike="noStrike" dirty="0" err="1">
                          <a:effectLst/>
                        </a:rPr>
                        <a:t>Higher</a:t>
                      </a:r>
                      <a:r>
                        <a:rPr lang="nb-NO" sz="800" u="none" strike="noStrike" dirty="0">
                          <a:effectLst/>
                        </a:rPr>
                        <a:t> </a:t>
                      </a:r>
                      <a:r>
                        <a:rPr lang="nb-NO" sz="800" u="none" strike="noStrike" dirty="0" err="1">
                          <a:effectLst/>
                        </a:rPr>
                        <a:t>education</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gridSpan="2">
                  <a:txBody>
                    <a:bodyPr/>
                    <a:lstStyle/>
                    <a:p>
                      <a:pPr algn="r" rtl="0" fontAlgn="b"/>
                      <a:r>
                        <a:rPr lang="nb-NO" sz="800" u="none" strike="noStrike">
                          <a:effectLst/>
                        </a:rPr>
                        <a:t>50364</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hMerge="1">
                  <a:txBody>
                    <a:bodyPr/>
                    <a:lstStyle/>
                    <a:p>
                      <a:pPr algn="r" rtl="0" fontAlgn="b"/>
                      <a:r>
                        <a:rPr lang="nb-NO" sz="800" u="none" strike="noStrike">
                          <a:effectLst/>
                        </a:rPr>
                        <a:t>40676</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40676</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619</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4248</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1259</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1068</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2494</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extLst>
                  <a:ext uri="{0D108BD9-81ED-4DB2-BD59-A6C34878D82A}">
                    <a16:rowId xmlns:a16="http://schemas.microsoft.com/office/drawing/2014/main" val="1676608597"/>
                  </a:ext>
                </a:extLst>
              </a:tr>
              <a:tr h="226384">
                <a:tc>
                  <a:txBody>
                    <a:bodyPr/>
                    <a:lstStyle/>
                    <a:p>
                      <a:pPr algn="l" rtl="0" fontAlgn="b"/>
                      <a:r>
                        <a:rPr lang="nb-NO" sz="800" u="none" strike="noStrike" dirty="0">
                          <a:effectLst/>
                        </a:rPr>
                        <a:t>Adult </a:t>
                      </a:r>
                      <a:r>
                        <a:rPr lang="nb-NO" sz="800" u="none" strike="noStrike" dirty="0" err="1">
                          <a:effectLst/>
                        </a:rPr>
                        <a:t>education</a:t>
                      </a:r>
                      <a:endParaRPr lang="nb-NO" sz="800" b="0" i="0" u="none" strike="noStrike" dirty="0">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a:effectLst/>
                        </a:rPr>
                        <a:t>8730</a:t>
                      </a:r>
                      <a:endParaRPr lang="nb-NO" sz="800" b="0" i="0" u="none" strike="noStrike">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8730</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58856220"/>
                  </a:ext>
                </a:extLst>
              </a:tr>
              <a:tr h="246184">
                <a:tc>
                  <a:txBody>
                    <a:bodyPr/>
                    <a:lstStyle/>
                    <a:p>
                      <a:pPr algn="l" rtl="0" fontAlgn="b"/>
                      <a:r>
                        <a:rPr lang="nb-NO" sz="800" u="none" strike="noStrike" dirty="0" err="1">
                          <a:effectLst/>
                        </a:rPr>
                        <a:t>Other</a:t>
                      </a:r>
                      <a:r>
                        <a:rPr lang="nb-NO" sz="800" u="none" strike="noStrike" dirty="0">
                          <a:effectLst/>
                        </a:rPr>
                        <a:t> </a:t>
                      </a:r>
                      <a:r>
                        <a:rPr lang="nb-NO" sz="800" u="none" strike="noStrike" dirty="0" err="1">
                          <a:effectLst/>
                        </a:rPr>
                        <a:t>education</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gridSpan="2">
                  <a:txBody>
                    <a:bodyPr/>
                    <a:lstStyle/>
                    <a:p>
                      <a:pPr algn="r" rtl="0" fontAlgn="b"/>
                      <a:r>
                        <a:rPr lang="nb-NO" sz="800" u="none" strike="noStrike">
                          <a:effectLst/>
                        </a:rPr>
                        <a:t>8716</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hMerge="1">
                  <a:txBody>
                    <a:bodyPr/>
                    <a:lstStyle/>
                    <a:p>
                      <a:pPr algn="r" rtl="0" fontAlgn="b"/>
                      <a:r>
                        <a:rPr lang="nb-NO" sz="800" u="none" strike="noStrike" dirty="0">
                          <a:effectLst/>
                        </a:rPr>
                        <a:t>535</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535</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279</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6779</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495</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628</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extLst>
                  <a:ext uri="{0D108BD9-81ED-4DB2-BD59-A6C34878D82A}">
                    <a16:rowId xmlns:a16="http://schemas.microsoft.com/office/drawing/2014/main" val="2899676401"/>
                  </a:ext>
                </a:extLst>
              </a:tr>
              <a:tr h="363122">
                <a:tc>
                  <a:txBody>
                    <a:bodyPr/>
                    <a:lstStyle/>
                    <a:p>
                      <a:pPr algn="l" rtl="0" fontAlgn="b"/>
                      <a:r>
                        <a:rPr lang="nb-NO" sz="800" u="none" strike="noStrike">
                          <a:effectLst/>
                        </a:rPr>
                        <a:t> In-house training of enterprises</a:t>
                      </a:r>
                      <a:endParaRPr lang="nb-NO" sz="800" b="0" i="0" u="none" strike="noStrike">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a:effectLst/>
                        </a:rPr>
                        <a:t>21342</a:t>
                      </a:r>
                      <a:endParaRPr lang="nb-NO" sz="800" b="0" i="0" u="none" strike="noStrike">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dirty="0">
                          <a:effectLst/>
                        </a:rPr>
                        <a:t>6657</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6657</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14685</a:t>
                      </a:r>
                      <a:endParaRPr lang="nb-NO" sz="8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57542486"/>
                  </a:ext>
                </a:extLst>
              </a:tr>
              <a:tr h="363122">
                <a:tc>
                  <a:txBody>
                    <a:bodyPr/>
                    <a:lstStyle/>
                    <a:p>
                      <a:pPr algn="l" rtl="0" fontAlgn="b"/>
                      <a:r>
                        <a:rPr lang="nb-NO" sz="800" u="none" strike="noStrike">
                          <a:effectLst/>
                        </a:rPr>
                        <a:t>Associated goods and services</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gridSpan="2">
                  <a:txBody>
                    <a:bodyPr/>
                    <a:lstStyle/>
                    <a:p>
                      <a:pPr algn="r" rtl="0" fontAlgn="b"/>
                      <a:r>
                        <a:rPr lang="nb-NO" sz="800" u="none" strike="noStrike">
                          <a:effectLst/>
                        </a:rPr>
                        <a:t>1810</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hMerge="1">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1810</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solidFill>
                      <a:srgbClr val="92D050"/>
                    </a:solidFill>
                  </a:tcPr>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solidFill>
                      <a:srgbClr val="92D050"/>
                    </a:solidFill>
                  </a:tcPr>
                </a:tc>
                <a:extLst>
                  <a:ext uri="{0D108BD9-81ED-4DB2-BD59-A6C34878D82A}">
                    <a16:rowId xmlns:a16="http://schemas.microsoft.com/office/drawing/2014/main" val="3200253411"/>
                  </a:ext>
                </a:extLst>
              </a:tr>
              <a:tr h="366762">
                <a:tc>
                  <a:txBody>
                    <a:bodyPr/>
                    <a:lstStyle/>
                    <a:p>
                      <a:pPr algn="l" rtl="0" fontAlgn="b"/>
                      <a:r>
                        <a:rPr lang="en-US" sz="800" u="none" strike="noStrike">
                          <a:effectLst/>
                        </a:rPr>
                        <a:t>Research and Development in education</a:t>
                      </a:r>
                      <a:endParaRPr lang="en-US" sz="800" b="0" i="0" u="none" strike="noStrike">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a:effectLst/>
                        </a:rPr>
                        <a:t>19180</a:t>
                      </a:r>
                      <a:endParaRPr lang="nb-NO" sz="800" b="0" i="0" u="none" strike="noStrike">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a:effectLst/>
                        </a:rPr>
                        <a:t>18704</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18704</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370</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106</a:t>
                      </a:r>
                      <a:endParaRPr lang="nb-NO" sz="8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966152624"/>
                  </a:ext>
                </a:extLst>
              </a:tr>
              <a:tr h="596996">
                <a:tc>
                  <a:txBody>
                    <a:bodyPr/>
                    <a:lstStyle/>
                    <a:p>
                      <a:pPr algn="l" rtl="0" fontAlgn="b"/>
                      <a:r>
                        <a:rPr lang="en-US" sz="800" u="none" strike="noStrike" dirty="0">
                          <a:effectLst/>
                        </a:rPr>
                        <a:t>Memo: </a:t>
                      </a:r>
                      <a:r>
                        <a:rPr lang="en-US" sz="800" u="none" strike="noStrike" dirty="0" err="1">
                          <a:effectLst/>
                        </a:rPr>
                        <a:t>Capial</a:t>
                      </a:r>
                      <a:r>
                        <a:rPr lang="en-US" sz="800" u="none" strike="noStrike" dirty="0">
                          <a:effectLst/>
                        </a:rPr>
                        <a:t> formation of education provider (Excl. R&amp;D)</a:t>
                      </a:r>
                      <a:endParaRPr lang="en-US" sz="800" b="0" i="0" u="none" strike="noStrike" dirty="0">
                        <a:solidFill>
                          <a:srgbClr val="000000"/>
                        </a:solidFill>
                        <a:effectLst/>
                        <a:latin typeface="Open Sans" panose="020B0606030504020204" pitchFamily="34" charset="0"/>
                      </a:endParaRPr>
                    </a:p>
                  </a:txBody>
                  <a:tcPr marL="9525" marR="9525" marT="9525" marB="0" anchor="b"/>
                </a:tc>
                <a:tc gridSpan="2">
                  <a:txBody>
                    <a:bodyPr/>
                    <a:lstStyle/>
                    <a:p>
                      <a:pPr algn="r" rtl="0" fontAlgn="b"/>
                      <a:r>
                        <a:rPr lang="nb-NO" sz="800" u="none" strike="noStrike" dirty="0">
                          <a:effectLst/>
                        </a:rPr>
                        <a:t>24922</a:t>
                      </a:r>
                      <a:endParaRPr lang="nb-NO" sz="800" b="0" i="0" u="none" strike="noStrike" dirty="0">
                        <a:solidFill>
                          <a:srgbClr val="000000"/>
                        </a:solidFill>
                        <a:effectLst/>
                        <a:latin typeface="Open Sans" panose="020B0606030504020204" pitchFamily="34" charset="0"/>
                      </a:endParaRPr>
                    </a:p>
                  </a:txBody>
                  <a:tcPr marL="9525" marR="9525" marT="9525" marB="0" anchor="b"/>
                </a:tc>
                <a:tc hMerge="1">
                  <a:txBody>
                    <a:bodyPr/>
                    <a:lstStyle/>
                    <a:p>
                      <a:pPr algn="r" rtl="0" fontAlgn="b"/>
                      <a:r>
                        <a:rPr lang="nb-NO" sz="800" u="none" strike="noStrike" dirty="0">
                          <a:effectLst/>
                        </a:rPr>
                        <a:t>5384</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5384</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a:effectLst/>
                        </a:rPr>
                        <a:t>18363</a:t>
                      </a:r>
                      <a:endParaRPr lang="nb-NO" sz="800" b="0" i="0" u="none" strike="noStrike">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968</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a:t>
                      </a:r>
                      <a:endParaRPr lang="nb-NO" sz="8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rtl="0" fontAlgn="b"/>
                      <a:r>
                        <a:rPr lang="nb-NO" sz="800" u="none" strike="noStrike" dirty="0">
                          <a:effectLst/>
                        </a:rPr>
                        <a:t>207</a:t>
                      </a:r>
                      <a:endParaRPr lang="nb-NO" sz="8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65856577"/>
                  </a:ext>
                </a:extLst>
              </a:tr>
            </a:tbl>
          </a:graphicData>
        </a:graphic>
      </p:graphicFrame>
    </p:spTree>
    <p:extLst>
      <p:ext uri="{BB962C8B-B14F-4D97-AF65-F5344CB8AC3E}">
        <p14:creationId xmlns:p14="http://schemas.microsoft.com/office/powerpoint/2010/main" val="311056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84D78C-47F4-44A9-8642-C461AFAACE34}"/>
              </a:ext>
            </a:extLst>
          </p:cNvPr>
          <p:cNvSpPr>
            <a:spLocks noGrp="1"/>
          </p:cNvSpPr>
          <p:nvPr>
            <p:ph type="title"/>
          </p:nvPr>
        </p:nvSpPr>
        <p:spPr/>
        <p:txBody>
          <a:bodyPr/>
          <a:lstStyle/>
          <a:p>
            <a:r>
              <a:rPr lang="en-GB" dirty="0"/>
              <a:t>Satellite Accounts for non-profit institutions</a:t>
            </a:r>
          </a:p>
        </p:txBody>
      </p:sp>
      <p:sp>
        <p:nvSpPr>
          <p:cNvPr id="3" name="Plassholder for tekst 2">
            <a:extLst>
              <a:ext uri="{FF2B5EF4-FFF2-40B4-BE49-F238E27FC236}">
                <a16:creationId xmlns:a16="http://schemas.microsoft.com/office/drawing/2014/main" id="{558C969D-B864-43A8-8DDB-EE12D81F1B4A}"/>
              </a:ext>
            </a:extLst>
          </p:cNvPr>
          <p:cNvSpPr>
            <a:spLocks noGrp="1"/>
          </p:cNvSpPr>
          <p:nvPr>
            <p:ph type="body" sz="quarter" idx="13"/>
          </p:nvPr>
        </p:nvSpPr>
        <p:spPr/>
        <p:txBody>
          <a:bodyPr/>
          <a:lstStyle/>
          <a:p>
            <a:endParaRPr lang="en-GB"/>
          </a:p>
        </p:txBody>
      </p:sp>
      <p:sp>
        <p:nvSpPr>
          <p:cNvPr id="5" name="Plassholder for innhold 4">
            <a:extLst>
              <a:ext uri="{FF2B5EF4-FFF2-40B4-BE49-F238E27FC236}">
                <a16:creationId xmlns:a16="http://schemas.microsoft.com/office/drawing/2014/main" id="{BD1FE71C-F081-4BB4-BBCE-B1FB4A3E2132}"/>
              </a:ext>
            </a:extLst>
          </p:cNvPr>
          <p:cNvSpPr>
            <a:spLocks noGrp="1"/>
          </p:cNvSpPr>
          <p:nvPr>
            <p:ph sz="quarter" idx="15"/>
          </p:nvPr>
        </p:nvSpPr>
        <p:spPr/>
        <p:txBody>
          <a:bodyPr/>
          <a:lstStyle/>
          <a:p>
            <a:pPr>
              <a:lnSpc>
                <a:spcPct val="100000"/>
              </a:lnSpc>
            </a:pPr>
            <a:r>
              <a:rPr lang="en-GB" sz="2000" dirty="0"/>
              <a:t>Establishing of the accounts was proposed in a white paper from the Ministry of Culture the Parliament (“Voluntariness for everybody”) in 2007</a:t>
            </a:r>
          </a:p>
          <a:p>
            <a:pPr>
              <a:lnSpc>
                <a:spcPct val="100000"/>
              </a:lnSpc>
            </a:pPr>
            <a:r>
              <a:rPr lang="en-GB" sz="2000" dirty="0"/>
              <a:t>Strong pressure from professional industrial and voluntary organisations </a:t>
            </a:r>
          </a:p>
          <a:p>
            <a:pPr>
              <a:lnSpc>
                <a:spcPct val="100000"/>
              </a:lnSpc>
            </a:pPr>
            <a:r>
              <a:rPr lang="en-GB" sz="2000" dirty="0"/>
              <a:t>Need for more insight into non-profit institutions as</a:t>
            </a:r>
          </a:p>
          <a:p>
            <a:pPr lvl="1">
              <a:lnSpc>
                <a:spcPct val="100000"/>
              </a:lnSpc>
            </a:pPr>
            <a:r>
              <a:rPr lang="en-GB" sz="1600" dirty="0"/>
              <a:t>their activities cover a wide area and</a:t>
            </a:r>
          </a:p>
          <a:p>
            <a:pPr lvl="1">
              <a:lnSpc>
                <a:spcPct val="100000"/>
              </a:lnSpc>
            </a:pPr>
            <a:r>
              <a:rPr lang="en-GB" sz="1600" dirty="0"/>
              <a:t>through service production and </a:t>
            </a:r>
            <a:r>
              <a:rPr lang="en-GB" sz="1600" dirty="0">
                <a:solidFill>
                  <a:srgbClr val="FF0000"/>
                </a:solidFill>
              </a:rPr>
              <a:t>voluntary efforts </a:t>
            </a:r>
            <a:r>
              <a:rPr lang="en-GB" sz="1600" dirty="0"/>
              <a:t>they contribute to fulfilling important objectives of wellbeing</a:t>
            </a:r>
          </a:p>
        </p:txBody>
      </p:sp>
      <p:pic>
        <p:nvPicPr>
          <p:cNvPr id="6" name="Plassholder for innhold 5">
            <a:extLst>
              <a:ext uri="{FF2B5EF4-FFF2-40B4-BE49-F238E27FC236}">
                <a16:creationId xmlns:a16="http://schemas.microsoft.com/office/drawing/2014/main" id="{FF8708CD-D497-471F-A6E4-49C168CC8E35}"/>
              </a:ext>
            </a:extLst>
          </p:cNvPr>
          <p:cNvPicPr>
            <a:picLocks noGrp="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942843" y="633413"/>
            <a:ext cx="4087989" cy="5280025"/>
          </a:xfrm>
          <a:prstGeom prst="rect">
            <a:avLst/>
          </a:prstGeom>
          <a:noFill/>
          <a:ln>
            <a:noFill/>
          </a:ln>
        </p:spPr>
      </p:pic>
    </p:spTree>
    <p:extLst>
      <p:ext uri="{BB962C8B-B14F-4D97-AF65-F5344CB8AC3E}">
        <p14:creationId xmlns:p14="http://schemas.microsoft.com/office/powerpoint/2010/main" val="2249264870"/>
      </p:ext>
    </p:extLst>
  </p:cSld>
  <p:clrMapOvr>
    <a:masterClrMapping/>
  </p:clrMapOvr>
</p:sld>
</file>

<file path=ppt/theme/theme1.xml><?xml version="1.0" encoding="utf-8"?>
<a:theme xmlns:a="http://schemas.openxmlformats.org/drawingml/2006/main" name="Office-tema">
  <a:themeElements>
    <a:clrScheme name="SSB">
      <a:dk1>
        <a:sysClr val="windowText" lastClr="000000"/>
      </a:dk1>
      <a:lt1>
        <a:sysClr val="window" lastClr="FFFFFF"/>
      </a:lt1>
      <a:dk2>
        <a:srgbClr val="44546A"/>
      </a:dk2>
      <a:lt2>
        <a:srgbClr val="E7E6E6"/>
      </a:lt2>
      <a:accent1>
        <a:srgbClr val="1A9D49"/>
      </a:accent1>
      <a:accent2>
        <a:srgbClr val="274247"/>
      </a:accent2>
      <a:accent3>
        <a:srgbClr val="9582BB"/>
      </a:accent3>
      <a:accent4>
        <a:srgbClr val="3396D2"/>
      </a:accent4>
      <a:accent5>
        <a:srgbClr val="D2BC2A"/>
      </a:accent5>
      <a:accent6>
        <a:srgbClr val="8CA9AA"/>
      </a:accent6>
      <a:hlink>
        <a:srgbClr val="0563C1"/>
      </a:hlink>
      <a:folHlink>
        <a:srgbClr val="954F72"/>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27830765-609B-40A7-BB85-0ABEDBC2E87E}" vid="{F965F0D8-9B15-47DC-9966-C4B99B4DF524}"/>
    </a:ext>
  </a:extLst>
</a:theme>
</file>

<file path=docProps/app.xml><?xml version="1.0" encoding="utf-8"?>
<Properties xmlns="http://schemas.openxmlformats.org/officeDocument/2006/extended-properties" xmlns:vt="http://schemas.openxmlformats.org/officeDocument/2006/docPropsVTypes">
  <Template>ssbmal_2018</Template>
  <TotalTime>566</TotalTime>
  <Words>1363</Words>
  <Application>Microsoft Office PowerPoint</Application>
  <PresentationFormat>Widescreen</PresentationFormat>
  <Paragraphs>470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Open Sans</vt:lpstr>
      <vt:lpstr>Arial</vt:lpstr>
      <vt:lpstr>Calibri</vt:lpstr>
      <vt:lpstr>Roboto Condensed</vt:lpstr>
      <vt:lpstr>Office-tema</vt:lpstr>
      <vt:lpstr>Satellite (extended) Accounts in Norway</vt:lpstr>
      <vt:lpstr>The different satellite accounts…..</vt:lpstr>
      <vt:lpstr>System of Health Accounts (SHA)</vt:lpstr>
      <vt:lpstr>Why is the health accounts interesting?</vt:lpstr>
      <vt:lpstr>PowerPoint Presentation</vt:lpstr>
      <vt:lpstr>Satellite account for Education and Training</vt:lpstr>
      <vt:lpstr>Some highlights from our satellite</vt:lpstr>
      <vt:lpstr>PowerPoint Presentation</vt:lpstr>
      <vt:lpstr>Satellite Accounts for non-profit institutions</vt:lpstr>
      <vt:lpstr>Highlights form the satellite accounts for NPI</vt:lpstr>
      <vt:lpstr>Characteristics when including voluntary work </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Accounts in Norway</dc:title>
  <dc:creator>Brathaug, Ann Lisbet</dc:creator>
  <cp:lastModifiedBy>Oleksandr SVIRCHEVSKYY</cp:lastModifiedBy>
  <cp:revision>49</cp:revision>
  <dcterms:created xsi:type="dcterms:W3CDTF">2021-03-25T11:39:55Z</dcterms:created>
  <dcterms:modified xsi:type="dcterms:W3CDTF">2021-05-20T07:56:22Z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b1e25a-de7b-40d6-a859-76fe2317f0af_Enabled">
    <vt:lpwstr>True</vt:lpwstr>
  </property>
  <property fmtid="{D5CDD505-2E9C-101B-9397-08002B2CF9AE}" pid="3" name="MSIP_Label_ebb1e25a-de7b-40d6-a859-76fe2317f0af_SiteId">
    <vt:lpwstr>c7217092-b240-4e1d-bd61-fa97ba975cbc</vt:lpwstr>
  </property>
  <property fmtid="{D5CDD505-2E9C-101B-9397-08002B2CF9AE}" pid="4" name="MSIP_Label_ebb1e25a-de7b-40d6-a859-76fe2317f0af_Owner">
    <vt:lpwstr>thb@ssb.no</vt:lpwstr>
  </property>
  <property fmtid="{D5CDD505-2E9C-101B-9397-08002B2CF9AE}" pid="5" name="MSIP_Label_ebb1e25a-de7b-40d6-a859-76fe2317f0af_SetDate">
    <vt:lpwstr>2019-01-10T08:15:32.1166307Z</vt:lpwstr>
  </property>
  <property fmtid="{D5CDD505-2E9C-101B-9397-08002B2CF9AE}" pid="6" name="MSIP_Label_ebb1e25a-de7b-40d6-a859-76fe2317f0af_Name">
    <vt:lpwstr>Åpent</vt:lpwstr>
  </property>
  <property fmtid="{D5CDD505-2E9C-101B-9397-08002B2CF9AE}" pid="7" name="MSIP_Label_ebb1e25a-de7b-40d6-a859-76fe2317f0af_Application">
    <vt:lpwstr>Microsoft Azure Information Protection</vt:lpwstr>
  </property>
  <property fmtid="{D5CDD505-2E9C-101B-9397-08002B2CF9AE}" pid="8" name="MSIP_Label_ebb1e25a-de7b-40d6-a859-76fe2317f0af_Extended_MSFT_Method">
    <vt:lpwstr>Automatic</vt:lpwstr>
  </property>
  <property fmtid="{D5CDD505-2E9C-101B-9397-08002B2CF9AE}" pid="9" name="Sensitivity">
    <vt:lpwstr>Åpent</vt:lpwstr>
  </property>
</Properties>
</file>