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slideshow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 autoCompressPictures="0">
  <p:sldMasterIdLst>
    <p:sldMasterId id="2147483648" r:id="rId4"/>
    <p:sldMasterId id="2147483699" r:id="rId5"/>
  </p:sldMasterIdLst>
  <p:notesMasterIdLst>
    <p:notesMasterId r:id="rId15"/>
  </p:notesMasterIdLst>
  <p:sldIdLst>
    <p:sldId id="944" r:id="rId6"/>
    <p:sldId id="962" r:id="rId7"/>
    <p:sldId id="960" r:id="rId8"/>
    <p:sldId id="955" r:id="rId9"/>
    <p:sldId id="963" r:id="rId10"/>
    <p:sldId id="958" r:id="rId11"/>
    <p:sldId id="954" r:id="rId12"/>
    <p:sldId id="420" r:id="rId13"/>
    <p:sldId id="945" r:id="rId14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68" userDrawn="1">
          <p15:clr>
            <a:srgbClr val="A4A3A4"/>
          </p15:clr>
        </p15:guide>
        <p15:guide id="2" pos="157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SCAREÑO DIAZ LAURA PATRICIA" initials="TDLP" lastIdx="1" clrIdx="0">
    <p:extLst>
      <p:ext uri="{19B8F6BF-5375-455C-9EA6-DF929625EA0E}">
        <p15:presenceInfo xmlns:p15="http://schemas.microsoft.com/office/powerpoint/2012/main" userId="S::laura.tiscareno@inegi.org.mx::87684098-139c-461f-b580-c93a013b611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F7FC"/>
    <a:srgbClr val="EC9147"/>
    <a:srgbClr val="E77619"/>
    <a:srgbClr val="00A1E2"/>
    <a:srgbClr val="00B050"/>
    <a:srgbClr val="29C121"/>
    <a:srgbClr val="033A6A"/>
    <a:srgbClr val="F05220"/>
    <a:srgbClr val="236BE4"/>
    <a:srgbClr val="1BA3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343" autoAdjust="0"/>
  </p:normalViewPr>
  <p:slideViewPr>
    <p:cSldViewPr snapToGrid="0" snapToObjects="1">
      <p:cViewPr varScale="1">
        <p:scale>
          <a:sx n="101" d="100"/>
          <a:sy n="101" d="100"/>
        </p:scale>
        <p:origin x="396" y="114"/>
      </p:cViewPr>
      <p:guideLst>
        <p:guide orient="horz" pos="2568"/>
        <p:guide pos="15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2998906315914469E-3"/>
          <c:w val="1"/>
          <c:h val="0.8158707594341628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39-47B4-895D-063B3C6BE20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A39-47B4-895D-063B3C6BE20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A39-47B4-895D-063B3C6BE20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A39-47B4-895D-063B3C6BE20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3A39-47B4-895D-063B3C6BE20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3A39-47B4-895D-063B3C6BE20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D-3A39-47B4-895D-063B3C6BE20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3A39-47B4-895D-063B3C6BE20B}"/>
              </c:ext>
            </c:extLst>
          </c:dPt>
          <c:cat>
            <c:strRef>
              <c:f>Hoja1!$B$2:$B$9</c:f>
              <c:strCache>
                <c:ptCount val="8"/>
                <c:pt idx="0">
                  <c:v>TNRH1</c:v>
                </c:pt>
                <c:pt idx="1">
                  <c:v>Turismo</c:v>
                </c:pt>
                <c:pt idx="2">
                  <c:v>Vivienda</c:v>
                </c:pt>
                <c:pt idx="3">
                  <c:v>Salud</c:v>
                </c:pt>
                <c:pt idx="4">
                  <c:v>CTADA</c:v>
                </c:pt>
                <c:pt idx="5">
                  <c:v>Cultura</c:v>
                </c:pt>
                <c:pt idx="6">
                  <c:v>ISFL</c:v>
                </c:pt>
                <c:pt idx="7">
                  <c:v>GPA</c:v>
                </c:pt>
              </c:strCache>
            </c:strRef>
          </c:cat>
          <c:val>
            <c:numRef>
              <c:f>Hoja1!$C$2:$C$9</c:f>
              <c:numCache>
                <c:formatCode>General</c:formatCode>
                <c:ptCount val="8"/>
                <c:pt idx="0">
                  <c:v>23.3</c:v>
                </c:pt>
                <c:pt idx="1">
                  <c:v>8.6999999999999993</c:v>
                </c:pt>
                <c:pt idx="2" formatCode="0.0">
                  <c:v>6</c:v>
                </c:pt>
                <c:pt idx="3">
                  <c:v>5.6</c:v>
                </c:pt>
                <c:pt idx="4">
                  <c:v>4.3</c:v>
                </c:pt>
                <c:pt idx="5">
                  <c:v>3.2</c:v>
                </c:pt>
                <c:pt idx="6">
                  <c:v>2.9</c:v>
                </c:pt>
                <c:pt idx="7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A39-47B4-895D-063B3C6BE2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1607075968"/>
        <c:axId val="1607079712"/>
      </c:barChart>
      <c:catAx>
        <c:axId val="16070759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07079712"/>
        <c:crosses val="autoZero"/>
        <c:auto val="1"/>
        <c:lblAlgn val="ctr"/>
        <c:lblOffset val="100"/>
        <c:noMultiLvlLbl val="0"/>
      </c:catAx>
      <c:valAx>
        <c:axId val="16070797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707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A3678-9833-6147-8FBD-DCC5DF40CB09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CD2B8-D33F-3D45-BAC5-4700289EAF38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30880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SCIAN</a:t>
            </a:r>
            <a:r>
              <a:rPr lang="es-MX" baseline="0" dirty="0"/>
              <a:t> = Sistema de Clasificación Industrial de América del Norte</a:t>
            </a:r>
          </a:p>
          <a:p>
            <a:r>
              <a:rPr lang="es-MX" baseline="0" dirty="0"/>
              <a:t>SI = Clasificación por sectores Institucionales</a:t>
            </a:r>
          </a:p>
          <a:p>
            <a:r>
              <a:rPr lang="es-MX" baseline="0" dirty="0"/>
              <a:t>CIOSFL = Clasificación Internacional de las Organizaciones Sin Fines de Lucro</a:t>
            </a:r>
          </a:p>
          <a:p>
            <a:r>
              <a:rPr lang="es-MX" baseline="0" dirty="0"/>
              <a:t>ENISFL = Encuesta a Instituciones Sin Fines de Lucro</a:t>
            </a:r>
          </a:p>
          <a:p>
            <a:r>
              <a:rPr lang="es-MX" dirty="0"/>
              <a:t>Ce 09 = Censos económicos 2009 (reportan</a:t>
            </a:r>
            <a:r>
              <a:rPr lang="es-MX" baseline="0" dirty="0"/>
              <a:t> información de 2008)</a:t>
            </a:r>
          </a:p>
          <a:p>
            <a:r>
              <a:rPr lang="es-MX" baseline="0" dirty="0"/>
              <a:t>Ce14 = Censos económicos 2014 (reportan información de 2014)</a:t>
            </a:r>
          </a:p>
          <a:p>
            <a:r>
              <a:rPr lang="es-MX" dirty="0"/>
              <a:t>PIB</a:t>
            </a:r>
            <a:r>
              <a:rPr lang="es-MX" baseline="0" dirty="0"/>
              <a:t> = Producto Interno Bruto</a:t>
            </a:r>
          </a:p>
          <a:p>
            <a:r>
              <a:rPr lang="es-MX" baseline="0" dirty="0"/>
              <a:t>ISFL = Instituciones Sin Fines de Lucro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861F8C-5754-4D41-AEFF-7AA51E78280E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8852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SCIAN</a:t>
            </a:r>
            <a:r>
              <a:rPr lang="es-MX" baseline="0" dirty="0"/>
              <a:t> = Sistema de Clasificación Industrial de América del Norte</a:t>
            </a:r>
          </a:p>
          <a:p>
            <a:r>
              <a:rPr lang="es-MX" baseline="0" dirty="0"/>
              <a:t>SI = Clasificación por sectores Institucionales</a:t>
            </a:r>
          </a:p>
          <a:p>
            <a:r>
              <a:rPr lang="es-MX" baseline="0" dirty="0"/>
              <a:t>CIOSFL = Clasificación Internacional de las Organizaciones Sin Fines de Lucro</a:t>
            </a:r>
          </a:p>
          <a:p>
            <a:r>
              <a:rPr lang="es-MX" baseline="0" dirty="0"/>
              <a:t>ENISFL = Encuesta a Instituciones Sin Fines de Lucro</a:t>
            </a:r>
          </a:p>
          <a:p>
            <a:r>
              <a:rPr lang="es-MX" dirty="0"/>
              <a:t>Ce 09 = Censos económicos 2009 (reportan</a:t>
            </a:r>
            <a:r>
              <a:rPr lang="es-MX" baseline="0" dirty="0"/>
              <a:t> información de 2008)</a:t>
            </a:r>
          </a:p>
          <a:p>
            <a:r>
              <a:rPr lang="es-MX" baseline="0" dirty="0"/>
              <a:t>Ce14 = Censos económicos 2014 (reportan información de 2014)</a:t>
            </a:r>
          </a:p>
          <a:p>
            <a:r>
              <a:rPr lang="es-MX" dirty="0"/>
              <a:t>PIB</a:t>
            </a:r>
            <a:r>
              <a:rPr lang="es-MX" baseline="0" dirty="0"/>
              <a:t> = Producto Interno Bruto</a:t>
            </a:r>
          </a:p>
          <a:p>
            <a:r>
              <a:rPr lang="es-MX" baseline="0" dirty="0"/>
              <a:t>ISFL = Instituciones Sin Fines de Lucro</a:t>
            </a: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861F8C-5754-4D41-AEFF-7AA51E78280E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8645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7ECE-EF9B-4AB3-994E-BE8666E9C9C8}" type="slidenum">
              <a:rPr lang="es-MX" smtClean="0"/>
              <a:pPr/>
              <a:t>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25294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18CF22F-66B4-B24C-B54F-3457EEB923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69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o blanc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A2E7BFC-2229-B147-B2A4-A684558A7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8024CF08-ED64-D843-9A06-7A2C27FDA4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1200" y="6248095"/>
            <a:ext cx="1756229" cy="34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64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nd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9C3B3E65-2B01-6F43-BD90-CF581CD56E2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7FE530E0-368D-BF49-BFED-ADEEEA2BAA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22B7C685-2DA6-1F43-80E3-E8E04CEF22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78570" y="6146800"/>
              <a:ext cx="1756229" cy="349250"/>
            </a:xfrm>
            <a:prstGeom prst="rect">
              <a:avLst/>
            </a:prstGeom>
          </p:spPr>
        </p:pic>
      </p:grpSp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5ACF3B95-16E2-D74E-8FBF-876BA89F8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119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o azul mar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98505CD3-0411-1F4C-92D3-97E982F3B89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4945DB76-0E18-1946-A20A-9D6E663488F2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33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3" name="Gráfico 2">
              <a:extLst>
                <a:ext uri="{FF2B5EF4-FFF2-40B4-BE49-F238E27FC236}">
                  <a16:creationId xmlns:a16="http://schemas.microsoft.com/office/drawing/2014/main" id="{C5EC662C-F895-1C48-BB9C-C0951B1398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82255" y="6148729"/>
              <a:ext cx="1756229" cy="349250"/>
            </a:xfrm>
            <a:prstGeom prst="rect">
              <a:avLst/>
            </a:prstGeom>
          </p:spPr>
        </p:pic>
      </p:grp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8D56C19-A3FB-BE47-A54C-C0AA0B0D1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52616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o blanco/azul mar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0B13EDDA-2586-2241-9BE6-3C5F58432F08}"/>
              </a:ext>
            </a:extLst>
          </p:cNvPr>
          <p:cNvSpPr/>
          <p:nvPr userDrawn="1"/>
        </p:nvSpPr>
        <p:spPr>
          <a:xfrm>
            <a:off x="0" y="3643301"/>
            <a:ext cx="12192000" cy="3214699"/>
          </a:xfrm>
          <a:prstGeom prst="rect">
            <a:avLst/>
          </a:prstGeom>
          <a:solidFill>
            <a:srgbClr val="033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81AB52C7-89B6-4B46-92AA-4256BF844B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8570" y="6146800"/>
            <a:ext cx="1756229" cy="349250"/>
          </a:xfrm>
          <a:prstGeom prst="rect">
            <a:avLst/>
          </a:prstGeom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433EEC5-1ED3-E94C-A3B9-5C214A0ED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993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o azul con círc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A917F76B-BF86-794C-8A31-6046E48EF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44ECFEBC-660D-434C-8344-C08A2E534FD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4945DB76-0E18-1946-A20A-9D6E663488F2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330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3" name="Gráfico 2">
              <a:extLst>
                <a:ext uri="{FF2B5EF4-FFF2-40B4-BE49-F238E27FC236}">
                  <a16:creationId xmlns:a16="http://schemas.microsoft.com/office/drawing/2014/main" id="{C5EC662C-F895-1C48-BB9C-C0951B1398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82255" y="6148729"/>
              <a:ext cx="1756229" cy="349250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CF532CB6-AD19-714F-9F92-CB577F5465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5597611" cy="66285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44925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ndo fotografía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D3E7B82-B6DF-EB4D-AFDF-6C29FEC84D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8805" y="1208944"/>
            <a:ext cx="4548738" cy="45216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B6C4DEA6-FFE0-1542-91E7-208F4E9B49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78570" y="6146800"/>
            <a:ext cx="1756229" cy="349250"/>
          </a:xfrm>
          <a:prstGeom prst="rect">
            <a:avLst/>
          </a:prstGeom>
        </p:spPr>
      </p:pic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569565D9-8BBD-2746-9EBF-2E21A95B8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ircle: Hollow 17">
            <a:extLst>
              <a:ext uri="{FF2B5EF4-FFF2-40B4-BE49-F238E27FC236}">
                <a16:creationId xmlns:a16="http://schemas.microsoft.com/office/drawing/2014/main" id="{447CE047-E90E-B348-A1FC-1FEB8B447921}"/>
              </a:ext>
            </a:extLst>
          </p:cNvPr>
          <p:cNvSpPr/>
          <p:nvPr userDrawn="1"/>
        </p:nvSpPr>
        <p:spPr>
          <a:xfrm>
            <a:off x="695061" y="886590"/>
            <a:ext cx="5134247" cy="5134247"/>
          </a:xfrm>
          <a:prstGeom prst="donut">
            <a:avLst>
              <a:gd name="adj" fmla="val 3999"/>
            </a:avLst>
          </a:prstGeom>
          <a:gradFill>
            <a:gsLst>
              <a:gs pos="1000">
                <a:srgbClr val="1277C6"/>
              </a:gs>
              <a:gs pos="74000">
                <a:srgbClr val="1BA3E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217070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4F08C00-469B-BB4F-97A2-9B521A6A2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38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FA434F1C-2F35-D849-A514-9643F23315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817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1B887-DF0A-42C8-BD26-2492B017A08A}" type="datetimeFigureOut">
              <a:rPr lang="es-MX" smtClean="0"/>
              <a:pPr/>
              <a:t>04/05/2021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F1F01-5BD8-4664-A976-098BCF653146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980149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01128-905E-443D-89DB-F0BAD3E9648F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8B814-265C-4094-91C8-7B7DD600677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19555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5ADDD0F-7C72-F649-B9D5-42A6304A44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26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01128-905E-443D-89DB-F0BAD3E9648F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8B814-265C-4094-91C8-7B7DD600677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51828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01128-905E-443D-89DB-F0BAD3E9648F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8B814-265C-4094-91C8-7B7DD600677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5168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01128-905E-443D-89DB-F0BAD3E9648F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8B814-265C-4094-91C8-7B7DD600677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768061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01128-905E-443D-89DB-F0BAD3E9648F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8B814-265C-4094-91C8-7B7DD600677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13142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01128-905E-443D-89DB-F0BAD3E9648F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8B814-265C-4094-91C8-7B7DD600677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1536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01128-905E-443D-89DB-F0BAD3E9648F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8B814-265C-4094-91C8-7B7DD600677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143813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01128-905E-443D-89DB-F0BAD3E9648F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8B814-265C-4094-91C8-7B7DD600677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19749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01128-905E-443D-89DB-F0BAD3E9648F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8B814-265C-4094-91C8-7B7DD600677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658481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01128-905E-443D-89DB-F0BAD3E9648F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8B814-265C-4094-91C8-7B7DD600677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79615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01128-905E-443D-89DB-F0BAD3E9648F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8B814-265C-4094-91C8-7B7DD600677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5909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id="{F9F92FA7-BDD0-DB49-9313-CBC8923C3A4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3EB46D32-45C8-8848-A5BC-FB71EFCCE1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Gráfico 4">
              <a:extLst>
                <a:ext uri="{FF2B5EF4-FFF2-40B4-BE49-F238E27FC236}">
                  <a16:creationId xmlns:a16="http://schemas.microsoft.com/office/drawing/2014/main" id="{4D5A119C-0322-114B-A400-DD7697C22F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82255" y="6148729"/>
              <a:ext cx="1756229" cy="349250"/>
            </a:xfrm>
            <a:prstGeom prst="rect">
              <a:avLst/>
            </a:prstGeom>
          </p:spPr>
        </p:pic>
      </p:grpSp>
      <p:sp>
        <p:nvSpPr>
          <p:cNvPr id="6" name="Marcador de número de diapositiva 4">
            <a:extLst>
              <a:ext uri="{FF2B5EF4-FFF2-40B4-BE49-F238E27FC236}">
                <a16:creationId xmlns:a16="http://schemas.microsoft.com/office/drawing/2014/main" id="{18055409-E9C7-0D48-86E6-BBA4C3443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15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Índ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>
            <a:extLst>
              <a:ext uri="{FF2B5EF4-FFF2-40B4-BE49-F238E27FC236}">
                <a16:creationId xmlns:a16="http://schemas.microsoft.com/office/drawing/2014/main" id="{C5E905D4-EE1A-C54F-8133-911E6F19C69F}"/>
              </a:ext>
            </a:extLst>
          </p:cNvPr>
          <p:cNvGrpSpPr/>
          <p:nvPr userDrawn="1"/>
        </p:nvGrpSpPr>
        <p:grpSpPr>
          <a:xfrm>
            <a:off x="4109" y="0"/>
            <a:ext cx="12183781" cy="6858000"/>
            <a:chOff x="4109" y="0"/>
            <a:chExt cx="12183781" cy="6858000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E5C2A6E1-BF1B-D243-8015-0E5FF15450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4109" y="0"/>
              <a:ext cx="12183781" cy="6858000"/>
            </a:xfrm>
            <a:prstGeom prst="rect">
              <a:avLst/>
            </a:prstGeom>
          </p:spPr>
        </p:pic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22B7C685-2DA6-1F43-80E3-E8E04CEF22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330416" y="6102349"/>
              <a:ext cx="1756229" cy="349250"/>
            </a:xfrm>
            <a:prstGeom prst="rect">
              <a:avLst/>
            </a:prstGeom>
          </p:spPr>
        </p:pic>
      </p:grpSp>
      <p:sp>
        <p:nvSpPr>
          <p:cNvPr id="7" name="Rectángulo 6">
            <a:extLst>
              <a:ext uri="{FF2B5EF4-FFF2-40B4-BE49-F238E27FC236}">
                <a16:creationId xmlns:a16="http://schemas.microsoft.com/office/drawing/2014/main" id="{18A80782-CB74-144B-B439-9AD667FDAB58}"/>
              </a:ext>
            </a:extLst>
          </p:cNvPr>
          <p:cNvSpPr/>
          <p:nvPr userDrawn="1"/>
        </p:nvSpPr>
        <p:spPr>
          <a:xfrm>
            <a:off x="1088020" y="1219200"/>
            <a:ext cx="10139423" cy="4013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1BA3E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958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2C77F357-FCDB-0445-AFEA-6DAE9292BBBD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37BDA145-FEC3-5645-A1F0-903012C5C49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8" name="Gráfico 7">
              <a:extLst>
                <a:ext uri="{FF2B5EF4-FFF2-40B4-BE49-F238E27FC236}">
                  <a16:creationId xmlns:a16="http://schemas.microsoft.com/office/drawing/2014/main" id="{CE23679C-DAF6-8543-8473-C9322EF3BE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83770" y="5778500"/>
              <a:ext cx="1756229" cy="34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4892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parador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74683D17-FBCF-C746-A573-DDE2C97D2B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6348611D-6CF2-404F-83D7-4D2587A9D1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Gráfico 6">
              <a:extLst>
                <a:ext uri="{FF2B5EF4-FFF2-40B4-BE49-F238E27FC236}">
                  <a16:creationId xmlns:a16="http://schemas.microsoft.com/office/drawing/2014/main" id="{5B52042B-8B68-1D40-9F56-B0A58A15350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610270" y="5778500"/>
              <a:ext cx="1756229" cy="34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8136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FEDFE3E2-DCF9-7545-8532-78F404B76D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FB7774E4-6EE2-DD4B-AE86-3D69DF9BFE3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3770" y="5778500"/>
            <a:ext cx="1756229" cy="34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887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o blanc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9B7BB6AA-6009-A04F-BB29-CEE94B10B4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8570" y="6146800"/>
            <a:ext cx="1756229" cy="349250"/>
          </a:xfrm>
          <a:prstGeom prst="rect">
            <a:avLst/>
          </a:prstGeom>
        </p:spPr>
      </p:pic>
      <p:sp>
        <p:nvSpPr>
          <p:cNvPr id="4" name="Marcador de número de diapositiva 4">
            <a:extLst>
              <a:ext uri="{FF2B5EF4-FFF2-40B4-BE49-F238E27FC236}">
                <a16:creationId xmlns:a16="http://schemas.microsoft.com/office/drawing/2014/main" id="{0AFDBB41-A0C9-344A-997D-20C0ADE36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71000" y="171450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075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ndo blanc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4415C075-139F-FB4D-9B86-4127AA2641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99616" y="252408"/>
            <a:ext cx="1756229" cy="349250"/>
          </a:xfrm>
          <a:prstGeom prst="rect">
            <a:avLst/>
          </a:prstGeom>
        </p:spPr>
      </p:pic>
      <p:sp>
        <p:nvSpPr>
          <p:cNvPr id="3" name="Marcador de número de diapositiva 4">
            <a:extLst>
              <a:ext uri="{FF2B5EF4-FFF2-40B4-BE49-F238E27FC236}">
                <a16:creationId xmlns:a16="http://schemas.microsoft.com/office/drawing/2014/main" id="{4ABDC8B8-E5E3-FA48-B3A0-7B2DE8A29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4764" y="217750"/>
            <a:ext cx="659435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A36A776-E82A-DB4C-BEC6-9E86C7D9FDA4}" type="slidenum">
              <a:rPr lang="es-MX" smtClean="0"/>
              <a:pPr/>
              <a:t>‹#›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853185"/>
      </p:ext>
    </p:extLst>
  </p:cSld>
  <p:clrMapOvr>
    <a:masterClrMapping/>
  </p:clrMapOvr>
  <p:transition spd="slow" advClick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716CB66-A302-EF4A-A3FD-BE4B93CAE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C26ABCA-6630-9D40-9F05-BE0D09388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569635C-E174-F140-861D-B816561211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91C96-4E23-0247-8238-78CD3C5AF668}" type="datetime1">
              <a:rPr lang="es-MX" smtClean="0"/>
              <a:t>04/05/2021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755997-17D2-5141-9562-5C3A199E26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7F0282-F4C6-974D-AA6A-0DEE84C4F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6A776-E82A-DB4C-BEC6-9E86C7D9FDA4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1576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6" r:id="rId2"/>
    <p:sldLayoutId id="2147483652" r:id="rId3"/>
    <p:sldLayoutId id="2147483655" r:id="rId4"/>
    <p:sldLayoutId id="2147483694" r:id="rId5"/>
    <p:sldLayoutId id="2147483692" r:id="rId6"/>
    <p:sldLayoutId id="2147483695" r:id="rId7"/>
    <p:sldLayoutId id="2147483671" r:id="rId8"/>
    <p:sldLayoutId id="2147483678" r:id="rId9"/>
    <p:sldLayoutId id="2147483687" r:id="rId10"/>
    <p:sldLayoutId id="2147483686" r:id="rId11"/>
    <p:sldLayoutId id="2147483659" r:id="rId12"/>
    <p:sldLayoutId id="2147483690" r:id="rId13"/>
    <p:sldLayoutId id="2147483691" r:id="rId14"/>
    <p:sldLayoutId id="2147483685" r:id="rId15"/>
    <p:sldLayoutId id="2147483689" r:id="rId16"/>
    <p:sldLayoutId id="2147483697" r:id="rId17"/>
    <p:sldLayoutId id="2147483698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01128-905E-443D-89DB-F0BAD3E9648F}" type="datetimeFigureOut">
              <a:rPr lang="es-MX" smtClean="0"/>
              <a:t>04/05/2021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8B814-265C-4094-91C8-7B7DD600677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5715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png"/><Relationship Id="rId9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12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31.png"/><Relationship Id="rId9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8C0271B7-C203-F742-AB2C-0604D9EF0447}"/>
              </a:ext>
            </a:extLst>
          </p:cNvPr>
          <p:cNvSpPr txBox="1">
            <a:spLocks/>
          </p:cNvSpPr>
          <p:nvPr/>
        </p:nvSpPr>
        <p:spPr>
          <a:xfrm>
            <a:off x="962937" y="2048894"/>
            <a:ext cx="7325657" cy="20562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Experiences with the implementation of satellite accounts of México</a:t>
            </a:r>
            <a:endParaRPr lang="ko-KR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6F4CB6D-519A-E44E-B32F-108B2DF549BE}"/>
              </a:ext>
            </a:extLst>
          </p:cNvPr>
          <p:cNvSpPr txBox="1">
            <a:spLocks/>
          </p:cNvSpPr>
          <p:nvPr/>
        </p:nvSpPr>
        <p:spPr>
          <a:xfrm>
            <a:off x="962938" y="5565198"/>
            <a:ext cx="4323437" cy="42126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Francisco </a:t>
            </a:r>
            <a:r>
              <a:rPr lang="en-US" altLang="ko-KR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Guillén</a:t>
            </a:r>
            <a:r>
              <a:rPr lang="en-US" altLang="ko-K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Martín</a:t>
            </a:r>
            <a:endParaRPr lang="ko-KR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32F79C82-E2DE-094F-9A29-9C3989350E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4262" y="4105189"/>
            <a:ext cx="736600" cy="165100"/>
          </a:xfrm>
          <a:prstGeom prst="rect">
            <a:avLst/>
          </a:prstGeom>
        </p:spPr>
      </p:pic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84A4BAA8-D5D4-2F44-8AF7-EA873A2ABA57}"/>
              </a:ext>
            </a:extLst>
          </p:cNvPr>
          <p:cNvSpPr txBox="1">
            <a:spLocks/>
          </p:cNvSpPr>
          <p:nvPr/>
        </p:nvSpPr>
        <p:spPr>
          <a:xfrm>
            <a:off x="9996616" y="5601133"/>
            <a:ext cx="1286409" cy="3853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May, 2021</a:t>
            </a:r>
            <a:endParaRPr lang="ko-KR" alt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56BBFE8D-5E41-5D4B-9870-6A985DB88F93}"/>
              </a:ext>
            </a:extLst>
          </p:cNvPr>
          <p:cNvCxnSpPr/>
          <p:nvPr/>
        </p:nvCxnSpPr>
        <p:spPr>
          <a:xfrm>
            <a:off x="10257937" y="5499202"/>
            <a:ext cx="10504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217FC1AE-D275-AC4B-9003-742ED4105206}"/>
              </a:ext>
            </a:extLst>
          </p:cNvPr>
          <p:cNvCxnSpPr/>
          <p:nvPr/>
        </p:nvCxnSpPr>
        <p:spPr>
          <a:xfrm>
            <a:off x="10257937" y="5994502"/>
            <a:ext cx="10504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704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15E69206-B325-DC49-AD64-B22D5272E145}"/>
              </a:ext>
            </a:extLst>
          </p:cNvPr>
          <p:cNvSpPr txBox="1">
            <a:spLocks/>
          </p:cNvSpPr>
          <p:nvPr/>
        </p:nvSpPr>
        <p:spPr>
          <a:xfrm>
            <a:off x="6096000" y="419131"/>
            <a:ext cx="472964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033057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rPr>
              <a:t>1. </a:t>
            </a:r>
            <a:r>
              <a:rPr lang="en-US" altLang="ko-KR" sz="2400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Satellite accounts to measure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33057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1812C4F0-6CF3-4E49-9FBD-7B02D9F8C936}"/>
              </a:ext>
            </a:extLst>
          </p:cNvPr>
          <p:cNvSpPr txBox="1">
            <a:spLocks/>
          </p:cNvSpPr>
          <p:nvPr/>
        </p:nvSpPr>
        <p:spPr>
          <a:xfrm>
            <a:off x="7659860" y="871524"/>
            <a:ext cx="2691189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en-US" altLang="ko-KR" b="1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WELL-BEING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solidFill>
                <a:srgbClr val="033057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34" charset="-127"/>
              <a:cs typeface="Arial" panose="020B0604020202020204" pitchFamily="34" charset="0"/>
            </a:endParaRPr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AF4760A4-A3EA-164C-B1AC-305996926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28882" y="1690486"/>
            <a:ext cx="736600" cy="165100"/>
          </a:xfrm>
          <a:prstGeom prst="rect">
            <a:avLst/>
          </a:prstGeom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CB58DE4B-0E78-744D-A6DC-4832F220B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36A776-E82A-DB4C-BEC6-9E86C7D9FDA4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TextBox 6">
            <a:extLst>
              <a:ext uri="{FF2B5EF4-FFF2-40B4-BE49-F238E27FC236}">
                <a16:creationId xmlns:a16="http://schemas.microsoft.com/office/drawing/2014/main" id="{DE98616F-0E77-6F4A-BF63-79A84E256096}"/>
              </a:ext>
            </a:extLst>
          </p:cNvPr>
          <p:cNvSpPr txBox="1"/>
          <p:nvPr/>
        </p:nvSpPr>
        <p:spPr>
          <a:xfrm>
            <a:off x="6096000" y="2033595"/>
            <a:ext cx="5918200" cy="409342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s-MX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r>
              <a:rPr lang="en-US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that the time is ripe for </a:t>
            </a:r>
            <a:r>
              <a:rPr lang="en-US" sz="20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measurement system to shift emphasis from measuring economic production to measuring people’s well-being</a:t>
            </a:r>
            <a:r>
              <a:rPr lang="en-US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And measures of well-being should be put in a context of sustainability.</a:t>
            </a:r>
          </a:p>
          <a:p>
            <a:endParaRPr lang="es-MX" sz="200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en-US" sz="20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Changing emphasis does not mean dismissing GDP</a:t>
            </a:r>
            <a:r>
              <a:rPr lang="en-US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0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 measures…</a:t>
            </a:r>
            <a:endParaRPr lang="en-US" sz="200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200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2000" dirty="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r"/>
            <a:r>
              <a:rPr lang="en-US" sz="2000" i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by the Commission on the Measurement of Economic Performance and Social Progress. Stiglitz-Sen-</a:t>
            </a:r>
            <a:r>
              <a:rPr lang="en-US" sz="2000" i="1" dirty="0" err="1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Fituossi</a:t>
            </a:r>
            <a:r>
              <a:rPr lang="en-US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panose="020B0604020202020204" pitchFamily="34" charset="0"/>
              <a:ea typeface="Roboto Th" charset="0"/>
              <a:cs typeface="Arial" panose="020B0604020202020204" pitchFamily="34" charset="0"/>
            </a:endParaRPr>
          </a:p>
        </p:txBody>
      </p:sp>
      <p:pic>
        <p:nvPicPr>
          <p:cNvPr id="32" name="Picture 2" descr="Resultado de imagen para joseph stiglitz">
            <a:extLst>
              <a:ext uri="{FF2B5EF4-FFF2-40B4-BE49-F238E27FC236}">
                <a16:creationId xmlns:a16="http://schemas.microsoft.com/office/drawing/2014/main" id="{440495DD-0E40-4437-841D-181D062EDF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2199" y="575475"/>
            <a:ext cx="5545513" cy="628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88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 Placeholder 1">
            <a:extLst>
              <a:ext uri="{FF2B5EF4-FFF2-40B4-BE49-F238E27FC236}">
                <a16:creationId xmlns:a16="http://schemas.microsoft.com/office/drawing/2014/main" id="{C2DD51FA-2375-9D40-AE41-B6FED33E47FF}"/>
              </a:ext>
            </a:extLst>
          </p:cNvPr>
          <p:cNvSpPr txBox="1">
            <a:spLocks/>
          </p:cNvSpPr>
          <p:nvPr/>
        </p:nvSpPr>
        <p:spPr>
          <a:xfrm>
            <a:off x="43521" y="142384"/>
            <a:ext cx="11925566" cy="12982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2900" dirty="0">
                <a:latin typeface="Helvetica" pitchFamily="34" charset="0"/>
              </a:rPr>
              <a:t>2. </a:t>
            </a:r>
            <a:r>
              <a:rPr lang="en-US" sz="2900" dirty="0">
                <a:latin typeface="Helvetica" pitchFamily="34" charset="0"/>
              </a:rPr>
              <a:t>The </a:t>
            </a:r>
            <a:r>
              <a:rPr lang="en-US" sz="2900" b="1" dirty="0">
                <a:latin typeface="Helvetica" pitchFamily="34" charset="0"/>
              </a:rPr>
              <a:t>Satellite Accounts of Mexico</a:t>
            </a:r>
            <a:r>
              <a:rPr lang="en-US" sz="2900" dirty="0">
                <a:latin typeface="Helvetica" pitchFamily="34" charset="0"/>
              </a:rPr>
              <a:t> allow the generation of </a:t>
            </a:r>
            <a:r>
              <a:rPr lang="en-US" sz="2900" b="1" dirty="0">
                <a:latin typeface="Helvetica" pitchFamily="34" charset="0"/>
              </a:rPr>
              <a:t>elements</a:t>
            </a:r>
            <a:r>
              <a:rPr lang="en-US" sz="2900" dirty="0">
                <a:latin typeface="Helvetica" pitchFamily="34" charset="0"/>
              </a:rPr>
              <a:t> to complement the </a:t>
            </a:r>
            <a:r>
              <a:rPr lang="en-US" sz="2900" b="1" dirty="0">
                <a:latin typeface="Helvetica" pitchFamily="34" charset="0"/>
              </a:rPr>
              <a:t>framework of the System of National Accounts of Mexico </a:t>
            </a:r>
            <a:r>
              <a:rPr lang="en-US" sz="2900" dirty="0">
                <a:latin typeface="Helvetica" pitchFamily="34" charset="0"/>
              </a:rPr>
              <a:t>and advance in the </a:t>
            </a:r>
            <a:r>
              <a:rPr lang="en-US" sz="2900" b="1" dirty="0">
                <a:latin typeface="Helvetica" pitchFamily="34" charset="0"/>
              </a:rPr>
              <a:t>well-being</a:t>
            </a:r>
            <a:r>
              <a:rPr lang="en-US" sz="2900" dirty="0">
                <a:latin typeface="Helvetica" pitchFamily="34" charset="0"/>
              </a:rPr>
              <a:t> measurement</a:t>
            </a:r>
            <a:endParaRPr lang="ko-KR" altLang="en-US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ángulo redondeado 46"/>
          <p:cNvSpPr/>
          <p:nvPr/>
        </p:nvSpPr>
        <p:spPr>
          <a:xfrm>
            <a:off x="193963" y="5504271"/>
            <a:ext cx="11775123" cy="1260000"/>
          </a:xfrm>
          <a:prstGeom prst="roundRect">
            <a:avLst>
              <a:gd name="adj" fmla="val 2513"/>
            </a:avLst>
          </a:prstGeom>
          <a:solidFill>
            <a:schemeClr val="accent5">
              <a:lumMod val="50000"/>
              <a:alpha val="90000"/>
            </a:schemeClr>
          </a:solidFill>
          <a:ln w="12700" cap="flat" cmpd="sng" algn="ctr">
            <a:solidFill>
              <a:srgbClr val="E7E6E6">
                <a:lumMod val="50000"/>
              </a:srgbClr>
            </a:solidFill>
            <a:prstDash val="solid"/>
            <a:miter lim="800000"/>
          </a:ln>
          <a:effectLst/>
        </p:spPr>
      </p:sp>
      <p:sp>
        <p:nvSpPr>
          <p:cNvPr id="48" name="Rectángulo redondeado 47"/>
          <p:cNvSpPr/>
          <p:nvPr/>
        </p:nvSpPr>
        <p:spPr>
          <a:xfrm>
            <a:off x="193963" y="3613356"/>
            <a:ext cx="11775123" cy="1872000"/>
          </a:xfrm>
          <a:prstGeom prst="roundRect">
            <a:avLst>
              <a:gd name="adj" fmla="val 2513"/>
            </a:avLst>
          </a:prstGeom>
          <a:solidFill>
            <a:schemeClr val="accent5">
              <a:lumMod val="60000"/>
              <a:lumOff val="40000"/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49" name="Rectángulo 48"/>
          <p:cNvSpPr/>
          <p:nvPr/>
        </p:nvSpPr>
        <p:spPr>
          <a:xfrm>
            <a:off x="2411192" y="3696944"/>
            <a:ext cx="2736000" cy="1728000"/>
          </a:xfrm>
          <a:prstGeom prst="rect">
            <a:avLst/>
          </a:prstGeom>
          <a:solidFill>
            <a:srgbClr val="ED7D31">
              <a:lumMod val="60000"/>
              <a:lumOff val="40000"/>
            </a:srgbClr>
          </a:solidFill>
          <a:ln>
            <a:noFill/>
          </a:ln>
          <a:effectLst/>
        </p:spPr>
        <p:txBody>
          <a:bodyPr spcFirstLastPara="0" vert="horz" wrap="square" lIns="323344" tIns="263145" rIns="323345" bIns="323344" numCol="1" spcCol="1270" anchor="t" anchorCtr="0">
            <a:noAutofit/>
          </a:bodyPr>
          <a:lstStyle/>
          <a:p>
            <a:pPr marL="0" marR="0" lvl="0" indent="0" algn="ctr" defTabSz="16446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s-MX" sz="3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ángulo 49"/>
          <p:cNvSpPr/>
          <p:nvPr/>
        </p:nvSpPr>
        <p:spPr>
          <a:xfrm>
            <a:off x="5617428" y="3656533"/>
            <a:ext cx="2868863" cy="1728000"/>
          </a:xfrm>
          <a:prstGeom prst="rect">
            <a:avLst/>
          </a:prstGeom>
          <a:solidFill>
            <a:srgbClr val="4472C4">
              <a:lumMod val="60000"/>
              <a:lumOff val="40000"/>
            </a:srgbClr>
          </a:solidFill>
          <a:ln>
            <a:noFill/>
          </a:ln>
          <a:effectLst/>
        </p:spPr>
        <p:txBody>
          <a:bodyPr spcFirstLastPara="0" vert="horz" wrap="square" lIns="522480" tIns="462281" rIns="522480" bIns="522480" numCol="1" spcCol="1270" anchor="t" anchorCtr="0">
            <a:noAutofit/>
          </a:bodyPr>
          <a:lstStyle/>
          <a:p>
            <a:pPr marL="0" marR="0" lvl="0" indent="0" algn="ctr" defTabSz="28892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s-MX" sz="6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ángulo 50"/>
          <p:cNvSpPr/>
          <p:nvPr/>
        </p:nvSpPr>
        <p:spPr>
          <a:xfrm>
            <a:off x="8920529" y="3682254"/>
            <a:ext cx="2882120" cy="1728000"/>
          </a:xfrm>
          <a:prstGeom prst="rect">
            <a:avLst/>
          </a:prstGeom>
          <a:solidFill>
            <a:srgbClr val="70AD47">
              <a:lumMod val="60000"/>
              <a:lumOff val="40000"/>
            </a:srgbClr>
          </a:solidFill>
          <a:ln>
            <a:noFill/>
          </a:ln>
          <a:effectLst/>
        </p:spPr>
        <p:txBody>
          <a:bodyPr spcFirstLastPara="0" vert="horz" wrap="square" lIns="522480" tIns="462281" rIns="522480" bIns="522480" numCol="1" spcCol="1270" anchor="t" anchorCtr="0">
            <a:noAutofit/>
          </a:bodyPr>
          <a:lstStyle/>
          <a:p>
            <a:pPr marL="0" marR="0" lvl="0" indent="0" algn="ctr" defTabSz="28892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s-MX" sz="6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1449911" y="1748705"/>
            <a:ext cx="929228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rgbClr val="5B9BD5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Scheme for expanding the production boundary</a:t>
            </a:r>
            <a:endParaRPr lang="es-MX" sz="2000" b="1" dirty="0">
              <a:solidFill>
                <a:srgbClr val="5B9BD5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MX" sz="1600" b="1" dirty="0" err="1">
                <a:solidFill>
                  <a:srgbClr val="4472C4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  <a:r>
              <a:rPr lang="es-MX" sz="1600" b="1" dirty="0">
                <a:solidFill>
                  <a:srgbClr val="4472C4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600" b="1" dirty="0" err="1">
                <a:solidFill>
                  <a:srgbClr val="4472C4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destination</a:t>
            </a:r>
            <a:endParaRPr lang="es-MX" sz="1600" b="1" dirty="0">
              <a:solidFill>
                <a:srgbClr val="4472C4">
                  <a:lumMod val="60000"/>
                  <a:lumOff val="4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ángulo redondeado 52"/>
          <p:cNvSpPr/>
          <p:nvPr/>
        </p:nvSpPr>
        <p:spPr>
          <a:xfrm>
            <a:off x="208438" y="2368606"/>
            <a:ext cx="11775123" cy="1224000"/>
          </a:xfrm>
          <a:prstGeom prst="roundRect">
            <a:avLst>
              <a:gd name="adj" fmla="val 2513"/>
            </a:avLst>
          </a:prstGeom>
          <a:solidFill>
            <a:srgbClr val="FFFF00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es-MX" dirty="0"/>
          </a:p>
        </p:txBody>
      </p:sp>
      <p:sp>
        <p:nvSpPr>
          <p:cNvPr id="54" name="Rectángulo redondeado 53"/>
          <p:cNvSpPr/>
          <p:nvPr/>
        </p:nvSpPr>
        <p:spPr>
          <a:xfrm>
            <a:off x="2339192" y="2438726"/>
            <a:ext cx="2880000" cy="1080000"/>
          </a:xfrm>
          <a:prstGeom prst="roundRect">
            <a:avLst>
              <a:gd name="adj" fmla="val 10000"/>
            </a:avLst>
          </a:prstGeom>
          <a:solidFill>
            <a:srgbClr val="ED7D31">
              <a:lumMod val="40000"/>
              <a:lumOff val="6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</p:sp>
      <p:sp>
        <p:nvSpPr>
          <p:cNvPr id="55" name="Rectángulo redondeado 54"/>
          <p:cNvSpPr/>
          <p:nvPr/>
        </p:nvSpPr>
        <p:spPr>
          <a:xfrm>
            <a:off x="5606292" y="2446894"/>
            <a:ext cx="2880000" cy="1080000"/>
          </a:xfrm>
          <a:prstGeom prst="roundRect">
            <a:avLst>
              <a:gd name="adj" fmla="val 10000"/>
            </a:avLst>
          </a:prstGeom>
          <a:solidFill>
            <a:srgbClr val="4472C4">
              <a:tint val="50000"/>
              <a:hueOff val="0"/>
              <a:satOff val="0"/>
              <a:lumOff val="0"/>
              <a:alphaOff val="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</p:sp>
      <p:sp>
        <p:nvSpPr>
          <p:cNvPr id="56" name="Rectángulo redondeado 55"/>
          <p:cNvSpPr/>
          <p:nvPr/>
        </p:nvSpPr>
        <p:spPr>
          <a:xfrm>
            <a:off x="8873392" y="2472944"/>
            <a:ext cx="2880000" cy="1080000"/>
          </a:xfrm>
          <a:prstGeom prst="roundRect">
            <a:avLst>
              <a:gd name="adj" fmla="val 10000"/>
            </a:avLst>
          </a:prstGeom>
          <a:solidFill>
            <a:srgbClr val="70AD47">
              <a:tint val="50000"/>
              <a:hueOff val="0"/>
              <a:satOff val="0"/>
              <a:lumOff val="0"/>
              <a:alphaOff val="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</p:sp>
      <p:sp>
        <p:nvSpPr>
          <p:cNvPr id="57" name="CuadroTexto 56"/>
          <p:cNvSpPr txBox="1"/>
          <p:nvPr/>
        </p:nvSpPr>
        <p:spPr>
          <a:xfrm>
            <a:off x="2662062" y="2639878"/>
            <a:ext cx="2119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rgbClr val="FFC000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PRODUCTION</a:t>
            </a:r>
            <a:endParaRPr lang="es-MX" sz="2800" b="1" dirty="0">
              <a:solidFill>
                <a:srgbClr val="FFC000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CuadroTexto 57"/>
          <p:cNvSpPr txBox="1"/>
          <p:nvPr/>
        </p:nvSpPr>
        <p:spPr>
          <a:xfrm>
            <a:off x="5791722" y="2639878"/>
            <a:ext cx="2509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NON-MARKET PRODUCTION</a:t>
            </a:r>
          </a:p>
        </p:txBody>
      </p:sp>
      <p:sp>
        <p:nvSpPr>
          <p:cNvPr id="59" name="CuadroTexto 58"/>
          <p:cNvSpPr txBox="1"/>
          <p:nvPr/>
        </p:nvSpPr>
        <p:spPr>
          <a:xfrm>
            <a:off x="8748221" y="2639878"/>
            <a:ext cx="3193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  <a:p>
            <a:pPr algn="ctr"/>
            <a:r>
              <a:rPr lang="en-US" sz="20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OWN FINAL USE</a:t>
            </a:r>
            <a:endParaRPr lang="es-MX" sz="2800" b="1" dirty="0">
              <a:solidFill>
                <a:srgbClr val="70AD47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CuadroTexto 59"/>
          <p:cNvSpPr txBox="1"/>
          <p:nvPr/>
        </p:nvSpPr>
        <p:spPr>
          <a:xfrm>
            <a:off x="5636728" y="3727729"/>
            <a:ext cx="29264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2000" b="1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</a:t>
            </a:r>
            <a:r>
              <a:rPr lang="es-MX" sz="2000" b="1" dirty="0" err="1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</a:t>
            </a:r>
            <a:r>
              <a:rPr lang="es-MX" sz="2000" b="1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2000" b="1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</a:t>
            </a:r>
            <a:r>
              <a:rPr lang="es-MX" sz="2000" b="1" dirty="0" err="1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profit</a:t>
            </a:r>
            <a:r>
              <a:rPr lang="es-MX" sz="2000" b="1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000" b="1" dirty="0" err="1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institutions</a:t>
            </a:r>
            <a:r>
              <a:rPr lang="es-MX" sz="2000" b="1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000" b="1" dirty="0" err="1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serving</a:t>
            </a:r>
            <a:r>
              <a:rPr lang="es-MX" sz="2000" b="1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000" b="1" dirty="0" err="1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households</a:t>
            </a:r>
            <a:endParaRPr lang="es-MX" sz="2000" b="1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CuadroTexto 62"/>
          <p:cNvSpPr txBox="1"/>
          <p:nvPr/>
        </p:nvSpPr>
        <p:spPr>
          <a:xfrm>
            <a:off x="144707" y="2639878"/>
            <a:ext cx="20390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 OF PRODUCTION</a:t>
            </a:r>
            <a:endParaRPr lang="es-MX" sz="3200" b="1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CuadroTexto 63"/>
          <p:cNvSpPr txBox="1"/>
          <p:nvPr/>
        </p:nvSpPr>
        <p:spPr>
          <a:xfrm>
            <a:off x="227539" y="3971319"/>
            <a:ext cx="203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Within</a:t>
            </a:r>
            <a:r>
              <a:rPr lang="es-MX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000" b="1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s-MX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000" b="1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  <a:r>
              <a:rPr lang="es-MX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000" b="1" dirty="0" err="1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boundary</a:t>
            </a:r>
            <a:endParaRPr lang="es-MX" sz="32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CuadroTexto 64"/>
          <p:cNvSpPr txBox="1"/>
          <p:nvPr/>
        </p:nvSpPr>
        <p:spPr>
          <a:xfrm>
            <a:off x="141728" y="5604901"/>
            <a:ext cx="2114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Extension of the production boundary</a:t>
            </a:r>
            <a:endParaRPr lang="es-MX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CuadroTexto 65"/>
          <p:cNvSpPr txBox="1"/>
          <p:nvPr/>
        </p:nvSpPr>
        <p:spPr>
          <a:xfrm>
            <a:off x="2606847" y="3696944"/>
            <a:ext cx="252002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2000" b="1" dirty="0" err="1">
                <a:solidFill>
                  <a:srgbClr val="FFC000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</a:t>
            </a:r>
            <a:r>
              <a:rPr lang="es-MX" sz="2000" b="1" dirty="0">
                <a:solidFill>
                  <a:srgbClr val="FFC000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2000" b="1" dirty="0" err="1">
                <a:solidFill>
                  <a:srgbClr val="FFC000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corporations</a:t>
            </a:r>
            <a:endParaRPr lang="es-MX" sz="2000" b="1" dirty="0">
              <a:solidFill>
                <a:srgbClr val="FFC000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2000" b="1" dirty="0">
                <a:solidFill>
                  <a:srgbClr val="FFC000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</a:t>
            </a:r>
            <a:r>
              <a:rPr lang="es-MX" sz="2000" b="1" dirty="0" err="1">
                <a:solidFill>
                  <a:srgbClr val="FFC000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</a:t>
            </a:r>
            <a:r>
              <a:rPr lang="es-MX" sz="2000" b="1" dirty="0">
                <a:solidFill>
                  <a:srgbClr val="FFC000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000" b="1" dirty="0" err="1">
                <a:solidFill>
                  <a:srgbClr val="FFC000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corporations</a:t>
            </a:r>
            <a:endParaRPr lang="es-MX" sz="2000" b="1" dirty="0">
              <a:solidFill>
                <a:srgbClr val="FFC000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2000" b="1" dirty="0" err="1">
                <a:solidFill>
                  <a:srgbClr val="FFC000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Households</a:t>
            </a:r>
            <a:r>
              <a:rPr lang="es-MX" sz="2000" b="1" dirty="0">
                <a:solidFill>
                  <a:srgbClr val="FFC000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7" name="CuadroTexto 66"/>
          <p:cNvSpPr txBox="1"/>
          <p:nvPr/>
        </p:nvSpPr>
        <p:spPr>
          <a:xfrm>
            <a:off x="8755065" y="3663339"/>
            <a:ext cx="311665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177800">
              <a:buFont typeface="Wingdings" panose="05000000000000000000" pitchFamily="2" charset="2"/>
              <a:buChar char="q"/>
            </a:pPr>
            <a:r>
              <a:rPr lang="es-MX" sz="1400" b="1" dirty="0" err="1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Agricultural</a:t>
            </a:r>
            <a:r>
              <a:rPr lang="es-MX" sz="1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b="1" dirty="0" err="1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goods</a:t>
            </a:r>
            <a:endParaRPr lang="es-MX" sz="1400" b="1" dirty="0">
              <a:solidFill>
                <a:srgbClr val="70AD47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177800">
              <a:buFont typeface="Wingdings" panose="05000000000000000000" pitchFamily="2" charset="2"/>
              <a:buChar char="q"/>
            </a:pPr>
            <a:r>
              <a:rPr lang="en-US" sz="1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Housing services produced by owner occupiers</a:t>
            </a:r>
            <a:endParaRPr lang="es-MX" sz="1400" b="1" dirty="0">
              <a:solidFill>
                <a:srgbClr val="70AD47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177800">
              <a:buFont typeface="Wingdings" panose="05000000000000000000" pitchFamily="2" charset="2"/>
              <a:buChar char="q"/>
            </a:pPr>
            <a:r>
              <a:rPr lang="es-MX" sz="1400" b="1" dirty="0" err="1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Paid</a:t>
            </a:r>
            <a:r>
              <a:rPr lang="es-MX" sz="1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b="1" dirty="0" err="1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domestic</a:t>
            </a:r>
            <a:r>
              <a:rPr lang="es-MX" sz="1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b="1" dirty="0" err="1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  <a:endParaRPr lang="es-MX" sz="1400" b="1" dirty="0">
              <a:solidFill>
                <a:srgbClr val="70AD47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-177800">
              <a:buFont typeface="Wingdings" panose="05000000000000000000" pitchFamily="2" charset="2"/>
              <a:buChar char="q"/>
            </a:pPr>
            <a:r>
              <a:rPr lang="en-US" sz="1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Dwellings or extensions to dwellings produced by households</a:t>
            </a:r>
            <a:endParaRPr lang="es-MX" sz="1400" b="1" dirty="0">
              <a:solidFill>
                <a:srgbClr val="70AD47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Rectángulo 67"/>
          <p:cNvSpPr/>
          <p:nvPr/>
        </p:nvSpPr>
        <p:spPr>
          <a:xfrm>
            <a:off x="2411192" y="5577914"/>
            <a:ext cx="2736000" cy="1110013"/>
          </a:xfrm>
          <a:prstGeom prst="rect">
            <a:avLst/>
          </a:prstGeom>
          <a:gradFill rotWithShape="1">
            <a:gsLst>
              <a:gs pos="0">
                <a:srgbClr val="ED7D31">
                  <a:satMod val="103000"/>
                  <a:lumMod val="102000"/>
                  <a:tint val="94000"/>
                </a:srgbClr>
              </a:gs>
              <a:gs pos="50000">
                <a:srgbClr val="ED7D31">
                  <a:satMod val="110000"/>
                  <a:lumMod val="100000"/>
                  <a:shade val="100000"/>
                </a:srgbClr>
              </a:gs>
              <a:gs pos="100000">
                <a:srgbClr val="ED7D31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spcFirstLastPara="0" vert="horz" wrap="square" lIns="323344" tIns="263145" rIns="323345" bIns="323344" numCol="1" spcCol="1270" anchor="t" anchorCtr="0">
            <a:noAutofit/>
          </a:bodyPr>
          <a:lstStyle/>
          <a:p>
            <a:pPr marL="0" marR="0" lvl="0" indent="0" algn="ctr" defTabSz="16446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s-MX" sz="3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ctángulo 68"/>
          <p:cNvSpPr/>
          <p:nvPr/>
        </p:nvSpPr>
        <p:spPr>
          <a:xfrm>
            <a:off x="5597358" y="5577915"/>
            <a:ext cx="2915468" cy="1110013"/>
          </a:xfrm>
          <a:prstGeom prst="rect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spcFirstLastPara="0" vert="horz" wrap="square" lIns="323344" tIns="263145" rIns="323345" bIns="323344" numCol="1" spcCol="1270" anchor="t" anchorCtr="0">
            <a:noAutofit/>
          </a:bodyPr>
          <a:lstStyle/>
          <a:p>
            <a:pPr marL="0" marR="0" lvl="0" indent="0" algn="ctr" defTabSz="16446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s-MX" sz="3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Rectángulo 69"/>
          <p:cNvSpPr/>
          <p:nvPr/>
        </p:nvSpPr>
        <p:spPr>
          <a:xfrm>
            <a:off x="8887181" y="5557725"/>
            <a:ext cx="2915468" cy="1110013"/>
          </a:xfrm>
          <a:prstGeom prst="rect">
            <a:avLst/>
          </a:prstGeom>
          <a:gradFill rotWithShape="1">
            <a:gsLst>
              <a:gs pos="0">
                <a:srgbClr val="70AD47">
                  <a:satMod val="103000"/>
                  <a:lumMod val="102000"/>
                  <a:tint val="94000"/>
                </a:srgbClr>
              </a:gs>
              <a:gs pos="50000">
                <a:srgbClr val="70AD47">
                  <a:satMod val="110000"/>
                  <a:lumMod val="100000"/>
                  <a:shade val="100000"/>
                </a:srgbClr>
              </a:gs>
              <a:gs pos="100000">
                <a:srgbClr val="70AD47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spcFirstLastPara="0" vert="horz" wrap="square" lIns="323344" tIns="263145" rIns="323345" bIns="323344" numCol="1" spcCol="1270" anchor="t" anchorCtr="0">
            <a:noAutofit/>
          </a:bodyPr>
          <a:lstStyle/>
          <a:p>
            <a:pPr marL="0" marR="0" lvl="0" indent="0" algn="ctr" defTabSz="16446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s-MX" sz="3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CuadroTexto 70"/>
          <p:cNvSpPr txBox="1"/>
          <p:nvPr/>
        </p:nvSpPr>
        <p:spPr>
          <a:xfrm>
            <a:off x="2405619" y="5672564"/>
            <a:ext cx="28135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 produced with volunteer work</a:t>
            </a:r>
            <a:endParaRPr lang="es-MX" sz="2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CuadroTexto 71"/>
          <p:cNvSpPr txBox="1"/>
          <p:nvPr/>
        </p:nvSpPr>
        <p:spPr>
          <a:xfrm>
            <a:off x="5641357" y="5758788"/>
            <a:ext cx="2844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 produced with volunteer work</a:t>
            </a:r>
            <a:endParaRPr lang="es-MX" sz="20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CuadroTexto 72"/>
          <p:cNvSpPr txBox="1"/>
          <p:nvPr/>
        </p:nvSpPr>
        <p:spPr>
          <a:xfrm>
            <a:off x="8857862" y="6124643"/>
            <a:ext cx="2977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 produced with volunteer work</a:t>
            </a:r>
            <a:endParaRPr lang="es-MX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CuadroTexto 73"/>
          <p:cNvSpPr txBox="1"/>
          <p:nvPr/>
        </p:nvSpPr>
        <p:spPr>
          <a:xfrm>
            <a:off x="8896542" y="5548797"/>
            <a:ext cx="28336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Unpaid</a:t>
            </a:r>
            <a:r>
              <a:rPr lang="es-MX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domestic</a:t>
            </a:r>
            <a:r>
              <a:rPr lang="es-MX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</a:t>
            </a:r>
            <a:endParaRPr lang="es-MX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18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Imagen 1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588" y="0"/>
            <a:ext cx="12236588" cy="6938209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85" y="1324249"/>
            <a:ext cx="1354053" cy="1777726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uadroTexto 2"/>
          <p:cNvSpPr txBox="1"/>
          <p:nvPr/>
        </p:nvSpPr>
        <p:spPr>
          <a:xfrm>
            <a:off x="-98877" y="3168561"/>
            <a:ext cx="1550412" cy="598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1300"/>
              </a:lnSpc>
              <a:defRPr/>
            </a:pPr>
            <a:r>
              <a:rPr lang="en-US" sz="1400" b="1" dirty="0">
                <a:solidFill>
                  <a:srgbClr val="C4F7FC"/>
                </a:solidFill>
              </a:rPr>
              <a:t>First pilot study of Environmental accounts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1370701" y="3210628"/>
            <a:ext cx="1462395" cy="26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Tourism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2761271" y="3183416"/>
            <a:ext cx="1717721" cy="43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1300"/>
              </a:lnSpc>
              <a:defRPr/>
            </a:pPr>
            <a:r>
              <a:rPr lang="es-MX" sz="1400" b="1" dirty="0">
                <a:solidFill>
                  <a:srgbClr val="C4F7FC"/>
                </a:solidFill>
              </a:rPr>
              <a:t>Non-</a:t>
            </a:r>
            <a:r>
              <a:rPr lang="es-MX" sz="1400" b="1" dirty="0" err="1">
                <a:solidFill>
                  <a:srgbClr val="C4F7FC"/>
                </a:solidFill>
              </a:rPr>
              <a:t>profit</a:t>
            </a:r>
            <a:r>
              <a:rPr lang="es-MX" sz="1400" b="1" dirty="0">
                <a:solidFill>
                  <a:srgbClr val="C4F7FC"/>
                </a:solidFill>
              </a:rPr>
              <a:t> </a:t>
            </a:r>
            <a:r>
              <a:rPr lang="es-MX" sz="1400" b="1" dirty="0" err="1">
                <a:solidFill>
                  <a:srgbClr val="C4F7FC"/>
                </a:solidFill>
              </a:rPr>
              <a:t>institutions</a:t>
            </a:r>
            <a:r>
              <a:rPr lang="es-MX" sz="1400" b="1" dirty="0">
                <a:solidFill>
                  <a:srgbClr val="C4F7FC"/>
                </a:solidFill>
              </a:rPr>
              <a:t> 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4172135" y="3199586"/>
            <a:ext cx="1959545" cy="26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Health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761809" y="3179534"/>
            <a:ext cx="1700771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Unpaid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work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 </a:t>
            </a: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households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7383638" y="3154847"/>
            <a:ext cx="1936858" cy="43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1300"/>
              </a:lnSpc>
              <a:defRPr/>
            </a:pPr>
            <a:r>
              <a:rPr lang="en-US" sz="1400" b="1" dirty="0">
                <a:solidFill>
                  <a:srgbClr val="C4F7FC"/>
                </a:solidFill>
              </a:rPr>
              <a:t>Quarterly indicators of tourism activity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CuadroTexto 30"/>
          <p:cNvSpPr txBox="1"/>
          <p:nvPr/>
        </p:nvSpPr>
        <p:spPr>
          <a:xfrm>
            <a:off x="9163176" y="3173723"/>
            <a:ext cx="1462395" cy="26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Culture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8407686" y="945645"/>
            <a:ext cx="1747799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2014</a:t>
            </a:r>
          </a:p>
        </p:txBody>
      </p:sp>
      <p:sp>
        <p:nvSpPr>
          <p:cNvPr id="34" name="CuadroTexto 33"/>
          <p:cNvSpPr txBox="1"/>
          <p:nvPr/>
        </p:nvSpPr>
        <p:spPr>
          <a:xfrm>
            <a:off x="6828488" y="971323"/>
            <a:ext cx="1747799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2015</a:t>
            </a:r>
          </a:p>
        </p:txBody>
      </p:sp>
      <p:sp>
        <p:nvSpPr>
          <p:cNvPr id="35" name="CuadroTexto 34"/>
          <p:cNvSpPr txBox="1"/>
          <p:nvPr/>
        </p:nvSpPr>
        <p:spPr>
          <a:xfrm>
            <a:off x="5324846" y="974402"/>
            <a:ext cx="1747799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2011</a:t>
            </a:r>
          </a:p>
        </p:txBody>
      </p:sp>
      <p:sp>
        <p:nvSpPr>
          <p:cNvPr id="36" name="CuadroTexto 35"/>
          <p:cNvSpPr txBox="1"/>
          <p:nvPr/>
        </p:nvSpPr>
        <p:spPr>
          <a:xfrm>
            <a:off x="3861711" y="1017495"/>
            <a:ext cx="1747799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2011</a:t>
            </a:r>
          </a:p>
        </p:txBody>
      </p:sp>
      <p:sp>
        <p:nvSpPr>
          <p:cNvPr id="37" name="CuadroTexto 36"/>
          <p:cNvSpPr txBox="1"/>
          <p:nvPr/>
        </p:nvSpPr>
        <p:spPr>
          <a:xfrm>
            <a:off x="2313792" y="988595"/>
            <a:ext cx="1747799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2011</a:t>
            </a:r>
          </a:p>
        </p:txBody>
      </p:sp>
      <p:sp>
        <p:nvSpPr>
          <p:cNvPr id="38" name="CuadroTexto 37"/>
          <p:cNvSpPr txBox="1"/>
          <p:nvPr/>
        </p:nvSpPr>
        <p:spPr>
          <a:xfrm>
            <a:off x="894932" y="1014865"/>
            <a:ext cx="1747801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1999</a:t>
            </a:r>
          </a:p>
        </p:txBody>
      </p:sp>
      <p:sp>
        <p:nvSpPr>
          <p:cNvPr id="39" name="CuadroTexto 38"/>
          <p:cNvSpPr txBox="1"/>
          <p:nvPr/>
        </p:nvSpPr>
        <p:spPr>
          <a:xfrm>
            <a:off x="-681205" y="983179"/>
            <a:ext cx="1747801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1991</a:t>
            </a:r>
          </a:p>
        </p:txBody>
      </p:sp>
      <p:sp>
        <p:nvSpPr>
          <p:cNvPr id="33" name="Título 1"/>
          <p:cNvSpPr txBox="1">
            <a:spLocks/>
          </p:cNvSpPr>
          <p:nvPr/>
        </p:nvSpPr>
        <p:spPr>
          <a:xfrm>
            <a:off x="0" y="-80209"/>
            <a:ext cx="12192000" cy="83819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Mexico has developed Satellite Accounts since 1991</a:t>
            </a:r>
            <a:endParaRPr kumimoji="0" lang="es-MX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elvetica" pitchFamily="34" charset="0"/>
              <a:ea typeface="+mj-ea"/>
              <a:cs typeface="+mj-cs"/>
            </a:endParaRPr>
          </a:p>
        </p:txBody>
      </p:sp>
      <p:pic>
        <p:nvPicPr>
          <p:cNvPr id="93" name="Picture 2" descr="Portad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3">
            <a:off x="2967594" y="1357652"/>
            <a:ext cx="1369748" cy="178067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2" name="CuadroTexto 101"/>
          <p:cNvSpPr txBox="1"/>
          <p:nvPr/>
        </p:nvSpPr>
        <p:spPr>
          <a:xfrm>
            <a:off x="10711066" y="3200247"/>
            <a:ext cx="1462395" cy="26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Housing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CuadroTexto 102"/>
          <p:cNvSpPr txBox="1"/>
          <p:nvPr/>
        </p:nvSpPr>
        <p:spPr>
          <a:xfrm>
            <a:off x="9948381" y="964521"/>
            <a:ext cx="1747799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2015</a:t>
            </a:r>
          </a:p>
        </p:txBody>
      </p:sp>
      <p:pic>
        <p:nvPicPr>
          <p:cNvPr id="104" name="Imagen 103">
            <a:extLst>
              <a:ext uri="{FF2B5EF4-FFF2-40B4-BE49-F238E27FC236}">
                <a16:creationId xmlns:a16="http://schemas.microsoft.com/office/drawing/2014/main" id="{ED50FC66-BA02-41CA-B0C9-77D20F3FD9C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8126" y="1366876"/>
            <a:ext cx="1379837" cy="17596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5" name="Imagen 104">
            <a:extLst>
              <a:ext uri="{FF2B5EF4-FFF2-40B4-BE49-F238E27FC236}">
                <a16:creationId xmlns:a16="http://schemas.microsoft.com/office/drawing/2014/main" id="{49C91BB2-C3FC-4306-9879-619D3E01BF7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9668" y="1378326"/>
            <a:ext cx="1384481" cy="17427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0002C11E-E223-4F16-85F3-21276736EC5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0169" y="1378326"/>
            <a:ext cx="1482411" cy="176575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7" name="Imagen 106">
            <a:extLst>
              <a:ext uri="{FF2B5EF4-FFF2-40B4-BE49-F238E27FC236}">
                <a16:creationId xmlns:a16="http://schemas.microsoft.com/office/drawing/2014/main" id="{EC678A61-B7B6-4EA4-8AA6-F30F44DE6D1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5324" y="1350078"/>
            <a:ext cx="1403932" cy="1795030"/>
          </a:xfrm>
          <a:prstGeom prst="rect">
            <a:avLst/>
          </a:prstGeom>
        </p:spPr>
      </p:pic>
      <p:pic>
        <p:nvPicPr>
          <p:cNvPr id="108" name="Imagen 107">
            <a:extLst>
              <a:ext uri="{FF2B5EF4-FFF2-40B4-BE49-F238E27FC236}">
                <a16:creationId xmlns:a16="http://schemas.microsoft.com/office/drawing/2014/main" id="{C501FAA2-83DE-482B-80E7-8A0163C9DB2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1862" y="1391779"/>
            <a:ext cx="1374865" cy="1704611"/>
          </a:xfrm>
          <a:prstGeom prst="rect">
            <a:avLst/>
          </a:prstGeom>
        </p:spPr>
      </p:pic>
      <p:pic>
        <p:nvPicPr>
          <p:cNvPr id="109" name="Imagen 108">
            <a:extLst>
              <a:ext uri="{FF2B5EF4-FFF2-40B4-BE49-F238E27FC236}">
                <a16:creationId xmlns:a16="http://schemas.microsoft.com/office/drawing/2014/main" id="{D9D93BD9-F736-4982-A52E-3F0D3246269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00839" y="1378326"/>
            <a:ext cx="1298927" cy="17046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02" name="CuadroTexto 201"/>
          <p:cNvSpPr txBox="1"/>
          <p:nvPr/>
        </p:nvSpPr>
        <p:spPr>
          <a:xfrm>
            <a:off x="49628" y="4300594"/>
            <a:ext cx="12142371" cy="25801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lvl="0" indent="-457200" defTabSz="825500" hangingPunct="0">
              <a:buFont typeface="Wingdings" panose="05000000000000000000" pitchFamily="2" charset="2"/>
              <a:buChar char="Ø"/>
              <a:defRPr/>
            </a:pPr>
            <a:r>
              <a:rPr lang="es-MX" sz="2300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Are </a:t>
            </a:r>
            <a:r>
              <a:rPr lang="es-MX" sz="2300" kern="0" dirty="0" err="1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published</a:t>
            </a:r>
            <a:r>
              <a:rPr lang="es-MX" sz="2300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</a:t>
            </a:r>
            <a:r>
              <a:rPr lang="es-MX" sz="2300" b="1" kern="0" dirty="0" err="1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regularly</a:t>
            </a:r>
            <a:endParaRPr lang="es-MX" sz="2300" b="1" kern="0" dirty="0">
              <a:solidFill>
                <a:srgbClr val="16E7CF">
                  <a:lumMod val="60000"/>
                  <a:lumOff val="40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  <a:p>
            <a:pPr marL="457200" lvl="0" indent="-457200" defTabSz="825500" hangingPunct="0">
              <a:buFont typeface="Wingdings" panose="05000000000000000000" pitchFamily="2" charset="2"/>
              <a:buChar char="Ø"/>
              <a:defRPr/>
            </a:pPr>
            <a:r>
              <a:rPr lang="en-US" sz="2300" b="1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The most current data is from 2019 </a:t>
            </a:r>
            <a:r>
              <a:rPr lang="en-US" sz="2300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and this year the data for 2020 are disseminated</a:t>
            </a:r>
            <a:endParaRPr kumimoji="0" lang="es-MX" sz="2300" b="0" i="0" u="none" strike="noStrike" kern="0" cap="none" spc="0" normalizeH="0" baseline="0" noProof="0" dirty="0">
              <a:ln>
                <a:noFill/>
              </a:ln>
              <a:solidFill>
                <a:srgbClr val="16E7CF">
                  <a:lumMod val="60000"/>
                  <a:lumOff val="4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  <a:p>
            <a:pPr marL="457200" lvl="0" indent="-457200" defTabSz="825500" hangingPunct="0">
              <a:buFont typeface="Wingdings" panose="05000000000000000000" pitchFamily="2" charset="2"/>
              <a:buChar char="Ø"/>
              <a:defRPr/>
            </a:pPr>
            <a:r>
              <a:rPr lang="en-US" sz="2300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Are useful for </a:t>
            </a:r>
            <a:r>
              <a:rPr lang="en-US" sz="2300" b="1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national planning</a:t>
            </a:r>
            <a:r>
              <a:rPr lang="en-US" sz="2300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, the </a:t>
            </a:r>
            <a:r>
              <a:rPr lang="en-US" sz="2300" b="1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National Catalog of Indicators</a:t>
            </a:r>
            <a:r>
              <a:rPr lang="en-US" sz="2300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and for the </a:t>
            </a:r>
            <a:r>
              <a:rPr lang="en-US" sz="2300" b="1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SDGs</a:t>
            </a:r>
          </a:p>
          <a:p>
            <a:pPr marL="457200" lvl="0" indent="-457200" defTabSz="825500" hangingPunct="0">
              <a:buFont typeface="Wingdings" panose="05000000000000000000" pitchFamily="2" charset="2"/>
              <a:buChar char="Ø"/>
              <a:defRPr/>
            </a:pPr>
            <a:r>
              <a:rPr lang="en-US" sz="2300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Include data such as the </a:t>
            </a:r>
            <a:r>
              <a:rPr lang="en-US" sz="2300" b="1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sectoral GDP</a:t>
            </a:r>
            <a:r>
              <a:rPr lang="en-US" sz="2300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, jobs, SUT, physical and hybrid indicators, among other variables</a:t>
            </a:r>
            <a:endParaRPr kumimoji="0" lang="es-MX" sz="2300" b="0" i="0" u="none" strike="noStrike" kern="0" cap="none" spc="0" normalizeH="0" baseline="0" noProof="0" dirty="0">
              <a:ln>
                <a:noFill/>
              </a:ln>
              <a:solidFill>
                <a:srgbClr val="16E7CF">
                  <a:lumMod val="60000"/>
                  <a:lumOff val="4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  <a:p>
            <a:pPr marL="457200" lvl="0" indent="-457200" defTabSz="825500" hangingPunct="0">
              <a:buFont typeface="Wingdings" panose="05000000000000000000" pitchFamily="2" charset="2"/>
              <a:buChar char="Ø"/>
              <a:defRPr/>
            </a:pPr>
            <a:r>
              <a:rPr lang="en-US" sz="2300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project: </a:t>
            </a:r>
            <a:r>
              <a:rPr lang="en-US" sz="2300" b="1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Ecosystem Accounts</a:t>
            </a:r>
            <a:r>
              <a:rPr lang="en-US" sz="2300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300" b="1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Economy</a:t>
            </a:r>
            <a:r>
              <a:rPr lang="en-US" sz="2300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300" b="1" kern="0" dirty="0">
                <a:solidFill>
                  <a:srgbClr val="16E7CF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Satellite Account for Fishing Sector</a:t>
            </a:r>
            <a:endParaRPr kumimoji="0" lang="es-MX" sz="2300" b="1" i="0" u="none" strike="noStrike" kern="0" cap="none" spc="0" normalizeH="0" baseline="0" noProof="0" dirty="0">
              <a:ln>
                <a:noFill/>
              </a:ln>
              <a:solidFill>
                <a:srgbClr val="16E7CF">
                  <a:lumMod val="60000"/>
                  <a:lumOff val="4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301001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Imagen 1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588" y="0"/>
            <a:ext cx="12236588" cy="6938209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3585" y="916885"/>
            <a:ext cx="1354053" cy="1746278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uadroTexto 2"/>
          <p:cNvSpPr txBox="1"/>
          <p:nvPr/>
        </p:nvSpPr>
        <p:spPr>
          <a:xfrm>
            <a:off x="-98877" y="2745473"/>
            <a:ext cx="1550412" cy="43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1300"/>
              </a:lnSpc>
              <a:defRPr/>
            </a:pPr>
            <a:r>
              <a:rPr lang="en-US" sz="1400" b="1" dirty="0">
                <a:solidFill>
                  <a:srgbClr val="C4F7FC"/>
                </a:solidFill>
              </a:rPr>
              <a:t>Environmental accounts</a:t>
            </a:r>
            <a:endParaRPr lang="es-MX" sz="1400" b="1" dirty="0">
              <a:solidFill>
                <a:srgbClr val="C4F7FC"/>
              </a:solidFill>
            </a:endParaRPr>
          </a:p>
        </p:txBody>
      </p:sp>
      <p:sp>
        <p:nvSpPr>
          <p:cNvPr id="33" name="Título 1"/>
          <p:cNvSpPr txBox="1">
            <a:spLocks/>
          </p:cNvSpPr>
          <p:nvPr/>
        </p:nvSpPr>
        <p:spPr>
          <a:xfrm>
            <a:off x="0" y="42623"/>
            <a:ext cx="12192000" cy="83819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s-MX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" pitchFamily="34" charset="0"/>
                <a:ea typeface="+mj-ea"/>
                <a:cs typeface="+mj-cs"/>
              </a:rPr>
              <a:t>.1. </a:t>
            </a:r>
            <a:r>
              <a:rPr lang="en-US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of the main results of the Satellite Accounts of Mexico</a:t>
            </a:r>
            <a:endParaRPr kumimoji="0" lang="es-MX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elvetica" pitchFamily="34" charset="0"/>
              <a:ea typeface="+mj-ea"/>
              <a:cs typeface="+mj-cs"/>
            </a:endParaRPr>
          </a:p>
        </p:txBody>
      </p:sp>
      <p:pic>
        <p:nvPicPr>
          <p:cNvPr id="93" name="Picture 2" descr="Portad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3">
            <a:off x="2967594" y="934564"/>
            <a:ext cx="1369748" cy="178067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4" name="Imagen 103">
            <a:extLst>
              <a:ext uri="{FF2B5EF4-FFF2-40B4-BE49-F238E27FC236}">
                <a16:creationId xmlns:a16="http://schemas.microsoft.com/office/drawing/2014/main" id="{ED50FC66-BA02-41CA-B0C9-77D20F3FD9C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8126" y="943788"/>
            <a:ext cx="1379837" cy="17596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5" name="Imagen 104">
            <a:extLst>
              <a:ext uri="{FF2B5EF4-FFF2-40B4-BE49-F238E27FC236}">
                <a16:creationId xmlns:a16="http://schemas.microsoft.com/office/drawing/2014/main" id="{49C91BB2-C3FC-4306-9879-619D3E01BF7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9668" y="955238"/>
            <a:ext cx="1384481" cy="17427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6" name="Imagen 105">
            <a:extLst>
              <a:ext uri="{FF2B5EF4-FFF2-40B4-BE49-F238E27FC236}">
                <a16:creationId xmlns:a16="http://schemas.microsoft.com/office/drawing/2014/main" id="{0002C11E-E223-4F16-85F3-21276736EC5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0169" y="955238"/>
            <a:ext cx="1482411" cy="176575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7" name="Imagen 106">
            <a:extLst>
              <a:ext uri="{FF2B5EF4-FFF2-40B4-BE49-F238E27FC236}">
                <a16:creationId xmlns:a16="http://schemas.microsoft.com/office/drawing/2014/main" id="{EC678A61-B7B6-4EA4-8AA6-F30F44DE6D1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5324" y="926990"/>
            <a:ext cx="1403932" cy="1795030"/>
          </a:xfrm>
          <a:prstGeom prst="rect">
            <a:avLst/>
          </a:prstGeom>
        </p:spPr>
      </p:pic>
      <p:pic>
        <p:nvPicPr>
          <p:cNvPr id="108" name="Imagen 107">
            <a:extLst>
              <a:ext uri="{FF2B5EF4-FFF2-40B4-BE49-F238E27FC236}">
                <a16:creationId xmlns:a16="http://schemas.microsoft.com/office/drawing/2014/main" id="{C501FAA2-83DE-482B-80E7-8A0163C9DB2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1862" y="968691"/>
            <a:ext cx="1374865" cy="1704611"/>
          </a:xfrm>
          <a:prstGeom prst="rect">
            <a:avLst/>
          </a:prstGeom>
        </p:spPr>
      </p:pic>
      <p:pic>
        <p:nvPicPr>
          <p:cNvPr id="109" name="Imagen 108">
            <a:extLst>
              <a:ext uri="{FF2B5EF4-FFF2-40B4-BE49-F238E27FC236}">
                <a16:creationId xmlns:a16="http://schemas.microsoft.com/office/drawing/2014/main" id="{D9D93BD9-F736-4982-A52E-3F0D3246269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00839" y="955238"/>
            <a:ext cx="1298927" cy="17046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32" name="Grupo 31"/>
          <p:cNvGrpSpPr/>
          <p:nvPr/>
        </p:nvGrpSpPr>
        <p:grpSpPr>
          <a:xfrm>
            <a:off x="-2520" y="2999258"/>
            <a:ext cx="12339875" cy="3953687"/>
            <a:chOff x="-2520" y="2941202"/>
            <a:chExt cx="12339875" cy="3953687"/>
          </a:xfrm>
        </p:grpSpPr>
        <p:graphicFrame>
          <p:nvGraphicFramePr>
            <p:cNvPr id="40" name="Gráfico 39"/>
            <p:cNvGraphicFramePr/>
            <p:nvPr/>
          </p:nvGraphicFramePr>
          <p:xfrm>
            <a:off x="0" y="2941202"/>
            <a:ext cx="12187227" cy="39167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sp>
          <p:nvSpPr>
            <p:cNvPr id="41" name="Cuadro de texto 2"/>
            <p:cNvSpPr txBox="1">
              <a:spLocks noChangeArrowheads="1"/>
            </p:cNvSpPr>
            <p:nvPr/>
          </p:nvSpPr>
          <p:spPr bwMode="auto">
            <a:xfrm>
              <a:off x="-2520" y="5997861"/>
              <a:ext cx="1529952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825500" hangingPunct="0">
                <a:lnSpc>
                  <a:spcPts val="1600"/>
                </a:lnSpc>
                <a:spcAft>
                  <a:spcPts val="800"/>
                </a:spcAft>
                <a:defRPr/>
              </a:pPr>
              <a:r>
                <a:rPr lang="es-ES" sz="1800" b="1" kern="0" dirty="0" err="1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Unpaid</a:t>
              </a:r>
              <a:r>
                <a:rPr lang="es-ES" sz="18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 </a:t>
              </a:r>
              <a:r>
                <a:rPr lang="es-ES" sz="1800" b="1" kern="0" dirty="0" err="1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work</a:t>
              </a:r>
              <a:r>
                <a:rPr lang="es-ES" sz="18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 in </a:t>
              </a:r>
              <a:r>
                <a:rPr lang="es-ES" sz="1800" b="1" kern="0" dirty="0" err="1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households</a:t>
              </a:r>
              <a:endParaRPr lang="es-ES" sz="1800" b="1" kern="0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2" name="Cuadro de texto 2"/>
            <p:cNvSpPr txBox="1">
              <a:spLocks noChangeArrowheads="1"/>
            </p:cNvSpPr>
            <p:nvPr/>
          </p:nvSpPr>
          <p:spPr bwMode="auto">
            <a:xfrm>
              <a:off x="1659730" y="6062029"/>
              <a:ext cx="1266825" cy="367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825500" hangingPunct="0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s-ES" sz="1800" b="1" kern="0" dirty="0" err="1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Tourism</a:t>
              </a:r>
              <a:endParaRPr lang="es-ES" sz="1800" b="1" kern="0" dirty="0">
                <a:solidFill>
                  <a:srgbClr val="FFFFF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3" name="Cuadro de texto 2"/>
            <p:cNvSpPr txBox="1">
              <a:spLocks noChangeArrowheads="1"/>
            </p:cNvSpPr>
            <p:nvPr/>
          </p:nvSpPr>
          <p:spPr bwMode="auto">
            <a:xfrm>
              <a:off x="3167060" y="6062029"/>
              <a:ext cx="1266825" cy="367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825500" rtl="0" eaLnBrk="1" fontAlgn="auto" latinLnBrk="0" hangingPunct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Housing</a:t>
              </a:r>
              <a:endParaRPr kumimoji="0" lang="es-MX" sz="1800" b="1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4" name="Cuadro de texto 2"/>
            <p:cNvSpPr txBox="1">
              <a:spLocks noChangeArrowheads="1"/>
            </p:cNvSpPr>
            <p:nvPr/>
          </p:nvSpPr>
          <p:spPr bwMode="auto">
            <a:xfrm>
              <a:off x="4693441" y="6062029"/>
              <a:ext cx="1266825" cy="367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825500" rtl="0" eaLnBrk="1" fontAlgn="auto" latinLnBrk="0" hangingPunct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Health</a:t>
              </a:r>
              <a:endParaRPr kumimoji="0" lang="es-MX" sz="1800" b="1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5" name="Cuadro de texto 2"/>
            <p:cNvSpPr txBox="1">
              <a:spLocks noChangeArrowheads="1"/>
            </p:cNvSpPr>
            <p:nvPr/>
          </p:nvSpPr>
          <p:spPr bwMode="auto">
            <a:xfrm>
              <a:off x="5960266" y="5981819"/>
              <a:ext cx="1781031" cy="913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825500" rtl="0" eaLnBrk="1" fontAlgn="auto" latinLnBrk="0" hangingPunct="0">
                <a:lnSpc>
                  <a:spcPts val="16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Environmental </a:t>
              </a:r>
              <a:r>
                <a:rPr kumimoji="0" lang="es-ES" sz="1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cost</a:t>
              </a:r>
              <a:r>
                <a:rPr kumimoji="0" lang="es-E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 (</a:t>
              </a:r>
              <a:r>
                <a:rPr kumimoji="0" lang="es-ES" sz="1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depletion</a:t>
              </a:r>
              <a:r>
                <a:rPr kumimoji="0" lang="es-E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 and </a:t>
              </a:r>
              <a:r>
                <a:rPr kumimoji="0" lang="es-ES" sz="1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degradation</a:t>
              </a:r>
              <a:r>
                <a:rPr kumimoji="0" lang="es-E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)</a:t>
              </a:r>
              <a:endParaRPr kumimoji="0" lang="es-MX" sz="1800" b="1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6" name="Cuadro de texto 2"/>
            <p:cNvSpPr txBox="1">
              <a:spLocks noChangeArrowheads="1"/>
            </p:cNvSpPr>
            <p:nvPr/>
          </p:nvSpPr>
          <p:spPr bwMode="auto">
            <a:xfrm>
              <a:off x="7743817" y="6062029"/>
              <a:ext cx="1266825" cy="367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825500" rtl="0" eaLnBrk="1" fontAlgn="auto" latinLnBrk="0" hangingPunct="0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Culture</a:t>
              </a:r>
              <a:endParaRPr kumimoji="0" lang="es-MX" sz="1800" b="1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7" name="Cuadro de texto 2"/>
            <p:cNvSpPr txBox="1">
              <a:spLocks noChangeArrowheads="1"/>
            </p:cNvSpPr>
            <p:nvPr/>
          </p:nvSpPr>
          <p:spPr bwMode="auto">
            <a:xfrm>
              <a:off x="9105916" y="6062029"/>
              <a:ext cx="1607310" cy="579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825500" hangingPunct="0">
                <a:lnSpc>
                  <a:spcPts val="1900"/>
                </a:lnSpc>
                <a:spcAft>
                  <a:spcPts val="800"/>
                </a:spcAft>
                <a:defRPr/>
              </a:pPr>
              <a:r>
                <a:rPr lang="es-ES" sz="18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Non-</a:t>
              </a:r>
              <a:r>
                <a:rPr lang="es-ES" sz="1800" b="1" kern="0" dirty="0" err="1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profit</a:t>
              </a:r>
              <a:r>
                <a:rPr lang="es-ES" sz="18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 </a:t>
              </a:r>
              <a:r>
                <a:rPr lang="es-ES" sz="1800" b="1" kern="0" dirty="0" err="1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institutions</a:t>
              </a:r>
              <a:r>
                <a:rPr lang="es-ES" sz="18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 </a:t>
              </a:r>
            </a:p>
          </p:txBody>
        </p:sp>
        <p:sp>
          <p:nvSpPr>
            <p:cNvPr id="48" name="Cuadro de texto 2"/>
            <p:cNvSpPr txBox="1">
              <a:spLocks noChangeArrowheads="1"/>
            </p:cNvSpPr>
            <p:nvPr/>
          </p:nvSpPr>
          <p:spPr bwMode="auto">
            <a:xfrm>
              <a:off x="10543228" y="6062029"/>
              <a:ext cx="1794127" cy="784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825500" rtl="0" eaLnBrk="1" fontAlgn="auto" latinLnBrk="0" hangingPunct="0">
                <a:lnSpc>
                  <a:spcPts val="18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Environmental </a:t>
              </a:r>
              <a:r>
                <a:rPr kumimoji="0" lang="es-ES" sz="1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Protection</a:t>
              </a:r>
              <a:r>
                <a:rPr kumimoji="0" lang="es-E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 </a:t>
              </a:r>
              <a:r>
                <a:rPr kumimoji="0" lang="es-ES" sz="1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  <a:sym typeface="Helvetica Neue"/>
                </a:rPr>
                <a:t>Expenditures</a:t>
              </a:r>
              <a:endParaRPr kumimoji="0" lang="es-MX" sz="1600" b="1" i="0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9" name="CuadroTexto 48"/>
            <p:cNvSpPr txBox="1"/>
            <p:nvPr/>
          </p:nvSpPr>
          <p:spPr>
            <a:xfrm>
              <a:off x="137886" y="3230093"/>
              <a:ext cx="1276350" cy="7181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22</a:t>
              </a:r>
              <a:r>
                <a:rPr kumimoji="0" lang="es-MX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.8</a:t>
              </a:r>
              <a:r>
                <a:rPr kumimoji="0" lang="es-MX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%</a:t>
              </a:r>
            </a:p>
          </p:txBody>
        </p:sp>
        <p:sp>
          <p:nvSpPr>
            <p:cNvPr id="50" name="CuadroTexto 49"/>
            <p:cNvSpPr txBox="1"/>
            <p:nvPr/>
          </p:nvSpPr>
          <p:spPr>
            <a:xfrm>
              <a:off x="1805297" y="4421885"/>
              <a:ext cx="1276350" cy="7181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8</a:t>
              </a:r>
              <a:r>
                <a:rPr kumimoji="0" lang="es-MX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.7</a:t>
              </a:r>
              <a:r>
                <a:rPr kumimoji="0" lang="es-MX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%</a:t>
              </a:r>
            </a:p>
          </p:txBody>
        </p:sp>
        <p:sp>
          <p:nvSpPr>
            <p:cNvPr id="51" name="CuadroTexto 50"/>
            <p:cNvSpPr txBox="1"/>
            <p:nvPr/>
          </p:nvSpPr>
          <p:spPr>
            <a:xfrm>
              <a:off x="3167060" y="4765126"/>
              <a:ext cx="1276350" cy="7181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6</a:t>
              </a:r>
              <a:r>
                <a:rPr kumimoji="0" lang="es-MX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.0</a:t>
              </a:r>
              <a:r>
                <a:rPr kumimoji="0" lang="es-MX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%</a:t>
              </a:r>
            </a:p>
          </p:txBody>
        </p:sp>
        <p:sp>
          <p:nvSpPr>
            <p:cNvPr id="52" name="CuadroTexto 51"/>
            <p:cNvSpPr txBox="1"/>
            <p:nvPr/>
          </p:nvSpPr>
          <p:spPr>
            <a:xfrm>
              <a:off x="4710102" y="4835946"/>
              <a:ext cx="1276350" cy="7181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5</a:t>
              </a:r>
              <a:r>
                <a:rPr kumimoji="0" lang="es-MX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.6</a:t>
              </a:r>
              <a:r>
                <a:rPr kumimoji="0" lang="es-MX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%</a:t>
              </a:r>
            </a:p>
          </p:txBody>
        </p:sp>
        <p:sp>
          <p:nvSpPr>
            <p:cNvPr id="53" name="CuadroTexto 52"/>
            <p:cNvSpPr txBox="1"/>
            <p:nvPr/>
          </p:nvSpPr>
          <p:spPr>
            <a:xfrm>
              <a:off x="6331600" y="4969134"/>
              <a:ext cx="1276350" cy="7181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4</a:t>
              </a:r>
              <a:r>
                <a:rPr kumimoji="0" lang="es-MX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.5</a:t>
              </a:r>
              <a:r>
                <a:rPr kumimoji="0" lang="es-MX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%</a:t>
              </a:r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7860356" y="5157391"/>
              <a:ext cx="1276350" cy="7181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3</a:t>
              </a:r>
              <a:r>
                <a:rPr kumimoji="0" lang="es-MX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.1</a:t>
              </a:r>
              <a:r>
                <a:rPr kumimoji="0" lang="es-MX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%</a:t>
              </a:r>
            </a:p>
          </p:txBody>
        </p:sp>
        <p:sp>
          <p:nvSpPr>
            <p:cNvPr id="55" name="CuadroTexto 54"/>
            <p:cNvSpPr txBox="1"/>
            <p:nvPr/>
          </p:nvSpPr>
          <p:spPr>
            <a:xfrm>
              <a:off x="9282119" y="5181370"/>
              <a:ext cx="1339322" cy="7181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2</a:t>
              </a:r>
              <a:r>
                <a:rPr kumimoji="0" lang="es-MX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.9</a:t>
              </a:r>
              <a:r>
                <a:rPr kumimoji="0" lang="es-MX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%</a:t>
              </a:r>
            </a:p>
          </p:txBody>
        </p:sp>
        <p:sp>
          <p:nvSpPr>
            <p:cNvPr id="56" name="CuadroTexto 55"/>
            <p:cNvSpPr txBox="1"/>
            <p:nvPr/>
          </p:nvSpPr>
          <p:spPr>
            <a:xfrm>
              <a:off x="10808500" y="5364692"/>
              <a:ext cx="1276350" cy="7181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0</a:t>
              </a:r>
              <a:r>
                <a:rPr kumimoji="0" lang="es-MX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.5</a:t>
              </a:r>
              <a:r>
                <a:rPr kumimoji="0" lang="es-MX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%</a:t>
              </a:r>
            </a:p>
          </p:txBody>
        </p:sp>
        <p:sp>
          <p:nvSpPr>
            <p:cNvPr id="57" name="CuadroTexto 56"/>
            <p:cNvSpPr txBox="1"/>
            <p:nvPr/>
          </p:nvSpPr>
          <p:spPr>
            <a:xfrm>
              <a:off x="1442480" y="3334218"/>
              <a:ext cx="10629065" cy="902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457200" lvl="0" indent="-457200" algn="r" defTabSz="825500" hangingPunct="0">
                <a:buFont typeface="Wingdings" panose="05000000000000000000" pitchFamily="2" charset="2"/>
                <a:buChar char="Ø"/>
                <a:defRPr/>
              </a:pPr>
              <a:r>
                <a:rPr lang="en-US" sz="2600" b="1" kern="0" dirty="0">
                  <a:solidFill>
                    <a:srgbClr val="16E7CF">
                      <a:lumMod val="60000"/>
                      <a:lumOff val="4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Helvetica Neue"/>
                </a:rPr>
                <a:t>GDP of the study sector as share to GDP of Total economy </a:t>
              </a:r>
              <a:r>
                <a:rPr kumimoji="0" lang="es-MX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16E7CF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(</a:t>
              </a:r>
              <a:r>
                <a:rPr kumimoji="0" lang="es-MX" sz="2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16E7CF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Percentage</a:t>
              </a:r>
              <a:r>
                <a:rPr kumimoji="0" lang="es-MX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16E7CF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Helvetica Neue"/>
                </a:rPr>
                <a:t>)</a:t>
              </a:r>
            </a:p>
          </p:txBody>
        </p:sp>
      </p:grpSp>
      <p:sp>
        <p:nvSpPr>
          <p:cNvPr id="39" name="CuadroTexto 38"/>
          <p:cNvSpPr txBox="1"/>
          <p:nvPr/>
        </p:nvSpPr>
        <p:spPr>
          <a:xfrm>
            <a:off x="1370701" y="2773896"/>
            <a:ext cx="1462395" cy="26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Tourism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CuadroTexto 57"/>
          <p:cNvSpPr txBox="1"/>
          <p:nvPr/>
        </p:nvSpPr>
        <p:spPr>
          <a:xfrm>
            <a:off x="2761271" y="2746684"/>
            <a:ext cx="1717721" cy="43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1300"/>
              </a:lnSpc>
              <a:defRPr/>
            </a:pPr>
            <a:r>
              <a:rPr lang="es-MX" sz="1400" b="1" dirty="0">
                <a:solidFill>
                  <a:srgbClr val="C4F7FC"/>
                </a:solidFill>
              </a:rPr>
              <a:t>Non-</a:t>
            </a:r>
            <a:r>
              <a:rPr lang="es-MX" sz="1400" b="1" dirty="0" err="1">
                <a:solidFill>
                  <a:srgbClr val="C4F7FC"/>
                </a:solidFill>
              </a:rPr>
              <a:t>profit</a:t>
            </a:r>
            <a:r>
              <a:rPr lang="es-MX" sz="1400" b="1" dirty="0">
                <a:solidFill>
                  <a:srgbClr val="C4F7FC"/>
                </a:solidFill>
              </a:rPr>
              <a:t> </a:t>
            </a:r>
            <a:r>
              <a:rPr lang="es-MX" sz="1400" b="1" dirty="0" err="1">
                <a:solidFill>
                  <a:srgbClr val="C4F7FC"/>
                </a:solidFill>
              </a:rPr>
              <a:t>institutions</a:t>
            </a:r>
            <a:r>
              <a:rPr lang="es-MX" sz="1400" b="1" dirty="0">
                <a:solidFill>
                  <a:srgbClr val="C4F7FC"/>
                </a:solidFill>
              </a:rPr>
              <a:t> 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CuadroTexto 58"/>
          <p:cNvSpPr txBox="1"/>
          <p:nvPr/>
        </p:nvSpPr>
        <p:spPr>
          <a:xfrm>
            <a:off x="4172135" y="2762854"/>
            <a:ext cx="1959545" cy="26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Health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CuadroTexto 59"/>
          <p:cNvSpPr txBox="1"/>
          <p:nvPr/>
        </p:nvSpPr>
        <p:spPr>
          <a:xfrm>
            <a:off x="5761809" y="2742802"/>
            <a:ext cx="1700771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Unpaid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work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 </a:t>
            </a: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households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CuadroTexto 60"/>
          <p:cNvSpPr txBox="1"/>
          <p:nvPr/>
        </p:nvSpPr>
        <p:spPr>
          <a:xfrm>
            <a:off x="7383638" y="2718115"/>
            <a:ext cx="1936858" cy="43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1300"/>
              </a:lnSpc>
              <a:defRPr/>
            </a:pPr>
            <a:r>
              <a:rPr lang="en-US" sz="1400" b="1" dirty="0">
                <a:solidFill>
                  <a:srgbClr val="C4F7FC"/>
                </a:solidFill>
              </a:rPr>
              <a:t>Quarterly indicators of tourism activity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CuadroTexto 61"/>
          <p:cNvSpPr txBox="1"/>
          <p:nvPr/>
        </p:nvSpPr>
        <p:spPr>
          <a:xfrm>
            <a:off x="9163176" y="2736991"/>
            <a:ext cx="1462395" cy="26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Culture</a:t>
            </a:r>
          </a:p>
        </p:txBody>
      </p:sp>
      <p:sp>
        <p:nvSpPr>
          <p:cNvPr id="63" name="CuadroTexto 62"/>
          <p:cNvSpPr txBox="1"/>
          <p:nvPr/>
        </p:nvSpPr>
        <p:spPr>
          <a:xfrm>
            <a:off x="10711066" y="2763515"/>
            <a:ext cx="1462395" cy="26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C4F7F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Housing</a:t>
            </a:r>
            <a:endParaRPr kumimoji="0" lang="es-MX" sz="1400" b="1" i="0" u="none" strike="noStrike" kern="1200" cap="none" spc="0" normalizeH="0" baseline="0" noProof="0" dirty="0">
              <a:ln>
                <a:noFill/>
              </a:ln>
              <a:solidFill>
                <a:srgbClr val="C4F7F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37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: Rounded Corners 15">
            <a:extLst>
              <a:ext uri="{FF2B5EF4-FFF2-40B4-BE49-F238E27FC236}">
                <a16:creationId xmlns:a16="http://schemas.microsoft.com/office/drawing/2014/main" id="{04398D6D-C4E7-0242-9F55-75274F3868D5}"/>
              </a:ext>
            </a:extLst>
          </p:cNvPr>
          <p:cNvSpPr/>
          <p:nvPr/>
        </p:nvSpPr>
        <p:spPr>
          <a:xfrm>
            <a:off x="8496300" y="-4062"/>
            <a:ext cx="370601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277C6"/>
              </a:gs>
              <a:gs pos="61000">
                <a:srgbClr val="1BA3E2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0" name="Group 10">
            <a:extLst>
              <a:ext uri="{FF2B5EF4-FFF2-40B4-BE49-F238E27FC236}">
                <a16:creationId xmlns:a16="http://schemas.microsoft.com/office/drawing/2014/main" id="{2C3CEE4C-ECEF-0946-96BF-CE931722E7B7}"/>
              </a:ext>
            </a:extLst>
          </p:cNvPr>
          <p:cNvGrpSpPr/>
          <p:nvPr/>
        </p:nvGrpSpPr>
        <p:grpSpPr>
          <a:xfrm>
            <a:off x="7952015" y="448457"/>
            <a:ext cx="1174122" cy="1174122"/>
            <a:chOff x="1220118" y="2343274"/>
            <a:chExt cx="2450851" cy="2450851"/>
          </a:xfrm>
        </p:grpSpPr>
        <p:sp>
          <p:nvSpPr>
            <p:cNvPr id="91" name="Oval 11">
              <a:extLst>
                <a:ext uri="{FF2B5EF4-FFF2-40B4-BE49-F238E27FC236}">
                  <a16:creationId xmlns:a16="http://schemas.microsoft.com/office/drawing/2014/main" id="{FF36632F-AFC3-EF4F-A49B-D267FB0CA894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Oval 12">
              <a:extLst>
                <a:ext uri="{FF2B5EF4-FFF2-40B4-BE49-F238E27FC236}">
                  <a16:creationId xmlns:a16="http://schemas.microsoft.com/office/drawing/2014/main" id="{80723694-083F-3445-AEEE-6903834CAE73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Oval 13">
              <a:extLst>
                <a:ext uri="{FF2B5EF4-FFF2-40B4-BE49-F238E27FC236}">
                  <a16:creationId xmlns:a16="http://schemas.microsoft.com/office/drawing/2014/main" id="{964F74D5-C9EB-A443-A3F5-50C9F3CAEA41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>
              <a:gsLst>
                <a:gs pos="30000">
                  <a:srgbClr val="033A6A"/>
                </a:gs>
                <a:gs pos="100000">
                  <a:srgbClr val="1276C5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9050044" y="808890"/>
            <a:ext cx="2795539" cy="327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Housing Law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050044" y="4010204"/>
            <a:ext cx="2795539" cy="58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Law on Climate Change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050044" y="4854961"/>
            <a:ext cx="279553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Strategy on Biodiversity of Mexico and action plan 2016-2030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050044" y="6006632"/>
            <a:ext cx="2795539" cy="327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Among other examples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" name="Text Placeholder 1">
            <a:extLst>
              <a:ext uri="{FF2B5EF4-FFF2-40B4-BE49-F238E27FC236}">
                <a16:creationId xmlns:a16="http://schemas.microsoft.com/office/drawing/2014/main" id="{C2DD51FA-2375-9D40-AE41-B6FED33E47FF}"/>
              </a:ext>
            </a:extLst>
          </p:cNvPr>
          <p:cNvSpPr txBox="1">
            <a:spLocks/>
          </p:cNvSpPr>
          <p:nvPr/>
        </p:nvSpPr>
        <p:spPr>
          <a:xfrm>
            <a:off x="43521" y="142383"/>
            <a:ext cx="8065429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sz="3600" dirty="0">
                <a:latin typeface="Helvetica" pitchFamily="34" charset="0"/>
              </a:rPr>
              <a:t>4. </a:t>
            </a:r>
            <a:r>
              <a:rPr lang="en-US" sz="3600" dirty="0">
                <a:latin typeface="Helvetica" pitchFamily="34" charset="0"/>
              </a:rPr>
              <a:t>The </a:t>
            </a:r>
            <a:r>
              <a:rPr lang="en-US" sz="3600" b="1" dirty="0">
                <a:latin typeface="Helvetica" pitchFamily="34" charset="0"/>
              </a:rPr>
              <a:t>results</a:t>
            </a:r>
            <a:r>
              <a:rPr lang="en-US" sz="3600" dirty="0">
                <a:latin typeface="Helvetica" pitchFamily="34" charset="0"/>
              </a:rPr>
              <a:t> of the </a:t>
            </a:r>
            <a:r>
              <a:rPr lang="en-US" sz="3600" b="1" dirty="0">
                <a:latin typeface="Helvetica" pitchFamily="34" charset="0"/>
              </a:rPr>
              <a:t>Satellite Accounts </a:t>
            </a:r>
            <a:r>
              <a:rPr lang="en-US" sz="3600" dirty="0">
                <a:latin typeface="Helvetica" pitchFamily="34" charset="0"/>
              </a:rPr>
              <a:t>are used for </a:t>
            </a:r>
            <a:r>
              <a:rPr lang="en-US" sz="3600" b="1" dirty="0">
                <a:latin typeface="Helvetica" pitchFamily="34" charset="0"/>
              </a:rPr>
              <a:t>planning or regulation </a:t>
            </a:r>
            <a:r>
              <a:rPr lang="en-US" sz="3600" dirty="0">
                <a:latin typeface="Helvetica" pitchFamily="34" charset="0"/>
              </a:rPr>
              <a:t>in different areas</a:t>
            </a:r>
            <a:endParaRPr lang="ko-KR" altLang="en-US" sz="3600" b="1" dirty="0">
              <a:solidFill>
                <a:srgbClr val="0330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 Placeholder 1">
            <a:extLst>
              <a:ext uri="{FF2B5EF4-FFF2-40B4-BE49-F238E27FC236}">
                <a16:creationId xmlns:a16="http://schemas.microsoft.com/office/drawing/2014/main" id="{C90D928C-525B-DE4D-B4D6-55C290D9FADE}"/>
              </a:ext>
            </a:extLst>
          </p:cNvPr>
          <p:cNvSpPr txBox="1">
            <a:spLocks/>
          </p:cNvSpPr>
          <p:nvPr/>
        </p:nvSpPr>
        <p:spPr>
          <a:xfrm>
            <a:off x="580709" y="886327"/>
            <a:ext cx="7268052" cy="109436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endParaRPr kumimoji="0" lang="ko-KR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33057"/>
              </a:solidFill>
              <a:effectLst/>
              <a:uLnTx/>
              <a:uFillTx/>
              <a:latin typeface="Arial" panose="020B0604020202020204" pitchFamily="34" charset="0"/>
              <a:ea typeface="맑은 고딕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55056541-ABE9-F547-9EA9-AC921482E451}"/>
              </a:ext>
            </a:extLst>
          </p:cNvPr>
          <p:cNvSpPr/>
          <p:nvPr/>
        </p:nvSpPr>
        <p:spPr>
          <a:xfrm>
            <a:off x="8399761" y="855827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grpSp>
        <p:nvGrpSpPr>
          <p:cNvPr id="52" name="Group 10">
            <a:extLst>
              <a:ext uri="{FF2B5EF4-FFF2-40B4-BE49-F238E27FC236}">
                <a16:creationId xmlns:a16="http://schemas.microsoft.com/office/drawing/2014/main" id="{3EBAFB55-D83A-4245-82E8-C8AF92776383}"/>
              </a:ext>
            </a:extLst>
          </p:cNvPr>
          <p:cNvGrpSpPr/>
          <p:nvPr/>
        </p:nvGrpSpPr>
        <p:grpSpPr>
          <a:xfrm>
            <a:off x="7952015" y="3733287"/>
            <a:ext cx="1174122" cy="1174122"/>
            <a:chOff x="1220118" y="2343274"/>
            <a:chExt cx="2450851" cy="2450851"/>
          </a:xfrm>
        </p:grpSpPr>
        <p:sp>
          <p:nvSpPr>
            <p:cNvPr id="57" name="Oval 11">
              <a:extLst>
                <a:ext uri="{FF2B5EF4-FFF2-40B4-BE49-F238E27FC236}">
                  <a16:creationId xmlns:a16="http://schemas.microsoft.com/office/drawing/2014/main" id="{F837DFAD-8200-8445-8B79-7D139D00AACA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Oval 12">
              <a:extLst>
                <a:ext uri="{FF2B5EF4-FFF2-40B4-BE49-F238E27FC236}">
                  <a16:creationId xmlns:a16="http://schemas.microsoft.com/office/drawing/2014/main" id="{EADC87CE-81FC-6E40-AFE7-7BE56B83364D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Oval 13">
              <a:extLst>
                <a:ext uri="{FF2B5EF4-FFF2-40B4-BE49-F238E27FC236}">
                  <a16:creationId xmlns:a16="http://schemas.microsoft.com/office/drawing/2014/main" id="{EE872B52-C120-2C44-95E3-8E3213CD2837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>
              <a:gsLst>
                <a:gs pos="30000">
                  <a:srgbClr val="033A6A"/>
                </a:gs>
                <a:gs pos="100000">
                  <a:srgbClr val="1276C5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4" name="Rectángulo 63">
            <a:extLst>
              <a:ext uri="{FF2B5EF4-FFF2-40B4-BE49-F238E27FC236}">
                <a16:creationId xmlns:a16="http://schemas.microsoft.com/office/drawing/2014/main" id="{1AAC17C7-7395-1542-B953-6BF449960082}"/>
              </a:ext>
            </a:extLst>
          </p:cNvPr>
          <p:cNvSpPr/>
          <p:nvPr/>
        </p:nvSpPr>
        <p:spPr>
          <a:xfrm>
            <a:off x="8388540" y="4140657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5" name="Group 10">
            <a:extLst>
              <a:ext uri="{FF2B5EF4-FFF2-40B4-BE49-F238E27FC236}">
                <a16:creationId xmlns:a16="http://schemas.microsoft.com/office/drawing/2014/main" id="{24CC5BCC-E21F-7442-9333-18CB40A222FA}"/>
              </a:ext>
            </a:extLst>
          </p:cNvPr>
          <p:cNvGrpSpPr/>
          <p:nvPr/>
        </p:nvGrpSpPr>
        <p:grpSpPr>
          <a:xfrm>
            <a:off x="7952015" y="4734391"/>
            <a:ext cx="1174122" cy="1174122"/>
            <a:chOff x="1220118" y="2343274"/>
            <a:chExt cx="2450851" cy="2450851"/>
          </a:xfrm>
        </p:grpSpPr>
        <p:sp>
          <p:nvSpPr>
            <p:cNvPr id="66" name="Oval 11">
              <a:extLst>
                <a:ext uri="{FF2B5EF4-FFF2-40B4-BE49-F238E27FC236}">
                  <a16:creationId xmlns:a16="http://schemas.microsoft.com/office/drawing/2014/main" id="{5192DBDA-B428-654B-BF95-75E87B4072F9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Oval 12">
              <a:extLst>
                <a:ext uri="{FF2B5EF4-FFF2-40B4-BE49-F238E27FC236}">
                  <a16:creationId xmlns:a16="http://schemas.microsoft.com/office/drawing/2014/main" id="{8F0A10A8-63DF-8949-B1AC-5FEF8BB3FAB4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Oval 13">
              <a:extLst>
                <a:ext uri="{FF2B5EF4-FFF2-40B4-BE49-F238E27FC236}">
                  <a16:creationId xmlns:a16="http://schemas.microsoft.com/office/drawing/2014/main" id="{479166F8-EB5D-7746-B72A-E06940D24C61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>
              <a:gsLst>
                <a:gs pos="30000">
                  <a:srgbClr val="033A6A"/>
                </a:gs>
                <a:gs pos="100000">
                  <a:srgbClr val="1276C5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9" name="Rectángulo 68">
            <a:extLst>
              <a:ext uri="{FF2B5EF4-FFF2-40B4-BE49-F238E27FC236}">
                <a16:creationId xmlns:a16="http://schemas.microsoft.com/office/drawing/2014/main" id="{BF0F6569-8862-4D41-B342-C3F13F248983}"/>
              </a:ext>
            </a:extLst>
          </p:cNvPr>
          <p:cNvSpPr/>
          <p:nvPr/>
        </p:nvSpPr>
        <p:spPr>
          <a:xfrm>
            <a:off x="8324420" y="5141761"/>
            <a:ext cx="441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10">
            <a:extLst>
              <a:ext uri="{FF2B5EF4-FFF2-40B4-BE49-F238E27FC236}">
                <a16:creationId xmlns:a16="http://schemas.microsoft.com/office/drawing/2014/main" id="{5EE40780-8CFA-3041-8A38-C73718649CCF}"/>
              </a:ext>
            </a:extLst>
          </p:cNvPr>
          <p:cNvGrpSpPr/>
          <p:nvPr/>
        </p:nvGrpSpPr>
        <p:grpSpPr>
          <a:xfrm>
            <a:off x="7952015" y="5695578"/>
            <a:ext cx="1174122" cy="1174122"/>
            <a:chOff x="1220118" y="2343274"/>
            <a:chExt cx="2450851" cy="2450851"/>
          </a:xfrm>
        </p:grpSpPr>
        <p:sp>
          <p:nvSpPr>
            <p:cNvPr id="75" name="Oval 11">
              <a:extLst>
                <a:ext uri="{FF2B5EF4-FFF2-40B4-BE49-F238E27FC236}">
                  <a16:creationId xmlns:a16="http://schemas.microsoft.com/office/drawing/2014/main" id="{C84032D0-5545-CE48-8D4B-E3FCD8B6B6E7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Oval 12">
              <a:extLst>
                <a:ext uri="{FF2B5EF4-FFF2-40B4-BE49-F238E27FC236}">
                  <a16:creationId xmlns:a16="http://schemas.microsoft.com/office/drawing/2014/main" id="{9F6C15E8-5DD7-A449-A303-9B92ED13C920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Oval 13">
              <a:extLst>
                <a:ext uri="{FF2B5EF4-FFF2-40B4-BE49-F238E27FC236}">
                  <a16:creationId xmlns:a16="http://schemas.microsoft.com/office/drawing/2014/main" id="{6BB64C18-97C3-5041-8F2D-7D47376AE430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>
              <a:gsLst>
                <a:gs pos="30000">
                  <a:srgbClr val="033A6A"/>
                </a:gs>
                <a:gs pos="100000">
                  <a:srgbClr val="1276C5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8" name="Rectángulo 77">
            <a:extLst>
              <a:ext uri="{FF2B5EF4-FFF2-40B4-BE49-F238E27FC236}">
                <a16:creationId xmlns:a16="http://schemas.microsoft.com/office/drawing/2014/main" id="{406067F9-2C4C-1E40-8B51-6354BE90DE41}"/>
              </a:ext>
            </a:extLst>
          </p:cNvPr>
          <p:cNvSpPr/>
          <p:nvPr/>
        </p:nvSpPr>
        <p:spPr>
          <a:xfrm>
            <a:off x="8376518" y="6146490"/>
            <a:ext cx="348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</a:p>
        </p:txBody>
      </p:sp>
      <p:sp>
        <p:nvSpPr>
          <p:cNvPr id="60" name="Rectangle: Rounded Corners 15">
            <a:extLst>
              <a:ext uri="{FF2B5EF4-FFF2-40B4-BE49-F238E27FC236}">
                <a16:creationId xmlns:a16="http://schemas.microsoft.com/office/drawing/2014/main" id="{04398D6D-C4E7-0242-9F55-75274F3868D5}"/>
              </a:ext>
            </a:extLst>
          </p:cNvPr>
          <p:cNvSpPr/>
          <p:nvPr/>
        </p:nvSpPr>
        <p:spPr>
          <a:xfrm>
            <a:off x="4238923" y="1770673"/>
            <a:ext cx="3706010" cy="5087328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1277C6"/>
              </a:gs>
              <a:gs pos="61000">
                <a:srgbClr val="1BA3E2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0" name="Group 10">
            <a:extLst>
              <a:ext uri="{FF2B5EF4-FFF2-40B4-BE49-F238E27FC236}">
                <a16:creationId xmlns:a16="http://schemas.microsoft.com/office/drawing/2014/main" id="{2C3CEE4C-ECEF-0946-96BF-CE931722E7B7}"/>
              </a:ext>
            </a:extLst>
          </p:cNvPr>
          <p:cNvGrpSpPr/>
          <p:nvPr/>
        </p:nvGrpSpPr>
        <p:grpSpPr>
          <a:xfrm>
            <a:off x="3659119" y="1662762"/>
            <a:ext cx="1174122" cy="1174122"/>
            <a:chOff x="1220118" y="2343274"/>
            <a:chExt cx="2450851" cy="2450851"/>
          </a:xfrm>
        </p:grpSpPr>
        <p:sp>
          <p:nvSpPr>
            <p:cNvPr id="71" name="Oval 11">
              <a:extLst>
                <a:ext uri="{FF2B5EF4-FFF2-40B4-BE49-F238E27FC236}">
                  <a16:creationId xmlns:a16="http://schemas.microsoft.com/office/drawing/2014/main" id="{FF36632F-AFC3-EF4F-A49B-D267FB0CA894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Oval 12">
              <a:extLst>
                <a:ext uri="{FF2B5EF4-FFF2-40B4-BE49-F238E27FC236}">
                  <a16:creationId xmlns:a16="http://schemas.microsoft.com/office/drawing/2014/main" id="{80723694-083F-3445-AEEE-6903834CAE73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Oval 13">
              <a:extLst>
                <a:ext uri="{FF2B5EF4-FFF2-40B4-BE49-F238E27FC236}">
                  <a16:creationId xmlns:a16="http://schemas.microsoft.com/office/drawing/2014/main" id="{964F74D5-C9EB-A443-A3F5-50C9F3CAEA41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>
              <a:gsLst>
                <a:gs pos="30000">
                  <a:srgbClr val="033A6A"/>
                </a:gs>
                <a:gs pos="100000">
                  <a:srgbClr val="1276C5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9" name="Rectangle 33"/>
          <p:cNvSpPr/>
          <p:nvPr/>
        </p:nvSpPr>
        <p:spPr>
          <a:xfrm>
            <a:off x="4736395" y="1953829"/>
            <a:ext cx="2911899" cy="58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Development Plan 2019-2024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0" name="Rectangle 34"/>
          <p:cNvSpPr/>
          <p:nvPr/>
        </p:nvSpPr>
        <p:spPr>
          <a:xfrm>
            <a:off x="4736395" y="2905311"/>
            <a:ext cx="2795539" cy="58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Tourism Sector Program </a:t>
            </a:r>
          </a:p>
          <a:p>
            <a:pPr lvl="0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2019-2024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1" name="Rectangle 35"/>
          <p:cNvSpPr/>
          <p:nvPr/>
        </p:nvSpPr>
        <p:spPr>
          <a:xfrm>
            <a:off x="4736395" y="3818869"/>
            <a:ext cx="3208538" cy="58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Law of Ecological Balance and Environmental Protection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2" name="Rectangle 36"/>
          <p:cNvSpPr/>
          <p:nvPr/>
        </p:nvSpPr>
        <p:spPr>
          <a:xfrm>
            <a:off x="4736395" y="5823564"/>
            <a:ext cx="279553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Reform initiative to Volunteer Law of Querétaro State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3" name="Rectángulo 82">
            <a:extLst>
              <a:ext uri="{FF2B5EF4-FFF2-40B4-BE49-F238E27FC236}">
                <a16:creationId xmlns:a16="http://schemas.microsoft.com/office/drawing/2014/main" id="{55056541-ABE9-F547-9EA9-AC921482E451}"/>
              </a:ext>
            </a:extLst>
          </p:cNvPr>
          <p:cNvSpPr/>
          <p:nvPr/>
        </p:nvSpPr>
        <p:spPr>
          <a:xfrm>
            <a:off x="4135669" y="207013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5" name="Group 10">
            <a:extLst>
              <a:ext uri="{FF2B5EF4-FFF2-40B4-BE49-F238E27FC236}">
                <a16:creationId xmlns:a16="http://schemas.microsoft.com/office/drawing/2014/main" id="{3EBAFB55-D83A-4245-82E8-C8AF92776383}"/>
              </a:ext>
            </a:extLst>
          </p:cNvPr>
          <p:cNvGrpSpPr/>
          <p:nvPr/>
        </p:nvGrpSpPr>
        <p:grpSpPr>
          <a:xfrm>
            <a:off x="3659119" y="2662198"/>
            <a:ext cx="1174122" cy="1174122"/>
            <a:chOff x="1220118" y="2343274"/>
            <a:chExt cx="2450851" cy="2450851"/>
          </a:xfrm>
        </p:grpSpPr>
        <p:sp>
          <p:nvSpPr>
            <p:cNvPr id="94" name="Oval 11">
              <a:extLst>
                <a:ext uri="{FF2B5EF4-FFF2-40B4-BE49-F238E27FC236}">
                  <a16:creationId xmlns:a16="http://schemas.microsoft.com/office/drawing/2014/main" id="{F837DFAD-8200-8445-8B79-7D139D00AACA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Oval 12">
              <a:extLst>
                <a:ext uri="{FF2B5EF4-FFF2-40B4-BE49-F238E27FC236}">
                  <a16:creationId xmlns:a16="http://schemas.microsoft.com/office/drawing/2014/main" id="{EADC87CE-81FC-6E40-AFE7-7BE56B83364D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Oval 13">
              <a:extLst>
                <a:ext uri="{FF2B5EF4-FFF2-40B4-BE49-F238E27FC236}">
                  <a16:creationId xmlns:a16="http://schemas.microsoft.com/office/drawing/2014/main" id="{EE872B52-C120-2C44-95E3-8E3213CD2837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>
              <a:gsLst>
                <a:gs pos="30000">
                  <a:srgbClr val="033A6A"/>
                </a:gs>
                <a:gs pos="100000">
                  <a:srgbClr val="1276C5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7" name="Rectángulo 96">
            <a:extLst>
              <a:ext uri="{FF2B5EF4-FFF2-40B4-BE49-F238E27FC236}">
                <a16:creationId xmlns:a16="http://schemas.microsoft.com/office/drawing/2014/main" id="{1AAC17C7-7395-1542-B953-6BF449960082}"/>
              </a:ext>
            </a:extLst>
          </p:cNvPr>
          <p:cNvSpPr/>
          <p:nvPr/>
        </p:nvSpPr>
        <p:spPr>
          <a:xfrm>
            <a:off x="4135669" y="306956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8" name="Group 10">
            <a:extLst>
              <a:ext uri="{FF2B5EF4-FFF2-40B4-BE49-F238E27FC236}">
                <a16:creationId xmlns:a16="http://schemas.microsoft.com/office/drawing/2014/main" id="{24CC5BCC-E21F-7442-9333-18CB40A222FA}"/>
              </a:ext>
            </a:extLst>
          </p:cNvPr>
          <p:cNvGrpSpPr/>
          <p:nvPr/>
        </p:nvGrpSpPr>
        <p:grpSpPr>
          <a:xfrm>
            <a:off x="3659119" y="3579961"/>
            <a:ext cx="1174122" cy="1174122"/>
            <a:chOff x="1220118" y="2343274"/>
            <a:chExt cx="2450851" cy="2450851"/>
          </a:xfrm>
        </p:grpSpPr>
        <p:sp>
          <p:nvSpPr>
            <p:cNvPr id="99" name="Oval 11">
              <a:extLst>
                <a:ext uri="{FF2B5EF4-FFF2-40B4-BE49-F238E27FC236}">
                  <a16:creationId xmlns:a16="http://schemas.microsoft.com/office/drawing/2014/main" id="{5192DBDA-B428-654B-BF95-75E87B4072F9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Oval 12">
              <a:extLst>
                <a:ext uri="{FF2B5EF4-FFF2-40B4-BE49-F238E27FC236}">
                  <a16:creationId xmlns:a16="http://schemas.microsoft.com/office/drawing/2014/main" id="{8F0A10A8-63DF-8949-B1AC-5FEF8BB3FAB4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Oval 13">
              <a:extLst>
                <a:ext uri="{FF2B5EF4-FFF2-40B4-BE49-F238E27FC236}">
                  <a16:creationId xmlns:a16="http://schemas.microsoft.com/office/drawing/2014/main" id="{479166F8-EB5D-7746-B72A-E06940D24C61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>
              <a:gsLst>
                <a:gs pos="30000">
                  <a:srgbClr val="033A6A"/>
                </a:gs>
                <a:gs pos="100000">
                  <a:srgbClr val="1276C5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2" name="Rectángulo 101">
            <a:extLst>
              <a:ext uri="{FF2B5EF4-FFF2-40B4-BE49-F238E27FC236}">
                <a16:creationId xmlns:a16="http://schemas.microsoft.com/office/drawing/2014/main" id="{BF0F6569-8862-4D41-B342-C3F13F248983}"/>
              </a:ext>
            </a:extLst>
          </p:cNvPr>
          <p:cNvSpPr/>
          <p:nvPr/>
        </p:nvSpPr>
        <p:spPr>
          <a:xfrm>
            <a:off x="4135669" y="3987331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3" name="Group 10">
            <a:extLst>
              <a:ext uri="{FF2B5EF4-FFF2-40B4-BE49-F238E27FC236}">
                <a16:creationId xmlns:a16="http://schemas.microsoft.com/office/drawing/2014/main" id="{5EE40780-8CFA-3041-8A38-C73718649CCF}"/>
              </a:ext>
            </a:extLst>
          </p:cNvPr>
          <p:cNvGrpSpPr/>
          <p:nvPr/>
        </p:nvGrpSpPr>
        <p:grpSpPr>
          <a:xfrm>
            <a:off x="3659119" y="5569389"/>
            <a:ext cx="1174122" cy="1174122"/>
            <a:chOff x="1220118" y="2343274"/>
            <a:chExt cx="2450851" cy="2450851"/>
          </a:xfrm>
        </p:grpSpPr>
        <p:sp>
          <p:nvSpPr>
            <p:cNvPr id="104" name="Oval 11">
              <a:extLst>
                <a:ext uri="{FF2B5EF4-FFF2-40B4-BE49-F238E27FC236}">
                  <a16:creationId xmlns:a16="http://schemas.microsoft.com/office/drawing/2014/main" id="{C84032D0-5545-CE48-8D4B-E3FCD8B6B6E7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Oval 12">
              <a:extLst>
                <a:ext uri="{FF2B5EF4-FFF2-40B4-BE49-F238E27FC236}">
                  <a16:creationId xmlns:a16="http://schemas.microsoft.com/office/drawing/2014/main" id="{9F6C15E8-5DD7-A449-A303-9B92ED13C920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Oval 13">
              <a:extLst>
                <a:ext uri="{FF2B5EF4-FFF2-40B4-BE49-F238E27FC236}">
                  <a16:creationId xmlns:a16="http://schemas.microsoft.com/office/drawing/2014/main" id="{6BB64C18-97C3-5041-8F2D-7D47376AE430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>
              <a:gsLst>
                <a:gs pos="30000">
                  <a:srgbClr val="033A6A"/>
                </a:gs>
                <a:gs pos="100000">
                  <a:srgbClr val="1276C5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7" name="Rectángulo 106">
            <a:extLst>
              <a:ext uri="{FF2B5EF4-FFF2-40B4-BE49-F238E27FC236}">
                <a16:creationId xmlns:a16="http://schemas.microsoft.com/office/drawing/2014/main" id="{406067F9-2C4C-1E40-8B51-6354BE90DE41}"/>
              </a:ext>
            </a:extLst>
          </p:cNvPr>
          <p:cNvSpPr/>
          <p:nvPr/>
        </p:nvSpPr>
        <p:spPr>
          <a:xfrm>
            <a:off x="4135669" y="5976766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115" name="Picture 6" descr="Turismo alappuzha viajes kerala remansos nueva zelanda, vacaciones, mano,  mundo, silueta png | PNGWin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659" y="2648107"/>
            <a:ext cx="957967" cy="94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8" descr="Resultado de imagen de silueta casa | Siluetas, Silueta casa, Iconos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6109" y="4660264"/>
            <a:ext cx="854945" cy="85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12" descr="Diseño De Logotipo Icono Vector Hoja, Clipart De Hoja, Logo Icons, Iconos  De Hoja PNG y Vector para Descargar Gratis | Pngtree en 2021 | Diseño de  logotipos, Iconos de redes sociales, Iconos"/>
          <p:cNvPicPr>
            <a:picLocks noChangeAspect="1" noChangeArrowheads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3044" y="4060793"/>
            <a:ext cx="679619" cy="99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16" descr="Siluetas De Salud En Ilustración Vectorial De Fondo Blanco, Ilustraciones  Vectoriales, Clip Art Vectorizado Libre De Derechos. Image 14375080."/>
          <p:cNvPicPr>
            <a:picLocks noChangeAspect="1" noChangeArrowheads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rgbClr val="5B9BD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23299" y="3724287"/>
            <a:ext cx="987172" cy="106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18" descr="Voluntariado donación de alimentos banco comunidad familiar, mano, niño,  mano, silueta png | PNGWing"/>
          <p:cNvPicPr>
            <a:picLocks noChangeAspect="1" noChangeArrowheads="1"/>
          </p:cNvPicPr>
          <p:nvPr/>
        </p:nvPicPr>
        <p:blipFill rotWithShape="1">
          <a:blip r:embed="rId6" cstate="screen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  <a:duotone>
              <a:srgbClr val="ED7D31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28" t="4067" r="8943" b="8079"/>
          <a:stretch/>
        </p:blipFill>
        <p:spPr bwMode="auto">
          <a:xfrm>
            <a:off x="1737654" y="2292246"/>
            <a:ext cx="789109" cy="88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0" descr="Conjunto De Silueta De Elementos Culturales Mexicanos - Descargar Vector"/>
          <p:cNvPicPr>
            <a:picLocks noChangeAspect="1" noChangeArrowheads="1"/>
          </p:cNvPicPr>
          <p:nvPr/>
        </p:nvPicPr>
        <p:blipFill rotWithShape="1"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0522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7426" y="5162225"/>
            <a:ext cx="1646641" cy="86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2" descr="Servicio Doméstico Y Lavandería Iconos Negros Silueta Ilustraciones  Vectoriales, Clip Art Vectorizado Libre De Derechos. Image 84633329."/>
          <p:cNvPicPr>
            <a:picLocks noChangeAspect="1" noChangeArrowheads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41874" y="3390921"/>
            <a:ext cx="903417" cy="94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" name="Rectangle 35"/>
          <p:cNvSpPr/>
          <p:nvPr/>
        </p:nvSpPr>
        <p:spPr>
          <a:xfrm>
            <a:off x="4736395" y="4573097"/>
            <a:ext cx="312439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Reform initiative to Federal Law for the Promotion of Activities of Civil Society 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23" name="Group 10">
            <a:extLst>
              <a:ext uri="{FF2B5EF4-FFF2-40B4-BE49-F238E27FC236}">
                <a16:creationId xmlns:a16="http://schemas.microsoft.com/office/drawing/2014/main" id="{24CC5BCC-E21F-7442-9333-18CB40A222FA}"/>
              </a:ext>
            </a:extLst>
          </p:cNvPr>
          <p:cNvGrpSpPr/>
          <p:nvPr/>
        </p:nvGrpSpPr>
        <p:grpSpPr>
          <a:xfrm>
            <a:off x="3659119" y="4527833"/>
            <a:ext cx="1174122" cy="1174122"/>
            <a:chOff x="1220118" y="2343274"/>
            <a:chExt cx="2450851" cy="2450851"/>
          </a:xfrm>
        </p:grpSpPr>
        <p:sp>
          <p:nvSpPr>
            <p:cNvPr id="124" name="Oval 11">
              <a:extLst>
                <a:ext uri="{FF2B5EF4-FFF2-40B4-BE49-F238E27FC236}">
                  <a16:creationId xmlns:a16="http://schemas.microsoft.com/office/drawing/2014/main" id="{5192DBDA-B428-654B-BF95-75E87B4072F9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Oval 12">
              <a:extLst>
                <a:ext uri="{FF2B5EF4-FFF2-40B4-BE49-F238E27FC236}">
                  <a16:creationId xmlns:a16="http://schemas.microsoft.com/office/drawing/2014/main" id="{8F0A10A8-63DF-8949-B1AC-5FEF8BB3FAB4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Oval 13">
              <a:extLst>
                <a:ext uri="{FF2B5EF4-FFF2-40B4-BE49-F238E27FC236}">
                  <a16:creationId xmlns:a16="http://schemas.microsoft.com/office/drawing/2014/main" id="{479166F8-EB5D-7746-B72A-E06940D24C61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>
              <a:gsLst>
                <a:gs pos="30000">
                  <a:srgbClr val="033A6A"/>
                </a:gs>
                <a:gs pos="100000">
                  <a:srgbClr val="1276C5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7" name="Rectángulo 126">
            <a:extLst>
              <a:ext uri="{FF2B5EF4-FFF2-40B4-BE49-F238E27FC236}">
                <a16:creationId xmlns:a16="http://schemas.microsoft.com/office/drawing/2014/main" id="{BF0F6569-8862-4D41-B342-C3F13F248983}"/>
              </a:ext>
            </a:extLst>
          </p:cNvPr>
          <p:cNvSpPr/>
          <p:nvPr/>
        </p:nvSpPr>
        <p:spPr>
          <a:xfrm>
            <a:off x="4135669" y="4935203"/>
            <a:ext cx="312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8" name="Group 10">
            <a:extLst>
              <a:ext uri="{FF2B5EF4-FFF2-40B4-BE49-F238E27FC236}">
                <a16:creationId xmlns:a16="http://schemas.microsoft.com/office/drawing/2014/main" id="{2C3CEE4C-ECEF-0946-96BF-CE931722E7B7}"/>
              </a:ext>
            </a:extLst>
          </p:cNvPr>
          <p:cNvGrpSpPr/>
          <p:nvPr/>
        </p:nvGrpSpPr>
        <p:grpSpPr>
          <a:xfrm>
            <a:off x="7952015" y="2677003"/>
            <a:ext cx="1174122" cy="1174122"/>
            <a:chOff x="1220118" y="2343274"/>
            <a:chExt cx="2450851" cy="2450851"/>
          </a:xfrm>
        </p:grpSpPr>
        <p:sp>
          <p:nvSpPr>
            <p:cNvPr id="129" name="Oval 11">
              <a:extLst>
                <a:ext uri="{FF2B5EF4-FFF2-40B4-BE49-F238E27FC236}">
                  <a16:creationId xmlns:a16="http://schemas.microsoft.com/office/drawing/2014/main" id="{FF36632F-AFC3-EF4F-A49B-D267FB0CA894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Oval 12">
              <a:extLst>
                <a:ext uri="{FF2B5EF4-FFF2-40B4-BE49-F238E27FC236}">
                  <a16:creationId xmlns:a16="http://schemas.microsoft.com/office/drawing/2014/main" id="{80723694-083F-3445-AEEE-6903834CAE73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Oval 13">
              <a:extLst>
                <a:ext uri="{FF2B5EF4-FFF2-40B4-BE49-F238E27FC236}">
                  <a16:creationId xmlns:a16="http://schemas.microsoft.com/office/drawing/2014/main" id="{964F74D5-C9EB-A443-A3F5-50C9F3CAEA41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>
              <a:gsLst>
                <a:gs pos="30000">
                  <a:srgbClr val="033A6A"/>
                </a:gs>
                <a:gs pos="100000">
                  <a:srgbClr val="1276C5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2" name="Rectangle 33"/>
          <p:cNvSpPr/>
          <p:nvPr/>
        </p:nvSpPr>
        <p:spPr>
          <a:xfrm>
            <a:off x="9050044" y="2811941"/>
            <a:ext cx="279553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Program for Equality between Women and Men 2020-2024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3" name="Rectángulo 132">
            <a:extLst>
              <a:ext uri="{FF2B5EF4-FFF2-40B4-BE49-F238E27FC236}">
                <a16:creationId xmlns:a16="http://schemas.microsoft.com/office/drawing/2014/main" id="{55056541-ABE9-F547-9EA9-AC921482E451}"/>
              </a:ext>
            </a:extLst>
          </p:cNvPr>
          <p:cNvSpPr/>
          <p:nvPr/>
        </p:nvSpPr>
        <p:spPr>
          <a:xfrm>
            <a:off x="8399761" y="308437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grpSp>
        <p:nvGrpSpPr>
          <p:cNvPr id="134" name="Group 10">
            <a:extLst>
              <a:ext uri="{FF2B5EF4-FFF2-40B4-BE49-F238E27FC236}">
                <a16:creationId xmlns:a16="http://schemas.microsoft.com/office/drawing/2014/main" id="{2C3CEE4C-ECEF-0946-96BF-CE931722E7B7}"/>
              </a:ext>
            </a:extLst>
          </p:cNvPr>
          <p:cNvGrpSpPr/>
          <p:nvPr/>
        </p:nvGrpSpPr>
        <p:grpSpPr>
          <a:xfrm>
            <a:off x="7952015" y="1609104"/>
            <a:ext cx="1174122" cy="1174122"/>
            <a:chOff x="1220118" y="2343274"/>
            <a:chExt cx="2450851" cy="2450851"/>
          </a:xfrm>
        </p:grpSpPr>
        <p:sp>
          <p:nvSpPr>
            <p:cNvPr id="135" name="Oval 11">
              <a:extLst>
                <a:ext uri="{FF2B5EF4-FFF2-40B4-BE49-F238E27FC236}">
                  <a16:creationId xmlns:a16="http://schemas.microsoft.com/office/drawing/2014/main" id="{FF36632F-AFC3-EF4F-A49B-D267FB0CA894}"/>
                </a:ext>
              </a:extLst>
            </p:cNvPr>
            <p:cNvSpPr/>
            <p:nvPr/>
          </p:nvSpPr>
          <p:spPr>
            <a:xfrm>
              <a:off x="1220118" y="2343274"/>
              <a:ext cx="2450851" cy="2450851"/>
            </a:xfrm>
            <a:prstGeom prst="ellipse">
              <a:avLst/>
            </a:prstGeom>
            <a:solidFill>
              <a:schemeClr val="accent1">
                <a:alpha val="1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Oval 12">
              <a:extLst>
                <a:ext uri="{FF2B5EF4-FFF2-40B4-BE49-F238E27FC236}">
                  <a16:creationId xmlns:a16="http://schemas.microsoft.com/office/drawing/2014/main" id="{80723694-083F-3445-AEEE-6903834CAE73}"/>
                </a:ext>
              </a:extLst>
            </p:cNvPr>
            <p:cNvSpPr/>
            <p:nvPr/>
          </p:nvSpPr>
          <p:spPr>
            <a:xfrm>
              <a:off x="1395764" y="2518920"/>
              <a:ext cx="2099561" cy="2099561"/>
            </a:xfrm>
            <a:prstGeom prst="ellipse">
              <a:avLst/>
            </a:prstGeom>
            <a:solidFill>
              <a:schemeClr val="accent1">
                <a:alpha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Oval 13">
              <a:extLst>
                <a:ext uri="{FF2B5EF4-FFF2-40B4-BE49-F238E27FC236}">
                  <a16:creationId xmlns:a16="http://schemas.microsoft.com/office/drawing/2014/main" id="{964F74D5-C9EB-A443-A3F5-50C9F3CAEA41}"/>
                </a:ext>
              </a:extLst>
            </p:cNvPr>
            <p:cNvSpPr/>
            <p:nvPr/>
          </p:nvSpPr>
          <p:spPr>
            <a:xfrm>
              <a:off x="1580469" y="2703625"/>
              <a:ext cx="1730150" cy="1730150"/>
            </a:xfrm>
            <a:prstGeom prst="ellipse">
              <a:avLst/>
            </a:prstGeom>
            <a:gradFill>
              <a:gsLst>
                <a:gs pos="30000">
                  <a:srgbClr val="033A6A"/>
                </a:gs>
                <a:gs pos="100000">
                  <a:srgbClr val="1276C5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8" name="Rectangle 33"/>
          <p:cNvSpPr/>
          <p:nvPr/>
        </p:nvSpPr>
        <p:spPr>
          <a:xfrm>
            <a:off x="9050044" y="1744042"/>
            <a:ext cx="2795539" cy="58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s-MX" sz="14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</a:t>
            </a:r>
            <a:r>
              <a:rPr lang="es-MX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Housing</a:t>
            </a:r>
            <a:r>
              <a:rPr lang="es-MX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</a:t>
            </a:r>
            <a:r>
              <a:rPr lang="es-MX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2019-2024</a:t>
            </a:r>
            <a:endParaRPr kumimoji="0" lang="id-ID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9" name="Rectángulo 138">
            <a:extLst>
              <a:ext uri="{FF2B5EF4-FFF2-40B4-BE49-F238E27FC236}">
                <a16:creationId xmlns:a16="http://schemas.microsoft.com/office/drawing/2014/main" id="{55056541-ABE9-F547-9EA9-AC921482E451}"/>
              </a:ext>
            </a:extLst>
          </p:cNvPr>
          <p:cNvSpPr/>
          <p:nvPr/>
        </p:nvSpPr>
        <p:spPr>
          <a:xfrm>
            <a:off x="8399761" y="201647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5299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ighting COVID-19 With Analytics - Manufacturing Solutions | Future of  Possibilities - Think Ahead : Social Innovation : Hitachi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8" y="0"/>
            <a:ext cx="12191999" cy="685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30">
            <a:extLst>
              <a:ext uri="{FF2B5EF4-FFF2-40B4-BE49-F238E27FC236}">
                <a16:creationId xmlns:a16="http://schemas.microsoft.com/office/drawing/2014/main" id="{9E531884-BC02-E946-8F8D-5BA7B2CE8BB3}"/>
              </a:ext>
            </a:extLst>
          </p:cNvPr>
          <p:cNvSpPr txBox="1"/>
          <p:nvPr/>
        </p:nvSpPr>
        <p:spPr>
          <a:xfrm>
            <a:off x="770021" y="235410"/>
            <a:ext cx="10743637" cy="3585597"/>
          </a:xfrm>
          <a:prstGeom prst="rect">
            <a:avLst/>
          </a:prstGeom>
          <a:solidFill>
            <a:schemeClr val="tx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The Satellite Accounts of Mexico at the global level</a:t>
            </a:r>
          </a:p>
          <a:p>
            <a:pPr algn="ctr"/>
            <a:endParaRPr lang="es-MX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addition to meeting demands for information for decision-making in related sectors</a:t>
            </a:r>
            <a:r>
              <a:rPr lang="es-MX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pPr algn="ctr"/>
            <a:endParaRPr lang="es-MX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MX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information from the Satellite Accounts is also used to monitor the </a:t>
            </a:r>
            <a:r>
              <a:rPr lang="en-US" sz="28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SDG indicators; the Aichi Targets; Indicators to Monitor a Strong, Inclusive, Sustainable and Resilient post-COVID-19 recovery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(OECD), among other</a:t>
            </a:r>
            <a:endParaRPr lang="es-MX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1023" y="4393288"/>
            <a:ext cx="4419635" cy="1894129"/>
          </a:xfrm>
          <a:prstGeom prst="rect">
            <a:avLst/>
          </a:prstGeom>
        </p:spPr>
      </p:pic>
      <p:pic>
        <p:nvPicPr>
          <p:cNvPr id="2" name="Picture 2" descr="LOS 17 OBJETIVOS | Sustainable Development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7119" y="4056417"/>
            <a:ext cx="3193576" cy="252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5438" y="4518382"/>
            <a:ext cx="3028571" cy="1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31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1812C4F0-6CF3-4E49-9FBD-7B02D9F8C936}"/>
              </a:ext>
            </a:extLst>
          </p:cNvPr>
          <p:cNvSpPr txBox="1">
            <a:spLocks/>
          </p:cNvSpPr>
          <p:nvPr/>
        </p:nvSpPr>
        <p:spPr>
          <a:xfrm>
            <a:off x="3587221" y="348899"/>
            <a:ext cx="6096000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4000" b="1" dirty="0">
                <a:solidFill>
                  <a:srgbClr val="0330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  <a:endParaRPr lang="ko-KR" altLang="en-US" sz="4000" b="1" dirty="0">
              <a:solidFill>
                <a:srgbClr val="03305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AF4760A4-A3EA-164C-B1AC-305996926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18768" y="1132022"/>
            <a:ext cx="736600" cy="165100"/>
          </a:xfrm>
          <a:prstGeom prst="rect">
            <a:avLst/>
          </a:prstGeom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CB58DE4B-0E78-744D-A6DC-4832F220B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6A776-E82A-DB4C-BEC6-9E86C7D9FDA4}" type="slidenum">
              <a:rPr lang="es-MX" smtClean="0"/>
              <a:pPr/>
              <a:t>9</a:t>
            </a:fld>
            <a:endParaRPr lang="es-MX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6">
            <a:extLst>
              <a:ext uri="{FF2B5EF4-FFF2-40B4-BE49-F238E27FC236}">
                <a16:creationId xmlns:a16="http://schemas.microsoft.com/office/drawing/2014/main" id="{DE98616F-0E77-6F4A-BF63-79A84E256096}"/>
              </a:ext>
            </a:extLst>
          </p:cNvPr>
          <p:cNvSpPr txBox="1"/>
          <p:nvPr/>
        </p:nvSpPr>
        <p:spPr>
          <a:xfrm>
            <a:off x="4881716" y="1725401"/>
            <a:ext cx="7132483" cy="415498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 Th" charset="0"/>
                <a:cs typeface="Arial" panose="020B0604020202020204" pitchFamily="34" charset="0"/>
              </a:rPr>
              <a:t>Statistical tools such as </a:t>
            </a:r>
            <a:r>
              <a:rPr lang="en-US" sz="24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satellite accounts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 Th" charset="0"/>
                <a:cs typeface="Arial" panose="020B0604020202020204" pitchFamily="34" charset="0"/>
              </a:rPr>
              <a:t> are seen as an effort by the statistical community to incorporate measures of </a:t>
            </a:r>
            <a:r>
              <a:rPr lang="en-US" sz="24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and well-being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 Th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s-MX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Satellite Accounts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 us how the economy is an integral part of a </a:t>
            </a:r>
            <a:r>
              <a:rPr lang="en-US" sz="24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larger system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MX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s-MX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US" sz="24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dissemination and use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contribute to more informed decision-making for the </a:t>
            </a:r>
            <a:r>
              <a:rPr lang="en-US" sz="2400" b="1" dirty="0">
                <a:solidFill>
                  <a:srgbClr val="1D79C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and environmental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sectors.</a:t>
            </a:r>
            <a:endParaRPr lang="es-MX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 Th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Investigación y enseñanza: una desconexión patente — Observatorio de  Innovación Educativa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6642" y="1799670"/>
            <a:ext cx="4408094" cy="40285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37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D9AF52-38F5-9644-972B-5BFA1A6D327D}"/>
              </a:ext>
            </a:extLst>
          </p:cNvPr>
          <p:cNvSpPr txBox="1">
            <a:spLocks/>
          </p:cNvSpPr>
          <p:nvPr/>
        </p:nvSpPr>
        <p:spPr>
          <a:xfrm>
            <a:off x="6605516" y="3083815"/>
            <a:ext cx="4437127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ko-KR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1923E543-900F-4142-BA6E-DEC424341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04281" y="3904712"/>
            <a:ext cx="7366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7133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INEGI">
      <a:dk1>
        <a:srgbClr val="000000"/>
      </a:dk1>
      <a:lt1>
        <a:srgbClr val="FFFFFF"/>
      </a:lt1>
      <a:dk2>
        <a:srgbClr val="0A3356"/>
      </a:dk2>
      <a:lt2>
        <a:srgbClr val="A6A6A6"/>
      </a:lt2>
      <a:accent1>
        <a:srgbClr val="00A1E2"/>
      </a:accent1>
      <a:accent2>
        <a:srgbClr val="0074C5"/>
      </a:accent2>
      <a:accent3>
        <a:srgbClr val="0A3356"/>
      </a:accent3>
      <a:accent4>
        <a:srgbClr val="404040"/>
      </a:accent4>
      <a:accent5>
        <a:srgbClr val="A6A6A6"/>
      </a:accent5>
      <a:accent6>
        <a:srgbClr val="FFFFFF"/>
      </a:accent6>
      <a:hlink>
        <a:srgbClr val="00A1E2"/>
      </a:hlink>
      <a:folHlink>
        <a:srgbClr val="0074C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hite">
    <a:dk1>
      <a:srgbClr val="000000"/>
    </a:dk1>
    <a:lt1>
      <a:srgbClr val="FFFFFF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  <a:fontScheme name="White">
    <a:majorFont>
      <a:latin typeface="Helvetica Neue Medium"/>
      <a:ea typeface="Helvetica Neue Medium"/>
      <a:cs typeface="Helvetica Neue Medium"/>
    </a:majorFont>
    <a:minorFont>
      <a:latin typeface="Helvetica Neue Medium"/>
      <a:ea typeface="Helvetica Neue Medium"/>
      <a:cs typeface="Helvetica Neue Medium"/>
    </a:minorFont>
  </a:fontScheme>
  <a:fmtScheme name="Whit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29999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4999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/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CD6D101B991474E93D6C5C48804BC99" ma:contentTypeVersion="0" ma:contentTypeDescription="Crear nuevo documento." ma:contentTypeScope="" ma:versionID="6a91a376ce0852ca1f90f2c352c28c9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bba8a198e9bb40c3eeca6d0bd41257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1A0B5F-8681-41DD-8CC5-64A61167EA8C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dcmitype/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3B9B93B-B91C-40BA-9F88-66CFE7AAED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FA192C-0850-40EC-8979-54234FFAF9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79172</TotalTime>
  <Words>747</Words>
  <Application>Microsoft Office PowerPoint</Application>
  <PresentationFormat>Widescreen</PresentationFormat>
  <Paragraphs>140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Helvetica</vt:lpstr>
      <vt:lpstr>Wingdings</vt:lpstr>
      <vt:lpstr>Tema de Office</vt:lpstr>
      <vt:lpstr>1_Tema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TISCAREÑO DIAZ LAURA PATRICIA</dc:creator>
  <cp:lastModifiedBy>Oleksandr SVIRCHEVSKYY</cp:lastModifiedBy>
  <cp:revision>1023</cp:revision>
  <dcterms:created xsi:type="dcterms:W3CDTF">2021-01-12T20:57:55Z</dcterms:created>
  <dcterms:modified xsi:type="dcterms:W3CDTF">2021-05-04T18:17:06Z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0x0101002CD6D101B991474E93D6C5C48804BC99</vt:lpwstr>
  </property>
</Properties>
</file>