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0" r:id="rId2"/>
    <p:sldId id="321" r:id="rId3"/>
    <p:sldId id="331" r:id="rId4"/>
    <p:sldId id="332" r:id="rId5"/>
    <p:sldId id="333" r:id="rId6"/>
    <p:sldId id="334" r:id="rId7"/>
    <p:sldId id="329" r:id="rId8"/>
    <p:sldId id="330" r:id="rId9"/>
    <p:sldId id="328" r:id="rId10"/>
    <p:sldId id="322" r:id="rId11"/>
    <p:sldId id="323" r:id="rId12"/>
    <p:sldId id="335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B3DC3C1-722D-4BE1-8D16-B0C11D4F06F2}">
          <p14:sldIdLst>
            <p14:sldId id="320"/>
            <p14:sldId id="321"/>
            <p14:sldId id="331"/>
            <p14:sldId id="332"/>
            <p14:sldId id="333"/>
            <p14:sldId id="334"/>
            <p14:sldId id="329"/>
            <p14:sldId id="330"/>
            <p14:sldId id="328"/>
            <p14:sldId id="322"/>
            <p14:sldId id="323"/>
            <p14:sldId id="335"/>
          </p14:sldIdLst>
        </p14:section>
        <p14:section name="Untitled Section" id="{0EC3FD61-A6C6-497D-BC94-F88D32370CC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Humphries" initials="S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B9C"/>
    <a:srgbClr val="024EA2"/>
    <a:srgbClr val="004494"/>
    <a:srgbClr val="CCD9DA"/>
    <a:srgbClr val="0356B1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77753" autoAdjust="0"/>
  </p:normalViewPr>
  <p:slideViewPr>
    <p:cSldViewPr snapToGrid="0">
      <p:cViewPr varScale="1">
        <p:scale>
          <a:sx n="78" d="100"/>
          <a:sy n="78" d="100"/>
        </p:scale>
        <p:origin x="1284" y="8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12/05/2021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12/05/2021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noProof="0" dirty="0"/>
              <a:t>[Possible Narrative]</a:t>
            </a:r>
          </a:p>
          <a:p>
            <a:r>
              <a:rPr lang="en-GB" noProof="0" dirty="0"/>
              <a:t>This slide provides</a:t>
            </a:r>
            <a:r>
              <a:rPr lang="en-GB" baseline="0" noProof="0" dirty="0"/>
              <a:t> an overview of topics the Digitalization TT has been mandated to address. </a:t>
            </a:r>
          </a:p>
          <a:p>
            <a:r>
              <a:rPr lang="en-GB" baseline="0" noProof="0" dirty="0"/>
              <a:t>The five topics on the left of the slide are ‘native’ for the TT, in the sense that they have been attributed to the TT since its setup.</a:t>
            </a:r>
          </a:p>
          <a:p>
            <a:r>
              <a:rPr lang="en-GB" baseline="0" noProof="0" dirty="0"/>
              <a:t>The three topics on the right are new.</a:t>
            </a:r>
          </a:p>
          <a:p>
            <a:r>
              <a:rPr lang="en-GB" baseline="0" noProof="0" dirty="0"/>
              <a:t>Of course, work on the ‘old’ topics is more advanced.</a:t>
            </a:r>
            <a:endParaRPr lang="it-IT" baseline="0" noProof="0" dirty="0"/>
          </a:p>
          <a:p>
            <a:endParaRPr lang="it-IT" baseline="0" noProof="0" dirty="0"/>
          </a:p>
          <a:p>
            <a:endParaRPr lang="it-IT" baseline="0" noProof="0" dirty="0"/>
          </a:p>
          <a:p>
            <a:endParaRPr lang="en-GB" baseline="0" noProof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8B55-E08B-4BF7-AAAA-94E53B1748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67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8B55-E08B-4BF7-AAAA-94E53B1748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8B55-E08B-4BF7-AAAA-94E53B1748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29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Most AEG members disagree with the proposal to treat telecommunication services like electricity. Telecommunication services are not homogenous and have a quality aspect (for example, data speed and network coverage) which should be reflected in prices and volumes. Additionally, it may be difficult to find source data for estimating unit values.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AEG members are not in agreement on the question of how to treat rooms rented out in an otherwise owner-occupied dwelling through Airbnb. Some AEG members prefer to exclude the rent of the room from the imputed rental price to avoid double-counting, while another stated that in experimental calculations, adjusting the imputed rental price made an insignificant difference.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AEG members argue that while hedonic models using quality-adjusted price indexes to deflate values are in principle suitable to capture the variety of attributes of cloud computing services, applying model prices will be complicated and expensive.</a:t>
            </a:r>
          </a:p>
          <a:p>
            <a:endParaRPr lang="en-GB" baseline="0" noProof="0" dirty="0"/>
          </a:p>
          <a:p>
            <a:endParaRPr lang="it-IT" baseline="0" noProof="0" dirty="0"/>
          </a:p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8B55-E08B-4BF7-AAAA-94E53B1748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8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baseline="0" dirty="0"/>
              <a:t>Eurostat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1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1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baseline="0" dirty="0"/>
              <a:t>Eurostat</a:t>
            </a:r>
          </a:p>
        </p:txBody>
      </p:sp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7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9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F3187-1226-417D-9781-D1C45589F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430" y="364265"/>
            <a:ext cx="10903369" cy="920211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D79E2-2232-4B09-917E-234A085C8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513"/>
            <a:ext cx="10515600" cy="4572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54367-A151-49D6-AACC-D1623CD3B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6031" y="6350513"/>
            <a:ext cx="742889" cy="365125"/>
          </a:xfrm>
        </p:spPr>
        <p:txBody>
          <a:bodyPr/>
          <a:lstStyle/>
          <a:p>
            <a:fld id="{020F20CB-C595-4B4D-B166-60D9D72AE5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D3082-2E03-4995-B089-887FD5EE57A5}"/>
              </a:ext>
            </a:extLst>
          </p:cNvPr>
          <p:cNvSpPr/>
          <p:nvPr userDrawn="1"/>
        </p:nvSpPr>
        <p:spPr>
          <a:xfrm rot="5400000">
            <a:off x="5675380" y="-4375660"/>
            <a:ext cx="18288" cy="113385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9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it-IT" sz="1000" dirty="0"/>
              <a:t>Eurostat</a:t>
            </a:r>
            <a:endParaRPr lang="en-GB" sz="100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0" baseline="0" dirty="0"/>
              <a:t>Eurostat</a:t>
            </a:r>
          </a:p>
        </p:txBody>
      </p:sp>
      <p:sp>
        <p:nvSpPr>
          <p:cNvPr id="11" name="Slide Number Placeholder 2"/>
          <p:cNvSpPr txBox="1">
            <a:spLocks/>
          </p:cNvSpPr>
          <p:nvPr userDrawn="1"/>
        </p:nvSpPr>
        <p:spPr>
          <a:xfrm>
            <a:off x="11801922" y="6131286"/>
            <a:ext cx="407368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B8242-2ABE-4AEC-900F-1679117FCB57}" type="slidenum">
              <a:rPr lang="en-GB" smtClean="0">
                <a:solidFill>
                  <a:srgbClr val="0F5494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672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Task team on Digitalisation:</a:t>
            </a:r>
            <a:br>
              <a:rPr lang="en-GB" sz="5400" dirty="0"/>
            </a:br>
            <a:r>
              <a:rPr lang="en-GB" sz="5400" dirty="0"/>
              <a:t>overview of work on other topics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055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Nicola Massarelli, Eurostat, National Accounts methodology</a:t>
            </a:r>
          </a:p>
          <a:p>
            <a:pPr>
              <a:spcAft>
                <a:spcPts val="600"/>
              </a:spcAft>
            </a:pPr>
            <a:r>
              <a:rPr lang="en-GB" dirty="0"/>
              <a:t>on behalf of the Task Team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394200" y="5659503"/>
            <a:ext cx="6742113" cy="461897"/>
          </a:xfrm>
        </p:spPr>
        <p:txBody>
          <a:bodyPr/>
          <a:lstStyle/>
          <a:p>
            <a:r>
              <a:rPr lang="en-US" dirty="0"/>
              <a:t>Group of Experts on National Accounts, 18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451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F860F9-F68B-4207-9C08-614667B0C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4299"/>
            <a:ext cx="10905699" cy="4889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Draft GN structured in 5 chapters: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24E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Introduces Challenges for National Accountants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24E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Measuring the value of output in current prices  </a:t>
            </a:r>
          </a:p>
          <a:p>
            <a:pPr marL="1879600" lvl="1" indent="-14224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24E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Prices and volumes for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goods and services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(Computing machinery, telephones for cellular networks, Packaged software, Telecommunications)</a:t>
            </a:r>
          </a:p>
          <a:p>
            <a:pPr marL="1879600" lvl="1" indent="-14224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24E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Prices and volumes for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goods and services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(digital intermediaries, cloud computing)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24E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Chapter 5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Methods to address fast-pace price change for evolving products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Practical recommendations on conceptual and practical issues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432060"/>
            <a:ext cx="10515600" cy="782357"/>
          </a:xfrm>
        </p:spPr>
        <p:txBody>
          <a:bodyPr>
            <a:noAutofit/>
          </a:bodyPr>
          <a:lstStyle/>
          <a:p>
            <a:r>
              <a:rPr lang="en-US" sz="3200" dirty="0"/>
              <a:t>Guidance note on price and volume measurement of goods and services affected by digitalization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09996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F860F9-F68B-4207-9C08-614667B0C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799"/>
            <a:ext cx="10905699" cy="35739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of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telecommunication services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of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rooms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rented out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otherwise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owner-occupied dwelling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 Airbnb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of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hedonic models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4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computing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Price and volume measurement of goods and services </a:t>
            </a:r>
            <a:br>
              <a:rPr lang="en-US" sz="3200" dirty="0"/>
            </a:br>
            <a:r>
              <a:rPr lang="en-US" sz="3200" dirty="0"/>
              <a:t>affected by digitalization: open issues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4212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283060"/>
            <a:ext cx="10156297" cy="3075210"/>
          </a:xfrm>
        </p:spPr>
        <p:txBody>
          <a:bodyPr/>
          <a:lstStyle/>
          <a:p>
            <a:r>
              <a:rPr lang="en-GB" b="1" dirty="0">
                <a:solidFill>
                  <a:srgbClr val="024B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Digitalization Task Team includes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Andreas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Dollt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(Eurostat), Kevin Fox (UNSW), Ziad Ghanem (Stats Canada), Richard Heys (ONS), Stanimira Kosekova (ECB), Nicola Massarelli (Eurostat), John Mitchell (OECD), Dylan Rassier (BEA), Marshall Reinsdorf, Jennifer Ribarsky (IMF),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Sebastián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Rébora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(Central Bank of Chile), Carol Robbins (NSF), Benson Sim (UN), Michael Smedes (ABS), Sri Soelistyowati (Statistics Indonesia), Teck-Wong Soon (Statistics Department Singapore), Erich Strassner (BEA), and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Jorrit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Zwijnenburg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(OECD). Any omissions are accidental.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70188" y="128733"/>
            <a:ext cx="10156297" cy="2890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24B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Credits 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Slides 3-4: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Jorrit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Zwijnenburg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(OECD)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Slides 5-6: Jim Tebrake (IMF)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Slides 7-8: John Mitchell (OECD)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Slides 9-11: Richard Heys (ONS) and Erich Strassner (BEA)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5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z="3200" dirty="0"/>
              <a:t>Digitalization Task Team: research topics 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96730" y="2341323"/>
            <a:ext cx="2568980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the visibility of digitalization in NA (Digital SUTs)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49270" y="4057103"/>
            <a:ext cx="2568980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Valuation of free assets and free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9270" y="2341323"/>
            <a:ext cx="256898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Recording of data in the national accounts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42387" y="6103355"/>
            <a:ext cx="256898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Crypto assets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6730" y="4761949"/>
            <a:ext cx="2568980" cy="163121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 and volume measurement of goods and services affected by digitalization</a:t>
            </a: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1637903" y="1415350"/>
            <a:ext cx="686635" cy="742133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36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자유형 18"/>
          <p:cNvSpPr/>
          <p:nvPr/>
        </p:nvSpPr>
        <p:spPr>
          <a:xfrm rot="21242434">
            <a:off x="4858791" y="5233985"/>
            <a:ext cx="549939" cy="740029"/>
          </a:xfrm>
          <a:custGeom>
            <a:avLst/>
            <a:gdLst>
              <a:gd name="connsiteX0" fmla="*/ 1218382 w 2723060"/>
              <a:gd name="connsiteY0" fmla="*/ 1905279 h 3624123"/>
              <a:gd name="connsiteX1" fmla="*/ 1051614 w 2723060"/>
              <a:gd name="connsiteY1" fmla="*/ 2576639 h 3624123"/>
              <a:gd name="connsiteX2" fmla="*/ 1081311 w 2723060"/>
              <a:gd name="connsiteY2" fmla="*/ 2585169 h 3624123"/>
              <a:gd name="connsiteX3" fmla="*/ 2005664 w 2723060"/>
              <a:gd name="connsiteY3" fmla="*/ 2455670 h 3624123"/>
              <a:gd name="connsiteX4" fmla="*/ 1243900 w 2723060"/>
              <a:gd name="connsiteY4" fmla="*/ 1909857 h 3624123"/>
              <a:gd name="connsiteX5" fmla="*/ 1451461 w 2723060"/>
              <a:gd name="connsiteY5" fmla="*/ 966969 h 3624123"/>
              <a:gd name="connsiteX6" fmla="*/ 1297825 w 2723060"/>
              <a:gd name="connsiteY6" fmla="*/ 1585462 h 3624123"/>
              <a:gd name="connsiteX7" fmla="*/ 1327295 w 2723060"/>
              <a:gd name="connsiteY7" fmla="*/ 1593882 h 3624123"/>
              <a:gd name="connsiteX8" fmla="*/ 2101069 w 2723060"/>
              <a:gd name="connsiteY8" fmla="*/ 1442099 h 3624123"/>
              <a:gd name="connsiteX9" fmla="*/ 1476944 w 2723060"/>
              <a:gd name="connsiteY9" fmla="*/ 971501 h 3624123"/>
              <a:gd name="connsiteX10" fmla="*/ 1344584 w 2723060"/>
              <a:gd name="connsiteY10" fmla="*/ 0 h 3624123"/>
              <a:gd name="connsiteX11" fmla="*/ 1671487 w 2723060"/>
              <a:gd name="connsiteY11" fmla="*/ 81203 h 3624123"/>
              <a:gd name="connsiteX12" fmla="*/ 1542443 w 2723060"/>
              <a:gd name="connsiteY12" fmla="*/ 600696 h 3624123"/>
              <a:gd name="connsiteX13" fmla="*/ 1773570 w 2723060"/>
              <a:gd name="connsiteY13" fmla="*/ 661967 h 3624123"/>
              <a:gd name="connsiteX14" fmla="*/ 1902732 w 2723060"/>
              <a:gd name="connsiteY14" fmla="*/ 141995 h 3624123"/>
              <a:gd name="connsiteX15" fmla="*/ 2229635 w 2723060"/>
              <a:gd name="connsiteY15" fmla="*/ 223199 h 3624123"/>
              <a:gd name="connsiteX16" fmla="*/ 2097157 w 2723060"/>
              <a:gd name="connsiteY16" fmla="*/ 756519 h 3624123"/>
              <a:gd name="connsiteX17" fmla="*/ 2123708 w 2723060"/>
              <a:gd name="connsiteY17" fmla="*/ 764788 h 3624123"/>
              <a:gd name="connsiteX18" fmla="*/ 2335072 w 2723060"/>
              <a:gd name="connsiteY18" fmla="*/ 840224 h 3624123"/>
              <a:gd name="connsiteX19" fmla="*/ 2324552 w 2723060"/>
              <a:gd name="connsiteY19" fmla="*/ 1922314 h 3624123"/>
              <a:gd name="connsiteX20" fmla="*/ 1696129 w 2723060"/>
              <a:gd name="connsiteY20" fmla="*/ 3139458 h 3624123"/>
              <a:gd name="connsiteX21" fmla="*/ 1517188 w 2723060"/>
              <a:gd name="connsiteY21" fmla="*/ 3096262 h 3624123"/>
              <a:gd name="connsiteX22" fmla="*/ 1386066 w 2723060"/>
              <a:gd name="connsiteY22" fmla="*/ 3624123 h 3624123"/>
              <a:gd name="connsiteX23" fmla="*/ 1059163 w 2723060"/>
              <a:gd name="connsiteY23" fmla="*/ 3542919 h 3624123"/>
              <a:gd name="connsiteX24" fmla="*/ 1189748 w 2723060"/>
              <a:gd name="connsiteY24" fmla="*/ 3017219 h 3624123"/>
              <a:gd name="connsiteX25" fmla="*/ 956179 w 2723060"/>
              <a:gd name="connsiteY25" fmla="*/ 2960836 h 3624123"/>
              <a:gd name="connsiteX26" fmla="*/ 824545 w 2723060"/>
              <a:gd name="connsiteY26" fmla="*/ 3490760 h 3624123"/>
              <a:gd name="connsiteX27" fmla="*/ 497641 w 2723060"/>
              <a:gd name="connsiteY27" fmla="*/ 3409556 h 3624123"/>
              <a:gd name="connsiteX28" fmla="*/ 628739 w 2723060"/>
              <a:gd name="connsiteY28" fmla="*/ 2881793 h 3624123"/>
              <a:gd name="connsiteX29" fmla="*/ 0 w 2723060"/>
              <a:gd name="connsiteY29" fmla="*/ 2730017 h 3624123"/>
              <a:gd name="connsiteX30" fmla="*/ 156593 w 2723060"/>
              <a:gd name="connsiteY30" fmla="*/ 2363814 h 3624123"/>
              <a:gd name="connsiteX31" fmla="*/ 371795 w 2723060"/>
              <a:gd name="connsiteY31" fmla="*/ 2423080 h 3624123"/>
              <a:gd name="connsiteX32" fmla="*/ 531510 w 2723060"/>
              <a:gd name="connsiteY32" fmla="*/ 2341701 h 3624123"/>
              <a:gd name="connsiteX33" fmla="*/ 874781 w 2723060"/>
              <a:gd name="connsiteY33" fmla="*/ 939029 h 3624123"/>
              <a:gd name="connsiteX34" fmla="*/ 772687 w 2723060"/>
              <a:gd name="connsiteY34" fmla="*/ 774709 h 3624123"/>
              <a:gd name="connsiteX35" fmla="*/ 502494 w 2723060"/>
              <a:gd name="connsiteY35" fmla="*/ 705662 h 3624123"/>
              <a:gd name="connsiteX36" fmla="*/ 579104 w 2723060"/>
              <a:gd name="connsiteY36" fmla="*/ 367817 h 3624123"/>
              <a:gd name="connsiteX37" fmla="*/ 1021286 w 2723060"/>
              <a:gd name="connsiteY37" fmla="*/ 475515 h 3624123"/>
              <a:gd name="connsiteX38" fmla="*/ 1215103 w 2723060"/>
              <a:gd name="connsiteY38" fmla="*/ 521254 h 3624123"/>
              <a:gd name="connsiteX0" fmla="*/ 1218382 w 2723060"/>
              <a:gd name="connsiteY0" fmla="*/ 1905279 h 3624123"/>
              <a:gd name="connsiteX1" fmla="*/ 1051614 w 2723060"/>
              <a:gd name="connsiteY1" fmla="*/ 2576639 h 3624123"/>
              <a:gd name="connsiteX2" fmla="*/ 1081311 w 2723060"/>
              <a:gd name="connsiteY2" fmla="*/ 2585169 h 3624123"/>
              <a:gd name="connsiteX3" fmla="*/ 2005664 w 2723060"/>
              <a:gd name="connsiteY3" fmla="*/ 2455670 h 3624123"/>
              <a:gd name="connsiteX4" fmla="*/ 1243900 w 2723060"/>
              <a:gd name="connsiteY4" fmla="*/ 1909857 h 3624123"/>
              <a:gd name="connsiteX5" fmla="*/ 1218382 w 2723060"/>
              <a:gd name="connsiteY5" fmla="*/ 1905279 h 3624123"/>
              <a:gd name="connsiteX6" fmla="*/ 1451461 w 2723060"/>
              <a:gd name="connsiteY6" fmla="*/ 966969 h 3624123"/>
              <a:gd name="connsiteX7" fmla="*/ 1297825 w 2723060"/>
              <a:gd name="connsiteY7" fmla="*/ 1585462 h 3624123"/>
              <a:gd name="connsiteX8" fmla="*/ 1327295 w 2723060"/>
              <a:gd name="connsiteY8" fmla="*/ 1593882 h 3624123"/>
              <a:gd name="connsiteX9" fmla="*/ 2101069 w 2723060"/>
              <a:gd name="connsiteY9" fmla="*/ 1442099 h 3624123"/>
              <a:gd name="connsiteX10" fmla="*/ 1476944 w 2723060"/>
              <a:gd name="connsiteY10" fmla="*/ 971501 h 3624123"/>
              <a:gd name="connsiteX11" fmla="*/ 1451461 w 2723060"/>
              <a:gd name="connsiteY11" fmla="*/ 966969 h 3624123"/>
              <a:gd name="connsiteX12" fmla="*/ 1344584 w 2723060"/>
              <a:gd name="connsiteY12" fmla="*/ 0 h 3624123"/>
              <a:gd name="connsiteX13" fmla="*/ 1671487 w 2723060"/>
              <a:gd name="connsiteY13" fmla="*/ 81203 h 3624123"/>
              <a:gd name="connsiteX14" fmla="*/ 1542443 w 2723060"/>
              <a:gd name="connsiteY14" fmla="*/ 600696 h 3624123"/>
              <a:gd name="connsiteX15" fmla="*/ 1773570 w 2723060"/>
              <a:gd name="connsiteY15" fmla="*/ 661967 h 3624123"/>
              <a:gd name="connsiteX16" fmla="*/ 1902732 w 2723060"/>
              <a:gd name="connsiteY16" fmla="*/ 141995 h 3624123"/>
              <a:gd name="connsiteX17" fmla="*/ 2229635 w 2723060"/>
              <a:gd name="connsiteY17" fmla="*/ 223199 h 3624123"/>
              <a:gd name="connsiteX18" fmla="*/ 2097157 w 2723060"/>
              <a:gd name="connsiteY18" fmla="*/ 756519 h 3624123"/>
              <a:gd name="connsiteX19" fmla="*/ 2335072 w 2723060"/>
              <a:gd name="connsiteY19" fmla="*/ 840224 h 3624123"/>
              <a:gd name="connsiteX20" fmla="*/ 2324552 w 2723060"/>
              <a:gd name="connsiteY20" fmla="*/ 1922314 h 3624123"/>
              <a:gd name="connsiteX21" fmla="*/ 1696129 w 2723060"/>
              <a:gd name="connsiteY21" fmla="*/ 3139458 h 3624123"/>
              <a:gd name="connsiteX22" fmla="*/ 1517188 w 2723060"/>
              <a:gd name="connsiteY22" fmla="*/ 3096262 h 3624123"/>
              <a:gd name="connsiteX23" fmla="*/ 1386066 w 2723060"/>
              <a:gd name="connsiteY23" fmla="*/ 3624123 h 3624123"/>
              <a:gd name="connsiteX24" fmla="*/ 1059163 w 2723060"/>
              <a:gd name="connsiteY24" fmla="*/ 3542919 h 3624123"/>
              <a:gd name="connsiteX25" fmla="*/ 1189748 w 2723060"/>
              <a:gd name="connsiteY25" fmla="*/ 3017219 h 3624123"/>
              <a:gd name="connsiteX26" fmla="*/ 956179 w 2723060"/>
              <a:gd name="connsiteY26" fmla="*/ 2960836 h 3624123"/>
              <a:gd name="connsiteX27" fmla="*/ 824545 w 2723060"/>
              <a:gd name="connsiteY27" fmla="*/ 3490760 h 3624123"/>
              <a:gd name="connsiteX28" fmla="*/ 497641 w 2723060"/>
              <a:gd name="connsiteY28" fmla="*/ 3409556 h 3624123"/>
              <a:gd name="connsiteX29" fmla="*/ 628739 w 2723060"/>
              <a:gd name="connsiteY29" fmla="*/ 2881793 h 3624123"/>
              <a:gd name="connsiteX30" fmla="*/ 0 w 2723060"/>
              <a:gd name="connsiteY30" fmla="*/ 2730017 h 3624123"/>
              <a:gd name="connsiteX31" fmla="*/ 156593 w 2723060"/>
              <a:gd name="connsiteY31" fmla="*/ 2363814 h 3624123"/>
              <a:gd name="connsiteX32" fmla="*/ 371795 w 2723060"/>
              <a:gd name="connsiteY32" fmla="*/ 2423080 h 3624123"/>
              <a:gd name="connsiteX33" fmla="*/ 531510 w 2723060"/>
              <a:gd name="connsiteY33" fmla="*/ 2341701 h 3624123"/>
              <a:gd name="connsiteX34" fmla="*/ 874781 w 2723060"/>
              <a:gd name="connsiteY34" fmla="*/ 939029 h 3624123"/>
              <a:gd name="connsiteX35" fmla="*/ 772687 w 2723060"/>
              <a:gd name="connsiteY35" fmla="*/ 774709 h 3624123"/>
              <a:gd name="connsiteX36" fmla="*/ 502494 w 2723060"/>
              <a:gd name="connsiteY36" fmla="*/ 705662 h 3624123"/>
              <a:gd name="connsiteX37" fmla="*/ 579104 w 2723060"/>
              <a:gd name="connsiteY37" fmla="*/ 367817 h 3624123"/>
              <a:gd name="connsiteX38" fmla="*/ 1021286 w 2723060"/>
              <a:gd name="connsiteY38" fmla="*/ 475515 h 3624123"/>
              <a:gd name="connsiteX39" fmla="*/ 1215103 w 2723060"/>
              <a:gd name="connsiteY39" fmla="*/ 521254 h 3624123"/>
              <a:gd name="connsiteX40" fmla="*/ 1344584 w 2723060"/>
              <a:gd name="connsiteY40" fmla="*/ 0 h 3624123"/>
              <a:gd name="connsiteX0" fmla="*/ 1218382 w 2723060"/>
              <a:gd name="connsiteY0" fmla="*/ 1905279 h 3624123"/>
              <a:gd name="connsiteX1" fmla="*/ 1051614 w 2723060"/>
              <a:gd name="connsiteY1" fmla="*/ 2576639 h 3624123"/>
              <a:gd name="connsiteX2" fmla="*/ 1081311 w 2723060"/>
              <a:gd name="connsiteY2" fmla="*/ 2585169 h 3624123"/>
              <a:gd name="connsiteX3" fmla="*/ 2005664 w 2723060"/>
              <a:gd name="connsiteY3" fmla="*/ 2455670 h 3624123"/>
              <a:gd name="connsiteX4" fmla="*/ 1243900 w 2723060"/>
              <a:gd name="connsiteY4" fmla="*/ 1909857 h 3624123"/>
              <a:gd name="connsiteX5" fmla="*/ 1218382 w 2723060"/>
              <a:gd name="connsiteY5" fmla="*/ 1905279 h 3624123"/>
              <a:gd name="connsiteX6" fmla="*/ 1451461 w 2723060"/>
              <a:gd name="connsiteY6" fmla="*/ 966969 h 3624123"/>
              <a:gd name="connsiteX7" fmla="*/ 1297825 w 2723060"/>
              <a:gd name="connsiteY7" fmla="*/ 1585462 h 3624123"/>
              <a:gd name="connsiteX8" fmla="*/ 1327295 w 2723060"/>
              <a:gd name="connsiteY8" fmla="*/ 1593882 h 3624123"/>
              <a:gd name="connsiteX9" fmla="*/ 2101069 w 2723060"/>
              <a:gd name="connsiteY9" fmla="*/ 1442099 h 3624123"/>
              <a:gd name="connsiteX10" fmla="*/ 1476944 w 2723060"/>
              <a:gd name="connsiteY10" fmla="*/ 971501 h 3624123"/>
              <a:gd name="connsiteX11" fmla="*/ 1451461 w 2723060"/>
              <a:gd name="connsiteY11" fmla="*/ 966969 h 3624123"/>
              <a:gd name="connsiteX12" fmla="*/ 1344584 w 2723060"/>
              <a:gd name="connsiteY12" fmla="*/ 0 h 3624123"/>
              <a:gd name="connsiteX13" fmla="*/ 1671487 w 2723060"/>
              <a:gd name="connsiteY13" fmla="*/ 81203 h 3624123"/>
              <a:gd name="connsiteX14" fmla="*/ 1542443 w 2723060"/>
              <a:gd name="connsiteY14" fmla="*/ 600696 h 3624123"/>
              <a:gd name="connsiteX15" fmla="*/ 1773570 w 2723060"/>
              <a:gd name="connsiteY15" fmla="*/ 661967 h 3624123"/>
              <a:gd name="connsiteX16" fmla="*/ 1902732 w 2723060"/>
              <a:gd name="connsiteY16" fmla="*/ 141995 h 3624123"/>
              <a:gd name="connsiteX17" fmla="*/ 2229635 w 2723060"/>
              <a:gd name="connsiteY17" fmla="*/ 223199 h 3624123"/>
              <a:gd name="connsiteX18" fmla="*/ 2097157 w 2723060"/>
              <a:gd name="connsiteY18" fmla="*/ 756519 h 3624123"/>
              <a:gd name="connsiteX19" fmla="*/ 2335072 w 2723060"/>
              <a:gd name="connsiteY19" fmla="*/ 840224 h 3624123"/>
              <a:gd name="connsiteX20" fmla="*/ 2324552 w 2723060"/>
              <a:gd name="connsiteY20" fmla="*/ 1922314 h 3624123"/>
              <a:gd name="connsiteX21" fmla="*/ 1696129 w 2723060"/>
              <a:gd name="connsiteY21" fmla="*/ 3139458 h 3624123"/>
              <a:gd name="connsiteX22" fmla="*/ 1517188 w 2723060"/>
              <a:gd name="connsiteY22" fmla="*/ 3096262 h 3624123"/>
              <a:gd name="connsiteX23" fmla="*/ 1386066 w 2723060"/>
              <a:gd name="connsiteY23" fmla="*/ 3624123 h 3624123"/>
              <a:gd name="connsiteX24" fmla="*/ 1059163 w 2723060"/>
              <a:gd name="connsiteY24" fmla="*/ 3542919 h 3624123"/>
              <a:gd name="connsiteX25" fmla="*/ 1189748 w 2723060"/>
              <a:gd name="connsiteY25" fmla="*/ 3017219 h 3624123"/>
              <a:gd name="connsiteX26" fmla="*/ 956179 w 2723060"/>
              <a:gd name="connsiteY26" fmla="*/ 2960836 h 3624123"/>
              <a:gd name="connsiteX27" fmla="*/ 824545 w 2723060"/>
              <a:gd name="connsiteY27" fmla="*/ 3490760 h 3624123"/>
              <a:gd name="connsiteX28" fmla="*/ 497641 w 2723060"/>
              <a:gd name="connsiteY28" fmla="*/ 3409556 h 3624123"/>
              <a:gd name="connsiteX29" fmla="*/ 628739 w 2723060"/>
              <a:gd name="connsiteY29" fmla="*/ 2881793 h 3624123"/>
              <a:gd name="connsiteX30" fmla="*/ 0 w 2723060"/>
              <a:gd name="connsiteY30" fmla="*/ 2730017 h 3624123"/>
              <a:gd name="connsiteX31" fmla="*/ 156593 w 2723060"/>
              <a:gd name="connsiteY31" fmla="*/ 2363814 h 3624123"/>
              <a:gd name="connsiteX32" fmla="*/ 371795 w 2723060"/>
              <a:gd name="connsiteY32" fmla="*/ 2423080 h 3624123"/>
              <a:gd name="connsiteX33" fmla="*/ 531510 w 2723060"/>
              <a:gd name="connsiteY33" fmla="*/ 2341701 h 3624123"/>
              <a:gd name="connsiteX34" fmla="*/ 874781 w 2723060"/>
              <a:gd name="connsiteY34" fmla="*/ 939029 h 3624123"/>
              <a:gd name="connsiteX35" fmla="*/ 772687 w 2723060"/>
              <a:gd name="connsiteY35" fmla="*/ 774709 h 3624123"/>
              <a:gd name="connsiteX36" fmla="*/ 502494 w 2723060"/>
              <a:gd name="connsiteY36" fmla="*/ 705662 h 3624123"/>
              <a:gd name="connsiteX37" fmla="*/ 579104 w 2723060"/>
              <a:gd name="connsiteY37" fmla="*/ 367817 h 3624123"/>
              <a:gd name="connsiteX38" fmla="*/ 1021286 w 2723060"/>
              <a:gd name="connsiteY38" fmla="*/ 475515 h 3624123"/>
              <a:gd name="connsiteX39" fmla="*/ 1215103 w 2723060"/>
              <a:gd name="connsiteY39" fmla="*/ 521254 h 3624123"/>
              <a:gd name="connsiteX40" fmla="*/ 1344584 w 2723060"/>
              <a:gd name="connsiteY40" fmla="*/ 0 h 3624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23060" h="3624123">
                <a:moveTo>
                  <a:pt x="1218382" y="1905279"/>
                </a:moveTo>
                <a:lnTo>
                  <a:pt x="1051614" y="2576639"/>
                </a:lnTo>
                <a:lnTo>
                  <a:pt x="1081311" y="2585169"/>
                </a:lnTo>
                <a:cubicBezTo>
                  <a:pt x="1298969" y="2649950"/>
                  <a:pt x="1914361" y="2852449"/>
                  <a:pt x="2005664" y="2455670"/>
                </a:cubicBezTo>
                <a:cubicBezTo>
                  <a:pt x="2108358" y="2083382"/>
                  <a:pt x="1458666" y="1949007"/>
                  <a:pt x="1243900" y="1909857"/>
                </a:cubicBezTo>
                <a:lnTo>
                  <a:pt x="1218382" y="1905279"/>
                </a:lnTo>
                <a:close/>
                <a:moveTo>
                  <a:pt x="1451461" y="966969"/>
                </a:moveTo>
                <a:lnTo>
                  <a:pt x="1297825" y="1585462"/>
                </a:lnTo>
                <a:lnTo>
                  <a:pt x="1327295" y="1593882"/>
                </a:lnTo>
                <a:cubicBezTo>
                  <a:pt x="1519222" y="1650575"/>
                  <a:pt x="2016915" y="1812926"/>
                  <a:pt x="2101069" y="1442099"/>
                </a:cubicBezTo>
                <a:cubicBezTo>
                  <a:pt x="2177824" y="1109186"/>
                  <a:pt x="1664178" y="1005150"/>
                  <a:pt x="1476944" y="971501"/>
                </a:cubicBezTo>
                <a:lnTo>
                  <a:pt x="1451461" y="966969"/>
                </a:lnTo>
                <a:close/>
                <a:moveTo>
                  <a:pt x="1344584" y="0"/>
                </a:moveTo>
                <a:lnTo>
                  <a:pt x="1671487" y="81203"/>
                </a:lnTo>
                <a:lnTo>
                  <a:pt x="1542443" y="600696"/>
                </a:lnTo>
                <a:lnTo>
                  <a:pt x="1773570" y="661967"/>
                </a:lnTo>
                <a:lnTo>
                  <a:pt x="1902732" y="141995"/>
                </a:lnTo>
                <a:lnTo>
                  <a:pt x="2229635" y="223199"/>
                </a:lnTo>
                <a:lnTo>
                  <a:pt x="2097157" y="756519"/>
                </a:lnTo>
                <a:cubicBezTo>
                  <a:pt x="2174081" y="779658"/>
                  <a:pt x="2255767" y="812322"/>
                  <a:pt x="2335072" y="840224"/>
                </a:cubicBezTo>
                <a:cubicBezTo>
                  <a:pt x="2999363" y="1160478"/>
                  <a:pt x="2684151" y="1877269"/>
                  <a:pt x="2324552" y="1922314"/>
                </a:cubicBezTo>
                <a:cubicBezTo>
                  <a:pt x="3020600" y="2255035"/>
                  <a:pt x="2529999" y="3321640"/>
                  <a:pt x="1696129" y="3139458"/>
                </a:cubicBezTo>
                <a:lnTo>
                  <a:pt x="1517188" y="3096262"/>
                </a:lnTo>
                <a:lnTo>
                  <a:pt x="1386066" y="3624123"/>
                </a:lnTo>
                <a:lnTo>
                  <a:pt x="1059163" y="3542919"/>
                </a:lnTo>
                <a:lnTo>
                  <a:pt x="1189748" y="3017219"/>
                </a:lnTo>
                <a:lnTo>
                  <a:pt x="956179" y="2960836"/>
                </a:lnTo>
                <a:lnTo>
                  <a:pt x="824545" y="3490760"/>
                </a:lnTo>
                <a:lnTo>
                  <a:pt x="497641" y="3409556"/>
                </a:lnTo>
                <a:lnTo>
                  <a:pt x="628739" y="2881793"/>
                </a:lnTo>
                <a:lnTo>
                  <a:pt x="0" y="2730017"/>
                </a:lnTo>
                <a:lnTo>
                  <a:pt x="156593" y="2363814"/>
                </a:lnTo>
                <a:cubicBezTo>
                  <a:pt x="275674" y="2398365"/>
                  <a:pt x="261590" y="2400365"/>
                  <a:pt x="371795" y="2423080"/>
                </a:cubicBezTo>
                <a:cubicBezTo>
                  <a:pt x="457460" y="2444548"/>
                  <a:pt x="500452" y="2427767"/>
                  <a:pt x="531510" y="2341701"/>
                </a:cubicBezTo>
                <a:cubicBezTo>
                  <a:pt x="598079" y="2089920"/>
                  <a:pt x="822255" y="1188850"/>
                  <a:pt x="874781" y="939029"/>
                </a:cubicBezTo>
                <a:cubicBezTo>
                  <a:pt x="885877" y="854924"/>
                  <a:pt x="836708" y="809166"/>
                  <a:pt x="772687" y="774709"/>
                </a:cubicBezTo>
                <a:cubicBezTo>
                  <a:pt x="651057" y="727032"/>
                  <a:pt x="597490" y="720787"/>
                  <a:pt x="502494" y="705662"/>
                </a:cubicBezTo>
                <a:lnTo>
                  <a:pt x="579104" y="367817"/>
                </a:lnTo>
                <a:cubicBezTo>
                  <a:pt x="724942" y="405705"/>
                  <a:pt x="872814" y="440818"/>
                  <a:pt x="1021286" y="475515"/>
                </a:cubicBezTo>
                <a:lnTo>
                  <a:pt x="1215103" y="521254"/>
                </a:lnTo>
                <a:lnTo>
                  <a:pt x="134458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21">
            <a:extLst>
              <a:ext uri="{FF2B5EF4-FFF2-40B4-BE49-F238E27FC236}">
                <a16:creationId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1544342" y="4082654"/>
            <a:ext cx="873757" cy="538404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A0804">
                  <a:alpha val="5490"/>
                </a:srgbClr>
              </a:clrFrom>
              <a:clrTo>
                <a:srgbClr val="0A0804">
                  <a:alpha val="0"/>
                </a:srgbClr>
              </a:clrTo>
            </a:clrChange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89" y="1369114"/>
            <a:ext cx="1012543" cy="10125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694" y="3244144"/>
            <a:ext cx="742133" cy="742133"/>
          </a:xfrm>
          <a:prstGeom prst="rect">
            <a:avLst/>
          </a:prstGeom>
        </p:spPr>
      </p:pic>
      <p:pic>
        <p:nvPicPr>
          <p:cNvPr id="1026" name="Picture 2" descr="Artificial intelligence ai icon Royalty Free Vector Image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7" t="17994" r="18234" b="22192"/>
          <a:stretch/>
        </p:blipFill>
        <p:spPr bwMode="auto">
          <a:xfrm>
            <a:off x="9323323" y="1415350"/>
            <a:ext cx="779936" cy="80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428801" y="2341323"/>
            <a:ext cx="256898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Artificial Intelligence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308421" y="3028176"/>
            <a:ext cx="809740" cy="80974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28801" y="3911307"/>
            <a:ext cx="256898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computing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</a:blip>
          <a:srcRect l="32428" t="20417" r="32850" b="27653"/>
          <a:stretch/>
        </p:blipFill>
        <p:spPr>
          <a:xfrm rot="576274">
            <a:off x="9441710" y="4683540"/>
            <a:ext cx="543162" cy="87630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428801" y="5678603"/>
            <a:ext cx="256898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intermediary platforms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7419606" y="1369114"/>
            <a:ext cx="0" cy="5486775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6440463" y="3898805"/>
            <a:ext cx="134639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‘Old’ topics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6881863" y="3898804"/>
            <a:ext cx="147559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‘New’ topics</a:t>
            </a:r>
          </a:p>
        </p:txBody>
      </p:sp>
    </p:spTree>
    <p:extLst>
      <p:ext uri="{BB962C8B-B14F-4D97-AF65-F5344CB8AC3E}">
        <p14:creationId xmlns:p14="http://schemas.microsoft.com/office/powerpoint/2010/main" val="3411041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Many different types of crypto assets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E7DF6FF-41A7-47FD-81D4-A962DEF95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44625"/>
            <a:ext cx="10905699" cy="3881904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Crypto currencies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(intended as general medium of exchange)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Traditional cryptocurrencies (not backed by an asset)</a:t>
            </a:r>
          </a:p>
          <a:p>
            <a:pPr lvl="1">
              <a:spcAft>
                <a:spcPts val="600"/>
              </a:spcAft>
            </a:pP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Stablecoins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(backed by asset or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seignorage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-based)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Crypto tokens</a:t>
            </a:r>
          </a:p>
          <a:p>
            <a:pPr lvl="1">
              <a:spcAft>
                <a:spcPts val="600"/>
              </a:spcAft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Asset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tokens (represent debt or equity claim on the issuer)</a:t>
            </a:r>
          </a:p>
          <a:p>
            <a:pPr lvl="1">
              <a:spcAft>
                <a:spcPts val="600"/>
              </a:spcAft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tokens (used as medium of exchange within a platform)</a:t>
            </a:r>
          </a:p>
          <a:p>
            <a:pPr lvl="1">
              <a:spcAft>
                <a:spcPts val="600"/>
              </a:spcAft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Utility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tokens (provide holders future access to goods or services)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Hybrid tokens (combining aspects of other tokens)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lot of different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terminology, classifications and definitions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used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crypto assets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easily emerge</a:t>
            </a:r>
          </a:p>
        </p:txBody>
      </p:sp>
    </p:spTree>
    <p:extLst>
      <p:ext uri="{BB962C8B-B14F-4D97-AF65-F5344CB8AC3E}">
        <p14:creationId xmlns:p14="http://schemas.microsoft.com/office/powerpoint/2010/main" val="3142076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Guidance on recording of crypto assets – state of play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E7DF6FF-41A7-47FD-81D4-A962DEF95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44625"/>
            <a:ext cx="10905699" cy="3881904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Broad agreement for most types, except for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cryptocurrencies without corresponding liability</a:t>
            </a: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account for their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creation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(result of “mining” activities vs “appearance” like fiat currency)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Recording: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financial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assets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valuables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output of miners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(Cryptocurrencies vs validation services)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should their output be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 is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consuming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relevant output?</a:t>
            </a:r>
          </a:p>
        </p:txBody>
      </p:sp>
    </p:spTree>
    <p:extLst>
      <p:ext uri="{BB962C8B-B14F-4D97-AF65-F5344CB8AC3E}">
        <p14:creationId xmlns:p14="http://schemas.microsoft.com/office/powerpoint/2010/main" val="2160727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Artificial intelligence (AI)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7371" y="1429457"/>
            <a:ext cx="10938951" cy="5161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 to have a relevant impact on the economy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is no common definition, but one common element is emerging:</a:t>
            </a:r>
          </a:p>
          <a:p>
            <a:pPr marL="712788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“Al reflects a machine’s ability to respond in a fashion </a:t>
            </a:r>
            <a:br>
              <a:rPr lang="en-US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consistent with human reactions”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 for macroeconomics accountants: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AI activity and its output fit within the current production and asset boundaries? 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nature of the product and how is it valued and recorded?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current classifications and set of accounts properly present the AI activities to users?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244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AI and National Accounts – initial reflections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7371" y="1562099"/>
            <a:ext cx="10938951" cy="5029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 is produced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 falls within the production and asset boundaries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 is not “visible” in the accounts (e.g. it is currently not distinguished from software, hardware)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could be argued that AI is factor of production unique from either capital or labor (or that it combines elements of both)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is a strong link between Data and AI</a:t>
            </a: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540E8B-1139-46A1-A170-9E96EC936F5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2300" y="1265217"/>
            <a:ext cx="8318500" cy="48993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0E0785-718A-4120-919E-7461940C0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368560"/>
            <a:ext cx="11030778" cy="782357"/>
          </a:xfrm>
        </p:spPr>
        <p:txBody>
          <a:bodyPr>
            <a:noAutofit/>
          </a:bodyPr>
          <a:lstStyle/>
          <a:p>
            <a:r>
              <a:rPr lang="en-US" sz="3200" dirty="0"/>
              <a:t>Conceptual Framework for Measurement </a:t>
            </a:r>
            <a:br>
              <a:rPr lang="en-US" sz="3200" dirty="0"/>
            </a:br>
            <a:r>
              <a:rPr lang="en-US" sz="3200" dirty="0"/>
              <a:t>of the Digital Economy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0069AA-E2A3-483C-B730-14A6B55D08EC}"/>
              </a:ext>
            </a:extLst>
          </p:cNvPr>
          <p:cNvSpPr txBox="1"/>
          <p:nvPr/>
        </p:nvSpPr>
        <p:spPr>
          <a:xfrm>
            <a:off x="2251205" y="6164593"/>
            <a:ext cx="5343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OECD, adapted from OECD-WTO-IMF (2019).</a:t>
            </a:r>
          </a:p>
        </p:txBody>
      </p:sp>
    </p:spTree>
    <p:extLst>
      <p:ext uri="{BB962C8B-B14F-4D97-AF65-F5344CB8AC3E}">
        <p14:creationId xmlns:p14="http://schemas.microsoft.com/office/powerpoint/2010/main" val="1821706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571624"/>
            <a:ext cx="10905699" cy="4638675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SUTs will help to </a:t>
            </a: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momentum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all countries in fostering the compilation of </a:t>
            </a: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internationally comparable data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digital economy</a:t>
            </a:r>
          </a:p>
          <a:p>
            <a:pPr>
              <a:spcAft>
                <a:spcPts val="1200"/>
              </a:spcAft>
            </a:pP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Digital SUTs are partly designed to </a:t>
            </a: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 as road maps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help to motivate </a:t>
            </a: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development of new data sources</a:t>
            </a:r>
          </a:p>
          <a:p>
            <a:pPr>
              <a:spcAft>
                <a:spcPts val="1200"/>
              </a:spcAft>
            </a:pP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Fully populating the framework is very challenging. </a:t>
            </a: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partially completed tables will significantly help to fill the current information gaps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2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countries have started working on the framework, targeting some </a:t>
            </a:r>
            <a:r>
              <a:rPr lang="en-GB" sz="2200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priority indicators</a:t>
            </a:r>
          </a:p>
          <a:p>
            <a:pPr marL="728663" lvl="1" indent="-3857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Output, Gross Value Added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GVA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its components, of 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industries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28663" lvl="1" indent="-3857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Intermediate consumption of 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Intermediary Services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Computing Services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total ICT goods and digital services</a:t>
            </a:r>
          </a:p>
          <a:p>
            <a:pPr marL="728663" lvl="1" indent="-3857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Expenditures 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split by nature of the transaction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estimates of </a:t>
            </a:r>
            <a:r>
              <a:rPr lang="en-GB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trade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Overall ambition and current situation </a:t>
            </a:r>
          </a:p>
        </p:txBody>
      </p:sp>
    </p:spTree>
    <p:extLst>
      <p:ext uri="{BB962C8B-B14F-4D97-AF65-F5344CB8AC3E}">
        <p14:creationId xmlns:p14="http://schemas.microsoft.com/office/powerpoint/2010/main" val="508804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DF6FF-41A7-47FD-81D4-A962DEF95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Traditional data sources need to be </a:t>
            </a: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updated more frequently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capture rapid changes associated with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digitalisation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Otherwise, </a:t>
            </a:r>
          </a:p>
          <a:p>
            <a:pPr marL="393700">
              <a:spcAft>
                <a:spcPts val="600"/>
              </a:spcAft>
            </a:pP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spending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not reflect the value of these goods in a timely fashion, and </a:t>
            </a:r>
          </a:p>
          <a:p>
            <a:pPr marL="393700">
              <a:spcAft>
                <a:spcPts val="600"/>
              </a:spcAft>
            </a:pPr>
            <a:r>
              <a:rPr lang="en-US" b="1" dirty="0">
                <a:solidFill>
                  <a:srgbClr val="4759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 and volume measures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not adequately represent: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versions of existing goods (quality improvements in cars),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types of outlets (UBER, Airbnb),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Entirely new goods (cloud services)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50529E-4090-4F8F-BD5A-9C9F5CBB6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Price and volume measurement of goods and services </a:t>
            </a:r>
            <a:br>
              <a:rPr lang="en-US" sz="3200" dirty="0"/>
            </a:br>
            <a:r>
              <a:rPr lang="en-US" sz="3200" dirty="0"/>
              <a:t>affected by digitalization: challenges 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81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3189</TotalTime>
  <Words>1196</Words>
  <Application>Microsoft Office PowerPoint</Application>
  <PresentationFormat>Widescreen</PresentationFormat>
  <Paragraphs>99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Task team on Digitalisation: overview of work on other topics</vt:lpstr>
      <vt:lpstr>Digitalization Task Team: research topics </vt:lpstr>
      <vt:lpstr>Many different types of crypto assets</vt:lpstr>
      <vt:lpstr>Guidance on recording of crypto assets – state of play</vt:lpstr>
      <vt:lpstr>Artificial intelligence (AI)</vt:lpstr>
      <vt:lpstr>AI and National Accounts – initial reflections</vt:lpstr>
      <vt:lpstr>Conceptual Framework for Measurement  of the Digital Economy </vt:lpstr>
      <vt:lpstr>Overall ambition and current situation </vt:lpstr>
      <vt:lpstr>Price and volume measurement of goods and services  affected by digitalization: challenges </vt:lpstr>
      <vt:lpstr>Guidance note on price and volume measurement of goods and services affected by digitalization</vt:lpstr>
      <vt:lpstr>Price and volume measurement of goods and services  affected by digitalization: open issues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 BPM Update</dc:title>
  <dc:creator>FRANCO LOPES Ana (ESTAT)</dc:creator>
  <cp:lastModifiedBy>Oleksandr SVIRCHEVSKYY</cp:lastModifiedBy>
  <cp:revision>167</cp:revision>
  <cp:lastPrinted>2020-12-06T14:02:24Z</cp:lastPrinted>
  <dcterms:created xsi:type="dcterms:W3CDTF">2020-05-28T15:31:49Z</dcterms:created>
  <dcterms:modified xsi:type="dcterms:W3CDTF">2021-05-12T08:31:35Z</dcterms:modified>
</cp:coreProperties>
</file>