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slideshow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</p:sldIdLst>
  <p:sldSz cx="10058400" cy="7772400"/>
  <p:notesSz cx="10058400" cy="7772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1500" y="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3767582" y="3139693"/>
            <a:ext cx="2523235" cy="63563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508760" y="4352544"/>
            <a:ext cx="7040880" cy="19431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14/05/21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rgbClr val="898989"/>
                </a:solidFill>
                <a:latin typeface="Calibri"/>
                <a:cs typeface="Calibri"/>
              </a:defRPr>
            </a:lvl1pPr>
          </a:lstStyle>
          <a:p>
            <a:pPr marL="38100">
              <a:lnSpc>
                <a:spcPts val="1240"/>
              </a:lnSpc>
            </a:pPr>
            <a:fld id="{81D60167-4931-47E6-BA6A-407CBD079E47}" type="slidenum">
              <a:rPr dirty="0"/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14/05/21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rgbClr val="898989"/>
                </a:solidFill>
                <a:latin typeface="Calibri"/>
                <a:cs typeface="Calibri"/>
              </a:defRPr>
            </a:lvl1pPr>
          </a:lstStyle>
          <a:p>
            <a:pPr marL="38100">
              <a:lnSpc>
                <a:spcPts val="1240"/>
              </a:lnSpc>
            </a:pPr>
            <a:fld id="{81D60167-4931-47E6-BA6A-407CBD079E47}" type="slidenum">
              <a:rPr dirty="0"/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502920" y="1787652"/>
            <a:ext cx="4375404" cy="512978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5180076" y="1787652"/>
            <a:ext cx="4375404" cy="512978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14/05/21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rgbClr val="898989"/>
                </a:solidFill>
                <a:latin typeface="Calibri"/>
                <a:cs typeface="Calibri"/>
              </a:defRPr>
            </a:lvl1pPr>
          </a:lstStyle>
          <a:p>
            <a:pPr marL="38100">
              <a:lnSpc>
                <a:spcPts val="1240"/>
              </a:lnSpc>
            </a:pPr>
            <a:fld id="{81D60167-4931-47E6-BA6A-407CBD079E47}" type="slidenum">
              <a:rPr dirty="0"/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14/05/21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rgbClr val="898989"/>
                </a:solidFill>
                <a:latin typeface="Calibri"/>
                <a:cs typeface="Calibri"/>
              </a:defRPr>
            </a:lvl1pPr>
          </a:lstStyle>
          <a:p>
            <a:pPr marL="38100">
              <a:lnSpc>
                <a:spcPts val="1240"/>
              </a:lnSpc>
            </a:pPr>
            <a:fld id="{81D60167-4931-47E6-BA6A-407CBD079E47}" type="slidenum">
              <a:rPr dirty="0"/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14/05/21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rgbClr val="898989"/>
                </a:solidFill>
                <a:latin typeface="Calibri"/>
                <a:cs typeface="Calibri"/>
              </a:defRPr>
            </a:lvl1pPr>
          </a:lstStyle>
          <a:p>
            <a:pPr marL="38100">
              <a:lnSpc>
                <a:spcPts val="1240"/>
              </a:lnSpc>
            </a:pPr>
            <a:fld id="{81D60167-4931-47E6-BA6A-407CBD079E47}" type="slidenum">
              <a:rPr dirty="0"/>
              <a:t>‹#›</a:t>
            </a:fld>
            <a:endParaRPr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457200" y="457200"/>
            <a:ext cx="9144000" cy="6858000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096772" y="2061464"/>
            <a:ext cx="7864855" cy="11226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600" b="0" i="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980187" y="1922293"/>
            <a:ext cx="6697345" cy="512889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419856" y="7228332"/>
            <a:ext cx="3218688" cy="3886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502920" y="7228332"/>
            <a:ext cx="2313432" cy="3886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14/05/21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8859011" y="6820154"/>
            <a:ext cx="230504" cy="1778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200" b="0" i="0">
                <a:solidFill>
                  <a:srgbClr val="898989"/>
                </a:solidFill>
                <a:latin typeface="Calibri"/>
                <a:cs typeface="Calibri"/>
              </a:defRPr>
            </a:lvl1pPr>
          </a:lstStyle>
          <a:p>
            <a:pPr marL="38100">
              <a:lnSpc>
                <a:spcPts val="1240"/>
              </a:lnSpc>
            </a:pPr>
            <a:fld id="{81D60167-4931-47E6-BA6A-407CBD079E47}" type="slidenum">
              <a:rPr dirty="0"/>
              <a:t>‹#›</a:t>
            </a:fld>
            <a:endParaRPr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hyperlink" Target="mailto:dylan.rassier@bea.gov" TargetMode="Externa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57200" y="457200"/>
            <a:ext cx="9144000" cy="6858000"/>
          </a:xfrm>
          <a:prstGeom prst="rect">
            <a:avLst/>
          </a:prstGeom>
        </p:spPr>
      </p:pic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076575" marR="5080" indent="-3064510">
              <a:lnSpc>
                <a:spcPct val="100000"/>
              </a:lnSpc>
              <a:spcBef>
                <a:spcPts val="100"/>
              </a:spcBef>
            </a:pPr>
            <a:r>
              <a:rPr spc="-15" dirty="0"/>
              <a:t>Update </a:t>
            </a:r>
            <a:r>
              <a:rPr spc="-5" dirty="0"/>
              <a:t>on the </a:t>
            </a:r>
            <a:r>
              <a:rPr spc="-40" dirty="0"/>
              <a:t>Treatment </a:t>
            </a:r>
            <a:r>
              <a:rPr spc="-5" dirty="0"/>
              <a:t>of </a:t>
            </a:r>
            <a:r>
              <a:rPr spc="-10" dirty="0"/>
              <a:t>“Free” Digital </a:t>
            </a:r>
            <a:r>
              <a:rPr spc="-800" dirty="0"/>
              <a:t> </a:t>
            </a:r>
            <a:r>
              <a:rPr spc="-15" dirty="0"/>
              <a:t>Products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2835655" y="3713480"/>
            <a:ext cx="4311015" cy="4527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800" spc="-15" dirty="0">
                <a:latin typeface="Calibri"/>
                <a:cs typeface="Calibri"/>
              </a:rPr>
              <a:t>Presented</a:t>
            </a:r>
            <a:r>
              <a:rPr sz="2800" spc="-25" dirty="0">
                <a:latin typeface="Calibri"/>
                <a:cs typeface="Calibri"/>
              </a:rPr>
              <a:t> </a:t>
            </a:r>
            <a:r>
              <a:rPr sz="2800" spc="-10" dirty="0">
                <a:latin typeface="Calibri"/>
                <a:cs typeface="Calibri"/>
              </a:rPr>
              <a:t>by</a:t>
            </a:r>
            <a:r>
              <a:rPr sz="2800" spc="-15" dirty="0">
                <a:latin typeface="Calibri"/>
                <a:cs typeface="Calibri"/>
              </a:rPr>
              <a:t> </a:t>
            </a:r>
            <a:r>
              <a:rPr sz="2800" spc="-5" dirty="0">
                <a:latin typeface="Calibri"/>
                <a:cs typeface="Calibri"/>
              </a:rPr>
              <a:t>Dylan</a:t>
            </a:r>
            <a:r>
              <a:rPr sz="2800" spc="-20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G.</a:t>
            </a:r>
            <a:r>
              <a:rPr sz="2800" spc="-10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Rassier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1701038" y="5381497"/>
            <a:ext cx="6656070" cy="185801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909955" marR="977900" algn="ctr">
              <a:lnSpc>
                <a:spcPct val="100000"/>
              </a:lnSpc>
              <a:spcBef>
                <a:spcPts val="95"/>
              </a:spcBef>
            </a:pPr>
            <a:r>
              <a:rPr sz="2000" spc="-10" dirty="0">
                <a:solidFill>
                  <a:srgbClr val="898989"/>
                </a:solidFill>
                <a:latin typeface="Calibri"/>
                <a:cs typeface="Calibri"/>
              </a:rPr>
              <a:t>UNECE</a:t>
            </a:r>
            <a:r>
              <a:rPr sz="2000" spc="-15" dirty="0">
                <a:solidFill>
                  <a:srgbClr val="898989"/>
                </a:solidFill>
                <a:latin typeface="Calibri"/>
                <a:cs typeface="Calibri"/>
              </a:rPr>
              <a:t> </a:t>
            </a:r>
            <a:r>
              <a:rPr sz="2000" spc="-10" dirty="0">
                <a:solidFill>
                  <a:srgbClr val="898989"/>
                </a:solidFill>
                <a:latin typeface="Calibri"/>
                <a:cs typeface="Calibri"/>
              </a:rPr>
              <a:t>Group</a:t>
            </a:r>
            <a:r>
              <a:rPr sz="2000" spc="-5" dirty="0">
                <a:solidFill>
                  <a:srgbClr val="898989"/>
                </a:solidFill>
                <a:latin typeface="Calibri"/>
                <a:cs typeface="Calibri"/>
              </a:rPr>
              <a:t> of Experts</a:t>
            </a:r>
            <a:r>
              <a:rPr sz="2000" spc="15" dirty="0">
                <a:solidFill>
                  <a:srgbClr val="898989"/>
                </a:solidFill>
                <a:latin typeface="Calibri"/>
                <a:cs typeface="Calibri"/>
              </a:rPr>
              <a:t> </a:t>
            </a:r>
            <a:r>
              <a:rPr sz="2000" spc="-5" dirty="0">
                <a:solidFill>
                  <a:srgbClr val="898989"/>
                </a:solidFill>
                <a:latin typeface="Calibri"/>
                <a:cs typeface="Calibri"/>
              </a:rPr>
              <a:t>on National</a:t>
            </a:r>
            <a:r>
              <a:rPr sz="2000" dirty="0">
                <a:solidFill>
                  <a:srgbClr val="898989"/>
                </a:solidFill>
                <a:latin typeface="Calibri"/>
                <a:cs typeface="Calibri"/>
              </a:rPr>
              <a:t> </a:t>
            </a:r>
            <a:r>
              <a:rPr sz="2000" spc="-10" dirty="0">
                <a:solidFill>
                  <a:srgbClr val="898989"/>
                </a:solidFill>
                <a:latin typeface="Calibri"/>
                <a:cs typeface="Calibri"/>
              </a:rPr>
              <a:t>Accounts </a:t>
            </a:r>
            <a:r>
              <a:rPr sz="2000" spc="-434" dirty="0">
                <a:solidFill>
                  <a:srgbClr val="898989"/>
                </a:solidFill>
                <a:latin typeface="Calibri"/>
                <a:cs typeface="Calibri"/>
              </a:rPr>
              <a:t> </a:t>
            </a:r>
            <a:r>
              <a:rPr sz="2000" spc="-10" dirty="0">
                <a:solidFill>
                  <a:srgbClr val="898989"/>
                </a:solidFill>
                <a:latin typeface="Calibri"/>
                <a:cs typeface="Calibri"/>
              </a:rPr>
              <a:t>Virtual</a:t>
            </a:r>
            <a:r>
              <a:rPr sz="2000" spc="15" dirty="0">
                <a:solidFill>
                  <a:srgbClr val="898989"/>
                </a:solidFill>
                <a:latin typeface="Calibri"/>
                <a:cs typeface="Calibri"/>
              </a:rPr>
              <a:t> </a:t>
            </a:r>
            <a:r>
              <a:rPr sz="2000" spc="-5" dirty="0">
                <a:solidFill>
                  <a:srgbClr val="898989"/>
                </a:solidFill>
                <a:latin typeface="Calibri"/>
                <a:cs typeface="Calibri"/>
              </a:rPr>
              <a:t>Meeting</a:t>
            </a:r>
            <a:endParaRPr sz="2000">
              <a:latin typeface="Calibri"/>
              <a:cs typeface="Calibri"/>
            </a:endParaRPr>
          </a:p>
          <a:p>
            <a:pPr marR="68580" algn="ctr">
              <a:lnSpc>
                <a:spcPct val="100000"/>
              </a:lnSpc>
            </a:pPr>
            <a:r>
              <a:rPr sz="2000" spc="-15" dirty="0">
                <a:solidFill>
                  <a:srgbClr val="898989"/>
                </a:solidFill>
                <a:latin typeface="Calibri"/>
                <a:cs typeface="Calibri"/>
              </a:rPr>
              <a:t>May</a:t>
            </a:r>
            <a:r>
              <a:rPr sz="2000" spc="-20" dirty="0">
                <a:solidFill>
                  <a:srgbClr val="898989"/>
                </a:solidFill>
                <a:latin typeface="Calibri"/>
                <a:cs typeface="Calibri"/>
              </a:rPr>
              <a:t> </a:t>
            </a:r>
            <a:r>
              <a:rPr sz="2000" spc="-5" dirty="0">
                <a:solidFill>
                  <a:srgbClr val="898989"/>
                </a:solidFill>
                <a:latin typeface="Calibri"/>
                <a:cs typeface="Calibri"/>
              </a:rPr>
              <a:t>18,</a:t>
            </a:r>
            <a:r>
              <a:rPr sz="2000" spc="-15" dirty="0">
                <a:solidFill>
                  <a:srgbClr val="898989"/>
                </a:solidFill>
                <a:latin typeface="Calibri"/>
                <a:cs typeface="Calibri"/>
              </a:rPr>
              <a:t> </a:t>
            </a:r>
            <a:r>
              <a:rPr sz="2000" spc="-5" dirty="0">
                <a:solidFill>
                  <a:srgbClr val="898989"/>
                </a:solidFill>
                <a:latin typeface="Calibri"/>
                <a:cs typeface="Calibri"/>
              </a:rPr>
              <a:t>2021</a:t>
            </a:r>
            <a:endParaRPr sz="20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30"/>
              </a:spcBef>
            </a:pPr>
            <a:endParaRPr sz="275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sz="1600" spc="-5" dirty="0">
                <a:solidFill>
                  <a:srgbClr val="7E7E7E"/>
                </a:solidFill>
                <a:latin typeface="Calibri"/>
                <a:cs typeface="Calibri"/>
              </a:rPr>
              <a:t>The</a:t>
            </a:r>
            <a:r>
              <a:rPr sz="1600" dirty="0">
                <a:solidFill>
                  <a:srgbClr val="7E7E7E"/>
                </a:solidFill>
                <a:latin typeface="Calibri"/>
                <a:cs typeface="Calibri"/>
              </a:rPr>
              <a:t> </a:t>
            </a:r>
            <a:r>
              <a:rPr sz="1600" spc="-10" dirty="0">
                <a:solidFill>
                  <a:srgbClr val="7E7E7E"/>
                </a:solidFill>
                <a:latin typeface="Calibri"/>
                <a:cs typeface="Calibri"/>
              </a:rPr>
              <a:t>views</a:t>
            </a:r>
            <a:r>
              <a:rPr sz="1600" dirty="0">
                <a:solidFill>
                  <a:srgbClr val="7E7E7E"/>
                </a:solidFill>
                <a:latin typeface="Calibri"/>
                <a:cs typeface="Calibri"/>
              </a:rPr>
              <a:t> </a:t>
            </a:r>
            <a:r>
              <a:rPr sz="1600" spc="-10" dirty="0">
                <a:solidFill>
                  <a:srgbClr val="7E7E7E"/>
                </a:solidFill>
                <a:latin typeface="Calibri"/>
                <a:cs typeface="Calibri"/>
              </a:rPr>
              <a:t>express</a:t>
            </a:r>
            <a:r>
              <a:rPr sz="1600" spc="-5" dirty="0">
                <a:solidFill>
                  <a:srgbClr val="7E7E7E"/>
                </a:solidFill>
                <a:latin typeface="Calibri"/>
                <a:cs typeface="Calibri"/>
              </a:rPr>
              <a:t> </a:t>
            </a:r>
            <a:r>
              <a:rPr sz="1600" spc="-10" dirty="0">
                <a:solidFill>
                  <a:srgbClr val="7E7E7E"/>
                </a:solidFill>
                <a:latin typeface="Calibri"/>
                <a:cs typeface="Calibri"/>
              </a:rPr>
              <a:t>here</a:t>
            </a:r>
            <a:r>
              <a:rPr sz="1600" spc="10" dirty="0">
                <a:solidFill>
                  <a:srgbClr val="7E7E7E"/>
                </a:solidFill>
                <a:latin typeface="Calibri"/>
                <a:cs typeface="Calibri"/>
              </a:rPr>
              <a:t> </a:t>
            </a:r>
            <a:r>
              <a:rPr sz="1600" spc="-10" dirty="0">
                <a:solidFill>
                  <a:srgbClr val="7E7E7E"/>
                </a:solidFill>
                <a:latin typeface="Calibri"/>
                <a:cs typeface="Calibri"/>
              </a:rPr>
              <a:t>are</a:t>
            </a:r>
            <a:r>
              <a:rPr sz="1600" spc="10" dirty="0">
                <a:solidFill>
                  <a:srgbClr val="7E7E7E"/>
                </a:solidFill>
                <a:latin typeface="Calibri"/>
                <a:cs typeface="Calibri"/>
              </a:rPr>
              <a:t> </a:t>
            </a:r>
            <a:r>
              <a:rPr sz="1600" spc="-5" dirty="0">
                <a:solidFill>
                  <a:srgbClr val="7E7E7E"/>
                </a:solidFill>
                <a:latin typeface="Calibri"/>
                <a:cs typeface="Calibri"/>
              </a:rPr>
              <a:t>those</a:t>
            </a:r>
            <a:r>
              <a:rPr sz="1600" spc="10" dirty="0">
                <a:solidFill>
                  <a:srgbClr val="7E7E7E"/>
                </a:solidFill>
                <a:latin typeface="Calibri"/>
                <a:cs typeface="Calibri"/>
              </a:rPr>
              <a:t> </a:t>
            </a:r>
            <a:r>
              <a:rPr sz="1600" dirty="0">
                <a:solidFill>
                  <a:srgbClr val="7E7E7E"/>
                </a:solidFill>
                <a:latin typeface="Calibri"/>
                <a:cs typeface="Calibri"/>
              </a:rPr>
              <a:t>of</a:t>
            </a:r>
            <a:r>
              <a:rPr sz="1600" spc="5" dirty="0">
                <a:solidFill>
                  <a:srgbClr val="7E7E7E"/>
                </a:solidFill>
                <a:latin typeface="Calibri"/>
                <a:cs typeface="Calibri"/>
              </a:rPr>
              <a:t> </a:t>
            </a:r>
            <a:r>
              <a:rPr sz="1600" spc="-5" dirty="0">
                <a:solidFill>
                  <a:srgbClr val="7E7E7E"/>
                </a:solidFill>
                <a:latin typeface="Calibri"/>
                <a:cs typeface="Calibri"/>
              </a:rPr>
              <a:t>the</a:t>
            </a:r>
            <a:r>
              <a:rPr sz="1600" spc="10" dirty="0">
                <a:solidFill>
                  <a:srgbClr val="7E7E7E"/>
                </a:solidFill>
                <a:latin typeface="Calibri"/>
                <a:cs typeface="Calibri"/>
              </a:rPr>
              <a:t> </a:t>
            </a:r>
            <a:r>
              <a:rPr sz="1600" spc="-10" dirty="0">
                <a:solidFill>
                  <a:srgbClr val="7E7E7E"/>
                </a:solidFill>
                <a:latin typeface="Calibri"/>
                <a:cs typeface="Calibri"/>
              </a:rPr>
              <a:t>authors</a:t>
            </a:r>
            <a:r>
              <a:rPr sz="1600" dirty="0">
                <a:solidFill>
                  <a:srgbClr val="7E7E7E"/>
                </a:solidFill>
                <a:latin typeface="Calibri"/>
                <a:cs typeface="Calibri"/>
              </a:rPr>
              <a:t> </a:t>
            </a:r>
            <a:r>
              <a:rPr sz="1600" spc="-5" dirty="0">
                <a:solidFill>
                  <a:srgbClr val="7E7E7E"/>
                </a:solidFill>
                <a:latin typeface="Calibri"/>
                <a:cs typeface="Calibri"/>
              </a:rPr>
              <a:t>and</a:t>
            </a:r>
            <a:r>
              <a:rPr sz="1600" spc="-15" dirty="0">
                <a:solidFill>
                  <a:srgbClr val="7E7E7E"/>
                </a:solidFill>
                <a:latin typeface="Calibri"/>
                <a:cs typeface="Calibri"/>
              </a:rPr>
              <a:t> </a:t>
            </a:r>
            <a:r>
              <a:rPr sz="1600" spc="-5" dirty="0">
                <a:solidFill>
                  <a:srgbClr val="7E7E7E"/>
                </a:solidFill>
                <a:latin typeface="Calibri"/>
                <a:cs typeface="Calibri"/>
              </a:rPr>
              <a:t>not</a:t>
            </a:r>
            <a:r>
              <a:rPr sz="1600" spc="5" dirty="0">
                <a:solidFill>
                  <a:srgbClr val="7E7E7E"/>
                </a:solidFill>
                <a:latin typeface="Calibri"/>
                <a:cs typeface="Calibri"/>
              </a:rPr>
              <a:t> </a:t>
            </a:r>
            <a:r>
              <a:rPr sz="1600" spc="-5" dirty="0">
                <a:solidFill>
                  <a:srgbClr val="7E7E7E"/>
                </a:solidFill>
                <a:latin typeface="Calibri"/>
                <a:cs typeface="Calibri"/>
              </a:rPr>
              <a:t>necessarily</a:t>
            </a:r>
            <a:r>
              <a:rPr sz="1600" spc="5" dirty="0">
                <a:solidFill>
                  <a:srgbClr val="7E7E7E"/>
                </a:solidFill>
                <a:latin typeface="Calibri"/>
                <a:cs typeface="Calibri"/>
              </a:rPr>
              <a:t> </a:t>
            </a:r>
            <a:r>
              <a:rPr sz="1600" spc="-5" dirty="0">
                <a:solidFill>
                  <a:srgbClr val="7E7E7E"/>
                </a:solidFill>
                <a:latin typeface="Calibri"/>
                <a:cs typeface="Calibri"/>
              </a:rPr>
              <a:t>those</a:t>
            </a:r>
            <a:r>
              <a:rPr sz="1600" spc="5" dirty="0">
                <a:solidFill>
                  <a:srgbClr val="7E7E7E"/>
                </a:solidFill>
                <a:latin typeface="Calibri"/>
                <a:cs typeface="Calibri"/>
              </a:rPr>
              <a:t> </a:t>
            </a:r>
            <a:r>
              <a:rPr sz="1600" dirty="0">
                <a:solidFill>
                  <a:srgbClr val="7E7E7E"/>
                </a:solidFill>
                <a:latin typeface="Calibri"/>
                <a:cs typeface="Calibri"/>
              </a:rPr>
              <a:t>of</a:t>
            </a:r>
            <a:r>
              <a:rPr sz="1600" spc="10" dirty="0">
                <a:solidFill>
                  <a:srgbClr val="7E7E7E"/>
                </a:solidFill>
                <a:latin typeface="Calibri"/>
                <a:cs typeface="Calibri"/>
              </a:rPr>
              <a:t> </a:t>
            </a:r>
            <a:r>
              <a:rPr sz="1600" spc="-5" dirty="0">
                <a:solidFill>
                  <a:srgbClr val="7E7E7E"/>
                </a:solidFill>
                <a:latin typeface="Calibri"/>
                <a:cs typeface="Calibri"/>
              </a:rPr>
              <a:t>the</a:t>
            </a:r>
            <a:endParaRPr sz="1600">
              <a:latin typeface="Calibri"/>
              <a:cs typeface="Calibri"/>
            </a:endParaRPr>
          </a:p>
          <a:p>
            <a:pPr marL="558800">
              <a:lnSpc>
                <a:spcPct val="100000"/>
              </a:lnSpc>
            </a:pPr>
            <a:r>
              <a:rPr sz="1600" spc="-10" dirty="0">
                <a:solidFill>
                  <a:srgbClr val="7E7E7E"/>
                </a:solidFill>
                <a:latin typeface="Calibri"/>
                <a:cs typeface="Calibri"/>
              </a:rPr>
              <a:t>U.S.</a:t>
            </a:r>
            <a:r>
              <a:rPr sz="1600" dirty="0">
                <a:solidFill>
                  <a:srgbClr val="7E7E7E"/>
                </a:solidFill>
                <a:latin typeface="Calibri"/>
                <a:cs typeface="Calibri"/>
              </a:rPr>
              <a:t> </a:t>
            </a:r>
            <a:r>
              <a:rPr sz="1600" spc="-10" dirty="0">
                <a:solidFill>
                  <a:srgbClr val="7E7E7E"/>
                </a:solidFill>
                <a:latin typeface="Calibri"/>
                <a:cs typeface="Calibri"/>
              </a:rPr>
              <a:t>Department</a:t>
            </a:r>
            <a:r>
              <a:rPr sz="1600" spc="15" dirty="0">
                <a:solidFill>
                  <a:srgbClr val="7E7E7E"/>
                </a:solidFill>
                <a:latin typeface="Calibri"/>
                <a:cs typeface="Calibri"/>
              </a:rPr>
              <a:t> </a:t>
            </a:r>
            <a:r>
              <a:rPr sz="1600" dirty="0">
                <a:solidFill>
                  <a:srgbClr val="7E7E7E"/>
                </a:solidFill>
                <a:latin typeface="Calibri"/>
                <a:cs typeface="Calibri"/>
              </a:rPr>
              <a:t>of</a:t>
            </a:r>
            <a:r>
              <a:rPr sz="1600" spc="5" dirty="0">
                <a:solidFill>
                  <a:srgbClr val="7E7E7E"/>
                </a:solidFill>
                <a:latin typeface="Calibri"/>
                <a:cs typeface="Calibri"/>
              </a:rPr>
              <a:t> </a:t>
            </a:r>
            <a:r>
              <a:rPr sz="1600" spc="-10" dirty="0">
                <a:solidFill>
                  <a:srgbClr val="7E7E7E"/>
                </a:solidFill>
                <a:latin typeface="Calibri"/>
                <a:cs typeface="Calibri"/>
              </a:rPr>
              <a:t>Commerce</a:t>
            </a:r>
            <a:r>
              <a:rPr sz="1600" spc="10" dirty="0">
                <a:solidFill>
                  <a:srgbClr val="7E7E7E"/>
                </a:solidFill>
                <a:latin typeface="Calibri"/>
                <a:cs typeface="Calibri"/>
              </a:rPr>
              <a:t> </a:t>
            </a:r>
            <a:r>
              <a:rPr sz="1600" dirty="0">
                <a:solidFill>
                  <a:srgbClr val="7E7E7E"/>
                </a:solidFill>
                <a:latin typeface="Calibri"/>
                <a:cs typeface="Calibri"/>
              </a:rPr>
              <a:t>or</a:t>
            </a:r>
            <a:r>
              <a:rPr sz="1600" spc="20" dirty="0">
                <a:solidFill>
                  <a:srgbClr val="7E7E7E"/>
                </a:solidFill>
                <a:latin typeface="Calibri"/>
                <a:cs typeface="Calibri"/>
              </a:rPr>
              <a:t> </a:t>
            </a:r>
            <a:r>
              <a:rPr sz="1600" spc="-5" dirty="0">
                <a:solidFill>
                  <a:srgbClr val="7E7E7E"/>
                </a:solidFill>
                <a:latin typeface="Calibri"/>
                <a:cs typeface="Calibri"/>
              </a:rPr>
              <a:t>the</a:t>
            </a:r>
            <a:r>
              <a:rPr sz="1600" spc="10" dirty="0">
                <a:solidFill>
                  <a:srgbClr val="7E7E7E"/>
                </a:solidFill>
                <a:latin typeface="Calibri"/>
                <a:cs typeface="Calibri"/>
              </a:rPr>
              <a:t> </a:t>
            </a:r>
            <a:r>
              <a:rPr sz="1600" spc="-10" dirty="0">
                <a:solidFill>
                  <a:srgbClr val="7E7E7E"/>
                </a:solidFill>
                <a:latin typeface="Calibri"/>
                <a:cs typeface="Calibri"/>
              </a:rPr>
              <a:t>Bureau</a:t>
            </a:r>
            <a:r>
              <a:rPr sz="1600" spc="5" dirty="0">
                <a:solidFill>
                  <a:srgbClr val="7E7E7E"/>
                </a:solidFill>
                <a:latin typeface="Calibri"/>
                <a:cs typeface="Calibri"/>
              </a:rPr>
              <a:t> </a:t>
            </a:r>
            <a:r>
              <a:rPr sz="1600" dirty="0">
                <a:solidFill>
                  <a:srgbClr val="7E7E7E"/>
                </a:solidFill>
                <a:latin typeface="Calibri"/>
                <a:cs typeface="Calibri"/>
              </a:rPr>
              <a:t>of</a:t>
            </a:r>
            <a:r>
              <a:rPr sz="1600" spc="5" dirty="0">
                <a:solidFill>
                  <a:srgbClr val="7E7E7E"/>
                </a:solidFill>
                <a:latin typeface="Calibri"/>
                <a:cs typeface="Calibri"/>
              </a:rPr>
              <a:t> </a:t>
            </a:r>
            <a:r>
              <a:rPr sz="1600" spc="-10" dirty="0">
                <a:solidFill>
                  <a:srgbClr val="7E7E7E"/>
                </a:solidFill>
                <a:latin typeface="Calibri"/>
                <a:cs typeface="Calibri"/>
              </a:rPr>
              <a:t>Economic</a:t>
            </a:r>
            <a:r>
              <a:rPr sz="1600" spc="10" dirty="0">
                <a:solidFill>
                  <a:srgbClr val="7E7E7E"/>
                </a:solidFill>
                <a:latin typeface="Calibri"/>
                <a:cs typeface="Calibri"/>
              </a:rPr>
              <a:t> </a:t>
            </a:r>
            <a:r>
              <a:rPr sz="1600" spc="-10" dirty="0">
                <a:solidFill>
                  <a:srgbClr val="7E7E7E"/>
                </a:solidFill>
                <a:latin typeface="Calibri"/>
                <a:cs typeface="Calibri"/>
              </a:rPr>
              <a:t>Analysis.</a:t>
            </a:r>
            <a:endParaRPr sz="16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916939" y="731011"/>
            <a:ext cx="3569335" cy="51308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3200" spc="-5" dirty="0">
                <a:solidFill>
                  <a:srgbClr val="FF0000"/>
                </a:solidFill>
              </a:rPr>
              <a:t>SNA</a:t>
            </a:r>
            <a:r>
              <a:rPr sz="3200" spc="-25" dirty="0">
                <a:solidFill>
                  <a:srgbClr val="FF0000"/>
                </a:solidFill>
              </a:rPr>
              <a:t> </a:t>
            </a:r>
            <a:r>
              <a:rPr sz="3200" spc="-15" dirty="0">
                <a:solidFill>
                  <a:srgbClr val="FF0000"/>
                </a:solidFill>
              </a:rPr>
              <a:t>Satellite</a:t>
            </a:r>
            <a:r>
              <a:rPr sz="3200" dirty="0">
                <a:solidFill>
                  <a:srgbClr val="FF0000"/>
                </a:solidFill>
              </a:rPr>
              <a:t> </a:t>
            </a:r>
            <a:r>
              <a:rPr sz="3200" spc="-15" dirty="0">
                <a:solidFill>
                  <a:srgbClr val="FF0000"/>
                </a:solidFill>
              </a:rPr>
              <a:t>Account</a:t>
            </a:r>
            <a:endParaRPr sz="3200"/>
          </a:p>
        </p:txBody>
      </p:sp>
      <p:sp>
        <p:nvSpPr>
          <p:cNvPr id="4" name="object 4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240"/>
              </a:lnSpc>
            </a:pPr>
            <a:fld id="{81D60167-4931-47E6-BA6A-407CBD079E47}" type="slidenum">
              <a:rPr dirty="0"/>
              <a:t>10</a:t>
            </a:fld>
            <a:endParaRPr dirty="0"/>
          </a:p>
        </p:txBody>
      </p:sp>
      <p:sp>
        <p:nvSpPr>
          <p:cNvPr id="3" name="object 3"/>
          <p:cNvSpPr txBox="1"/>
          <p:nvPr/>
        </p:nvSpPr>
        <p:spPr>
          <a:xfrm>
            <a:off x="925322" y="1686560"/>
            <a:ext cx="7891780" cy="46005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34950" indent="-222885">
              <a:lnSpc>
                <a:spcPct val="100000"/>
              </a:lnSpc>
              <a:spcBef>
                <a:spcPts val="100"/>
              </a:spcBef>
              <a:buFont typeface="Arial"/>
              <a:buChar char="•"/>
              <a:tabLst>
                <a:tab pos="235585" algn="l"/>
              </a:tabLst>
            </a:pPr>
            <a:r>
              <a:rPr sz="2800" spc="-10" dirty="0">
                <a:latin typeface="Calibri"/>
                <a:cs typeface="Calibri"/>
              </a:rPr>
              <a:t>Scope</a:t>
            </a:r>
            <a:r>
              <a:rPr sz="2800" spc="-5" dirty="0">
                <a:latin typeface="Calibri"/>
                <a:cs typeface="Calibri"/>
              </a:rPr>
              <a:t> of </a:t>
            </a:r>
            <a:r>
              <a:rPr sz="2800" spc="-10" dirty="0">
                <a:latin typeface="Calibri"/>
                <a:cs typeface="Calibri"/>
              </a:rPr>
              <a:t>“free”</a:t>
            </a:r>
            <a:r>
              <a:rPr sz="2800" spc="-20" dirty="0">
                <a:latin typeface="Calibri"/>
                <a:cs typeface="Calibri"/>
              </a:rPr>
              <a:t> </a:t>
            </a:r>
            <a:r>
              <a:rPr sz="2800" spc="-10" dirty="0">
                <a:latin typeface="Calibri"/>
                <a:cs typeface="Calibri"/>
              </a:rPr>
              <a:t>digital</a:t>
            </a:r>
            <a:r>
              <a:rPr sz="2800" spc="-20" dirty="0">
                <a:latin typeface="Calibri"/>
                <a:cs typeface="Calibri"/>
              </a:rPr>
              <a:t> </a:t>
            </a:r>
            <a:r>
              <a:rPr sz="2800" spc="-10" dirty="0">
                <a:latin typeface="Calibri"/>
                <a:cs typeface="Calibri"/>
              </a:rPr>
              <a:t>products</a:t>
            </a:r>
            <a:endParaRPr sz="2800">
              <a:latin typeface="Calibri"/>
              <a:cs typeface="Calibri"/>
            </a:endParaRPr>
          </a:p>
          <a:p>
            <a:pPr marL="689610" marR="5080" lvl="1" indent="-287655">
              <a:lnSpc>
                <a:spcPct val="100000"/>
              </a:lnSpc>
              <a:spcBef>
                <a:spcPts val="25"/>
              </a:spcBef>
              <a:buFont typeface="Arial"/>
              <a:buChar char="–"/>
              <a:tabLst>
                <a:tab pos="690245" algn="l"/>
              </a:tabLst>
            </a:pPr>
            <a:r>
              <a:rPr sz="2400" spc="-5" dirty="0">
                <a:latin typeface="Calibri"/>
                <a:cs typeface="Calibri"/>
              </a:rPr>
              <a:t>Includes </a:t>
            </a:r>
            <a:r>
              <a:rPr sz="2400" spc="-10" dirty="0">
                <a:latin typeface="Calibri"/>
                <a:cs typeface="Calibri"/>
              </a:rPr>
              <a:t>digital</a:t>
            </a:r>
            <a:r>
              <a:rPr sz="2400" spc="-15" dirty="0">
                <a:latin typeface="Calibri"/>
                <a:cs typeface="Calibri"/>
              </a:rPr>
              <a:t> </a:t>
            </a:r>
            <a:r>
              <a:rPr sz="2400" spc="-20" dirty="0">
                <a:latin typeface="Calibri"/>
                <a:cs typeface="Calibri"/>
              </a:rPr>
              <a:t>content</a:t>
            </a:r>
            <a:r>
              <a:rPr sz="2400" spc="-15" dirty="0">
                <a:latin typeface="Calibri"/>
                <a:cs typeface="Calibri"/>
              </a:rPr>
              <a:t> </a:t>
            </a:r>
            <a:r>
              <a:rPr sz="2400" spc="-10" dirty="0">
                <a:latin typeface="Calibri"/>
                <a:cs typeface="Calibri"/>
              </a:rPr>
              <a:t>that </a:t>
            </a:r>
            <a:r>
              <a:rPr sz="2400" dirty="0">
                <a:latin typeface="Calibri"/>
                <a:cs typeface="Calibri"/>
              </a:rPr>
              <a:t>is</a:t>
            </a:r>
            <a:r>
              <a:rPr sz="2400" spc="-20" dirty="0">
                <a:latin typeface="Calibri"/>
                <a:cs typeface="Calibri"/>
              </a:rPr>
              <a:t> </a:t>
            </a:r>
            <a:r>
              <a:rPr sz="2400" spc="-10" dirty="0">
                <a:latin typeface="Calibri"/>
                <a:cs typeface="Calibri"/>
              </a:rPr>
              <a:t>provided</a:t>
            </a:r>
            <a:r>
              <a:rPr sz="2400" spc="10" dirty="0">
                <a:latin typeface="Calibri"/>
                <a:cs typeface="Calibri"/>
              </a:rPr>
              <a:t> </a:t>
            </a:r>
            <a:r>
              <a:rPr sz="2400" spc="-15" dirty="0">
                <a:latin typeface="Calibri"/>
                <a:cs typeface="Calibri"/>
              </a:rPr>
              <a:t>to </a:t>
            </a:r>
            <a:r>
              <a:rPr sz="2400" spc="-5" dirty="0">
                <a:latin typeface="Calibri"/>
                <a:cs typeface="Calibri"/>
              </a:rPr>
              <a:t>households </a:t>
            </a:r>
            <a:r>
              <a:rPr sz="2400" dirty="0">
                <a:latin typeface="Calibri"/>
                <a:cs typeface="Calibri"/>
              </a:rPr>
              <a:t> without </a:t>
            </a:r>
            <a:r>
              <a:rPr sz="2400" spc="-10" dirty="0">
                <a:latin typeface="Calibri"/>
                <a:cs typeface="Calibri"/>
              </a:rPr>
              <a:t>monetary charge </a:t>
            </a:r>
            <a:r>
              <a:rPr sz="2400" spc="-20" dirty="0">
                <a:latin typeface="Calibri"/>
                <a:cs typeface="Calibri"/>
              </a:rPr>
              <a:t>for </a:t>
            </a:r>
            <a:r>
              <a:rPr sz="2400" spc="-5" dirty="0">
                <a:latin typeface="Calibri"/>
                <a:cs typeface="Calibri"/>
              </a:rPr>
              <a:t>the full </a:t>
            </a:r>
            <a:r>
              <a:rPr sz="2400" spc="-10" dirty="0">
                <a:latin typeface="Calibri"/>
                <a:cs typeface="Calibri"/>
              </a:rPr>
              <a:t>value </a:t>
            </a:r>
            <a:r>
              <a:rPr sz="2400" dirty="0">
                <a:latin typeface="Calibri"/>
                <a:cs typeface="Calibri"/>
              </a:rPr>
              <a:t>in </a:t>
            </a:r>
            <a:r>
              <a:rPr sz="2400" spc="-15" dirty="0">
                <a:latin typeface="Calibri"/>
                <a:cs typeface="Calibri"/>
              </a:rPr>
              <a:t>exchange </a:t>
            </a:r>
            <a:r>
              <a:rPr sz="2400" spc="-20" dirty="0">
                <a:latin typeface="Calibri"/>
                <a:cs typeface="Calibri"/>
              </a:rPr>
              <a:t>for </a:t>
            </a:r>
            <a:r>
              <a:rPr sz="2400" spc="-530" dirty="0">
                <a:latin typeface="Calibri"/>
                <a:cs typeface="Calibri"/>
              </a:rPr>
              <a:t> </a:t>
            </a:r>
            <a:r>
              <a:rPr sz="2400" spc="-5" dirty="0">
                <a:latin typeface="Calibri"/>
                <a:cs typeface="Calibri"/>
              </a:rPr>
              <a:t>access</a:t>
            </a:r>
            <a:r>
              <a:rPr sz="2400" spc="-10" dirty="0">
                <a:latin typeface="Calibri"/>
                <a:cs typeface="Calibri"/>
              </a:rPr>
              <a:t> </a:t>
            </a:r>
            <a:r>
              <a:rPr sz="2400" spc="-15" dirty="0">
                <a:latin typeface="Calibri"/>
                <a:cs typeface="Calibri"/>
              </a:rPr>
              <a:t>to </a:t>
            </a:r>
            <a:r>
              <a:rPr sz="2400" spc="-5" dirty="0">
                <a:latin typeface="Calibri"/>
                <a:cs typeface="Calibri"/>
              </a:rPr>
              <a:t>household</a:t>
            </a:r>
            <a:r>
              <a:rPr sz="2400" spc="5" dirty="0">
                <a:latin typeface="Calibri"/>
                <a:cs typeface="Calibri"/>
              </a:rPr>
              <a:t> </a:t>
            </a:r>
            <a:r>
              <a:rPr sz="2400" spc="-5" dirty="0">
                <a:latin typeface="Calibri"/>
                <a:cs typeface="Calibri"/>
              </a:rPr>
              <a:t>observable</a:t>
            </a:r>
            <a:r>
              <a:rPr sz="2400" dirty="0">
                <a:latin typeface="Calibri"/>
                <a:cs typeface="Calibri"/>
              </a:rPr>
              <a:t> </a:t>
            </a:r>
            <a:r>
              <a:rPr sz="2400" spc="-5" dirty="0">
                <a:latin typeface="Calibri"/>
                <a:cs typeface="Calibri"/>
              </a:rPr>
              <a:t>phenomena</a:t>
            </a:r>
            <a:r>
              <a:rPr sz="2400" spc="5" dirty="0">
                <a:latin typeface="Calibri"/>
                <a:cs typeface="Calibri"/>
              </a:rPr>
              <a:t> </a:t>
            </a:r>
            <a:r>
              <a:rPr sz="2400" spc="-10" dirty="0">
                <a:latin typeface="Calibri"/>
                <a:cs typeface="Calibri"/>
              </a:rPr>
              <a:t>that</a:t>
            </a:r>
            <a:r>
              <a:rPr sz="2400" spc="-15" dirty="0">
                <a:latin typeface="Calibri"/>
                <a:cs typeface="Calibri"/>
              </a:rPr>
              <a:t> </a:t>
            </a:r>
            <a:r>
              <a:rPr sz="2400" spc="-10" dirty="0">
                <a:latin typeface="Calibri"/>
                <a:cs typeface="Calibri"/>
              </a:rPr>
              <a:t>can</a:t>
            </a:r>
            <a:r>
              <a:rPr sz="2400" spc="-20" dirty="0">
                <a:latin typeface="Calibri"/>
                <a:cs typeface="Calibri"/>
              </a:rPr>
              <a:t> </a:t>
            </a:r>
            <a:r>
              <a:rPr sz="2400" spc="-5" dirty="0">
                <a:latin typeface="Calibri"/>
                <a:cs typeface="Calibri"/>
              </a:rPr>
              <a:t>be </a:t>
            </a:r>
            <a:r>
              <a:rPr sz="2400" dirty="0">
                <a:latin typeface="Calibri"/>
                <a:cs typeface="Calibri"/>
              </a:rPr>
              <a:t> </a:t>
            </a:r>
            <a:r>
              <a:rPr sz="2400" spc="-15" dirty="0">
                <a:latin typeface="Calibri"/>
                <a:cs typeface="Calibri"/>
              </a:rPr>
              <a:t>transformed into </a:t>
            </a:r>
            <a:r>
              <a:rPr sz="2400" dirty="0">
                <a:latin typeface="Calibri"/>
                <a:cs typeface="Calibri"/>
              </a:rPr>
              <a:t>a </a:t>
            </a:r>
            <a:r>
              <a:rPr sz="2400" spc="-15" dirty="0">
                <a:latin typeface="Calibri"/>
                <a:cs typeface="Calibri"/>
              </a:rPr>
              <a:t>data </a:t>
            </a:r>
            <a:r>
              <a:rPr sz="2400" spc="-5" dirty="0">
                <a:latin typeface="Calibri"/>
                <a:cs typeface="Calibri"/>
              </a:rPr>
              <a:t>asset </a:t>
            </a:r>
            <a:r>
              <a:rPr sz="2400" spc="-10" dirty="0">
                <a:latin typeface="Calibri"/>
                <a:cs typeface="Calibri"/>
              </a:rPr>
              <a:t>that can </a:t>
            </a:r>
            <a:r>
              <a:rPr sz="2400" dirty="0">
                <a:latin typeface="Calibri"/>
                <a:cs typeface="Calibri"/>
              </a:rPr>
              <a:t>enrich </a:t>
            </a:r>
            <a:r>
              <a:rPr sz="2400" spc="-5" dirty="0">
                <a:latin typeface="Calibri"/>
                <a:cs typeface="Calibri"/>
              </a:rPr>
              <a:t>the </a:t>
            </a:r>
            <a:r>
              <a:rPr sz="2400" dirty="0">
                <a:latin typeface="Calibri"/>
                <a:cs typeface="Calibri"/>
              </a:rPr>
              <a:t> </a:t>
            </a:r>
            <a:r>
              <a:rPr sz="2400" spc="-15" dirty="0">
                <a:latin typeface="Calibri"/>
                <a:cs typeface="Calibri"/>
              </a:rPr>
              <a:t>effectiveness</a:t>
            </a:r>
            <a:r>
              <a:rPr sz="2400" spc="15" dirty="0">
                <a:latin typeface="Calibri"/>
                <a:cs typeface="Calibri"/>
              </a:rPr>
              <a:t> </a:t>
            </a:r>
            <a:r>
              <a:rPr sz="2400" spc="-5" dirty="0">
                <a:latin typeface="Calibri"/>
                <a:cs typeface="Calibri"/>
              </a:rPr>
              <a:t>of</a:t>
            </a:r>
            <a:r>
              <a:rPr sz="2400" dirty="0">
                <a:latin typeface="Calibri"/>
                <a:cs typeface="Calibri"/>
              </a:rPr>
              <a:t> </a:t>
            </a:r>
            <a:r>
              <a:rPr sz="2400" spc="-5" dirty="0">
                <a:latin typeface="Calibri"/>
                <a:cs typeface="Calibri"/>
              </a:rPr>
              <a:t>advertising</a:t>
            </a:r>
            <a:r>
              <a:rPr sz="2400" spc="-15" dirty="0">
                <a:latin typeface="Calibri"/>
                <a:cs typeface="Calibri"/>
              </a:rPr>
              <a:t> </a:t>
            </a:r>
            <a:r>
              <a:rPr sz="2400" spc="-5" dirty="0">
                <a:latin typeface="Calibri"/>
                <a:cs typeface="Calibri"/>
              </a:rPr>
              <a:t>messages or</a:t>
            </a:r>
            <a:r>
              <a:rPr sz="2400" dirty="0">
                <a:latin typeface="Calibri"/>
                <a:cs typeface="Calibri"/>
              </a:rPr>
              <a:t> </a:t>
            </a:r>
            <a:r>
              <a:rPr sz="2400" spc="-10" dirty="0">
                <a:latin typeface="Calibri"/>
                <a:cs typeface="Calibri"/>
              </a:rPr>
              <a:t>can</a:t>
            </a:r>
            <a:r>
              <a:rPr sz="2400" spc="-15" dirty="0">
                <a:latin typeface="Calibri"/>
                <a:cs typeface="Calibri"/>
              </a:rPr>
              <a:t> </a:t>
            </a:r>
            <a:r>
              <a:rPr sz="2400" spc="-5" dirty="0">
                <a:latin typeface="Calibri"/>
                <a:cs typeface="Calibri"/>
              </a:rPr>
              <a:t>be</a:t>
            </a:r>
            <a:r>
              <a:rPr sz="2400" spc="5" dirty="0">
                <a:latin typeface="Calibri"/>
                <a:cs typeface="Calibri"/>
              </a:rPr>
              <a:t> </a:t>
            </a:r>
            <a:r>
              <a:rPr sz="2400" spc="-10" dirty="0">
                <a:latin typeface="Calibri"/>
                <a:cs typeface="Calibri"/>
              </a:rPr>
              <a:t>resold</a:t>
            </a:r>
            <a:r>
              <a:rPr sz="2400" spc="5" dirty="0">
                <a:latin typeface="Calibri"/>
                <a:cs typeface="Calibri"/>
              </a:rPr>
              <a:t> </a:t>
            </a:r>
            <a:r>
              <a:rPr sz="2400" spc="-5" dirty="0">
                <a:latin typeface="Calibri"/>
                <a:cs typeface="Calibri"/>
              </a:rPr>
              <a:t>or </a:t>
            </a:r>
            <a:r>
              <a:rPr sz="2400" dirty="0">
                <a:latin typeface="Calibri"/>
                <a:cs typeface="Calibri"/>
              </a:rPr>
              <a:t> otherwise </a:t>
            </a:r>
            <a:r>
              <a:rPr sz="2400" spc="-5" dirty="0">
                <a:latin typeface="Calibri"/>
                <a:cs typeface="Calibri"/>
              </a:rPr>
              <a:t>used</a:t>
            </a:r>
            <a:r>
              <a:rPr sz="2400" spc="10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in</a:t>
            </a:r>
            <a:r>
              <a:rPr sz="2400" spc="-10" dirty="0">
                <a:latin typeface="Calibri"/>
                <a:cs typeface="Calibri"/>
              </a:rPr>
              <a:t> production.</a:t>
            </a:r>
            <a:endParaRPr sz="2400">
              <a:latin typeface="Calibri"/>
              <a:cs typeface="Calibri"/>
            </a:endParaRPr>
          </a:p>
          <a:p>
            <a:pPr marL="689610" lvl="1" indent="-287655">
              <a:lnSpc>
                <a:spcPct val="100000"/>
              </a:lnSpc>
              <a:buFont typeface="Arial"/>
              <a:buChar char="–"/>
              <a:tabLst>
                <a:tab pos="690245" algn="l"/>
              </a:tabLst>
            </a:pPr>
            <a:r>
              <a:rPr sz="2400" spc="-20" dirty="0">
                <a:latin typeface="Calibri"/>
                <a:cs typeface="Calibri"/>
              </a:rPr>
              <a:t>Typology</a:t>
            </a:r>
            <a:r>
              <a:rPr sz="2400" spc="-15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in</a:t>
            </a:r>
            <a:r>
              <a:rPr sz="2400" spc="-10" dirty="0">
                <a:latin typeface="Calibri"/>
                <a:cs typeface="Calibri"/>
              </a:rPr>
              <a:t> </a:t>
            </a:r>
            <a:r>
              <a:rPr sz="2400" spc="-15" dirty="0">
                <a:latin typeface="Calibri"/>
                <a:cs typeface="Calibri"/>
              </a:rPr>
              <a:t>Heys</a:t>
            </a:r>
            <a:r>
              <a:rPr sz="2400" dirty="0">
                <a:latin typeface="Calibri"/>
                <a:cs typeface="Calibri"/>
              </a:rPr>
              <a:t> and</a:t>
            </a:r>
            <a:r>
              <a:rPr sz="2400" spc="-10" dirty="0">
                <a:latin typeface="Calibri"/>
                <a:cs typeface="Calibri"/>
              </a:rPr>
              <a:t> </a:t>
            </a:r>
            <a:r>
              <a:rPr sz="2400" spc="-40" dirty="0">
                <a:latin typeface="Calibri"/>
                <a:cs typeface="Calibri"/>
              </a:rPr>
              <a:t>Taylor</a:t>
            </a:r>
            <a:r>
              <a:rPr sz="2400" spc="-15" dirty="0">
                <a:latin typeface="Calibri"/>
                <a:cs typeface="Calibri"/>
              </a:rPr>
              <a:t> </a:t>
            </a:r>
            <a:r>
              <a:rPr sz="2400" spc="-5" dirty="0">
                <a:latin typeface="Calibri"/>
                <a:cs typeface="Calibri"/>
              </a:rPr>
              <a:t>(2021)</a:t>
            </a:r>
            <a:endParaRPr sz="2400">
              <a:latin typeface="Calibri"/>
              <a:cs typeface="Calibri"/>
            </a:endParaRPr>
          </a:p>
          <a:p>
            <a:pPr lvl="1">
              <a:lnSpc>
                <a:spcPct val="100000"/>
              </a:lnSpc>
              <a:spcBef>
                <a:spcPts val="40"/>
              </a:spcBef>
              <a:buChar char="–"/>
            </a:pPr>
            <a:endParaRPr sz="2700">
              <a:latin typeface="Calibri"/>
              <a:cs typeface="Calibri"/>
            </a:endParaRPr>
          </a:p>
          <a:p>
            <a:pPr marL="234950" indent="-222885">
              <a:lnSpc>
                <a:spcPct val="100000"/>
              </a:lnSpc>
              <a:buFont typeface="Arial"/>
              <a:buChar char="•"/>
              <a:tabLst>
                <a:tab pos="235585" algn="l"/>
              </a:tabLst>
            </a:pPr>
            <a:r>
              <a:rPr sz="2800" spc="-5" dirty="0">
                <a:latin typeface="Calibri"/>
                <a:cs typeface="Calibri"/>
              </a:rPr>
              <a:t>Household</a:t>
            </a:r>
            <a:r>
              <a:rPr sz="2800" spc="5" dirty="0">
                <a:latin typeface="Calibri"/>
                <a:cs typeface="Calibri"/>
              </a:rPr>
              <a:t> </a:t>
            </a:r>
            <a:r>
              <a:rPr sz="2800" spc="-10" dirty="0">
                <a:latin typeface="Calibri"/>
                <a:cs typeface="Calibri"/>
              </a:rPr>
              <a:t>consumption</a:t>
            </a:r>
            <a:r>
              <a:rPr sz="2800" spc="25" dirty="0">
                <a:latin typeface="Calibri"/>
                <a:cs typeface="Calibri"/>
              </a:rPr>
              <a:t> </a:t>
            </a:r>
            <a:r>
              <a:rPr sz="2800" spc="-5" dirty="0">
                <a:latin typeface="Calibri"/>
                <a:cs typeface="Calibri"/>
              </a:rPr>
              <a:t>of</a:t>
            </a:r>
            <a:r>
              <a:rPr sz="2800" dirty="0">
                <a:latin typeface="Calibri"/>
                <a:cs typeface="Calibri"/>
              </a:rPr>
              <a:t> </a:t>
            </a:r>
            <a:r>
              <a:rPr sz="2800" spc="-10" dirty="0">
                <a:latin typeface="Calibri"/>
                <a:cs typeface="Calibri"/>
              </a:rPr>
              <a:t>“free”</a:t>
            </a:r>
            <a:r>
              <a:rPr sz="2800" spc="-15" dirty="0">
                <a:latin typeface="Calibri"/>
                <a:cs typeface="Calibri"/>
              </a:rPr>
              <a:t> </a:t>
            </a:r>
            <a:r>
              <a:rPr sz="2800" spc="-10" dirty="0">
                <a:latin typeface="Calibri"/>
                <a:cs typeface="Calibri"/>
              </a:rPr>
              <a:t>products</a:t>
            </a:r>
            <a:endParaRPr sz="2800">
              <a:latin typeface="Calibri"/>
              <a:cs typeface="Calibri"/>
            </a:endParaRPr>
          </a:p>
          <a:p>
            <a:pPr marL="689610" lvl="1" indent="-287655">
              <a:lnSpc>
                <a:spcPct val="100000"/>
              </a:lnSpc>
              <a:spcBef>
                <a:spcPts val="20"/>
              </a:spcBef>
              <a:buFont typeface="Arial"/>
              <a:buChar char="–"/>
              <a:tabLst>
                <a:tab pos="690245" algn="l"/>
              </a:tabLst>
            </a:pPr>
            <a:r>
              <a:rPr sz="2400" dirty="0">
                <a:solidFill>
                  <a:srgbClr val="FF0000"/>
                </a:solidFill>
                <a:latin typeface="Calibri"/>
                <a:cs typeface="Calibri"/>
              </a:rPr>
              <a:t>Final</a:t>
            </a:r>
            <a:r>
              <a:rPr sz="2400" spc="-25" dirty="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2400" spc="-10" dirty="0">
                <a:solidFill>
                  <a:srgbClr val="FF0000"/>
                </a:solidFill>
                <a:latin typeface="Calibri"/>
                <a:cs typeface="Calibri"/>
              </a:rPr>
              <a:t>consumption</a:t>
            </a:r>
            <a:endParaRPr sz="2400">
              <a:latin typeface="Calibri"/>
              <a:cs typeface="Calibri"/>
            </a:endParaRPr>
          </a:p>
          <a:p>
            <a:pPr marL="689610" lvl="1" indent="-287655">
              <a:lnSpc>
                <a:spcPct val="100000"/>
              </a:lnSpc>
              <a:buFont typeface="Arial"/>
              <a:buChar char="–"/>
              <a:tabLst>
                <a:tab pos="690245" algn="l"/>
              </a:tabLst>
            </a:pPr>
            <a:r>
              <a:rPr sz="2400" spc="-10" dirty="0">
                <a:latin typeface="Calibri"/>
                <a:cs typeface="Calibri"/>
              </a:rPr>
              <a:t>Intermediate</a:t>
            </a:r>
            <a:r>
              <a:rPr sz="2400" spc="-15" dirty="0">
                <a:latin typeface="Calibri"/>
                <a:cs typeface="Calibri"/>
              </a:rPr>
              <a:t> </a:t>
            </a:r>
            <a:r>
              <a:rPr sz="2400" spc="-10" dirty="0">
                <a:latin typeface="Calibri"/>
                <a:cs typeface="Calibri"/>
              </a:rPr>
              <a:t>consumption</a:t>
            </a:r>
            <a:r>
              <a:rPr sz="2400" spc="-15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in</a:t>
            </a:r>
            <a:r>
              <a:rPr sz="2400" spc="-5" dirty="0">
                <a:latin typeface="Calibri"/>
                <a:cs typeface="Calibri"/>
              </a:rPr>
              <a:t> the </a:t>
            </a:r>
            <a:r>
              <a:rPr sz="2400" spc="-10" dirty="0">
                <a:latin typeface="Calibri"/>
                <a:cs typeface="Calibri"/>
              </a:rPr>
              <a:t>production</a:t>
            </a:r>
            <a:r>
              <a:rPr sz="2400" spc="-5" dirty="0">
                <a:latin typeface="Calibri"/>
                <a:cs typeface="Calibri"/>
              </a:rPr>
              <a:t> of </a:t>
            </a:r>
            <a:r>
              <a:rPr sz="2400" spc="-15" dirty="0">
                <a:latin typeface="Calibri"/>
                <a:cs typeface="Calibri"/>
              </a:rPr>
              <a:t>OPs</a:t>
            </a:r>
            <a:endParaRPr sz="24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916939" y="731011"/>
            <a:ext cx="4373880" cy="51308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3200" spc="-15" dirty="0">
                <a:solidFill>
                  <a:srgbClr val="FF0000"/>
                </a:solidFill>
              </a:rPr>
              <a:t>Satellite</a:t>
            </a:r>
            <a:r>
              <a:rPr sz="3200" spc="5" dirty="0">
                <a:solidFill>
                  <a:srgbClr val="FF0000"/>
                </a:solidFill>
              </a:rPr>
              <a:t> </a:t>
            </a:r>
            <a:r>
              <a:rPr sz="3200" spc="-10" dirty="0">
                <a:solidFill>
                  <a:srgbClr val="FF0000"/>
                </a:solidFill>
              </a:rPr>
              <a:t>Account: Baseline</a:t>
            </a:r>
            <a:endParaRPr sz="3200"/>
          </a:p>
        </p:txBody>
      </p:sp>
      <p:sp>
        <p:nvSpPr>
          <p:cNvPr id="3" name="object 3"/>
          <p:cNvSpPr txBox="1"/>
          <p:nvPr/>
        </p:nvSpPr>
        <p:spPr>
          <a:xfrm>
            <a:off x="6692148" y="1895755"/>
            <a:ext cx="309880" cy="19685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1100" spc="30" dirty="0">
                <a:latin typeface="Times New Roman"/>
                <a:cs typeface="Times New Roman"/>
              </a:rPr>
              <a:t>U</a:t>
            </a:r>
            <a:r>
              <a:rPr sz="1100" spc="15" dirty="0">
                <a:latin typeface="Times New Roman"/>
                <a:cs typeface="Times New Roman"/>
              </a:rPr>
              <a:t>s</a:t>
            </a:r>
            <a:r>
              <a:rPr sz="1100" spc="30" dirty="0">
                <a:latin typeface="Times New Roman"/>
                <a:cs typeface="Times New Roman"/>
              </a:rPr>
              <a:t>e</a:t>
            </a:r>
            <a:r>
              <a:rPr sz="1100" spc="5" dirty="0">
                <a:latin typeface="Times New Roman"/>
                <a:cs typeface="Times New Roman"/>
              </a:rPr>
              <a:t>s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7235400" y="1895755"/>
            <a:ext cx="614680" cy="19685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1100" spc="10" dirty="0">
                <a:latin typeface="Times New Roman"/>
                <a:cs typeface="Times New Roman"/>
              </a:rPr>
              <a:t>R</a:t>
            </a:r>
            <a:r>
              <a:rPr sz="1100" spc="30" dirty="0">
                <a:latin typeface="Times New Roman"/>
                <a:cs typeface="Times New Roman"/>
              </a:rPr>
              <a:t>e</a:t>
            </a:r>
            <a:r>
              <a:rPr sz="1100" spc="15" dirty="0">
                <a:latin typeface="Times New Roman"/>
                <a:cs typeface="Times New Roman"/>
              </a:rPr>
              <a:t>s</a:t>
            </a:r>
            <a:r>
              <a:rPr sz="1100" spc="-25" dirty="0">
                <a:latin typeface="Times New Roman"/>
                <a:cs typeface="Times New Roman"/>
              </a:rPr>
              <a:t>o</a:t>
            </a:r>
            <a:r>
              <a:rPr sz="1100" spc="-35" dirty="0">
                <a:latin typeface="Times New Roman"/>
                <a:cs typeface="Times New Roman"/>
              </a:rPr>
              <a:t>u</a:t>
            </a:r>
            <a:r>
              <a:rPr sz="1100" spc="5" dirty="0">
                <a:latin typeface="Times New Roman"/>
                <a:cs typeface="Times New Roman"/>
              </a:rPr>
              <a:t>r</a:t>
            </a:r>
            <a:r>
              <a:rPr sz="1100" spc="30" dirty="0">
                <a:latin typeface="Times New Roman"/>
                <a:cs typeface="Times New Roman"/>
              </a:rPr>
              <a:t>c</a:t>
            </a:r>
            <a:r>
              <a:rPr sz="1100" spc="35" dirty="0">
                <a:latin typeface="Times New Roman"/>
                <a:cs typeface="Times New Roman"/>
              </a:rPr>
              <a:t>e</a:t>
            </a:r>
            <a:r>
              <a:rPr sz="1100" spc="5" dirty="0">
                <a:latin typeface="Times New Roman"/>
                <a:cs typeface="Times New Roman"/>
              </a:rPr>
              <a:t>s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1454150" y="2086258"/>
            <a:ext cx="403860" cy="19685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1100" spc="-20" dirty="0">
                <a:latin typeface="Times New Roman"/>
                <a:cs typeface="Times New Roman"/>
              </a:rPr>
              <a:t>Output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1447800" y="2276855"/>
            <a:ext cx="2000250" cy="390525"/>
          </a:xfrm>
          <a:prstGeom prst="rect">
            <a:avLst/>
          </a:prstGeom>
          <a:solidFill>
            <a:srgbClr val="F4B084"/>
          </a:solidFill>
        </p:spPr>
        <p:txBody>
          <a:bodyPr vert="horz" wrap="square" lIns="0" tIns="3175" rIns="0" bIns="0" rtlCol="0">
            <a:spAutoFit/>
          </a:bodyPr>
          <a:lstStyle/>
          <a:p>
            <a:pPr marL="104139" marR="660400">
              <a:lnSpc>
                <a:spcPts val="1500"/>
              </a:lnSpc>
              <a:spcBef>
                <a:spcPts val="25"/>
              </a:spcBef>
            </a:pPr>
            <a:r>
              <a:rPr sz="1100" spc="-10" dirty="0">
                <a:latin typeface="Times New Roman"/>
                <a:cs typeface="Times New Roman"/>
              </a:rPr>
              <a:t>Predictive </a:t>
            </a:r>
            <a:r>
              <a:rPr sz="1100" spc="20" dirty="0">
                <a:latin typeface="Times New Roman"/>
                <a:cs typeface="Times New Roman"/>
              </a:rPr>
              <a:t>ad </a:t>
            </a:r>
            <a:r>
              <a:rPr sz="1100" dirty="0">
                <a:latin typeface="Times New Roman"/>
                <a:cs typeface="Times New Roman"/>
              </a:rPr>
              <a:t>services </a:t>
            </a:r>
            <a:r>
              <a:rPr sz="1100" spc="-260" dirty="0">
                <a:latin typeface="Times New Roman"/>
                <a:cs typeface="Times New Roman"/>
              </a:rPr>
              <a:t> </a:t>
            </a:r>
            <a:r>
              <a:rPr sz="1100" spc="-75" dirty="0">
                <a:latin typeface="Times New Roman"/>
                <a:cs typeface="Times New Roman"/>
              </a:rPr>
              <a:t>"</a:t>
            </a:r>
            <a:r>
              <a:rPr sz="1100" spc="-20" dirty="0">
                <a:latin typeface="Times New Roman"/>
                <a:cs typeface="Times New Roman"/>
              </a:rPr>
              <a:t>F</a:t>
            </a:r>
            <a:r>
              <a:rPr sz="1100" dirty="0">
                <a:latin typeface="Times New Roman"/>
                <a:cs typeface="Times New Roman"/>
              </a:rPr>
              <a:t>r</a:t>
            </a:r>
            <a:r>
              <a:rPr sz="1100" spc="35" dirty="0">
                <a:latin typeface="Times New Roman"/>
                <a:cs typeface="Times New Roman"/>
              </a:rPr>
              <a:t>e</a:t>
            </a:r>
            <a:r>
              <a:rPr sz="1100" spc="30" dirty="0">
                <a:latin typeface="Times New Roman"/>
                <a:cs typeface="Times New Roman"/>
              </a:rPr>
              <a:t>e</a:t>
            </a:r>
            <a:r>
              <a:rPr sz="1100" spc="10" dirty="0">
                <a:latin typeface="Times New Roman"/>
                <a:cs typeface="Times New Roman"/>
              </a:rPr>
              <a:t>"</a:t>
            </a:r>
            <a:r>
              <a:rPr sz="1100" spc="-60" dirty="0">
                <a:latin typeface="Times New Roman"/>
                <a:cs typeface="Times New Roman"/>
              </a:rPr>
              <a:t> </a:t>
            </a:r>
            <a:r>
              <a:rPr sz="1100" spc="-35" dirty="0">
                <a:latin typeface="Times New Roman"/>
                <a:cs typeface="Times New Roman"/>
              </a:rPr>
              <a:t>p</a:t>
            </a:r>
            <a:r>
              <a:rPr sz="1100" spc="5" dirty="0">
                <a:latin typeface="Times New Roman"/>
                <a:cs typeface="Times New Roman"/>
              </a:rPr>
              <a:t>r</a:t>
            </a:r>
            <a:r>
              <a:rPr sz="1100" spc="-35" dirty="0">
                <a:latin typeface="Times New Roman"/>
                <a:cs typeface="Times New Roman"/>
              </a:rPr>
              <a:t>o</a:t>
            </a:r>
            <a:r>
              <a:rPr sz="1100" spc="-25" dirty="0">
                <a:latin typeface="Times New Roman"/>
                <a:cs typeface="Times New Roman"/>
              </a:rPr>
              <a:t>d</a:t>
            </a:r>
            <a:r>
              <a:rPr sz="1100" spc="-35" dirty="0">
                <a:latin typeface="Times New Roman"/>
                <a:cs typeface="Times New Roman"/>
              </a:rPr>
              <a:t>u</a:t>
            </a:r>
            <a:r>
              <a:rPr sz="1100" spc="35" dirty="0">
                <a:latin typeface="Times New Roman"/>
                <a:cs typeface="Times New Roman"/>
              </a:rPr>
              <a:t>c</a:t>
            </a:r>
            <a:r>
              <a:rPr sz="1100" spc="-10" dirty="0">
                <a:latin typeface="Times New Roman"/>
                <a:cs typeface="Times New Roman"/>
              </a:rPr>
              <a:t>t</a:t>
            </a:r>
            <a:r>
              <a:rPr sz="1100" spc="5" dirty="0">
                <a:latin typeface="Times New Roman"/>
                <a:cs typeface="Times New Roman"/>
              </a:rPr>
              <a:t>s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454150" y="2638681"/>
            <a:ext cx="1577975" cy="97853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97790" marR="5080">
              <a:lnSpc>
                <a:spcPct val="113599"/>
              </a:lnSpc>
              <a:spcBef>
                <a:spcPts val="95"/>
              </a:spcBef>
            </a:pPr>
            <a:r>
              <a:rPr sz="1100" spc="5" dirty="0">
                <a:latin typeface="Times New Roman"/>
                <a:cs typeface="Times New Roman"/>
              </a:rPr>
              <a:t>Software </a:t>
            </a:r>
            <a:r>
              <a:rPr sz="1100" spc="-10" dirty="0">
                <a:latin typeface="Times New Roman"/>
                <a:cs typeface="Times New Roman"/>
              </a:rPr>
              <a:t>(platform </a:t>
            </a:r>
            <a:r>
              <a:rPr sz="1100" spc="15" dirty="0">
                <a:latin typeface="Times New Roman"/>
                <a:cs typeface="Times New Roman"/>
              </a:rPr>
              <a:t>asset) </a:t>
            </a:r>
            <a:r>
              <a:rPr sz="1100" spc="-260" dirty="0">
                <a:latin typeface="Times New Roman"/>
                <a:cs typeface="Times New Roman"/>
              </a:rPr>
              <a:t> </a:t>
            </a:r>
            <a:r>
              <a:rPr sz="1100" spc="5" dirty="0">
                <a:latin typeface="Times New Roman"/>
                <a:cs typeface="Times New Roman"/>
              </a:rPr>
              <a:t>Software</a:t>
            </a:r>
            <a:r>
              <a:rPr sz="1100" spc="20" dirty="0">
                <a:latin typeface="Times New Roman"/>
                <a:cs typeface="Times New Roman"/>
              </a:rPr>
              <a:t> </a:t>
            </a:r>
            <a:r>
              <a:rPr sz="1100" spc="5" dirty="0">
                <a:latin typeface="Times New Roman"/>
                <a:cs typeface="Times New Roman"/>
              </a:rPr>
              <a:t>(database</a:t>
            </a:r>
            <a:r>
              <a:rPr sz="1100" spc="25" dirty="0">
                <a:latin typeface="Times New Roman"/>
                <a:cs typeface="Times New Roman"/>
              </a:rPr>
              <a:t> </a:t>
            </a:r>
            <a:r>
              <a:rPr sz="1100" spc="15" dirty="0">
                <a:latin typeface="Times New Roman"/>
                <a:cs typeface="Times New Roman"/>
              </a:rPr>
              <a:t>asset) </a:t>
            </a:r>
            <a:r>
              <a:rPr sz="1100" spc="-260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Times New Roman"/>
                <a:cs typeface="Times New Roman"/>
              </a:rPr>
              <a:t>Advertised</a:t>
            </a:r>
            <a:r>
              <a:rPr sz="1100" spc="535" dirty="0">
                <a:latin typeface="Times New Roman"/>
                <a:cs typeface="Times New Roman"/>
              </a:rPr>
              <a:t> </a:t>
            </a:r>
            <a:r>
              <a:rPr sz="1100" spc="-10" dirty="0">
                <a:latin typeface="Times New Roman"/>
                <a:cs typeface="Times New Roman"/>
              </a:rPr>
              <a:t>product </a:t>
            </a:r>
            <a:r>
              <a:rPr sz="1100" spc="-5" dirty="0">
                <a:latin typeface="Times New Roman"/>
                <a:cs typeface="Times New Roman"/>
              </a:rPr>
              <a:t> "Free"</a:t>
            </a:r>
            <a:r>
              <a:rPr sz="1100" spc="-65" dirty="0">
                <a:latin typeface="Times New Roman"/>
                <a:cs typeface="Times New Roman"/>
              </a:rPr>
              <a:t> </a:t>
            </a:r>
            <a:r>
              <a:rPr sz="1100" spc="-10" dirty="0">
                <a:latin typeface="Times New Roman"/>
                <a:cs typeface="Times New Roman"/>
              </a:rPr>
              <a:t>products</a:t>
            </a:r>
            <a:endParaRPr sz="11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180"/>
              </a:spcBef>
            </a:pPr>
            <a:r>
              <a:rPr sz="1100" spc="-10" dirty="0">
                <a:latin typeface="Times New Roman"/>
                <a:cs typeface="Times New Roman"/>
              </a:rPr>
              <a:t>Intermediate</a:t>
            </a:r>
            <a:r>
              <a:rPr sz="1100" spc="45" dirty="0">
                <a:latin typeface="Times New Roman"/>
                <a:cs typeface="Times New Roman"/>
              </a:rPr>
              <a:t> </a:t>
            </a:r>
            <a:r>
              <a:rPr sz="1100" spc="-20" dirty="0">
                <a:latin typeface="Times New Roman"/>
                <a:cs typeface="Times New Roman"/>
              </a:rPr>
              <a:t>consumption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1447800" y="3610355"/>
            <a:ext cx="2000250" cy="390525"/>
          </a:xfrm>
          <a:prstGeom prst="rect">
            <a:avLst/>
          </a:prstGeom>
          <a:solidFill>
            <a:srgbClr val="F4B084"/>
          </a:solidFill>
        </p:spPr>
        <p:txBody>
          <a:bodyPr vert="horz" wrap="square" lIns="0" tIns="3175" rIns="0" bIns="0" rtlCol="0">
            <a:spAutoFit/>
          </a:bodyPr>
          <a:lstStyle/>
          <a:p>
            <a:pPr marL="104139" marR="660400">
              <a:lnSpc>
                <a:spcPts val="1500"/>
              </a:lnSpc>
              <a:spcBef>
                <a:spcPts val="25"/>
              </a:spcBef>
            </a:pPr>
            <a:r>
              <a:rPr sz="1100" spc="-10" dirty="0">
                <a:latin typeface="Times New Roman"/>
                <a:cs typeface="Times New Roman"/>
              </a:rPr>
              <a:t>Predictive </a:t>
            </a:r>
            <a:r>
              <a:rPr sz="1100" spc="20" dirty="0">
                <a:latin typeface="Times New Roman"/>
                <a:cs typeface="Times New Roman"/>
              </a:rPr>
              <a:t>ad </a:t>
            </a:r>
            <a:r>
              <a:rPr sz="1100" dirty="0">
                <a:latin typeface="Times New Roman"/>
                <a:cs typeface="Times New Roman"/>
              </a:rPr>
              <a:t>services </a:t>
            </a:r>
            <a:r>
              <a:rPr sz="1100" spc="-260" dirty="0">
                <a:latin typeface="Times New Roman"/>
                <a:cs typeface="Times New Roman"/>
              </a:rPr>
              <a:t> </a:t>
            </a:r>
            <a:r>
              <a:rPr sz="1100" spc="-75" dirty="0">
                <a:latin typeface="Times New Roman"/>
                <a:cs typeface="Times New Roman"/>
              </a:rPr>
              <a:t>"</a:t>
            </a:r>
            <a:r>
              <a:rPr sz="1100" spc="-20" dirty="0">
                <a:latin typeface="Times New Roman"/>
                <a:cs typeface="Times New Roman"/>
              </a:rPr>
              <a:t>F</a:t>
            </a:r>
            <a:r>
              <a:rPr sz="1100" dirty="0">
                <a:latin typeface="Times New Roman"/>
                <a:cs typeface="Times New Roman"/>
              </a:rPr>
              <a:t>r</a:t>
            </a:r>
            <a:r>
              <a:rPr sz="1100" spc="35" dirty="0">
                <a:latin typeface="Times New Roman"/>
                <a:cs typeface="Times New Roman"/>
              </a:rPr>
              <a:t>e</a:t>
            </a:r>
            <a:r>
              <a:rPr sz="1100" spc="30" dirty="0">
                <a:latin typeface="Times New Roman"/>
                <a:cs typeface="Times New Roman"/>
              </a:rPr>
              <a:t>e</a:t>
            </a:r>
            <a:r>
              <a:rPr sz="1100" spc="10" dirty="0">
                <a:latin typeface="Times New Roman"/>
                <a:cs typeface="Times New Roman"/>
              </a:rPr>
              <a:t>"</a:t>
            </a:r>
            <a:r>
              <a:rPr sz="1100" spc="-60" dirty="0">
                <a:latin typeface="Times New Roman"/>
                <a:cs typeface="Times New Roman"/>
              </a:rPr>
              <a:t> </a:t>
            </a:r>
            <a:r>
              <a:rPr sz="1100" spc="-35" dirty="0">
                <a:latin typeface="Times New Roman"/>
                <a:cs typeface="Times New Roman"/>
              </a:rPr>
              <a:t>p</a:t>
            </a:r>
            <a:r>
              <a:rPr sz="1100" spc="5" dirty="0">
                <a:latin typeface="Times New Roman"/>
                <a:cs typeface="Times New Roman"/>
              </a:rPr>
              <a:t>r</a:t>
            </a:r>
            <a:r>
              <a:rPr sz="1100" spc="-35" dirty="0">
                <a:latin typeface="Times New Roman"/>
                <a:cs typeface="Times New Roman"/>
              </a:rPr>
              <a:t>o</a:t>
            </a:r>
            <a:r>
              <a:rPr sz="1100" spc="-25" dirty="0">
                <a:latin typeface="Times New Roman"/>
                <a:cs typeface="Times New Roman"/>
              </a:rPr>
              <a:t>d</a:t>
            </a:r>
            <a:r>
              <a:rPr sz="1100" spc="-35" dirty="0">
                <a:latin typeface="Times New Roman"/>
                <a:cs typeface="Times New Roman"/>
              </a:rPr>
              <a:t>u</a:t>
            </a:r>
            <a:r>
              <a:rPr sz="1100" spc="35" dirty="0">
                <a:latin typeface="Times New Roman"/>
                <a:cs typeface="Times New Roman"/>
              </a:rPr>
              <a:t>c</a:t>
            </a:r>
            <a:r>
              <a:rPr sz="1100" spc="-10" dirty="0">
                <a:latin typeface="Times New Roman"/>
                <a:cs typeface="Times New Roman"/>
              </a:rPr>
              <a:t>t</a:t>
            </a:r>
            <a:r>
              <a:rPr sz="1100" spc="5" dirty="0">
                <a:latin typeface="Times New Roman"/>
                <a:cs typeface="Times New Roman"/>
              </a:rPr>
              <a:t>s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1454150" y="3991283"/>
            <a:ext cx="744855" cy="19685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1100" dirty="0">
                <a:latin typeface="Times New Roman"/>
                <a:cs typeface="Times New Roman"/>
              </a:rPr>
              <a:t>Value-added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3438144" y="1686305"/>
            <a:ext cx="1190625" cy="28575"/>
          </a:xfrm>
          <a:custGeom>
            <a:avLst/>
            <a:gdLst/>
            <a:ahLst/>
            <a:cxnLst/>
            <a:rect l="l" t="t" r="r" b="b"/>
            <a:pathLst>
              <a:path w="1190625" h="28575">
                <a:moveTo>
                  <a:pt x="1190244" y="28193"/>
                </a:moveTo>
                <a:lnTo>
                  <a:pt x="1190244" y="0"/>
                </a:lnTo>
                <a:lnTo>
                  <a:pt x="0" y="0"/>
                </a:lnTo>
                <a:lnTo>
                  <a:pt x="0" y="28193"/>
                </a:lnTo>
                <a:lnTo>
                  <a:pt x="1190244" y="28193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5057394" y="1686305"/>
            <a:ext cx="1190625" cy="28575"/>
          </a:xfrm>
          <a:custGeom>
            <a:avLst/>
            <a:gdLst/>
            <a:ahLst/>
            <a:cxnLst/>
            <a:rect l="l" t="t" r="r" b="b"/>
            <a:pathLst>
              <a:path w="1190625" h="28575">
                <a:moveTo>
                  <a:pt x="1190244" y="28193"/>
                </a:moveTo>
                <a:lnTo>
                  <a:pt x="1190244" y="0"/>
                </a:lnTo>
                <a:lnTo>
                  <a:pt x="0" y="0"/>
                </a:lnTo>
                <a:lnTo>
                  <a:pt x="0" y="28193"/>
                </a:lnTo>
                <a:lnTo>
                  <a:pt x="1190244" y="28193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6676643" y="1686305"/>
            <a:ext cx="1190625" cy="28575"/>
          </a:xfrm>
          <a:custGeom>
            <a:avLst/>
            <a:gdLst/>
            <a:ahLst/>
            <a:cxnLst/>
            <a:rect l="l" t="t" r="r" b="b"/>
            <a:pathLst>
              <a:path w="1190625" h="28575">
                <a:moveTo>
                  <a:pt x="1190244" y="28193"/>
                </a:moveTo>
                <a:lnTo>
                  <a:pt x="1190244" y="0"/>
                </a:lnTo>
                <a:lnTo>
                  <a:pt x="0" y="0"/>
                </a:lnTo>
                <a:lnTo>
                  <a:pt x="0" y="28193"/>
                </a:lnTo>
                <a:lnTo>
                  <a:pt x="1190244" y="28193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13" name="object 13"/>
          <p:cNvGrpSpPr/>
          <p:nvPr/>
        </p:nvGrpSpPr>
        <p:grpSpPr>
          <a:xfrm>
            <a:off x="1437513" y="2085594"/>
            <a:ext cx="10795" cy="2105660"/>
            <a:chOff x="1437513" y="2085594"/>
            <a:chExt cx="10795" cy="2105660"/>
          </a:xfrm>
        </p:grpSpPr>
        <p:sp>
          <p:nvSpPr>
            <p:cNvPr id="14" name="object 14"/>
            <p:cNvSpPr/>
            <p:nvPr/>
          </p:nvSpPr>
          <p:spPr>
            <a:xfrm>
              <a:off x="1437894" y="2085594"/>
              <a:ext cx="0" cy="2105025"/>
            </a:xfrm>
            <a:custGeom>
              <a:avLst/>
              <a:gdLst/>
              <a:ahLst/>
              <a:cxnLst/>
              <a:rect l="l" t="t" r="r" b="b"/>
              <a:pathLst>
                <a:path h="2105025">
                  <a:moveTo>
                    <a:pt x="0" y="0"/>
                  </a:moveTo>
                  <a:lnTo>
                    <a:pt x="0" y="2104644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" name="object 15"/>
            <p:cNvSpPr/>
            <p:nvPr/>
          </p:nvSpPr>
          <p:spPr>
            <a:xfrm>
              <a:off x="1437894" y="2086356"/>
              <a:ext cx="10160" cy="2105025"/>
            </a:xfrm>
            <a:custGeom>
              <a:avLst/>
              <a:gdLst/>
              <a:ahLst/>
              <a:cxnLst/>
              <a:rect l="l" t="t" r="r" b="b"/>
              <a:pathLst>
                <a:path w="10159" h="2105025">
                  <a:moveTo>
                    <a:pt x="9906" y="2104644"/>
                  </a:moveTo>
                  <a:lnTo>
                    <a:pt x="9906" y="0"/>
                  </a:lnTo>
                  <a:lnTo>
                    <a:pt x="0" y="0"/>
                  </a:lnTo>
                  <a:lnTo>
                    <a:pt x="0" y="2104644"/>
                  </a:lnTo>
                  <a:lnTo>
                    <a:pt x="9906" y="2104644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aphicFrame>
        <p:nvGraphicFramePr>
          <p:cNvPr id="16" name="object 16"/>
          <p:cNvGraphicFramePr>
            <a:graphicFrameLocks noGrp="1"/>
          </p:cNvGraphicFramePr>
          <p:nvPr/>
        </p:nvGraphicFramePr>
        <p:xfrm>
          <a:off x="5051488" y="2085213"/>
          <a:ext cx="1196340" cy="210629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8133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1056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8649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 marR="15875" algn="r">
                        <a:lnSpc>
                          <a:spcPts val="1275"/>
                        </a:lnSpc>
                        <a:spcBef>
                          <a:spcPts val="90"/>
                        </a:spcBef>
                      </a:pPr>
                      <a:r>
                        <a:rPr sz="1100" spc="-15" dirty="0">
                          <a:latin typeface="Times New Roman"/>
                          <a:cs typeface="Times New Roman"/>
                        </a:rPr>
                        <a:t>485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11430" marB="0">
                    <a:lnL w="12700">
                      <a:solidFill>
                        <a:srgbClr val="000000"/>
                      </a:solidFill>
                      <a:prstDash val="solid"/>
                    </a:lnL>
                    <a:lnT w="12700">
                      <a:solidFill>
                        <a:srgbClr val="000000"/>
                      </a:solidFill>
                      <a:prstDash val="soli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02506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12700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R="15875" algn="r">
                        <a:lnSpc>
                          <a:spcPct val="100000"/>
                        </a:lnSpc>
                        <a:spcBef>
                          <a:spcPts val="125"/>
                        </a:spcBef>
                      </a:pPr>
                      <a:r>
                        <a:rPr sz="1100" spc="-15" dirty="0">
                          <a:solidFill>
                            <a:srgbClr val="7F7F7F"/>
                          </a:solidFill>
                          <a:latin typeface="Times New Roman"/>
                          <a:cs typeface="Times New Roman"/>
                        </a:rPr>
                        <a:t>250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15875" marB="0">
                    <a:lnL w="12700">
                      <a:solidFill>
                        <a:srgbClr val="000000"/>
                      </a:solidFill>
                      <a:prstDash val="solid"/>
                    </a:lnL>
                    <a:solidFill>
                      <a:srgbClr val="F4B0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87637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12700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R="20955" algn="r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r>
                        <a:rPr sz="1100" spc="-35" dirty="0">
                          <a:solidFill>
                            <a:srgbClr val="7F7F7F"/>
                          </a:solidFill>
                          <a:latin typeface="Times New Roman"/>
                          <a:cs typeface="Times New Roman"/>
                        </a:rPr>
                        <a:t>25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3810" marB="0">
                    <a:lnL w="12700">
                      <a:solidFill>
                        <a:srgbClr val="000000"/>
                      </a:solidFill>
                      <a:prstDash val="solid"/>
                    </a:lnL>
                    <a:solidFill>
                      <a:srgbClr val="F4B0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93368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12700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R="15875" algn="r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100" spc="-15" dirty="0">
                          <a:solidFill>
                            <a:srgbClr val="7F7F7F"/>
                          </a:solidFill>
                          <a:latin typeface="Times New Roman"/>
                          <a:cs typeface="Times New Roman"/>
                        </a:rPr>
                        <a:t>150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6350" marB="0">
                    <a:lnL w="12700">
                      <a:solidFill>
                        <a:srgbClr val="000000"/>
                      </a:solidFill>
                      <a:prstDash val="soli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100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12700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R="20955" algn="r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r>
                        <a:rPr sz="1100" spc="-35" dirty="0">
                          <a:solidFill>
                            <a:srgbClr val="7F7F7F"/>
                          </a:solidFill>
                          <a:latin typeface="Times New Roman"/>
                          <a:cs typeface="Times New Roman"/>
                        </a:rPr>
                        <a:t>60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3810" marB="0">
                    <a:lnL w="12700">
                      <a:solidFill>
                        <a:srgbClr val="000000"/>
                      </a:solidFill>
                      <a:prstDash val="soli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753983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  <a:p>
                      <a:pPr marR="10795" algn="r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1100" dirty="0">
                          <a:latin typeface="Times New Roman"/>
                          <a:cs typeface="Times New Roman"/>
                        </a:rPr>
                        <a:t>0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3810" marB="0">
                    <a:lnR w="12700">
                      <a:solidFill>
                        <a:srgbClr val="000000"/>
                      </a:solidFill>
                      <a:prstDash val="solid"/>
                    </a:lnR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95643">
                <a:tc>
                  <a:txBody>
                    <a:bodyPr/>
                    <a:lstStyle/>
                    <a:p>
                      <a:pPr marR="10795" algn="r">
                        <a:lnSpc>
                          <a:spcPct val="100000"/>
                        </a:lnSpc>
                        <a:spcBef>
                          <a:spcPts val="90"/>
                        </a:spcBef>
                      </a:pPr>
                      <a:r>
                        <a:rPr sz="1100" spc="-15" dirty="0">
                          <a:latin typeface="Times New Roman"/>
                          <a:cs typeface="Times New Roman"/>
                        </a:rPr>
                        <a:t>485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11430" marB="0"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T w="12700">
                      <a:solidFill>
                        <a:srgbClr val="000000"/>
                      </a:solidFill>
                      <a:prstDash val="soli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7" name="object 17"/>
          <p:cNvGrpSpPr/>
          <p:nvPr/>
        </p:nvGrpSpPr>
        <p:grpSpPr>
          <a:xfrm>
            <a:off x="5056632" y="4561713"/>
            <a:ext cx="1191260" cy="963294"/>
            <a:chOff x="5056632" y="4561713"/>
            <a:chExt cx="1191260" cy="963294"/>
          </a:xfrm>
        </p:grpSpPr>
        <p:sp>
          <p:nvSpPr>
            <p:cNvPr id="18" name="object 18"/>
            <p:cNvSpPr/>
            <p:nvPr/>
          </p:nvSpPr>
          <p:spPr>
            <a:xfrm>
              <a:off x="5056632" y="4562094"/>
              <a:ext cx="1191260" cy="0"/>
            </a:xfrm>
            <a:custGeom>
              <a:avLst/>
              <a:gdLst/>
              <a:ahLst/>
              <a:cxnLst/>
              <a:rect l="l" t="t" r="r" b="b"/>
              <a:pathLst>
                <a:path w="1191260">
                  <a:moveTo>
                    <a:pt x="0" y="0"/>
                  </a:moveTo>
                  <a:lnTo>
                    <a:pt x="1191006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" name="object 19"/>
            <p:cNvSpPr/>
            <p:nvPr/>
          </p:nvSpPr>
          <p:spPr>
            <a:xfrm>
              <a:off x="5057394" y="4562094"/>
              <a:ext cx="1190625" cy="10160"/>
            </a:xfrm>
            <a:custGeom>
              <a:avLst/>
              <a:gdLst/>
              <a:ahLst/>
              <a:cxnLst/>
              <a:rect l="l" t="t" r="r" b="b"/>
              <a:pathLst>
                <a:path w="1190625" h="10160">
                  <a:moveTo>
                    <a:pt x="1190244" y="9905"/>
                  </a:moveTo>
                  <a:lnTo>
                    <a:pt x="1190244" y="0"/>
                  </a:lnTo>
                  <a:lnTo>
                    <a:pt x="0" y="0"/>
                  </a:lnTo>
                  <a:lnTo>
                    <a:pt x="0" y="9906"/>
                  </a:lnTo>
                  <a:lnTo>
                    <a:pt x="1190244" y="990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" name="object 20"/>
            <p:cNvSpPr/>
            <p:nvPr/>
          </p:nvSpPr>
          <p:spPr>
            <a:xfrm>
              <a:off x="5056632" y="5324094"/>
              <a:ext cx="1191260" cy="0"/>
            </a:xfrm>
            <a:custGeom>
              <a:avLst/>
              <a:gdLst/>
              <a:ahLst/>
              <a:cxnLst/>
              <a:rect l="l" t="t" r="r" b="b"/>
              <a:pathLst>
                <a:path w="1191260">
                  <a:moveTo>
                    <a:pt x="0" y="0"/>
                  </a:moveTo>
                  <a:lnTo>
                    <a:pt x="1191006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" name="object 21"/>
            <p:cNvSpPr/>
            <p:nvPr/>
          </p:nvSpPr>
          <p:spPr>
            <a:xfrm>
              <a:off x="5057394" y="5324094"/>
              <a:ext cx="1190625" cy="10160"/>
            </a:xfrm>
            <a:custGeom>
              <a:avLst/>
              <a:gdLst/>
              <a:ahLst/>
              <a:cxnLst/>
              <a:rect l="l" t="t" r="r" b="b"/>
              <a:pathLst>
                <a:path w="1190625" h="10160">
                  <a:moveTo>
                    <a:pt x="1190244" y="9905"/>
                  </a:moveTo>
                  <a:lnTo>
                    <a:pt x="1190244" y="0"/>
                  </a:lnTo>
                  <a:lnTo>
                    <a:pt x="0" y="0"/>
                  </a:lnTo>
                  <a:lnTo>
                    <a:pt x="0" y="9906"/>
                  </a:lnTo>
                  <a:lnTo>
                    <a:pt x="1190244" y="990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" name="object 22"/>
            <p:cNvSpPr/>
            <p:nvPr/>
          </p:nvSpPr>
          <p:spPr>
            <a:xfrm>
              <a:off x="5532882" y="4571238"/>
              <a:ext cx="0" cy="952500"/>
            </a:xfrm>
            <a:custGeom>
              <a:avLst/>
              <a:gdLst/>
              <a:ahLst/>
              <a:cxnLst/>
              <a:rect l="l" t="t" r="r" b="b"/>
              <a:pathLst>
                <a:path h="952500">
                  <a:moveTo>
                    <a:pt x="0" y="0"/>
                  </a:moveTo>
                  <a:lnTo>
                    <a:pt x="0" y="95250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" name="object 23"/>
            <p:cNvSpPr/>
            <p:nvPr/>
          </p:nvSpPr>
          <p:spPr>
            <a:xfrm>
              <a:off x="5533644" y="4572000"/>
              <a:ext cx="9525" cy="952500"/>
            </a:xfrm>
            <a:custGeom>
              <a:avLst/>
              <a:gdLst/>
              <a:ahLst/>
              <a:cxnLst/>
              <a:rect l="l" t="t" r="r" b="b"/>
              <a:pathLst>
                <a:path w="9525" h="952500">
                  <a:moveTo>
                    <a:pt x="9144" y="952500"/>
                  </a:moveTo>
                  <a:lnTo>
                    <a:pt x="9144" y="0"/>
                  </a:lnTo>
                  <a:lnTo>
                    <a:pt x="0" y="0"/>
                  </a:lnTo>
                  <a:lnTo>
                    <a:pt x="0" y="952500"/>
                  </a:lnTo>
                  <a:lnTo>
                    <a:pt x="9144" y="95250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aphicFrame>
        <p:nvGraphicFramePr>
          <p:cNvPr id="24" name="object 24"/>
          <p:cNvGraphicFramePr>
            <a:graphicFrameLocks noGrp="1"/>
          </p:cNvGraphicFramePr>
          <p:nvPr/>
        </p:nvGraphicFramePr>
        <p:xfrm>
          <a:off x="6671500" y="2085213"/>
          <a:ext cx="1195705" cy="210629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8005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099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7950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 marR="15875" algn="r">
                        <a:lnSpc>
                          <a:spcPct val="100000"/>
                        </a:lnSpc>
                        <a:spcBef>
                          <a:spcPts val="90"/>
                        </a:spcBef>
                      </a:pPr>
                      <a:r>
                        <a:rPr sz="1100" spc="-15" dirty="0">
                          <a:latin typeface="Times New Roman"/>
                          <a:cs typeface="Times New Roman"/>
                        </a:rPr>
                        <a:t>300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11430" marB="0">
                    <a:lnL w="12700">
                      <a:solidFill>
                        <a:srgbClr val="000000"/>
                      </a:solidFill>
                      <a:prstDash val="solid"/>
                    </a:lnL>
                    <a:lnT w="12700">
                      <a:solidFill>
                        <a:srgbClr val="000000"/>
                      </a:solidFill>
                      <a:prstDash val="soli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71507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12700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35"/>
                        </a:spcBef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 marR="15875" algn="r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1100" spc="-15" dirty="0">
                          <a:solidFill>
                            <a:srgbClr val="7F7F7F"/>
                          </a:solidFill>
                          <a:latin typeface="Times New Roman"/>
                          <a:cs typeface="Times New Roman"/>
                        </a:rPr>
                        <a:t>275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90502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12700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R="20955" algn="r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r>
                        <a:rPr sz="1100" spc="-35" dirty="0">
                          <a:solidFill>
                            <a:srgbClr val="7F7F7F"/>
                          </a:solidFill>
                          <a:latin typeface="Times New Roman"/>
                          <a:cs typeface="Times New Roman"/>
                        </a:rPr>
                        <a:t>25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3810" marB="0">
                    <a:lnL w="12700">
                      <a:solidFill>
                        <a:srgbClr val="000000"/>
                      </a:solidFill>
                      <a:prstDash val="soli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78480">
                <a:tc>
                  <a:txBody>
                    <a:bodyPr/>
                    <a:lstStyle/>
                    <a:p>
                      <a:pPr marR="10795" algn="r">
                        <a:lnSpc>
                          <a:spcPts val="1275"/>
                        </a:lnSpc>
                        <a:spcBef>
                          <a:spcPts val="30"/>
                        </a:spcBef>
                      </a:pPr>
                      <a:r>
                        <a:rPr sz="1100" spc="-15" dirty="0">
                          <a:latin typeface="Times New Roman"/>
                          <a:cs typeface="Times New Roman"/>
                        </a:rPr>
                        <a:t>275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3810" marB="0">
                    <a:lnR w="12700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02524">
                <a:tc>
                  <a:txBody>
                    <a:bodyPr/>
                    <a:lstStyle/>
                    <a:p>
                      <a:pPr marR="10795" algn="r">
                        <a:lnSpc>
                          <a:spcPct val="100000"/>
                        </a:lnSpc>
                        <a:spcBef>
                          <a:spcPts val="125"/>
                        </a:spcBef>
                      </a:pPr>
                      <a:r>
                        <a:rPr sz="1100" spc="-15" dirty="0">
                          <a:solidFill>
                            <a:srgbClr val="7F7F7F"/>
                          </a:solidFill>
                          <a:latin typeface="Times New Roman"/>
                          <a:cs typeface="Times New Roman"/>
                        </a:rPr>
                        <a:t>250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15875" marB="0">
                    <a:lnR w="12700">
                      <a:solidFill>
                        <a:srgbClr val="000000"/>
                      </a:solidFill>
                      <a:prstDash val="solid"/>
                    </a:lnR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82475">
                <a:tc>
                  <a:txBody>
                    <a:bodyPr/>
                    <a:lstStyle/>
                    <a:p>
                      <a:pPr marR="15875" algn="r">
                        <a:lnSpc>
                          <a:spcPts val="1305"/>
                        </a:lnSpc>
                        <a:spcBef>
                          <a:spcPts val="30"/>
                        </a:spcBef>
                      </a:pPr>
                      <a:r>
                        <a:rPr sz="1100" spc="-35" dirty="0">
                          <a:solidFill>
                            <a:srgbClr val="7F7F7F"/>
                          </a:solidFill>
                          <a:latin typeface="Times New Roman"/>
                          <a:cs typeface="Times New Roman"/>
                        </a:rPr>
                        <a:t>25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3810" marB="0">
                    <a:lnR w="12700">
                      <a:solidFill>
                        <a:srgbClr val="000000"/>
                      </a:solidFill>
                      <a:prstDash val="solid"/>
                    </a:lnR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95643">
                <a:tc>
                  <a:txBody>
                    <a:bodyPr/>
                    <a:lstStyle/>
                    <a:p>
                      <a:pPr marR="10795" algn="r">
                        <a:lnSpc>
                          <a:spcPct val="100000"/>
                        </a:lnSpc>
                        <a:spcBef>
                          <a:spcPts val="90"/>
                        </a:spcBef>
                      </a:pPr>
                      <a:r>
                        <a:rPr sz="1100" spc="-15" dirty="0">
                          <a:latin typeface="Times New Roman"/>
                          <a:cs typeface="Times New Roman"/>
                        </a:rPr>
                        <a:t>25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11430" marB="0"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T w="12700">
                      <a:solidFill>
                        <a:srgbClr val="000000"/>
                      </a:solidFill>
                      <a:prstDash val="soli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25" name="object 25"/>
          <p:cNvGrpSpPr/>
          <p:nvPr/>
        </p:nvGrpSpPr>
        <p:grpSpPr>
          <a:xfrm>
            <a:off x="1437513" y="4562094"/>
            <a:ext cx="10795" cy="962660"/>
            <a:chOff x="1437513" y="4562094"/>
            <a:chExt cx="10795" cy="962660"/>
          </a:xfrm>
        </p:grpSpPr>
        <p:sp>
          <p:nvSpPr>
            <p:cNvPr id="26" name="object 26"/>
            <p:cNvSpPr/>
            <p:nvPr/>
          </p:nvSpPr>
          <p:spPr>
            <a:xfrm>
              <a:off x="1437894" y="4562094"/>
              <a:ext cx="0" cy="962025"/>
            </a:xfrm>
            <a:custGeom>
              <a:avLst/>
              <a:gdLst/>
              <a:ahLst/>
              <a:cxnLst/>
              <a:rect l="l" t="t" r="r" b="b"/>
              <a:pathLst>
                <a:path h="962025">
                  <a:moveTo>
                    <a:pt x="0" y="0"/>
                  </a:moveTo>
                  <a:lnTo>
                    <a:pt x="0" y="961644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" name="object 27"/>
            <p:cNvSpPr/>
            <p:nvPr/>
          </p:nvSpPr>
          <p:spPr>
            <a:xfrm>
              <a:off x="1437894" y="4562094"/>
              <a:ext cx="10160" cy="962660"/>
            </a:xfrm>
            <a:custGeom>
              <a:avLst/>
              <a:gdLst/>
              <a:ahLst/>
              <a:cxnLst/>
              <a:rect l="l" t="t" r="r" b="b"/>
              <a:pathLst>
                <a:path w="10159" h="962660">
                  <a:moveTo>
                    <a:pt x="9906" y="962405"/>
                  </a:moveTo>
                  <a:lnTo>
                    <a:pt x="9906" y="0"/>
                  </a:lnTo>
                  <a:lnTo>
                    <a:pt x="0" y="0"/>
                  </a:lnTo>
                  <a:lnTo>
                    <a:pt x="0" y="962405"/>
                  </a:lnTo>
                  <a:lnTo>
                    <a:pt x="9906" y="96240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28" name="object 28"/>
          <p:cNvGrpSpPr/>
          <p:nvPr/>
        </p:nvGrpSpPr>
        <p:grpSpPr>
          <a:xfrm>
            <a:off x="6675881" y="4561713"/>
            <a:ext cx="1191260" cy="963294"/>
            <a:chOff x="6675881" y="4561713"/>
            <a:chExt cx="1191260" cy="963294"/>
          </a:xfrm>
        </p:grpSpPr>
        <p:sp>
          <p:nvSpPr>
            <p:cNvPr id="29" name="object 29"/>
            <p:cNvSpPr/>
            <p:nvPr/>
          </p:nvSpPr>
          <p:spPr>
            <a:xfrm>
              <a:off x="6675881" y="4562094"/>
              <a:ext cx="1191260" cy="0"/>
            </a:xfrm>
            <a:custGeom>
              <a:avLst/>
              <a:gdLst/>
              <a:ahLst/>
              <a:cxnLst/>
              <a:rect l="l" t="t" r="r" b="b"/>
              <a:pathLst>
                <a:path w="1191259">
                  <a:moveTo>
                    <a:pt x="0" y="0"/>
                  </a:moveTo>
                  <a:lnTo>
                    <a:pt x="1191006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" name="object 30"/>
            <p:cNvSpPr/>
            <p:nvPr/>
          </p:nvSpPr>
          <p:spPr>
            <a:xfrm>
              <a:off x="6676643" y="4562094"/>
              <a:ext cx="1190625" cy="10160"/>
            </a:xfrm>
            <a:custGeom>
              <a:avLst/>
              <a:gdLst/>
              <a:ahLst/>
              <a:cxnLst/>
              <a:rect l="l" t="t" r="r" b="b"/>
              <a:pathLst>
                <a:path w="1190625" h="10160">
                  <a:moveTo>
                    <a:pt x="1190244" y="9905"/>
                  </a:moveTo>
                  <a:lnTo>
                    <a:pt x="1190244" y="0"/>
                  </a:lnTo>
                  <a:lnTo>
                    <a:pt x="0" y="0"/>
                  </a:lnTo>
                  <a:lnTo>
                    <a:pt x="0" y="9905"/>
                  </a:lnTo>
                  <a:lnTo>
                    <a:pt x="1190244" y="990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" name="object 31"/>
            <p:cNvSpPr/>
            <p:nvPr/>
          </p:nvSpPr>
          <p:spPr>
            <a:xfrm>
              <a:off x="6675881" y="5324094"/>
              <a:ext cx="1191260" cy="0"/>
            </a:xfrm>
            <a:custGeom>
              <a:avLst/>
              <a:gdLst/>
              <a:ahLst/>
              <a:cxnLst/>
              <a:rect l="l" t="t" r="r" b="b"/>
              <a:pathLst>
                <a:path w="1191259">
                  <a:moveTo>
                    <a:pt x="0" y="0"/>
                  </a:moveTo>
                  <a:lnTo>
                    <a:pt x="1191006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" name="object 32"/>
            <p:cNvSpPr/>
            <p:nvPr/>
          </p:nvSpPr>
          <p:spPr>
            <a:xfrm>
              <a:off x="6676643" y="5324094"/>
              <a:ext cx="1190625" cy="10160"/>
            </a:xfrm>
            <a:custGeom>
              <a:avLst/>
              <a:gdLst/>
              <a:ahLst/>
              <a:cxnLst/>
              <a:rect l="l" t="t" r="r" b="b"/>
              <a:pathLst>
                <a:path w="1190625" h="10160">
                  <a:moveTo>
                    <a:pt x="1190244" y="9905"/>
                  </a:moveTo>
                  <a:lnTo>
                    <a:pt x="1190244" y="0"/>
                  </a:lnTo>
                  <a:lnTo>
                    <a:pt x="0" y="0"/>
                  </a:lnTo>
                  <a:lnTo>
                    <a:pt x="0" y="9905"/>
                  </a:lnTo>
                  <a:lnTo>
                    <a:pt x="1190244" y="990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" name="object 33"/>
            <p:cNvSpPr/>
            <p:nvPr/>
          </p:nvSpPr>
          <p:spPr>
            <a:xfrm>
              <a:off x="7152131" y="4571238"/>
              <a:ext cx="0" cy="952500"/>
            </a:xfrm>
            <a:custGeom>
              <a:avLst/>
              <a:gdLst/>
              <a:ahLst/>
              <a:cxnLst/>
              <a:rect l="l" t="t" r="r" b="b"/>
              <a:pathLst>
                <a:path h="952500">
                  <a:moveTo>
                    <a:pt x="0" y="0"/>
                  </a:moveTo>
                  <a:lnTo>
                    <a:pt x="0" y="95250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4" name="object 34"/>
            <p:cNvSpPr/>
            <p:nvPr/>
          </p:nvSpPr>
          <p:spPr>
            <a:xfrm>
              <a:off x="7152893" y="4572000"/>
              <a:ext cx="9525" cy="952500"/>
            </a:xfrm>
            <a:custGeom>
              <a:avLst/>
              <a:gdLst/>
              <a:ahLst/>
              <a:cxnLst/>
              <a:rect l="l" t="t" r="r" b="b"/>
              <a:pathLst>
                <a:path w="9525" h="952500">
                  <a:moveTo>
                    <a:pt x="9143" y="952500"/>
                  </a:moveTo>
                  <a:lnTo>
                    <a:pt x="9143" y="0"/>
                  </a:lnTo>
                  <a:lnTo>
                    <a:pt x="0" y="0"/>
                  </a:lnTo>
                  <a:lnTo>
                    <a:pt x="0" y="952500"/>
                  </a:lnTo>
                  <a:lnTo>
                    <a:pt x="9143" y="95250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35" name="object 35"/>
          <p:cNvGrpSpPr/>
          <p:nvPr/>
        </p:nvGrpSpPr>
        <p:grpSpPr>
          <a:xfrm>
            <a:off x="1437513" y="5894832"/>
            <a:ext cx="10795" cy="962660"/>
            <a:chOff x="1437513" y="5894832"/>
            <a:chExt cx="10795" cy="962660"/>
          </a:xfrm>
        </p:grpSpPr>
        <p:sp>
          <p:nvSpPr>
            <p:cNvPr id="36" name="object 36"/>
            <p:cNvSpPr/>
            <p:nvPr/>
          </p:nvSpPr>
          <p:spPr>
            <a:xfrm>
              <a:off x="1437894" y="5894832"/>
              <a:ext cx="0" cy="962660"/>
            </a:xfrm>
            <a:custGeom>
              <a:avLst/>
              <a:gdLst/>
              <a:ahLst/>
              <a:cxnLst/>
              <a:rect l="l" t="t" r="r" b="b"/>
              <a:pathLst>
                <a:path h="962659">
                  <a:moveTo>
                    <a:pt x="0" y="0"/>
                  </a:moveTo>
                  <a:lnTo>
                    <a:pt x="0" y="962406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7" name="object 37"/>
            <p:cNvSpPr/>
            <p:nvPr/>
          </p:nvSpPr>
          <p:spPr>
            <a:xfrm>
              <a:off x="1437894" y="5895594"/>
              <a:ext cx="10160" cy="962025"/>
            </a:xfrm>
            <a:custGeom>
              <a:avLst/>
              <a:gdLst/>
              <a:ahLst/>
              <a:cxnLst/>
              <a:rect l="l" t="t" r="r" b="b"/>
              <a:pathLst>
                <a:path w="10159" h="962025">
                  <a:moveTo>
                    <a:pt x="9906" y="961644"/>
                  </a:moveTo>
                  <a:lnTo>
                    <a:pt x="9906" y="0"/>
                  </a:lnTo>
                  <a:lnTo>
                    <a:pt x="0" y="0"/>
                  </a:lnTo>
                  <a:lnTo>
                    <a:pt x="0" y="961644"/>
                  </a:lnTo>
                  <a:lnTo>
                    <a:pt x="9906" y="961644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38" name="object 38"/>
          <p:cNvGrpSpPr/>
          <p:nvPr/>
        </p:nvGrpSpPr>
        <p:grpSpPr>
          <a:xfrm>
            <a:off x="5532501" y="5904738"/>
            <a:ext cx="10795" cy="952500"/>
            <a:chOff x="5532501" y="5904738"/>
            <a:chExt cx="10795" cy="952500"/>
          </a:xfrm>
        </p:grpSpPr>
        <p:sp>
          <p:nvSpPr>
            <p:cNvPr id="39" name="object 39"/>
            <p:cNvSpPr/>
            <p:nvPr/>
          </p:nvSpPr>
          <p:spPr>
            <a:xfrm>
              <a:off x="5532882" y="5904738"/>
              <a:ext cx="0" cy="952500"/>
            </a:xfrm>
            <a:custGeom>
              <a:avLst/>
              <a:gdLst/>
              <a:ahLst/>
              <a:cxnLst/>
              <a:rect l="l" t="t" r="r" b="b"/>
              <a:pathLst>
                <a:path h="952500">
                  <a:moveTo>
                    <a:pt x="0" y="0"/>
                  </a:moveTo>
                  <a:lnTo>
                    <a:pt x="0" y="95250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0" name="object 40"/>
            <p:cNvSpPr/>
            <p:nvPr/>
          </p:nvSpPr>
          <p:spPr>
            <a:xfrm>
              <a:off x="5533644" y="5904738"/>
              <a:ext cx="9525" cy="952500"/>
            </a:xfrm>
            <a:custGeom>
              <a:avLst/>
              <a:gdLst/>
              <a:ahLst/>
              <a:cxnLst/>
              <a:rect l="l" t="t" r="r" b="b"/>
              <a:pathLst>
                <a:path w="9525" h="952500">
                  <a:moveTo>
                    <a:pt x="9144" y="952500"/>
                  </a:moveTo>
                  <a:lnTo>
                    <a:pt x="9144" y="0"/>
                  </a:lnTo>
                  <a:lnTo>
                    <a:pt x="0" y="0"/>
                  </a:lnTo>
                  <a:lnTo>
                    <a:pt x="0" y="952500"/>
                  </a:lnTo>
                  <a:lnTo>
                    <a:pt x="9144" y="95250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41" name="object 41"/>
          <p:cNvGrpSpPr/>
          <p:nvPr/>
        </p:nvGrpSpPr>
        <p:grpSpPr>
          <a:xfrm>
            <a:off x="7151751" y="5904738"/>
            <a:ext cx="10795" cy="952500"/>
            <a:chOff x="7151751" y="5904738"/>
            <a:chExt cx="10795" cy="952500"/>
          </a:xfrm>
        </p:grpSpPr>
        <p:sp>
          <p:nvSpPr>
            <p:cNvPr id="42" name="object 42"/>
            <p:cNvSpPr/>
            <p:nvPr/>
          </p:nvSpPr>
          <p:spPr>
            <a:xfrm>
              <a:off x="7152132" y="5904738"/>
              <a:ext cx="0" cy="952500"/>
            </a:xfrm>
            <a:custGeom>
              <a:avLst/>
              <a:gdLst/>
              <a:ahLst/>
              <a:cxnLst/>
              <a:rect l="l" t="t" r="r" b="b"/>
              <a:pathLst>
                <a:path h="952500">
                  <a:moveTo>
                    <a:pt x="0" y="0"/>
                  </a:moveTo>
                  <a:lnTo>
                    <a:pt x="0" y="95250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3" name="object 43"/>
            <p:cNvSpPr/>
            <p:nvPr/>
          </p:nvSpPr>
          <p:spPr>
            <a:xfrm>
              <a:off x="7152894" y="5904738"/>
              <a:ext cx="9525" cy="952500"/>
            </a:xfrm>
            <a:custGeom>
              <a:avLst/>
              <a:gdLst/>
              <a:ahLst/>
              <a:cxnLst/>
              <a:rect l="l" t="t" r="r" b="b"/>
              <a:pathLst>
                <a:path w="9525" h="952500">
                  <a:moveTo>
                    <a:pt x="9143" y="952500"/>
                  </a:moveTo>
                  <a:lnTo>
                    <a:pt x="9143" y="0"/>
                  </a:lnTo>
                  <a:lnTo>
                    <a:pt x="0" y="0"/>
                  </a:lnTo>
                  <a:lnTo>
                    <a:pt x="0" y="952500"/>
                  </a:lnTo>
                  <a:lnTo>
                    <a:pt x="9143" y="95250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44" name="object 44"/>
          <p:cNvGrpSpPr/>
          <p:nvPr/>
        </p:nvGrpSpPr>
        <p:grpSpPr>
          <a:xfrm>
            <a:off x="8771001" y="5904738"/>
            <a:ext cx="10795" cy="952500"/>
            <a:chOff x="8771001" y="5904738"/>
            <a:chExt cx="10795" cy="952500"/>
          </a:xfrm>
        </p:grpSpPr>
        <p:sp>
          <p:nvSpPr>
            <p:cNvPr id="45" name="object 45"/>
            <p:cNvSpPr/>
            <p:nvPr/>
          </p:nvSpPr>
          <p:spPr>
            <a:xfrm>
              <a:off x="8771382" y="5904738"/>
              <a:ext cx="0" cy="952500"/>
            </a:xfrm>
            <a:custGeom>
              <a:avLst/>
              <a:gdLst/>
              <a:ahLst/>
              <a:cxnLst/>
              <a:rect l="l" t="t" r="r" b="b"/>
              <a:pathLst>
                <a:path h="952500">
                  <a:moveTo>
                    <a:pt x="0" y="0"/>
                  </a:moveTo>
                  <a:lnTo>
                    <a:pt x="0" y="95250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6" name="object 46"/>
            <p:cNvSpPr/>
            <p:nvPr/>
          </p:nvSpPr>
          <p:spPr>
            <a:xfrm>
              <a:off x="8771382" y="5904738"/>
              <a:ext cx="10160" cy="952500"/>
            </a:xfrm>
            <a:custGeom>
              <a:avLst/>
              <a:gdLst/>
              <a:ahLst/>
              <a:cxnLst/>
              <a:rect l="l" t="t" r="r" b="b"/>
              <a:pathLst>
                <a:path w="10159" h="952500">
                  <a:moveTo>
                    <a:pt x="9905" y="952500"/>
                  </a:moveTo>
                  <a:lnTo>
                    <a:pt x="9905" y="0"/>
                  </a:lnTo>
                  <a:lnTo>
                    <a:pt x="0" y="0"/>
                  </a:lnTo>
                  <a:lnTo>
                    <a:pt x="0" y="952500"/>
                  </a:lnTo>
                  <a:lnTo>
                    <a:pt x="9905" y="95250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47" name="object 47"/>
          <p:cNvGrpSpPr/>
          <p:nvPr/>
        </p:nvGrpSpPr>
        <p:grpSpPr>
          <a:xfrm>
            <a:off x="3914013" y="5904738"/>
            <a:ext cx="10795" cy="952500"/>
            <a:chOff x="3914013" y="5904738"/>
            <a:chExt cx="10795" cy="952500"/>
          </a:xfrm>
        </p:grpSpPr>
        <p:sp>
          <p:nvSpPr>
            <p:cNvPr id="48" name="object 48"/>
            <p:cNvSpPr/>
            <p:nvPr/>
          </p:nvSpPr>
          <p:spPr>
            <a:xfrm>
              <a:off x="3914394" y="5904738"/>
              <a:ext cx="0" cy="952500"/>
            </a:xfrm>
            <a:custGeom>
              <a:avLst/>
              <a:gdLst/>
              <a:ahLst/>
              <a:cxnLst/>
              <a:rect l="l" t="t" r="r" b="b"/>
              <a:pathLst>
                <a:path h="952500">
                  <a:moveTo>
                    <a:pt x="0" y="0"/>
                  </a:moveTo>
                  <a:lnTo>
                    <a:pt x="0" y="95250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9" name="object 49"/>
            <p:cNvSpPr/>
            <p:nvPr/>
          </p:nvSpPr>
          <p:spPr>
            <a:xfrm>
              <a:off x="3914394" y="5904738"/>
              <a:ext cx="10160" cy="952500"/>
            </a:xfrm>
            <a:custGeom>
              <a:avLst/>
              <a:gdLst/>
              <a:ahLst/>
              <a:cxnLst/>
              <a:rect l="l" t="t" r="r" b="b"/>
              <a:pathLst>
                <a:path w="10160" h="952500">
                  <a:moveTo>
                    <a:pt x="9905" y="952500"/>
                  </a:moveTo>
                  <a:lnTo>
                    <a:pt x="9905" y="0"/>
                  </a:lnTo>
                  <a:lnTo>
                    <a:pt x="0" y="0"/>
                  </a:lnTo>
                  <a:lnTo>
                    <a:pt x="0" y="952500"/>
                  </a:lnTo>
                  <a:lnTo>
                    <a:pt x="9905" y="95250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50" name="object 50"/>
          <p:cNvSpPr/>
          <p:nvPr/>
        </p:nvSpPr>
        <p:spPr>
          <a:xfrm>
            <a:off x="8295893" y="1686305"/>
            <a:ext cx="1190625" cy="28575"/>
          </a:xfrm>
          <a:custGeom>
            <a:avLst/>
            <a:gdLst/>
            <a:ahLst/>
            <a:cxnLst/>
            <a:rect l="l" t="t" r="r" b="b"/>
            <a:pathLst>
              <a:path w="1190625" h="28575">
                <a:moveTo>
                  <a:pt x="1190244" y="28193"/>
                </a:moveTo>
                <a:lnTo>
                  <a:pt x="1190244" y="0"/>
                </a:lnTo>
                <a:lnTo>
                  <a:pt x="0" y="0"/>
                </a:lnTo>
                <a:lnTo>
                  <a:pt x="0" y="28193"/>
                </a:lnTo>
                <a:lnTo>
                  <a:pt x="1190244" y="28193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graphicFrame>
        <p:nvGraphicFramePr>
          <p:cNvPr id="51" name="object 51"/>
          <p:cNvGraphicFramePr>
            <a:graphicFrameLocks noGrp="1"/>
          </p:cNvGraphicFramePr>
          <p:nvPr/>
        </p:nvGraphicFramePr>
        <p:xfrm>
          <a:off x="8289988" y="2085213"/>
          <a:ext cx="1206500" cy="211137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8069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0993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98503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 marR="15875" algn="r">
                        <a:lnSpc>
                          <a:spcPct val="100000"/>
                        </a:lnSpc>
                        <a:spcBef>
                          <a:spcPts val="90"/>
                        </a:spcBef>
                      </a:pPr>
                      <a:r>
                        <a:rPr sz="1100" spc="-15" dirty="0">
                          <a:latin typeface="Times New Roman"/>
                          <a:cs typeface="Times New Roman"/>
                        </a:rPr>
                        <a:t>785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11430" marB="0">
                    <a:lnL w="12700">
                      <a:solidFill>
                        <a:srgbClr val="000000"/>
                      </a:solidFill>
                      <a:prstDash val="solid"/>
                    </a:lnL>
                    <a:lnT w="12700">
                      <a:solidFill>
                        <a:srgbClr val="000000"/>
                      </a:solidFill>
                      <a:prstDash val="soli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0502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12700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R="20320" algn="r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r>
                        <a:rPr sz="1100" spc="-30" dirty="0">
                          <a:solidFill>
                            <a:srgbClr val="7F7F7F"/>
                          </a:solidFill>
                          <a:latin typeface="Times New Roman"/>
                          <a:cs typeface="Times New Roman"/>
                        </a:rPr>
                        <a:t>250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3810" marB="0">
                    <a:lnL w="12700">
                      <a:solidFill>
                        <a:srgbClr val="000000"/>
                      </a:solidFill>
                      <a:prstDash val="soli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90502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12700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R="15875" algn="r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r>
                        <a:rPr sz="1100" spc="-10" dirty="0">
                          <a:solidFill>
                            <a:srgbClr val="7F7F7F"/>
                          </a:solidFill>
                          <a:latin typeface="Times New Roman"/>
                          <a:cs typeface="Times New Roman"/>
                        </a:rPr>
                        <a:t>25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3810" marB="0">
                    <a:lnL w="12700">
                      <a:solidFill>
                        <a:srgbClr val="000000"/>
                      </a:solidFill>
                      <a:prstDash val="soli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90502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12700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R="20320" algn="r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r>
                        <a:rPr sz="1100" spc="-30" dirty="0">
                          <a:solidFill>
                            <a:srgbClr val="7F7F7F"/>
                          </a:solidFill>
                          <a:latin typeface="Times New Roman"/>
                          <a:cs typeface="Times New Roman"/>
                        </a:rPr>
                        <a:t>150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3810" marB="0">
                    <a:lnL w="12700">
                      <a:solidFill>
                        <a:srgbClr val="000000"/>
                      </a:solidFill>
                      <a:prstDash val="soli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90502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12700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R="15875" algn="r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r>
                        <a:rPr sz="1100" spc="-10" dirty="0">
                          <a:solidFill>
                            <a:srgbClr val="7F7F7F"/>
                          </a:solidFill>
                          <a:latin typeface="Times New Roman"/>
                          <a:cs typeface="Times New Roman"/>
                        </a:rPr>
                        <a:t>60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3810" marB="0">
                    <a:lnL w="12700">
                      <a:solidFill>
                        <a:srgbClr val="000000"/>
                      </a:solidFill>
                      <a:prstDash val="soli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90502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12700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R="20320" algn="r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r>
                        <a:rPr sz="1100" spc="-30" dirty="0">
                          <a:solidFill>
                            <a:srgbClr val="7F7F7F"/>
                          </a:solidFill>
                          <a:latin typeface="Times New Roman"/>
                          <a:cs typeface="Times New Roman"/>
                        </a:rPr>
                        <a:t>275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3810" marB="0">
                    <a:lnL w="12700">
                      <a:solidFill>
                        <a:srgbClr val="000000"/>
                      </a:solidFill>
                      <a:prstDash val="soli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90502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12700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R="15875" algn="r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r>
                        <a:rPr sz="1100" spc="-10" dirty="0">
                          <a:solidFill>
                            <a:srgbClr val="7F7F7F"/>
                          </a:solidFill>
                          <a:latin typeface="Times New Roman"/>
                          <a:cs typeface="Times New Roman"/>
                        </a:rPr>
                        <a:t>25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3810" marB="0">
                    <a:lnL w="12700">
                      <a:solidFill>
                        <a:srgbClr val="000000"/>
                      </a:solidFill>
                      <a:prstDash val="soli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90502">
                <a:tc>
                  <a:txBody>
                    <a:bodyPr/>
                    <a:lstStyle/>
                    <a:p>
                      <a:pPr marR="14604" algn="r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r>
                        <a:rPr sz="1100" spc="-30" dirty="0">
                          <a:latin typeface="Times New Roman"/>
                          <a:cs typeface="Times New Roman"/>
                        </a:rPr>
                        <a:t>275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3810" marB="0">
                    <a:lnR w="12700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90502">
                <a:tc>
                  <a:txBody>
                    <a:bodyPr/>
                    <a:lstStyle/>
                    <a:p>
                      <a:pPr marR="15240" algn="r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r>
                        <a:rPr sz="1100" spc="-30" dirty="0">
                          <a:solidFill>
                            <a:srgbClr val="7F7F7F"/>
                          </a:solidFill>
                          <a:latin typeface="Times New Roman"/>
                          <a:cs typeface="Times New Roman"/>
                        </a:rPr>
                        <a:t>250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3810" marB="0">
                    <a:lnR w="12700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82475">
                <a:tc>
                  <a:txBody>
                    <a:bodyPr/>
                    <a:lstStyle/>
                    <a:p>
                      <a:pPr marR="10795" algn="r">
                        <a:lnSpc>
                          <a:spcPts val="1305"/>
                        </a:lnSpc>
                        <a:spcBef>
                          <a:spcPts val="30"/>
                        </a:spcBef>
                      </a:pPr>
                      <a:r>
                        <a:rPr sz="1100" spc="-10" dirty="0">
                          <a:solidFill>
                            <a:srgbClr val="7F7F7F"/>
                          </a:solidFill>
                          <a:latin typeface="Times New Roman"/>
                          <a:cs typeface="Times New Roman"/>
                        </a:rPr>
                        <a:t>25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3810" marB="0">
                    <a:lnR w="12700">
                      <a:solidFill>
                        <a:srgbClr val="000000"/>
                      </a:solidFill>
                      <a:prstDash val="solid"/>
                    </a:lnR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95643">
                <a:tc>
                  <a:txBody>
                    <a:bodyPr/>
                    <a:lstStyle/>
                    <a:p>
                      <a:pPr marR="10795" algn="r">
                        <a:lnSpc>
                          <a:spcPct val="100000"/>
                        </a:lnSpc>
                        <a:spcBef>
                          <a:spcPts val="90"/>
                        </a:spcBef>
                      </a:pPr>
                      <a:r>
                        <a:rPr sz="1100" spc="-15" dirty="0">
                          <a:latin typeface="Times New Roman"/>
                          <a:cs typeface="Times New Roman"/>
                        </a:rPr>
                        <a:t>510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11430" marB="0"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T w="12700">
                      <a:solidFill>
                        <a:srgbClr val="000000"/>
                      </a:solidFill>
                      <a:prstDash val="soli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77" name="object 77"/>
          <p:cNvSpPr txBox="1"/>
          <p:nvPr/>
        </p:nvSpPr>
        <p:spPr>
          <a:xfrm>
            <a:off x="1454150" y="6482599"/>
            <a:ext cx="1578610" cy="37465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1100" spc="5" dirty="0">
                <a:latin typeface="Times New Roman"/>
                <a:cs typeface="Times New Roman"/>
              </a:rPr>
              <a:t>Software</a:t>
            </a:r>
            <a:r>
              <a:rPr sz="1100" spc="15" dirty="0">
                <a:latin typeface="Times New Roman"/>
                <a:cs typeface="Times New Roman"/>
              </a:rPr>
              <a:t> </a:t>
            </a:r>
            <a:r>
              <a:rPr sz="1100" spc="5" dirty="0">
                <a:latin typeface="Times New Roman"/>
                <a:cs typeface="Times New Roman"/>
              </a:rPr>
              <a:t>(database</a:t>
            </a:r>
            <a:r>
              <a:rPr sz="1100" spc="25" dirty="0">
                <a:latin typeface="Times New Roman"/>
                <a:cs typeface="Times New Roman"/>
              </a:rPr>
              <a:t> </a:t>
            </a:r>
            <a:r>
              <a:rPr sz="1100" spc="15" dirty="0">
                <a:latin typeface="Times New Roman"/>
                <a:cs typeface="Times New Roman"/>
              </a:rPr>
              <a:t>asset)</a:t>
            </a:r>
            <a:endParaRPr sz="1100">
              <a:latin typeface="Times New Roman"/>
              <a:cs typeface="Times New Roman"/>
            </a:endParaRPr>
          </a:p>
          <a:p>
            <a:pPr marR="5080" algn="r">
              <a:lnSpc>
                <a:spcPct val="100000"/>
              </a:lnSpc>
              <a:spcBef>
                <a:spcPts val="180"/>
              </a:spcBef>
            </a:pPr>
            <a:r>
              <a:rPr sz="1100" spc="20" dirty="0">
                <a:latin typeface="Times New Roman"/>
                <a:cs typeface="Times New Roman"/>
              </a:rPr>
              <a:t>Net</a:t>
            </a:r>
            <a:r>
              <a:rPr sz="1100" spc="-50" dirty="0">
                <a:latin typeface="Times New Roman"/>
                <a:cs typeface="Times New Roman"/>
              </a:rPr>
              <a:t> </a:t>
            </a:r>
            <a:r>
              <a:rPr sz="1100" spc="-20" dirty="0">
                <a:latin typeface="Times New Roman"/>
                <a:cs typeface="Times New Roman"/>
              </a:rPr>
              <a:t>lending(+)/borrowing(-)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78" name="object 78"/>
          <p:cNvSpPr txBox="1"/>
          <p:nvPr/>
        </p:nvSpPr>
        <p:spPr>
          <a:xfrm>
            <a:off x="5368550" y="6482599"/>
            <a:ext cx="158750" cy="37465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100" spc="-35" dirty="0">
                <a:solidFill>
                  <a:srgbClr val="7F7F7F"/>
                </a:solidFill>
                <a:latin typeface="Times New Roman"/>
                <a:cs typeface="Times New Roman"/>
              </a:rPr>
              <a:t>60</a:t>
            </a:r>
            <a:endParaRPr sz="11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180"/>
              </a:spcBef>
            </a:pPr>
            <a:r>
              <a:rPr sz="1100" spc="-35" dirty="0">
                <a:latin typeface="Times New Roman"/>
                <a:cs typeface="Times New Roman"/>
              </a:rPr>
              <a:t>50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79" name="object 79"/>
          <p:cNvSpPr txBox="1"/>
          <p:nvPr/>
        </p:nvSpPr>
        <p:spPr>
          <a:xfrm>
            <a:off x="8606295" y="6482599"/>
            <a:ext cx="164465" cy="37465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100" spc="-25" dirty="0">
                <a:solidFill>
                  <a:srgbClr val="7F7F7F"/>
                </a:solidFill>
                <a:latin typeface="Times New Roman"/>
                <a:cs typeface="Times New Roman"/>
              </a:rPr>
              <a:t>6</a:t>
            </a:r>
            <a:r>
              <a:rPr sz="1100" spc="10" dirty="0">
                <a:solidFill>
                  <a:srgbClr val="7F7F7F"/>
                </a:solidFill>
                <a:latin typeface="Times New Roman"/>
                <a:cs typeface="Times New Roman"/>
              </a:rPr>
              <a:t>0</a:t>
            </a:r>
            <a:endParaRPr sz="1100">
              <a:latin typeface="Times New Roman"/>
              <a:cs typeface="Times New Roman"/>
            </a:endParaRPr>
          </a:p>
          <a:p>
            <a:pPr marL="80010">
              <a:lnSpc>
                <a:spcPct val="100000"/>
              </a:lnSpc>
              <a:spcBef>
                <a:spcPts val="180"/>
              </a:spcBef>
            </a:pPr>
            <a:r>
              <a:rPr sz="1100" spc="10" dirty="0">
                <a:latin typeface="Times New Roman"/>
                <a:cs typeface="Times New Roman"/>
              </a:rPr>
              <a:t>0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80" name="object 80"/>
          <p:cNvSpPr txBox="1"/>
          <p:nvPr/>
        </p:nvSpPr>
        <p:spPr>
          <a:xfrm>
            <a:off x="3702522" y="6673101"/>
            <a:ext cx="211454" cy="18415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100" dirty="0">
                <a:latin typeface="Times New Roman"/>
                <a:cs typeface="Times New Roman"/>
              </a:rPr>
              <a:t>-</a:t>
            </a:r>
            <a:r>
              <a:rPr sz="1100" spc="-25" dirty="0">
                <a:latin typeface="Times New Roman"/>
                <a:cs typeface="Times New Roman"/>
              </a:rPr>
              <a:t>7</a:t>
            </a:r>
            <a:r>
              <a:rPr sz="1100" spc="10" dirty="0">
                <a:latin typeface="Times New Roman"/>
                <a:cs typeface="Times New Roman"/>
              </a:rPr>
              <a:t>5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81" name="object 81"/>
          <p:cNvSpPr txBox="1"/>
          <p:nvPr/>
        </p:nvSpPr>
        <p:spPr>
          <a:xfrm>
            <a:off x="6988339" y="6673101"/>
            <a:ext cx="158115" cy="18415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100" spc="-35" dirty="0">
                <a:latin typeface="Times New Roman"/>
                <a:cs typeface="Times New Roman"/>
              </a:rPr>
              <a:t>25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52" name="object 52"/>
          <p:cNvSpPr txBox="1"/>
          <p:nvPr/>
        </p:nvSpPr>
        <p:spPr>
          <a:xfrm>
            <a:off x="3454401" y="4372288"/>
            <a:ext cx="309880" cy="19685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1100" spc="20" dirty="0">
                <a:latin typeface="Times New Roman"/>
                <a:cs typeface="Times New Roman"/>
              </a:rPr>
              <a:t>Us</a:t>
            </a:r>
            <a:r>
              <a:rPr sz="1100" spc="35" dirty="0">
                <a:latin typeface="Times New Roman"/>
                <a:cs typeface="Times New Roman"/>
              </a:rPr>
              <a:t>e</a:t>
            </a:r>
            <a:r>
              <a:rPr sz="1100" spc="5" dirty="0">
                <a:latin typeface="Times New Roman"/>
                <a:cs typeface="Times New Roman"/>
              </a:rPr>
              <a:t>s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53" name="object 53"/>
          <p:cNvSpPr txBox="1"/>
          <p:nvPr/>
        </p:nvSpPr>
        <p:spPr>
          <a:xfrm>
            <a:off x="3997207" y="4372288"/>
            <a:ext cx="614680" cy="19685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1100" spc="10" dirty="0">
                <a:latin typeface="Times New Roman"/>
                <a:cs typeface="Times New Roman"/>
              </a:rPr>
              <a:t>R</a:t>
            </a:r>
            <a:r>
              <a:rPr sz="1100" spc="35" dirty="0">
                <a:latin typeface="Times New Roman"/>
                <a:cs typeface="Times New Roman"/>
              </a:rPr>
              <a:t>e</a:t>
            </a:r>
            <a:r>
              <a:rPr sz="1100" spc="15" dirty="0">
                <a:latin typeface="Times New Roman"/>
                <a:cs typeface="Times New Roman"/>
              </a:rPr>
              <a:t>s</a:t>
            </a:r>
            <a:r>
              <a:rPr sz="1100" spc="-35" dirty="0">
                <a:latin typeface="Times New Roman"/>
                <a:cs typeface="Times New Roman"/>
              </a:rPr>
              <a:t>o</a:t>
            </a:r>
            <a:r>
              <a:rPr sz="1100" spc="-25" dirty="0">
                <a:latin typeface="Times New Roman"/>
                <a:cs typeface="Times New Roman"/>
              </a:rPr>
              <a:t>u</a:t>
            </a:r>
            <a:r>
              <a:rPr sz="1100" dirty="0">
                <a:latin typeface="Times New Roman"/>
                <a:cs typeface="Times New Roman"/>
              </a:rPr>
              <a:t>r</a:t>
            </a:r>
            <a:r>
              <a:rPr sz="1100" spc="35" dirty="0">
                <a:latin typeface="Times New Roman"/>
                <a:cs typeface="Times New Roman"/>
              </a:rPr>
              <a:t>c</a:t>
            </a:r>
            <a:r>
              <a:rPr sz="1100" spc="30" dirty="0">
                <a:latin typeface="Times New Roman"/>
                <a:cs typeface="Times New Roman"/>
              </a:rPr>
              <a:t>e</a:t>
            </a:r>
            <a:r>
              <a:rPr sz="1100" spc="5" dirty="0">
                <a:latin typeface="Times New Roman"/>
                <a:cs typeface="Times New Roman"/>
              </a:rPr>
              <a:t>s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54" name="object 54"/>
          <p:cNvSpPr txBox="1"/>
          <p:nvPr/>
        </p:nvSpPr>
        <p:spPr>
          <a:xfrm>
            <a:off x="5073161" y="4372288"/>
            <a:ext cx="309880" cy="19685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1100" spc="30" dirty="0">
                <a:latin typeface="Times New Roman"/>
                <a:cs typeface="Times New Roman"/>
              </a:rPr>
              <a:t>U</a:t>
            </a:r>
            <a:r>
              <a:rPr sz="1100" spc="15" dirty="0">
                <a:latin typeface="Times New Roman"/>
                <a:cs typeface="Times New Roman"/>
              </a:rPr>
              <a:t>s</a:t>
            </a:r>
            <a:r>
              <a:rPr sz="1100" spc="30" dirty="0">
                <a:latin typeface="Times New Roman"/>
                <a:cs typeface="Times New Roman"/>
              </a:rPr>
              <a:t>e</a:t>
            </a:r>
            <a:r>
              <a:rPr sz="1100" spc="5" dirty="0">
                <a:latin typeface="Times New Roman"/>
                <a:cs typeface="Times New Roman"/>
              </a:rPr>
              <a:t>s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55" name="object 55"/>
          <p:cNvSpPr txBox="1"/>
          <p:nvPr/>
        </p:nvSpPr>
        <p:spPr>
          <a:xfrm>
            <a:off x="5616383" y="4372288"/>
            <a:ext cx="614680" cy="19685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1100" spc="10" dirty="0">
                <a:latin typeface="Times New Roman"/>
                <a:cs typeface="Times New Roman"/>
              </a:rPr>
              <a:t>R</a:t>
            </a:r>
            <a:r>
              <a:rPr sz="1100" spc="30" dirty="0">
                <a:latin typeface="Times New Roman"/>
                <a:cs typeface="Times New Roman"/>
              </a:rPr>
              <a:t>e</a:t>
            </a:r>
            <a:r>
              <a:rPr sz="1100" spc="15" dirty="0">
                <a:latin typeface="Times New Roman"/>
                <a:cs typeface="Times New Roman"/>
              </a:rPr>
              <a:t>s</a:t>
            </a:r>
            <a:r>
              <a:rPr sz="1100" spc="-25" dirty="0">
                <a:latin typeface="Times New Roman"/>
                <a:cs typeface="Times New Roman"/>
              </a:rPr>
              <a:t>o</a:t>
            </a:r>
            <a:r>
              <a:rPr sz="1100" spc="-35" dirty="0">
                <a:latin typeface="Times New Roman"/>
                <a:cs typeface="Times New Roman"/>
              </a:rPr>
              <a:t>u</a:t>
            </a:r>
            <a:r>
              <a:rPr sz="1100" spc="5" dirty="0">
                <a:latin typeface="Times New Roman"/>
                <a:cs typeface="Times New Roman"/>
              </a:rPr>
              <a:t>r</a:t>
            </a:r>
            <a:r>
              <a:rPr sz="1100" spc="30" dirty="0">
                <a:latin typeface="Times New Roman"/>
                <a:cs typeface="Times New Roman"/>
              </a:rPr>
              <a:t>c</a:t>
            </a:r>
            <a:r>
              <a:rPr sz="1100" spc="35" dirty="0">
                <a:latin typeface="Times New Roman"/>
                <a:cs typeface="Times New Roman"/>
              </a:rPr>
              <a:t>e</a:t>
            </a:r>
            <a:r>
              <a:rPr sz="1100" spc="5" dirty="0">
                <a:latin typeface="Times New Roman"/>
                <a:cs typeface="Times New Roman"/>
              </a:rPr>
              <a:t>s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56" name="object 56"/>
          <p:cNvSpPr txBox="1"/>
          <p:nvPr/>
        </p:nvSpPr>
        <p:spPr>
          <a:xfrm>
            <a:off x="6692346" y="4372288"/>
            <a:ext cx="309245" cy="19685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1100" spc="20" dirty="0">
                <a:latin typeface="Times New Roman"/>
                <a:cs typeface="Times New Roman"/>
              </a:rPr>
              <a:t>Us</a:t>
            </a:r>
            <a:r>
              <a:rPr sz="1100" spc="30" dirty="0">
                <a:latin typeface="Times New Roman"/>
                <a:cs typeface="Times New Roman"/>
              </a:rPr>
              <a:t>e</a:t>
            </a:r>
            <a:r>
              <a:rPr sz="1100" spc="5" dirty="0">
                <a:latin typeface="Times New Roman"/>
                <a:cs typeface="Times New Roman"/>
              </a:rPr>
              <a:t>s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57" name="object 57"/>
          <p:cNvSpPr txBox="1"/>
          <p:nvPr/>
        </p:nvSpPr>
        <p:spPr>
          <a:xfrm>
            <a:off x="7235152" y="4372288"/>
            <a:ext cx="614680" cy="19685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1100" spc="10" dirty="0">
                <a:latin typeface="Times New Roman"/>
                <a:cs typeface="Times New Roman"/>
              </a:rPr>
              <a:t>R</a:t>
            </a:r>
            <a:r>
              <a:rPr sz="1100" spc="30" dirty="0">
                <a:latin typeface="Times New Roman"/>
                <a:cs typeface="Times New Roman"/>
              </a:rPr>
              <a:t>e</a:t>
            </a:r>
            <a:r>
              <a:rPr sz="1100" spc="15" dirty="0">
                <a:latin typeface="Times New Roman"/>
                <a:cs typeface="Times New Roman"/>
              </a:rPr>
              <a:t>s</a:t>
            </a:r>
            <a:r>
              <a:rPr sz="1100" spc="-25" dirty="0">
                <a:latin typeface="Times New Roman"/>
                <a:cs typeface="Times New Roman"/>
              </a:rPr>
              <a:t>o</a:t>
            </a:r>
            <a:r>
              <a:rPr sz="1100" spc="-35" dirty="0">
                <a:latin typeface="Times New Roman"/>
                <a:cs typeface="Times New Roman"/>
              </a:rPr>
              <a:t>u</a:t>
            </a:r>
            <a:r>
              <a:rPr sz="1100" spc="5" dirty="0">
                <a:latin typeface="Times New Roman"/>
                <a:cs typeface="Times New Roman"/>
              </a:rPr>
              <a:t>r</a:t>
            </a:r>
            <a:r>
              <a:rPr sz="1100" spc="30" dirty="0">
                <a:latin typeface="Times New Roman"/>
                <a:cs typeface="Times New Roman"/>
              </a:rPr>
              <a:t>c</a:t>
            </a:r>
            <a:r>
              <a:rPr sz="1100" spc="35" dirty="0">
                <a:latin typeface="Times New Roman"/>
                <a:cs typeface="Times New Roman"/>
              </a:rPr>
              <a:t>e</a:t>
            </a:r>
            <a:r>
              <a:rPr sz="1100" spc="5" dirty="0">
                <a:latin typeface="Times New Roman"/>
                <a:cs typeface="Times New Roman"/>
              </a:rPr>
              <a:t>s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58" name="object 58"/>
          <p:cNvSpPr txBox="1"/>
          <p:nvPr/>
        </p:nvSpPr>
        <p:spPr>
          <a:xfrm>
            <a:off x="8311105" y="4372288"/>
            <a:ext cx="309880" cy="19685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1100" spc="30" dirty="0">
                <a:latin typeface="Times New Roman"/>
                <a:cs typeface="Times New Roman"/>
              </a:rPr>
              <a:t>U</a:t>
            </a:r>
            <a:r>
              <a:rPr sz="1100" spc="15" dirty="0">
                <a:latin typeface="Times New Roman"/>
                <a:cs typeface="Times New Roman"/>
              </a:rPr>
              <a:t>s</a:t>
            </a:r>
            <a:r>
              <a:rPr sz="1100" spc="30" dirty="0">
                <a:latin typeface="Times New Roman"/>
                <a:cs typeface="Times New Roman"/>
              </a:rPr>
              <a:t>e</a:t>
            </a:r>
            <a:r>
              <a:rPr sz="1100" spc="5" dirty="0">
                <a:latin typeface="Times New Roman"/>
                <a:cs typeface="Times New Roman"/>
              </a:rPr>
              <a:t>s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59" name="object 59"/>
          <p:cNvSpPr txBox="1"/>
          <p:nvPr/>
        </p:nvSpPr>
        <p:spPr>
          <a:xfrm>
            <a:off x="8853571" y="4372288"/>
            <a:ext cx="614680" cy="19685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1100" spc="10" dirty="0">
                <a:latin typeface="Times New Roman"/>
                <a:cs typeface="Times New Roman"/>
              </a:rPr>
              <a:t>R</a:t>
            </a:r>
            <a:r>
              <a:rPr sz="1100" spc="35" dirty="0">
                <a:latin typeface="Times New Roman"/>
                <a:cs typeface="Times New Roman"/>
              </a:rPr>
              <a:t>e</a:t>
            </a:r>
            <a:r>
              <a:rPr sz="1100" spc="15" dirty="0">
                <a:latin typeface="Times New Roman"/>
                <a:cs typeface="Times New Roman"/>
              </a:rPr>
              <a:t>s</a:t>
            </a:r>
            <a:r>
              <a:rPr sz="1100" spc="-35" dirty="0">
                <a:latin typeface="Times New Roman"/>
                <a:cs typeface="Times New Roman"/>
              </a:rPr>
              <a:t>o</a:t>
            </a:r>
            <a:r>
              <a:rPr sz="1100" spc="-25" dirty="0">
                <a:latin typeface="Times New Roman"/>
                <a:cs typeface="Times New Roman"/>
              </a:rPr>
              <a:t>u</a:t>
            </a:r>
            <a:r>
              <a:rPr sz="1100" dirty="0">
                <a:latin typeface="Times New Roman"/>
                <a:cs typeface="Times New Roman"/>
              </a:rPr>
              <a:t>r</a:t>
            </a:r>
            <a:r>
              <a:rPr sz="1100" spc="35" dirty="0">
                <a:latin typeface="Times New Roman"/>
                <a:cs typeface="Times New Roman"/>
              </a:rPr>
              <a:t>c</a:t>
            </a:r>
            <a:r>
              <a:rPr sz="1100" spc="30" dirty="0">
                <a:latin typeface="Times New Roman"/>
                <a:cs typeface="Times New Roman"/>
              </a:rPr>
              <a:t>e</a:t>
            </a:r>
            <a:r>
              <a:rPr sz="1100" spc="5" dirty="0">
                <a:latin typeface="Times New Roman"/>
                <a:cs typeface="Times New Roman"/>
              </a:rPr>
              <a:t>s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60" name="object 60"/>
          <p:cNvSpPr txBox="1"/>
          <p:nvPr/>
        </p:nvSpPr>
        <p:spPr>
          <a:xfrm>
            <a:off x="6006474" y="4562791"/>
            <a:ext cx="230504" cy="19685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1100" spc="-25" dirty="0">
                <a:latin typeface="Times New Roman"/>
                <a:cs typeface="Times New Roman"/>
              </a:rPr>
              <a:t>2</a:t>
            </a:r>
            <a:r>
              <a:rPr sz="1100" spc="-35" dirty="0">
                <a:latin typeface="Times New Roman"/>
                <a:cs typeface="Times New Roman"/>
              </a:rPr>
              <a:t>6</a:t>
            </a:r>
            <a:r>
              <a:rPr sz="1100" spc="10" dirty="0">
                <a:latin typeface="Times New Roman"/>
                <a:cs typeface="Times New Roman"/>
              </a:rPr>
              <a:t>0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61" name="object 61"/>
          <p:cNvSpPr txBox="1"/>
          <p:nvPr/>
        </p:nvSpPr>
        <p:spPr>
          <a:xfrm>
            <a:off x="7692790" y="4562791"/>
            <a:ext cx="163195" cy="19685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1100" spc="-35" dirty="0">
                <a:latin typeface="Times New Roman"/>
                <a:cs typeface="Times New Roman"/>
              </a:rPr>
              <a:t>2</a:t>
            </a:r>
            <a:r>
              <a:rPr sz="1100" spc="10" dirty="0">
                <a:latin typeface="Times New Roman"/>
                <a:cs typeface="Times New Roman"/>
              </a:rPr>
              <a:t>5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62" name="object 62"/>
          <p:cNvSpPr txBox="1"/>
          <p:nvPr/>
        </p:nvSpPr>
        <p:spPr>
          <a:xfrm>
            <a:off x="5435031" y="4753293"/>
            <a:ext cx="97155" cy="19685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1100" spc="10" dirty="0">
                <a:latin typeface="Times New Roman"/>
                <a:cs typeface="Times New Roman"/>
              </a:rPr>
              <a:t>0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63" name="object 63"/>
          <p:cNvSpPr txBox="1"/>
          <p:nvPr/>
        </p:nvSpPr>
        <p:spPr>
          <a:xfrm>
            <a:off x="7054275" y="4753293"/>
            <a:ext cx="97155" cy="19685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1100" spc="10" dirty="0">
                <a:latin typeface="Times New Roman"/>
                <a:cs typeface="Times New Roman"/>
              </a:rPr>
              <a:t>0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64" name="object 64"/>
          <p:cNvSpPr txBox="1"/>
          <p:nvPr/>
        </p:nvSpPr>
        <p:spPr>
          <a:xfrm>
            <a:off x="1454150" y="4543706"/>
            <a:ext cx="1708785" cy="978535"/>
          </a:xfrm>
          <a:prstGeom prst="rect">
            <a:avLst/>
          </a:prstGeom>
        </p:spPr>
        <p:txBody>
          <a:bodyPr vert="horz" wrap="square" lIns="0" tIns="349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75"/>
              </a:spcBef>
            </a:pPr>
            <a:r>
              <a:rPr sz="1100" spc="-15" dirty="0">
                <a:latin typeface="Times New Roman"/>
                <a:cs typeface="Times New Roman"/>
              </a:rPr>
              <a:t>Disposable</a:t>
            </a:r>
            <a:r>
              <a:rPr sz="1100" spc="30" dirty="0">
                <a:latin typeface="Times New Roman"/>
                <a:cs typeface="Times New Roman"/>
              </a:rPr>
              <a:t> </a:t>
            </a:r>
            <a:r>
              <a:rPr sz="1100" spc="-25" dirty="0">
                <a:latin typeface="Times New Roman"/>
                <a:cs typeface="Times New Roman"/>
              </a:rPr>
              <a:t>income</a:t>
            </a:r>
            <a:endParaRPr sz="1100">
              <a:latin typeface="Times New Roman"/>
              <a:cs typeface="Times New Roman"/>
            </a:endParaRPr>
          </a:p>
          <a:p>
            <a:pPr marL="97790" marR="5080" indent="-85725">
              <a:lnSpc>
                <a:spcPct val="113599"/>
              </a:lnSpc>
            </a:pPr>
            <a:r>
              <a:rPr sz="1100" spc="-20" dirty="0">
                <a:latin typeface="Times New Roman"/>
                <a:cs typeface="Times New Roman"/>
              </a:rPr>
              <a:t>F</a:t>
            </a:r>
            <a:r>
              <a:rPr sz="1100" spc="-90" dirty="0">
                <a:latin typeface="Times New Roman"/>
                <a:cs typeface="Times New Roman"/>
              </a:rPr>
              <a:t>i</a:t>
            </a:r>
            <a:r>
              <a:rPr sz="1100" spc="-25" dirty="0">
                <a:latin typeface="Times New Roman"/>
                <a:cs typeface="Times New Roman"/>
              </a:rPr>
              <a:t>n</a:t>
            </a:r>
            <a:r>
              <a:rPr sz="1100" spc="30" dirty="0">
                <a:latin typeface="Times New Roman"/>
                <a:cs typeface="Times New Roman"/>
              </a:rPr>
              <a:t>a</a:t>
            </a:r>
            <a:r>
              <a:rPr sz="1100" spc="5" dirty="0">
                <a:latin typeface="Times New Roman"/>
                <a:cs typeface="Times New Roman"/>
              </a:rPr>
              <a:t>l</a:t>
            </a:r>
            <a:r>
              <a:rPr sz="1100" spc="-60" dirty="0">
                <a:latin typeface="Times New Roman"/>
                <a:cs typeface="Times New Roman"/>
              </a:rPr>
              <a:t> </a:t>
            </a:r>
            <a:r>
              <a:rPr sz="1100" spc="30" dirty="0">
                <a:latin typeface="Times New Roman"/>
                <a:cs typeface="Times New Roman"/>
              </a:rPr>
              <a:t>c</a:t>
            </a:r>
            <a:r>
              <a:rPr sz="1100" spc="-25" dirty="0">
                <a:latin typeface="Times New Roman"/>
                <a:cs typeface="Times New Roman"/>
              </a:rPr>
              <a:t>o</a:t>
            </a:r>
            <a:r>
              <a:rPr sz="1100" spc="-35" dirty="0">
                <a:latin typeface="Times New Roman"/>
                <a:cs typeface="Times New Roman"/>
              </a:rPr>
              <a:t>n</a:t>
            </a:r>
            <a:r>
              <a:rPr sz="1100" spc="15" dirty="0">
                <a:latin typeface="Times New Roman"/>
                <a:cs typeface="Times New Roman"/>
              </a:rPr>
              <a:t>s</a:t>
            </a:r>
            <a:r>
              <a:rPr sz="1100" spc="-25" dirty="0">
                <a:latin typeface="Times New Roman"/>
                <a:cs typeface="Times New Roman"/>
              </a:rPr>
              <a:t>u</a:t>
            </a:r>
            <a:r>
              <a:rPr sz="1100" spc="-40" dirty="0">
                <a:latin typeface="Times New Roman"/>
                <a:cs typeface="Times New Roman"/>
              </a:rPr>
              <a:t>m</a:t>
            </a:r>
            <a:r>
              <a:rPr sz="1100" spc="-25" dirty="0">
                <a:latin typeface="Times New Roman"/>
                <a:cs typeface="Times New Roman"/>
              </a:rPr>
              <a:t>p</a:t>
            </a:r>
            <a:r>
              <a:rPr sz="1100" spc="-10" dirty="0">
                <a:latin typeface="Times New Roman"/>
                <a:cs typeface="Times New Roman"/>
              </a:rPr>
              <a:t>t</a:t>
            </a:r>
            <a:r>
              <a:rPr sz="1100" spc="-90" dirty="0">
                <a:latin typeface="Times New Roman"/>
                <a:cs typeface="Times New Roman"/>
              </a:rPr>
              <a:t>i</a:t>
            </a:r>
            <a:r>
              <a:rPr sz="1100" spc="-25" dirty="0">
                <a:latin typeface="Times New Roman"/>
                <a:cs typeface="Times New Roman"/>
              </a:rPr>
              <a:t>o</a:t>
            </a:r>
            <a:r>
              <a:rPr sz="1100" spc="10" dirty="0">
                <a:latin typeface="Times New Roman"/>
                <a:cs typeface="Times New Roman"/>
              </a:rPr>
              <a:t>n</a:t>
            </a:r>
            <a:r>
              <a:rPr sz="1100" spc="-20" dirty="0">
                <a:latin typeface="Times New Roman"/>
                <a:cs typeface="Times New Roman"/>
              </a:rPr>
              <a:t> </a:t>
            </a:r>
            <a:r>
              <a:rPr sz="1100" spc="35" dirty="0">
                <a:latin typeface="Times New Roman"/>
                <a:cs typeface="Times New Roman"/>
              </a:rPr>
              <a:t>e</a:t>
            </a:r>
            <a:r>
              <a:rPr sz="1100" spc="-35" dirty="0">
                <a:latin typeface="Times New Roman"/>
                <a:cs typeface="Times New Roman"/>
              </a:rPr>
              <a:t>x</a:t>
            </a:r>
            <a:r>
              <a:rPr sz="1100" spc="-25" dirty="0">
                <a:latin typeface="Times New Roman"/>
                <a:cs typeface="Times New Roman"/>
              </a:rPr>
              <a:t>p</a:t>
            </a:r>
            <a:r>
              <a:rPr sz="1100" spc="30" dirty="0">
                <a:latin typeface="Times New Roman"/>
                <a:cs typeface="Times New Roman"/>
              </a:rPr>
              <a:t>e</a:t>
            </a:r>
            <a:r>
              <a:rPr sz="1100" spc="-25" dirty="0">
                <a:latin typeface="Times New Roman"/>
                <a:cs typeface="Times New Roman"/>
              </a:rPr>
              <a:t>n</a:t>
            </a:r>
            <a:r>
              <a:rPr sz="1100" spc="-35" dirty="0">
                <a:latin typeface="Times New Roman"/>
                <a:cs typeface="Times New Roman"/>
              </a:rPr>
              <a:t>d</a:t>
            </a:r>
            <a:r>
              <a:rPr sz="1100" spc="-80" dirty="0">
                <a:latin typeface="Times New Roman"/>
                <a:cs typeface="Times New Roman"/>
              </a:rPr>
              <a:t>i</a:t>
            </a:r>
            <a:r>
              <a:rPr sz="1100" spc="-10" dirty="0">
                <a:latin typeface="Times New Roman"/>
                <a:cs typeface="Times New Roman"/>
              </a:rPr>
              <a:t>t</a:t>
            </a:r>
            <a:r>
              <a:rPr sz="1100" spc="-35" dirty="0">
                <a:latin typeface="Times New Roman"/>
                <a:cs typeface="Times New Roman"/>
              </a:rPr>
              <a:t>u</a:t>
            </a:r>
            <a:r>
              <a:rPr sz="1100" spc="5" dirty="0">
                <a:latin typeface="Times New Roman"/>
                <a:cs typeface="Times New Roman"/>
              </a:rPr>
              <a:t>re  </a:t>
            </a:r>
            <a:r>
              <a:rPr sz="1100" spc="-5" dirty="0">
                <a:latin typeface="Times New Roman"/>
                <a:cs typeface="Times New Roman"/>
              </a:rPr>
              <a:t>Advertised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spc="-10" dirty="0">
                <a:latin typeface="Times New Roman"/>
                <a:cs typeface="Times New Roman"/>
              </a:rPr>
              <a:t>product</a:t>
            </a:r>
            <a:endParaRPr sz="1100">
              <a:latin typeface="Times New Roman"/>
              <a:cs typeface="Times New Roman"/>
            </a:endParaRPr>
          </a:p>
          <a:p>
            <a:pPr marL="12700" marR="736600" indent="85090">
              <a:lnSpc>
                <a:spcPct val="113599"/>
              </a:lnSpc>
            </a:pPr>
            <a:r>
              <a:rPr sz="1100" spc="-75" dirty="0">
                <a:latin typeface="Times New Roman"/>
                <a:cs typeface="Times New Roman"/>
              </a:rPr>
              <a:t>"</a:t>
            </a:r>
            <a:r>
              <a:rPr sz="1100" spc="-20" dirty="0">
                <a:latin typeface="Times New Roman"/>
                <a:cs typeface="Times New Roman"/>
              </a:rPr>
              <a:t>F</a:t>
            </a:r>
            <a:r>
              <a:rPr sz="1100" dirty="0">
                <a:latin typeface="Times New Roman"/>
                <a:cs typeface="Times New Roman"/>
              </a:rPr>
              <a:t>r</a:t>
            </a:r>
            <a:r>
              <a:rPr sz="1100" spc="35" dirty="0">
                <a:latin typeface="Times New Roman"/>
                <a:cs typeface="Times New Roman"/>
              </a:rPr>
              <a:t>e</a:t>
            </a:r>
            <a:r>
              <a:rPr sz="1100" spc="30" dirty="0">
                <a:latin typeface="Times New Roman"/>
                <a:cs typeface="Times New Roman"/>
              </a:rPr>
              <a:t>e</a:t>
            </a:r>
            <a:r>
              <a:rPr sz="1100" spc="10" dirty="0">
                <a:latin typeface="Times New Roman"/>
                <a:cs typeface="Times New Roman"/>
              </a:rPr>
              <a:t>"</a:t>
            </a:r>
            <a:r>
              <a:rPr sz="1100" spc="-60" dirty="0">
                <a:latin typeface="Times New Roman"/>
                <a:cs typeface="Times New Roman"/>
              </a:rPr>
              <a:t> </a:t>
            </a:r>
            <a:r>
              <a:rPr sz="1100" spc="-35" dirty="0">
                <a:latin typeface="Times New Roman"/>
                <a:cs typeface="Times New Roman"/>
              </a:rPr>
              <a:t>p</a:t>
            </a:r>
            <a:r>
              <a:rPr sz="1100" spc="5" dirty="0">
                <a:latin typeface="Times New Roman"/>
                <a:cs typeface="Times New Roman"/>
              </a:rPr>
              <a:t>r</a:t>
            </a:r>
            <a:r>
              <a:rPr sz="1100" spc="-35" dirty="0">
                <a:latin typeface="Times New Roman"/>
                <a:cs typeface="Times New Roman"/>
              </a:rPr>
              <a:t>o</a:t>
            </a:r>
            <a:r>
              <a:rPr sz="1100" spc="-25" dirty="0">
                <a:latin typeface="Times New Roman"/>
                <a:cs typeface="Times New Roman"/>
              </a:rPr>
              <a:t>d</a:t>
            </a:r>
            <a:r>
              <a:rPr sz="1100" spc="-35" dirty="0">
                <a:latin typeface="Times New Roman"/>
                <a:cs typeface="Times New Roman"/>
              </a:rPr>
              <a:t>u</a:t>
            </a:r>
            <a:r>
              <a:rPr sz="1100" spc="35" dirty="0">
                <a:latin typeface="Times New Roman"/>
                <a:cs typeface="Times New Roman"/>
              </a:rPr>
              <a:t>c</a:t>
            </a:r>
            <a:r>
              <a:rPr sz="1100" spc="-10" dirty="0">
                <a:latin typeface="Times New Roman"/>
                <a:cs typeface="Times New Roman"/>
              </a:rPr>
              <a:t>t</a:t>
            </a:r>
            <a:r>
              <a:rPr sz="1100" spc="5" dirty="0">
                <a:latin typeface="Times New Roman"/>
                <a:cs typeface="Times New Roman"/>
              </a:rPr>
              <a:t>s  </a:t>
            </a:r>
            <a:r>
              <a:rPr sz="1100" spc="-25" dirty="0">
                <a:latin typeface="Times New Roman"/>
                <a:cs typeface="Times New Roman"/>
              </a:rPr>
              <a:t>Saving</a:t>
            </a:r>
            <a:endParaRPr sz="1100">
              <a:latin typeface="Times New Roman"/>
              <a:cs typeface="Times New Roman"/>
            </a:endParaRPr>
          </a:p>
        </p:txBody>
      </p:sp>
      <p:graphicFrame>
        <p:nvGraphicFramePr>
          <p:cNvPr id="65" name="object 65"/>
          <p:cNvGraphicFramePr>
            <a:graphicFrameLocks noGrp="1"/>
          </p:cNvGraphicFramePr>
          <p:nvPr/>
        </p:nvGraphicFramePr>
        <p:xfrm>
          <a:off x="3433000" y="4561713"/>
          <a:ext cx="1195705" cy="96329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8133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0929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98536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 marR="15240" algn="r">
                        <a:lnSpc>
                          <a:spcPct val="100000"/>
                        </a:lnSpc>
                        <a:spcBef>
                          <a:spcPts val="90"/>
                        </a:spcBef>
                      </a:pPr>
                      <a:r>
                        <a:rPr sz="1100" spc="-15" dirty="0">
                          <a:latin typeface="Times New Roman"/>
                          <a:cs typeface="Times New Roman"/>
                        </a:rPr>
                        <a:t>225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11430" marB="0">
                    <a:lnL w="12700">
                      <a:solidFill>
                        <a:srgbClr val="000000"/>
                      </a:solidFill>
                      <a:prstDash val="solid"/>
                    </a:lnL>
                    <a:lnT w="12700">
                      <a:solidFill>
                        <a:srgbClr val="000000"/>
                      </a:solidFill>
                      <a:prstDash val="soli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0502">
                <a:tc>
                  <a:txBody>
                    <a:bodyPr/>
                    <a:lstStyle/>
                    <a:p>
                      <a:pPr marR="14604" algn="r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r>
                        <a:rPr sz="1100" spc="-30" dirty="0">
                          <a:latin typeface="Times New Roman"/>
                          <a:cs typeface="Times New Roman"/>
                        </a:rPr>
                        <a:t>300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3810" marB="0">
                    <a:lnR w="12700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90502">
                <a:tc>
                  <a:txBody>
                    <a:bodyPr/>
                    <a:lstStyle/>
                    <a:p>
                      <a:pPr marR="10795" algn="r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r>
                        <a:rPr sz="1100" spc="-15" dirty="0">
                          <a:solidFill>
                            <a:srgbClr val="7F7F7F"/>
                          </a:solidFill>
                          <a:latin typeface="Times New Roman"/>
                          <a:cs typeface="Times New Roman"/>
                        </a:rPr>
                        <a:t>275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3810" marB="0">
                    <a:lnR w="12700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82458">
                <a:tc>
                  <a:txBody>
                    <a:bodyPr/>
                    <a:lstStyle/>
                    <a:p>
                      <a:pPr marR="15240" algn="r">
                        <a:lnSpc>
                          <a:spcPts val="1305"/>
                        </a:lnSpc>
                        <a:spcBef>
                          <a:spcPts val="30"/>
                        </a:spcBef>
                      </a:pPr>
                      <a:r>
                        <a:rPr sz="1100" spc="-25" dirty="0">
                          <a:solidFill>
                            <a:srgbClr val="7F7F7F"/>
                          </a:solidFill>
                          <a:latin typeface="Times New Roman"/>
                          <a:cs typeface="Times New Roman"/>
                        </a:rPr>
                        <a:t>25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3810" marB="0">
                    <a:lnR w="12700">
                      <a:solidFill>
                        <a:srgbClr val="000000"/>
                      </a:solidFill>
                      <a:prstDash val="solid"/>
                    </a:lnR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95643">
                <a:tc>
                  <a:txBody>
                    <a:bodyPr/>
                    <a:lstStyle/>
                    <a:p>
                      <a:pPr marR="10795" algn="r">
                        <a:lnSpc>
                          <a:spcPct val="100000"/>
                        </a:lnSpc>
                        <a:spcBef>
                          <a:spcPts val="90"/>
                        </a:spcBef>
                      </a:pPr>
                      <a:r>
                        <a:rPr sz="1100" spc="-5" dirty="0">
                          <a:latin typeface="Times New Roman"/>
                          <a:cs typeface="Times New Roman"/>
                        </a:rPr>
                        <a:t>-75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11430" marB="0"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T w="12700">
                      <a:solidFill>
                        <a:srgbClr val="000000"/>
                      </a:solidFill>
                      <a:prstDash val="soli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66" name="object 66"/>
          <p:cNvSpPr txBox="1"/>
          <p:nvPr/>
        </p:nvSpPr>
        <p:spPr>
          <a:xfrm>
            <a:off x="5301482" y="5324801"/>
            <a:ext cx="230504" cy="19685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1100" spc="-25" dirty="0">
                <a:latin typeface="Times New Roman"/>
                <a:cs typeface="Times New Roman"/>
              </a:rPr>
              <a:t>2</a:t>
            </a:r>
            <a:r>
              <a:rPr sz="1100" spc="-35" dirty="0">
                <a:latin typeface="Times New Roman"/>
                <a:cs typeface="Times New Roman"/>
              </a:rPr>
              <a:t>6</a:t>
            </a:r>
            <a:r>
              <a:rPr sz="1100" spc="10" dirty="0">
                <a:latin typeface="Times New Roman"/>
                <a:cs typeface="Times New Roman"/>
              </a:rPr>
              <a:t>0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67" name="object 67"/>
          <p:cNvSpPr txBox="1"/>
          <p:nvPr/>
        </p:nvSpPr>
        <p:spPr>
          <a:xfrm>
            <a:off x="6987799" y="5324801"/>
            <a:ext cx="163195" cy="19685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1100" spc="-35" dirty="0">
                <a:latin typeface="Times New Roman"/>
                <a:cs typeface="Times New Roman"/>
              </a:rPr>
              <a:t>2</a:t>
            </a:r>
            <a:r>
              <a:rPr sz="1100" spc="10" dirty="0">
                <a:latin typeface="Times New Roman"/>
                <a:cs typeface="Times New Roman"/>
              </a:rPr>
              <a:t>5</a:t>
            </a:r>
            <a:endParaRPr sz="1100">
              <a:latin typeface="Times New Roman"/>
              <a:cs typeface="Times New Roman"/>
            </a:endParaRPr>
          </a:p>
        </p:txBody>
      </p:sp>
      <p:graphicFrame>
        <p:nvGraphicFramePr>
          <p:cNvPr id="68" name="object 68"/>
          <p:cNvGraphicFramePr>
            <a:graphicFrameLocks noGrp="1"/>
          </p:cNvGraphicFramePr>
          <p:nvPr/>
        </p:nvGraphicFramePr>
        <p:xfrm>
          <a:off x="8289988" y="4561713"/>
          <a:ext cx="1206500" cy="96837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8069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0993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98536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 marR="15875" algn="r">
                        <a:lnSpc>
                          <a:spcPct val="100000"/>
                        </a:lnSpc>
                        <a:spcBef>
                          <a:spcPts val="90"/>
                        </a:spcBef>
                      </a:pPr>
                      <a:r>
                        <a:rPr sz="1100" spc="-15" dirty="0">
                          <a:latin typeface="Times New Roman"/>
                          <a:cs typeface="Times New Roman"/>
                        </a:rPr>
                        <a:t>510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11430" marB="0">
                    <a:lnL w="12700">
                      <a:solidFill>
                        <a:srgbClr val="000000"/>
                      </a:solidFill>
                      <a:prstDash val="solid"/>
                    </a:lnL>
                    <a:lnT w="12700">
                      <a:solidFill>
                        <a:srgbClr val="000000"/>
                      </a:solidFill>
                      <a:prstDash val="soli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0502">
                <a:tc>
                  <a:txBody>
                    <a:bodyPr/>
                    <a:lstStyle/>
                    <a:p>
                      <a:pPr marR="10795" algn="r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r>
                        <a:rPr sz="1100" spc="-15" dirty="0">
                          <a:latin typeface="Times New Roman"/>
                          <a:cs typeface="Times New Roman"/>
                        </a:rPr>
                        <a:t>300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3810" marB="0">
                    <a:lnR w="12700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90502">
                <a:tc>
                  <a:txBody>
                    <a:bodyPr/>
                    <a:lstStyle/>
                    <a:p>
                      <a:pPr marR="10795" algn="r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r>
                        <a:rPr sz="1100" spc="-15" dirty="0">
                          <a:solidFill>
                            <a:srgbClr val="7F7F7F"/>
                          </a:solidFill>
                          <a:latin typeface="Times New Roman"/>
                          <a:cs typeface="Times New Roman"/>
                        </a:rPr>
                        <a:t>275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3810" marB="0">
                    <a:lnR w="12700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82458">
                <a:tc>
                  <a:txBody>
                    <a:bodyPr/>
                    <a:lstStyle/>
                    <a:p>
                      <a:pPr marR="15240" algn="r">
                        <a:lnSpc>
                          <a:spcPts val="1305"/>
                        </a:lnSpc>
                        <a:spcBef>
                          <a:spcPts val="30"/>
                        </a:spcBef>
                      </a:pPr>
                      <a:r>
                        <a:rPr sz="1100" spc="-25" dirty="0">
                          <a:solidFill>
                            <a:srgbClr val="7F7F7F"/>
                          </a:solidFill>
                          <a:latin typeface="Times New Roman"/>
                          <a:cs typeface="Times New Roman"/>
                        </a:rPr>
                        <a:t>25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3810" marB="0">
                    <a:lnR w="12700">
                      <a:solidFill>
                        <a:srgbClr val="000000"/>
                      </a:solidFill>
                      <a:prstDash val="solid"/>
                    </a:lnR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95643">
                <a:tc>
                  <a:txBody>
                    <a:bodyPr/>
                    <a:lstStyle/>
                    <a:p>
                      <a:pPr marR="10795" algn="r">
                        <a:lnSpc>
                          <a:spcPct val="100000"/>
                        </a:lnSpc>
                        <a:spcBef>
                          <a:spcPts val="90"/>
                        </a:spcBef>
                      </a:pPr>
                      <a:r>
                        <a:rPr sz="1100" spc="-15" dirty="0">
                          <a:latin typeface="Times New Roman"/>
                          <a:cs typeface="Times New Roman"/>
                        </a:rPr>
                        <a:t>210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11430" marB="0"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T w="12700">
                      <a:solidFill>
                        <a:srgbClr val="000000"/>
                      </a:solidFill>
                      <a:prstDash val="soli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graphicFrame>
        <p:nvGraphicFramePr>
          <p:cNvPr id="69" name="object 69"/>
          <p:cNvGraphicFramePr>
            <a:graphicFrameLocks noGrp="1"/>
          </p:cNvGraphicFramePr>
          <p:nvPr/>
        </p:nvGraphicFramePr>
        <p:xfrm>
          <a:off x="1442656" y="5734060"/>
          <a:ext cx="8043545" cy="93789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99580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8133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0929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27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8069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0992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427989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480695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709929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427989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480695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709929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</a:tblGrid>
              <a:tr h="165533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8575">
                        <a:lnSpc>
                          <a:spcPts val="1205"/>
                        </a:lnSpc>
                      </a:pPr>
                      <a:r>
                        <a:rPr sz="1100" spc="15" dirty="0">
                          <a:latin typeface="Times New Roman"/>
                          <a:cs typeface="Times New Roman"/>
                        </a:rPr>
                        <a:t>Assets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21590" algn="r">
                        <a:lnSpc>
                          <a:spcPts val="1205"/>
                        </a:lnSpc>
                      </a:pPr>
                      <a:r>
                        <a:rPr sz="1100" spc="-35" dirty="0">
                          <a:latin typeface="Times New Roman"/>
                          <a:cs typeface="Times New Roman"/>
                        </a:rPr>
                        <a:t>Liabilities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9209">
                        <a:lnSpc>
                          <a:spcPts val="1205"/>
                        </a:lnSpc>
                      </a:pPr>
                      <a:r>
                        <a:rPr sz="1100" spc="15" dirty="0">
                          <a:latin typeface="Times New Roman"/>
                          <a:cs typeface="Times New Roman"/>
                        </a:rPr>
                        <a:t>Assets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21590" algn="r">
                        <a:lnSpc>
                          <a:spcPts val="1205"/>
                        </a:lnSpc>
                      </a:pPr>
                      <a:r>
                        <a:rPr sz="1100" spc="-35" dirty="0">
                          <a:latin typeface="Times New Roman"/>
                          <a:cs typeface="Times New Roman"/>
                        </a:rPr>
                        <a:t>Liabilities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9209">
                        <a:lnSpc>
                          <a:spcPts val="1205"/>
                        </a:lnSpc>
                      </a:pPr>
                      <a:r>
                        <a:rPr sz="1100" spc="15" dirty="0">
                          <a:latin typeface="Times New Roman"/>
                          <a:cs typeface="Times New Roman"/>
                        </a:rPr>
                        <a:t>Assets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21590" algn="r">
                        <a:lnSpc>
                          <a:spcPts val="1205"/>
                        </a:lnSpc>
                      </a:pPr>
                      <a:r>
                        <a:rPr sz="1100" spc="-35" dirty="0">
                          <a:latin typeface="Times New Roman"/>
                          <a:cs typeface="Times New Roman"/>
                        </a:rPr>
                        <a:t>Liabilities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9209">
                        <a:lnSpc>
                          <a:spcPts val="1205"/>
                        </a:lnSpc>
                      </a:pPr>
                      <a:r>
                        <a:rPr sz="1100" spc="15" dirty="0">
                          <a:latin typeface="Times New Roman"/>
                          <a:cs typeface="Times New Roman"/>
                        </a:rPr>
                        <a:t>Assets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22225" algn="r">
                        <a:lnSpc>
                          <a:spcPts val="1205"/>
                        </a:lnSpc>
                      </a:pPr>
                      <a:r>
                        <a:rPr sz="1100" spc="-35" dirty="0">
                          <a:latin typeface="Times New Roman"/>
                          <a:cs typeface="Times New Roman"/>
                        </a:rPr>
                        <a:t>Liabilities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9047">
                <a:tc>
                  <a:txBody>
                    <a:bodyPr/>
                    <a:lstStyle/>
                    <a:p>
                      <a:pPr marL="24130">
                        <a:lnSpc>
                          <a:spcPct val="100000"/>
                        </a:lnSpc>
                        <a:spcBef>
                          <a:spcPts val="90"/>
                        </a:spcBef>
                      </a:pPr>
                      <a:r>
                        <a:rPr sz="1100" spc="-25" dirty="0">
                          <a:latin typeface="Times New Roman"/>
                          <a:cs typeface="Times New Roman"/>
                        </a:rPr>
                        <a:t>Saving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 marL="24130">
                        <a:lnSpc>
                          <a:spcPct val="100000"/>
                        </a:lnSpc>
                        <a:spcBef>
                          <a:spcPts val="180"/>
                        </a:spcBef>
                      </a:pPr>
                      <a:r>
                        <a:rPr sz="1100" spc="-65" dirty="0">
                          <a:latin typeface="Times New Roman"/>
                          <a:cs typeface="Times New Roman"/>
                        </a:rPr>
                        <a:t>G</a:t>
                      </a:r>
                      <a:r>
                        <a:rPr sz="1100" spc="-5" dirty="0">
                          <a:latin typeface="Times New Roman"/>
                          <a:cs typeface="Times New Roman"/>
                        </a:rPr>
                        <a:t>r</a:t>
                      </a:r>
                      <a:r>
                        <a:rPr sz="1100" spc="-35" dirty="0">
                          <a:latin typeface="Times New Roman"/>
                          <a:cs typeface="Times New Roman"/>
                        </a:rPr>
                        <a:t>o</a:t>
                      </a:r>
                      <a:r>
                        <a:rPr sz="1100" spc="10" dirty="0">
                          <a:latin typeface="Times New Roman"/>
                          <a:cs typeface="Times New Roman"/>
                        </a:rPr>
                        <a:t>s</a:t>
                      </a:r>
                      <a:r>
                        <a:rPr sz="1100" dirty="0">
                          <a:latin typeface="Times New Roman"/>
                          <a:cs typeface="Times New Roman"/>
                        </a:rPr>
                        <a:t>s</a:t>
                      </a:r>
                      <a:r>
                        <a:rPr sz="1100" spc="3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100" spc="-5" dirty="0">
                          <a:latin typeface="Times New Roman"/>
                          <a:cs typeface="Times New Roman"/>
                        </a:rPr>
                        <a:t>f</a:t>
                      </a:r>
                      <a:r>
                        <a:rPr sz="1100" spc="-85" dirty="0">
                          <a:latin typeface="Times New Roman"/>
                          <a:cs typeface="Times New Roman"/>
                        </a:rPr>
                        <a:t>i</a:t>
                      </a:r>
                      <a:r>
                        <a:rPr sz="1100" spc="-45" dirty="0">
                          <a:latin typeface="Times New Roman"/>
                          <a:cs typeface="Times New Roman"/>
                        </a:rPr>
                        <a:t>x</a:t>
                      </a:r>
                      <a:r>
                        <a:rPr sz="1100" spc="25" dirty="0">
                          <a:latin typeface="Times New Roman"/>
                          <a:cs typeface="Times New Roman"/>
                        </a:rPr>
                        <a:t>e</a:t>
                      </a:r>
                      <a:r>
                        <a:rPr sz="1100" dirty="0">
                          <a:latin typeface="Times New Roman"/>
                          <a:cs typeface="Times New Roman"/>
                        </a:rPr>
                        <a:t>d</a:t>
                      </a:r>
                      <a:r>
                        <a:rPr sz="1100" spc="-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100" spc="25" dirty="0">
                          <a:latin typeface="Times New Roman"/>
                          <a:cs typeface="Times New Roman"/>
                        </a:rPr>
                        <a:t>c</a:t>
                      </a:r>
                      <a:r>
                        <a:rPr sz="1100" spc="20" dirty="0">
                          <a:latin typeface="Times New Roman"/>
                          <a:cs typeface="Times New Roman"/>
                        </a:rPr>
                        <a:t>a</a:t>
                      </a:r>
                      <a:r>
                        <a:rPr sz="1100" spc="-35" dirty="0">
                          <a:latin typeface="Times New Roman"/>
                          <a:cs typeface="Times New Roman"/>
                        </a:rPr>
                        <a:t>p</a:t>
                      </a:r>
                      <a:r>
                        <a:rPr sz="1100" spc="-95" dirty="0">
                          <a:latin typeface="Times New Roman"/>
                          <a:cs typeface="Times New Roman"/>
                        </a:rPr>
                        <a:t>i</a:t>
                      </a:r>
                      <a:r>
                        <a:rPr sz="1100" spc="-15" dirty="0">
                          <a:latin typeface="Times New Roman"/>
                          <a:cs typeface="Times New Roman"/>
                        </a:rPr>
                        <a:t>t</a:t>
                      </a:r>
                      <a:r>
                        <a:rPr sz="1100" spc="25" dirty="0">
                          <a:latin typeface="Times New Roman"/>
                          <a:cs typeface="Times New Roman"/>
                        </a:rPr>
                        <a:t>a</a:t>
                      </a:r>
                      <a:r>
                        <a:rPr sz="1100" dirty="0">
                          <a:latin typeface="Times New Roman"/>
                          <a:cs typeface="Times New Roman"/>
                        </a:rPr>
                        <a:t>l</a:t>
                      </a:r>
                      <a:r>
                        <a:rPr sz="1100" spc="-7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100" dirty="0">
                          <a:latin typeface="Times New Roman"/>
                          <a:cs typeface="Times New Roman"/>
                        </a:rPr>
                        <a:t>f</a:t>
                      </a:r>
                      <a:r>
                        <a:rPr sz="1100" spc="-45" dirty="0">
                          <a:latin typeface="Times New Roman"/>
                          <a:cs typeface="Times New Roman"/>
                        </a:rPr>
                        <a:t>o</a:t>
                      </a:r>
                      <a:r>
                        <a:rPr sz="1100" dirty="0">
                          <a:latin typeface="Times New Roman"/>
                          <a:cs typeface="Times New Roman"/>
                        </a:rPr>
                        <a:t>r</a:t>
                      </a:r>
                      <a:r>
                        <a:rPr sz="1100" spc="-55" dirty="0">
                          <a:latin typeface="Times New Roman"/>
                          <a:cs typeface="Times New Roman"/>
                        </a:rPr>
                        <a:t>m</a:t>
                      </a:r>
                      <a:r>
                        <a:rPr sz="1100" spc="25" dirty="0">
                          <a:latin typeface="Times New Roman"/>
                          <a:cs typeface="Times New Roman"/>
                        </a:rPr>
                        <a:t>a</a:t>
                      </a:r>
                      <a:r>
                        <a:rPr sz="1100" spc="-15" dirty="0">
                          <a:latin typeface="Times New Roman"/>
                          <a:cs typeface="Times New Roman"/>
                        </a:rPr>
                        <a:t>t</a:t>
                      </a:r>
                      <a:r>
                        <a:rPr sz="1100" spc="-95" dirty="0">
                          <a:latin typeface="Times New Roman"/>
                          <a:cs typeface="Times New Roman"/>
                        </a:rPr>
                        <a:t>i</a:t>
                      </a:r>
                      <a:r>
                        <a:rPr sz="1100" spc="-35" dirty="0">
                          <a:latin typeface="Times New Roman"/>
                          <a:cs typeface="Times New Roman"/>
                        </a:rPr>
                        <a:t>o</a:t>
                      </a:r>
                      <a:r>
                        <a:rPr sz="1100" dirty="0">
                          <a:latin typeface="Times New Roman"/>
                          <a:cs typeface="Times New Roman"/>
                        </a:rPr>
                        <a:t>n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1143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endParaRPr sz="1350">
                        <a:latin typeface="Times New Roman"/>
                        <a:cs typeface="Times New Roman"/>
                      </a:endParaRPr>
                    </a:p>
                    <a:p>
                      <a:pPr marR="10795" algn="r">
                        <a:lnSpc>
                          <a:spcPct val="100000"/>
                        </a:lnSpc>
                      </a:pPr>
                      <a:r>
                        <a:rPr sz="1100" dirty="0">
                          <a:latin typeface="Times New Roman"/>
                          <a:cs typeface="Times New Roman"/>
                        </a:rPr>
                        <a:t>0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5080" marB="0">
                    <a:lnT w="12700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 marR="15240" algn="r">
                        <a:lnSpc>
                          <a:spcPct val="100000"/>
                        </a:lnSpc>
                        <a:spcBef>
                          <a:spcPts val="90"/>
                        </a:spcBef>
                      </a:pPr>
                      <a:r>
                        <a:rPr sz="1100" spc="-5" dirty="0">
                          <a:latin typeface="Times New Roman"/>
                          <a:cs typeface="Times New Roman"/>
                        </a:rPr>
                        <a:t>-75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11430" marB="0">
                    <a:lnT w="12700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endParaRPr sz="1350">
                        <a:latin typeface="Times New Roman"/>
                        <a:cs typeface="Times New Roman"/>
                      </a:endParaRPr>
                    </a:p>
                    <a:p>
                      <a:pPr marR="10795" algn="r">
                        <a:lnSpc>
                          <a:spcPct val="100000"/>
                        </a:lnSpc>
                      </a:pPr>
                      <a:r>
                        <a:rPr sz="1100" spc="-15" dirty="0">
                          <a:latin typeface="Times New Roman"/>
                          <a:cs typeface="Times New Roman"/>
                        </a:rPr>
                        <a:t>210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5080" marB="0">
                    <a:lnT w="12700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 marR="15875" algn="r">
                        <a:lnSpc>
                          <a:spcPct val="100000"/>
                        </a:lnSpc>
                        <a:spcBef>
                          <a:spcPts val="90"/>
                        </a:spcBef>
                      </a:pPr>
                      <a:r>
                        <a:rPr sz="1100" spc="-15" dirty="0">
                          <a:latin typeface="Times New Roman"/>
                          <a:cs typeface="Times New Roman"/>
                        </a:rPr>
                        <a:t>260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11430" marB="0">
                    <a:lnT w="12700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endParaRPr sz="1350">
                        <a:latin typeface="Times New Roman"/>
                        <a:cs typeface="Times New Roman"/>
                      </a:endParaRPr>
                    </a:p>
                    <a:p>
                      <a:pPr marR="10795" algn="r">
                        <a:lnSpc>
                          <a:spcPct val="100000"/>
                        </a:lnSpc>
                      </a:pPr>
                      <a:r>
                        <a:rPr sz="1100" dirty="0">
                          <a:latin typeface="Times New Roman"/>
                          <a:cs typeface="Times New Roman"/>
                        </a:rPr>
                        <a:t>0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5080" marB="0">
                    <a:lnT w="12700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 marR="15875" algn="r">
                        <a:lnSpc>
                          <a:spcPct val="100000"/>
                        </a:lnSpc>
                        <a:spcBef>
                          <a:spcPts val="90"/>
                        </a:spcBef>
                      </a:pPr>
                      <a:r>
                        <a:rPr sz="1100" spc="-15" dirty="0">
                          <a:latin typeface="Times New Roman"/>
                          <a:cs typeface="Times New Roman"/>
                        </a:rPr>
                        <a:t>25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11430" marB="0">
                    <a:lnT w="12700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endParaRPr sz="1350">
                        <a:latin typeface="Times New Roman"/>
                        <a:cs typeface="Times New Roman"/>
                      </a:endParaRPr>
                    </a:p>
                    <a:p>
                      <a:pPr marR="10795" algn="r">
                        <a:lnSpc>
                          <a:spcPct val="100000"/>
                        </a:lnSpc>
                      </a:pPr>
                      <a:r>
                        <a:rPr sz="1100" spc="-15" dirty="0">
                          <a:latin typeface="Times New Roman"/>
                          <a:cs typeface="Times New Roman"/>
                        </a:rPr>
                        <a:t>210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5080" marB="0">
                    <a:lnT w="12700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 marR="15875" algn="r">
                        <a:lnSpc>
                          <a:spcPct val="100000"/>
                        </a:lnSpc>
                        <a:spcBef>
                          <a:spcPts val="90"/>
                        </a:spcBef>
                      </a:pPr>
                      <a:r>
                        <a:rPr sz="1100" spc="-15" dirty="0">
                          <a:latin typeface="Times New Roman"/>
                          <a:cs typeface="Times New Roman"/>
                        </a:rPr>
                        <a:t>210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11430" marB="0">
                    <a:lnT w="12700">
                      <a:solidFill>
                        <a:srgbClr val="000000"/>
                      </a:solidFill>
                      <a:prstDash val="soli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2952">
                <a:tc>
                  <a:txBody>
                    <a:bodyPr/>
                    <a:lstStyle/>
                    <a:p>
                      <a:pPr marL="109220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r>
                        <a:rPr sz="1100" spc="5" dirty="0">
                          <a:latin typeface="Times New Roman"/>
                          <a:cs typeface="Times New Roman"/>
                        </a:rPr>
                        <a:t>Software</a:t>
                      </a:r>
                      <a:r>
                        <a:rPr sz="1100" spc="3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100" spc="-10" dirty="0">
                          <a:latin typeface="Times New Roman"/>
                          <a:cs typeface="Times New Roman"/>
                        </a:rPr>
                        <a:t>(platform</a:t>
                      </a:r>
                      <a:r>
                        <a:rPr sz="1100" spc="-4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100" spc="15" dirty="0">
                          <a:latin typeface="Times New Roman"/>
                          <a:cs typeface="Times New Roman"/>
                        </a:rPr>
                        <a:t>asset)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381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10795" algn="r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r>
                        <a:rPr sz="1100" spc="-15" dirty="0">
                          <a:solidFill>
                            <a:srgbClr val="7F7F7F"/>
                          </a:solidFill>
                          <a:latin typeface="Times New Roman"/>
                          <a:cs typeface="Times New Roman"/>
                        </a:rPr>
                        <a:t>150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3810" marB="0"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15240" algn="r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r>
                        <a:rPr sz="1100" spc="-30" dirty="0">
                          <a:solidFill>
                            <a:srgbClr val="7F7F7F"/>
                          </a:solidFill>
                          <a:latin typeface="Times New Roman"/>
                          <a:cs typeface="Times New Roman"/>
                        </a:rPr>
                        <a:t>150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3810" marB="0"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70" name="object 70"/>
          <p:cNvSpPr txBox="1"/>
          <p:nvPr/>
        </p:nvSpPr>
        <p:spPr>
          <a:xfrm>
            <a:off x="587762" y="4714424"/>
            <a:ext cx="502920" cy="617220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 marR="5080" algn="just">
              <a:lnSpc>
                <a:spcPct val="116599"/>
              </a:lnSpc>
              <a:spcBef>
                <a:spcPts val="130"/>
              </a:spcBef>
            </a:pPr>
            <a:r>
              <a:rPr sz="1100" spc="15" dirty="0">
                <a:latin typeface="Times New Roman"/>
                <a:cs typeface="Times New Roman"/>
              </a:rPr>
              <a:t>Use </a:t>
            </a:r>
            <a:r>
              <a:rPr sz="1100" spc="-10" dirty="0">
                <a:latin typeface="Times New Roman"/>
                <a:cs typeface="Times New Roman"/>
              </a:rPr>
              <a:t>of </a:t>
            </a:r>
            <a:r>
              <a:rPr sz="1100" spc="-5" dirty="0">
                <a:latin typeface="Times New Roman"/>
                <a:cs typeface="Times New Roman"/>
              </a:rPr>
              <a:t> </a:t>
            </a:r>
            <a:r>
              <a:rPr sz="1100" spc="-10" dirty="0">
                <a:latin typeface="Times New Roman"/>
                <a:cs typeface="Times New Roman"/>
              </a:rPr>
              <a:t>Income </a:t>
            </a:r>
            <a:r>
              <a:rPr sz="1100" spc="-5" dirty="0">
                <a:latin typeface="Times New Roman"/>
                <a:cs typeface="Times New Roman"/>
              </a:rPr>
              <a:t> </a:t>
            </a:r>
            <a:r>
              <a:rPr sz="1100" spc="20" dirty="0">
                <a:latin typeface="Times New Roman"/>
                <a:cs typeface="Times New Roman"/>
              </a:rPr>
              <a:t>A</a:t>
            </a:r>
            <a:r>
              <a:rPr sz="1100" spc="35" dirty="0">
                <a:latin typeface="Times New Roman"/>
                <a:cs typeface="Times New Roman"/>
              </a:rPr>
              <a:t>c</a:t>
            </a:r>
            <a:r>
              <a:rPr sz="1100" spc="30" dirty="0">
                <a:latin typeface="Times New Roman"/>
                <a:cs typeface="Times New Roman"/>
              </a:rPr>
              <a:t>c</a:t>
            </a:r>
            <a:r>
              <a:rPr sz="1100" spc="-35" dirty="0">
                <a:latin typeface="Times New Roman"/>
                <a:cs typeface="Times New Roman"/>
              </a:rPr>
              <a:t>o</a:t>
            </a:r>
            <a:r>
              <a:rPr sz="1100" spc="-25" dirty="0">
                <a:latin typeface="Times New Roman"/>
                <a:cs typeface="Times New Roman"/>
              </a:rPr>
              <a:t>u</a:t>
            </a:r>
            <a:r>
              <a:rPr sz="1100" spc="-35" dirty="0">
                <a:latin typeface="Times New Roman"/>
                <a:cs typeface="Times New Roman"/>
              </a:rPr>
              <a:t>n</a:t>
            </a:r>
            <a:r>
              <a:rPr sz="1100" spc="5" dirty="0">
                <a:latin typeface="Times New Roman"/>
                <a:cs typeface="Times New Roman"/>
              </a:rPr>
              <a:t>t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71" name="object 71"/>
          <p:cNvSpPr txBox="1"/>
          <p:nvPr/>
        </p:nvSpPr>
        <p:spPr>
          <a:xfrm>
            <a:off x="587762" y="6143936"/>
            <a:ext cx="502920" cy="42481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>
              <a:lnSpc>
                <a:spcPct val="119100"/>
              </a:lnSpc>
              <a:spcBef>
                <a:spcPts val="95"/>
              </a:spcBef>
            </a:pPr>
            <a:r>
              <a:rPr sz="1100" spc="-10" dirty="0">
                <a:latin typeface="Times New Roman"/>
                <a:cs typeface="Times New Roman"/>
              </a:rPr>
              <a:t>Capital </a:t>
            </a:r>
            <a:r>
              <a:rPr sz="1100" spc="-5" dirty="0">
                <a:latin typeface="Times New Roman"/>
                <a:cs typeface="Times New Roman"/>
              </a:rPr>
              <a:t> </a:t>
            </a:r>
            <a:r>
              <a:rPr sz="1100" spc="20" dirty="0">
                <a:latin typeface="Times New Roman"/>
                <a:cs typeface="Times New Roman"/>
              </a:rPr>
              <a:t>A</a:t>
            </a:r>
            <a:r>
              <a:rPr sz="1100" spc="35" dirty="0">
                <a:latin typeface="Times New Roman"/>
                <a:cs typeface="Times New Roman"/>
              </a:rPr>
              <a:t>c</a:t>
            </a:r>
            <a:r>
              <a:rPr sz="1100" spc="30" dirty="0">
                <a:latin typeface="Times New Roman"/>
                <a:cs typeface="Times New Roman"/>
              </a:rPr>
              <a:t>c</a:t>
            </a:r>
            <a:r>
              <a:rPr sz="1100" spc="-35" dirty="0">
                <a:latin typeface="Times New Roman"/>
                <a:cs typeface="Times New Roman"/>
              </a:rPr>
              <a:t>o</a:t>
            </a:r>
            <a:r>
              <a:rPr sz="1100" spc="-25" dirty="0">
                <a:latin typeface="Times New Roman"/>
                <a:cs typeface="Times New Roman"/>
              </a:rPr>
              <a:t>u</a:t>
            </a:r>
            <a:r>
              <a:rPr sz="1100" spc="-35" dirty="0">
                <a:latin typeface="Times New Roman"/>
                <a:cs typeface="Times New Roman"/>
              </a:rPr>
              <a:t>n</a:t>
            </a:r>
            <a:r>
              <a:rPr sz="1100" spc="5" dirty="0">
                <a:latin typeface="Times New Roman"/>
                <a:cs typeface="Times New Roman"/>
              </a:rPr>
              <a:t>t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72" name="object 72"/>
          <p:cNvSpPr txBox="1"/>
          <p:nvPr/>
        </p:nvSpPr>
        <p:spPr>
          <a:xfrm>
            <a:off x="3692148" y="1496537"/>
            <a:ext cx="668655" cy="19685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1100" i="1" spc="30" dirty="0">
                <a:latin typeface="Times New Roman"/>
                <a:cs typeface="Times New Roman"/>
              </a:rPr>
              <a:t>H</a:t>
            </a:r>
            <a:r>
              <a:rPr sz="1100" i="1" spc="45" dirty="0">
                <a:latin typeface="Times New Roman"/>
                <a:cs typeface="Times New Roman"/>
              </a:rPr>
              <a:t>ou</a:t>
            </a:r>
            <a:r>
              <a:rPr sz="1100" i="1" spc="15" dirty="0">
                <a:latin typeface="Times New Roman"/>
                <a:cs typeface="Times New Roman"/>
              </a:rPr>
              <a:t>s</a:t>
            </a:r>
            <a:r>
              <a:rPr sz="1100" i="1" spc="30" dirty="0">
                <a:latin typeface="Times New Roman"/>
                <a:cs typeface="Times New Roman"/>
              </a:rPr>
              <a:t>e</a:t>
            </a:r>
            <a:r>
              <a:rPr sz="1100" i="1" spc="45" dirty="0">
                <a:latin typeface="Times New Roman"/>
                <a:cs typeface="Times New Roman"/>
              </a:rPr>
              <a:t>ho</a:t>
            </a:r>
            <a:r>
              <a:rPr sz="1100" i="1" spc="-10" dirty="0">
                <a:latin typeface="Times New Roman"/>
                <a:cs typeface="Times New Roman"/>
              </a:rPr>
              <a:t>l</a:t>
            </a:r>
            <a:r>
              <a:rPr sz="1100" i="1" spc="10" dirty="0">
                <a:latin typeface="Times New Roman"/>
                <a:cs typeface="Times New Roman"/>
              </a:rPr>
              <a:t>d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73" name="object 73"/>
          <p:cNvSpPr txBox="1"/>
          <p:nvPr/>
        </p:nvSpPr>
        <p:spPr>
          <a:xfrm>
            <a:off x="5072888" y="1496537"/>
            <a:ext cx="1158240" cy="59626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R="3175" algn="ctr">
              <a:lnSpc>
                <a:spcPct val="100000"/>
              </a:lnSpc>
              <a:spcBef>
                <a:spcPts val="125"/>
              </a:spcBef>
            </a:pPr>
            <a:r>
              <a:rPr sz="1100" i="1" spc="15" dirty="0">
                <a:latin typeface="Times New Roman"/>
                <a:cs typeface="Times New Roman"/>
              </a:rPr>
              <a:t>Intermediary</a:t>
            </a:r>
            <a:endParaRPr sz="11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40"/>
              </a:spcBef>
            </a:pPr>
            <a:endParaRPr sz="1550">
              <a:latin typeface="Times New Roman"/>
              <a:cs typeface="Times New Roman"/>
            </a:endParaRPr>
          </a:p>
          <a:p>
            <a:pPr algn="ctr">
              <a:lnSpc>
                <a:spcPct val="100000"/>
              </a:lnSpc>
              <a:tabLst>
                <a:tab pos="542925" algn="l"/>
              </a:tabLst>
            </a:pPr>
            <a:r>
              <a:rPr sz="1100" spc="20" dirty="0">
                <a:latin typeface="Times New Roman"/>
                <a:cs typeface="Times New Roman"/>
              </a:rPr>
              <a:t>Uses	</a:t>
            </a:r>
            <a:r>
              <a:rPr sz="1100" spc="10" dirty="0">
                <a:latin typeface="Times New Roman"/>
                <a:cs typeface="Times New Roman"/>
              </a:rPr>
              <a:t>Resources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74" name="object 74"/>
          <p:cNvSpPr txBox="1"/>
          <p:nvPr/>
        </p:nvSpPr>
        <p:spPr>
          <a:xfrm>
            <a:off x="6949753" y="1496537"/>
            <a:ext cx="633730" cy="19685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1100" i="1" spc="15" dirty="0">
                <a:latin typeface="Times New Roman"/>
                <a:cs typeface="Times New Roman"/>
              </a:rPr>
              <a:t>Advertiser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75" name="object 75"/>
          <p:cNvSpPr txBox="1"/>
          <p:nvPr/>
        </p:nvSpPr>
        <p:spPr>
          <a:xfrm>
            <a:off x="8311408" y="1496537"/>
            <a:ext cx="1156970" cy="59626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R="12065" algn="ctr">
              <a:lnSpc>
                <a:spcPct val="100000"/>
              </a:lnSpc>
              <a:spcBef>
                <a:spcPts val="125"/>
              </a:spcBef>
            </a:pPr>
            <a:r>
              <a:rPr sz="1100" i="1" spc="15" dirty="0">
                <a:latin typeface="Times New Roman"/>
                <a:cs typeface="Times New Roman"/>
              </a:rPr>
              <a:t>Total</a:t>
            </a:r>
            <a:r>
              <a:rPr sz="1100" i="1" spc="-10" dirty="0">
                <a:latin typeface="Times New Roman"/>
                <a:cs typeface="Times New Roman"/>
              </a:rPr>
              <a:t> </a:t>
            </a:r>
            <a:r>
              <a:rPr sz="1100" i="1" spc="20" dirty="0">
                <a:latin typeface="Times New Roman"/>
                <a:cs typeface="Times New Roman"/>
              </a:rPr>
              <a:t>Economy</a:t>
            </a:r>
            <a:endParaRPr sz="11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40"/>
              </a:spcBef>
            </a:pPr>
            <a:endParaRPr sz="1550">
              <a:latin typeface="Times New Roman"/>
              <a:cs typeface="Times New Roman"/>
            </a:endParaRPr>
          </a:p>
          <a:p>
            <a:pPr algn="ctr">
              <a:lnSpc>
                <a:spcPct val="100000"/>
              </a:lnSpc>
              <a:tabLst>
                <a:tab pos="542290" algn="l"/>
              </a:tabLst>
            </a:pPr>
            <a:r>
              <a:rPr sz="1100" spc="20" dirty="0">
                <a:latin typeface="Times New Roman"/>
                <a:cs typeface="Times New Roman"/>
              </a:rPr>
              <a:t>Uses	</a:t>
            </a:r>
            <a:r>
              <a:rPr sz="1100" spc="10" dirty="0">
                <a:latin typeface="Times New Roman"/>
                <a:cs typeface="Times New Roman"/>
              </a:rPr>
              <a:t>Resources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76" name="object 76"/>
          <p:cNvSpPr txBox="1"/>
          <p:nvPr/>
        </p:nvSpPr>
        <p:spPr>
          <a:xfrm>
            <a:off x="587762" y="2906207"/>
            <a:ext cx="629920" cy="42481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>
              <a:lnSpc>
                <a:spcPct val="119100"/>
              </a:lnSpc>
              <a:spcBef>
                <a:spcPts val="95"/>
              </a:spcBef>
            </a:pPr>
            <a:r>
              <a:rPr sz="1100" spc="55" dirty="0">
                <a:latin typeface="Times New Roman"/>
                <a:cs typeface="Times New Roman"/>
              </a:rPr>
              <a:t>P</a:t>
            </a:r>
            <a:r>
              <a:rPr sz="1100" spc="5" dirty="0">
                <a:latin typeface="Times New Roman"/>
                <a:cs typeface="Times New Roman"/>
              </a:rPr>
              <a:t>r</a:t>
            </a:r>
            <a:r>
              <a:rPr sz="1100" spc="-35" dirty="0">
                <a:latin typeface="Times New Roman"/>
                <a:cs typeface="Times New Roman"/>
              </a:rPr>
              <a:t>od</a:t>
            </a:r>
            <a:r>
              <a:rPr sz="1100" spc="-25" dirty="0">
                <a:latin typeface="Times New Roman"/>
                <a:cs typeface="Times New Roman"/>
              </a:rPr>
              <a:t>u</a:t>
            </a:r>
            <a:r>
              <a:rPr sz="1100" spc="30" dirty="0">
                <a:latin typeface="Times New Roman"/>
                <a:cs typeface="Times New Roman"/>
              </a:rPr>
              <a:t>c</a:t>
            </a:r>
            <a:r>
              <a:rPr sz="1100" spc="-10" dirty="0">
                <a:latin typeface="Times New Roman"/>
                <a:cs typeface="Times New Roman"/>
              </a:rPr>
              <a:t>t</a:t>
            </a:r>
            <a:r>
              <a:rPr sz="1100" spc="-80" dirty="0">
                <a:latin typeface="Times New Roman"/>
                <a:cs typeface="Times New Roman"/>
              </a:rPr>
              <a:t>i</a:t>
            </a:r>
            <a:r>
              <a:rPr sz="1100" spc="-35" dirty="0">
                <a:latin typeface="Times New Roman"/>
                <a:cs typeface="Times New Roman"/>
              </a:rPr>
              <a:t>o</a:t>
            </a:r>
            <a:r>
              <a:rPr sz="1100" spc="5" dirty="0">
                <a:latin typeface="Times New Roman"/>
                <a:cs typeface="Times New Roman"/>
              </a:rPr>
              <a:t>n  </a:t>
            </a:r>
            <a:r>
              <a:rPr sz="1100" dirty="0">
                <a:latin typeface="Times New Roman"/>
                <a:cs typeface="Times New Roman"/>
              </a:rPr>
              <a:t>Account</a:t>
            </a:r>
            <a:endParaRPr sz="11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916939" y="731011"/>
            <a:ext cx="4373880" cy="51308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3200" spc="-15" dirty="0">
                <a:solidFill>
                  <a:srgbClr val="FF0000"/>
                </a:solidFill>
              </a:rPr>
              <a:t>Satellite</a:t>
            </a:r>
            <a:r>
              <a:rPr sz="3200" spc="5" dirty="0">
                <a:solidFill>
                  <a:srgbClr val="FF0000"/>
                </a:solidFill>
              </a:rPr>
              <a:t> </a:t>
            </a:r>
            <a:r>
              <a:rPr sz="3200" spc="-10" dirty="0">
                <a:solidFill>
                  <a:srgbClr val="FF0000"/>
                </a:solidFill>
              </a:rPr>
              <a:t>Account: Baseline</a:t>
            </a:r>
            <a:endParaRPr sz="3200"/>
          </a:p>
        </p:txBody>
      </p:sp>
      <p:sp>
        <p:nvSpPr>
          <p:cNvPr id="3" name="object 3"/>
          <p:cNvSpPr/>
          <p:nvPr/>
        </p:nvSpPr>
        <p:spPr>
          <a:xfrm>
            <a:off x="7152893" y="3038855"/>
            <a:ext cx="714375" cy="390525"/>
          </a:xfrm>
          <a:custGeom>
            <a:avLst/>
            <a:gdLst/>
            <a:ahLst/>
            <a:cxnLst/>
            <a:rect l="l" t="t" r="r" b="b"/>
            <a:pathLst>
              <a:path w="714375" h="390525">
                <a:moveTo>
                  <a:pt x="713994" y="390143"/>
                </a:moveTo>
                <a:lnTo>
                  <a:pt x="713994" y="0"/>
                </a:lnTo>
                <a:lnTo>
                  <a:pt x="0" y="0"/>
                </a:lnTo>
                <a:lnTo>
                  <a:pt x="0" y="390143"/>
                </a:lnTo>
                <a:lnTo>
                  <a:pt x="713994" y="390143"/>
                </a:lnTo>
                <a:close/>
              </a:path>
            </a:pathLst>
          </a:custGeom>
          <a:solidFill>
            <a:srgbClr val="F4B08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6692148" y="1895755"/>
            <a:ext cx="309880" cy="19685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1100" spc="30" dirty="0">
                <a:latin typeface="Times New Roman"/>
                <a:cs typeface="Times New Roman"/>
              </a:rPr>
              <a:t>U</a:t>
            </a:r>
            <a:r>
              <a:rPr sz="1100" spc="15" dirty="0">
                <a:latin typeface="Times New Roman"/>
                <a:cs typeface="Times New Roman"/>
              </a:rPr>
              <a:t>s</a:t>
            </a:r>
            <a:r>
              <a:rPr sz="1100" spc="30" dirty="0">
                <a:latin typeface="Times New Roman"/>
                <a:cs typeface="Times New Roman"/>
              </a:rPr>
              <a:t>e</a:t>
            </a:r>
            <a:r>
              <a:rPr sz="1100" spc="5" dirty="0">
                <a:latin typeface="Times New Roman"/>
                <a:cs typeface="Times New Roman"/>
              </a:rPr>
              <a:t>s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7235400" y="1895755"/>
            <a:ext cx="614680" cy="19685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1100" spc="10" dirty="0">
                <a:latin typeface="Times New Roman"/>
                <a:cs typeface="Times New Roman"/>
              </a:rPr>
              <a:t>R</a:t>
            </a:r>
            <a:r>
              <a:rPr sz="1100" spc="30" dirty="0">
                <a:latin typeface="Times New Roman"/>
                <a:cs typeface="Times New Roman"/>
              </a:rPr>
              <a:t>e</a:t>
            </a:r>
            <a:r>
              <a:rPr sz="1100" spc="15" dirty="0">
                <a:latin typeface="Times New Roman"/>
                <a:cs typeface="Times New Roman"/>
              </a:rPr>
              <a:t>s</a:t>
            </a:r>
            <a:r>
              <a:rPr sz="1100" spc="-25" dirty="0">
                <a:latin typeface="Times New Roman"/>
                <a:cs typeface="Times New Roman"/>
              </a:rPr>
              <a:t>o</a:t>
            </a:r>
            <a:r>
              <a:rPr sz="1100" spc="-35" dirty="0">
                <a:latin typeface="Times New Roman"/>
                <a:cs typeface="Times New Roman"/>
              </a:rPr>
              <a:t>u</a:t>
            </a:r>
            <a:r>
              <a:rPr sz="1100" spc="5" dirty="0">
                <a:latin typeface="Times New Roman"/>
                <a:cs typeface="Times New Roman"/>
              </a:rPr>
              <a:t>r</a:t>
            </a:r>
            <a:r>
              <a:rPr sz="1100" spc="30" dirty="0">
                <a:latin typeface="Times New Roman"/>
                <a:cs typeface="Times New Roman"/>
              </a:rPr>
              <a:t>c</a:t>
            </a:r>
            <a:r>
              <a:rPr sz="1100" spc="35" dirty="0">
                <a:latin typeface="Times New Roman"/>
                <a:cs typeface="Times New Roman"/>
              </a:rPr>
              <a:t>e</a:t>
            </a:r>
            <a:r>
              <a:rPr sz="1100" spc="5" dirty="0">
                <a:latin typeface="Times New Roman"/>
                <a:cs typeface="Times New Roman"/>
              </a:rPr>
              <a:t>s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1454150" y="2067173"/>
            <a:ext cx="1577975" cy="978535"/>
          </a:xfrm>
          <a:prstGeom prst="rect">
            <a:avLst/>
          </a:prstGeom>
        </p:spPr>
        <p:txBody>
          <a:bodyPr vert="horz" wrap="square" lIns="0" tIns="349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75"/>
              </a:spcBef>
            </a:pPr>
            <a:r>
              <a:rPr sz="1100" spc="-20" dirty="0">
                <a:latin typeface="Times New Roman"/>
                <a:cs typeface="Times New Roman"/>
              </a:rPr>
              <a:t>Output</a:t>
            </a:r>
            <a:endParaRPr sz="1100">
              <a:latin typeface="Times New Roman"/>
              <a:cs typeface="Times New Roman"/>
            </a:endParaRPr>
          </a:p>
          <a:p>
            <a:pPr marL="97790" marR="244475">
              <a:lnSpc>
                <a:spcPct val="113599"/>
              </a:lnSpc>
            </a:pPr>
            <a:r>
              <a:rPr sz="1100" spc="-10" dirty="0">
                <a:latin typeface="Times New Roman"/>
                <a:cs typeface="Times New Roman"/>
              </a:rPr>
              <a:t>Predictive </a:t>
            </a:r>
            <a:r>
              <a:rPr sz="1100" spc="20" dirty="0">
                <a:latin typeface="Times New Roman"/>
                <a:cs typeface="Times New Roman"/>
              </a:rPr>
              <a:t>ad </a:t>
            </a:r>
            <a:r>
              <a:rPr sz="1100" dirty="0">
                <a:latin typeface="Times New Roman"/>
                <a:cs typeface="Times New Roman"/>
              </a:rPr>
              <a:t>services </a:t>
            </a:r>
            <a:r>
              <a:rPr sz="1100" spc="-260" dirty="0">
                <a:latin typeface="Times New Roman"/>
                <a:cs typeface="Times New Roman"/>
              </a:rPr>
              <a:t> </a:t>
            </a:r>
            <a:r>
              <a:rPr sz="1100" spc="-75" dirty="0">
                <a:latin typeface="Times New Roman"/>
                <a:cs typeface="Times New Roman"/>
              </a:rPr>
              <a:t>"</a:t>
            </a:r>
            <a:r>
              <a:rPr sz="1100" spc="-20" dirty="0">
                <a:latin typeface="Times New Roman"/>
                <a:cs typeface="Times New Roman"/>
              </a:rPr>
              <a:t>F</a:t>
            </a:r>
            <a:r>
              <a:rPr sz="1100" dirty="0">
                <a:latin typeface="Times New Roman"/>
                <a:cs typeface="Times New Roman"/>
              </a:rPr>
              <a:t>r</a:t>
            </a:r>
            <a:r>
              <a:rPr sz="1100" spc="35" dirty="0">
                <a:latin typeface="Times New Roman"/>
                <a:cs typeface="Times New Roman"/>
              </a:rPr>
              <a:t>e</a:t>
            </a:r>
            <a:r>
              <a:rPr sz="1100" spc="30" dirty="0">
                <a:latin typeface="Times New Roman"/>
                <a:cs typeface="Times New Roman"/>
              </a:rPr>
              <a:t>e</a:t>
            </a:r>
            <a:r>
              <a:rPr sz="1100" spc="10" dirty="0">
                <a:latin typeface="Times New Roman"/>
                <a:cs typeface="Times New Roman"/>
              </a:rPr>
              <a:t>"</a:t>
            </a:r>
            <a:r>
              <a:rPr sz="1100" spc="-60" dirty="0">
                <a:latin typeface="Times New Roman"/>
                <a:cs typeface="Times New Roman"/>
              </a:rPr>
              <a:t> </a:t>
            </a:r>
            <a:r>
              <a:rPr sz="1100" spc="-35" dirty="0">
                <a:latin typeface="Times New Roman"/>
                <a:cs typeface="Times New Roman"/>
              </a:rPr>
              <a:t>p</a:t>
            </a:r>
            <a:r>
              <a:rPr sz="1100" spc="5" dirty="0">
                <a:latin typeface="Times New Roman"/>
                <a:cs typeface="Times New Roman"/>
              </a:rPr>
              <a:t>r</a:t>
            </a:r>
            <a:r>
              <a:rPr sz="1100" spc="-35" dirty="0">
                <a:latin typeface="Times New Roman"/>
                <a:cs typeface="Times New Roman"/>
              </a:rPr>
              <a:t>o</a:t>
            </a:r>
            <a:r>
              <a:rPr sz="1100" spc="-25" dirty="0">
                <a:latin typeface="Times New Roman"/>
                <a:cs typeface="Times New Roman"/>
              </a:rPr>
              <a:t>d</a:t>
            </a:r>
            <a:r>
              <a:rPr sz="1100" spc="-35" dirty="0">
                <a:latin typeface="Times New Roman"/>
                <a:cs typeface="Times New Roman"/>
              </a:rPr>
              <a:t>u</a:t>
            </a:r>
            <a:r>
              <a:rPr sz="1100" spc="35" dirty="0">
                <a:latin typeface="Times New Roman"/>
                <a:cs typeface="Times New Roman"/>
              </a:rPr>
              <a:t>c</a:t>
            </a:r>
            <a:r>
              <a:rPr sz="1100" spc="-10" dirty="0">
                <a:latin typeface="Times New Roman"/>
                <a:cs typeface="Times New Roman"/>
              </a:rPr>
              <a:t>t</a:t>
            </a:r>
            <a:r>
              <a:rPr sz="1100" spc="5" dirty="0">
                <a:latin typeface="Times New Roman"/>
                <a:cs typeface="Times New Roman"/>
              </a:rPr>
              <a:t>s</a:t>
            </a:r>
            <a:endParaRPr sz="1100">
              <a:latin typeface="Times New Roman"/>
              <a:cs typeface="Times New Roman"/>
            </a:endParaRPr>
          </a:p>
          <a:p>
            <a:pPr marL="97790" marR="5080">
              <a:lnSpc>
                <a:spcPct val="113599"/>
              </a:lnSpc>
            </a:pPr>
            <a:r>
              <a:rPr sz="1100" spc="5" dirty="0">
                <a:latin typeface="Times New Roman"/>
                <a:cs typeface="Times New Roman"/>
              </a:rPr>
              <a:t>Software </a:t>
            </a:r>
            <a:r>
              <a:rPr sz="1100" spc="-10" dirty="0">
                <a:latin typeface="Times New Roman"/>
                <a:cs typeface="Times New Roman"/>
              </a:rPr>
              <a:t>(platform </a:t>
            </a:r>
            <a:r>
              <a:rPr sz="1100" spc="15" dirty="0">
                <a:latin typeface="Times New Roman"/>
                <a:cs typeface="Times New Roman"/>
              </a:rPr>
              <a:t>asset) </a:t>
            </a:r>
            <a:r>
              <a:rPr sz="1100" spc="-260" dirty="0">
                <a:latin typeface="Times New Roman"/>
                <a:cs typeface="Times New Roman"/>
              </a:rPr>
              <a:t> </a:t>
            </a:r>
            <a:r>
              <a:rPr sz="1100" spc="5" dirty="0">
                <a:latin typeface="Times New Roman"/>
                <a:cs typeface="Times New Roman"/>
              </a:rPr>
              <a:t>Software</a:t>
            </a:r>
            <a:r>
              <a:rPr sz="1100" spc="20" dirty="0">
                <a:latin typeface="Times New Roman"/>
                <a:cs typeface="Times New Roman"/>
              </a:rPr>
              <a:t> </a:t>
            </a:r>
            <a:r>
              <a:rPr sz="1100" spc="5" dirty="0">
                <a:latin typeface="Times New Roman"/>
                <a:cs typeface="Times New Roman"/>
              </a:rPr>
              <a:t>(database</a:t>
            </a:r>
            <a:r>
              <a:rPr sz="1100" spc="25" dirty="0">
                <a:latin typeface="Times New Roman"/>
                <a:cs typeface="Times New Roman"/>
              </a:rPr>
              <a:t> </a:t>
            </a:r>
            <a:r>
              <a:rPr sz="1100" spc="15" dirty="0">
                <a:latin typeface="Times New Roman"/>
                <a:cs typeface="Times New Roman"/>
              </a:rPr>
              <a:t>asset)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447800" y="3038855"/>
            <a:ext cx="2000250" cy="390525"/>
          </a:xfrm>
          <a:prstGeom prst="rect">
            <a:avLst/>
          </a:prstGeom>
          <a:solidFill>
            <a:srgbClr val="F4B084"/>
          </a:solidFill>
        </p:spPr>
        <p:txBody>
          <a:bodyPr vert="horz" wrap="square" lIns="0" tIns="3175" rIns="0" bIns="0" rtlCol="0">
            <a:spAutoFit/>
          </a:bodyPr>
          <a:lstStyle/>
          <a:p>
            <a:pPr marL="104139" marR="819785">
              <a:lnSpc>
                <a:spcPts val="1500"/>
              </a:lnSpc>
              <a:spcBef>
                <a:spcPts val="25"/>
              </a:spcBef>
            </a:pPr>
            <a:r>
              <a:rPr sz="1100" spc="-5" dirty="0">
                <a:latin typeface="Times New Roman"/>
                <a:cs typeface="Times New Roman"/>
              </a:rPr>
              <a:t>Advertised</a:t>
            </a:r>
            <a:r>
              <a:rPr sz="1100" spc="-65" dirty="0">
                <a:latin typeface="Times New Roman"/>
                <a:cs typeface="Times New Roman"/>
              </a:rPr>
              <a:t> </a:t>
            </a:r>
            <a:r>
              <a:rPr sz="1100" spc="-10" dirty="0">
                <a:latin typeface="Times New Roman"/>
                <a:cs typeface="Times New Roman"/>
              </a:rPr>
              <a:t>product </a:t>
            </a:r>
            <a:r>
              <a:rPr sz="1100" spc="-260" dirty="0">
                <a:latin typeface="Times New Roman"/>
                <a:cs typeface="Times New Roman"/>
              </a:rPr>
              <a:t> </a:t>
            </a:r>
            <a:r>
              <a:rPr sz="1100" spc="-75" dirty="0">
                <a:latin typeface="Times New Roman"/>
                <a:cs typeface="Times New Roman"/>
              </a:rPr>
              <a:t>"</a:t>
            </a:r>
            <a:r>
              <a:rPr sz="1100" spc="-20" dirty="0">
                <a:latin typeface="Times New Roman"/>
                <a:cs typeface="Times New Roman"/>
              </a:rPr>
              <a:t>F</a:t>
            </a:r>
            <a:r>
              <a:rPr sz="1100" dirty="0">
                <a:latin typeface="Times New Roman"/>
                <a:cs typeface="Times New Roman"/>
              </a:rPr>
              <a:t>r</a:t>
            </a:r>
            <a:r>
              <a:rPr sz="1100" spc="35" dirty="0">
                <a:latin typeface="Times New Roman"/>
                <a:cs typeface="Times New Roman"/>
              </a:rPr>
              <a:t>e</a:t>
            </a:r>
            <a:r>
              <a:rPr sz="1100" spc="30" dirty="0">
                <a:latin typeface="Times New Roman"/>
                <a:cs typeface="Times New Roman"/>
              </a:rPr>
              <a:t>e</a:t>
            </a:r>
            <a:r>
              <a:rPr sz="1100" spc="10" dirty="0">
                <a:latin typeface="Times New Roman"/>
                <a:cs typeface="Times New Roman"/>
              </a:rPr>
              <a:t>"</a:t>
            </a:r>
            <a:r>
              <a:rPr sz="1100" spc="-60" dirty="0">
                <a:latin typeface="Times New Roman"/>
                <a:cs typeface="Times New Roman"/>
              </a:rPr>
              <a:t> </a:t>
            </a:r>
            <a:r>
              <a:rPr sz="1100" spc="-35" dirty="0">
                <a:latin typeface="Times New Roman"/>
                <a:cs typeface="Times New Roman"/>
              </a:rPr>
              <a:t>p</a:t>
            </a:r>
            <a:r>
              <a:rPr sz="1100" spc="5" dirty="0">
                <a:latin typeface="Times New Roman"/>
                <a:cs typeface="Times New Roman"/>
              </a:rPr>
              <a:t>r</a:t>
            </a:r>
            <a:r>
              <a:rPr sz="1100" spc="-35" dirty="0">
                <a:latin typeface="Times New Roman"/>
                <a:cs typeface="Times New Roman"/>
              </a:rPr>
              <a:t>o</a:t>
            </a:r>
            <a:r>
              <a:rPr sz="1100" spc="-25" dirty="0">
                <a:latin typeface="Times New Roman"/>
                <a:cs typeface="Times New Roman"/>
              </a:rPr>
              <a:t>d</a:t>
            </a:r>
            <a:r>
              <a:rPr sz="1100" spc="-35" dirty="0">
                <a:latin typeface="Times New Roman"/>
                <a:cs typeface="Times New Roman"/>
              </a:rPr>
              <a:t>u</a:t>
            </a:r>
            <a:r>
              <a:rPr sz="1100" spc="35" dirty="0">
                <a:latin typeface="Times New Roman"/>
                <a:cs typeface="Times New Roman"/>
              </a:rPr>
              <a:t>c</a:t>
            </a:r>
            <a:r>
              <a:rPr sz="1100" spc="-10" dirty="0">
                <a:latin typeface="Times New Roman"/>
                <a:cs typeface="Times New Roman"/>
              </a:rPr>
              <a:t>t</a:t>
            </a:r>
            <a:r>
              <a:rPr sz="1100" spc="5" dirty="0">
                <a:latin typeface="Times New Roman"/>
                <a:cs typeface="Times New Roman"/>
              </a:rPr>
              <a:t>s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1454150" y="3400691"/>
            <a:ext cx="1468755" cy="78803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97790" marR="5080" indent="-85725">
              <a:lnSpc>
                <a:spcPct val="113599"/>
              </a:lnSpc>
              <a:spcBef>
                <a:spcPts val="95"/>
              </a:spcBef>
            </a:pPr>
            <a:r>
              <a:rPr sz="1100" spc="-10" dirty="0">
                <a:latin typeface="Times New Roman"/>
                <a:cs typeface="Times New Roman"/>
              </a:rPr>
              <a:t>Intermediate</a:t>
            </a:r>
            <a:r>
              <a:rPr sz="1100" spc="35" dirty="0">
                <a:latin typeface="Times New Roman"/>
                <a:cs typeface="Times New Roman"/>
              </a:rPr>
              <a:t> </a:t>
            </a:r>
            <a:r>
              <a:rPr sz="1100" spc="-20" dirty="0">
                <a:latin typeface="Times New Roman"/>
                <a:cs typeface="Times New Roman"/>
              </a:rPr>
              <a:t>consumption </a:t>
            </a:r>
            <a:r>
              <a:rPr sz="1100" spc="-260" dirty="0">
                <a:latin typeface="Times New Roman"/>
                <a:cs typeface="Times New Roman"/>
              </a:rPr>
              <a:t> </a:t>
            </a:r>
            <a:r>
              <a:rPr sz="1100" spc="-10" dirty="0">
                <a:latin typeface="Times New Roman"/>
                <a:cs typeface="Times New Roman"/>
              </a:rPr>
              <a:t>Predictive</a:t>
            </a:r>
            <a:r>
              <a:rPr sz="1100" spc="35" dirty="0">
                <a:latin typeface="Times New Roman"/>
                <a:cs typeface="Times New Roman"/>
              </a:rPr>
              <a:t> </a:t>
            </a:r>
            <a:r>
              <a:rPr sz="1100" spc="20" dirty="0">
                <a:latin typeface="Times New Roman"/>
                <a:cs typeface="Times New Roman"/>
              </a:rPr>
              <a:t>ad</a:t>
            </a:r>
            <a:r>
              <a:rPr sz="1100" spc="-1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Times New Roman"/>
                <a:cs typeface="Times New Roman"/>
              </a:rPr>
              <a:t>services </a:t>
            </a:r>
            <a:r>
              <a:rPr sz="1100" spc="5" dirty="0">
                <a:latin typeface="Times New Roman"/>
                <a:cs typeface="Times New Roman"/>
              </a:rPr>
              <a:t> </a:t>
            </a:r>
            <a:r>
              <a:rPr sz="1100" spc="-75" dirty="0">
                <a:latin typeface="Times New Roman"/>
                <a:cs typeface="Times New Roman"/>
              </a:rPr>
              <a:t>"</a:t>
            </a:r>
            <a:r>
              <a:rPr sz="1100" spc="-20" dirty="0">
                <a:latin typeface="Times New Roman"/>
                <a:cs typeface="Times New Roman"/>
              </a:rPr>
              <a:t>F</a:t>
            </a:r>
            <a:r>
              <a:rPr sz="1100" dirty="0">
                <a:latin typeface="Times New Roman"/>
                <a:cs typeface="Times New Roman"/>
              </a:rPr>
              <a:t>r</a:t>
            </a:r>
            <a:r>
              <a:rPr sz="1100" spc="35" dirty="0">
                <a:latin typeface="Times New Roman"/>
                <a:cs typeface="Times New Roman"/>
              </a:rPr>
              <a:t>e</a:t>
            </a:r>
            <a:r>
              <a:rPr sz="1100" spc="30" dirty="0">
                <a:latin typeface="Times New Roman"/>
                <a:cs typeface="Times New Roman"/>
              </a:rPr>
              <a:t>e</a:t>
            </a:r>
            <a:r>
              <a:rPr sz="1100" spc="10" dirty="0">
                <a:latin typeface="Times New Roman"/>
                <a:cs typeface="Times New Roman"/>
              </a:rPr>
              <a:t>"</a:t>
            </a:r>
            <a:r>
              <a:rPr sz="1100" spc="-60" dirty="0">
                <a:latin typeface="Times New Roman"/>
                <a:cs typeface="Times New Roman"/>
              </a:rPr>
              <a:t> </a:t>
            </a:r>
            <a:r>
              <a:rPr sz="1100" spc="-35" dirty="0">
                <a:latin typeface="Times New Roman"/>
                <a:cs typeface="Times New Roman"/>
              </a:rPr>
              <a:t>p</a:t>
            </a:r>
            <a:r>
              <a:rPr sz="1100" spc="5" dirty="0">
                <a:latin typeface="Times New Roman"/>
                <a:cs typeface="Times New Roman"/>
              </a:rPr>
              <a:t>r</a:t>
            </a:r>
            <a:r>
              <a:rPr sz="1100" spc="-35" dirty="0">
                <a:latin typeface="Times New Roman"/>
                <a:cs typeface="Times New Roman"/>
              </a:rPr>
              <a:t>o</a:t>
            </a:r>
            <a:r>
              <a:rPr sz="1100" spc="-25" dirty="0">
                <a:latin typeface="Times New Roman"/>
                <a:cs typeface="Times New Roman"/>
              </a:rPr>
              <a:t>d</a:t>
            </a:r>
            <a:r>
              <a:rPr sz="1100" spc="-35" dirty="0">
                <a:latin typeface="Times New Roman"/>
                <a:cs typeface="Times New Roman"/>
              </a:rPr>
              <a:t>u</a:t>
            </a:r>
            <a:r>
              <a:rPr sz="1100" spc="35" dirty="0">
                <a:latin typeface="Times New Roman"/>
                <a:cs typeface="Times New Roman"/>
              </a:rPr>
              <a:t>c</a:t>
            </a:r>
            <a:r>
              <a:rPr sz="1100" spc="-10" dirty="0">
                <a:latin typeface="Times New Roman"/>
                <a:cs typeface="Times New Roman"/>
              </a:rPr>
              <a:t>t</a:t>
            </a:r>
            <a:r>
              <a:rPr sz="1100" spc="5" dirty="0">
                <a:latin typeface="Times New Roman"/>
                <a:cs typeface="Times New Roman"/>
              </a:rPr>
              <a:t>s</a:t>
            </a:r>
            <a:endParaRPr sz="11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180"/>
              </a:spcBef>
            </a:pPr>
            <a:r>
              <a:rPr sz="1100" dirty="0">
                <a:latin typeface="Times New Roman"/>
                <a:cs typeface="Times New Roman"/>
              </a:rPr>
              <a:t>Value-added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3438144" y="1686305"/>
            <a:ext cx="1190625" cy="28575"/>
          </a:xfrm>
          <a:custGeom>
            <a:avLst/>
            <a:gdLst/>
            <a:ahLst/>
            <a:cxnLst/>
            <a:rect l="l" t="t" r="r" b="b"/>
            <a:pathLst>
              <a:path w="1190625" h="28575">
                <a:moveTo>
                  <a:pt x="1190244" y="28193"/>
                </a:moveTo>
                <a:lnTo>
                  <a:pt x="1190244" y="0"/>
                </a:lnTo>
                <a:lnTo>
                  <a:pt x="0" y="0"/>
                </a:lnTo>
                <a:lnTo>
                  <a:pt x="0" y="28193"/>
                </a:lnTo>
                <a:lnTo>
                  <a:pt x="1190244" y="28193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5057394" y="1686305"/>
            <a:ext cx="1190625" cy="28575"/>
          </a:xfrm>
          <a:custGeom>
            <a:avLst/>
            <a:gdLst/>
            <a:ahLst/>
            <a:cxnLst/>
            <a:rect l="l" t="t" r="r" b="b"/>
            <a:pathLst>
              <a:path w="1190625" h="28575">
                <a:moveTo>
                  <a:pt x="1190244" y="28193"/>
                </a:moveTo>
                <a:lnTo>
                  <a:pt x="1190244" y="0"/>
                </a:lnTo>
                <a:lnTo>
                  <a:pt x="0" y="0"/>
                </a:lnTo>
                <a:lnTo>
                  <a:pt x="0" y="28193"/>
                </a:lnTo>
                <a:lnTo>
                  <a:pt x="1190244" y="28193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6676643" y="1686305"/>
            <a:ext cx="1190625" cy="28575"/>
          </a:xfrm>
          <a:custGeom>
            <a:avLst/>
            <a:gdLst/>
            <a:ahLst/>
            <a:cxnLst/>
            <a:rect l="l" t="t" r="r" b="b"/>
            <a:pathLst>
              <a:path w="1190625" h="28575">
                <a:moveTo>
                  <a:pt x="1190244" y="28193"/>
                </a:moveTo>
                <a:lnTo>
                  <a:pt x="1190244" y="0"/>
                </a:lnTo>
                <a:lnTo>
                  <a:pt x="0" y="0"/>
                </a:lnTo>
                <a:lnTo>
                  <a:pt x="0" y="28193"/>
                </a:lnTo>
                <a:lnTo>
                  <a:pt x="1190244" y="28193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12" name="object 12"/>
          <p:cNvGrpSpPr/>
          <p:nvPr/>
        </p:nvGrpSpPr>
        <p:grpSpPr>
          <a:xfrm>
            <a:off x="1437513" y="2085594"/>
            <a:ext cx="10795" cy="2105660"/>
            <a:chOff x="1437513" y="2085594"/>
            <a:chExt cx="10795" cy="2105660"/>
          </a:xfrm>
        </p:grpSpPr>
        <p:sp>
          <p:nvSpPr>
            <p:cNvPr id="13" name="object 13"/>
            <p:cNvSpPr/>
            <p:nvPr/>
          </p:nvSpPr>
          <p:spPr>
            <a:xfrm>
              <a:off x="1437894" y="2085594"/>
              <a:ext cx="0" cy="2105025"/>
            </a:xfrm>
            <a:custGeom>
              <a:avLst/>
              <a:gdLst/>
              <a:ahLst/>
              <a:cxnLst/>
              <a:rect l="l" t="t" r="r" b="b"/>
              <a:pathLst>
                <a:path h="2105025">
                  <a:moveTo>
                    <a:pt x="0" y="0"/>
                  </a:moveTo>
                  <a:lnTo>
                    <a:pt x="0" y="2104644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" name="object 14"/>
            <p:cNvSpPr/>
            <p:nvPr/>
          </p:nvSpPr>
          <p:spPr>
            <a:xfrm>
              <a:off x="1437894" y="2086356"/>
              <a:ext cx="10160" cy="2105025"/>
            </a:xfrm>
            <a:custGeom>
              <a:avLst/>
              <a:gdLst/>
              <a:ahLst/>
              <a:cxnLst/>
              <a:rect l="l" t="t" r="r" b="b"/>
              <a:pathLst>
                <a:path w="10159" h="2105025">
                  <a:moveTo>
                    <a:pt x="9906" y="2104644"/>
                  </a:moveTo>
                  <a:lnTo>
                    <a:pt x="9906" y="0"/>
                  </a:lnTo>
                  <a:lnTo>
                    <a:pt x="0" y="0"/>
                  </a:lnTo>
                  <a:lnTo>
                    <a:pt x="0" y="2104644"/>
                  </a:lnTo>
                  <a:lnTo>
                    <a:pt x="9906" y="2104644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aphicFrame>
        <p:nvGraphicFramePr>
          <p:cNvPr id="15" name="object 15"/>
          <p:cNvGraphicFramePr>
            <a:graphicFrameLocks noGrp="1"/>
          </p:cNvGraphicFramePr>
          <p:nvPr/>
        </p:nvGraphicFramePr>
        <p:xfrm>
          <a:off x="5051488" y="2085213"/>
          <a:ext cx="1196340" cy="210629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8133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1056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98503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 marR="15875" algn="r">
                        <a:lnSpc>
                          <a:spcPct val="100000"/>
                        </a:lnSpc>
                        <a:spcBef>
                          <a:spcPts val="90"/>
                        </a:spcBef>
                      </a:pPr>
                      <a:r>
                        <a:rPr sz="1100" spc="-15" dirty="0">
                          <a:latin typeface="Times New Roman"/>
                          <a:cs typeface="Times New Roman"/>
                        </a:rPr>
                        <a:t>485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11430" marB="0">
                    <a:lnL w="12700">
                      <a:solidFill>
                        <a:srgbClr val="000000"/>
                      </a:solidFill>
                      <a:prstDash val="solid"/>
                    </a:lnL>
                    <a:lnT w="12700">
                      <a:solidFill>
                        <a:srgbClr val="000000"/>
                      </a:solidFill>
                      <a:prstDash val="soli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0502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12700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R="15875" algn="r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r>
                        <a:rPr sz="1100" spc="-15" dirty="0">
                          <a:solidFill>
                            <a:srgbClr val="7F7F7F"/>
                          </a:solidFill>
                          <a:latin typeface="Times New Roman"/>
                          <a:cs typeface="Times New Roman"/>
                        </a:rPr>
                        <a:t>250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3810" marB="0">
                    <a:lnL w="12700">
                      <a:solidFill>
                        <a:srgbClr val="000000"/>
                      </a:solidFill>
                      <a:prstDash val="soli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90502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12700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R="20955" algn="r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r>
                        <a:rPr sz="1100" spc="-35" dirty="0">
                          <a:solidFill>
                            <a:srgbClr val="7F7F7F"/>
                          </a:solidFill>
                          <a:latin typeface="Times New Roman"/>
                          <a:cs typeface="Times New Roman"/>
                        </a:rPr>
                        <a:t>25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3810" marB="0">
                    <a:lnL w="12700">
                      <a:solidFill>
                        <a:srgbClr val="000000"/>
                      </a:solidFill>
                      <a:prstDash val="soli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90502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12700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R="15875" algn="r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r>
                        <a:rPr sz="1100" spc="-15" dirty="0">
                          <a:solidFill>
                            <a:srgbClr val="7F7F7F"/>
                          </a:solidFill>
                          <a:latin typeface="Times New Roman"/>
                          <a:cs typeface="Times New Roman"/>
                        </a:rPr>
                        <a:t>150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3810" marB="0">
                    <a:lnL w="12700">
                      <a:solidFill>
                        <a:srgbClr val="000000"/>
                      </a:solidFill>
                      <a:prstDash val="soli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100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12700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R="20955" algn="r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r>
                        <a:rPr sz="1100" spc="-35" dirty="0">
                          <a:solidFill>
                            <a:srgbClr val="7F7F7F"/>
                          </a:solidFill>
                          <a:latin typeface="Times New Roman"/>
                          <a:cs typeface="Times New Roman"/>
                        </a:rPr>
                        <a:t>60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3810" marB="0">
                    <a:lnL w="12700">
                      <a:solidFill>
                        <a:srgbClr val="000000"/>
                      </a:solidFill>
                      <a:prstDash val="soli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753983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  <a:p>
                      <a:pPr marR="10795" algn="r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1100" dirty="0">
                          <a:latin typeface="Times New Roman"/>
                          <a:cs typeface="Times New Roman"/>
                        </a:rPr>
                        <a:t>0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3810" marB="0">
                    <a:lnR w="12700">
                      <a:solidFill>
                        <a:srgbClr val="000000"/>
                      </a:solidFill>
                      <a:prstDash val="solid"/>
                    </a:lnR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95643">
                <a:tc>
                  <a:txBody>
                    <a:bodyPr/>
                    <a:lstStyle/>
                    <a:p>
                      <a:pPr marR="10795" algn="r">
                        <a:lnSpc>
                          <a:spcPct val="100000"/>
                        </a:lnSpc>
                        <a:spcBef>
                          <a:spcPts val="90"/>
                        </a:spcBef>
                      </a:pPr>
                      <a:r>
                        <a:rPr sz="1100" spc="-15" dirty="0">
                          <a:latin typeface="Times New Roman"/>
                          <a:cs typeface="Times New Roman"/>
                        </a:rPr>
                        <a:t>485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11430" marB="0"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T w="12700">
                      <a:solidFill>
                        <a:srgbClr val="000000"/>
                      </a:solidFill>
                      <a:prstDash val="soli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6" name="object 16"/>
          <p:cNvGrpSpPr/>
          <p:nvPr/>
        </p:nvGrpSpPr>
        <p:grpSpPr>
          <a:xfrm>
            <a:off x="5056632" y="4561713"/>
            <a:ext cx="1191260" cy="963294"/>
            <a:chOff x="5056632" y="4561713"/>
            <a:chExt cx="1191260" cy="963294"/>
          </a:xfrm>
        </p:grpSpPr>
        <p:sp>
          <p:nvSpPr>
            <p:cNvPr id="17" name="object 17"/>
            <p:cNvSpPr/>
            <p:nvPr/>
          </p:nvSpPr>
          <p:spPr>
            <a:xfrm>
              <a:off x="5056632" y="4562094"/>
              <a:ext cx="1191260" cy="0"/>
            </a:xfrm>
            <a:custGeom>
              <a:avLst/>
              <a:gdLst/>
              <a:ahLst/>
              <a:cxnLst/>
              <a:rect l="l" t="t" r="r" b="b"/>
              <a:pathLst>
                <a:path w="1191260">
                  <a:moveTo>
                    <a:pt x="0" y="0"/>
                  </a:moveTo>
                  <a:lnTo>
                    <a:pt x="1191006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" name="object 18"/>
            <p:cNvSpPr/>
            <p:nvPr/>
          </p:nvSpPr>
          <p:spPr>
            <a:xfrm>
              <a:off x="5057394" y="4562094"/>
              <a:ext cx="1190625" cy="10160"/>
            </a:xfrm>
            <a:custGeom>
              <a:avLst/>
              <a:gdLst/>
              <a:ahLst/>
              <a:cxnLst/>
              <a:rect l="l" t="t" r="r" b="b"/>
              <a:pathLst>
                <a:path w="1190625" h="10160">
                  <a:moveTo>
                    <a:pt x="1190244" y="9905"/>
                  </a:moveTo>
                  <a:lnTo>
                    <a:pt x="1190244" y="0"/>
                  </a:lnTo>
                  <a:lnTo>
                    <a:pt x="0" y="0"/>
                  </a:lnTo>
                  <a:lnTo>
                    <a:pt x="0" y="9906"/>
                  </a:lnTo>
                  <a:lnTo>
                    <a:pt x="1190244" y="990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" name="object 19"/>
            <p:cNvSpPr/>
            <p:nvPr/>
          </p:nvSpPr>
          <p:spPr>
            <a:xfrm>
              <a:off x="5056632" y="5324094"/>
              <a:ext cx="1191260" cy="0"/>
            </a:xfrm>
            <a:custGeom>
              <a:avLst/>
              <a:gdLst/>
              <a:ahLst/>
              <a:cxnLst/>
              <a:rect l="l" t="t" r="r" b="b"/>
              <a:pathLst>
                <a:path w="1191260">
                  <a:moveTo>
                    <a:pt x="0" y="0"/>
                  </a:moveTo>
                  <a:lnTo>
                    <a:pt x="1191006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" name="object 20"/>
            <p:cNvSpPr/>
            <p:nvPr/>
          </p:nvSpPr>
          <p:spPr>
            <a:xfrm>
              <a:off x="5057394" y="5324094"/>
              <a:ext cx="1190625" cy="10160"/>
            </a:xfrm>
            <a:custGeom>
              <a:avLst/>
              <a:gdLst/>
              <a:ahLst/>
              <a:cxnLst/>
              <a:rect l="l" t="t" r="r" b="b"/>
              <a:pathLst>
                <a:path w="1190625" h="10160">
                  <a:moveTo>
                    <a:pt x="1190244" y="9905"/>
                  </a:moveTo>
                  <a:lnTo>
                    <a:pt x="1190244" y="0"/>
                  </a:lnTo>
                  <a:lnTo>
                    <a:pt x="0" y="0"/>
                  </a:lnTo>
                  <a:lnTo>
                    <a:pt x="0" y="9906"/>
                  </a:lnTo>
                  <a:lnTo>
                    <a:pt x="1190244" y="990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" name="object 21"/>
            <p:cNvSpPr/>
            <p:nvPr/>
          </p:nvSpPr>
          <p:spPr>
            <a:xfrm>
              <a:off x="5532882" y="4571238"/>
              <a:ext cx="0" cy="952500"/>
            </a:xfrm>
            <a:custGeom>
              <a:avLst/>
              <a:gdLst/>
              <a:ahLst/>
              <a:cxnLst/>
              <a:rect l="l" t="t" r="r" b="b"/>
              <a:pathLst>
                <a:path h="952500">
                  <a:moveTo>
                    <a:pt x="0" y="0"/>
                  </a:moveTo>
                  <a:lnTo>
                    <a:pt x="0" y="95250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" name="object 22"/>
            <p:cNvSpPr/>
            <p:nvPr/>
          </p:nvSpPr>
          <p:spPr>
            <a:xfrm>
              <a:off x="5533644" y="4572000"/>
              <a:ext cx="9525" cy="952500"/>
            </a:xfrm>
            <a:custGeom>
              <a:avLst/>
              <a:gdLst/>
              <a:ahLst/>
              <a:cxnLst/>
              <a:rect l="l" t="t" r="r" b="b"/>
              <a:pathLst>
                <a:path w="9525" h="952500">
                  <a:moveTo>
                    <a:pt x="9144" y="952500"/>
                  </a:moveTo>
                  <a:lnTo>
                    <a:pt x="9144" y="0"/>
                  </a:lnTo>
                  <a:lnTo>
                    <a:pt x="0" y="0"/>
                  </a:lnTo>
                  <a:lnTo>
                    <a:pt x="0" y="952500"/>
                  </a:lnTo>
                  <a:lnTo>
                    <a:pt x="9144" y="95250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aphicFrame>
        <p:nvGraphicFramePr>
          <p:cNvPr id="23" name="object 23"/>
          <p:cNvGraphicFramePr>
            <a:graphicFrameLocks noGrp="1"/>
          </p:cNvGraphicFramePr>
          <p:nvPr/>
        </p:nvGraphicFramePr>
        <p:xfrm>
          <a:off x="6670738" y="2085213"/>
          <a:ext cx="1196340" cy="210629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8069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0993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7950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 marR="15875" algn="r">
                        <a:lnSpc>
                          <a:spcPct val="100000"/>
                        </a:lnSpc>
                        <a:spcBef>
                          <a:spcPts val="90"/>
                        </a:spcBef>
                      </a:pPr>
                      <a:r>
                        <a:rPr sz="1100" spc="-15" dirty="0">
                          <a:latin typeface="Times New Roman"/>
                          <a:cs typeface="Times New Roman"/>
                        </a:rPr>
                        <a:t>300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11430" marB="0">
                    <a:lnL w="12700">
                      <a:solidFill>
                        <a:srgbClr val="000000"/>
                      </a:solidFill>
                      <a:prstDash val="solid"/>
                    </a:lnL>
                    <a:lnT w="12700">
                      <a:solidFill>
                        <a:srgbClr val="000000"/>
                      </a:solidFill>
                      <a:prstDash val="soli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71507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12700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35"/>
                        </a:spcBef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 marR="15875" algn="r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1100" spc="-15" dirty="0">
                          <a:solidFill>
                            <a:srgbClr val="7F7F7F"/>
                          </a:solidFill>
                          <a:latin typeface="Times New Roman"/>
                          <a:cs typeface="Times New Roman"/>
                        </a:rPr>
                        <a:t>275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90502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12700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R="20955" algn="r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r>
                        <a:rPr sz="1100" spc="-35" dirty="0">
                          <a:solidFill>
                            <a:srgbClr val="7F7F7F"/>
                          </a:solidFill>
                          <a:latin typeface="Times New Roman"/>
                          <a:cs typeface="Times New Roman"/>
                        </a:rPr>
                        <a:t>25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3810" marB="0">
                    <a:lnL w="12700">
                      <a:solidFill>
                        <a:srgbClr val="000000"/>
                      </a:solidFill>
                      <a:prstDash val="soli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90502">
                <a:tc>
                  <a:txBody>
                    <a:bodyPr/>
                    <a:lstStyle/>
                    <a:p>
                      <a:pPr marR="10795" algn="r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r>
                        <a:rPr sz="1100" spc="-15" dirty="0">
                          <a:latin typeface="Times New Roman"/>
                          <a:cs typeface="Times New Roman"/>
                        </a:rPr>
                        <a:t>275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3810" marB="0">
                    <a:lnR w="12700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90502">
                <a:tc>
                  <a:txBody>
                    <a:bodyPr/>
                    <a:lstStyle/>
                    <a:p>
                      <a:pPr marR="10795" algn="r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r>
                        <a:rPr sz="1100" spc="-15" dirty="0">
                          <a:solidFill>
                            <a:srgbClr val="7F7F7F"/>
                          </a:solidFill>
                          <a:latin typeface="Times New Roman"/>
                          <a:cs typeface="Times New Roman"/>
                        </a:rPr>
                        <a:t>250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3810" marB="0">
                    <a:lnR w="12700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82475">
                <a:tc>
                  <a:txBody>
                    <a:bodyPr/>
                    <a:lstStyle/>
                    <a:p>
                      <a:pPr marR="15875" algn="r">
                        <a:lnSpc>
                          <a:spcPts val="1305"/>
                        </a:lnSpc>
                        <a:spcBef>
                          <a:spcPts val="30"/>
                        </a:spcBef>
                      </a:pPr>
                      <a:r>
                        <a:rPr sz="1100" spc="-35" dirty="0">
                          <a:solidFill>
                            <a:srgbClr val="7F7F7F"/>
                          </a:solidFill>
                          <a:latin typeface="Times New Roman"/>
                          <a:cs typeface="Times New Roman"/>
                        </a:rPr>
                        <a:t>25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3810" marB="0">
                    <a:lnR w="12700">
                      <a:solidFill>
                        <a:srgbClr val="000000"/>
                      </a:solidFill>
                      <a:prstDash val="solid"/>
                    </a:lnR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95643">
                <a:tc>
                  <a:txBody>
                    <a:bodyPr/>
                    <a:lstStyle/>
                    <a:p>
                      <a:pPr marR="10795" algn="r">
                        <a:lnSpc>
                          <a:spcPct val="100000"/>
                        </a:lnSpc>
                        <a:spcBef>
                          <a:spcPts val="90"/>
                        </a:spcBef>
                      </a:pPr>
                      <a:r>
                        <a:rPr sz="1100" spc="-15" dirty="0">
                          <a:latin typeface="Times New Roman"/>
                          <a:cs typeface="Times New Roman"/>
                        </a:rPr>
                        <a:t>25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11430" marB="0"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T w="12700">
                      <a:solidFill>
                        <a:srgbClr val="000000"/>
                      </a:solidFill>
                      <a:prstDash val="soli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24" name="object 24"/>
          <p:cNvGrpSpPr/>
          <p:nvPr/>
        </p:nvGrpSpPr>
        <p:grpSpPr>
          <a:xfrm>
            <a:off x="6675881" y="4561713"/>
            <a:ext cx="1191260" cy="963294"/>
            <a:chOff x="6675881" y="4561713"/>
            <a:chExt cx="1191260" cy="963294"/>
          </a:xfrm>
        </p:grpSpPr>
        <p:sp>
          <p:nvSpPr>
            <p:cNvPr id="25" name="object 25"/>
            <p:cNvSpPr/>
            <p:nvPr/>
          </p:nvSpPr>
          <p:spPr>
            <a:xfrm>
              <a:off x="6675881" y="4562094"/>
              <a:ext cx="1191260" cy="0"/>
            </a:xfrm>
            <a:custGeom>
              <a:avLst/>
              <a:gdLst/>
              <a:ahLst/>
              <a:cxnLst/>
              <a:rect l="l" t="t" r="r" b="b"/>
              <a:pathLst>
                <a:path w="1191259">
                  <a:moveTo>
                    <a:pt x="0" y="0"/>
                  </a:moveTo>
                  <a:lnTo>
                    <a:pt x="1191006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" name="object 26"/>
            <p:cNvSpPr/>
            <p:nvPr/>
          </p:nvSpPr>
          <p:spPr>
            <a:xfrm>
              <a:off x="6676643" y="4562094"/>
              <a:ext cx="1190625" cy="10160"/>
            </a:xfrm>
            <a:custGeom>
              <a:avLst/>
              <a:gdLst/>
              <a:ahLst/>
              <a:cxnLst/>
              <a:rect l="l" t="t" r="r" b="b"/>
              <a:pathLst>
                <a:path w="1190625" h="10160">
                  <a:moveTo>
                    <a:pt x="1190244" y="9905"/>
                  </a:moveTo>
                  <a:lnTo>
                    <a:pt x="1190244" y="0"/>
                  </a:lnTo>
                  <a:lnTo>
                    <a:pt x="0" y="0"/>
                  </a:lnTo>
                  <a:lnTo>
                    <a:pt x="0" y="9905"/>
                  </a:lnTo>
                  <a:lnTo>
                    <a:pt x="1190244" y="990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" name="object 27"/>
            <p:cNvSpPr/>
            <p:nvPr/>
          </p:nvSpPr>
          <p:spPr>
            <a:xfrm>
              <a:off x="6675881" y="5324094"/>
              <a:ext cx="1191260" cy="0"/>
            </a:xfrm>
            <a:custGeom>
              <a:avLst/>
              <a:gdLst/>
              <a:ahLst/>
              <a:cxnLst/>
              <a:rect l="l" t="t" r="r" b="b"/>
              <a:pathLst>
                <a:path w="1191259">
                  <a:moveTo>
                    <a:pt x="0" y="0"/>
                  </a:moveTo>
                  <a:lnTo>
                    <a:pt x="1191006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" name="object 28"/>
            <p:cNvSpPr/>
            <p:nvPr/>
          </p:nvSpPr>
          <p:spPr>
            <a:xfrm>
              <a:off x="6676643" y="5324094"/>
              <a:ext cx="1190625" cy="10160"/>
            </a:xfrm>
            <a:custGeom>
              <a:avLst/>
              <a:gdLst/>
              <a:ahLst/>
              <a:cxnLst/>
              <a:rect l="l" t="t" r="r" b="b"/>
              <a:pathLst>
                <a:path w="1190625" h="10160">
                  <a:moveTo>
                    <a:pt x="1190244" y="9905"/>
                  </a:moveTo>
                  <a:lnTo>
                    <a:pt x="1190244" y="0"/>
                  </a:lnTo>
                  <a:lnTo>
                    <a:pt x="0" y="0"/>
                  </a:lnTo>
                  <a:lnTo>
                    <a:pt x="0" y="9905"/>
                  </a:lnTo>
                  <a:lnTo>
                    <a:pt x="1190244" y="990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" name="object 29"/>
            <p:cNvSpPr/>
            <p:nvPr/>
          </p:nvSpPr>
          <p:spPr>
            <a:xfrm>
              <a:off x="7152131" y="4571238"/>
              <a:ext cx="0" cy="952500"/>
            </a:xfrm>
            <a:custGeom>
              <a:avLst/>
              <a:gdLst/>
              <a:ahLst/>
              <a:cxnLst/>
              <a:rect l="l" t="t" r="r" b="b"/>
              <a:pathLst>
                <a:path h="952500">
                  <a:moveTo>
                    <a:pt x="0" y="0"/>
                  </a:moveTo>
                  <a:lnTo>
                    <a:pt x="0" y="95250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" name="object 30"/>
            <p:cNvSpPr/>
            <p:nvPr/>
          </p:nvSpPr>
          <p:spPr>
            <a:xfrm>
              <a:off x="7152893" y="4572000"/>
              <a:ext cx="9525" cy="952500"/>
            </a:xfrm>
            <a:custGeom>
              <a:avLst/>
              <a:gdLst/>
              <a:ahLst/>
              <a:cxnLst/>
              <a:rect l="l" t="t" r="r" b="b"/>
              <a:pathLst>
                <a:path w="9525" h="952500">
                  <a:moveTo>
                    <a:pt x="9143" y="952500"/>
                  </a:moveTo>
                  <a:lnTo>
                    <a:pt x="9143" y="0"/>
                  </a:lnTo>
                  <a:lnTo>
                    <a:pt x="0" y="0"/>
                  </a:lnTo>
                  <a:lnTo>
                    <a:pt x="0" y="952500"/>
                  </a:lnTo>
                  <a:lnTo>
                    <a:pt x="9143" y="95250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31" name="object 31"/>
          <p:cNvGrpSpPr/>
          <p:nvPr/>
        </p:nvGrpSpPr>
        <p:grpSpPr>
          <a:xfrm>
            <a:off x="1437513" y="5894832"/>
            <a:ext cx="10795" cy="962660"/>
            <a:chOff x="1437513" y="5894832"/>
            <a:chExt cx="10795" cy="962660"/>
          </a:xfrm>
        </p:grpSpPr>
        <p:sp>
          <p:nvSpPr>
            <p:cNvPr id="32" name="object 32"/>
            <p:cNvSpPr/>
            <p:nvPr/>
          </p:nvSpPr>
          <p:spPr>
            <a:xfrm>
              <a:off x="1437894" y="5894832"/>
              <a:ext cx="0" cy="962660"/>
            </a:xfrm>
            <a:custGeom>
              <a:avLst/>
              <a:gdLst/>
              <a:ahLst/>
              <a:cxnLst/>
              <a:rect l="l" t="t" r="r" b="b"/>
              <a:pathLst>
                <a:path h="962659">
                  <a:moveTo>
                    <a:pt x="0" y="0"/>
                  </a:moveTo>
                  <a:lnTo>
                    <a:pt x="0" y="962406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" name="object 33"/>
            <p:cNvSpPr/>
            <p:nvPr/>
          </p:nvSpPr>
          <p:spPr>
            <a:xfrm>
              <a:off x="1437894" y="5895594"/>
              <a:ext cx="10160" cy="962025"/>
            </a:xfrm>
            <a:custGeom>
              <a:avLst/>
              <a:gdLst/>
              <a:ahLst/>
              <a:cxnLst/>
              <a:rect l="l" t="t" r="r" b="b"/>
              <a:pathLst>
                <a:path w="10159" h="962025">
                  <a:moveTo>
                    <a:pt x="9906" y="961644"/>
                  </a:moveTo>
                  <a:lnTo>
                    <a:pt x="9906" y="0"/>
                  </a:lnTo>
                  <a:lnTo>
                    <a:pt x="0" y="0"/>
                  </a:lnTo>
                  <a:lnTo>
                    <a:pt x="0" y="961644"/>
                  </a:lnTo>
                  <a:lnTo>
                    <a:pt x="9906" y="961644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34" name="object 34"/>
          <p:cNvGrpSpPr/>
          <p:nvPr/>
        </p:nvGrpSpPr>
        <p:grpSpPr>
          <a:xfrm>
            <a:off x="5532501" y="5904738"/>
            <a:ext cx="10795" cy="952500"/>
            <a:chOff x="5532501" y="5904738"/>
            <a:chExt cx="10795" cy="952500"/>
          </a:xfrm>
        </p:grpSpPr>
        <p:sp>
          <p:nvSpPr>
            <p:cNvPr id="35" name="object 35"/>
            <p:cNvSpPr/>
            <p:nvPr/>
          </p:nvSpPr>
          <p:spPr>
            <a:xfrm>
              <a:off x="5532882" y="5904738"/>
              <a:ext cx="0" cy="952500"/>
            </a:xfrm>
            <a:custGeom>
              <a:avLst/>
              <a:gdLst/>
              <a:ahLst/>
              <a:cxnLst/>
              <a:rect l="l" t="t" r="r" b="b"/>
              <a:pathLst>
                <a:path h="952500">
                  <a:moveTo>
                    <a:pt x="0" y="0"/>
                  </a:moveTo>
                  <a:lnTo>
                    <a:pt x="0" y="95250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6" name="object 36"/>
            <p:cNvSpPr/>
            <p:nvPr/>
          </p:nvSpPr>
          <p:spPr>
            <a:xfrm>
              <a:off x="5533644" y="5904738"/>
              <a:ext cx="9525" cy="952500"/>
            </a:xfrm>
            <a:custGeom>
              <a:avLst/>
              <a:gdLst/>
              <a:ahLst/>
              <a:cxnLst/>
              <a:rect l="l" t="t" r="r" b="b"/>
              <a:pathLst>
                <a:path w="9525" h="952500">
                  <a:moveTo>
                    <a:pt x="9144" y="952500"/>
                  </a:moveTo>
                  <a:lnTo>
                    <a:pt x="9144" y="0"/>
                  </a:lnTo>
                  <a:lnTo>
                    <a:pt x="0" y="0"/>
                  </a:lnTo>
                  <a:lnTo>
                    <a:pt x="0" y="952500"/>
                  </a:lnTo>
                  <a:lnTo>
                    <a:pt x="9144" y="95250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37" name="object 37"/>
          <p:cNvGrpSpPr/>
          <p:nvPr/>
        </p:nvGrpSpPr>
        <p:grpSpPr>
          <a:xfrm>
            <a:off x="7151751" y="5904738"/>
            <a:ext cx="10795" cy="952500"/>
            <a:chOff x="7151751" y="5904738"/>
            <a:chExt cx="10795" cy="952500"/>
          </a:xfrm>
        </p:grpSpPr>
        <p:sp>
          <p:nvSpPr>
            <p:cNvPr id="38" name="object 38"/>
            <p:cNvSpPr/>
            <p:nvPr/>
          </p:nvSpPr>
          <p:spPr>
            <a:xfrm>
              <a:off x="7152132" y="5904738"/>
              <a:ext cx="0" cy="952500"/>
            </a:xfrm>
            <a:custGeom>
              <a:avLst/>
              <a:gdLst/>
              <a:ahLst/>
              <a:cxnLst/>
              <a:rect l="l" t="t" r="r" b="b"/>
              <a:pathLst>
                <a:path h="952500">
                  <a:moveTo>
                    <a:pt x="0" y="0"/>
                  </a:moveTo>
                  <a:lnTo>
                    <a:pt x="0" y="95250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9" name="object 39"/>
            <p:cNvSpPr/>
            <p:nvPr/>
          </p:nvSpPr>
          <p:spPr>
            <a:xfrm>
              <a:off x="7152894" y="5904738"/>
              <a:ext cx="9525" cy="952500"/>
            </a:xfrm>
            <a:custGeom>
              <a:avLst/>
              <a:gdLst/>
              <a:ahLst/>
              <a:cxnLst/>
              <a:rect l="l" t="t" r="r" b="b"/>
              <a:pathLst>
                <a:path w="9525" h="952500">
                  <a:moveTo>
                    <a:pt x="9143" y="952500"/>
                  </a:moveTo>
                  <a:lnTo>
                    <a:pt x="9143" y="0"/>
                  </a:lnTo>
                  <a:lnTo>
                    <a:pt x="0" y="0"/>
                  </a:lnTo>
                  <a:lnTo>
                    <a:pt x="0" y="952500"/>
                  </a:lnTo>
                  <a:lnTo>
                    <a:pt x="9143" y="95250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40" name="object 40"/>
          <p:cNvGrpSpPr/>
          <p:nvPr/>
        </p:nvGrpSpPr>
        <p:grpSpPr>
          <a:xfrm>
            <a:off x="8771001" y="5904738"/>
            <a:ext cx="10795" cy="952500"/>
            <a:chOff x="8771001" y="5904738"/>
            <a:chExt cx="10795" cy="952500"/>
          </a:xfrm>
        </p:grpSpPr>
        <p:sp>
          <p:nvSpPr>
            <p:cNvPr id="41" name="object 41"/>
            <p:cNvSpPr/>
            <p:nvPr/>
          </p:nvSpPr>
          <p:spPr>
            <a:xfrm>
              <a:off x="8771382" y="5904738"/>
              <a:ext cx="0" cy="952500"/>
            </a:xfrm>
            <a:custGeom>
              <a:avLst/>
              <a:gdLst/>
              <a:ahLst/>
              <a:cxnLst/>
              <a:rect l="l" t="t" r="r" b="b"/>
              <a:pathLst>
                <a:path h="952500">
                  <a:moveTo>
                    <a:pt x="0" y="0"/>
                  </a:moveTo>
                  <a:lnTo>
                    <a:pt x="0" y="95250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2" name="object 42"/>
            <p:cNvSpPr/>
            <p:nvPr/>
          </p:nvSpPr>
          <p:spPr>
            <a:xfrm>
              <a:off x="8771382" y="5904738"/>
              <a:ext cx="10160" cy="952500"/>
            </a:xfrm>
            <a:custGeom>
              <a:avLst/>
              <a:gdLst/>
              <a:ahLst/>
              <a:cxnLst/>
              <a:rect l="l" t="t" r="r" b="b"/>
              <a:pathLst>
                <a:path w="10159" h="952500">
                  <a:moveTo>
                    <a:pt x="9905" y="952500"/>
                  </a:moveTo>
                  <a:lnTo>
                    <a:pt x="9905" y="0"/>
                  </a:lnTo>
                  <a:lnTo>
                    <a:pt x="0" y="0"/>
                  </a:lnTo>
                  <a:lnTo>
                    <a:pt x="0" y="952500"/>
                  </a:lnTo>
                  <a:lnTo>
                    <a:pt x="9905" y="95250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43" name="object 43"/>
          <p:cNvGrpSpPr/>
          <p:nvPr/>
        </p:nvGrpSpPr>
        <p:grpSpPr>
          <a:xfrm>
            <a:off x="3914013" y="5904738"/>
            <a:ext cx="10795" cy="952500"/>
            <a:chOff x="3914013" y="5904738"/>
            <a:chExt cx="10795" cy="952500"/>
          </a:xfrm>
        </p:grpSpPr>
        <p:sp>
          <p:nvSpPr>
            <p:cNvPr id="44" name="object 44"/>
            <p:cNvSpPr/>
            <p:nvPr/>
          </p:nvSpPr>
          <p:spPr>
            <a:xfrm>
              <a:off x="3914394" y="5904738"/>
              <a:ext cx="0" cy="952500"/>
            </a:xfrm>
            <a:custGeom>
              <a:avLst/>
              <a:gdLst/>
              <a:ahLst/>
              <a:cxnLst/>
              <a:rect l="l" t="t" r="r" b="b"/>
              <a:pathLst>
                <a:path h="952500">
                  <a:moveTo>
                    <a:pt x="0" y="0"/>
                  </a:moveTo>
                  <a:lnTo>
                    <a:pt x="0" y="95250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5" name="object 45"/>
            <p:cNvSpPr/>
            <p:nvPr/>
          </p:nvSpPr>
          <p:spPr>
            <a:xfrm>
              <a:off x="3914394" y="5904738"/>
              <a:ext cx="10160" cy="952500"/>
            </a:xfrm>
            <a:custGeom>
              <a:avLst/>
              <a:gdLst/>
              <a:ahLst/>
              <a:cxnLst/>
              <a:rect l="l" t="t" r="r" b="b"/>
              <a:pathLst>
                <a:path w="10160" h="952500">
                  <a:moveTo>
                    <a:pt x="9905" y="952500"/>
                  </a:moveTo>
                  <a:lnTo>
                    <a:pt x="9905" y="0"/>
                  </a:lnTo>
                  <a:lnTo>
                    <a:pt x="0" y="0"/>
                  </a:lnTo>
                  <a:lnTo>
                    <a:pt x="0" y="952500"/>
                  </a:lnTo>
                  <a:lnTo>
                    <a:pt x="9905" y="95250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46" name="object 46"/>
          <p:cNvSpPr/>
          <p:nvPr/>
        </p:nvSpPr>
        <p:spPr>
          <a:xfrm>
            <a:off x="8295893" y="1686305"/>
            <a:ext cx="1190625" cy="28575"/>
          </a:xfrm>
          <a:custGeom>
            <a:avLst/>
            <a:gdLst/>
            <a:ahLst/>
            <a:cxnLst/>
            <a:rect l="l" t="t" r="r" b="b"/>
            <a:pathLst>
              <a:path w="1190625" h="28575">
                <a:moveTo>
                  <a:pt x="1190244" y="28193"/>
                </a:moveTo>
                <a:lnTo>
                  <a:pt x="1190244" y="0"/>
                </a:lnTo>
                <a:lnTo>
                  <a:pt x="0" y="0"/>
                </a:lnTo>
                <a:lnTo>
                  <a:pt x="0" y="28193"/>
                </a:lnTo>
                <a:lnTo>
                  <a:pt x="1190244" y="28193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graphicFrame>
        <p:nvGraphicFramePr>
          <p:cNvPr id="47" name="object 47"/>
          <p:cNvGraphicFramePr>
            <a:graphicFrameLocks noGrp="1"/>
          </p:cNvGraphicFramePr>
          <p:nvPr/>
        </p:nvGraphicFramePr>
        <p:xfrm>
          <a:off x="8289988" y="2085213"/>
          <a:ext cx="1206500" cy="211137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8069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0993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98503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 marR="15875" algn="r">
                        <a:lnSpc>
                          <a:spcPct val="100000"/>
                        </a:lnSpc>
                        <a:spcBef>
                          <a:spcPts val="90"/>
                        </a:spcBef>
                      </a:pPr>
                      <a:r>
                        <a:rPr sz="1100" spc="-15" dirty="0">
                          <a:latin typeface="Times New Roman"/>
                          <a:cs typeface="Times New Roman"/>
                        </a:rPr>
                        <a:t>785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11430" marB="0">
                    <a:lnL w="12700">
                      <a:solidFill>
                        <a:srgbClr val="000000"/>
                      </a:solidFill>
                      <a:prstDash val="solid"/>
                    </a:lnL>
                    <a:lnT w="12700">
                      <a:solidFill>
                        <a:srgbClr val="000000"/>
                      </a:solidFill>
                      <a:prstDash val="soli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0502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12700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R="20320" algn="r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r>
                        <a:rPr sz="1100" spc="-30" dirty="0">
                          <a:solidFill>
                            <a:srgbClr val="7F7F7F"/>
                          </a:solidFill>
                          <a:latin typeface="Times New Roman"/>
                          <a:cs typeface="Times New Roman"/>
                        </a:rPr>
                        <a:t>250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3810" marB="0">
                    <a:lnL w="12700">
                      <a:solidFill>
                        <a:srgbClr val="000000"/>
                      </a:solidFill>
                      <a:prstDash val="soli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90502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12700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R="15875" algn="r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r>
                        <a:rPr sz="1100" spc="-10" dirty="0">
                          <a:solidFill>
                            <a:srgbClr val="7F7F7F"/>
                          </a:solidFill>
                          <a:latin typeface="Times New Roman"/>
                          <a:cs typeface="Times New Roman"/>
                        </a:rPr>
                        <a:t>25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3810" marB="0">
                    <a:lnL w="12700">
                      <a:solidFill>
                        <a:srgbClr val="000000"/>
                      </a:solidFill>
                      <a:prstDash val="soli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90502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12700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R="20320" algn="r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r>
                        <a:rPr sz="1100" spc="-30" dirty="0">
                          <a:solidFill>
                            <a:srgbClr val="7F7F7F"/>
                          </a:solidFill>
                          <a:latin typeface="Times New Roman"/>
                          <a:cs typeface="Times New Roman"/>
                        </a:rPr>
                        <a:t>150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3810" marB="0">
                    <a:lnL w="12700">
                      <a:solidFill>
                        <a:srgbClr val="000000"/>
                      </a:solidFill>
                      <a:prstDash val="soli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90502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12700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R="15875" algn="r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r>
                        <a:rPr sz="1100" spc="-10" dirty="0">
                          <a:solidFill>
                            <a:srgbClr val="7F7F7F"/>
                          </a:solidFill>
                          <a:latin typeface="Times New Roman"/>
                          <a:cs typeface="Times New Roman"/>
                        </a:rPr>
                        <a:t>60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3810" marB="0">
                    <a:lnL w="12700">
                      <a:solidFill>
                        <a:srgbClr val="000000"/>
                      </a:solidFill>
                      <a:prstDash val="soli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90502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12700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R="20320" algn="r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r>
                        <a:rPr sz="1100" spc="-30" dirty="0">
                          <a:solidFill>
                            <a:srgbClr val="7F7F7F"/>
                          </a:solidFill>
                          <a:latin typeface="Times New Roman"/>
                          <a:cs typeface="Times New Roman"/>
                        </a:rPr>
                        <a:t>275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3810" marB="0">
                    <a:lnL w="12700">
                      <a:solidFill>
                        <a:srgbClr val="000000"/>
                      </a:solidFill>
                      <a:prstDash val="soli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90502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12700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R="15875" algn="r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r>
                        <a:rPr sz="1100" spc="-10" dirty="0">
                          <a:solidFill>
                            <a:srgbClr val="7F7F7F"/>
                          </a:solidFill>
                          <a:latin typeface="Times New Roman"/>
                          <a:cs typeface="Times New Roman"/>
                        </a:rPr>
                        <a:t>25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3810" marB="0">
                    <a:lnL w="12700">
                      <a:solidFill>
                        <a:srgbClr val="000000"/>
                      </a:solidFill>
                      <a:prstDash val="soli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90502">
                <a:tc>
                  <a:txBody>
                    <a:bodyPr/>
                    <a:lstStyle/>
                    <a:p>
                      <a:pPr marR="14604" algn="r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r>
                        <a:rPr sz="1100" spc="-30" dirty="0">
                          <a:latin typeface="Times New Roman"/>
                          <a:cs typeface="Times New Roman"/>
                        </a:rPr>
                        <a:t>275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3810" marB="0">
                    <a:lnR w="12700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90502">
                <a:tc>
                  <a:txBody>
                    <a:bodyPr/>
                    <a:lstStyle/>
                    <a:p>
                      <a:pPr marR="15240" algn="r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r>
                        <a:rPr sz="1100" spc="-30" dirty="0">
                          <a:solidFill>
                            <a:srgbClr val="7F7F7F"/>
                          </a:solidFill>
                          <a:latin typeface="Times New Roman"/>
                          <a:cs typeface="Times New Roman"/>
                        </a:rPr>
                        <a:t>250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3810" marB="0">
                    <a:lnR w="12700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82475">
                <a:tc>
                  <a:txBody>
                    <a:bodyPr/>
                    <a:lstStyle/>
                    <a:p>
                      <a:pPr marR="10795" algn="r">
                        <a:lnSpc>
                          <a:spcPts val="1305"/>
                        </a:lnSpc>
                        <a:spcBef>
                          <a:spcPts val="30"/>
                        </a:spcBef>
                      </a:pPr>
                      <a:r>
                        <a:rPr sz="1100" spc="-10" dirty="0">
                          <a:solidFill>
                            <a:srgbClr val="7F7F7F"/>
                          </a:solidFill>
                          <a:latin typeface="Times New Roman"/>
                          <a:cs typeface="Times New Roman"/>
                        </a:rPr>
                        <a:t>25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3810" marB="0">
                    <a:lnR w="12700">
                      <a:solidFill>
                        <a:srgbClr val="000000"/>
                      </a:solidFill>
                      <a:prstDash val="solid"/>
                    </a:lnR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95643">
                <a:tc>
                  <a:txBody>
                    <a:bodyPr/>
                    <a:lstStyle/>
                    <a:p>
                      <a:pPr marR="10795" algn="r">
                        <a:lnSpc>
                          <a:spcPct val="100000"/>
                        </a:lnSpc>
                        <a:spcBef>
                          <a:spcPts val="90"/>
                        </a:spcBef>
                      </a:pPr>
                      <a:r>
                        <a:rPr sz="1100" spc="-15" dirty="0">
                          <a:latin typeface="Times New Roman"/>
                          <a:cs typeface="Times New Roman"/>
                        </a:rPr>
                        <a:t>510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11430" marB="0"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T w="12700">
                      <a:solidFill>
                        <a:srgbClr val="000000"/>
                      </a:solidFill>
                      <a:prstDash val="soli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72" name="object 72"/>
          <p:cNvSpPr txBox="1"/>
          <p:nvPr/>
        </p:nvSpPr>
        <p:spPr>
          <a:xfrm>
            <a:off x="1454150" y="6482599"/>
            <a:ext cx="1578610" cy="37465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1100" spc="5" dirty="0">
                <a:latin typeface="Times New Roman"/>
                <a:cs typeface="Times New Roman"/>
              </a:rPr>
              <a:t>Software</a:t>
            </a:r>
            <a:r>
              <a:rPr sz="1100" spc="15" dirty="0">
                <a:latin typeface="Times New Roman"/>
                <a:cs typeface="Times New Roman"/>
              </a:rPr>
              <a:t> </a:t>
            </a:r>
            <a:r>
              <a:rPr sz="1100" spc="5" dirty="0">
                <a:latin typeface="Times New Roman"/>
                <a:cs typeface="Times New Roman"/>
              </a:rPr>
              <a:t>(database</a:t>
            </a:r>
            <a:r>
              <a:rPr sz="1100" spc="25" dirty="0">
                <a:latin typeface="Times New Roman"/>
                <a:cs typeface="Times New Roman"/>
              </a:rPr>
              <a:t> </a:t>
            </a:r>
            <a:r>
              <a:rPr sz="1100" spc="15" dirty="0">
                <a:latin typeface="Times New Roman"/>
                <a:cs typeface="Times New Roman"/>
              </a:rPr>
              <a:t>asset)</a:t>
            </a:r>
            <a:endParaRPr sz="1100">
              <a:latin typeface="Times New Roman"/>
              <a:cs typeface="Times New Roman"/>
            </a:endParaRPr>
          </a:p>
          <a:p>
            <a:pPr marR="5080" algn="r">
              <a:lnSpc>
                <a:spcPct val="100000"/>
              </a:lnSpc>
              <a:spcBef>
                <a:spcPts val="180"/>
              </a:spcBef>
            </a:pPr>
            <a:r>
              <a:rPr sz="1100" spc="20" dirty="0">
                <a:latin typeface="Times New Roman"/>
                <a:cs typeface="Times New Roman"/>
              </a:rPr>
              <a:t>Net</a:t>
            </a:r>
            <a:r>
              <a:rPr sz="1100" spc="-50" dirty="0">
                <a:latin typeface="Times New Roman"/>
                <a:cs typeface="Times New Roman"/>
              </a:rPr>
              <a:t> </a:t>
            </a:r>
            <a:r>
              <a:rPr sz="1100" spc="-20" dirty="0">
                <a:latin typeface="Times New Roman"/>
                <a:cs typeface="Times New Roman"/>
              </a:rPr>
              <a:t>lending(+)/borrowing(-)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73" name="object 73"/>
          <p:cNvSpPr txBox="1"/>
          <p:nvPr/>
        </p:nvSpPr>
        <p:spPr>
          <a:xfrm>
            <a:off x="5368550" y="6482599"/>
            <a:ext cx="158750" cy="37465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100" spc="-35" dirty="0">
                <a:solidFill>
                  <a:srgbClr val="7F7F7F"/>
                </a:solidFill>
                <a:latin typeface="Times New Roman"/>
                <a:cs typeface="Times New Roman"/>
              </a:rPr>
              <a:t>60</a:t>
            </a:r>
            <a:endParaRPr sz="11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180"/>
              </a:spcBef>
            </a:pPr>
            <a:r>
              <a:rPr sz="1100" spc="-35" dirty="0">
                <a:latin typeface="Times New Roman"/>
                <a:cs typeface="Times New Roman"/>
              </a:rPr>
              <a:t>50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74" name="object 74"/>
          <p:cNvSpPr txBox="1"/>
          <p:nvPr/>
        </p:nvSpPr>
        <p:spPr>
          <a:xfrm>
            <a:off x="8606295" y="6482599"/>
            <a:ext cx="164465" cy="37465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100" spc="-25" dirty="0">
                <a:solidFill>
                  <a:srgbClr val="7F7F7F"/>
                </a:solidFill>
                <a:latin typeface="Times New Roman"/>
                <a:cs typeface="Times New Roman"/>
              </a:rPr>
              <a:t>6</a:t>
            </a:r>
            <a:r>
              <a:rPr sz="1100" spc="10" dirty="0">
                <a:solidFill>
                  <a:srgbClr val="7F7F7F"/>
                </a:solidFill>
                <a:latin typeface="Times New Roman"/>
                <a:cs typeface="Times New Roman"/>
              </a:rPr>
              <a:t>0</a:t>
            </a:r>
            <a:endParaRPr sz="1100">
              <a:latin typeface="Times New Roman"/>
              <a:cs typeface="Times New Roman"/>
            </a:endParaRPr>
          </a:p>
          <a:p>
            <a:pPr marL="80010">
              <a:lnSpc>
                <a:spcPct val="100000"/>
              </a:lnSpc>
              <a:spcBef>
                <a:spcPts val="180"/>
              </a:spcBef>
            </a:pPr>
            <a:r>
              <a:rPr sz="1100" spc="10" dirty="0">
                <a:latin typeface="Times New Roman"/>
                <a:cs typeface="Times New Roman"/>
              </a:rPr>
              <a:t>0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75" name="object 75"/>
          <p:cNvSpPr txBox="1"/>
          <p:nvPr/>
        </p:nvSpPr>
        <p:spPr>
          <a:xfrm>
            <a:off x="3702522" y="6673101"/>
            <a:ext cx="211454" cy="18415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100" dirty="0">
                <a:latin typeface="Times New Roman"/>
                <a:cs typeface="Times New Roman"/>
              </a:rPr>
              <a:t>-</a:t>
            </a:r>
            <a:r>
              <a:rPr sz="1100" spc="-25" dirty="0">
                <a:latin typeface="Times New Roman"/>
                <a:cs typeface="Times New Roman"/>
              </a:rPr>
              <a:t>7</a:t>
            </a:r>
            <a:r>
              <a:rPr sz="1100" spc="10" dirty="0">
                <a:latin typeface="Times New Roman"/>
                <a:cs typeface="Times New Roman"/>
              </a:rPr>
              <a:t>5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76" name="object 76"/>
          <p:cNvSpPr txBox="1"/>
          <p:nvPr/>
        </p:nvSpPr>
        <p:spPr>
          <a:xfrm>
            <a:off x="6988339" y="6673101"/>
            <a:ext cx="158115" cy="18415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100" spc="-35" dirty="0">
                <a:latin typeface="Times New Roman"/>
                <a:cs typeface="Times New Roman"/>
              </a:rPr>
              <a:t>25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48" name="object 48"/>
          <p:cNvSpPr txBox="1"/>
          <p:nvPr/>
        </p:nvSpPr>
        <p:spPr>
          <a:xfrm>
            <a:off x="3454401" y="4372288"/>
            <a:ext cx="309880" cy="19685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1100" spc="20" dirty="0">
                <a:latin typeface="Times New Roman"/>
                <a:cs typeface="Times New Roman"/>
              </a:rPr>
              <a:t>Us</a:t>
            </a:r>
            <a:r>
              <a:rPr sz="1100" spc="35" dirty="0">
                <a:latin typeface="Times New Roman"/>
                <a:cs typeface="Times New Roman"/>
              </a:rPr>
              <a:t>e</a:t>
            </a:r>
            <a:r>
              <a:rPr sz="1100" spc="5" dirty="0">
                <a:latin typeface="Times New Roman"/>
                <a:cs typeface="Times New Roman"/>
              </a:rPr>
              <a:t>s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49" name="object 49"/>
          <p:cNvSpPr txBox="1"/>
          <p:nvPr/>
        </p:nvSpPr>
        <p:spPr>
          <a:xfrm>
            <a:off x="3997207" y="4372288"/>
            <a:ext cx="614680" cy="19685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1100" spc="10" dirty="0">
                <a:latin typeface="Times New Roman"/>
                <a:cs typeface="Times New Roman"/>
              </a:rPr>
              <a:t>R</a:t>
            </a:r>
            <a:r>
              <a:rPr sz="1100" spc="35" dirty="0">
                <a:latin typeface="Times New Roman"/>
                <a:cs typeface="Times New Roman"/>
              </a:rPr>
              <a:t>e</a:t>
            </a:r>
            <a:r>
              <a:rPr sz="1100" spc="15" dirty="0">
                <a:latin typeface="Times New Roman"/>
                <a:cs typeface="Times New Roman"/>
              </a:rPr>
              <a:t>s</a:t>
            </a:r>
            <a:r>
              <a:rPr sz="1100" spc="-35" dirty="0">
                <a:latin typeface="Times New Roman"/>
                <a:cs typeface="Times New Roman"/>
              </a:rPr>
              <a:t>o</a:t>
            </a:r>
            <a:r>
              <a:rPr sz="1100" spc="-25" dirty="0">
                <a:latin typeface="Times New Roman"/>
                <a:cs typeface="Times New Roman"/>
              </a:rPr>
              <a:t>u</a:t>
            </a:r>
            <a:r>
              <a:rPr sz="1100" dirty="0">
                <a:latin typeface="Times New Roman"/>
                <a:cs typeface="Times New Roman"/>
              </a:rPr>
              <a:t>r</a:t>
            </a:r>
            <a:r>
              <a:rPr sz="1100" spc="35" dirty="0">
                <a:latin typeface="Times New Roman"/>
                <a:cs typeface="Times New Roman"/>
              </a:rPr>
              <a:t>c</a:t>
            </a:r>
            <a:r>
              <a:rPr sz="1100" spc="30" dirty="0">
                <a:latin typeface="Times New Roman"/>
                <a:cs typeface="Times New Roman"/>
              </a:rPr>
              <a:t>e</a:t>
            </a:r>
            <a:r>
              <a:rPr sz="1100" spc="5" dirty="0">
                <a:latin typeface="Times New Roman"/>
                <a:cs typeface="Times New Roman"/>
              </a:rPr>
              <a:t>s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50" name="object 50"/>
          <p:cNvSpPr txBox="1"/>
          <p:nvPr/>
        </p:nvSpPr>
        <p:spPr>
          <a:xfrm>
            <a:off x="5073161" y="4372288"/>
            <a:ext cx="309880" cy="19685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1100" spc="30" dirty="0">
                <a:latin typeface="Times New Roman"/>
                <a:cs typeface="Times New Roman"/>
              </a:rPr>
              <a:t>U</a:t>
            </a:r>
            <a:r>
              <a:rPr sz="1100" spc="15" dirty="0">
                <a:latin typeface="Times New Roman"/>
                <a:cs typeface="Times New Roman"/>
              </a:rPr>
              <a:t>s</a:t>
            </a:r>
            <a:r>
              <a:rPr sz="1100" spc="30" dirty="0">
                <a:latin typeface="Times New Roman"/>
                <a:cs typeface="Times New Roman"/>
              </a:rPr>
              <a:t>e</a:t>
            </a:r>
            <a:r>
              <a:rPr sz="1100" spc="5" dirty="0">
                <a:latin typeface="Times New Roman"/>
                <a:cs typeface="Times New Roman"/>
              </a:rPr>
              <a:t>s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51" name="object 51"/>
          <p:cNvSpPr txBox="1"/>
          <p:nvPr/>
        </p:nvSpPr>
        <p:spPr>
          <a:xfrm>
            <a:off x="5616383" y="4372288"/>
            <a:ext cx="614680" cy="19685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1100" spc="10" dirty="0">
                <a:latin typeface="Times New Roman"/>
                <a:cs typeface="Times New Roman"/>
              </a:rPr>
              <a:t>R</a:t>
            </a:r>
            <a:r>
              <a:rPr sz="1100" spc="30" dirty="0">
                <a:latin typeface="Times New Roman"/>
                <a:cs typeface="Times New Roman"/>
              </a:rPr>
              <a:t>e</a:t>
            </a:r>
            <a:r>
              <a:rPr sz="1100" spc="15" dirty="0">
                <a:latin typeface="Times New Roman"/>
                <a:cs typeface="Times New Roman"/>
              </a:rPr>
              <a:t>s</a:t>
            </a:r>
            <a:r>
              <a:rPr sz="1100" spc="-25" dirty="0">
                <a:latin typeface="Times New Roman"/>
                <a:cs typeface="Times New Roman"/>
              </a:rPr>
              <a:t>o</a:t>
            </a:r>
            <a:r>
              <a:rPr sz="1100" spc="-35" dirty="0">
                <a:latin typeface="Times New Roman"/>
                <a:cs typeface="Times New Roman"/>
              </a:rPr>
              <a:t>u</a:t>
            </a:r>
            <a:r>
              <a:rPr sz="1100" spc="5" dirty="0">
                <a:latin typeface="Times New Roman"/>
                <a:cs typeface="Times New Roman"/>
              </a:rPr>
              <a:t>r</a:t>
            </a:r>
            <a:r>
              <a:rPr sz="1100" spc="30" dirty="0">
                <a:latin typeface="Times New Roman"/>
                <a:cs typeface="Times New Roman"/>
              </a:rPr>
              <a:t>c</a:t>
            </a:r>
            <a:r>
              <a:rPr sz="1100" spc="35" dirty="0">
                <a:latin typeface="Times New Roman"/>
                <a:cs typeface="Times New Roman"/>
              </a:rPr>
              <a:t>e</a:t>
            </a:r>
            <a:r>
              <a:rPr sz="1100" spc="5" dirty="0">
                <a:latin typeface="Times New Roman"/>
                <a:cs typeface="Times New Roman"/>
              </a:rPr>
              <a:t>s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52" name="object 52"/>
          <p:cNvSpPr txBox="1"/>
          <p:nvPr/>
        </p:nvSpPr>
        <p:spPr>
          <a:xfrm>
            <a:off x="6692346" y="4372288"/>
            <a:ext cx="309245" cy="19685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1100" spc="20" dirty="0">
                <a:latin typeface="Times New Roman"/>
                <a:cs typeface="Times New Roman"/>
              </a:rPr>
              <a:t>Us</a:t>
            </a:r>
            <a:r>
              <a:rPr sz="1100" spc="30" dirty="0">
                <a:latin typeface="Times New Roman"/>
                <a:cs typeface="Times New Roman"/>
              </a:rPr>
              <a:t>e</a:t>
            </a:r>
            <a:r>
              <a:rPr sz="1100" spc="5" dirty="0">
                <a:latin typeface="Times New Roman"/>
                <a:cs typeface="Times New Roman"/>
              </a:rPr>
              <a:t>s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53" name="object 53"/>
          <p:cNvSpPr txBox="1"/>
          <p:nvPr/>
        </p:nvSpPr>
        <p:spPr>
          <a:xfrm>
            <a:off x="7235152" y="4372288"/>
            <a:ext cx="614680" cy="19685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1100" spc="10" dirty="0">
                <a:latin typeface="Times New Roman"/>
                <a:cs typeface="Times New Roman"/>
              </a:rPr>
              <a:t>R</a:t>
            </a:r>
            <a:r>
              <a:rPr sz="1100" spc="30" dirty="0">
                <a:latin typeface="Times New Roman"/>
                <a:cs typeface="Times New Roman"/>
              </a:rPr>
              <a:t>e</a:t>
            </a:r>
            <a:r>
              <a:rPr sz="1100" spc="15" dirty="0">
                <a:latin typeface="Times New Roman"/>
                <a:cs typeface="Times New Roman"/>
              </a:rPr>
              <a:t>s</a:t>
            </a:r>
            <a:r>
              <a:rPr sz="1100" spc="-25" dirty="0">
                <a:latin typeface="Times New Roman"/>
                <a:cs typeface="Times New Roman"/>
              </a:rPr>
              <a:t>o</a:t>
            </a:r>
            <a:r>
              <a:rPr sz="1100" spc="-35" dirty="0">
                <a:latin typeface="Times New Roman"/>
                <a:cs typeface="Times New Roman"/>
              </a:rPr>
              <a:t>u</a:t>
            </a:r>
            <a:r>
              <a:rPr sz="1100" spc="5" dirty="0">
                <a:latin typeface="Times New Roman"/>
                <a:cs typeface="Times New Roman"/>
              </a:rPr>
              <a:t>r</a:t>
            </a:r>
            <a:r>
              <a:rPr sz="1100" spc="30" dirty="0">
                <a:latin typeface="Times New Roman"/>
                <a:cs typeface="Times New Roman"/>
              </a:rPr>
              <a:t>c</a:t>
            </a:r>
            <a:r>
              <a:rPr sz="1100" spc="35" dirty="0">
                <a:latin typeface="Times New Roman"/>
                <a:cs typeface="Times New Roman"/>
              </a:rPr>
              <a:t>e</a:t>
            </a:r>
            <a:r>
              <a:rPr sz="1100" spc="5" dirty="0">
                <a:latin typeface="Times New Roman"/>
                <a:cs typeface="Times New Roman"/>
              </a:rPr>
              <a:t>s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54" name="object 54"/>
          <p:cNvSpPr txBox="1"/>
          <p:nvPr/>
        </p:nvSpPr>
        <p:spPr>
          <a:xfrm>
            <a:off x="8311105" y="4372288"/>
            <a:ext cx="309880" cy="19685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1100" spc="30" dirty="0">
                <a:latin typeface="Times New Roman"/>
                <a:cs typeface="Times New Roman"/>
              </a:rPr>
              <a:t>U</a:t>
            </a:r>
            <a:r>
              <a:rPr sz="1100" spc="15" dirty="0">
                <a:latin typeface="Times New Roman"/>
                <a:cs typeface="Times New Roman"/>
              </a:rPr>
              <a:t>s</a:t>
            </a:r>
            <a:r>
              <a:rPr sz="1100" spc="30" dirty="0">
                <a:latin typeface="Times New Roman"/>
                <a:cs typeface="Times New Roman"/>
              </a:rPr>
              <a:t>e</a:t>
            </a:r>
            <a:r>
              <a:rPr sz="1100" spc="5" dirty="0">
                <a:latin typeface="Times New Roman"/>
                <a:cs typeface="Times New Roman"/>
              </a:rPr>
              <a:t>s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55" name="object 55"/>
          <p:cNvSpPr txBox="1"/>
          <p:nvPr/>
        </p:nvSpPr>
        <p:spPr>
          <a:xfrm>
            <a:off x="8853571" y="4372288"/>
            <a:ext cx="614680" cy="19685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1100" spc="10" dirty="0">
                <a:latin typeface="Times New Roman"/>
                <a:cs typeface="Times New Roman"/>
              </a:rPr>
              <a:t>R</a:t>
            </a:r>
            <a:r>
              <a:rPr sz="1100" spc="35" dirty="0">
                <a:latin typeface="Times New Roman"/>
                <a:cs typeface="Times New Roman"/>
              </a:rPr>
              <a:t>e</a:t>
            </a:r>
            <a:r>
              <a:rPr sz="1100" spc="15" dirty="0">
                <a:latin typeface="Times New Roman"/>
                <a:cs typeface="Times New Roman"/>
              </a:rPr>
              <a:t>s</a:t>
            </a:r>
            <a:r>
              <a:rPr sz="1100" spc="-35" dirty="0">
                <a:latin typeface="Times New Roman"/>
                <a:cs typeface="Times New Roman"/>
              </a:rPr>
              <a:t>o</a:t>
            </a:r>
            <a:r>
              <a:rPr sz="1100" spc="-25" dirty="0">
                <a:latin typeface="Times New Roman"/>
                <a:cs typeface="Times New Roman"/>
              </a:rPr>
              <a:t>u</a:t>
            </a:r>
            <a:r>
              <a:rPr sz="1100" dirty="0">
                <a:latin typeface="Times New Roman"/>
                <a:cs typeface="Times New Roman"/>
              </a:rPr>
              <a:t>r</a:t>
            </a:r>
            <a:r>
              <a:rPr sz="1100" spc="35" dirty="0">
                <a:latin typeface="Times New Roman"/>
                <a:cs typeface="Times New Roman"/>
              </a:rPr>
              <a:t>c</a:t>
            </a:r>
            <a:r>
              <a:rPr sz="1100" spc="30" dirty="0">
                <a:latin typeface="Times New Roman"/>
                <a:cs typeface="Times New Roman"/>
              </a:rPr>
              <a:t>e</a:t>
            </a:r>
            <a:r>
              <a:rPr sz="1100" spc="5" dirty="0">
                <a:latin typeface="Times New Roman"/>
                <a:cs typeface="Times New Roman"/>
              </a:rPr>
              <a:t>s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56" name="object 56"/>
          <p:cNvSpPr txBox="1"/>
          <p:nvPr/>
        </p:nvSpPr>
        <p:spPr>
          <a:xfrm>
            <a:off x="6006474" y="4562791"/>
            <a:ext cx="230504" cy="19685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1100" spc="-25" dirty="0">
                <a:latin typeface="Times New Roman"/>
                <a:cs typeface="Times New Roman"/>
              </a:rPr>
              <a:t>2</a:t>
            </a:r>
            <a:r>
              <a:rPr sz="1100" spc="-35" dirty="0">
                <a:latin typeface="Times New Roman"/>
                <a:cs typeface="Times New Roman"/>
              </a:rPr>
              <a:t>6</a:t>
            </a:r>
            <a:r>
              <a:rPr sz="1100" spc="10" dirty="0">
                <a:latin typeface="Times New Roman"/>
                <a:cs typeface="Times New Roman"/>
              </a:rPr>
              <a:t>0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57" name="object 57"/>
          <p:cNvSpPr txBox="1"/>
          <p:nvPr/>
        </p:nvSpPr>
        <p:spPr>
          <a:xfrm>
            <a:off x="7692790" y="4562791"/>
            <a:ext cx="163195" cy="19685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1100" spc="-35" dirty="0">
                <a:latin typeface="Times New Roman"/>
                <a:cs typeface="Times New Roman"/>
              </a:rPr>
              <a:t>2</a:t>
            </a:r>
            <a:r>
              <a:rPr sz="1100" spc="10" dirty="0">
                <a:latin typeface="Times New Roman"/>
                <a:cs typeface="Times New Roman"/>
              </a:rPr>
              <a:t>5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58" name="object 58"/>
          <p:cNvSpPr txBox="1"/>
          <p:nvPr/>
        </p:nvSpPr>
        <p:spPr>
          <a:xfrm>
            <a:off x="5435031" y="4753293"/>
            <a:ext cx="97155" cy="19685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1100" spc="10" dirty="0">
                <a:latin typeface="Times New Roman"/>
                <a:cs typeface="Times New Roman"/>
              </a:rPr>
              <a:t>0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59" name="object 59"/>
          <p:cNvSpPr txBox="1"/>
          <p:nvPr/>
        </p:nvSpPr>
        <p:spPr>
          <a:xfrm>
            <a:off x="7054275" y="4753293"/>
            <a:ext cx="97155" cy="19685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1100" spc="10" dirty="0">
                <a:latin typeface="Times New Roman"/>
                <a:cs typeface="Times New Roman"/>
              </a:rPr>
              <a:t>0</a:t>
            </a:r>
            <a:endParaRPr sz="1100">
              <a:latin typeface="Times New Roman"/>
              <a:cs typeface="Times New Roman"/>
            </a:endParaRPr>
          </a:p>
        </p:txBody>
      </p:sp>
      <p:graphicFrame>
        <p:nvGraphicFramePr>
          <p:cNvPr id="60" name="object 60"/>
          <p:cNvGraphicFramePr>
            <a:graphicFrameLocks noGrp="1"/>
          </p:cNvGraphicFramePr>
          <p:nvPr/>
        </p:nvGraphicFramePr>
        <p:xfrm>
          <a:off x="1437513" y="4561713"/>
          <a:ext cx="3190875" cy="96837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99580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8133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0929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6237">
                <a:tc>
                  <a:txBody>
                    <a:bodyPr/>
                    <a:lstStyle/>
                    <a:p>
                      <a:pPr marL="24130">
                        <a:lnSpc>
                          <a:spcPct val="100000"/>
                        </a:lnSpc>
                        <a:spcBef>
                          <a:spcPts val="90"/>
                        </a:spcBef>
                      </a:pPr>
                      <a:r>
                        <a:rPr sz="1100" spc="-15" dirty="0">
                          <a:latin typeface="Times New Roman"/>
                          <a:cs typeface="Times New Roman"/>
                        </a:rPr>
                        <a:t>Disposable</a:t>
                      </a:r>
                      <a:r>
                        <a:rPr sz="1100" spc="3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100" spc="-25" dirty="0">
                          <a:latin typeface="Times New Roman"/>
                          <a:cs typeface="Times New Roman"/>
                        </a:rPr>
                        <a:t>income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 marL="24130">
                        <a:lnSpc>
                          <a:spcPts val="1270"/>
                        </a:lnSpc>
                        <a:spcBef>
                          <a:spcPts val="180"/>
                        </a:spcBef>
                      </a:pPr>
                      <a:r>
                        <a:rPr sz="1100" spc="-30" dirty="0">
                          <a:latin typeface="Times New Roman"/>
                          <a:cs typeface="Times New Roman"/>
                        </a:rPr>
                        <a:t>F</a:t>
                      </a:r>
                      <a:r>
                        <a:rPr sz="1100" spc="-95" dirty="0">
                          <a:latin typeface="Times New Roman"/>
                          <a:cs typeface="Times New Roman"/>
                        </a:rPr>
                        <a:t>i</a:t>
                      </a:r>
                      <a:r>
                        <a:rPr sz="1100" spc="-35" dirty="0">
                          <a:latin typeface="Times New Roman"/>
                          <a:cs typeface="Times New Roman"/>
                        </a:rPr>
                        <a:t>n</a:t>
                      </a:r>
                      <a:r>
                        <a:rPr sz="1100" spc="20" dirty="0">
                          <a:latin typeface="Times New Roman"/>
                          <a:cs typeface="Times New Roman"/>
                        </a:rPr>
                        <a:t>a</a:t>
                      </a:r>
                      <a:r>
                        <a:rPr sz="1100" dirty="0">
                          <a:latin typeface="Times New Roman"/>
                          <a:cs typeface="Times New Roman"/>
                        </a:rPr>
                        <a:t>l</a:t>
                      </a:r>
                      <a:r>
                        <a:rPr sz="1100" spc="-6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100" spc="20" dirty="0">
                          <a:latin typeface="Times New Roman"/>
                          <a:cs typeface="Times New Roman"/>
                        </a:rPr>
                        <a:t>c</a:t>
                      </a:r>
                      <a:r>
                        <a:rPr sz="1100" spc="-35" dirty="0">
                          <a:latin typeface="Times New Roman"/>
                          <a:cs typeface="Times New Roman"/>
                        </a:rPr>
                        <a:t>o</a:t>
                      </a:r>
                      <a:r>
                        <a:rPr sz="1100" spc="-45" dirty="0">
                          <a:latin typeface="Times New Roman"/>
                          <a:cs typeface="Times New Roman"/>
                        </a:rPr>
                        <a:t>n</a:t>
                      </a:r>
                      <a:r>
                        <a:rPr sz="1100" spc="10" dirty="0">
                          <a:latin typeface="Times New Roman"/>
                          <a:cs typeface="Times New Roman"/>
                        </a:rPr>
                        <a:t>s</a:t>
                      </a:r>
                      <a:r>
                        <a:rPr sz="1100" spc="-35" dirty="0">
                          <a:latin typeface="Times New Roman"/>
                          <a:cs typeface="Times New Roman"/>
                        </a:rPr>
                        <a:t>u</a:t>
                      </a:r>
                      <a:r>
                        <a:rPr sz="1100" spc="-55" dirty="0">
                          <a:latin typeface="Times New Roman"/>
                          <a:cs typeface="Times New Roman"/>
                        </a:rPr>
                        <a:t>m</a:t>
                      </a:r>
                      <a:r>
                        <a:rPr sz="1100" spc="-35" dirty="0">
                          <a:latin typeface="Times New Roman"/>
                          <a:cs typeface="Times New Roman"/>
                        </a:rPr>
                        <a:t>p</a:t>
                      </a:r>
                      <a:r>
                        <a:rPr sz="1100" spc="-15" dirty="0">
                          <a:latin typeface="Times New Roman"/>
                          <a:cs typeface="Times New Roman"/>
                        </a:rPr>
                        <a:t>t</a:t>
                      </a:r>
                      <a:r>
                        <a:rPr sz="1100" spc="-95" dirty="0">
                          <a:latin typeface="Times New Roman"/>
                          <a:cs typeface="Times New Roman"/>
                        </a:rPr>
                        <a:t>i</a:t>
                      </a:r>
                      <a:r>
                        <a:rPr sz="1100" spc="-35" dirty="0">
                          <a:latin typeface="Times New Roman"/>
                          <a:cs typeface="Times New Roman"/>
                        </a:rPr>
                        <a:t>o</a:t>
                      </a:r>
                      <a:r>
                        <a:rPr sz="1100" dirty="0">
                          <a:latin typeface="Times New Roman"/>
                          <a:cs typeface="Times New Roman"/>
                        </a:rPr>
                        <a:t>n</a:t>
                      </a:r>
                      <a:r>
                        <a:rPr sz="1100" spc="-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100" spc="25" dirty="0">
                          <a:latin typeface="Times New Roman"/>
                          <a:cs typeface="Times New Roman"/>
                        </a:rPr>
                        <a:t>e</a:t>
                      </a:r>
                      <a:r>
                        <a:rPr sz="1100" spc="-45" dirty="0">
                          <a:latin typeface="Times New Roman"/>
                          <a:cs typeface="Times New Roman"/>
                        </a:rPr>
                        <a:t>x</a:t>
                      </a:r>
                      <a:r>
                        <a:rPr sz="1100" spc="-35" dirty="0">
                          <a:latin typeface="Times New Roman"/>
                          <a:cs typeface="Times New Roman"/>
                        </a:rPr>
                        <a:t>p</a:t>
                      </a:r>
                      <a:r>
                        <a:rPr sz="1100" spc="20" dirty="0">
                          <a:latin typeface="Times New Roman"/>
                          <a:cs typeface="Times New Roman"/>
                        </a:rPr>
                        <a:t>e</a:t>
                      </a:r>
                      <a:r>
                        <a:rPr sz="1100" spc="-35" dirty="0">
                          <a:latin typeface="Times New Roman"/>
                          <a:cs typeface="Times New Roman"/>
                        </a:rPr>
                        <a:t>n</a:t>
                      </a:r>
                      <a:r>
                        <a:rPr sz="1100" spc="-45" dirty="0">
                          <a:latin typeface="Times New Roman"/>
                          <a:cs typeface="Times New Roman"/>
                        </a:rPr>
                        <a:t>d</a:t>
                      </a:r>
                      <a:r>
                        <a:rPr sz="1100" spc="-85" dirty="0">
                          <a:latin typeface="Times New Roman"/>
                          <a:cs typeface="Times New Roman"/>
                        </a:rPr>
                        <a:t>i</a:t>
                      </a:r>
                      <a:r>
                        <a:rPr sz="1100" spc="-15" dirty="0">
                          <a:latin typeface="Times New Roman"/>
                          <a:cs typeface="Times New Roman"/>
                        </a:rPr>
                        <a:t>t</a:t>
                      </a:r>
                      <a:r>
                        <a:rPr sz="1100" spc="-45" dirty="0">
                          <a:latin typeface="Times New Roman"/>
                          <a:cs typeface="Times New Roman"/>
                        </a:rPr>
                        <a:t>u</a:t>
                      </a:r>
                      <a:r>
                        <a:rPr sz="1100" dirty="0">
                          <a:latin typeface="Times New Roman"/>
                          <a:cs typeface="Times New Roman"/>
                        </a:rPr>
                        <a:t>re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11430" marB="0">
                    <a:lnL w="12700">
                      <a:solidFill>
                        <a:srgbClr val="000000"/>
                      </a:solidFill>
                      <a:prstDash val="solid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endParaRPr sz="1350">
                        <a:latin typeface="Times New Roman"/>
                        <a:cs typeface="Times New Roman"/>
                      </a:endParaRPr>
                    </a:p>
                    <a:p>
                      <a:pPr marL="257175">
                        <a:lnSpc>
                          <a:spcPts val="1270"/>
                        </a:lnSpc>
                      </a:pPr>
                      <a:r>
                        <a:rPr sz="1100" spc="-30" dirty="0">
                          <a:latin typeface="Times New Roman"/>
                          <a:cs typeface="Times New Roman"/>
                        </a:rPr>
                        <a:t>300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5080" marB="0"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</a:tcPr>
                </a:tc>
                <a:tc rowSpan="2">
                  <a:txBody>
                    <a:bodyPr/>
                    <a:lstStyle/>
                    <a:p>
                      <a:pPr marR="15240" algn="r">
                        <a:lnSpc>
                          <a:spcPct val="100000"/>
                        </a:lnSpc>
                        <a:spcBef>
                          <a:spcPts val="90"/>
                        </a:spcBef>
                      </a:pPr>
                      <a:r>
                        <a:rPr sz="1100" spc="-15" dirty="0">
                          <a:latin typeface="Times New Roman"/>
                          <a:cs typeface="Times New Roman"/>
                        </a:rPr>
                        <a:t>225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11430" marB="0">
                    <a:lnL w="12700">
                      <a:solidFill>
                        <a:srgbClr val="000000"/>
                      </a:solidFill>
                      <a:prstDash val="solid"/>
                    </a:lnL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5762">
                <a:tc gridSpan="2">
                  <a:txBody>
                    <a:bodyPr/>
                    <a:lstStyle/>
                    <a:p>
                      <a:pPr marL="109220">
                        <a:lnSpc>
                          <a:spcPct val="100000"/>
                        </a:lnSpc>
                        <a:spcBef>
                          <a:spcPts val="130"/>
                        </a:spcBef>
                        <a:tabLst>
                          <a:tab pos="2252980" algn="l"/>
                        </a:tabLst>
                      </a:pPr>
                      <a:r>
                        <a:rPr sz="1100" spc="-5" dirty="0">
                          <a:latin typeface="Times New Roman"/>
                          <a:cs typeface="Times New Roman"/>
                        </a:rPr>
                        <a:t>Advertised</a:t>
                      </a:r>
                      <a:r>
                        <a:rPr sz="1100" spc="-10" dirty="0">
                          <a:latin typeface="Times New Roman"/>
                          <a:cs typeface="Times New Roman"/>
                        </a:rPr>
                        <a:t> product	</a:t>
                      </a:r>
                      <a:r>
                        <a:rPr sz="1100" spc="-15" dirty="0">
                          <a:solidFill>
                            <a:srgbClr val="7F7F7F"/>
                          </a:solidFill>
                          <a:latin typeface="Times New Roman"/>
                          <a:cs typeface="Times New Roman"/>
                        </a:rPr>
                        <a:t>275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 marL="109220">
                        <a:lnSpc>
                          <a:spcPts val="1305"/>
                        </a:lnSpc>
                        <a:spcBef>
                          <a:spcPts val="180"/>
                        </a:spcBef>
                        <a:tabLst>
                          <a:tab pos="2319020" algn="l"/>
                        </a:tabLst>
                      </a:pPr>
                      <a:r>
                        <a:rPr sz="1100" spc="-5" dirty="0">
                          <a:latin typeface="Times New Roman"/>
                          <a:cs typeface="Times New Roman"/>
                        </a:rPr>
                        <a:t>"Free"</a:t>
                      </a:r>
                      <a:r>
                        <a:rPr sz="1100" spc="-5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100" spc="-10" dirty="0">
                          <a:latin typeface="Times New Roman"/>
                          <a:cs typeface="Times New Roman"/>
                        </a:rPr>
                        <a:t>products	</a:t>
                      </a:r>
                      <a:r>
                        <a:rPr sz="1100" spc="-25" dirty="0">
                          <a:solidFill>
                            <a:srgbClr val="7F7F7F"/>
                          </a:solidFill>
                          <a:latin typeface="Times New Roman"/>
                          <a:cs typeface="Times New Roman"/>
                        </a:rPr>
                        <a:t>25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1651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solidFill>
                      <a:srgbClr val="F4B08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11430" marB="0">
                    <a:lnL w="12700">
                      <a:solidFill>
                        <a:srgbClr val="000000"/>
                      </a:solidFill>
                      <a:prstDash val="solid"/>
                    </a:lnL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95643">
                <a:tc gridSpan="2">
                  <a:txBody>
                    <a:bodyPr/>
                    <a:lstStyle/>
                    <a:p>
                      <a:pPr marL="24130">
                        <a:lnSpc>
                          <a:spcPct val="100000"/>
                        </a:lnSpc>
                        <a:spcBef>
                          <a:spcPts val="90"/>
                        </a:spcBef>
                        <a:tabLst>
                          <a:tab pos="2271395" algn="l"/>
                        </a:tabLst>
                      </a:pPr>
                      <a:r>
                        <a:rPr sz="1100" spc="-20" dirty="0">
                          <a:latin typeface="Times New Roman"/>
                          <a:cs typeface="Times New Roman"/>
                        </a:rPr>
                        <a:t>Saving	</a:t>
                      </a:r>
                      <a:r>
                        <a:rPr sz="1100" spc="-5" dirty="0">
                          <a:latin typeface="Times New Roman"/>
                          <a:cs typeface="Times New Roman"/>
                        </a:rPr>
                        <a:t>-75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1143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T w="12700">
                      <a:solidFill>
                        <a:srgbClr val="000000"/>
                      </a:solidFill>
                      <a:prstDash val="soli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61" name="object 61"/>
          <p:cNvSpPr txBox="1"/>
          <p:nvPr/>
        </p:nvSpPr>
        <p:spPr>
          <a:xfrm>
            <a:off x="5301482" y="5324801"/>
            <a:ext cx="230504" cy="19685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1100" spc="-25" dirty="0">
                <a:latin typeface="Times New Roman"/>
                <a:cs typeface="Times New Roman"/>
              </a:rPr>
              <a:t>2</a:t>
            </a:r>
            <a:r>
              <a:rPr sz="1100" spc="-35" dirty="0">
                <a:latin typeface="Times New Roman"/>
                <a:cs typeface="Times New Roman"/>
              </a:rPr>
              <a:t>6</a:t>
            </a:r>
            <a:r>
              <a:rPr sz="1100" spc="10" dirty="0">
                <a:latin typeface="Times New Roman"/>
                <a:cs typeface="Times New Roman"/>
              </a:rPr>
              <a:t>0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62" name="object 62"/>
          <p:cNvSpPr txBox="1"/>
          <p:nvPr/>
        </p:nvSpPr>
        <p:spPr>
          <a:xfrm>
            <a:off x="6987799" y="5324801"/>
            <a:ext cx="163195" cy="19685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1100" spc="-35" dirty="0">
                <a:latin typeface="Times New Roman"/>
                <a:cs typeface="Times New Roman"/>
              </a:rPr>
              <a:t>2</a:t>
            </a:r>
            <a:r>
              <a:rPr sz="1100" spc="10" dirty="0">
                <a:latin typeface="Times New Roman"/>
                <a:cs typeface="Times New Roman"/>
              </a:rPr>
              <a:t>5</a:t>
            </a:r>
            <a:endParaRPr sz="1100">
              <a:latin typeface="Times New Roman"/>
              <a:cs typeface="Times New Roman"/>
            </a:endParaRPr>
          </a:p>
        </p:txBody>
      </p:sp>
      <p:graphicFrame>
        <p:nvGraphicFramePr>
          <p:cNvPr id="63" name="object 63"/>
          <p:cNvGraphicFramePr>
            <a:graphicFrameLocks noGrp="1"/>
          </p:cNvGraphicFramePr>
          <p:nvPr/>
        </p:nvGraphicFramePr>
        <p:xfrm>
          <a:off x="8289988" y="4561713"/>
          <a:ext cx="1206500" cy="96837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8069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0993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98536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 marR="15875" algn="r">
                        <a:lnSpc>
                          <a:spcPct val="100000"/>
                        </a:lnSpc>
                        <a:spcBef>
                          <a:spcPts val="90"/>
                        </a:spcBef>
                      </a:pPr>
                      <a:r>
                        <a:rPr sz="1100" spc="-15" dirty="0">
                          <a:latin typeface="Times New Roman"/>
                          <a:cs typeface="Times New Roman"/>
                        </a:rPr>
                        <a:t>510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11430" marB="0">
                    <a:lnL w="12700">
                      <a:solidFill>
                        <a:srgbClr val="000000"/>
                      </a:solidFill>
                      <a:prstDash val="solid"/>
                    </a:lnL>
                    <a:lnT w="12700">
                      <a:solidFill>
                        <a:srgbClr val="000000"/>
                      </a:solidFill>
                      <a:prstDash val="soli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0502">
                <a:tc>
                  <a:txBody>
                    <a:bodyPr/>
                    <a:lstStyle/>
                    <a:p>
                      <a:pPr marR="10795" algn="r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r>
                        <a:rPr sz="1100" spc="-15" dirty="0">
                          <a:latin typeface="Times New Roman"/>
                          <a:cs typeface="Times New Roman"/>
                        </a:rPr>
                        <a:t>300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3810" marB="0">
                    <a:lnR w="12700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90502">
                <a:tc>
                  <a:txBody>
                    <a:bodyPr/>
                    <a:lstStyle/>
                    <a:p>
                      <a:pPr marR="10795" algn="r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r>
                        <a:rPr sz="1100" spc="-15" dirty="0">
                          <a:solidFill>
                            <a:srgbClr val="7F7F7F"/>
                          </a:solidFill>
                          <a:latin typeface="Times New Roman"/>
                          <a:cs typeface="Times New Roman"/>
                        </a:rPr>
                        <a:t>275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3810" marB="0">
                    <a:lnR w="12700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82458">
                <a:tc>
                  <a:txBody>
                    <a:bodyPr/>
                    <a:lstStyle/>
                    <a:p>
                      <a:pPr marR="15240" algn="r">
                        <a:lnSpc>
                          <a:spcPts val="1305"/>
                        </a:lnSpc>
                        <a:spcBef>
                          <a:spcPts val="30"/>
                        </a:spcBef>
                      </a:pPr>
                      <a:r>
                        <a:rPr sz="1100" spc="-25" dirty="0">
                          <a:solidFill>
                            <a:srgbClr val="7F7F7F"/>
                          </a:solidFill>
                          <a:latin typeface="Times New Roman"/>
                          <a:cs typeface="Times New Roman"/>
                        </a:rPr>
                        <a:t>25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3810" marB="0">
                    <a:lnR w="12700">
                      <a:solidFill>
                        <a:srgbClr val="000000"/>
                      </a:solidFill>
                      <a:prstDash val="solid"/>
                    </a:lnR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95643">
                <a:tc>
                  <a:txBody>
                    <a:bodyPr/>
                    <a:lstStyle/>
                    <a:p>
                      <a:pPr marR="10795" algn="r">
                        <a:lnSpc>
                          <a:spcPct val="100000"/>
                        </a:lnSpc>
                        <a:spcBef>
                          <a:spcPts val="90"/>
                        </a:spcBef>
                      </a:pPr>
                      <a:r>
                        <a:rPr sz="1100" spc="-15" dirty="0">
                          <a:latin typeface="Times New Roman"/>
                          <a:cs typeface="Times New Roman"/>
                        </a:rPr>
                        <a:t>210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11430" marB="0"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T w="12700">
                      <a:solidFill>
                        <a:srgbClr val="000000"/>
                      </a:solidFill>
                      <a:prstDash val="soli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graphicFrame>
        <p:nvGraphicFramePr>
          <p:cNvPr id="64" name="object 64"/>
          <p:cNvGraphicFramePr>
            <a:graphicFrameLocks noGrp="1"/>
          </p:cNvGraphicFramePr>
          <p:nvPr/>
        </p:nvGraphicFramePr>
        <p:xfrm>
          <a:off x="1442656" y="5734060"/>
          <a:ext cx="8043545" cy="93789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99580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8133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0929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27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8069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0992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427989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480695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709929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427989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480695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709929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</a:tblGrid>
              <a:tr h="165533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8575">
                        <a:lnSpc>
                          <a:spcPts val="1205"/>
                        </a:lnSpc>
                      </a:pPr>
                      <a:r>
                        <a:rPr sz="1100" spc="15" dirty="0">
                          <a:latin typeface="Times New Roman"/>
                          <a:cs typeface="Times New Roman"/>
                        </a:rPr>
                        <a:t>Assets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21590" algn="r">
                        <a:lnSpc>
                          <a:spcPts val="1205"/>
                        </a:lnSpc>
                      </a:pPr>
                      <a:r>
                        <a:rPr sz="1100" spc="-35" dirty="0">
                          <a:latin typeface="Times New Roman"/>
                          <a:cs typeface="Times New Roman"/>
                        </a:rPr>
                        <a:t>Liabilities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9209">
                        <a:lnSpc>
                          <a:spcPts val="1205"/>
                        </a:lnSpc>
                      </a:pPr>
                      <a:r>
                        <a:rPr sz="1100" spc="15" dirty="0">
                          <a:latin typeface="Times New Roman"/>
                          <a:cs typeface="Times New Roman"/>
                        </a:rPr>
                        <a:t>Assets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21590" algn="r">
                        <a:lnSpc>
                          <a:spcPts val="1205"/>
                        </a:lnSpc>
                      </a:pPr>
                      <a:r>
                        <a:rPr sz="1100" spc="-35" dirty="0">
                          <a:latin typeface="Times New Roman"/>
                          <a:cs typeface="Times New Roman"/>
                        </a:rPr>
                        <a:t>Liabilities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9209">
                        <a:lnSpc>
                          <a:spcPts val="1205"/>
                        </a:lnSpc>
                      </a:pPr>
                      <a:r>
                        <a:rPr sz="1100" spc="15" dirty="0">
                          <a:latin typeface="Times New Roman"/>
                          <a:cs typeface="Times New Roman"/>
                        </a:rPr>
                        <a:t>Assets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21590" algn="r">
                        <a:lnSpc>
                          <a:spcPts val="1205"/>
                        </a:lnSpc>
                      </a:pPr>
                      <a:r>
                        <a:rPr sz="1100" spc="-35" dirty="0">
                          <a:latin typeface="Times New Roman"/>
                          <a:cs typeface="Times New Roman"/>
                        </a:rPr>
                        <a:t>Liabilities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9209">
                        <a:lnSpc>
                          <a:spcPts val="1205"/>
                        </a:lnSpc>
                      </a:pPr>
                      <a:r>
                        <a:rPr sz="1100" spc="15" dirty="0">
                          <a:latin typeface="Times New Roman"/>
                          <a:cs typeface="Times New Roman"/>
                        </a:rPr>
                        <a:t>Assets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22225" algn="r">
                        <a:lnSpc>
                          <a:spcPts val="1205"/>
                        </a:lnSpc>
                      </a:pPr>
                      <a:r>
                        <a:rPr sz="1100" spc="-35" dirty="0">
                          <a:latin typeface="Times New Roman"/>
                          <a:cs typeface="Times New Roman"/>
                        </a:rPr>
                        <a:t>Liabilities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9047">
                <a:tc>
                  <a:txBody>
                    <a:bodyPr/>
                    <a:lstStyle/>
                    <a:p>
                      <a:pPr marL="24130">
                        <a:lnSpc>
                          <a:spcPct val="100000"/>
                        </a:lnSpc>
                        <a:spcBef>
                          <a:spcPts val="90"/>
                        </a:spcBef>
                      </a:pPr>
                      <a:r>
                        <a:rPr sz="1100" spc="-25" dirty="0">
                          <a:latin typeface="Times New Roman"/>
                          <a:cs typeface="Times New Roman"/>
                        </a:rPr>
                        <a:t>Saving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 marL="24130">
                        <a:lnSpc>
                          <a:spcPct val="100000"/>
                        </a:lnSpc>
                        <a:spcBef>
                          <a:spcPts val="180"/>
                        </a:spcBef>
                      </a:pPr>
                      <a:r>
                        <a:rPr sz="1100" spc="-65" dirty="0">
                          <a:latin typeface="Times New Roman"/>
                          <a:cs typeface="Times New Roman"/>
                        </a:rPr>
                        <a:t>G</a:t>
                      </a:r>
                      <a:r>
                        <a:rPr sz="1100" spc="-5" dirty="0">
                          <a:latin typeface="Times New Roman"/>
                          <a:cs typeface="Times New Roman"/>
                        </a:rPr>
                        <a:t>r</a:t>
                      </a:r>
                      <a:r>
                        <a:rPr sz="1100" spc="-35" dirty="0">
                          <a:latin typeface="Times New Roman"/>
                          <a:cs typeface="Times New Roman"/>
                        </a:rPr>
                        <a:t>o</a:t>
                      </a:r>
                      <a:r>
                        <a:rPr sz="1100" spc="10" dirty="0">
                          <a:latin typeface="Times New Roman"/>
                          <a:cs typeface="Times New Roman"/>
                        </a:rPr>
                        <a:t>s</a:t>
                      </a:r>
                      <a:r>
                        <a:rPr sz="1100" dirty="0">
                          <a:latin typeface="Times New Roman"/>
                          <a:cs typeface="Times New Roman"/>
                        </a:rPr>
                        <a:t>s</a:t>
                      </a:r>
                      <a:r>
                        <a:rPr sz="1100" spc="3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100" spc="-5" dirty="0">
                          <a:latin typeface="Times New Roman"/>
                          <a:cs typeface="Times New Roman"/>
                        </a:rPr>
                        <a:t>f</a:t>
                      </a:r>
                      <a:r>
                        <a:rPr sz="1100" spc="-85" dirty="0">
                          <a:latin typeface="Times New Roman"/>
                          <a:cs typeface="Times New Roman"/>
                        </a:rPr>
                        <a:t>i</a:t>
                      </a:r>
                      <a:r>
                        <a:rPr sz="1100" spc="-45" dirty="0">
                          <a:latin typeface="Times New Roman"/>
                          <a:cs typeface="Times New Roman"/>
                        </a:rPr>
                        <a:t>x</a:t>
                      </a:r>
                      <a:r>
                        <a:rPr sz="1100" spc="25" dirty="0">
                          <a:latin typeface="Times New Roman"/>
                          <a:cs typeface="Times New Roman"/>
                        </a:rPr>
                        <a:t>e</a:t>
                      </a:r>
                      <a:r>
                        <a:rPr sz="1100" dirty="0">
                          <a:latin typeface="Times New Roman"/>
                          <a:cs typeface="Times New Roman"/>
                        </a:rPr>
                        <a:t>d</a:t>
                      </a:r>
                      <a:r>
                        <a:rPr sz="1100" spc="-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100" spc="25" dirty="0">
                          <a:latin typeface="Times New Roman"/>
                          <a:cs typeface="Times New Roman"/>
                        </a:rPr>
                        <a:t>c</a:t>
                      </a:r>
                      <a:r>
                        <a:rPr sz="1100" spc="20" dirty="0">
                          <a:latin typeface="Times New Roman"/>
                          <a:cs typeface="Times New Roman"/>
                        </a:rPr>
                        <a:t>a</a:t>
                      </a:r>
                      <a:r>
                        <a:rPr sz="1100" spc="-35" dirty="0">
                          <a:latin typeface="Times New Roman"/>
                          <a:cs typeface="Times New Roman"/>
                        </a:rPr>
                        <a:t>p</a:t>
                      </a:r>
                      <a:r>
                        <a:rPr sz="1100" spc="-95" dirty="0">
                          <a:latin typeface="Times New Roman"/>
                          <a:cs typeface="Times New Roman"/>
                        </a:rPr>
                        <a:t>i</a:t>
                      </a:r>
                      <a:r>
                        <a:rPr sz="1100" spc="-15" dirty="0">
                          <a:latin typeface="Times New Roman"/>
                          <a:cs typeface="Times New Roman"/>
                        </a:rPr>
                        <a:t>t</a:t>
                      </a:r>
                      <a:r>
                        <a:rPr sz="1100" spc="25" dirty="0">
                          <a:latin typeface="Times New Roman"/>
                          <a:cs typeface="Times New Roman"/>
                        </a:rPr>
                        <a:t>a</a:t>
                      </a:r>
                      <a:r>
                        <a:rPr sz="1100" dirty="0">
                          <a:latin typeface="Times New Roman"/>
                          <a:cs typeface="Times New Roman"/>
                        </a:rPr>
                        <a:t>l</a:t>
                      </a:r>
                      <a:r>
                        <a:rPr sz="1100" spc="-7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100" dirty="0">
                          <a:latin typeface="Times New Roman"/>
                          <a:cs typeface="Times New Roman"/>
                        </a:rPr>
                        <a:t>f</a:t>
                      </a:r>
                      <a:r>
                        <a:rPr sz="1100" spc="-45" dirty="0">
                          <a:latin typeface="Times New Roman"/>
                          <a:cs typeface="Times New Roman"/>
                        </a:rPr>
                        <a:t>o</a:t>
                      </a:r>
                      <a:r>
                        <a:rPr sz="1100" dirty="0">
                          <a:latin typeface="Times New Roman"/>
                          <a:cs typeface="Times New Roman"/>
                        </a:rPr>
                        <a:t>r</a:t>
                      </a:r>
                      <a:r>
                        <a:rPr sz="1100" spc="-55" dirty="0">
                          <a:latin typeface="Times New Roman"/>
                          <a:cs typeface="Times New Roman"/>
                        </a:rPr>
                        <a:t>m</a:t>
                      </a:r>
                      <a:r>
                        <a:rPr sz="1100" spc="25" dirty="0">
                          <a:latin typeface="Times New Roman"/>
                          <a:cs typeface="Times New Roman"/>
                        </a:rPr>
                        <a:t>a</a:t>
                      </a:r>
                      <a:r>
                        <a:rPr sz="1100" spc="-15" dirty="0">
                          <a:latin typeface="Times New Roman"/>
                          <a:cs typeface="Times New Roman"/>
                        </a:rPr>
                        <a:t>t</a:t>
                      </a:r>
                      <a:r>
                        <a:rPr sz="1100" spc="-95" dirty="0">
                          <a:latin typeface="Times New Roman"/>
                          <a:cs typeface="Times New Roman"/>
                        </a:rPr>
                        <a:t>i</a:t>
                      </a:r>
                      <a:r>
                        <a:rPr sz="1100" spc="-35" dirty="0">
                          <a:latin typeface="Times New Roman"/>
                          <a:cs typeface="Times New Roman"/>
                        </a:rPr>
                        <a:t>o</a:t>
                      </a:r>
                      <a:r>
                        <a:rPr sz="1100" dirty="0">
                          <a:latin typeface="Times New Roman"/>
                          <a:cs typeface="Times New Roman"/>
                        </a:rPr>
                        <a:t>n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1143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endParaRPr sz="1350">
                        <a:latin typeface="Times New Roman"/>
                        <a:cs typeface="Times New Roman"/>
                      </a:endParaRPr>
                    </a:p>
                    <a:p>
                      <a:pPr marR="10795" algn="r">
                        <a:lnSpc>
                          <a:spcPct val="100000"/>
                        </a:lnSpc>
                      </a:pPr>
                      <a:r>
                        <a:rPr sz="1100" dirty="0">
                          <a:latin typeface="Times New Roman"/>
                          <a:cs typeface="Times New Roman"/>
                        </a:rPr>
                        <a:t>0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5080" marB="0">
                    <a:lnT w="12700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 marR="15240" algn="r">
                        <a:lnSpc>
                          <a:spcPct val="100000"/>
                        </a:lnSpc>
                        <a:spcBef>
                          <a:spcPts val="90"/>
                        </a:spcBef>
                      </a:pPr>
                      <a:r>
                        <a:rPr sz="1100" spc="-5" dirty="0">
                          <a:latin typeface="Times New Roman"/>
                          <a:cs typeface="Times New Roman"/>
                        </a:rPr>
                        <a:t>-75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11430" marB="0">
                    <a:lnT w="12700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endParaRPr sz="1350">
                        <a:latin typeface="Times New Roman"/>
                        <a:cs typeface="Times New Roman"/>
                      </a:endParaRPr>
                    </a:p>
                    <a:p>
                      <a:pPr marR="10795" algn="r">
                        <a:lnSpc>
                          <a:spcPct val="100000"/>
                        </a:lnSpc>
                      </a:pPr>
                      <a:r>
                        <a:rPr sz="1100" spc="-15" dirty="0">
                          <a:latin typeface="Times New Roman"/>
                          <a:cs typeface="Times New Roman"/>
                        </a:rPr>
                        <a:t>210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5080" marB="0">
                    <a:lnT w="12700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 marR="15875" algn="r">
                        <a:lnSpc>
                          <a:spcPct val="100000"/>
                        </a:lnSpc>
                        <a:spcBef>
                          <a:spcPts val="90"/>
                        </a:spcBef>
                      </a:pPr>
                      <a:r>
                        <a:rPr sz="1100" spc="-15" dirty="0">
                          <a:latin typeface="Times New Roman"/>
                          <a:cs typeface="Times New Roman"/>
                        </a:rPr>
                        <a:t>260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11430" marB="0">
                    <a:lnT w="12700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endParaRPr sz="1350">
                        <a:latin typeface="Times New Roman"/>
                        <a:cs typeface="Times New Roman"/>
                      </a:endParaRPr>
                    </a:p>
                    <a:p>
                      <a:pPr marR="10795" algn="r">
                        <a:lnSpc>
                          <a:spcPct val="100000"/>
                        </a:lnSpc>
                      </a:pPr>
                      <a:r>
                        <a:rPr sz="1100" dirty="0">
                          <a:latin typeface="Times New Roman"/>
                          <a:cs typeface="Times New Roman"/>
                        </a:rPr>
                        <a:t>0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5080" marB="0">
                    <a:lnT w="12700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 marR="15875" algn="r">
                        <a:lnSpc>
                          <a:spcPct val="100000"/>
                        </a:lnSpc>
                        <a:spcBef>
                          <a:spcPts val="90"/>
                        </a:spcBef>
                      </a:pPr>
                      <a:r>
                        <a:rPr sz="1100" spc="-15" dirty="0">
                          <a:latin typeface="Times New Roman"/>
                          <a:cs typeface="Times New Roman"/>
                        </a:rPr>
                        <a:t>25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11430" marB="0">
                    <a:lnT w="12700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endParaRPr sz="1350">
                        <a:latin typeface="Times New Roman"/>
                        <a:cs typeface="Times New Roman"/>
                      </a:endParaRPr>
                    </a:p>
                    <a:p>
                      <a:pPr marR="10795" algn="r">
                        <a:lnSpc>
                          <a:spcPct val="100000"/>
                        </a:lnSpc>
                      </a:pPr>
                      <a:r>
                        <a:rPr sz="1100" spc="-15" dirty="0">
                          <a:latin typeface="Times New Roman"/>
                          <a:cs typeface="Times New Roman"/>
                        </a:rPr>
                        <a:t>210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5080" marB="0">
                    <a:lnT w="12700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 marR="15875" algn="r">
                        <a:lnSpc>
                          <a:spcPct val="100000"/>
                        </a:lnSpc>
                        <a:spcBef>
                          <a:spcPts val="90"/>
                        </a:spcBef>
                      </a:pPr>
                      <a:r>
                        <a:rPr sz="1100" spc="-15" dirty="0">
                          <a:latin typeface="Times New Roman"/>
                          <a:cs typeface="Times New Roman"/>
                        </a:rPr>
                        <a:t>210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11430" marB="0">
                    <a:lnT w="12700">
                      <a:solidFill>
                        <a:srgbClr val="000000"/>
                      </a:solidFill>
                      <a:prstDash val="soli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2952">
                <a:tc>
                  <a:txBody>
                    <a:bodyPr/>
                    <a:lstStyle/>
                    <a:p>
                      <a:pPr marL="109220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r>
                        <a:rPr sz="1100" spc="5" dirty="0">
                          <a:latin typeface="Times New Roman"/>
                          <a:cs typeface="Times New Roman"/>
                        </a:rPr>
                        <a:t>Software</a:t>
                      </a:r>
                      <a:r>
                        <a:rPr sz="1100" spc="3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100" spc="-10" dirty="0">
                          <a:latin typeface="Times New Roman"/>
                          <a:cs typeface="Times New Roman"/>
                        </a:rPr>
                        <a:t>(platform</a:t>
                      </a:r>
                      <a:r>
                        <a:rPr sz="1100" spc="-4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100" spc="15" dirty="0">
                          <a:latin typeface="Times New Roman"/>
                          <a:cs typeface="Times New Roman"/>
                        </a:rPr>
                        <a:t>asset)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381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10795" algn="r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r>
                        <a:rPr sz="1100" spc="-15" dirty="0">
                          <a:solidFill>
                            <a:srgbClr val="7F7F7F"/>
                          </a:solidFill>
                          <a:latin typeface="Times New Roman"/>
                          <a:cs typeface="Times New Roman"/>
                        </a:rPr>
                        <a:t>150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3810" marB="0"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15240" algn="r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r>
                        <a:rPr sz="1100" spc="-30" dirty="0">
                          <a:solidFill>
                            <a:srgbClr val="7F7F7F"/>
                          </a:solidFill>
                          <a:latin typeface="Times New Roman"/>
                          <a:cs typeface="Times New Roman"/>
                        </a:rPr>
                        <a:t>150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3810" marB="0"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65" name="object 65"/>
          <p:cNvSpPr txBox="1"/>
          <p:nvPr/>
        </p:nvSpPr>
        <p:spPr>
          <a:xfrm>
            <a:off x="5072888" y="1496523"/>
            <a:ext cx="1158240" cy="59626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R="3175" algn="ctr">
              <a:lnSpc>
                <a:spcPct val="100000"/>
              </a:lnSpc>
              <a:spcBef>
                <a:spcPts val="125"/>
              </a:spcBef>
            </a:pPr>
            <a:r>
              <a:rPr sz="1100" i="1" spc="15" dirty="0">
                <a:latin typeface="Times New Roman"/>
                <a:cs typeface="Times New Roman"/>
              </a:rPr>
              <a:t>Intermediary</a:t>
            </a:r>
            <a:endParaRPr sz="11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40"/>
              </a:spcBef>
            </a:pPr>
            <a:endParaRPr sz="1550">
              <a:latin typeface="Times New Roman"/>
              <a:cs typeface="Times New Roman"/>
            </a:endParaRPr>
          </a:p>
          <a:p>
            <a:pPr algn="ctr">
              <a:lnSpc>
                <a:spcPct val="100000"/>
              </a:lnSpc>
              <a:tabLst>
                <a:tab pos="542925" algn="l"/>
              </a:tabLst>
            </a:pPr>
            <a:r>
              <a:rPr sz="1100" spc="20" dirty="0">
                <a:latin typeface="Times New Roman"/>
                <a:cs typeface="Times New Roman"/>
              </a:rPr>
              <a:t>Uses	</a:t>
            </a:r>
            <a:r>
              <a:rPr sz="1100" spc="10" dirty="0">
                <a:latin typeface="Times New Roman"/>
                <a:cs typeface="Times New Roman"/>
              </a:rPr>
              <a:t>Resources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66" name="object 66"/>
          <p:cNvSpPr txBox="1"/>
          <p:nvPr/>
        </p:nvSpPr>
        <p:spPr>
          <a:xfrm>
            <a:off x="6949764" y="1496523"/>
            <a:ext cx="633730" cy="19685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1100" i="1" spc="15" dirty="0">
                <a:latin typeface="Times New Roman"/>
                <a:cs typeface="Times New Roman"/>
              </a:rPr>
              <a:t>Advertiser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67" name="object 67"/>
          <p:cNvSpPr txBox="1"/>
          <p:nvPr/>
        </p:nvSpPr>
        <p:spPr>
          <a:xfrm>
            <a:off x="8311408" y="1496523"/>
            <a:ext cx="1156970" cy="59626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R="12065" algn="ctr">
              <a:lnSpc>
                <a:spcPct val="100000"/>
              </a:lnSpc>
              <a:spcBef>
                <a:spcPts val="125"/>
              </a:spcBef>
            </a:pPr>
            <a:r>
              <a:rPr sz="1100" i="1" spc="15" dirty="0">
                <a:latin typeface="Times New Roman"/>
                <a:cs typeface="Times New Roman"/>
              </a:rPr>
              <a:t>Total</a:t>
            </a:r>
            <a:r>
              <a:rPr sz="1100" i="1" spc="-10" dirty="0">
                <a:latin typeface="Times New Roman"/>
                <a:cs typeface="Times New Roman"/>
              </a:rPr>
              <a:t> </a:t>
            </a:r>
            <a:r>
              <a:rPr sz="1100" i="1" spc="20" dirty="0">
                <a:latin typeface="Times New Roman"/>
                <a:cs typeface="Times New Roman"/>
              </a:rPr>
              <a:t>Economy</a:t>
            </a:r>
            <a:endParaRPr sz="11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40"/>
              </a:spcBef>
            </a:pPr>
            <a:endParaRPr sz="1550">
              <a:latin typeface="Times New Roman"/>
              <a:cs typeface="Times New Roman"/>
            </a:endParaRPr>
          </a:p>
          <a:p>
            <a:pPr algn="ctr">
              <a:lnSpc>
                <a:spcPct val="100000"/>
              </a:lnSpc>
              <a:tabLst>
                <a:tab pos="542290" algn="l"/>
              </a:tabLst>
            </a:pPr>
            <a:r>
              <a:rPr sz="1100" spc="20" dirty="0">
                <a:latin typeface="Times New Roman"/>
                <a:cs typeface="Times New Roman"/>
              </a:rPr>
              <a:t>Uses	</a:t>
            </a:r>
            <a:r>
              <a:rPr sz="1100" spc="10" dirty="0">
                <a:latin typeface="Times New Roman"/>
                <a:cs typeface="Times New Roman"/>
              </a:rPr>
              <a:t>Resources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68" name="object 68"/>
          <p:cNvSpPr txBox="1"/>
          <p:nvPr/>
        </p:nvSpPr>
        <p:spPr>
          <a:xfrm>
            <a:off x="587762" y="2906193"/>
            <a:ext cx="629920" cy="42481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>
              <a:lnSpc>
                <a:spcPct val="119100"/>
              </a:lnSpc>
              <a:spcBef>
                <a:spcPts val="95"/>
              </a:spcBef>
            </a:pPr>
            <a:r>
              <a:rPr sz="1100" spc="55" dirty="0">
                <a:latin typeface="Times New Roman"/>
                <a:cs typeface="Times New Roman"/>
              </a:rPr>
              <a:t>P</a:t>
            </a:r>
            <a:r>
              <a:rPr sz="1100" spc="5" dirty="0">
                <a:latin typeface="Times New Roman"/>
                <a:cs typeface="Times New Roman"/>
              </a:rPr>
              <a:t>r</a:t>
            </a:r>
            <a:r>
              <a:rPr sz="1100" spc="-35" dirty="0">
                <a:latin typeface="Times New Roman"/>
                <a:cs typeface="Times New Roman"/>
              </a:rPr>
              <a:t>od</a:t>
            </a:r>
            <a:r>
              <a:rPr sz="1100" spc="-25" dirty="0">
                <a:latin typeface="Times New Roman"/>
                <a:cs typeface="Times New Roman"/>
              </a:rPr>
              <a:t>u</a:t>
            </a:r>
            <a:r>
              <a:rPr sz="1100" spc="30" dirty="0">
                <a:latin typeface="Times New Roman"/>
                <a:cs typeface="Times New Roman"/>
              </a:rPr>
              <a:t>c</a:t>
            </a:r>
            <a:r>
              <a:rPr sz="1100" spc="-10" dirty="0">
                <a:latin typeface="Times New Roman"/>
                <a:cs typeface="Times New Roman"/>
              </a:rPr>
              <a:t>t</a:t>
            </a:r>
            <a:r>
              <a:rPr sz="1100" spc="-80" dirty="0">
                <a:latin typeface="Times New Roman"/>
                <a:cs typeface="Times New Roman"/>
              </a:rPr>
              <a:t>i</a:t>
            </a:r>
            <a:r>
              <a:rPr sz="1100" spc="-35" dirty="0">
                <a:latin typeface="Times New Roman"/>
                <a:cs typeface="Times New Roman"/>
              </a:rPr>
              <a:t>o</a:t>
            </a:r>
            <a:r>
              <a:rPr sz="1100" spc="5" dirty="0">
                <a:latin typeface="Times New Roman"/>
                <a:cs typeface="Times New Roman"/>
              </a:rPr>
              <a:t>n  </a:t>
            </a:r>
            <a:r>
              <a:rPr sz="1100" dirty="0">
                <a:latin typeface="Times New Roman"/>
                <a:cs typeface="Times New Roman"/>
              </a:rPr>
              <a:t>Account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69" name="object 69"/>
          <p:cNvSpPr txBox="1"/>
          <p:nvPr/>
        </p:nvSpPr>
        <p:spPr>
          <a:xfrm>
            <a:off x="587762" y="4714424"/>
            <a:ext cx="502920" cy="617220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 marR="5080" algn="just">
              <a:lnSpc>
                <a:spcPct val="116599"/>
              </a:lnSpc>
              <a:spcBef>
                <a:spcPts val="130"/>
              </a:spcBef>
            </a:pPr>
            <a:r>
              <a:rPr sz="1100" spc="15" dirty="0">
                <a:latin typeface="Times New Roman"/>
                <a:cs typeface="Times New Roman"/>
              </a:rPr>
              <a:t>Use </a:t>
            </a:r>
            <a:r>
              <a:rPr sz="1100" spc="-10" dirty="0">
                <a:latin typeface="Times New Roman"/>
                <a:cs typeface="Times New Roman"/>
              </a:rPr>
              <a:t>of </a:t>
            </a:r>
            <a:r>
              <a:rPr sz="1100" spc="-5" dirty="0">
                <a:latin typeface="Times New Roman"/>
                <a:cs typeface="Times New Roman"/>
              </a:rPr>
              <a:t> </a:t>
            </a:r>
            <a:r>
              <a:rPr sz="1100" spc="-10" dirty="0">
                <a:latin typeface="Times New Roman"/>
                <a:cs typeface="Times New Roman"/>
              </a:rPr>
              <a:t>Income </a:t>
            </a:r>
            <a:r>
              <a:rPr sz="1100" spc="-5" dirty="0">
                <a:latin typeface="Times New Roman"/>
                <a:cs typeface="Times New Roman"/>
              </a:rPr>
              <a:t> </a:t>
            </a:r>
            <a:r>
              <a:rPr sz="1100" spc="20" dirty="0">
                <a:latin typeface="Times New Roman"/>
                <a:cs typeface="Times New Roman"/>
              </a:rPr>
              <a:t>A</a:t>
            </a:r>
            <a:r>
              <a:rPr sz="1100" spc="35" dirty="0">
                <a:latin typeface="Times New Roman"/>
                <a:cs typeface="Times New Roman"/>
              </a:rPr>
              <a:t>c</a:t>
            </a:r>
            <a:r>
              <a:rPr sz="1100" spc="30" dirty="0">
                <a:latin typeface="Times New Roman"/>
                <a:cs typeface="Times New Roman"/>
              </a:rPr>
              <a:t>c</a:t>
            </a:r>
            <a:r>
              <a:rPr sz="1100" spc="-35" dirty="0">
                <a:latin typeface="Times New Roman"/>
                <a:cs typeface="Times New Roman"/>
              </a:rPr>
              <a:t>o</a:t>
            </a:r>
            <a:r>
              <a:rPr sz="1100" spc="-25" dirty="0">
                <a:latin typeface="Times New Roman"/>
                <a:cs typeface="Times New Roman"/>
              </a:rPr>
              <a:t>u</a:t>
            </a:r>
            <a:r>
              <a:rPr sz="1100" spc="-35" dirty="0">
                <a:latin typeface="Times New Roman"/>
                <a:cs typeface="Times New Roman"/>
              </a:rPr>
              <a:t>n</a:t>
            </a:r>
            <a:r>
              <a:rPr sz="1100" spc="5" dirty="0">
                <a:latin typeface="Times New Roman"/>
                <a:cs typeface="Times New Roman"/>
              </a:rPr>
              <a:t>t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70" name="object 70"/>
          <p:cNvSpPr txBox="1"/>
          <p:nvPr/>
        </p:nvSpPr>
        <p:spPr>
          <a:xfrm>
            <a:off x="587762" y="6143936"/>
            <a:ext cx="502920" cy="42481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>
              <a:lnSpc>
                <a:spcPct val="119100"/>
              </a:lnSpc>
              <a:spcBef>
                <a:spcPts val="95"/>
              </a:spcBef>
            </a:pPr>
            <a:r>
              <a:rPr sz="1100" spc="-10" dirty="0">
                <a:latin typeface="Times New Roman"/>
                <a:cs typeface="Times New Roman"/>
              </a:rPr>
              <a:t>Capital </a:t>
            </a:r>
            <a:r>
              <a:rPr sz="1100" spc="-5" dirty="0">
                <a:latin typeface="Times New Roman"/>
                <a:cs typeface="Times New Roman"/>
              </a:rPr>
              <a:t> </a:t>
            </a:r>
            <a:r>
              <a:rPr sz="1100" spc="20" dirty="0">
                <a:latin typeface="Times New Roman"/>
                <a:cs typeface="Times New Roman"/>
              </a:rPr>
              <a:t>A</a:t>
            </a:r>
            <a:r>
              <a:rPr sz="1100" spc="35" dirty="0">
                <a:latin typeface="Times New Roman"/>
                <a:cs typeface="Times New Roman"/>
              </a:rPr>
              <a:t>c</a:t>
            </a:r>
            <a:r>
              <a:rPr sz="1100" spc="30" dirty="0">
                <a:latin typeface="Times New Roman"/>
                <a:cs typeface="Times New Roman"/>
              </a:rPr>
              <a:t>c</a:t>
            </a:r>
            <a:r>
              <a:rPr sz="1100" spc="-35" dirty="0">
                <a:latin typeface="Times New Roman"/>
                <a:cs typeface="Times New Roman"/>
              </a:rPr>
              <a:t>o</a:t>
            </a:r>
            <a:r>
              <a:rPr sz="1100" spc="-25" dirty="0">
                <a:latin typeface="Times New Roman"/>
                <a:cs typeface="Times New Roman"/>
              </a:rPr>
              <a:t>u</a:t>
            </a:r>
            <a:r>
              <a:rPr sz="1100" spc="-35" dirty="0">
                <a:latin typeface="Times New Roman"/>
                <a:cs typeface="Times New Roman"/>
              </a:rPr>
              <a:t>n</a:t>
            </a:r>
            <a:r>
              <a:rPr sz="1100" spc="5" dirty="0">
                <a:latin typeface="Times New Roman"/>
                <a:cs typeface="Times New Roman"/>
              </a:rPr>
              <a:t>t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71" name="object 71"/>
          <p:cNvSpPr txBox="1"/>
          <p:nvPr/>
        </p:nvSpPr>
        <p:spPr>
          <a:xfrm>
            <a:off x="3692148" y="1496537"/>
            <a:ext cx="668655" cy="19685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1100" i="1" spc="30" dirty="0">
                <a:latin typeface="Times New Roman"/>
                <a:cs typeface="Times New Roman"/>
              </a:rPr>
              <a:t>H</a:t>
            </a:r>
            <a:r>
              <a:rPr sz="1100" i="1" spc="45" dirty="0">
                <a:latin typeface="Times New Roman"/>
                <a:cs typeface="Times New Roman"/>
              </a:rPr>
              <a:t>ou</a:t>
            </a:r>
            <a:r>
              <a:rPr sz="1100" i="1" spc="15" dirty="0">
                <a:latin typeface="Times New Roman"/>
                <a:cs typeface="Times New Roman"/>
              </a:rPr>
              <a:t>s</a:t>
            </a:r>
            <a:r>
              <a:rPr sz="1100" i="1" spc="30" dirty="0">
                <a:latin typeface="Times New Roman"/>
                <a:cs typeface="Times New Roman"/>
              </a:rPr>
              <a:t>e</a:t>
            </a:r>
            <a:r>
              <a:rPr sz="1100" i="1" spc="45" dirty="0">
                <a:latin typeface="Times New Roman"/>
                <a:cs typeface="Times New Roman"/>
              </a:rPr>
              <a:t>ho</a:t>
            </a:r>
            <a:r>
              <a:rPr sz="1100" i="1" spc="-10" dirty="0">
                <a:latin typeface="Times New Roman"/>
                <a:cs typeface="Times New Roman"/>
              </a:rPr>
              <a:t>l</a:t>
            </a:r>
            <a:r>
              <a:rPr sz="1100" i="1" spc="10" dirty="0">
                <a:latin typeface="Times New Roman"/>
                <a:cs typeface="Times New Roman"/>
              </a:rPr>
              <a:t>d</a:t>
            </a:r>
            <a:endParaRPr sz="11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916939" y="731011"/>
            <a:ext cx="4373880" cy="51308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3200" spc="-15" dirty="0">
                <a:solidFill>
                  <a:srgbClr val="FF0000"/>
                </a:solidFill>
              </a:rPr>
              <a:t>Satellite</a:t>
            </a:r>
            <a:r>
              <a:rPr sz="3200" spc="5" dirty="0">
                <a:solidFill>
                  <a:srgbClr val="FF0000"/>
                </a:solidFill>
              </a:rPr>
              <a:t> </a:t>
            </a:r>
            <a:r>
              <a:rPr sz="3200" spc="-10" dirty="0">
                <a:solidFill>
                  <a:srgbClr val="FF0000"/>
                </a:solidFill>
              </a:rPr>
              <a:t>Account: Baseline</a:t>
            </a:r>
            <a:endParaRPr sz="3200"/>
          </a:p>
        </p:txBody>
      </p:sp>
      <p:sp>
        <p:nvSpPr>
          <p:cNvPr id="3" name="object 3"/>
          <p:cNvSpPr txBox="1"/>
          <p:nvPr/>
        </p:nvSpPr>
        <p:spPr>
          <a:xfrm>
            <a:off x="6692148" y="1895755"/>
            <a:ext cx="309880" cy="19685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1100" spc="30" dirty="0">
                <a:latin typeface="Times New Roman"/>
                <a:cs typeface="Times New Roman"/>
              </a:rPr>
              <a:t>U</a:t>
            </a:r>
            <a:r>
              <a:rPr sz="1100" spc="15" dirty="0">
                <a:latin typeface="Times New Roman"/>
                <a:cs typeface="Times New Roman"/>
              </a:rPr>
              <a:t>s</a:t>
            </a:r>
            <a:r>
              <a:rPr sz="1100" spc="30" dirty="0">
                <a:latin typeface="Times New Roman"/>
                <a:cs typeface="Times New Roman"/>
              </a:rPr>
              <a:t>e</a:t>
            </a:r>
            <a:r>
              <a:rPr sz="1100" spc="5" dirty="0">
                <a:latin typeface="Times New Roman"/>
                <a:cs typeface="Times New Roman"/>
              </a:rPr>
              <a:t>s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7235400" y="1895755"/>
            <a:ext cx="614680" cy="19685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1100" spc="10" dirty="0">
                <a:latin typeface="Times New Roman"/>
                <a:cs typeface="Times New Roman"/>
              </a:rPr>
              <a:t>R</a:t>
            </a:r>
            <a:r>
              <a:rPr sz="1100" spc="30" dirty="0">
                <a:latin typeface="Times New Roman"/>
                <a:cs typeface="Times New Roman"/>
              </a:rPr>
              <a:t>e</a:t>
            </a:r>
            <a:r>
              <a:rPr sz="1100" spc="15" dirty="0">
                <a:latin typeface="Times New Roman"/>
                <a:cs typeface="Times New Roman"/>
              </a:rPr>
              <a:t>s</a:t>
            </a:r>
            <a:r>
              <a:rPr sz="1100" spc="-25" dirty="0">
                <a:latin typeface="Times New Roman"/>
                <a:cs typeface="Times New Roman"/>
              </a:rPr>
              <a:t>o</a:t>
            </a:r>
            <a:r>
              <a:rPr sz="1100" spc="-35" dirty="0">
                <a:latin typeface="Times New Roman"/>
                <a:cs typeface="Times New Roman"/>
              </a:rPr>
              <a:t>u</a:t>
            </a:r>
            <a:r>
              <a:rPr sz="1100" spc="5" dirty="0">
                <a:latin typeface="Times New Roman"/>
                <a:cs typeface="Times New Roman"/>
              </a:rPr>
              <a:t>r</a:t>
            </a:r>
            <a:r>
              <a:rPr sz="1100" spc="30" dirty="0">
                <a:latin typeface="Times New Roman"/>
                <a:cs typeface="Times New Roman"/>
              </a:rPr>
              <a:t>c</a:t>
            </a:r>
            <a:r>
              <a:rPr sz="1100" spc="35" dirty="0">
                <a:latin typeface="Times New Roman"/>
                <a:cs typeface="Times New Roman"/>
              </a:rPr>
              <a:t>e</a:t>
            </a:r>
            <a:r>
              <a:rPr sz="1100" spc="5" dirty="0">
                <a:latin typeface="Times New Roman"/>
                <a:cs typeface="Times New Roman"/>
              </a:rPr>
              <a:t>s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1454150" y="2067173"/>
            <a:ext cx="1577975" cy="1169035"/>
          </a:xfrm>
          <a:prstGeom prst="rect">
            <a:avLst/>
          </a:prstGeom>
        </p:spPr>
        <p:txBody>
          <a:bodyPr vert="horz" wrap="square" lIns="0" tIns="349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75"/>
              </a:spcBef>
            </a:pPr>
            <a:r>
              <a:rPr sz="1100" spc="-20" dirty="0">
                <a:latin typeface="Times New Roman"/>
                <a:cs typeface="Times New Roman"/>
              </a:rPr>
              <a:t>Output</a:t>
            </a:r>
            <a:endParaRPr sz="1100">
              <a:latin typeface="Times New Roman"/>
              <a:cs typeface="Times New Roman"/>
            </a:endParaRPr>
          </a:p>
          <a:p>
            <a:pPr marL="97790" marR="244475">
              <a:lnSpc>
                <a:spcPct val="113599"/>
              </a:lnSpc>
            </a:pPr>
            <a:r>
              <a:rPr sz="1100" spc="-10" dirty="0">
                <a:latin typeface="Times New Roman"/>
                <a:cs typeface="Times New Roman"/>
              </a:rPr>
              <a:t>Predictive </a:t>
            </a:r>
            <a:r>
              <a:rPr sz="1100" spc="20" dirty="0">
                <a:latin typeface="Times New Roman"/>
                <a:cs typeface="Times New Roman"/>
              </a:rPr>
              <a:t>ad </a:t>
            </a:r>
            <a:r>
              <a:rPr sz="1100" dirty="0">
                <a:latin typeface="Times New Roman"/>
                <a:cs typeface="Times New Roman"/>
              </a:rPr>
              <a:t>services </a:t>
            </a:r>
            <a:r>
              <a:rPr sz="1100" spc="-260" dirty="0">
                <a:latin typeface="Times New Roman"/>
                <a:cs typeface="Times New Roman"/>
              </a:rPr>
              <a:t> </a:t>
            </a:r>
            <a:r>
              <a:rPr sz="1100" spc="-75" dirty="0">
                <a:latin typeface="Times New Roman"/>
                <a:cs typeface="Times New Roman"/>
              </a:rPr>
              <a:t>"</a:t>
            </a:r>
            <a:r>
              <a:rPr sz="1100" spc="-20" dirty="0">
                <a:latin typeface="Times New Roman"/>
                <a:cs typeface="Times New Roman"/>
              </a:rPr>
              <a:t>F</a:t>
            </a:r>
            <a:r>
              <a:rPr sz="1100" dirty="0">
                <a:latin typeface="Times New Roman"/>
                <a:cs typeface="Times New Roman"/>
              </a:rPr>
              <a:t>r</a:t>
            </a:r>
            <a:r>
              <a:rPr sz="1100" spc="35" dirty="0">
                <a:latin typeface="Times New Roman"/>
                <a:cs typeface="Times New Roman"/>
              </a:rPr>
              <a:t>e</a:t>
            </a:r>
            <a:r>
              <a:rPr sz="1100" spc="30" dirty="0">
                <a:latin typeface="Times New Roman"/>
                <a:cs typeface="Times New Roman"/>
              </a:rPr>
              <a:t>e</a:t>
            </a:r>
            <a:r>
              <a:rPr sz="1100" spc="10" dirty="0">
                <a:latin typeface="Times New Roman"/>
                <a:cs typeface="Times New Roman"/>
              </a:rPr>
              <a:t>"</a:t>
            </a:r>
            <a:r>
              <a:rPr sz="1100" spc="-60" dirty="0">
                <a:latin typeface="Times New Roman"/>
                <a:cs typeface="Times New Roman"/>
              </a:rPr>
              <a:t> </a:t>
            </a:r>
            <a:r>
              <a:rPr sz="1100" spc="-35" dirty="0">
                <a:latin typeface="Times New Roman"/>
                <a:cs typeface="Times New Roman"/>
              </a:rPr>
              <a:t>p</a:t>
            </a:r>
            <a:r>
              <a:rPr sz="1100" spc="5" dirty="0">
                <a:latin typeface="Times New Roman"/>
                <a:cs typeface="Times New Roman"/>
              </a:rPr>
              <a:t>r</a:t>
            </a:r>
            <a:r>
              <a:rPr sz="1100" spc="-35" dirty="0">
                <a:latin typeface="Times New Roman"/>
                <a:cs typeface="Times New Roman"/>
              </a:rPr>
              <a:t>o</a:t>
            </a:r>
            <a:r>
              <a:rPr sz="1100" spc="-25" dirty="0">
                <a:latin typeface="Times New Roman"/>
                <a:cs typeface="Times New Roman"/>
              </a:rPr>
              <a:t>d</a:t>
            </a:r>
            <a:r>
              <a:rPr sz="1100" spc="-35" dirty="0">
                <a:latin typeface="Times New Roman"/>
                <a:cs typeface="Times New Roman"/>
              </a:rPr>
              <a:t>u</a:t>
            </a:r>
            <a:r>
              <a:rPr sz="1100" spc="35" dirty="0">
                <a:latin typeface="Times New Roman"/>
                <a:cs typeface="Times New Roman"/>
              </a:rPr>
              <a:t>c</a:t>
            </a:r>
            <a:r>
              <a:rPr sz="1100" spc="-10" dirty="0">
                <a:latin typeface="Times New Roman"/>
                <a:cs typeface="Times New Roman"/>
              </a:rPr>
              <a:t>t</a:t>
            </a:r>
            <a:r>
              <a:rPr sz="1100" spc="5" dirty="0">
                <a:latin typeface="Times New Roman"/>
                <a:cs typeface="Times New Roman"/>
              </a:rPr>
              <a:t>s</a:t>
            </a:r>
            <a:endParaRPr sz="1100">
              <a:latin typeface="Times New Roman"/>
              <a:cs typeface="Times New Roman"/>
            </a:endParaRPr>
          </a:p>
          <a:p>
            <a:pPr marL="97790" marR="5080" algn="just">
              <a:lnSpc>
                <a:spcPct val="113599"/>
              </a:lnSpc>
            </a:pPr>
            <a:r>
              <a:rPr sz="1100" spc="5" dirty="0">
                <a:latin typeface="Times New Roman"/>
                <a:cs typeface="Times New Roman"/>
              </a:rPr>
              <a:t>Software </a:t>
            </a:r>
            <a:r>
              <a:rPr sz="1100" spc="-10" dirty="0">
                <a:latin typeface="Times New Roman"/>
                <a:cs typeface="Times New Roman"/>
              </a:rPr>
              <a:t>(platform </a:t>
            </a:r>
            <a:r>
              <a:rPr sz="1100" spc="15" dirty="0">
                <a:latin typeface="Times New Roman"/>
                <a:cs typeface="Times New Roman"/>
              </a:rPr>
              <a:t>asset) </a:t>
            </a:r>
            <a:r>
              <a:rPr sz="1100" spc="-260" dirty="0">
                <a:latin typeface="Times New Roman"/>
                <a:cs typeface="Times New Roman"/>
              </a:rPr>
              <a:t> </a:t>
            </a:r>
            <a:r>
              <a:rPr sz="1100" spc="5" dirty="0">
                <a:latin typeface="Times New Roman"/>
                <a:cs typeface="Times New Roman"/>
              </a:rPr>
              <a:t>Software (database </a:t>
            </a:r>
            <a:r>
              <a:rPr sz="1100" spc="15" dirty="0">
                <a:latin typeface="Times New Roman"/>
                <a:cs typeface="Times New Roman"/>
              </a:rPr>
              <a:t>asset) </a:t>
            </a:r>
            <a:r>
              <a:rPr sz="1100" spc="-260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Times New Roman"/>
                <a:cs typeface="Times New Roman"/>
              </a:rPr>
              <a:t>Advertised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spc="-10" dirty="0">
                <a:latin typeface="Times New Roman"/>
                <a:cs typeface="Times New Roman"/>
              </a:rPr>
              <a:t>product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1447800" y="3229355"/>
            <a:ext cx="2000250" cy="200025"/>
          </a:xfrm>
          <a:prstGeom prst="rect">
            <a:avLst/>
          </a:prstGeom>
          <a:solidFill>
            <a:srgbClr val="F4B084"/>
          </a:solidFill>
        </p:spPr>
        <p:txBody>
          <a:bodyPr vert="horz" wrap="square" lIns="0" tIns="15875" rIns="0" bIns="0" rtlCol="0">
            <a:spAutoFit/>
          </a:bodyPr>
          <a:lstStyle/>
          <a:p>
            <a:pPr marL="104139">
              <a:lnSpc>
                <a:spcPct val="100000"/>
              </a:lnSpc>
              <a:spcBef>
                <a:spcPts val="125"/>
              </a:spcBef>
            </a:pPr>
            <a:r>
              <a:rPr sz="1100" spc="-75" dirty="0">
                <a:latin typeface="Times New Roman"/>
                <a:cs typeface="Times New Roman"/>
              </a:rPr>
              <a:t>"</a:t>
            </a:r>
            <a:r>
              <a:rPr sz="1100" spc="-20" dirty="0">
                <a:latin typeface="Times New Roman"/>
                <a:cs typeface="Times New Roman"/>
              </a:rPr>
              <a:t>F</a:t>
            </a:r>
            <a:r>
              <a:rPr sz="1100" dirty="0">
                <a:latin typeface="Times New Roman"/>
                <a:cs typeface="Times New Roman"/>
              </a:rPr>
              <a:t>r</a:t>
            </a:r>
            <a:r>
              <a:rPr sz="1100" spc="35" dirty="0">
                <a:latin typeface="Times New Roman"/>
                <a:cs typeface="Times New Roman"/>
              </a:rPr>
              <a:t>e</a:t>
            </a:r>
            <a:r>
              <a:rPr sz="1100" spc="30" dirty="0">
                <a:latin typeface="Times New Roman"/>
                <a:cs typeface="Times New Roman"/>
              </a:rPr>
              <a:t>e</a:t>
            </a:r>
            <a:r>
              <a:rPr sz="1100" spc="10" dirty="0">
                <a:latin typeface="Times New Roman"/>
                <a:cs typeface="Times New Roman"/>
              </a:rPr>
              <a:t>"</a:t>
            </a:r>
            <a:r>
              <a:rPr sz="1100" spc="-60" dirty="0">
                <a:latin typeface="Times New Roman"/>
                <a:cs typeface="Times New Roman"/>
              </a:rPr>
              <a:t> </a:t>
            </a:r>
            <a:r>
              <a:rPr sz="1100" spc="-35" dirty="0">
                <a:latin typeface="Times New Roman"/>
                <a:cs typeface="Times New Roman"/>
              </a:rPr>
              <a:t>p</a:t>
            </a:r>
            <a:r>
              <a:rPr sz="1100" spc="5" dirty="0">
                <a:latin typeface="Times New Roman"/>
                <a:cs typeface="Times New Roman"/>
              </a:rPr>
              <a:t>r</a:t>
            </a:r>
            <a:r>
              <a:rPr sz="1100" spc="-35" dirty="0">
                <a:latin typeface="Times New Roman"/>
                <a:cs typeface="Times New Roman"/>
              </a:rPr>
              <a:t>o</a:t>
            </a:r>
            <a:r>
              <a:rPr sz="1100" spc="-25" dirty="0">
                <a:latin typeface="Times New Roman"/>
                <a:cs typeface="Times New Roman"/>
              </a:rPr>
              <a:t>d</a:t>
            </a:r>
            <a:r>
              <a:rPr sz="1100" spc="-35" dirty="0">
                <a:latin typeface="Times New Roman"/>
                <a:cs typeface="Times New Roman"/>
              </a:rPr>
              <a:t>u</a:t>
            </a:r>
            <a:r>
              <a:rPr sz="1100" spc="35" dirty="0">
                <a:latin typeface="Times New Roman"/>
                <a:cs typeface="Times New Roman"/>
              </a:rPr>
              <a:t>c</a:t>
            </a:r>
            <a:r>
              <a:rPr sz="1100" spc="-10" dirty="0">
                <a:latin typeface="Times New Roman"/>
                <a:cs typeface="Times New Roman"/>
              </a:rPr>
              <a:t>t</a:t>
            </a:r>
            <a:r>
              <a:rPr sz="1100" spc="5" dirty="0">
                <a:latin typeface="Times New Roman"/>
                <a:cs typeface="Times New Roman"/>
              </a:rPr>
              <a:t>s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454150" y="3400691"/>
            <a:ext cx="1468755" cy="4064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97790" marR="5080" indent="-85725">
              <a:lnSpc>
                <a:spcPct val="113599"/>
              </a:lnSpc>
              <a:spcBef>
                <a:spcPts val="95"/>
              </a:spcBef>
            </a:pPr>
            <a:r>
              <a:rPr sz="1100" spc="-10" dirty="0">
                <a:latin typeface="Times New Roman"/>
                <a:cs typeface="Times New Roman"/>
              </a:rPr>
              <a:t>Intermediate</a:t>
            </a:r>
            <a:r>
              <a:rPr sz="1100" spc="35" dirty="0">
                <a:latin typeface="Times New Roman"/>
                <a:cs typeface="Times New Roman"/>
              </a:rPr>
              <a:t> </a:t>
            </a:r>
            <a:r>
              <a:rPr sz="1100" spc="-20" dirty="0">
                <a:latin typeface="Times New Roman"/>
                <a:cs typeface="Times New Roman"/>
              </a:rPr>
              <a:t>consumption </a:t>
            </a:r>
            <a:r>
              <a:rPr sz="1100" spc="-260" dirty="0">
                <a:latin typeface="Times New Roman"/>
                <a:cs typeface="Times New Roman"/>
              </a:rPr>
              <a:t> </a:t>
            </a:r>
            <a:r>
              <a:rPr sz="1100" spc="-10" dirty="0">
                <a:latin typeface="Times New Roman"/>
                <a:cs typeface="Times New Roman"/>
              </a:rPr>
              <a:t>Predictive</a:t>
            </a:r>
            <a:r>
              <a:rPr sz="1100" spc="35" dirty="0">
                <a:latin typeface="Times New Roman"/>
                <a:cs typeface="Times New Roman"/>
              </a:rPr>
              <a:t> </a:t>
            </a:r>
            <a:r>
              <a:rPr sz="1100" spc="20" dirty="0">
                <a:latin typeface="Times New Roman"/>
                <a:cs typeface="Times New Roman"/>
              </a:rPr>
              <a:t>ad</a:t>
            </a:r>
            <a:r>
              <a:rPr sz="1100" spc="-1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Times New Roman"/>
                <a:cs typeface="Times New Roman"/>
              </a:rPr>
              <a:t>services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1447800" y="3800094"/>
            <a:ext cx="2000250" cy="200660"/>
          </a:xfrm>
          <a:prstGeom prst="rect">
            <a:avLst/>
          </a:prstGeom>
          <a:solidFill>
            <a:srgbClr val="F4B084"/>
          </a:solidFill>
        </p:spPr>
        <p:txBody>
          <a:bodyPr vert="horz" wrap="square" lIns="0" tIns="16510" rIns="0" bIns="0" rtlCol="0">
            <a:spAutoFit/>
          </a:bodyPr>
          <a:lstStyle/>
          <a:p>
            <a:pPr marL="104139">
              <a:lnSpc>
                <a:spcPct val="100000"/>
              </a:lnSpc>
              <a:spcBef>
                <a:spcPts val="130"/>
              </a:spcBef>
            </a:pPr>
            <a:r>
              <a:rPr sz="1100" spc="-75" dirty="0">
                <a:latin typeface="Times New Roman"/>
                <a:cs typeface="Times New Roman"/>
              </a:rPr>
              <a:t>"</a:t>
            </a:r>
            <a:r>
              <a:rPr sz="1100" spc="-20" dirty="0">
                <a:latin typeface="Times New Roman"/>
                <a:cs typeface="Times New Roman"/>
              </a:rPr>
              <a:t>F</a:t>
            </a:r>
            <a:r>
              <a:rPr sz="1100" dirty="0">
                <a:latin typeface="Times New Roman"/>
                <a:cs typeface="Times New Roman"/>
              </a:rPr>
              <a:t>r</a:t>
            </a:r>
            <a:r>
              <a:rPr sz="1100" spc="35" dirty="0">
                <a:latin typeface="Times New Roman"/>
                <a:cs typeface="Times New Roman"/>
              </a:rPr>
              <a:t>e</a:t>
            </a:r>
            <a:r>
              <a:rPr sz="1100" spc="30" dirty="0">
                <a:latin typeface="Times New Roman"/>
                <a:cs typeface="Times New Roman"/>
              </a:rPr>
              <a:t>e</a:t>
            </a:r>
            <a:r>
              <a:rPr sz="1100" spc="10" dirty="0">
                <a:latin typeface="Times New Roman"/>
                <a:cs typeface="Times New Roman"/>
              </a:rPr>
              <a:t>"</a:t>
            </a:r>
            <a:r>
              <a:rPr sz="1100" spc="-60" dirty="0">
                <a:latin typeface="Times New Roman"/>
                <a:cs typeface="Times New Roman"/>
              </a:rPr>
              <a:t> </a:t>
            </a:r>
            <a:r>
              <a:rPr sz="1100" spc="-35" dirty="0">
                <a:latin typeface="Times New Roman"/>
                <a:cs typeface="Times New Roman"/>
              </a:rPr>
              <a:t>p</a:t>
            </a:r>
            <a:r>
              <a:rPr sz="1100" spc="5" dirty="0">
                <a:latin typeface="Times New Roman"/>
                <a:cs typeface="Times New Roman"/>
              </a:rPr>
              <a:t>r</a:t>
            </a:r>
            <a:r>
              <a:rPr sz="1100" spc="-35" dirty="0">
                <a:latin typeface="Times New Roman"/>
                <a:cs typeface="Times New Roman"/>
              </a:rPr>
              <a:t>o</a:t>
            </a:r>
            <a:r>
              <a:rPr sz="1100" spc="-25" dirty="0">
                <a:latin typeface="Times New Roman"/>
                <a:cs typeface="Times New Roman"/>
              </a:rPr>
              <a:t>d</a:t>
            </a:r>
            <a:r>
              <a:rPr sz="1100" spc="-35" dirty="0">
                <a:latin typeface="Times New Roman"/>
                <a:cs typeface="Times New Roman"/>
              </a:rPr>
              <a:t>u</a:t>
            </a:r>
            <a:r>
              <a:rPr sz="1100" spc="35" dirty="0">
                <a:latin typeface="Times New Roman"/>
                <a:cs typeface="Times New Roman"/>
              </a:rPr>
              <a:t>c</a:t>
            </a:r>
            <a:r>
              <a:rPr sz="1100" spc="-10" dirty="0">
                <a:latin typeface="Times New Roman"/>
                <a:cs typeface="Times New Roman"/>
              </a:rPr>
              <a:t>t</a:t>
            </a:r>
            <a:r>
              <a:rPr sz="1100" spc="5" dirty="0">
                <a:latin typeface="Times New Roman"/>
                <a:cs typeface="Times New Roman"/>
              </a:rPr>
              <a:t>s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1454150" y="3991283"/>
            <a:ext cx="744855" cy="19685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1100" dirty="0">
                <a:latin typeface="Times New Roman"/>
                <a:cs typeface="Times New Roman"/>
              </a:rPr>
              <a:t>Value-added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3438144" y="1686305"/>
            <a:ext cx="1190625" cy="28575"/>
          </a:xfrm>
          <a:custGeom>
            <a:avLst/>
            <a:gdLst/>
            <a:ahLst/>
            <a:cxnLst/>
            <a:rect l="l" t="t" r="r" b="b"/>
            <a:pathLst>
              <a:path w="1190625" h="28575">
                <a:moveTo>
                  <a:pt x="1190244" y="28193"/>
                </a:moveTo>
                <a:lnTo>
                  <a:pt x="1190244" y="0"/>
                </a:lnTo>
                <a:lnTo>
                  <a:pt x="0" y="0"/>
                </a:lnTo>
                <a:lnTo>
                  <a:pt x="0" y="28193"/>
                </a:lnTo>
                <a:lnTo>
                  <a:pt x="1190244" y="28193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5057394" y="1686305"/>
            <a:ext cx="1190625" cy="28575"/>
          </a:xfrm>
          <a:custGeom>
            <a:avLst/>
            <a:gdLst/>
            <a:ahLst/>
            <a:cxnLst/>
            <a:rect l="l" t="t" r="r" b="b"/>
            <a:pathLst>
              <a:path w="1190625" h="28575">
                <a:moveTo>
                  <a:pt x="1190244" y="28193"/>
                </a:moveTo>
                <a:lnTo>
                  <a:pt x="1190244" y="0"/>
                </a:lnTo>
                <a:lnTo>
                  <a:pt x="0" y="0"/>
                </a:lnTo>
                <a:lnTo>
                  <a:pt x="0" y="28193"/>
                </a:lnTo>
                <a:lnTo>
                  <a:pt x="1190244" y="28193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6676643" y="1686305"/>
            <a:ext cx="1190625" cy="28575"/>
          </a:xfrm>
          <a:custGeom>
            <a:avLst/>
            <a:gdLst/>
            <a:ahLst/>
            <a:cxnLst/>
            <a:rect l="l" t="t" r="r" b="b"/>
            <a:pathLst>
              <a:path w="1190625" h="28575">
                <a:moveTo>
                  <a:pt x="1190244" y="28193"/>
                </a:moveTo>
                <a:lnTo>
                  <a:pt x="1190244" y="0"/>
                </a:lnTo>
                <a:lnTo>
                  <a:pt x="0" y="0"/>
                </a:lnTo>
                <a:lnTo>
                  <a:pt x="0" y="28193"/>
                </a:lnTo>
                <a:lnTo>
                  <a:pt x="1190244" y="28193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13" name="object 13"/>
          <p:cNvGrpSpPr/>
          <p:nvPr/>
        </p:nvGrpSpPr>
        <p:grpSpPr>
          <a:xfrm>
            <a:off x="1437513" y="2085594"/>
            <a:ext cx="10795" cy="2105660"/>
            <a:chOff x="1437513" y="2085594"/>
            <a:chExt cx="10795" cy="2105660"/>
          </a:xfrm>
        </p:grpSpPr>
        <p:sp>
          <p:nvSpPr>
            <p:cNvPr id="14" name="object 14"/>
            <p:cNvSpPr/>
            <p:nvPr/>
          </p:nvSpPr>
          <p:spPr>
            <a:xfrm>
              <a:off x="1437894" y="2085594"/>
              <a:ext cx="0" cy="2105025"/>
            </a:xfrm>
            <a:custGeom>
              <a:avLst/>
              <a:gdLst/>
              <a:ahLst/>
              <a:cxnLst/>
              <a:rect l="l" t="t" r="r" b="b"/>
              <a:pathLst>
                <a:path h="2105025">
                  <a:moveTo>
                    <a:pt x="0" y="0"/>
                  </a:moveTo>
                  <a:lnTo>
                    <a:pt x="0" y="2104644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" name="object 15"/>
            <p:cNvSpPr/>
            <p:nvPr/>
          </p:nvSpPr>
          <p:spPr>
            <a:xfrm>
              <a:off x="1437894" y="2086356"/>
              <a:ext cx="10160" cy="2105025"/>
            </a:xfrm>
            <a:custGeom>
              <a:avLst/>
              <a:gdLst/>
              <a:ahLst/>
              <a:cxnLst/>
              <a:rect l="l" t="t" r="r" b="b"/>
              <a:pathLst>
                <a:path w="10159" h="2105025">
                  <a:moveTo>
                    <a:pt x="9906" y="2104644"/>
                  </a:moveTo>
                  <a:lnTo>
                    <a:pt x="9906" y="0"/>
                  </a:lnTo>
                  <a:lnTo>
                    <a:pt x="0" y="0"/>
                  </a:lnTo>
                  <a:lnTo>
                    <a:pt x="0" y="2104644"/>
                  </a:lnTo>
                  <a:lnTo>
                    <a:pt x="9906" y="2104644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aphicFrame>
        <p:nvGraphicFramePr>
          <p:cNvPr id="16" name="object 16"/>
          <p:cNvGraphicFramePr>
            <a:graphicFrameLocks noGrp="1"/>
          </p:cNvGraphicFramePr>
          <p:nvPr/>
        </p:nvGraphicFramePr>
        <p:xfrm>
          <a:off x="5051488" y="2085213"/>
          <a:ext cx="1196340" cy="210629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8133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1056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98503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 marR="15875" algn="r">
                        <a:lnSpc>
                          <a:spcPct val="100000"/>
                        </a:lnSpc>
                        <a:spcBef>
                          <a:spcPts val="90"/>
                        </a:spcBef>
                      </a:pPr>
                      <a:r>
                        <a:rPr sz="1100" spc="-15" dirty="0">
                          <a:latin typeface="Times New Roman"/>
                          <a:cs typeface="Times New Roman"/>
                        </a:rPr>
                        <a:t>485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11430" marB="0">
                    <a:lnL w="12700">
                      <a:solidFill>
                        <a:srgbClr val="000000"/>
                      </a:solidFill>
                      <a:prstDash val="solid"/>
                    </a:lnL>
                    <a:lnT w="12700">
                      <a:solidFill>
                        <a:srgbClr val="000000"/>
                      </a:solidFill>
                      <a:prstDash val="soli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0502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12700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R="15875" algn="r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r>
                        <a:rPr sz="1100" spc="-15" dirty="0">
                          <a:solidFill>
                            <a:srgbClr val="7F7F7F"/>
                          </a:solidFill>
                          <a:latin typeface="Times New Roman"/>
                          <a:cs typeface="Times New Roman"/>
                        </a:rPr>
                        <a:t>250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3810" marB="0">
                    <a:lnL w="12700">
                      <a:solidFill>
                        <a:srgbClr val="000000"/>
                      </a:solidFill>
                      <a:prstDash val="soli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90502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12700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R="20955" algn="r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r>
                        <a:rPr sz="1100" spc="-35" dirty="0">
                          <a:solidFill>
                            <a:srgbClr val="7F7F7F"/>
                          </a:solidFill>
                          <a:latin typeface="Times New Roman"/>
                          <a:cs typeface="Times New Roman"/>
                        </a:rPr>
                        <a:t>25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3810" marB="0">
                    <a:lnL w="12700">
                      <a:solidFill>
                        <a:srgbClr val="000000"/>
                      </a:solidFill>
                      <a:prstDash val="soli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90502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12700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R="15875" algn="r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r>
                        <a:rPr sz="1100" spc="-15" dirty="0">
                          <a:solidFill>
                            <a:srgbClr val="7F7F7F"/>
                          </a:solidFill>
                          <a:latin typeface="Times New Roman"/>
                          <a:cs typeface="Times New Roman"/>
                        </a:rPr>
                        <a:t>150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3810" marB="0">
                    <a:lnL w="12700">
                      <a:solidFill>
                        <a:srgbClr val="000000"/>
                      </a:solidFill>
                      <a:prstDash val="soli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100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12700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R="20955" algn="r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r>
                        <a:rPr sz="1100" spc="-35" dirty="0">
                          <a:solidFill>
                            <a:srgbClr val="7F7F7F"/>
                          </a:solidFill>
                          <a:latin typeface="Times New Roman"/>
                          <a:cs typeface="Times New Roman"/>
                        </a:rPr>
                        <a:t>60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3810" marB="0">
                    <a:lnL w="12700">
                      <a:solidFill>
                        <a:srgbClr val="000000"/>
                      </a:solidFill>
                      <a:prstDash val="soli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753983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  <a:p>
                      <a:pPr marR="10795" algn="r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1100" dirty="0">
                          <a:latin typeface="Times New Roman"/>
                          <a:cs typeface="Times New Roman"/>
                        </a:rPr>
                        <a:t>0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3810" marB="0">
                    <a:lnR w="12700">
                      <a:solidFill>
                        <a:srgbClr val="000000"/>
                      </a:solidFill>
                      <a:prstDash val="solid"/>
                    </a:lnR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95643">
                <a:tc>
                  <a:txBody>
                    <a:bodyPr/>
                    <a:lstStyle/>
                    <a:p>
                      <a:pPr marR="10795" algn="r">
                        <a:lnSpc>
                          <a:spcPct val="100000"/>
                        </a:lnSpc>
                        <a:spcBef>
                          <a:spcPts val="90"/>
                        </a:spcBef>
                      </a:pPr>
                      <a:r>
                        <a:rPr sz="1100" spc="-15" dirty="0">
                          <a:latin typeface="Times New Roman"/>
                          <a:cs typeface="Times New Roman"/>
                        </a:rPr>
                        <a:t>485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11430" marB="0"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T w="12700">
                      <a:solidFill>
                        <a:srgbClr val="000000"/>
                      </a:solidFill>
                      <a:prstDash val="soli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7" name="object 17"/>
          <p:cNvGrpSpPr/>
          <p:nvPr/>
        </p:nvGrpSpPr>
        <p:grpSpPr>
          <a:xfrm>
            <a:off x="5056632" y="4561713"/>
            <a:ext cx="1191260" cy="963294"/>
            <a:chOff x="5056632" y="4561713"/>
            <a:chExt cx="1191260" cy="963294"/>
          </a:xfrm>
        </p:grpSpPr>
        <p:sp>
          <p:nvSpPr>
            <p:cNvPr id="18" name="object 18"/>
            <p:cNvSpPr/>
            <p:nvPr/>
          </p:nvSpPr>
          <p:spPr>
            <a:xfrm>
              <a:off x="5056632" y="4562094"/>
              <a:ext cx="1191260" cy="0"/>
            </a:xfrm>
            <a:custGeom>
              <a:avLst/>
              <a:gdLst/>
              <a:ahLst/>
              <a:cxnLst/>
              <a:rect l="l" t="t" r="r" b="b"/>
              <a:pathLst>
                <a:path w="1191260">
                  <a:moveTo>
                    <a:pt x="0" y="0"/>
                  </a:moveTo>
                  <a:lnTo>
                    <a:pt x="1191006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" name="object 19"/>
            <p:cNvSpPr/>
            <p:nvPr/>
          </p:nvSpPr>
          <p:spPr>
            <a:xfrm>
              <a:off x="5057394" y="4562094"/>
              <a:ext cx="1190625" cy="10160"/>
            </a:xfrm>
            <a:custGeom>
              <a:avLst/>
              <a:gdLst/>
              <a:ahLst/>
              <a:cxnLst/>
              <a:rect l="l" t="t" r="r" b="b"/>
              <a:pathLst>
                <a:path w="1190625" h="10160">
                  <a:moveTo>
                    <a:pt x="1190244" y="9905"/>
                  </a:moveTo>
                  <a:lnTo>
                    <a:pt x="1190244" y="0"/>
                  </a:lnTo>
                  <a:lnTo>
                    <a:pt x="0" y="0"/>
                  </a:lnTo>
                  <a:lnTo>
                    <a:pt x="0" y="9906"/>
                  </a:lnTo>
                  <a:lnTo>
                    <a:pt x="1190244" y="990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" name="object 20"/>
            <p:cNvSpPr/>
            <p:nvPr/>
          </p:nvSpPr>
          <p:spPr>
            <a:xfrm>
              <a:off x="5056632" y="5324094"/>
              <a:ext cx="1191260" cy="0"/>
            </a:xfrm>
            <a:custGeom>
              <a:avLst/>
              <a:gdLst/>
              <a:ahLst/>
              <a:cxnLst/>
              <a:rect l="l" t="t" r="r" b="b"/>
              <a:pathLst>
                <a:path w="1191260">
                  <a:moveTo>
                    <a:pt x="0" y="0"/>
                  </a:moveTo>
                  <a:lnTo>
                    <a:pt x="1191006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" name="object 21"/>
            <p:cNvSpPr/>
            <p:nvPr/>
          </p:nvSpPr>
          <p:spPr>
            <a:xfrm>
              <a:off x="5057394" y="5324094"/>
              <a:ext cx="1190625" cy="10160"/>
            </a:xfrm>
            <a:custGeom>
              <a:avLst/>
              <a:gdLst/>
              <a:ahLst/>
              <a:cxnLst/>
              <a:rect l="l" t="t" r="r" b="b"/>
              <a:pathLst>
                <a:path w="1190625" h="10160">
                  <a:moveTo>
                    <a:pt x="1190244" y="9905"/>
                  </a:moveTo>
                  <a:lnTo>
                    <a:pt x="1190244" y="0"/>
                  </a:lnTo>
                  <a:lnTo>
                    <a:pt x="0" y="0"/>
                  </a:lnTo>
                  <a:lnTo>
                    <a:pt x="0" y="9906"/>
                  </a:lnTo>
                  <a:lnTo>
                    <a:pt x="1190244" y="990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" name="object 22"/>
            <p:cNvSpPr/>
            <p:nvPr/>
          </p:nvSpPr>
          <p:spPr>
            <a:xfrm>
              <a:off x="5532882" y="4571238"/>
              <a:ext cx="0" cy="952500"/>
            </a:xfrm>
            <a:custGeom>
              <a:avLst/>
              <a:gdLst/>
              <a:ahLst/>
              <a:cxnLst/>
              <a:rect l="l" t="t" r="r" b="b"/>
              <a:pathLst>
                <a:path h="952500">
                  <a:moveTo>
                    <a:pt x="0" y="0"/>
                  </a:moveTo>
                  <a:lnTo>
                    <a:pt x="0" y="95250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" name="object 23"/>
            <p:cNvSpPr/>
            <p:nvPr/>
          </p:nvSpPr>
          <p:spPr>
            <a:xfrm>
              <a:off x="5533644" y="4572000"/>
              <a:ext cx="9525" cy="952500"/>
            </a:xfrm>
            <a:custGeom>
              <a:avLst/>
              <a:gdLst/>
              <a:ahLst/>
              <a:cxnLst/>
              <a:rect l="l" t="t" r="r" b="b"/>
              <a:pathLst>
                <a:path w="9525" h="952500">
                  <a:moveTo>
                    <a:pt x="9144" y="952500"/>
                  </a:moveTo>
                  <a:lnTo>
                    <a:pt x="9144" y="0"/>
                  </a:lnTo>
                  <a:lnTo>
                    <a:pt x="0" y="0"/>
                  </a:lnTo>
                  <a:lnTo>
                    <a:pt x="0" y="952500"/>
                  </a:lnTo>
                  <a:lnTo>
                    <a:pt x="9144" y="95250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aphicFrame>
        <p:nvGraphicFramePr>
          <p:cNvPr id="24" name="object 24"/>
          <p:cNvGraphicFramePr>
            <a:graphicFrameLocks noGrp="1"/>
          </p:cNvGraphicFramePr>
          <p:nvPr/>
        </p:nvGraphicFramePr>
        <p:xfrm>
          <a:off x="6671500" y="2085213"/>
          <a:ext cx="1195705" cy="210629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8005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099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7950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 marR="15875" algn="r">
                        <a:lnSpc>
                          <a:spcPct val="100000"/>
                        </a:lnSpc>
                        <a:spcBef>
                          <a:spcPts val="90"/>
                        </a:spcBef>
                      </a:pPr>
                      <a:r>
                        <a:rPr sz="1100" spc="-15" dirty="0">
                          <a:latin typeface="Times New Roman"/>
                          <a:cs typeface="Times New Roman"/>
                        </a:rPr>
                        <a:t>275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11430" marB="0">
                    <a:lnL w="12700">
                      <a:solidFill>
                        <a:srgbClr val="000000"/>
                      </a:solidFill>
                      <a:prstDash val="solid"/>
                    </a:lnL>
                    <a:lnT w="12700">
                      <a:solidFill>
                        <a:srgbClr val="000000"/>
                      </a:solidFill>
                      <a:prstDash val="soli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5949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12700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35"/>
                        </a:spcBef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 marR="15875" algn="r">
                        <a:lnSpc>
                          <a:spcPts val="1275"/>
                        </a:lnSpc>
                        <a:spcBef>
                          <a:spcPts val="5"/>
                        </a:spcBef>
                      </a:pPr>
                      <a:r>
                        <a:rPr sz="1100" spc="-15" dirty="0">
                          <a:solidFill>
                            <a:srgbClr val="7F7F7F"/>
                          </a:solidFill>
                          <a:latin typeface="Times New Roman"/>
                          <a:cs typeface="Times New Roman"/>
                        </a:rPr>
                        <a:t>275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99644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12700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solidFill>
                      <a:srgbClr val="F4B0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93378">
                <a:tc>
                  <a:txBody>
                    <a:bodyPr/>
                    <a:lstStyle/>
                    <a:p>
                      <a:pPr marR="10795" algn="r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100" spc="-15" dirty="0">
                          <a:latin typeface="Times New Roman"/>
                          <a:cs typeface="Times New Roman"/>
                        </a:rPr>
                        <a:t>250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6350" marB="0">
                    <a:lnR w="12700">
                      <a:solidFill>
                        <a:srgbClr val="000000"/>
                      </a:solidFill>
                      <a:prstDash val="solid"/>
                    </a:lnR>
                  </a:tcPr>
                </a:tc>
                <a:tc rowSpan="3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77715">
                <a:tc>
                  <a:txBody>
                    <a:bodyPr/>
                    <a:lstStyle/>
                    <a:p>
                      <a:pPr marR="10795" algn="r">
                        <a:lnSpc>
                          <a:spcPts val="1270"/>
                        </a:lnSpc>
                        <a:spcBef>
                          <a:spcPts val="30"/>
                        </a:spcBef>
                      </a:pPr>
                      <a:r>
                        <a:rPr sz="1100" spc="-15" dirty="0">
                          <a:solidFill>
                            <a:srgbClr val="7F7F7F"/>
                          </a:solidFill>
                          <a:latin typeface="Times New Roman"/>
                          <a:cs typeface="Times New Roman"/>
                        </a:rPr>
                        <a:t>250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3810" marB="0">
                    <a:lnR w="12700">
                      <a:solidFill>
                        <a:srgbClr val="000000"/>
                      </a:solidFill>
                      <a:prstDash val="solid"/>
                    </a:lnR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95262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12700">
                      <a:solidFill>
                        <a:srgbClr val="000000"/>
                      </a:solidFill>
                      <a:prstDash val="solid"/>
                    </a:lnR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4B084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95643">
                <a:tc>
                  <a:txBody>
                    <a:bodyPr/>
                    <a:lstStyle/>
                    <a:p>
                      <a:pPr marR="10795" algn="r">
                        <a:lnSpc>
                          <a:spcPct val="100000"/>
                        </a:lnSpc>
                        <a:spcBef>
                          <a:spcPts val="90"/>
                        </a:spcBef>
                      </a:pPr>
                      <a:r>
                        <a:rPr sz="1100" spc="-15" dirty="0">
                          <a:latin typeface="Times New Roman"/>
                          <a:cs typeface="Times New Roman"/>
                        </a:rPr>
                        <a:t>25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11430" marB="0"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T w="12700">
                      <a:solidFill>
                        <a:srgbClr val="000000"/>
                      </a:solidFill>
                      <a:prstDash val="soli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25" name="object 25"/>
          <p:cNvGrpSpPr/>
          <p:nvPr/>
        </p:nvGrpSpPr>
        <p:grpSpPr>
          <a:xfrm>
            <a:off x="1437513" y="4562094"/>
            <a:ext cx="10795" cy="962660"/>
            <a:chOff x="1437513" y="4562094"/>
            <a:chExt cx="10795" cy="962660"/>
          </a:xfrm>
        </p:grpSpPr>
        <p:sp>
          <p:nvSpPr>
            <p:cNvPr id="26" name="object 26"/>
            <p:cNvSpPr/>
            <p:nvPr/>
          </p:nvSpPr>
          <p:spPr>
            <a:xfrm>
              <a:off x="1437894" y="4562094"/>
              <a:ext cx="0" cy="962025"/>
            </a:xfrm>
            <a:custGeom>
              <a:avLst/>
              <a:gdLst/>
              <a:ahLst/>
              <a:cxnLst/>
              <a:rect l="l" t="t" r="r" b="b"/>
              <a:pathLst>
                <a:path h="962025">
                  <a:moveTo>
                    <a:pt x="0" y="0"/>
                  </a:moveTo>
                  <a:lnTo>
                    <a:pt x="0" y="961644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" name="object 27"/>
            <p:cNvSpPr/>
            <p:nvPr/>
          </p:nvSpPr>
          <p:spPr>
            <a:xfrm>
              <a:off x="1437894" y="4562094"/>
              <a:ext cx="10160" cy="962660"/>
            </a:xfrm>
            <a:custGeom>
              <a:avLst/>
              <a:gdLst/>
              <a:ahLst/>
              <a:cxnLst/>
              <a:rect l="l" t="t" r="r" b="b"/>
              <a:pathLst>
                <a:path w="10159" h="962660">
                  <a:moveTo>
                    <a:pt x="9906" y="962405"/>
                  </a:moveTo>
                  <a:lnTo>
                    <a:pt x="9906" y="0"/>
                  </a:lnTo>
                  <a:lnTo>
                    <a:pt x="0" y="0"/>
                  </a:lnTo>
                  <a:lnTo>
                    <a:pt x="0" y="962405"/>
                  </a:lnTo>
                  <a:lnTo>
                    <a:pt x="9906" y="96240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28" name="object 28"/>
          <p:cNvGrpSpPr/>
          <p:nvPr/>
        </p:nvGrpSpPr>
        <p:grpSpPr>
          <a:xfrm>
            <a:off x="6675881" y="4561713"/>
            <a:ext cx="1191260" cy="963294"/>
            <a:chOff x="6675881" y="4561713"/>
            <a:chExt cx="1191260" cy="963294"/>
          </a:xfrm>
        </p:grpSpPr>
        <p:sp>
          <p:nvSpPr>
            <p:cNvPr id="29" name="object 29"/>
            <p:cNvSpPr/>
            <p:nvPr/>
          </p:nvSpPr>
          <p:spPr>
            <a:xfrm>
              <a:off x="6675881" y="4562094"/>
              <a:ext cx="1191260" cy="0"/>
            </a:xfrm>
            <a:custGeom>
              <a:avLst/>
              <a:gdLst/>
              <a:ahLst/>
              <a:cxnLst/>
              <a:rect l="l" t="t" r="r" b="b"/>
              <a:pathLst>
                <a:path w="1191259">
                  <a:moveTo>
                    <a:pt x="0" y="0"/>
                  </a:moveTo>
                  <a:lnTo>
                    <a:pt x="1191006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" name="object 30"/>
            <p:cNvSpPr/>
            <p:nvPr/>
          </p:nvSpPr>
          <p:spPr>
            <a:xfrm>
              <a:off x="6676643" y="4562094"/>
              <a:ext cx="1190625" cy="10160"/>
            </a:xfrm>
            <a:custGeom>
              <a:avLst/>
              <a:gdLst/>
              <a:ahLst/>
              <a:cxnLst/>
              <a:rect l="l" t="t" r="r" b="b"/>
              <a:pathLst>
                <a:path w="1190625" h="10160">
                  <a:moveTo>
                    <a:pt x="1190244" y="9905"/>
                  </a:moveTo>
                  <a:lnTo>
                    <a:pt x="1190244" y="0"/>
                  </a:lnTo>
                  <a:lnTo>
                    <a:pt x="0" y="0"/>
                  </a:lnTo>
                  <a:lnTo>
                    <a:pt x="0" y="9905"/>
                  </a:lnTo>
                  <a:lnTo>
                    <a:pt x="1190244" y="990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" name="object 31"/>
            <p:cNvSpPr/>
            <p:nvPr/>
          </p:nvSpPr>
          <p:spPr>
            <a:xfrm>
              <a:off x="6675881" y="5324094"/>
              <a:ext cx="1191260" cy="0"/>
            </a:xfrm>
            <a:custGeom>
              <a:avLst/>
              <a:gdLst/>
              <a:ahLst/>
              <a:cxnLst/>
              <a:rect l="l" t="t" r="r" b="b"/>
              <a:pathLst>
                <a:path w="1191259">
                  <a:moveTo>
                    <a:pt x="0" y="0"/>
                  </a:moveTo>
                  <a:lnTo>
                    <a:pt x="1191006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" name="object 32"/>
            <p:cNvSpPr/>
            <p:nvPr/>
          </p:nvSpPr>
          <p:spPr>
            <a:xfrm>
              <a:off x="6676643" y="5324094"/>
              <a:ext cx="1190625" cy="10160"/>
            </a:xfrm>
            <a:custGeom>
              <a:avLst/>
              <a:gdLst/>
              <a:ahLst/>
              <a:cxnLst/>
              <a:rect l="l" t="t" r="r" b="b"/>
              <a:pathLst>
                <a:path w="1190625" h="10160">
                  <a:moveTo>
                    <a:pt x="1190244" y="9905"/>
                  </a:moveTo>
                  <a:lnTo>
                    <a:pt x="1190244" y="0"/>
                  </a:lnTo>
                  <a:lnTo>
                    <a:pt x="0" y="0"/>
                  </a:lnTo>
                  <a:lnTo>
                    <a:pt x="0" y="9905"/>
                  </a:lnTo>
                  <a:lnTo>
                    <a:pt x="1190244" y="990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" name="object 33"/>
            <p:cNvSpPr/>
            <p:nvPr/>
          </p:nvSpPr>
          <p:spPr>
            <a:xfrm>
              <a:off x="7152131" y="4571238"/>
              <a:ext cx="0" cy="952500"/>
            </a:xfrm>
            <a:custGeom>
              <a:avLst/>
              <a:gdLst/>
              <a:ahLst/>
              <a:cxnLst/>
              <a:rect l="l" t="t" r="r" b="b"/>
              <a:pathLst>
                <a:path h="952500">
                  <a:moveTo>
                    <a:pt x="0" y="0"/>
                  </a:moveTo>
                  <a:lnTo>
                    <a:pt x="0" y="95250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4" name="object 34"/>
            <p:cNvSpPr/>
            <p:nvPr/>
          </p:nvSpPr>
          <p:spPr>
            <a:xfrm>
              <a:off x="7152893" y="4572000"/>
              <a:ext cx="9525" cy="952500"/>
            </a:xfrm>
            <a:custGeom>
              <a:avLst/>
              <a:gdLst/>
              <a:ahLst/>
              <a:cxnLst/>
              <a:rect l="l" t="t" r="r" b="b"/>
              <a:pathLst>
                <a:path w="9525" h="952500">
                  <a:moveTo>
                    <a:pt x="9143" y="952500"/>
                  </a:moveTo>
                  <a:lnTo>
                    <a:pt x="9143" y="0"/>
                  </a:lnTo>
                  <a:lnTo>
                    <a:pt x="0" y="0"/>
                  </a:lnTo>
                  <a:lnTo>
                    <a:pt x="0" y="952500"/>
                  </a:lnTo>
                  <a:lnTo>
                    <a:pt x="9143" y="95250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35" name="object 35"/>
          <p:cNvGrpSpPr/>
          <p:nvPr/>
        </p:nvGrpSpPr>
        <p:grpSpPr>
          <a:xfrm>
            <a:off x="1437513" y="5894832"/>
            <a:ext cx="10795" cy="962660"/>
            <a:chOff x="1437513" y="5894832"/>
            <a:chExt cx="10795" cy="962660"/>
          </a:xfrm>
        </p:grpSpPr>
        <p:sp>
          <p:nvSpPr>
            <p:cNvPr id="36" name="object 36"/>
            <p:cNvSpPr/>
            <p:nvPr/>
          </p:nvSpPr>
          <p:spPr>
            <a:xfrm>
              <a:off x="1437894" y="5894832"/>
              <a:ext cx="0" cy="962660"/>
            </a:xfrm>
            <a:custGeom>
              <a:avLst/>
              <a:gdLst/>
              <a:ahLst/>
              <a:cxnLst/>
              <a:rect l="l" t="t" r="r" b="b"/>
              <a:pathLst>
                <a:path h="962659">
                  <a:moveTo>
                    <a:pt x="0" y="0"/>
                  </a:moveTo>
                  <a:lnTo>
                    <a:pt x="0" y="962406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7" name="object 37"/>
            <p:cNvSpPr/>
            <p:nvPr/>
          </p:nvSpPr>
          <p:spPr>
            <a:xfrm>
              <a:off x="1437894" y="5895594"/>
              <a:ext cx="10160" cy="962025"/>
            </a:xfrm>
            <a:custGeom>
              <a:avLst/>
              <a:gdLst/>
              <a:ahLst/>
              <a:cxnLst/>
              <a:rect l="l" t="t" r="r" b="b"/>
              <a:pathLst>
                <a:path w="10159" h="962025">
                  <a:moveTo>
                    <a:pt x="9906" y="961644"/>
                  </a:moveTo>
                  <a:lnTo>
                    <a:pt x="9906" y="0"/>
                  </a:lnTo>
                  <a:lnTo>
                    <a:pt x="0" y="0"/>
                  </a:lnTo>
                  <a:lnTo>
                    <a:pt x="0" y="961644"/>
                  </a:lnTo>
                  <a:lnTo>
                    <a:pt x="9906" y="961644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38" name="object 38"/>
          <p:cNvGrpSpPr/>
          <p:nvPr/>
        </p:nvGrpSpPr>
        <p:grpSpPr>
          <a:xfrm>
            <a:off x="5532501" y="5904738"/>
            <a:ext cx="10795" cy="952500"/>
            <a:chOff x="5532501" y="5904738"/>
            <a:chExt cx="10795" cy="952500"/>
          </a:xfrm>
        </p:grpSpPr>
        <p:sp>
          <p:nvSpPr>
            <p:cNvPr id="39" name="object 39"/>
            <p:cNvSpPr/>
            <p:nvPr/>
          </p:nvSpPr>
          <p:spPr>
            <a:xfrm>
              <a:off x="5532882" y="5904738"/>
              <a:ext cx="0" cy="952500"/>
            </a:xfrm>
            <a:custGeom>
              <a:avLst/>
              <a:gdLst/>
              <a:ahLst/>
              <a:cxnLst/>
              <a:rect l="l" t="t" r="r" b="b"/>
              <a:pathLst>
                <a:path h="952500">
                  <a:moveTo>
                    <a:pt x="0" y="0"/>
                  </a:moveTo>
                  <a:lnTo>
                    <a:pt x="0" y="95250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0" name="object 40"/>
            <p:cNvSpPr/>
            <p:nvPr/>
          </p:nvSpPr>
          <p:spPr>
            <a:xfrm>
              <a:off x="5533644" y="5904738"/>
              <a:ext cx="9525" cy="952500"/>
            </a:xfrm>
            <a:custGeom>
              <a:avLst/>
              <a:gdLst/>
              <a:ahLst/>
              <a:cxnLst/>
              <a:rect l="l" t="t" r="r" b="b"/>
              <a:pathLst>
                <a:path w="9525" h="952500">
                  <a:moveTo>
                    <a:pt x="9144" y="952500"/>
                  </a:moveTo>
                  <a:lnTo>
                    <a:pt x="9144" y="0"/>
                  </a:lnTo>
                  <a:lnTo>
                    <a:pt x="0" y="0"/>
                  </a:lnTo>
                  <a:lnTo>
                    <a:pt x="0" y="952500"/>
                  </a:lnTo>
                  <a:lnTo>
                    <a:pt x="9144" y="95250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41" name="object 41"/>
          <p:cNvGrpSpPr/>
          <p:nvPr/>
        </p:nvGrpSpPr>
        <p:grpSpPr>
          <a:xfrm>
            <a:off x="7151751" y="5904738"/>
            <a:ext cx="10795" cy="952500"/>
            <a:chOff x="7151751" y="5904738"/>
            <a:chExt cx="10795" cy="952500"/>
          </a:xfrm>
        </p:grpSpPr>
        <p:sp>
          <p:nvSpPr>
            <p:cNvPr id="42" name="object 42"/>
            <p:cNvSpPr/>
            <p:nvPr/>
          </p:nvSpPr>
          <p:spPr>
            <a:xfrm>
              <a:off x="7152132" y="5904738"/>
              <a:ext cx="0" cy="952500"/>
            </a:xfrm>
            <a:custGeom>
              <a:avLst/>
              <a:gdLst/>
              <a:ahLst/>
              <a:cxnLst/>
              <a:rect l="l" t="t" r="r" b="b"/>
              <a:pathLst>
                <a:path h="952500">
                  <a:moveTo>
                    <a:pt x="0" y="0"/>
                  </a:moveTo>
                  <a:lnTo>
                    <a:pt x="0" y="95250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3" name="object 43"/>
            <p:cNvSpPr/>
            <p:nvPr/>
          </p:nvSpPr>
          <p:spPr>
            <a:xfrm>
              <a:off x="7152894" y="5904738"/>
              <a:ext cx="9525" cy="952500"/>
            </a:xfrm>
            <a:custGeom>
              <a:avLst/>
              <a:gdLst/>
              <a:ahLst/>
              <a:cxnLst/>
              <a:rect l="l" t="t" r="r" b="b"/>
              <a:pathLst>
                <a:path w="9525" h="952500">
                  <a:moveTo>
                    <a:pt x="9143" y="952500"/>
                  </a:moveTo>
                  <a:lnTo>
                    <a:pt x="9143" y="0"/>
                  </a:lnTo>
                  <a:lnTo>
                    <a:pt x="0" y="0"/>
                  </a:lnTo>
                  <a:lnTo>
                    <a:pt x="0" y="952500"/>
                  </a:lnTo>
                  <a:lnTo>
                    <a:pt x="9143" y="95250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44" name="object 44"/>
          <p:cNvGrpSpPr/>
          <p:nvPr/>
        </p:nvGrpSpPr>
        <p:grpSpPr>
          <a:xfrm>
            <a:off x="8771001" y="5904738"/>
            <a:ext cx="10795" cy="952500"/>
            <a:chOff x="8771001" y="5904738"/>
            <a:chExt cx="10795" cy="952500"/>
          </a:xfrm>
        </p:grpSpPr>
        <p:sp>
          <p:nvSpPr>
            <p:cNvPr id="45" name="object 45"/>
            <p:cNvSpPr/>
            <p:nvPr/>
          </p:nvSpPr>
          <p:spPr>
            <a:xfrm>
              <a:off x="8771382" y="5904738"/>
              <a:ext cx="0" cy="952500"/>
            </a:xfrm>
            <a:custGeom>
              <a:avLst/>
              <a:gdLst/>
              <a:ahLst/>
              <a:cxnLst/>
              <a:rect l="l" t="t" r="r" b="b"/>
              <a:pathLst>
                <a:path h="952500">
                  <a:moveTo>
                    <a:pt x="0" y="0"/>
                  </a:moveTo>
                  <a:lnTo>
                    <a:pt x="0" y="95250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6" name="object 46"/>
            <p:cNvSpPr/>
            <p:nvPr/>
          </p:nvSpPr>
          <p:spPr>
            <a:xfrm>
              <a:off x="8771382" y="5904738"/>
              <a:ext cx="10160" cy="952500"/>
            </a:xfrm>
            <a:custGeom>
              <a:avLst/>
              <a:gdLst/>
              <a:ahLst/>
              <a:cxnLst/>
              <a:rect l="l" t="t" r="r" b="b"/>
              <a:pathLst>
                <a:path w="10159" h="952500">
                  <a:moveTo>
                    <a:pt x="9905" y="952500"/>
                  </a:moveTo>
                  <a:lnTo>
                    <a:pt x="9905" y="0"/>
                  </a:lnTo>
                  <a:lnTo>
                    <a:pt x="0" y="0"/>
                  </a:lnTo>
                  <a:lnTo>
                    <a:pt x="0" y="952500"/>
                  </a:lnTo>
                  <a:lnTo>
                    <a:pt x="9905" y="95250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47" name="object 47"/>
          <p:cNvGrpSpPr/>
          <p:nvPr/>
        </p:nvGrpSpPr>
        <p:grpSpPr>
          <a:xfrm>
            <a:off x="3914013" y="5904738"/>
            <a:ext cx="10795" cy="952500"/>
            <a:chOff x="3914013" y="5904738"/>
            <a:chExt cx="10795" cy="952500"/>
          </a:xfrm>
        </p:grpSpPr>
        <p:sp>
          <p:nvSpPr>
            <p:cNvPr id="48" name="object 48"/>
            <p:cNvSpPr/>
            <p:nvPr/>
          </p:nvSpPr>
          <p:spPr>
            <a:xfrm>
              <a:off x="3914394" y="5904738"/>
              <a:ext cx="0" cy="952500"/>
            </a:xfrm>
            <a:custGeom>
              <a:avLst/>
              <a:gdLst/>
              <a:ahLst/>
              <a:cxnLst/>
              <a:rect l="l" t="t" r="r" b="b"/>
              <a:pathLst>
                <a:path h="952500">
                  <a:moveTo>
                    <a:pt x="0" y="0"/>
                  </a:moveTo>
                  <a:lnTo>
                    <a:pt x="0" y="95250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9" name="object 49"/>
            <p:cNvSpPr/>
            <p:nvPr/>
          </p:nvSpPr>
          <p:spPr>
            <a:xfrm>
              <a:off x="3914394" y="5904738"/>
              <a:ext cx="10160" cy="952500"/>
            </a:xfrm>
            <a:custGeom>
              <a:avLst/>
              <a:gdLst/>
              <a:ahLst/>
              <a:cxnLst/>
              <a:rect l="l" t="t" r="r" b="b"/>
              <a:pathLst>
                <a:path w="10160" h="952500">
                  <a:moveTo>
                    <a:pt x="9905" y="952500"/>
                  </a:moveTo>
                  <a:lnTo>
                    <a:pt x="9905" y="0"/>
                  </a:lnTo>
                  <a:lnTo>
                    <a:pt x="0" y="0"/>
                  </a:lnTo>
                  <a:lnTo>
                    <a:pt x="0" y="952500"/>
                  </a:lnTo>
                  <a:lnTo>
                    <a:pt x="9905" y="95250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50" name="object 50"/>
          <p:cNvSpPr/>
          <p:nvPr/>
        </p:nvSpPr>
        <p:spPr>
          <a:xfrm>
            <a:off x="8295893" y="1686305"/>
            <a:ext cx="1190625" cy="28575"/>
          </a:xfrm>
          <a:custGeom>
            <a:avLst/>
            <a:gdLst/>
            <a:ahLst/>
            <a:cxnLst/>
            <a:rect l="l" t="t" r="r" b="b"/>
            <a:pathLst>
              <a:path w="1190625" h="28575">
                <a:moveTo>
                  <a:pt x="1190244" y="28193"/>
                </a:moveTo>
                <a:lnTo>
                  <a:pt x="1190244" y="0"/>
                </a:lnTo>
                <a:lnTo>
                  <a:pt x="0" y="0"/>
                </a:lnTo>
                <a:lnTo>
                  <a:pt x="0" y="28193"/>
                </a:lnTo>
                <a:lnTo>
                  <a:pt x="1190244" y="28193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graphicFrame>
        <p:nvGraphicFramePr>
          <p:cNvPr id="51" name="object 51"/>
          <p:cNvGraphicFramePr>
            <a:graphicFrameLocks noGrp="1"/>
          </p:cNvGraphicFramePr>
          <p:nvPr/>
        </p:nvGraphicFramePr>
        <p:xfrm>
          <a:off x="8289988" y="2085213"/>
          <a:ext cx="1206500" cy="211137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8069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0993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98503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 marR="15875" algn="r">
                        <a:lnSpc>
                          <a:spcPct val="100000"/>
                        </a:lnSpc>
                        <a:spcBef>
                          <a:spcPts val="90"/>
                        </a:spcBef>
                      </a:pPr>
                      <a:r>
                        <a:rPr sz="1100" spc="-15" dirty="0">
                          <a:latin typeface="Times New Roman"/>
                          <a:cs typeface="Times New Roman"/>
                        </a:rPr>
                        <a:t>760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11430" marB="0">
                    <a:lnL w="12700">
                      <a:solidFill>
                        <a:srgbClr val="000000"/>
                      </a:solidFill>
                      <a:prstDash val="solid"/>
                    </a:lnL>
                    <a:lnT w="12700">
                      <a:solidFill>
                        <a:srgbClr val="000000"/>
                      </a:solidFill>
                      <a:prstDash val="soli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0502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12700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R="20320" algn="r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r>
                        <a:rPr sz="1100" spc="-30" dirty="0">
                          <a:solidFill>
                            <a:srgbClr val="7F7F7F"/>
                          </a:solidFill>
                          <a:latin typeface="Times New Roman"/>
                          <a:cs typeface="Times New Roman"/>
                        </a:rPr>
                        <a:t>250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3810" marB="0">
                    <a:lnL w="12700">
                      <a:solidFill>
                        <a:srgbClr val="000000"/>
                      </a:solidFill>
                      <a:prstDash val="soli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90502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12700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R="15875" algn="r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r>
                        <a:rPr sz="1100" spc="-10" dirty="0">
                          <a:solidFill>
                            <a:srgbClr val="7F7F7F"/>
                          </a:solidFill>
                          <a:latin typeface="Times New Roman"/>
                          <a:cs typeface="Times New Roman"/>
                        </a:rPr>
                        <a:t>25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3810" marB="0">
                    <a:lnL w="12700">
                      <a:solidFill>
                        <a:srgbClr val="000000"/>
                      </a:solidFill>
                      <a:prstDash val="soli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90502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12700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R="20320" algn="r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r>
                        <a:rPr sz="1100" spc="-30" dirty="0">
                          <a:solidFill>
                            <a:srgbClr val="7F7F7F"/>
                          </a:solidFill>
                          <a:latin typeface="Times New Roman"/>
                          <a:cs typeface="Times New Roman"/>
                        </a:rPr>
                        <a:t>150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3810" marB="0">
                    <a:lnL w="12700">
                      <a:solidFill>
                        <a:srgbClr val="000000"/>
                      </a:solidFill>
                      <a:prstDash val="soli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90502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12700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R="15875" algn="r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r>
                        <a:rPr sz="1100" spc="-10" dirty="0">
                          <a:solidFill>
                            <a:srgbClr val="7F7F7F"/>
                          </a:solidFill>
                          <a:latin typeface="Times New Roman"/>
                          <a:cs typeface="Times New Roman"/>
                        </a:rPr>
                        <a:t>60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3810" marB="0">
                    <a:lnL w="12700">
                      <a:solidFill>
                        <a:srgbClr val="000000"/>
                      </a:solidFill>
                      <a:prstDash val="soli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90502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12700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R="20320" algn="r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r>
                        <a:rPr sz="1100" spc="-30" dirty="0">
                          <a:solidFill>
                            <a:srgbClr val="7F7F7F"/>
                          </a:solidFill>
                          <a:latin typeface="Times New Roman"/>
                          <a:cs typeface="Times New Roman"/>
                        </a:rPr>
                        <a:t>275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3810" marB="0">
                    <a:lnL w="12700">
                      <a:solidFill>
                        <a:srgbClr val="000000"/>
                      </a:solidFill>
                      <a:prstDash val="soli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90502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12700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R="15875" algn="r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r>
                        <a:rPr sz="1100" dirty="0">
                          <a:solidFill>
                            <a:srgbClr val="7F7F7F"/>
                          </a:solidFill>
                          <a:latin typeface="Times New Roman"/>
                          <a:cs typeface="Times New Roman"/>
                        </a:rPr>
                        <a:t>0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3810" marB="0">
                    <a:lnL w="12700">
                      <a:solidFill>
                        <a:srgbClr val="000000"/>
                      </a:solidFill>
                      <a:prstDash val="soli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90502">
                <a:tc>
                  <a:txBody>
                    <a:bodyPr/>
                    <a:lstStyle/>
                    <a:p>
                      <a:pPr marR="14604" algn="r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r>
                        <a:rPr sz="1100" spc="-30" dirty="0">
                          <a:latin typeface="Times New Roman"/>
                          <a:cs typeface="Times New Roman"/>
                        </a:rPr>
                        <a:t>250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3810" marB="0">
                    <a:lnR w="12700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90502">
                <a:tc>
                  <a:txBody>
                    <a:bodyPr/>
                    <a:lstStyle/>
                    <a:p>
                      <a:pPr marR="15240" algn="r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r>
                        <a:rPr sz="1100" spc="-30" dirty="0">
                          <a:solidFill>
                            <a:srgbClr val="7F7F7F"/>
                          </a:solidFill>
                          <a:latin typeface="Times New Roman"/>
                          <a:cs typeface="Times New Roman"/>
                        </a:rPr>
                        <a:t>250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3810" marB="0">
                    <a:lnR w="12700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82475">
                <a:tc>
                  <a:txBody>
                    <a:bodyPr/>
                    <a:lstStyle/>
                    <a:p>
                      <a:pPr marR="10795" algn="r">
                        <a:lnSpc>
                          <a:spcPts val="1305"/>
                        </a:lnSpc>
                        <a:spcBef>
                          <a:spcPts val="30"/>
                        </a:spcBef>
                      </a:pPr>
                      <a:r>
                        <a:rPr sz="1100" dirty="0">
                          <a:solidFill>
                            <a:srgbClr val="7F7F7F"/>
                          </a:solidFill>
                          <a:latin typeface="Times New Roman"/>
                          <a:cs typeface="Times New Roman"/>
                        </a:rPr>
                        <a:t>0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3810" marB="0">
                    <a:lnR w="12700">
                      <a:solidFill>
                        <a:srgbClr val="000000"/>
                      </a:solidFill>
                      <a:prstDash val="solid"/>
                    </a:lnR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95643">
                <a:tc>
                  <a:txBody>
                    <a:bodyPr/>
                    <a:lstStyle/>
                    <a:p>
                      <a:pPr marR="10795" algn="r">
                        <a:lnSpc>
                          <a:spcPct val="100000"/>
                        </a:lnSpc>
                        <a:spcBef>
                          <a:spcPts val="90"/>
                        </a:spcBef>
                      </a:pPr>
                      <a:r>
                        <a:rPr sz="1100" spc="-15" dirty="0">
                          <a:latin typeface="Times New Roman"/>
                          <a:cs typeface="Times New Roman"/>
                        </a:rPr>
                        <a:t>510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11430" marB="0"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T w="12700">
                      <a:solidFill>
                        <a:srgbClr val="000000"/>
                      </a:solidFill>
                      <a:prstDash val="soli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77" name="object 77"/>
          <p:cNvSpPr txBox="1"/>
          <p:nvPr/>
        </p:nvSpPr>
        <p:spPr>
          <a:xfrm>
            <a:off x="1454150" y="6292096"/>
            <a:ext cx="1578610" cy="56515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7790">
              <a:lnSpc>
                <a:spcPct val="100000"/>
              </a:lnSpc>
            </a:pPr>
            <a:r>
              <a:rPr sz="1100" spc="5" dirty="0">
                <a:latin typeface="Times New Roman"/>
                <a:cs typeface="Times New Roman"/>
              </a:rPr>
              <a:t>Software</a:t>
            </a:r>
            <a:r>
              <a:rPr sz="1100" spc="20" dirty="0">
                <a:latin typeface="Times New Roman"/>
                <a:cs typeface="Times New Roman"/>
              </a:rPr>
              <a:t> </a:t>
            </a:r>
            <a:r>
              <a:rPr sz="1100" spc="-10" dirty="0">
                <a:latin typeface="Times New Roman"/>
                <a:cs typeface="Times New Roman"/>
              </a:rPr>
              <a:t>(platform</a:t>
            </a:r>
            <a:r>
              <a:rPr sz="1100" spc="-50" dirty="0">
                <a:latin typeface="Times New Roman"/>
                <a:cs typeface="Times New Roman"/>
              </a:rPr>
              <a:t> </a:t>
            </a:r>
            <a:r>
              <a:rPr sz="1100" spc="15" dirty="0">
                <a:latin typeface="Times New Roman"/>
                <a:cs typeface="Times New Roman"/>
              </a:rPr>
              <a:t>asset)</a:t>
            </a:r>
            <a:endParaRPr sz="1100">
              <a:latin typeface="Times New Roman"/>
              <a:cs typeface="Times New Roman"/>
            </a:endParaRPr>
          </a:p>
          <a:p>
            <a:pPr marL="12700" marR="5080" indent="85090">
              <a:lnSpc>
                <a:spcPct val="113599"/>
              </a:lnSpc>
            </a:pPr>
            <a:r>
              <a:rPr sz="1100" spc="5" dirty="0">
                <a:latin typeface="Times New Roman"/>
                <a:cs typeface="Times New Roman"/>
              </a:rPr>
              <a:t>Software</a:t>
            </a:r>
            <a:r>
              <a:rPr sz="1100" spc="20" dirty="0">
                <a:latin typeface="Times New Roman"/>
                <a:cs typeface="Times New Roman"/>
              </a:rPr>
              <a:t> </a:t>
            </a:r>
            <a:r>
              <a:rPr sz="1100" spc="5" dirty="0">
                <a:latin typeface="Times New Roman"/>
                <a:cs typeface="Times New Roman"/>
              </a:rPr>
              <a:t>(database</a:t>
            </a:r>
            <a:r>
              <a:rPr sz="1100" spc="25" dirty="0">
                <a:latin typeface="Times New Roman"/>
                <a:cs typeface="Times New Roman"/>
              </a:rPr>
              <a:t> </a:t>
            </a:r>
            <a:r>
              <a:rPr sz="1100" spc="15" dirty="0">
                <a:latin typeface="Times New Roman"/>
                <a:cs typeface="Times New Roman"/>
              </a:rPr>
              <a:t>asset) </a:t>
            </a:r>
            <a:r>
              <a:rPr sz="1100" spc="-260" dirty="0">
                <a:latin typeface="Times New Roman"/>
                <a:cs typeface="Times New Roman"/>
              </a:rPr>
              <a:t> </a:t>
            </a:r>
            <a:r>
              <a:rPr sz="1100" spc="20" dirty="0">
                <a:latin typeface="Times New Roman"/>
                <a:cs typeface="Times New Roman"/>
              </a:rPr>
              <a:t>Net</a:t>
            </a:r>
            <a:r>
              <a:rPr sz="1100" spc="-35" dirty="0">
                <a:latin typeface="Times New Roman"/>
                <a:cs typeface="Times New Roman"/>
              </a:rPr>
              <a:t> </a:t>
            </a:r>
            <a:r>
              <a:rPr sz="1100" spc="-20" dirty="0">
                <a:latin typeface="Times New Roman"/>
                <a:cs typeface="Times New Roman"/>
              </a:rPr>
              <a:t>lending(+)/borrowing(-)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78" name="object 78"/>
          <p:cNvSpPr txBox="1"/>
          <p:nvPr/>
        </p:nvSpPr>
        <p:spPr>
          <a:xfrm>
            <a:off x="5301492" y="6292096"/>
            <a:ext cx="230504" cy="56515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100" spc="-25" dirty="0">
                <a:solidFill>
                  <a:srgbClr val="7F7F7F"/>
                </a:solidFill>
                <a:latin typeface="Times New Roman"/>
                <a:cs typeface="Times New Roman"/>
              </a:rPr>
              <a:t>1</a:t>
            </a:r>
            <a:r>
              <a:rPr sz="1100" spc="-35" dirty="0">
                <a:solidFill>
                  <a:srgbClr val="7F7F7F"/>
                </a:solidFill>
                <a:latin typeface="Times New Roman"/>
                <a:cs typeface="Times New Roman"/>
              </a:rPr>
              <a:t>5</a:t>
            </a:r>
            <a:r>
              <a:rPr sz="1100" spc="10" dirty="0">
                <a:solidFill>
                  <a:srgbClr val="7F7F7F"/>
                </a:solidFill>
                <a:latin typeface="Times New Roman"/>
                <a:cs typeface="Times New Roman"/>
              </a:rPr>
              <a:t>0</a:t>
            </a:r>
            <a:endParaRPr sz="1100">
              <a:latin typeface="Times New Roman"/>
              <a:cs typeface="Times New Roman"/>
            </a:endParaRPr>
          </a:p>
          <a:p>
            <a:pPr marL="79375">
              <a:lnSpc>
                <a:spcPct val="100000"/>
              </a:lnSpc>
              <a:spcBef>
                <a:spcPts val="180"/>
              </a:spcBef>
            </a:pPr>
            <a:r>
              <a:rPr sz="1100" spc="-35" dirty="0">
                <a:solidFill>
                  <a:srgbClr val="7F7F7F"/>
                </a:solidFill>
                <a:latin typeface="Times New Roman"/>
                <a:cs typeface="Times New Roman"/>
              </a:rPr>
              <a:t>60</a:t>
            </a:r>
            <a:endParaRPr sz="1100">
              <a:latin typeface="Times New Roman"/>
              <a:cs typeface="Times New Roman"/>
            </a:endParaRPr>
          </a:p>
          <a:p>
            <a:pPr marL="80010">
              <a:lnSpc>
                <a:spcPct val="100000"/>
              </a:lnSpc>
              <a:spcBef>
                <a:spcPts val="180"/>
              </a:spcBef>
            </a:pPr>
            <a:r>
              <a:rPr sz="1100" spc="-35" dirty="0">
                <a:latin typeface="Times New Roman"/>
                <a:cs typeface="Times New Roman"/>
              </a:rPr>
              <a:t>50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79" name="object 79"/>
          <p:cNvSpPr txBox="1"/>
          <p:nvPr/>
        </p:nvSpPr>
        <p:spPr>
          <a:xfrm>
            <a:off x="8539994" y="6292096"/>
            <a:ext cx="231140" cy="56515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9525" algn="r">
              <a:lnSpc>
                <a:spcPct val="100000"/>
              </a:lnSpc>
            </a:pPr>
            <a:r>
              <a:rPr sz="1100" spc="-35" dirty="0">
                <a:solidFill>
                  <a:srgbClr val="7F7F7F"/>
                </a:solidFill>
                <a:latin typeface="Times New Roman"/>
                <a:cs typeface="Times New Roman"/>
              </a:rPr>
              <a:t>1</a:t>
            </a:r>
            <a:r>
              <a:rPr sz="1100" spc="-25" dirty="0">
                <a:solidFill>
                  <a:srgbClr val="7F7F7F"/>
                </a:solidFill>
                <a:latin typeface="Times New Roman"/>
                <a:cs typeface="Times New Roman"/>
              </a:rPr>
              <a:t>50</a:t>
            </a:r>
            <a:endParaRPr sz="1100">
              <a:latin typeface="Times New Roman"/>
              <a:cs typeface="Times New Roman"/>
            </a:endParaRPr>
          </a:p>
          <a:p>
            <a:pPr marR="5080" algn="r">
              <a:lnSpc>
                <a:spcPct val="100000"/>
              </a:lnSpc>
              <a:spcBef>
                <a:spcPts val="180"/>
              </a:spcBef>
            </a:pPr>
            <a:r>
              <a:rPr sz="1100" spc="-10" dirty="0">
                <a:solidFill>
                  <a:srgbClr val="7F7F7F"/>
                </a:solidFill>
                <a:latin typeface="Times New Roman"/>
                <a:cs typeface="Times New Roman"/>
              </a:rPr>
              <a:t>60</a:t>
            </a:r>
            <a:endParaRPr sz="1100">
              <a:latin typeface="Times New Roman"/>
              <a:cs typeface="Times New Roman"/>
            </a:endParaRPr>
          </a:p>
          <a:p>
            <a:pPr marR="5080" algn="r">
              <a:lnSpc>
                <a:spcPct val="100000"/>
              </a:lnSpc>
              <a:spcBef>
                <a:spcPts val="180"/>
              </a:spcBef>
            </a:pPr>
            <a:r>
              <a:rPr sz="1100" spc="10" dirty="0">
                <a:latin typeface="Times New Roman"/>
                <a:cs typeface="Times New Roman"/>
              </a:rPr>
              <a:t>0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80" name="object 80"/>
          <p:cNvSpPr txBox="1"/>
          <p:nvPr/>
        </p:nvSpPr>
        <p:spPr>
          <a:xfrm>
            <a:off x="587762" y="6387362"/>
            <a:ext cx="502920" cy="18415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100" spc="20" dirty="0">
                <a:latin typeface="Times New Roman"/>
                <a:cs typeface="Times New Roman"/>
              </a:rPr>
              <a:t>A</a:t>
            </a:r>
            <a:r>
              <a:rPr sz="1100" spc="35" dirty="0">
                <a:latin typeface="Times New Roman"/>
                <a:cs typeface="Times New Roman"/>
              </a:rPr>
              <a:t>c</a:t>
            </a:r>
            <a:r>
              <a:rPr sz="1100" spc="30" dirty="0">
                <a:latin typeface="Times New Roman"/>
                <a:cs typeface="Times New Roman"/>
              </a:rPr>
              <a:t>c</a:t>
            </a:r>
            <a:r>
              <a:rPr sz="1100" spc="-35" dirty="0">
                <a:latin typeface="Times New Roman"/>
                <a:cs typeface="Times New Roman"/>
              </a:rPr>
              <a:t>o</a:t>
            </a:r>
            <a:r>
              <a:rPr sz="1100" spc="-25" dirty="0">
                <a:latin typeface="Times New Roman"/>
                <a:cs typeface="Times New Roman"/>
              </a:rPr>
              <a:t>u</a:t>
            </a:r>
            <a:r>
              <a:rPr sz="1100" spc="-35" dirty="0">
                <a:latin typeface="Times New Roman"/>
                <a:cs typeface="Times New Roman"/>
              </a:rPr>
              <a:t>n</a:t>
            </a:r>
            <a:r>
              <a:rPr sz="1100" spc="5" dirty="0">
                <a:latin typeface="Times New Roman"/>
                <a:cs typeface="Times New Roman"/>
              </a:rPr>
              <a:t>t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81" name="object 81"/>
          <p:cNvSpPr txBox="1"/>
          <p:nvPr/>
        </p:nvSpPr>
        <p:spPr>
          <a:xfrm>
            <a:off x="3702522" y="6673101"/>
            <a:ext cx="211454" cy="18415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100" dirty="0">
                <a:latin typeface="Times New Roman"/>
                <a:cs typeface="Times New Roman"/>
              </a:rPr>
              <a:t>-</a:t>
            </a:r>
            <a:r>
              <a:rPr sz="1100" spc="-25" dirty="0">
                <a:latin typeface="Times New Roman"/>
                <a:cs typeface="Times New Roman"/>
              </a:rPr>
              <a:t>7</a:t>
            </a:r>
            <a:r>
              <a:rPr sz="1100" spc="10" dirty="0">
                <a:latin typeface="Times New Roman"/>
                <a:cs typeface="Times New Roman"/>
              </a:rPr>
              <a:t>5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82" name="object 82"/>
          <p:cNvSpPr txBox="1"/>
          <p:nvPr/>
        </p:nvSpPr>
        <p:spPr>
          <a:xfrm>
            <a:off x="6988339" y="6673101"/>
            <a:ext cx="158115" cy="18415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100" spc="-35" dirty="0">
                <a:latin typeface="Times New Roman"/>
                <a:cs typeface="Times New Roman"/>
              </a:rPr>
              <a:t>25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52" name="object 52"/>
          <p:cNvSpPr txBox="1"/>
          <p:nvPr/>
        </p:nvSpPr>
        <p:spPr>
          <a:xfrm>
            <a:off x="3454401" y="4372288"/>
            <a:ext cx="309880" cy="19685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1100" spc="20" dirty="0">
                <a:latin typeface="Times New Roman"/>
                <a:cs typeface="Times New Roman"/>
              </a:rPr>
              <a:t>Us</a:t>
            </a:r>
            <a:r>
              <a:rPr sz="1100" spc="35" dirty="0">
                <a:latin typeface="Times New Roman"/>
                <a:cs typeface="Times New Roman"/>
              </a:rPr>
              <a:t>e</a:t>
            </a:r>
            <a:r>
              <a:rPr sz="1100" spc="5" dirty="0">
                <a:latin typeface="Times New Roman"/>
                <a:cs typeface="Times New Roman"/>
              </a:rPr>
              <a:t>s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53" name="object 53"/>
          <p:cNvSpPr txBox="1"/>
          <p:nvPr/>
        </p:nvSpPr>
        <p:spPr>
          <a:xfrm>
            <a:off x="3997207" y="4372288"/>
            <a:ext cx="614680" cy="19685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1100" spc="10" dirty="0">
                <a:latin typeface="Times New Roman"/>
                <a:cs typeface="Times New Roman"/>
              </a:rPr>
              <a:t>R</a:t>
            </a:r>
            <a:r>
              <a:rPr sz="1100" spc="35" dirty="0">
                <a:latin typeface="Times New Roman"/>
                <a:cs typeface="Times New Roman"/>
              </a:rPr>
              <a:t>e</a:t>
            </a:r>
            <a:r>
              <a:rPr sz="1100" spc="15" dirty="0">
                <a:latin typeface="Times New Roman"/>
                <a:cs typeface="Times New Roman"/>
              </a:rPr>
              <a:t>s</a:t>
            </a:r>
            <a:r>
              <a:rPr sz="1100" spc="-35" dirty="0">
                <a:latin typeface="Times New Roman"/>
                <a:cs typeface="Times New Roman"/>
              </a:rPr>
              <a:t>o</a:t>
            </a:r>
            <a:r>
              <a:rPr sz="1100" spc="-25" dirty="0">
                <a:latin typeface="Times New Roman"/>
                <a:cs typeface="Times New Roman"/>
              </a:rPr>
              <a:t>u</a:t>
            </a:r>
            <a:r>
              <a:rPr sz="1100" dirty="0">
                <a:latin typeface="Times New Roman"/>
                <a:cs typeface="Times New Roman"/>
              </a:rPr>
              <a:t>r</a:t>
            </a:r>
            <a:r>
              <a:rPr sz="1100" spc="35" dirty="0">
                <a:latin typeface="Times New Roman"/>
                <a:cs typeface="Times New Roman"/>
              </a:rPr>
              <a:t>c</a:t>
            </a:r>
            <a:r>
              <a:rPr sz="1100" spc="30" dirty="0">
                <a:latin typeface="Times New Roman"/>
                <a:cs typeface="Times New Roman"/>
              </a:rPr>
              <a:t>e</a:t>
            </a:r>
            <a:r>
              <a:rPr sz="1100" spc="5" dirty="0">
                <a:latin typeface="Times New Roman"/>
                <a:cs typeface="Times New Roman"/>
              </a:rPr>
              <a:t>s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54" name="object 54"/>
          <p:cNvSpPr txBox="1"/>
          <p:nvPr/>
        </p:nvSpPr>
        <p:spPr>
          <a:xfrm>
            <a:off x="5073161" y="4372288"/>
            <a:ext cx="309880" cy="19685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1100" spc="30" dirty="0">
                <a:latin typeface="Times New Roman"/>
                <a:cs typeface="Times New Roman"/>
              </a:rPr>
              <a:t>U</a:t>
            </a:r>
            <a:r>
              <a:rPr sz="1100" spc="15" dirty="0">
                <a:latin typeface="Times New Roman"/>
                <a:cs typeface="Times New Roman"/>
              </a:rPr>
              <a:t>s</a:t>
            </a:r>
            <a:r>
              <a:rPr sz="1100" spc="30" dirty="0">
                <a:latin typeface="Times New Roman"/>
                <a:cs typeface="Times New Roman"/>
              </a:rPr>
              <a:t>e</a:t>
            </a:r>
            <a:r>
              <a:rPr sz="1100" spc="5" dirty="0">
                <a:latin typeface="Times New Roman"/>
                <a:cs typeface="Times New Roman"/>
              </a:rPr>
              <a:t>s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55" name="object 55"/>
          <p:cNvSpPr txBox="1"/>
          <p:nvPr/>
        </p:nvSpPr>
        <p:spPr>
          <a:xfrm>
            <a:off x="5616383" y="4372288"/>
            <a:ext cx="614680" cy="19685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1100" spc="10" dirty="0">
                <a:latin typeface="Times New Roman"/>
                <a:cs typeface="Times New Roman"/>
              </a:rPr>
              <a:t>R</a:t>
            </a:r>
            <a:r>
              <a:rPr sz="1100" spc="30" dirty="0">
                <a:latin typeface="Times New Roman"/>
                <a:cs typeface="Times New Roman"/>
              </a:rPr>
              <a:t>e</a:t>
            </a:r>
            <a:r>
              <a:rPr sz="1100" spc="15" dirty="0">
                <a:latin typeface="Times New Roman"/>
                <a:cs typeface="Times New Roman"/>
              </a:rPr>
              <a:t>s</a:t>
            </a:r>
            <a:r>
              <a:rPr sz="1100" spc="-25" dirty="0">
                <a:latin typeface="Times New Roman"/>
                <a:cs typeface="Times New Roman"/>
              </a:rPr>
              <a:t>o</a:t>
            </a:r>
            <a:r>
              <a:rPr sz="1100" spc="-35" dirty="0">
                <a:latin typeface="Times New Roman"/>
                <a:cs typeface="Times New Roman"/>
              </a:rPr>
              <a:t>u</a:t>
            </a:r>
            <a:r>
              <a:rPr sz="1100" spc="5" dirty="0">
                <a:latin typeface="Times New Roman"/>
                <a:cs typeface="Times New Roman"/>
              </a:rPr>
              <a:t>r</a:t>
            </a:r>
            <a:r>
              <a:rPr sz="1100" spc="30" dirty="0">
                <a:latin typeface="Times New Roman"/>
                <a:cs typeface="Times New Roman"/>
              </a:rPr>
              <a:t>c</a:t>
            </a:r>
            <a:r>
              <a:rPr sz="1100" spc="35" dirty="0">
                <a:latin typeface="Times New Roman"/>
                <a:cs typeface="Times New Roman"/>
              </a:rPr>
              <a:t>e</a:t>
            </a:r>
            <a:r>
              <a:rPr sz="1100" spc="5" dirty="0">
                <a:latin typeface="Times New Roman"/>
                <a:cs typeface="Times New Roman"/>
              </a:rPr>
              <a:t>s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56" name="object 56"/>
          <p:cNvSpPr txBox="1"/>
          <p:nvPr/>
        </p:nvSpPr>
        <p:spPr>
          <a:xfrm>
            <a:off x="6692346" y="4372288"/>
            <a:ext cx="309245" cy="19685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1100" spc="20" dirty="0">
                <a:latin typeface="Times New Roman"/>
                <a:cs typeface="Times New Roman"/>
              </a:rPr>
              <a:t>Us</a:t>
            </a:r>
            <a:r>
              <a:rPr sz="1100" spc="30" dirty="0">
                <a:latin typeface="Times New Roman"/>
                <a:cs typeface="Times New Roman"/>
              </a:rPr>
              <a:t>e</a:t>
            </a:r>
            <a:r>
              <a:rPr sz="1100" spc="5" dirty="0">
                <a:latin typeface="Times New Roman"/>
                <a:cs typeface="Times New Roman"/>
              </a:rPr>
              <a:t>s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57" name="object 57"/>
          <p:cNvSpPr txBox="1"/>
          <p:nvPr/>
        </p:nvSpPr>
        <p:spPr>
          <a:xfrm>
            <a:off x="7235152" y="4372288"/>
            <a:ext cx="614680" cy="19685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1100" spc="10" dirty="0">
                <a:latin typeface="Times New Roman"/>
                <a:cs typeface="Times New Roman"/>
              </a:rPr>
              <a:t>R</a:t>
            </a:r>
            <a:r>
              <a:rPr sz="1100" spc="30" dirty="0">
                <a:latin typeface="Times New Roman"/>
                <a:cs typeface="Times New Roman"/>
              </a:rPr>
              <a:t>e</a:t>
            </a:r>
            <a:r>
              <a:rPr sz="1100" spc="15" dirty="0">
                <a:latin typeface="Times New Roman"/>
                <a:cs typeface="Times New Roman"/>
              </a:rPr>
              <a:t>s</a:t>
            </a:r>
            <a:r>
              <a:rPr sz="1100" spc="-25" dirty="0">
                <a:latin typeface="Times New Roman"/>
                <a:cs typeface="Times New Roman"/>
              </a:rPr>
              <a:t>o</a:t>
            </a:r>
            <a:r>
              <a:rPr sz="1100" spc="-35" dirty="0">
                <a:latin typeface="Times New Roman"/>
                <a:cs typeface="Times New Roman"/>
              </a:rPr>
              <a:t>u</a:t>
            </a:r>
            <a:r>
              <a:rPr sz="1100" spc="5" dirty="0">
                <a:latin typeface="Times New Roman"/>
                <a:cs typeface="Times New Roman"/>
              </a:rPr>
              <a:t>r</a:t>
            </a:r>
            <a:r>
              <a:rPr sz="1100" spc="30" dirty="0">
                <a:latin typeface="Times New Roman"/>
                <a:cs typeface="Times New Roman"/>
              </a:rPr>
              <a:t>c</a:t>
            </a:r>
            <a:r>
              <a:rPr sz="1100" spc="35" dirty="0">
                <a:latin typeface="Times New Roman"/>
                <a:cs typeface="Times New Roman"/>
              </a:rPr>
              <a:t>e</a:t>
            </a:r>
            <a:r>
              <a:rPr sz="1100" spc="5" dirty="0">
                <a:latin typeface="Times New Roman"/>
                <a:cs typeface="Times New Roman"/>
              </a:rPr>
              <a:t>s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58" name="object 58"/>
          <p:cNvSpPr txBox="1"/>
          <p:nvPr/>
        </p:nvSpPr>
        <p:spPr>
          <a:xfrm>
            <a:off x="8311105" y="4372288"/>
            <a:ext cx="309880" cy="19685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1100" spc="30" dirty="0">
                <a:latin typeface="Times New Roman"/>
                <a:cs typeface="Times New Roman"/>
              </a:rPr>
              <a:t>U</a:t>
            </a:r>
            <a:r>
              <a:rPr sz="1100" spc="15" dirty="0">
                <a:latin typeface="Times New Roman"/>
                <a:cs typeface="Times New Roman"/>
              </a:rPr>
              <a:t>s</a:t>
            </a:r>
            <a:r>
              <a:rPr sz="1100" spc="30" dirty="0">
                <a:latin typeface="Times New Roman"/>
                <a:cs typeface="Times New Roman"/>
              </a:rPr>
              <a:t>e</a:t>
            </a:r>
            <a:r>
              <a:rPr sz="1100" spc="5" dirty="0">
                <a:latin typeface="Times New Roman"/>
                <a:cs typeface="Times New Roman"/>
              </a:rPr>
              <a:t>s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59" name="object 59"/>
          <p:cNvSpPr txBox="1"/>
          <p:nvPr/>
        </p:nvSpPr>
        <p:spPr>
          <a:xfrm>
            <a:off x="8853571" y="4372288"/>
            <a:ext cx="614680" cy="19685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1100" spc="10" dirty="0">
                <a:latin typeface="Times New Roman"/>
                <a:cs typeface="Times New Roman"/>
              </a:rPr>
              <a:t>R</a:t>
            </a:r>
            <a:r>
              <a:rPr sz="1100" spc="35" dirty="0">
                <a:latin typeface="Times New Roman"/>
                <a:cs typeface="Times New Roman"/>
              </a:rPr>
              <a:t>e</a:t>
            </a:r>
            <a:r>
              <a:rPr sz="1100" spc="15" dirty="0">
                <a:latin typeface="Times New Roman"/>
                <a:cs typeface="Times New Roman"/>
              </a:rPr>
              <a:t>s</a:t>
            </a:r>
            <a:r>
              <a:rPr sz="1100" spc="-35" dirty="0">
                <a:latin typeface="Times New Roman"/>
                <a:cs typeface="Times New Roman"/>
              </a:rPr>
              <a:t>o</a:t>
            </a:r>
            <a:r>
              <a:rPr sz="1100" spc="-25" dirty="0">
                <a:latin typeface="Times New Roman"/>
                <a:cs typeface="Times New Roman"/>
              </a:rPr>
              <a:t>u</a:t>
            </a:r>
            <a:r>
              <a:rPr sz="1100" dirty="0">
                <a:latin typeface="Times New Roman"/>
                <a:cs typeface="Times New Roman"/>
              </a:rPr>
              <a:t>r</a:t>
            </a:r>
            <a:r>
              <a:rPr sz="1100" spc="35" dirty="0">
                <a:latin typeface="Times New Roman"/>
                <a:cs typeface="Times New Roman"/>
              </a:rPr>
              <a:t>c</a:t>
            </a:r>
            <a:r>
              <a:rPr sz="1100" spc="30" dirty="0">
                <a:latin typeface="Times New Roman"/>
                <a:cs typeface="Times New Roman"/>
              </a:rPr>
              <a:t>e</a:t>
            </a:r>
            <a:r>
              <a:rPr sz="1100" spc="5" dirty="0">
                <a:latin typeface="Times New Roman"/>
                <a:cs typeface="Times New Roman"/>
              </a:rPr>
              <a:t>s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60" name="object 60"/>
          <p:cNvSpPr txBox="1"/>
          <p:nvPr/>
        </p:nvSpPr>
        <p:spPr>
          <a:xfrm>
            <a:off x="6006474" y="4562791"/>
            <a:ext cx="230504" cy="19685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1100" spc="-25" dirty="0">
                <a:latin typeface="Times New Roman"/>
                <a:cs typeface="Times New Roman"/>
              </a:rPr>
              <a:t>2</a:t>
            </a:r>
            <a:r>
              <a:rPr sz="1100" spc="-35" dirty="0">
                <a:latin typeface="Times New Roman"/>
                <a:cs typeface="Times New Roman"/>
              </a:rPr>
              <a:t>6</a:t>
            </a:r>
            <a:r>
              <a:rPr sz="1100" spc="10" dirty="0">
                <a:latin typeface="Times New Roman"/>
                <a:cs typeface="Times New Roman"/>
              </a:rPr>
              <a:t>0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61" name="object 61"/>
          <p:cNvSpPr txBox="1"/>
          <p:nvPr/>
        </p:nvSpPr>
        <p:spPr>
          <a:xfrm>
            <a:off x="7692790" y="4562791"/>
            <a:ext cx="163195" cy="19685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1100" spc="-35" dirty="0">
                <a:latin typeface="Times New Roman"/>
                <a:cs typeface="Times New Roman"/>
              </a:rPr>
              <a:t>2</a:t>
            </a:r>
            <a:r>
              <a:rPr sz="1100" spc="10" dirty="0">
                <a:latin typeface="Times New Roman"/>
                <a:cs typeface="Times New Roman"/>
              </a:rPr>
              <a:t>5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62" name="object 62"/>
          <p:cNvSpPr txBox="1"/>
          <p:nvPr/>
        </p:nvSpPr>
        <p:spPr>
          <a:xfrm>
            <a:off x="5435031" y="4753293"/>
            <a:ext cx="97155" cy="19685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1100" spc="10" dirty="0">
                <a:latin typeface="Times New Roman"/>
                <a:cs typeface="Times New Roman"/>
              </a:rPr>
              <a:t>0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63" name="object 63"/>
          <p:cNvSpPr txBox="1"/>
          <p:nvPr/>
        </p:nvSpPr>
        <p:spPr>
          <a:xfrm>
            <a:off x="7054275" y="4753293"/>
            <a:ext cx="97155" cy="19685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1100" spc="10" dirty="0">
                <a:latin typeface="Times New Roman"/>
                <a:cs typeface="Times New Roman"/>
              </a:rPr>
              <a:t>0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64" name="object 64"/>
          <p:cNvSpPr txBox="1"/>
          <p:nvPr/>
        </p:nvSpPr>
        <p:spPr>
          <a:xfrm>
            <a:off x="1454150" y="4543706"/>
            <a:ext cx="1708785" cy="978535"/>
          </a:xfrm>
          <a:prstGeom prst="rect">
            <a:avLst/>
          </a:prstGeom>
        </p:spPr>
        <p:txBody>
          <a:bodyPr vert="horz" wrap="square" lIns="0" tIns="349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75"/>
              </a:spcBef>
            </a:pPr>
            <a:r>
              <a:rPr sz="1100" spc="-15" dirty="0">
                <a:latin typeface="Times New Roman"/>
                <a:cs typeface="Times New Roman"/>
              </a:rPr>
              <a:t>Disposable</a:t>
            </a:r>
            <a:r>
              <a:rPr sz="1100" spc="30" dirty="0">
                <a:latin typeface="Times New Roman"/>
                <a:cs typeface="Times New Roman"/>
              </a:rPr>
              <a:t> </a:t>
            </a:r>
            <a:r>
              <a:rPr sz="1100" spc="-25" dirty="0">
                <a:latin typeface="Times New Roman"/>
                <a:cs typeface="Times New Roman"/>
              </a:rPr>
              <a:t>income</a:t>
            </a:r>
            <a:endParaRPr sz="1100">
              <a:latin typeface="Times New Roman"/>
              <a:cs typeface="Times New Roman"/>
            </a:endParaRPr>
          </a:p>
          <a:p>
            <a:pPr marL="97790" marR="5080" indent="-85725">
              <a:lnSpc>
                <a:spcPct val="113599"/>
              </a:lnSpc>
            </a:pPr>
            <a:r>
              <a:rPr sz="1100" spc="-20" dirty="0">
                <a:latin typeface="Times New Roman"/>
                <a:cs typeface="Times New Roman"/>
              </a:rPr>
              <a:t>F</a:t>
            </a:r>
            <a:r>
              <a:rPr sz="1100" spc="-90" dirty="0">
                <a:latin typeface="Times New Roman"/>
                <a:cs typeface="Times New Roman"/>
              </a:rPr>
              <a:t>i</a:t>
            </a:r>
            <a:r>
              <a:rPr sz="1100" spc="-25" dirty="0">
                <a:latin typeface="Times New Roman"/>
                <a:cs typeface="Times New Roman"/>
              </a:rPr>
              <a:t>n</a:t>
            </a:r>
            <a:r>
              <a:rPr sz="1100" spc="30" dirty="0">
                <a:latin typeface="Times New Roman"/>
                <a:cs typeface="Times New Roman"/>
              </a:rPr>
              <a:t>a</a:t>
            </a:r>
            <a:r>
              <a:rPr sz="1100" spc="5" dirty="0">
                <a:latin typeface="Times New Roman"/>
                <a:cs typeface="Times New Roman"/>
              </a:rPr>
              <a:t>l</a:t>
            </a:r>
            <a:r>
              <a:rPr sz="1100" spc="-60" dirty="0">
                <a:latin typeface="Times New Roman"/>
                <a:cs typeface="Times New Roman"/>
              </a:rPr>
              <a:t> </a:t>
            </a:r>
            <a:r>
              <a:rPr sz="1100" spc="30" dirty="0">
                <a:latin typeface="Times New Roman"/>
                <a:cs typeface="Times New Roman"/>
              </a:rPr>
              <a:t>c</a:t>
            </a:r>
            <a:r>
              <a:rPr sz="1100" spc="-25" dirty="0">
                <a:latin typeface="Times New Roman"/>
                <a:cs typeface="Times New Roman"/>
              </a:rPr>
              <a:t>o</a:t>
            </a:r>
            <a:r>
              <a:rPr sz="1100" spc="-35" dirty="0">
                <a:latin typeface="Times New Roman"/>
                <a:cs typeface="Times New Roman"/>
              </a:rPr>
              <a:t>n</a:t>
            </a:r>
            <a:r>
              <a:rPr sz="1100" spc="15" dirty="0">
                <a:latin typeface="Times New Roman"/>
                <a:cs typeface="Times New Roman"/>
              </a:rPr>
              <a:t>s</a:t>
            </a:r>
            <a:r>
              <a:rPr sz="1100" spc="-25" dirty="0">
                <a:latin typeface="Times New Roman"/>
                <a:cs typeface="Times New Roman"/>
              </a:rPr>
              <a:t>u</a:t>
            </a:r>
            <a:r>
              <a:rPr sz="1100" spc="-40" dirty="0">
                <a:latin typeface="Times New Roman"/>
                <a:cs typeface="Times New Roman"/>
              </a:rPr>
              <a:t>m</a:t>
            </a:r>
            <a:r>
              <a:rPr sz="1100" spc="-25" dirty="0">
                <a:latin typeface="Times New Roman"/>
                <a:cs typeface="Times New Roman"/>
              </a:rPr>
              <a:t>p</a:t>
            </a:r>
            <a:r>
              <a:rPr sz="1100" spc="-10" dirty="0">
                <a:latin typeface="Times New Roman"/>
                <a:cs typeface="Times New Roman"/>
              </a:rPr>
              <a:t>t</a:t>
            </a:r>
            <a:r>
              <a:rPr sz="1100" spc="-90" dirty="0">
                <a:latin typeface="Times New Roman"/>
                <a:cs typeface="Times New Roman"/>
              </a:rPr>
              <a:t>i</a:t>
            </a:r>
            <a:r>
              <a:rPr sz="1100" spc="-25" dirty="0">
                <a:latin typeface="Times New Roman"/>
                <a:cs typeface="Times New Roman"/>
              </a:rPr>
              <a:t>o</a:t>
            </a:r>
            <a:r>
              <a:rPr sz="1100" spc="10" dirty="0">
                <a:latin typeface="Times New Roman"/>
                <a:cs typeface="Times New Roman"/>
              </a:rPr>
              <a:t>n</a:t>
            </a:r>
            <a:r>
              <a:rPr sz="1100" spc="-20" dirty="0">
                <a:latin typeface="Times New Roman"/>
                <a:cs typeface="Times New Roman"/>
              </a:rPr>
              <a:t> </a:t>
            </a:r>
            <a:r>
              <a:rPr sz="1100" spc="35" dirty="0">
                <a:latin typeface="Times New Roman"/>
                <a:cs typeface="Times New Roman"/>
              </a:rPr>
              <a:t>e</a:t>
            </a:r>
            <a:r>
              <a:rPr sz="1100" spc="-35" dirty="0">
                <a:latin typeface="Times New Roman"/>
                <a:cs typeface="Times New Roman"/>
              </a:rPr>
              <a:t>x</a:t>
            </a:r>
            <a:r>
              <a:rPr sz="1100" spc="-25" dirty="0">
                <a:latin typeface="Times New Roman"/>
                <a:cs typeface="Times New Roman"/>
              </a:rPr>
              <a:t>p</a:t>
            </a:r>
            <a:r>
              <a:rPr sz="1100" spc="30" dirty="0">
                <a:latin typeface="Times New Roman"/>
                <a:cs typeface="Times New Roman"/>
              </a:rPr>
              <a:t>e</a:t>
            </a:r>
            <a:r>
              <a:rPr sz="1100" spc="-25" dirty="0">
                <a:latin typeface="Times New Roman"/>
                <a:cs typeface="Times New Roman"/>
              </a:rPr>
              <a:t>n</a:t>
            </a:r>
            <a:r>
              <a:rPr sz="1100" spc="-35" dirty="0">
                <a:latin typeface="Times New Roman"/>
                <a:cs typeface="Times New Roman"/>
              </a:rPr>
              <a:t>d</a:t>
            </a:r>
            <a:r>
              <a:rPr sz="1100" spc="-80" dirty="0">
                <a:latin typeface="Times New Roman"/>
                <a:cs typeface="Times New Roman"/>
              </a:rPr>
              <a:t>i</a:t>
            </a:r>
            <a:r>
              <a:rPr sz="1100" spc="-10" dirty="0">
                <a:latin typeface="Times New Roman"/>
                <a:cs typeface="Times New Roman"/>
              </a:rPr>
              <a:t>t</a:t>
            </a:r>
            <a:r>
              <a:rPr sz="1100" spc="-35" dirty="0">
                <a:latin typeface="Times New Roman"/>
                <a:cs typeface="Times New Roman"/>
              </a:rPr>
              <a:t>u</a:t>
            </a:r>
            <a:r>
              <a:rPr sz="1100" spc="5" dirty="0">
                <a:latin typeface="Times New Roman"/>
                <a:cs typeface="Times New Roman"/>
              </a:rPr>
              <a:t>re  </a:t>
            </a:r>
            <a:r>
              <a:rPr sz="1100" spc="-5" dirty="0">
                <a:latin typeface="Times New Roman"/>
                <a:cs typeface="Times New Roman"/>
              </a:rPr>
              <a:t>Advertised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spc="-10" dirty="0">
                <a:latin typeface="Times New Roman"/>
                <a:cs typeface="Times New Roman"/>
              </a:rPr>
              <a:t>product</a:t>
            </a:r>
            <a:endParaRPr sz="1100">
              <a:latin typeface="Times New Roman"/>
              <a:cs typeface="Times New Roman"/>
            </a:endParaRPr>
          </a:p>
          <a:p>
            <a:pPr marL="12700" marR="736600" indent="85090">
              <a:lnSpc>
                <a:spcPct val="113599"/>
              </a:lnSpc>
            </a:pPr>
            <a:r>
              <a:rPr sz="1100" spc="-75" dirty="0">
                <a:latin typeface="Times New Roman"/>
                <a:cs typeface="Times New Roman"/>
              </a:rPr>
              <a:t>"</a:t>
            </a:r>
            <a:r>
              <a:rPr sz="1100" spc="-20" dirty="0">
                <a:latin typeface="Times New Roman"/>
                <a:cs typeface="Times New Roman"/>
              </a:rPr>
              <a:t>F</a:t>
            </a:r>
            <a:r>
              <a:rPr sz="1100" dirty="0">
                <a:latin typeface="Times New Roman"/>
                <a:cs typeface="Times New Roman"/>
              </a:rPr>
              <a:t>r</a:t>
            </a:r>
            <a:r>
              <a:rPr sz="1100" spc="35" dirty="0">
                <a:latin typeface="Times New Roman"/>
                <a:cs typeface="Times New Roman"/>
              </a:rPr>
              <a:t>e</a:t>
            </a:r>
            <a:r>
              <a:rPr sz="1100" spc="30" dirty="0">
                <a:latin typeface="Times New Roman"/>
                <a:cs typeface="Times New Roman"/>
              </a:rPr>
              <a:t>e</a:t>
            </a:r>
            <a:r>
              <a:rPr sz="1100" spc="10" dirty="0">
                <a:latin typeface="Times New Roman"/>
                <a:cs typeface="Times New Roman"/>
              </a:rPr>
              <a:t>"</a:t>
            </a:r>
            <a:r>
              <a:rPr sz="1100" spc="-60" dirty="0">
                <a:latin typeface="Times New Roman"/>
                <a:cs typeface="Times New Roman"/>
              </a:rPr>
              <a:t> </a:t>
            </a:r>
            <a:r>
              <a:rPr sz="1100" spc="-35" dirty="0">
                <a:latin typeface="Times New Roman"/>
                <a:cs typeface="Times New Roman"/>
              </a:rPr>
              <a:t>p</a:t>
            </a:r>
            <a:r>
              <a:rPr sz="1100" spc="5" dirty="0">
                <a:latin typeface="Times New Roman"/>
                <a:cs typeface="Times New Roman"/>
              </a:rPr>
              <a:t>r</a:t>
            </a:r>
            <a:r>
              <a:rPr sz="1100" spc="-35" dirty="0">
                <a:latin typeface="Times New Roman"/>
                <a:cs typeface="Times New Roman"/>
              </a:rPr>
              <a:t>o</a:t>
            </a:r>
            <a:r>
              <a:rPr sz="1100" spc="-25" dirty="0">
                <a:latin typeface="Times New Roman"/>
                <a:cs typeface="Times New Roman"/>
              </a:rPr>
              <a:t>d</a:t>
            </a:r>
            <a:r>
              <a:rPr sz="1100" spc="-35" dirty="0">
                <a:latin typeface="Times New Roman"/>
                <a:cs typeface="Times New Roman"/>
              </a:rPr>
              <a:t>u</a:t>
            </a:r>
            <a:r>
              <a:rPr sz="1100" spc="35" dirty="0">
                <a:latin typeface="Times New Roman"/>
                <a:cs typeface="Times New Roman"/>
              </a:rPr>
              <a:t>c</a:t>
            </a:r>
            <a:r>
              <a:rPr sz="1100" spc="-10" dirty="0">
                <a:latin typeface="Times New Roman"/>
                <a:cs typeface="Times New Roman"/>
              </a:rPr>
              <a:t>t</a:t>
            </a:r>
            <a:r>
              <a:rPr sz="1100" spc="5" dirty="0">
                <a:latin typeface="Times New Roman"/>
                <a:cs typeface="Times New Roman"/>
              </a:rPr>
              <a:t>s  </a:t>
            </a:r>
            <a:r>
              <a:rPr sz="1100" spc="-25" dirty="0">
                <a:latin typeface="Times New Roman"/>
                <a:cs typeface="Times New Roman"/>
              </a:rPr>
              <a:t>Saving</a:t>
            </a:r>
            <a:endParaRPr sz="1100">
              <a:latin typeface="Times New Roman"/>
              <a:cs typeface="Times New Roman"/>
            </a:endParaRPr>
          </a:p>
        </p:txBody>
      </p:sp>
      <p:graphicFrame>
        <p:nvGraphicFramePr>
          <p:cNvPr id="65" name="object 65"/>
          <p:cNvGraphicFramePr>
            <a:graphicFrameLocks noGrp="1"/>
          </p:cNvGraphicFramePr>
          <p:nvPr/>
        </p:nvGraphicFramePr>
        <p:xfrm>
          <a:off x="3433000" y="4561713"/>
          <a:ext cx="1195705" cy="96329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8133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0929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98536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 marR="15240" algn="r">
                        <a:lnSpc>
                          <a:spcPct val="100000"/>
                        </a:lnSpc>
                        <a:spcBef>
                          <a:spcPts val="90"/>
                        </a:spcBef>
                      </a:pPr>
                      <a:r>
                        <a:rPr sz="1100" spc="-15" dirty="0">
                          <a:latin typeface="Times New Roman"/>
                          <a:cs typeface="Times New Roman"/>
                        </a:rPr>
                        <a:t>225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11430" marB="0">
                    <a:lnL w="12700">
                      <a:solidFill>
                        <a:srgbClr val="000000"/>
                      </a:solidFill>
                      <a:prstDash val="solid"/>
                    </a:lnL>
                    <a:lnT w="12700">
                      <a:solidFill>
                        <a:srgbClr val="000000"/>
                      </a:solidFill>
                      <a:prstDash val="soli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0502">
                <a:tc>
                  <a:txBody>
                    <a:bodyPr/>
                    <a:lstStyle/>
                    <a:p>
                      <a:pPr marR="14604" algn="r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r>
                        <a:rPr sz="1100" spc="-30" dirty="0">
                          <a:latin typeface="Times New Roman"/>
                          <a:cs typeface="Times New Roman"/>
                        </a:rPr>
                        <a:t>300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3810" marB="0">
                    <a:lnR w="12700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90502">
                <a:tc>
                  <a:txBody>
                    <a:bodyPr/>
                    <a:lstStyle/>
                    <a:p>
                      <a:pPr marR="10795" algn="r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r>
                        <a:rPr sz="1100" spc="-15" dirty="0">
                          <a:solidFill>
                            <a:srgbClr val="7F7F7F"/>
                          </a:solidFill>
                          <a:latin typeface="Times New Roman"/>
                          <a:cs typeface="Times New Roman"/>
                        </a:rPr>
                        <a:t>275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3810" marB="0">
                    <a:lnR w="12700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82458">
                <a:tc>
                  <a:txBody>
                    <a:bodyPr/>
                    <a:lstStyle/>
                    <a:p>
                      <a:pPr marR="15240" algn="r">
                        <a:lnSpc>
                          <a:spcPts val="1305"/>
                        </a:lnSpc>
                        <a:spcBef>
                          <a:spcPts val="30"/>
                        </a:spcBef>
                      </a:pPr>
                      <a:r>
                        <a:rPr sz="1100" spc="-25" dirty="0">
                          <a:solidFill>
                            <a:srgbClr val="7F7F7F"/>
                          </a:solidFill>
                          <a:latin typeface="Times New Roman"/>
                          <a:cs typeface="Times New Roman"/>
                        </a:rPr>
                        <a:t>25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3810" marB="0">
                    <a:lnR w="12700">
                      <a:solidFill>
                        <a:srgbClr val="000000"/>
                      </a:solidFill>
                      <a:prstDash val="solid"/>
                    </a:lnR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95643">
                <a:tc>
                  <a:txBody>
                    <a:bodyPr/>
                    <a:lstStyle/>
                    <a:p>
                      <a:pPr marR="10795" algn="r">
                        <a:lnSpc>
                          <a:spcPct val="100000"/>
                        </a:lnSpc>
                        <a:spcBef>
                          <a:spcPts val="90"/>
                        </a:spcBef>
                      </a:pPr>
                      <a:r>
                        <a:rPr sz="1100" spc="-5" dirty="0">
                          <a:latin typeface="Times New Roman"/>
                          <a:cs typeface="Times New Roman"/>
                        </a:rPr>
                        <a:t>-75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11430" marB="0"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T w="12700">
                      <a:solidFill>
                        <a:srgbClr val="000000"/>
                      </a:solidFill>
                      <a:prstDash val="soli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66" name="object 66"/>
          <p:cNvSpPr txBox="1"/>
          <p:nvPr/>
        </p:nvSpPr>
        <p:spPr>
          <a:xfrm>
            <a:off x="5301482" y="5324801"/>
            <a:ext cx="230504" cy="19685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1100" spc="-25" dirty="0">
                <a:latin typeface="Times New Roman"/>
                <a:cs typeface="Times New Roman"/>
              </a:rPr>
              <a:t>2</a:t>
            </a:r>
            <a:r>
              <a:rPr sz="1100" spc="-35" dirty="0">
                <a:latin typeface="Times New Roman"/>
                <a:cs typeface="Times New Roman"/>
              </a:rPr>
              <a:t>6</a:t>
            </a:r>
            <a:r>
              <a:rPr sz="1100" spc="10" dirty="0">
                <a:latin typeface="Times New Roman"/>
                <a:cs typeface="Times New Roman"/>
              </a:rPr>
              <a:t>0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67" name="object 67"/>
          <p:cNvSpPr txBox="1"/>
          <p:nvPr/>
        </p:nvSpPr>
        <p:spPr>
          <a:xfrm>
            <a:off x="6987799" y="5324801"/>
            <a:ext cx="163195" cy="19685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1100" spc="-35" dirty="0">
                <a:latin typeface="Times New Roman"/>
                <a:cs typeface="Times New Roman"/>
              </a:rPr>
              <a:t>2</a:t>
            </a:r>
            <a:r>
              <a:rPr sz="1100" spc="10" dirty="0">
                <a:latin typeface="Times New Roman"/>
                <a:cs typeface="Times New Roman"/>
              </a:rPr>
              <a:t>5</a:t>
            </a:r>
            <a:endParaRPr sz="1100">
              <a:latin typeface="Times New Roman"/>
              <a:cs typeface="Times New Roman"/>
            </a:endParaRPr>
          </a:p>
        </p:txBody>
      </p:sp>
      <p:graphicFrame>
        <p:nvGraphicFramePr>
          <p:cNvPr id="68" name="object 68"/>
          <p:cNvGraphicFramePr>
            <a:graphicFrameLocks noGrp="1"/>
          </p:cNvGraphicFramePr>
          <p:nvPr/>
        </p:nvGraphicFramePr>
        <p:xfrm>
          <a:off x="8289988" y="4561713"/>
          <a:ext cx="1206500" cy="96837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8069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0993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98536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 marR="15875" algn="r">
                        <a:lnSpc>
                          <a:spcPct val="100000"/>
                        </a:lnSpc>
                        <a:spcBef>
                          <a:spcPts val="90"/>
                        </a:spcBef>
                      </a:pPr>
                      <a:r>
                        <a:rPr sz="1100" spc="-15" dirty="0">
                          <a:latin typeface="Times New Roman"/>
                          <a:cs typeface="Times New Roman"/>
                        </a:rPr>
                        <a:t>510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11430" marB="0">
                    <a:lnL w="12700">
                      <a:solidFill>
                        <a:srgbClr val="000000"/>
                      </a:solidFill>
                      <a:prstDash val="solid"/>
                    </a:lnL>
                    <a:lnT w="12700">
                      <a:solidFill>
                        <a:srgbClr val="000000"/>
                      </a:solidFill>
                      <a:prstDash val="soli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0502">
                <a:tc>
                  <a:txBody>
                    <a:bodyPr/>
                    <a:lstStyle/>
                    <a:p>
                      <a:pPr marR="10795" algn="r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r>
                        <a:rPr sz="1100" spc="-15" dirty="0">
                          <a:latin typeface="Times New Roman"/>
                          <a:cs typeface="Times New Roman"/>
                        </a:rPr>
                        <a:t>300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3810" marB="0">
                    <a:lnR w="12700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90502">
                <a:tc>
                  <a:txBody>
                    <a:bodyPr/>
                    <a:lstStyle/>
                    <a:p>
                      <a:pPr marR="10795" algn="r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r>
                        <a:rPr sz="1100" spc="-15" dirty="0">
                          <a:solidFill>
                            <a:srgbClr val="7F7F7F"/>
                          </a:solidFill>
                          <a:latin typeface="Times New Roman"/>
                          <a:cs typeface="Times New Roman"/>
                        </a:rPr>
                        <a:t>275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3810" marB="0">
                    <a:lnR w="12700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82458">
                <a:tc>
                  <a:txBody>
                    <a:bodyPr/>
                    <a:lstStyle/>
                    <a:p>
                      <a:pPr marR="15240" algn="r">
                        <a:lnSpc>
                          <a:spcPts val="1305"/>
                        </a:lnSpc>
                        <a:spcBef>
                          <a:spcPts val="30"/>
                        </a:spcBef>
                      </a:pPr>
                      <a:r>
                        <a:rPr sz="1100" spc="-25" dirty="0">
                          <a:solidFill>
                            <a:srgbClr val="7F7F7F"/>
                          </a:solidFill>
                          <a:latin typeface="Times New Roman"/>
                          <a:cs typeface="Times New Roman"/>
                        </a:rPr>
                        <a:t>25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3810" marB="0">
                    <a:lnR w="12700">
                      <a:solidFill>
                        <a:srgbClr val="000000"/>
                      </a:solidFill>
                      <a:prstDash val="solid"/>
                    </a:lnR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95643">
                <a:tc>
                  <a:txBody>
                    <a:bodyPr/>
                    <a:lstStyle/>
                    <a:p>
                      <a:pPr marR="10795" algn="r">
                        <a:lnSpc>
                          <a:spcPct val="100000"/>
                        </a:lnSpc>
                        <a:spcBef>
                          <a:spcPts val="90"/>
                        </a:spcBef>
                      </a:pPr>
                      <a:r>
                        <a:rPr sz="1100" spc="-15" dirty="0">
                          <a:latin typeface="Times New Roman"/>
                          <a:cs typeface="Times New Roman"/>
                        </a:rPr>
                        <a:t>210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11430" marB="0"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T w="12700">
                      <a:solidFill>
                        <a:srgbClr val="000000"/>
                      </a:solidFill>
                      <a:prstDash val="soli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graphicFrame>
        <p:nvGraphicFramePr>
          <p:cNvPr id="69" name="object 69"/>
          <p:cNvGraphicFramePr>
            <a:graphicFrameLocks noGrp="1"/>
          </p:cNvGraphicFramePr>
          <p:nvPr/>
        </p:nvGraphicFramePr>
        <p:xfrm>
          <a:off x="1442656" y="5734060"/>
          <a:ext cx="8043545" cy="93789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99580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8133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0929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27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8069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0992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427989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480695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709929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427989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480695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709929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</a:tblGrid>
              <a:tr h="165533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8575">
                        <a:lnSpc>
                          <a:spcPts val="1205"/>
                        </a:lnSpc>
                      </a:pPr>
                      <a:r>
                        <a:rPr sz="1100" spc="15" dirty="0">
                          <a:latin typeface="Times New Roman"/>
                          <a:cs typeface="Times New Roman"/>
                        </a:rPr>
                        <a:t>Assets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21590" algn="r">
                        <a:lnSpc>
                          <a:spcPts val="1205"/>
                        </a:lnSpc>
                      </a:pPr>
                      <a:r>
                        <a:rPr sz="1100" spc="-35" dirty="0">
                          <a:latin typeface="Times New Roman"/>
                          <a:cs typeface="Times New Roman"/>
                        </a:rPr>
                        <a:t>Liabilities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9209">
                        <a:lnSpc>
                          <a:spcPts val="1205"/>
                        </a:lnSpc>
                      </a:pPr>
                      <a:r>
                        <a:rPr sz="1100" spc="15" dirty="0">
                          <a:latin typeface="Times New Roman"/>
                          <a:cs typeface="Times New Roman"/>
                        </a:rPr>
                        <a:t>Assets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21590" algn="r">
                        <a:lnSpc>
                          <a:spcPts val="1205"/>
                        </a:lnSpc>
                      </a:pPr>
                      <a:r>
                        <a:rPr sz="1100" spc="-35" dirty="0">
                          <a:latin typeface="Times New Roman"/>
                          <a:cs typeface="Times New Roman"/>
                        </a:rPr>
                        <a:t>Liabilities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9209">
                        <a:lnSpc>
                          <a:spcPts val="1205"/>
                        </a:lnSpc>
                      </a:pPr>
                      <a:r>
                        <a:rPr sz="1100" spc="15" dirty="0">
                          <a:latin typeface="Times New Roman"/>
                          <a:cs typeface="Times New Roman"/>
                        </a:rPr>
                        <a:t>Assets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21590" algn="r">
                        <a:lnSpc>
                          <a:spcPts val="1205"/>
                        </a:lnSpc>
                      </a:pPr>
                      <a:r>
                        <a:rPr sz="1100" spc="-35" dirty="0">
                          <a:latin typeface="Times New Roman"/>
                          <a:cs typeface="Times New Roman"/>
                        </a:rPr>
                        <a:t>Liabilities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9209">
                        <a:lnSpc>
                          <a:spcPts val="1205"/>
                        </a:lnSpc>
                      </a:pPr>
                      <a:r>
                        <a:rPr sz="1100" spc="15" dirty="0">
                          <a:latin typeface="Times New Roman"/>
                          <a:cs typeface="Times New Roman"/>
                        </a:rPr>
                        <a:t>Assets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22225" algn="r">
                        <a:lnSpc>
                          <a:spcPts val="1205"/>
                        </a:lnSpc>
                      </a:pPr>
                      <a:r>
                        <a:rPr sz="1100" spc="-35" dirty="0">
                          <a:latin typeface="Times New Roman"/>
                          <a:cs typeface="Times New Roman"/>
                        </a:rPr>
                        <a:t>Liabilities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61999">
                <a:tc>
                  <a:txBody>
                    <a:bodyPr/>
                    <a:lstStyle/>
                    <a:p>
                      <a:pPr marL="24130">
                        <a:lnSpc>
                          <a:spcPct val="100000"/>
                        </a:lnSpc>
                        <a:spcBef>
                          <a:spcPts val="90"/>
                        </a:spcBef>
                      </a:pPr>
                      <a:r>
                        <a:rPr sz="1100" spc="-25" dirty="0">
                          <a:latin typeface="Times New Roman"/>
                          <a:cs typeface="Times New Roman"/>
                        </a:rPr>
                        <a:t>Saving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 marL="24130">
                        <a:lnSpc>
                          <a:spcPct val="100000"/>
                        </a:lnSpc>
                        <a:spcBef>
                          <a:spcPts val="180"/>
                        </a:spcBef>
                      </a:pPr>
                      <a:r>
                        <a:rPr sz="1100" spc="-65" dirty="0">
                          <a:latin typeface="Times New Roman"/>
                          <a:cs typeface="Times New Roman"/>
                        </a:rPr>
                        <a:t>G</a:t>
                      </a:r>
                      <a:r>
                        <a:rPr sz="1100" spc="-5" dirty="0">
                          <a:latin typeface="Times New Roman"/>
                          <a:cs typeface="Times New Roman"/>
                        </a:rPr>
                        <a:t>r</a:t>
                      </a:r>
                      <a:r>
                        <a:rPr sz="1100" spc="-35" dirty="0">
                          <a:latin typeface="Times New Roman"/>
                          <a:cs typeface="Times New Roman"/>
                        </a:rPr>
                        <a:t>o</a:t>
                      </a:r>
                      <a:r>
                        <a:rPr sz="1100" spc="10" dirty="0">
                          <a:latin typeface="Times New Roman"/>
                          <a:cs typeface="Times New Roman"/>
                        </a:rPr>
                        <a:t>s</a:t>
                      </a:r>
                      <a:r>
                        <a:rPr sz="1100" dirty="0">
                          <a:latin typeface="Times New Roman"/>
                          <a:cs typeface="Times New Roman"/>
                        </a:rPr>
                        <a:t>s</a:t>
                      </a:r>
                      <a:r>
                        <a:rPr sz="1100" spc="3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100" spc="-5" dirty="0">
                          <a:latin typeface="Times New Roman"/>
                          <a:cs typeface="Times New Roman"/>
                        </a:rPr>
                        <a:t>f</a:t>
                      </a:r>
                      <a:r>
                        <a:rPr sz="1100" spc="-85" dirty="0">
                          <a:latin typeface="Times New Roman"/>
                          <a:cs typeface="Times New Roman"/>
                        </a:rPr>
                        <a:t>i</a:t>
                      </a:r>
                      <a:r>
                        <a:rPr sz="1100" spc="-45" dirty="0">
                          <a:latin typeface="Times New Roman"/>
                          <a:cs typeface="Times New Roman"/>
                        </a:rPr>
                        <a:t>x</a:t>
                      </a:r>
                      <a:r>
                        <a:rPr sz="1100" spc="25" dirty="0">
                          <a:latin typeface="Times New Roman"/>
                          <a:cs typeface="Times New Roman"/>
                        </a:rPr>
                        <a:t>e</a:t>
                      </a:r>
                      <a:r>
                        <a:rPr sz="1100" dirty="0">
                          <a:latin typeface="Times New Roman"/>
                          <a:cs typeface="Times New Roman"/>
                        </a:rPr>
                        <a:t>d</a:t>
                      </a:r>
                      <a:r>
                        <a:rPr sz="1100" spc="-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100" spc="25" dirty="0">
                          <a:latin typeface="Times New Roman"/>
                          <a:cs typeface="Times New Roman"/>
                        </a:rPr>
                        <a:t>c</a:t>
                      </a:r>
                      <a:r>
                        <a:rPr sz="1100" spc="20" dirty="0">
                          <a:latin typeface="Times New Roman"/>
                          <a:cs typeface="Times New Roman"/>
                        </a:rPr>
                        <a:t>a</a:t>
                      </a:r>
                      <a:r>
                        <a:rPr sz="1100" spc="-35" dirty="0">
                          <a:latin typeface="Times New Roman"/>
                          <a:cs typeface="Times New Roman"/>
                        </a:rPr>
                        <a:t>p</a:t>
                      </a:r>
                      <a:r>
                        <a:rPr sz="1100" spc="-95" dirty="0">
                          <a:latin typeface="Times New Roman"/>
                          <a:cs typeface="Times New Roman"/>
                        </a:rPr>
                        <a:t>i</a:t>
                      </a:r>
                      <a:r>
                        <a:rPr sz="1100" spc="-15" dirty="0">
                          <a:latin typeface="Times New Roman"/>
                          <a:cs typeface="Times New Roman"/>
                        </a:rPr>
                        <a:t>t</a:t>
                      </a:r>
                      <a:r>
                        <a:rPr sz="1100" spc="25" dirty="0">
                          <a:latin typeface="Times New Roman"/>
                          <a:cs typeface="Times New Roman"/>
                        </a:rPr>
                        <a:t>a</a:t>
                      </a:r>
                      <a:r>
                        <a:rPr sz="1100" dirty="0">
                          <a:latin typeface="Times New Roman"/>
                          <a:cs typeface="Times New Roman"/>
                        </a:rPr>
                        <a:t>l</a:t>
                      </a:r>
                      <a:r>
                        <a:rPr sz="1100" spc="-7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100" dirty="0">
                          <a:latin typeface="Times New Roman"/>
                          <a:cs typeface="Times New Roman"/>
                        </a:rPr>
                        <a:t>f</a:t>
                      </a:r>
                      <a:r>
                        <a:rPr sz="1100" spc="-45" dirty="0">
                          <a:latin typeface="Times New Roman"/>
                          <a:cs typeface="Times New Roman"/>
                        </a:rPr>
                        <a:t>o</a:t>
                      </a:r>
                      <a:r>
                        <a:rPr sz="1100" dirty="0">
                          <a:latin typeface="Times New Roman"/>
                          <a:cs typeface="Times New Roman"/>
                        </a:rPr>
                        <a:t>r</a:t>
                      </a:r>
                      <a:r>
                        <a:rPr sz="1100" spc="-55" dirty="0">
                          <a:latin typeface="Times New Roman"/>
                          <a:cs typeface="Times New Roman"/>
                        </a:rPr>
                        <a:t>m</a:t>
                      </a:r>
                      <a:r>
                        <a:rPr sz="1100" spc="25" dirty="0">
                          <a:latin typeface="Times New Roman"/>
                          <a:cs typeface="Times New Roman"/>
                        </a:rPr>
                        <a:t>a</a:t>
                      </a:r>
                      <a:r>
                        <a:rPr sz="1100" spc="-15" dirty="0">
                          <a:latin typeface="Times New Roman"/>
                          <a:cs typeface="Times New Roman"/>
                        </a:rPr>
                        <a:t>t</a:t>
                      </a:r>
                      <a:r>
                        <a:rPr sz="1100" spc="-95" dirty="0">
                          <a:latin typeface="Times New Roman"/>
                          <a:cs typeface="Times New Roman"/>
                        </a:rPr>
                        <a:t>i</a:t>
                      </a:r>
                      <a:r>
                        <a:rPr sz="1100" spc="-35" dirty="0">
                          <a:latin typeface="Times New Roman"/>
                          <a:cs typeface="Times New Roman"/>
                        </a:rPr>
                        <a:t>o</a:t>
                      </a:r>
                      <a:r>
                        <a:rPr sz="1100" dirty="0">
                          <a:latin typeface="Times New Roman"/>
                          <a:cs typeface="Times New Roman"/>
                        </a:rPr>
                        <a:t>n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1143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endParaRPr sz="1350">
                        <a:latin typeface="Times New Roman"/>
                        <a:cs typeface="Times New Roman"/>
                      </a:endParaRPr>
                    </a:p>
                    <a:p>
                      <a:pPr marR="10795" algn="r">
                        <a:lnSpc>
                          <a:spcPct val="100000"/>
                        </a:lnSpc>
                      </a:pPr>
                      <a:r>
                        <a:rPr sz="1100" dirty="0">
                          <a:latin typeface="Times New Roman"/>
                          <a:cs typeface="Times New Roman"/>
                        </a:rPr>
                        <a:t>0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5080" marB="0"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15240" algn="r">
                        <a:lnSpc>
                          <a:spcPct val="100000"/>
                        </a:lnSpc>
                        <a:spcBef>
                          <a:spcPts val="90"/>
                        </a:spcBef>
                      </a:pPr>
                      <a:r>
                        <a:rPr sz="1100" spc="-5" dirty="0">
                          <a:latin typeface="Times New Roman"/>
                          <a:cs typeface="Times New Roman"/>
                        </a:rPr>
                        <a:t>-75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11430" marB="0"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endParaRPr sz="1350">
                        <a:latin typeface="Times New Roman"/>
                        <a:cs typeface="Times New Roman"/>
                      </a:endParaRPr>
                    </a:p>
                    <a:p>
                      <a:pPr marL="257175">
                        <a:lnSpc>
                          <a:spcPct val="100000"/>
                        </a:lnSpc>
                      </a:pPr>
                      <a:r>
                        <a:rPr sz="1100" spc="-15" dirty="0">
                          <a:latin typeface="Times New Roman"/>
                          <a:cs typeface="Times New Roman"/>
                        </a:rPr>
                        <a:t>210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5080" marB="0"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15875" algn="r">
                        <a:lnSpc>
                          <a:spcPct val="100000"/>
                        </a:lnSpc>
                        <a:spcBef>
                          <a:spcPts val="90"/>
                        </a:spcBef>
                      </a:pPr>
                      <a:r>
                        <a:rPr sz="1100" spc="-15" dirty="0">
                          <a:latin typeface="Times New Roman"/>
                          <a:cs typeface="Times New Roman"/>
                        </a:rPr>
                        <a:t>260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11430" marB="0"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endParaRPr sz="1350">
                        <a:latin typeface="Times New Roman"/>
                        <a:cs typeface="Times New Roman"/>
                      </a:endParaRPr>
                    </a:p>
                    <a:p>
                      <a:pPr marR="10795" algn="r">
                        <a:lnSpc>
                          <a:spcPct val="100000"/>
                        </a:lnSpc>
                      </a:pPr>
                      <a:r>
                        <a:rPr sz="1100" dirty="0">
                          <a:latin typeface="Times New Roman"/>
                          <a:cs typeface="Times New Roman"/>
                        </a:rPr>
                        <a:t>0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5080" marB="0"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15875" algn="r">
                        <a:lnSpc>
                          <a:spcPct val="100000"/>
                        </a:lnSpc>
                        <a:spcBef>
                          <a:spcPts val="90"/>
                        </a:spcBef>
                      </a:pPr>
                      <a:r>
                        <a:rPr sz="1100" spc="-15" dirty="0">
                          <a:latin typeface="Times New Roman"/>
                          <a:cs typeface="Times New Roman"/>
                        </a:rPr>
                        <a:t>25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11430" marB="0"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endParaRPr sz="1350">
                        <a:latin typeface="Times New Roman"/>
                        <a:cs typeface="Times New Roman"/>
                      </a:endParaRPr>
                    </a:p>
                    <a:p>
                      <a:pPr marL="257175">
                        <a:lnSpc>
                          <a:spcPct val="100000"/>
                        </a:lnSpc>
                      </a:pPr>
                      <a:r>
                        <a:rPr sz="1100" spc="-15" dirty="0">
                          <a:latin typeface="Times New Roman"/>
                          <a:cs typeface="Times New Roman"/>
                        </a:rPr>
                        <a:t>210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5080" marB="0"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15875" algn="r">
                        <a:lnSpc>
                          <a:spcPct val="100000"/>
                        </a:lnSpc>
                        <a:spcBef>
                          <a:spcPts val="90"/>
                        </a:spcBef>
                      </a:pPr>
                      <a:r>
                        <a:rPr sz="1100" spc="-15" dirty="0">
                          <a:latin typeface="Times New Roman"/>
                          <a:cs typeface="Times New Roman"/>
                        </a:rPr>
                        <a:t>210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11430" marB="0"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70" name="object 70"/>
          <p:cNvSpPr txBox="1"/>
          <p:nvPr/>
        </p:nvSpPr>
        <p:spPr>
          <a:xfrm>
            <a:off x="5072888" y="1496523"/>
            <a:ext cx="1158240" cy="59626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R="3175" algn="ctr">
              <a:lnSpc>
                <a:spcPct val="100000"/>
              </a:lnSpc>
              <a:spcBef>
                <a:spcPts val="125"/>
              </a:spcBef>
            </a:pPr>
            <a:r>
              <a:rPr sz="1100" i="1" spc="15" dirty="0">
                <a:latin typeface="Times New Roman"/>
                <a:cs typeface="Times New Roman"/>
              </a:rPr>
              <a:t>Intermediary</a:t>
            </a:r>
            <a:endParaRPr sz="11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40"/>
              </a:spcBef>
            </a:pPr>
            <a:endParaRPr sz="1550">
              <a:latin typeface="Times New Roman"/>
              <a:cs typeface="Times New Roman"/>
            </a:endParaRPr>
          </a:p>
          <a:p>
            <a:pPr algn="ctr">
              <a:lnSpc>
                <a:spcPct val="100000"/>
              </a:lnSpc>
              <a:tabLst>
                <a:tab pos="542925" algn="l"/>
              </a:tabLst>
            </a:pPr>
            <a:r>
              <a:rPr sz="1100" spc="20" dirty="0">
                <a:latin typeface="Times New Roman"/>
                <a:cs typeface="Times New Roman"/>
              </a:rPr>
              <a:t>Uses	</a:t>
            </a:r>
            <a:r>
              <a:rPr sz="1100" spc="10" dirty="0">
                <a:latin typeface="Times New Roman"/>
                <a:cs typeface="Times New Roman"/>
              </a:rPr>
              <a:t>Resources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71" name="object 71"/>
          <p:cNvSpPr txBox="1"/>
          <p:nvPr/>
        </p:nvSpPr>
        <p:spPr>
          <a:xfrm>
            <a:off x="6949764" y="1496523"/>
            <a:ext cx="633730" cy="19685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1100" i="1" spc="15" dirty="0">
                <a:latin typeface="Times New Roman"/>
                <a:cs typeface="Times New Roman"/>
              </a:rPr>
              <a:t>Advertiser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72" name="object 72"/>
          <p:cNvSpPr txBox="1"/>
          <p:nvPr/>
        </p:nvSpPr>
        <p:spPr>
          <a:xfrm>
            <a:off x="8311408" y="1496523"/>
            <a:ext cx="1156970" cy="59626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R="12065" algn="ctr">
              <a:lnSpc>
                <a:spcPct val="100000"/>
              </a:lnSpc>
              <a:spcBef>
                <a:spcPts val="125"/>
              </a:spcBef>
            </a:pPr>
            <a:r>
              <a:rPr sz="1100" i="1" spc="15" dirty="0">
                <a:latin typeface="Times New Roman"/>
                <a:cs typeface="Times New Roman"/>
              </a:rPr>
              <a:t>Total</a:t>
            </a:r>
            <a:r>
              <a:rPr sz="1100" i="1" spc="-10" dirty="0">
                <a:latin typeface="Times New Roman"/>
                <a:cs typeface="Times New Roman"/>
              </a:rPr>
              <a:t> </a:t>
            </a:r>
            <a:r>
              <a:rPr sz="1100" i="1" spc="20" dirty="0">
                <a:latin typeface="Times New Roman"/>
                <a:cs typeface="Times New Roman"/>
              </a:rPr>
              <a:t>Economy</a:t>
            </a:r>
            <a:endParaRPr sz="11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40"/>
              </a:spcBef>
            </a:pPr>
            <a:endParaRPr sz="1550">
              <a:latin typeface="Times New Roman"/>
              <a:cs typeface="Times New Roman"/>
            </a:endParaRPr>
          </a:p>
          <a:p>
            <a:pPr algn="ctr">
              <a:lnSpc>
                <a:spcPct val="100000"/>
              </a:lnSpc>
              <a:tabLst>
                <a:tab pos="542290" algn="l"/>
              </a:tabLst>
            </a:pPr>
            <a:r>
              <a:rPr sz="1100" spc="20" dirty="0">
                <a:latin typeface="Times New Roman"/>
                <a:cs typeface="Times New Roman"/>
              </a:rPr>
              <a:t>Uses	</a:t>
            </a:r>
            <a:r>
              <a:rPr sz="1100" spc="10" dirty="0">
                <a:latin typeface="Times New Roman"/>
                <a:cs typeface="Times New Roman"/>
              </a:rPr>
              <a:t>Resources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73" name="object 73"/>
          <p:cNvSpPr txBox="1"/>
          <p:nvPr/>
        </p:nvSpPr>
        <p:spPr>
          <a:xfrm>
            <a:off x="587762" y="2906193"/>
            <a:ext cx="629920" cy="42481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>
              <a:lnSpc>
                <a:spcPct val="119100"/>
              </a:lnSpc>
              <a:spcBef>
                <a:spcPts val="95"/>
              </a:spcBef>
            </a:pPr>
            <a:r>
              <a:rPr sz="1100" spc="55" dirty="0">
                <a:latin typeface="Times New Roman"/>
                <a:cs typeface="Times New Roman"/>
              </a:rPr>
              <a:t>P</a:t>
            </a:r>
            <a:r>
              <a:rPr sz="1100" spc="5" dirty="0">
                <a:latin typeface="Times New Roman"/>
                <a:cs typeface="Times New Roman"/>
              </a:rPr>
              <a:t>r</a:t>
            </a:r>
            <a:r>
              <a:rPr sz="1100" spc="-35" dirty="0">
                <a:latin typeface="Times New Roman"/>
                <a:cs typeface="Times New Roman"/>
              </a:rPr>
              <a:t>od</a:t>
            </a:r>
            <a:r>
              <a:rPr sz="1100" spc="-25" dirty="0">
                <a:latin typeface="Times New Roman"/>
                <a:cs typeface="Times New Roman"/>
              </a:rPr>
              <a:t>u</a:t>
            </a:r>
            <a:r>
              <a:rPr sz="1100" spc="30" dirty="0">
                <a:latin typeface="Times New Roman"/>
                <a:cs typeface="Times New Roman"/>
              </a:rPr>
              <a:t>c</a:t>
            </a:r>
            <a:r>
              <a:rPr sz="1100" spc="-10" dirty="0">
                <a:latin typeface="Times New Roman"/>
                <a:cs typeface="Times New Roman"/>
              </a:rPr>
              <a:t>t</a:t>
            </a:r>
            <a:r>
              <a:rPr sz="1100" spc="-80" dirty="0">
                <a:latin typeface="Times New Roman"/>
                <a:cs typeface="Times New Roman"/>
              </a:rPr>
              <a:t>i</a:t>
            </a:r>
            <a:r>
              <a:rPr sz="1100" spc="-35" dirty="0">
                <a:latin typeface="Times New Roman"/>
                <a:cs typeface="Times New Roman"/>
              </a:rPr>
              <a:t>o</a:t>
            </a:r>
            <a:r>
              <a:rPr sz="1100" spc="5" dirty="0">
                <a:latin typeface="Times New Roman"/>
                <a:cs typeface="Times New Roman"/>
              </a:rPr>
              <a:t>n  </a:t>
            </a:r>
            <a:r>
              <a:rPr sz="1100" dirty="0">
                <a:latin typeface="Times New Roman"/>
                <a:cs typeface="Times New Roman"/>
              </a:rPr>
              <a:t>Account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74" name="object 74"/>
          <p:cNvSpPr txBox="1"/>
          <p:nvPr/>
        </p:nvSpPr>
        <p:spPr>
          <a:xfrm>
            <a:off x="587762" y="4714424"/>
            <a:ext cx="502920" cy="617220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 marR="5080" algn="just">
              <a:lnSpc>
                <a:spcPct val="116599"/>
              </a:lnSpc>
              <a:spcBef>
                <a:spcPts val="130"/>
              </a:spcBef>
            </a:pPr>
            <a:r>
              <a:rPr sz="1100" spc="15" dirty="0">
                <a:latin typeface="Times New Roman"/>
                <a:cs typeface="Times New Roman"/>
              </a:rPr>
              <a:t>Use </a:t>
            </a:r>
            <a:r>
              <a:rPr sz="1100" spc="-10" dirty="0">
                <a:latin typeface="Times New Roman"/>
                <a:cs typeface="Times New Roman"/>
              </a:rPr>
              <a:t>of </a:t>
            </a:r>
            <a:r>
              <a:rPr sz="1100" spc="-5" dirty="0">
                <a:latin typeface="Times New Roman"/>
                <a:cs typeface="Times New Roman"/>
              </a:rPr>
              <a:t> </a:t>
            </a:r>
            <a:r>
              <a:rPr sz="1100" spc="-10" dirty="0">
                <a:latin typeface="Times New Roman"/>
                <a:cs typeface="Times New Roman"/>
              </a:rPr>
              <a:t>Income </a:t>
            </a:r>
            <a:r>
              <a:rPr sz="1100" spc="-5" dirty="0">
                <a:latin typeface="Times New Roman"/>
                <a:cs typeface="Times New Roman"/>
              </a:rPr>
              <a:t> </a:t>
            </a:r>
            <a:r>
              <a:rPr sz="1100" spc="20" dirty="0">
                <a:latin typeface="Times New Roman"/>
                <a:cs typeface="Times New Roman"/>
              </a:rPr>
              <a:t>A</a:t>
            </a:r>
            <a:r>
              <a:rPr sz="1100" spc="35" dirty="0">
                <a:latin typeface="Times New Roman"/>
                <a:cs typeface="Times New Roman"/>
              </a:rPr>
              <a:t>c</a:t>
            </a:r>
            <a:r>
              <a:rPr sz="1100" spc="30" dirty="0">
                <a:latin typeface="Times New Roman"/>
                <a:cs typeface="Times New Roman"/>
              </a:rPr>
              <a:t>c</a:t>
            </a:r>
            <a:r>
              <a:rPr sz="1100" spc="-35" dirty="0">
                <a:latin typeface="Times New Roman"/>
                <a:cs typeface="Times New Roman"/>
              </a:rPr>
              <a:t>o</a:t>
            </a:r>
            <a:r>
              <a:rPr sz="1100" spc="-25" dirty="0">
                <a:latin typeface="Times New Roman"/>
                <a:cs typeface="Times New Roman"/>
              </a:rPr>
              <a:t>u</a:t>
            </a:r>
            <a:r>
              <a:rPr sz="1100" spc="-35" dirty="0">
                <a:latin typeface="Times New Roman"/>
                <a:cs typeface="Times New Roman"/>
              </a:rPr>
              <a:t>n</a:t>
            </a:r>
            <a:r>
              <a:rPr sz="1100" spc="5" dirty="0">
                <a:latin typeface="Times New Roman"/>
                <a:cs typeface="Times New Roman"/>
              </a:rPr>
              <a:t>t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75" name="object 75"/>
          <p:cNvSpPr txBox="1"/>
          <p:nvPr/>
        </p:nvSpPr>
        <p:spPr>
          <a:xfrm>
            <a:off x="587762" y="6172163"/>
            <a:ext cx="426720" cy="19685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1100" spc="-10" dirty="0">
                <a:latin typeface="Times New Roman"/>
                <a:cs typeface="Times New Roman"/>
              </a:rPr>
              <a:t>Capital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76" name="object 76"/>
          <p:cNvSpPr txBox="1"/>
          <p:nvPr/>
        </p:nvSpPr>
        <p:spPr>
          <a:xfrm>
            <a:off x="3692148" y="1496537"/>
            <a:ext cx="668655" cy="19685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1100" i="1" spc="30" dirty="0">
                <a:latin typeface="Times New Roman"/>
                <a:cs typeface="Times New Roman"/>
              </a:rPr>
              <a:t>H</a:t>
            </a:r>
            <a:r>
              <a:rPr sz="1100" i="1" spc="45" dirty="0">
                <a:latin typeface="Times New Roman"/>
                <a:cs typeface="Times New Roman"/>
              </a:rPr>
              <a:t>ou</a:t>
            </a:r>
            <a:r>
              <a:rPr sz="1100" i="1" spc="15" dirty="0">
                <a:latin typeface="Times New Roman"/>
                <a:cs typeface="Times New Roman"/>
              </a:rPr>
              <a:t>s</a:t>
            </a:r>
            <a:r>
              <a:rPr sz="1100" i="1" spc="30" dirty="0">
                <a:latin typeface="Times New Roman"/>
                <a:cs typeface="Times New Roman"/>
              </a:rPr>
              <a:t>e</a:t>
            </a:r>
            <a:r>
              <a:rPr sz="1100" i="1" spc="45" dirty="0">
                <a:latin typeface="Times New Roman"/>
                <a:cs typeface="Times New Roman"/>
              </a:rPr>
              <a:t>ho</a:t>
            </a:r>
            <a:r>
              <a:rPr sz="1100" i="1" spc="-10" dirty="0">
                <a:latin typeface="Times New Roman"/>
                <a:cs typeface="Times New Roman"/>
              </a:rPr>
              <a:t>l</a:t>
            </a:r>
            <a:r>
              <a:rPr sz="1100" i="1" spc="10" dirty="0">
                <a:latin typeface="Times New Roman"/>
                <a:cs typeface="Times New Roman"/>
              </a:rPr>
              <a:t>d</a:t>
            </a:r>
            <a:endParaRPr sz="11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916939" y="731011"/>
            <a:ext cx="4373880" cy="51308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3200" spc="-15" dirty="0">
                <a:solidFill>
                  <a:srgbClr val="FF0000"/>
                </a:solidFill>
              </a:rPr>
              <a:t>Satellite</a:t>
            </a:r>
            <a:r>
              <a:rPr sz="3200" spc="5" dirty="0">
                <a:solidFill>
                  <a:srgbClr val="FF0000"/>
                </a:solidFill>
              </a:rPr>
              <a:t> </a:t>
            </a:r>
            <a:r>
              <a:rPr sz="3200" spc="-10" dirty="0">
                <a:solidFill>
                  <a:srgbClr val="FF0000"/>
                </a:solidFill>
              </a:rPr>
              <a:t>Account: Baseline</a:t>
            </a:r>
            <a:endParaRPr sz="3200"/>
          </a:p>
        </p:txBody>
      </p:sp>
      <p:sp>
        <p:nvSpPr>
          <p:cNvPr id="3" name="object 3"/>
          <p:cNvSpPr txBox="1"/>
          <p:nvPr/>
        </p:nvSpPr>
        <p:spPr>
          <a:xfrm>
            <a:off x="6692148" y="1895755"/>
            <a:ext cx="309880" cy="19685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1100" spc="30" dirty="0">
                <a:latin typeface="Times New Roman"/>
                <a:cs typeface="Times New Roman"/>
              </a:rPr>
              <a:t>U</a:t>
            </a:r>
            <a:r>
              <a:rPr sz="1100" spc="15" dirty="0">
                <a:latin typeface="Times New Roman"/>
                <a:cs typeface="Times New Roman"/>
              </a:rPr>
              <a:t>s</a:t>
            </a:r>
            <a:r>
              <a:rPr sz="1100" spc="30" dirty="0">
                <a:latin typeface="Times New Roman"/>
                <a:cs typeface="Times New Roman"/>
              </a:rPr>
              <a:t>e</a:t>
            </a:r>
            <a:r>
              <a:rPr sz="1100" spc="5" dirty="0">
                <a:latin typeface="Times New Roman"/>
                <a:cs typeface="Times New Roman"/>
              </a:rPr>
              <a:t>s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7235400" y="1895755"/>
            <a:ext cx="614680" cy="19685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1100" spc="10" dirty="0">
                <a:latin typeface="Times New Roman"/>
                <a:cs typeface="Times New Roman"/>
              </a:rPr>
              <a:t>R</a:t>
            </a:r>
            <a:r>
              <a:rPr sz="1100" spc="30" dirty="0">
                <a:latin typeface="Times New Roman"/>
                <a:cs typeface="Times New Roman"/>
              </a:rPr>
              <a:t>e</a:t>
            </a:r>
            <a:r>
              <a:rPr sz="1100" spc="15" dirty="0">
                <a:latin typeface="Times New Roman"/>
                <a:cs typeface="Times New Roman"/>
              </a:rPr>
              <a:t>s</a:t>
            </a:r>
            <a:r>
              <a:rPr sz="1100" spc="-25" dirty="0">
                <a:latin typeface="Times New Roman"/>
                <a:cs typeface="Times New Roman"/>
              </a:rPr>
              <a:t>o</a:t>
            </a:r>
            <a:r>
              <a:rPr sz="1100" spc="-35" dirty="0">
                <a:latin typeface="Times New Roman"/>
                <a:cs typeface="Times New Roman"/>
              </a:rPr>
              <a:t>u</a:t>
            </a:r>
            <a:r>
              <a:rPr sz="1100" spc="5" dirty="0">
                <a:latin typeface="Times New Roman"/>
                <a:cs typeface="Times New Roman"/>
              </a:rPr>
              <a:t>r</a:t>
            </a:r>
            <a:r>
              <a:rPr sz="1100" spc="30" dirty="0">
                <a:latin typeface="Times New Roman"/>
                <a:cs typeface="Times New Roman"/>
              </a:rPr>
              <a:t>c</a:t>
            </a:r>
            <a:r>
              <a:rPr sz="1100" spc="35" dirty="0">
                <a:latin typeface="Times New Roman"/>
                <a:cs typeface="Times New Roman"/>
              </a:rPr>
              <a:t>e</a:t>
            </a:r>
            <a:r>
              <a:rPr sz="1100" spc="5" dirty="0">
                <a:latin typeface="Times New Roman"/>
                <a:cs typeface="Times New Roman"/>
              </a:rPr>
              <a:t>s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7625596" y="2086258"/>
            <a:ext cx="230504" cy="19685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1100" spc="-25" dirty="0">
                <a:latin typeface="Times New Roman"/>
                <a:cs typeface="Times New Roman"/>
              </a:rPr>
              <a:t>2</a:t>
            </a:r>
            <a:r>
              <a:rPr sz="1100" spc="-35" dirty="0">
                <a:latin typeface="Times New Roman"/>
                <a:cs typeface="Times New Roman"/>
              </a:rPr>
              <a:t>7</a:t>
            </a:r>
            <a:r>
              <a:rPr sz="1100" spc="10" dirty="0">
                <a:latin typeface="Times New Roman"/>
                <a:cs typeface="Times New Roman"/>
              </a:rPr>
              <a:t>5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1454150" y="2067173"/>
            <a:ext cx="1338580" cy="406400"/>
          </a:xfrm>
          <a:prstGeom prst="rect">
            <a:avLst/>
          </a:prstGeom>
        </p:spPr>
        <p:txBody>
          <a:bodyPr vert="horz" wrap="square" lIns="0" tIns="349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75"/>
              </a:spcBef>
            </a:pPr>
            <a:r>
              <a:rPr sz="1100" spc="-20" dirty="0">
                <a:latin typeface="Times New Roman"/>
                <a:cs typeface="Times New Roman"/>
              </a:rPr>
              <a:t>Output</a:t>
            </a:r>
            <a:endParaRPr sz="1100">
              <a:latin typeface="Times New Roman"/>
              <a:cs typeface="Times New Roman"/>
            </a:endParaRPr>
          </a:p>
          <a:p>
            <a:pPr marL="97790">
              <a:lnSpc>
                <a:spcPct val="100000"/>
              </a:lnSpc>
              <a:spcBef>
                <a:spcPts val="180"/>
              </a:spcBef>
            </a:pPr>
            <a:r>
              <a:rPr sz="1100" spc="-10" dirty="0">
                <a:latin typeface="Times New Roman"/>
                <a:cs typeface="Times New Roman"/>
              </a:rPr>
              <a:t>Predictive</a:t>
            </a:r>
            <a:r>
              <a:rPr sz="1100" spc="25" dirty="0">
                <a:latin typeface="Times New Roman"/>
                <a:cs typeface="Times New Roman"/>
              </a:rPr>
              <a:t> </a:t>
            </a:r>
            <a:r>
              <a:rPr sz="1100" spc="20" dirty="0">
                <a:latin typeface="Times New Roman"/>
                <a:cs typeface="Times New Roman"/>
              </a:rPr>
              <a:t>ad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Times New Roman"/>
                <a:cs typeface="Times New Roman"/>
              </a:rPr>
              <a:t>services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447800" y="2467355"/>
            <a:ext cx="2000250" cy="200025"/>
          </a:xfrm>
          <a:prstGeom prst="rect">
            <a:avLst/>
          </a:prstGeom>
          <a:solidFill>
            <a:srgbClr val="F4B084"/>
          </a:solidFill>
        </p:spPr>
        <p:txBody>
          <a:bodyPr vert="horz" wrap="square" lIns="0" tIns="15875" rIns="0" bIns="0" rtlCol="0">
            <a:spAutoFit/>
          </a:bodyPr>
          <a:lstStyle/>
          <a:p>
            <a:pPr marL="104139">
              <a:lnSpc>
                <a:spcPct val="100000"/>
              </a:lnSpc>
              <a:spcBef>
                <a:spcPts val="125"/>
              </a:spcBef>
            </a:pPr>
            <a:r>
              <a:rPr sz="1100" spc="-75" dirty="0">
                <a:latin typeface="Times New Roman"/>
                <a:cs typeface="Times New Roman"/>
              </a:rPr>
              <a:t>"</a:t>
            </a:r>
            <a:r>
              <a:rPr sz="1100" spc="-20" dirty="0">
                <a:latin typeface="Times New Roman"/>
                <a:cs typeface="Times New Roman"/>
              </a:rPr>
              <a:t>F</a:t>
            </a:r>
            <a:r>
              <a:rPr sz="1100" dirty="0">
                <a:latin typeface="Times New Roman"/>
                <a:cs typeface="Times New Roman"/>
              </a:rPr>
              <a:t>r</a:t>
            </a:r>
            <a:r>
              <a:rPr sz="1100" spc="35" dirty="0">
                <a:latin typeface="Times New Roman"/>
                <a:cs typeface="Times New Roman"/>
              </a:rPr>
              <a:t>e</a:t>
            </a:r>
            <a:r>
              <a:rPr sz="1100" spc="30" dirty="0">
                <a:latin typeface="Times New Roman"/>
                <a:cs typeface="Times New Roman"/>
              </a:rPr>
              <a:t>e</a:t>
            </a:r>
            <a:r>
              <a:rPr sz="1100" spc="10" dirty="0">
                <a:latin typeface="Times New Roman"/>
                <a:cs typeface="Times New Roman"/>
              </a:rPr>
              <a:t>"</a:t>
            </a:r>
            <a:r>
              <a:rPr sz="1100" spc="-60" dirty="0">
                <a:latin typeface="Times New Roman"/>
                <a:cs typeface="Times New Roman"/>
              </a:rPr>
              <a:t> </a:t>
            </a:r>
            <a:r>
              <a:rPr sz="1100" spc="-35" dirty="0">
                <a:latin typeface="Times New Roman"/>
                <a:cs typeface="Times New Roman"/>
              </a:rPr>
              <a:t>p</a:t>
            </a:r>
            <a:r>
              <a:rPr sz="1100" spc="5" dirty="0">
                <a:latin typeface="Times New Roman"/>
                <a:cs typeface="Times New Roman"/>
              </a:rPr>
              <a:t>r</a:t>
            </a:r>
            <a:r>
              <a:rPr sz="1100" spc="-35" dirty="0">
                <a:latin typeface="Times New Roman"/>
                <a:cs typeface="Times New Roman"/>
              </a:rPr>
              <a:t>o</a:t>
            </a:r>
            <a:r>
              <a:rPr sz="1100" spc="-25" dirty="0">
                <a:latin typeface="Times New Roman"/>
                <a:cs typeface="Times New Roman"/>
              </a:rPr>
              <a:t>d</a:t>
            </a:r>
            <a:r>
              <a:rPr sz="1100" spc="-35" dirty="0">
                <a:latin typeface="Times New Roman"/>
                <a:cs typeface="Times New Roman"/>
              </a:rPr>
              <a:t>u</a:t>
            </a:r>
            <a:r>
              <a:rPr sz="1100" spc="35" dirty="0">
                <a:latin typeface="Times New Roman"/>
                <a:cs typeface="Times New Roman"/>
              </a:rPr>
              <a:t>c</a:t>
            </a:r>
            <a:r>
              <a:rPr sz="1100" spc="-10" dirty="0">
                <a:latin typeface="Times New Roman"/>
                <a:cs typeface="Times New Roman"/>
              </a:rPr>
              <a:t>t</a:t>
            </a:r>
            <a:r>
              <a:rPr sz="1100" spc="5" dirty="0">
                <a:latin typeface="Times New Roman"/>
                <a:cs typeface="Times New Roman"/>
              </a:rPr>
              <a:t>s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1539494" y="2638681"/>
            <a:ext cx="1492885" cy="4064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>
              <a:lnSpc>
                <a:spcPct val="113599"/>
              </a:lnSpc>
              <a:spcBef>
                <a:spcPts val="95"/>
              </a:spcBef>
            </a:pPr>
            <a:r>
              <a:rPr sz="1100" spc="5" dirty="0">
                <a:latin typeface="Times New Roman"/>
                <a:cs typeface="Times New Roman"/>
              </a:rPr>
              <a:t>Software </a:t>
            </a:r>
            <a:r>
              <a:rPr sz="1100" spc="-10" dirty="0">
                <a:latin typeface="Times New Roman"/>
                <a:cs typeface="Times New Roman"/>
              </a:rPr>
              <a:t>(platform </a:t>
            </a:r>
            <a:r>
              <a:rPr sz="1100" spc="15" dirty="0">
                <a:latin typeface="Times New Roman"/>
                <a:cs typeface="Times New Roman"/>
              </a:rPr>
              <a:t>asset) </a:t>
            </a:r>
            <a:r>
              <a:rPr sz="1100" spc="-260" dirty="0">
                <a:latin typeface="Times New Roman"/>
                <a:cs typeface="Times New Roman"/>
              </a:rPr>
              <a:t> </a:t>
            </a:r>
            <a:r>
              <a:rPr sz="1100" spc="5" dirty="0">
                <a:latin typeface="Times New Roman"/>
                <a:cs typeface="Times New Roman"/>
              </a:rPr>
              <a:t>Software</a:t>
            </a:r>
            <a:r>
              <a:rPr sz="1100" spc="20" dirty="0">
                <a:latin typeface="Times New Roman"/>
                <a:cs typeface="Times New Roman"/>
              </a:rPr>
              <a:t> </a:t>
            </a:r>
            <a:r>
              <a:rPr sz="1100" spc="5" dirty="0">
                <a:latin typeface="Times New Roman"/>
                <a:cs typeface="Times New Roman"/>
              </a:rPr>
              <a:t>(database</a:t>
            </a:r>
            <a:r>
              <a:rPr sz="1100" spc="25" dirty="0">
                <a:latin typeface="Times New Roman"/>
                <a:cs typeface="Times New Roman"/>
              </a:rPr>
              <a:t> </a:t>
            </a:r>
            <a:r>
              <a:rPr sz="1100" spc="15" dirty="0">
                <a:latin typeface="Times New Roman"/>
                <a:cs typeface="Times New Roman"/>
              </a:rPr>
              <a:t>asset)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1447800" y="3038855"/>
            <a:ext cx="2000250" cy="200025"/>
          </a:xfrm>
          <a:prstGeom prst="rect">
            <a:avLst/>
          </a:prstGeom>
          <a:solidFill>
            <a:srgbClr val="FFD965"/>
          </a:solidFill>
        </p:spPr>
        <p:txBody>
          <a:bodyPr vert="horz" wrap="square" lIns="0" tIns="15875" rIns="0" bIns="0" rtlCol="0">
            <a:spAutoFit/>
          </a:bodyPr>
          <a:lstStyle/>
          <a:p>
            <a:pPr marL="104139">
              <a:lnSpc>
                <a:spcPct val="100000"/>
              </a:lnSpc>
              <a:spcBef>
                <a:spcPts val="125"/>
              </a:spcBef>
            </a:pPr>
            <a:r>
              <a:rPr sz="1100" spc="-5" dirty="0">
                <a:latin typeface="Times New Roman"/>
                <a:cs typeface="Times New Roman"/>
              </a:rPr>
              <a:t>Advertised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spc="-10" dirty="0">
                <a:latin typeface="Times New Roman"/>
                <a:cs typeface="Times New Roman"/>
              </a:rPr>
              <a:t>product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7152893" y="3038855"/>
            <a:ext cx="714375" cy="200025"/>
          </a:xfrm>
          <a:prstGeom prst="rect">
            <a:avLst/>
          </a:prstGeom>
          <a:solidFill>
            <a:srgbClr val="FFD965"/>
          </a:solidFill>
        </p:spPr>
        <p:txBody>
          <a:bodyPr vert="horz" wrap="square" lIns="0" tIns="15875" rIns="0" bIns="0" rtlCol="0">
            <a:spAutoFit/>
          </a:bodyPr>
          <a:lstStyle/>
          <a:p>
            <a:pPr marR="15875" algn="r">
              <a:lnSpc>
                <a:spcPct val="100000"/>
              </a:lnSpc>
              <a:spcBef>
                <a:spcPts val="125"/>
              </a:spcBef>
            </a:pPr>
            <a:r>
              <a:rPr sz="1100" spc="-15" dirty="0">
                <a:solidFill>
                  <a:srgbClr val="7F7F7F"/>
                </a:solidFill>
                <a:latin typeface="Times New Roman"/>
                <a:cs typeface="Times New Roman"/>
              </a:rPr>
              <a:t>275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6920736" y="3400691"/>
            <a:ext cx="230504" cy="406400"/>
          </a:xfrm>
          <a:prstGeom prst="rect">
            <a:avLst/>
          </a:prstGeom>
        </p:spPr>
        <p:txBody>
          <a:bodyPr vert="horz" wrap="square" lIns="0" tIns="349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75"/>
              </a:spcBef>
            </a:pPr>
            <a:r>
              <a:rPr sz="1100" spc="-25" dirty="0">
                <a:latin typeface="Times New Roman"/>
                <a:cs typeface="Times New Roman"/>
              </a:rPr>
              <a:t>2</a:t>
            </a:r>
            <a:r>
              <a:rPr sz="1100" spc="-35" dirty="0">
                <a:latin typeface="Times New Roman"/>
                <a:cs typeface="Times New Roman"/>
              </a:rPr>
              <a:t>5</a:t>
            </a:r>
            <a:r>
              <a:rPr sz="1100" spc="10" dirty="0">
                <a:latin typeface="Times New Roman"/>
                <a:cs typeface="Times New Roman"/>
              </a:rPr>
              <a:t>0</a:t>
            </a:r>
            <a:endParaRPr sz="11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180"/>
              </a:spcBef>
            </a:pPr>
            <a:r>
              <a:rPr sz="1100" spc="-25" dirty="0">
                <a:solidFill>
                  <a:srgbClr val="7F7F7F"/>
                </a:solidFill>
                <a:latin typeface="Times New Roman"/>
                <a:cs typeface="Times New Roman"/>
              </a:rPr>
              <a:t>2</a:t>
            </a:r>
            <a:r>
              <a:rPr sz="1100" spc="-35" dirty="0">
                <a:solidFill>
                  <a:srgbClr val="7F7F7F"/>
                </a:solidFill>
                <a:latin typeface="Times New Roman"/>
                <a:cs typeface="Times New Roman"/>
              </a:rPr>
              <a:t>5</a:t>
            </a:r>
            <a:r>
              <a:rPr sz="1100" spc="10" dirty="0">
                <a:solidFill>
                  <a:srgbClr val="7F7F7F"/>
                </a:solidFill>
                <a:latin typeface="Times New Roman"/>
                <a:cs typeface="Times New Roman"/>
              </a:rPr>
              <a:t>0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1454150" y="3210188"/>
            <a:ext cx="1468755" cy="97853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 indent="85090">
              <a:lnSpc>
                <a:spcPct val="113599"/>
              </a:lnSpc>
              <a:spcBef>
                <a:spcPts val="95"/>
              </a:spcBef>
            </a:pPr>
            <a:r>
              <a:rPr sz="1100" spc="-75" dirty="0">
                <a:latin typeface="Times New Roman"/>
                <a:cs typeface="Times New Roman"/>
              </a:rPr>
              <a:t>"</a:t>
            </a:r>
            <a:r>
              <a:rPr sz="1100" spc="-20" dirty="0">
                <a:latin typeface="Times New Roman"/>
                <a:cs typeface="Times New Roman"/>
              </a:rPr>
              <a:t>F</a:t>
            </a:r>
            <a:r>
              <a:rPr sz="1100" dirty="0">
                <a:latin typeface="Times New Roman"/>
                <a:cs typeface="Times New Roman"/>
              </a:rPr>
              <a:t>r</a:t>
            </a:r>
            <a:r>
              <a:rPr sz="1100" spc="35" dirty="0">
                <a:latin typeface="Times New Roman"/>
                <a:cs typeface="Times New Roman"/>
              </a:rPr>
              <a:t>e</a:t>
            </a:r>
            <a:r>
              <a:rPr sz="1100" spc="30" dirty="0">
                <a:latin typeface="Times New Roman"/>
                <a:cs typeface="Times New Roman"/>
              </a:rPr>
              <a:t>e</a:t>
            </a:r>
            <a:r>
              <a:rPr sz="1100" spc="10" dirty="0">
                <a:latin typeface="Times New Roman"/>
                <a:cs typeface="Times New Roman"/>
              </a:rPr>
              <a:t>"</a:t>
            </a:r>
            <a:r>
              <a:rPr sz="1100" spc="-60" dirty="0">
                <a:latin typeface="Times New Roman"/>
                <a:cs typeface="Times New Roman"/>
              </a:rPr>
              <a:t> </a:t>
            </a:r>
            <a:r>
              <a:rPr sz="1100" spc="-35" dirty="0">
                <a:latin typeface="Times New Roman"/>
                <a:cs typeface="Times New Roman"/>
              </a:rPr>
              <a:t>p</a:t>
            </a:r>
            <a:r>
              <a:rPr sz="1100" spc="5" dirty="0">
                <a:latin typeface="Times New Roman"/>
                <a:cs typeface="Times New Roman"/>
              </a:rPr>
              <a:t>r</a:t>
            </a:r>
            <a:r>
              <a:rPr sz="1100" spc="-35" dirty="0">
                <a:latin typeface="Times New Roman"/>
                <a:cs typeface="Times New Roman"/>
              </a:rPr>
              <a:t>o</a:t>
            </a:r>
            <a:r>
              <a:rPr sz="1100" spc="-25" dirty="0">
                <a:latin typeface="Times New Roman"/>
                <a:cs typeface="Times New Roman"/>
              </a:rPr>
              <a:t>d</a:t>
            </a:r>
            <a:r>
              <a:rPr sz="1100" spc="-35" dirty="0">
                <a:latin typeface="Times New Roman"/>
                <a:cs typeface="Times New Roman"/>
              </a:rPr>
              <a:t>u</a:t>
            </a:r>
            <a:r>
              <a:rPr sz="1100" spc="35" dirty="0">
                <a:latin typeface="Times New Roman"/>
                <a:cs typeface="Times New Roman"/>
              </a:rPr>
              <a:t>c</a:t>
            </a:r>
            <a:r>
              <a:rPr sz="1100" spc="-10" dirty="0">
                <a:latin typeface="Times New Roman"/>
                <a:cs typeface="Times New Roman"/>
              </a:rPr>
              <a:t>t</a:t>
            </a:r>
            <a:r>
              <a:rPr sz="1100" spc="5" dirty="0">
                <a:latin typeface="Times New Roman"/>
                <a:cs typeface="Times New Roman"/>
              </a:rPr>
              <a:t>s  </a:t>
            </a:r>
            <a:r>
              <a:rPr sz="1100" spc="-10" dirty="0">
                <a:latin typeface="Times New Roman"/>
                <a:cs typeface="Times New Roman"/>
              </a:rPr>
              <a:t>Intermediate</a:t>
            </a:r>
            <a:r>
              <a:rPr sz="1100" spc="35" dirty="0">
                <a:latin typeface="Times New Roman"/>
                <a:cs typeface="Times New Roman"/>
              </a:rPr>
              <a:t> </a:t>
            </a:r>
            <a:r>
              <a:rPr sz="1100" spc="-20" dirty="0">
                <a:latin typeface="Times New Roman"/>
                <a:cs typeface="Times New Roman"/>
              </a:rPr>
              <a:t>consumption</a:t>
            </a:r>
            <a:endParaRPr sz="1100">
              <a:latin typeface="Times New Roman"/>
              <a:cs typeface="Times New Roman"/>
            </a:endParaRPr>
          </a:p>
          <a:p>
            <a:pPr marL="97790" marR="134620">
              <a:lnSpc>
                <a:spcPct val="113599"/>
              </a:lnSpc>
            </a:pPr>
            <a:r>
              <a:rPr sz="1100" spc="-10" dirty="0">
                <a:latin typeface="Times New Roman"/>
                <a:cs typeface="Times New Roman"/>
              </a:rPr>
              <a:t>Predictive </a:t>
            </a:r>
            <a:r>
              <a:rPr sz="1100" spc="20" dirty="0">
                <a:latin typeface="Times New Roman"/>
                <a:cs typeface="Times New Roman"/>
              </a:rPr>
              <a:t>ad </a:t>
            </a:r>
            <a:r>
              <a:rPr sz="1100" dirty="0">
                <a:latin typeface="Times New Roman"/>
                <a:cs typeface="Times New Roman"/>
              </a:rPr>
              <a:t>services </a:t>
            </a:r>
            <a:r>
              <a:rPr sz="1100" spc="-260" dirty="0">
                <a:latin typeface="Times New Roman"/>
                <a:cs typeface="Times New Roman"/>
              </a:rPr>
              <a:t> </a:t>
            </a:r>
            <a:r>
              <a:rPr sz="1100" spc="-75" dirty="0">
                <a:latin typeface="Times New Roman"/>
                <a:cs typeface="Times New Roman"/>
              </a:rPr>
              <a:t>"</a:t>
            </a:r>
            <a:r>
              <a:rPr sz="1100" spc="-20" dirty="0">
                <a:latin typeface="Times New Roman"/>
                <a:cs typeface="Times New Roman"/>
              </a:rPr>
              <a:t>F</a:t>
            </a:r>
            <a:r>
              <a:rPr sz="1100" dirty="0">
                <a:latin typeface="Times New Roman"/>
                <a:cs typeface="Times New Roman"/>
              </a:rPr>
              <a:t>r</a:t>
            </a:r>
            <a:r>
              <a:rPr sz="1100" spc="35" dirty="0">
                <a:latin typeface="Times New Roman"/>
                <a:cs typeface="Times New Roman"/>
              </a:rPr>
              <a:t>e</a:t>
            </a:r>
            <a:r>
              <a:rPr sz="1100" spc="30" dirty="0">
                <a:latin typeface="Times New Roman"/>
                <a:cs typeface="Times New Roman"/>
              </a:rPr>
              <a:t>e</a:t>
            </a:r>
            <a:r>
              <a:rPr sz="1100" spc="10" dirty="0">
                <a:latin typeface="Times New Roman"/>
                <a:cs typeface="Times New Roman"/>
              </a:rPr>
              <a:t>"</a:t>
            </a:r>
            <a:r>
              <a:rPr sz="1100" spc="-60" dirty="0">
                <a:latin typeface="Times New Roman"/>
                <a:cs typeface="Times New Roman"/>
              </a:rPr>
              <a:t> </a:t>
            </a:r>
            <a:r>
              <a:rPr sz="1100" spc="-35" dirty="0">
                <a:latin typeface="Times New Roman"/>
                <a:cs typeface="Times New Roman"/>
              </a:rPr>
              <a:t>p</a:t>
            </a:r>
            <a:r>
              <a:rPr sz="1100" spc="5" dirty="0">
                <a:latin typeface="Times New Roman"/>
                <a:cs typeface="Times New Roman"/>
              </a:rPr>
              <a:t>r</a:t>
            </a:r>
            <a:r>
              <a:rPr sz="1100" spc="-35" dirty="0">
                <a:latin typeface="Times New Roman"/>
                <a:cs typeface="Times New Roman"/>
              </a:rPr>
              <a:t>o</a:t>
            </a:r>
            <a:r>
              <a:rPr sz="1100" spc="-25" dirty="0">
                <a:latin typeface="Times New Roman"/>
                <a:cs typeface="Times New Roman"/>
              </a:rPr>
              <a:t>d</a:t>
            </a:r>
            <a:r>
              <a:rPr sz="1100" spc="-35" dirty="0">
                <a:latin typeface="Times New Roman"/>
                <a:cs typeface="Times New Roman"/>
              </a:rPr>
              <a:t>u</a:t>
            </a:r>
            <a:r>
              <a:rPr sz="1100" spc="35" dirty="0">
                <a:latin typeface="Times New Roman"/>
                <a:cs typeface="Times New Roman"/>
              </a:rPr>
              <a:t>c</a:t>
            </a:r>
            <a:r>
              <a:rPr sz="1100" spc="-10" dirty="0">
                <a:latin typeface="Times New Roman"/>
                <a:cs typeface="Times New Roman"/>
              </a:rPr>
              <a:t>t</a:t>
            </a:r>
            <a:r>
              <a:rPr sz="1100" spc="5" dirty="0">
                <a:latin typeface="Times New Roman"/>
                <a:cs typeface="Times New Roman"/>
              </a:rPr>
              <a:t>s</a:t>
            </a:r>
            <a:endParaRPr sz="11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180"/>
              </a:spcBef>
            </a:pPr>
            <a:r>
              <a:rPr sz="1100" dirty="0">
                <a:latin typeface="Times New Roman"/>
                <a:cs typeface="Times New Roman"/>
              </a:rPr>
              <a:t>Value-added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13" name="object 13"/>
          <p:cNvSpPr/>
          <p:nvPr/>
        </p:nvSpPr>
        <p:spPr>
          <a:xfrm>
            <a:off x="3438144" y="1686305"/>
            <a:ext cx="1190625" cy="28575"/>
          </a:xfrm>
          <a:custGeom>
            <a:avLst/>
            <a:gdLst/>
            <a:ahLst/>
            <a:cxnLst/>
            <a:rect l="l" t="t" r="r" b="b"/>
            <a:pathLst>
              <a:path w="1190625" h="28575">
                <a:moveTo>
                  <a:pt x="1190244" y="28193"/>
                </a:moveTo>
                <a:lnTo>
                  <a:pt x="1190244" y="0"/>
                </a:lnTo>
                <a:lnTo>
                  <a:pt x="0" y="0"/>
                </a:lnTo>
                <a:lnTo>
                  <a:pt x="0" y="28193"/>
                </a:lnTo>
                <a:lnTo>
                  <a:pt x="1190244" y="28193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5057394" y="1686305"/>
            <a:ext cx="1190625" cy="28575"/>
          </a:xfrm>
          <a:custGeom>
            <a:avLst/>
            <a:gdLst/>
            <a:ahLst/>
            <a:cxnLst/>
            <a:rect l="l" t="t" r="r" b="b"/>
            <a:pathLst>
              <a:path w="1190625" h="28575">
                <a:moveTo>
                  <a:pt x="1190244" y="28193"/>
                </a:moveTo>
                <a:lnTo>
                  <a:pt x="1190244" y="0"/>
                </a:lnTo>
                <a:lnTo>
                  <a:pt x="0" y="0"/>
                </a:lnTo>
                <a:lnTo>
                  <a:pt x="0" y="28193"/>
                </a:lnTo>
                <a:lnTo>
                  <a:pt x="1190244" y="28193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6676643" y="1686305"/>
            <a:ext cx="1190625" cy="28575"/>
          </a:xfrm>
          <a:custGeom>
            <a:avLst/>
            <a:gdLst/>
            <a:ahLst/>
            <a:cxnLst/>
            <a:rect l="l" t="t" r="r" b="b"/>
            <a:pathLst>
              <a:path w="1190625" h="28575">
                <a:moveTo>
                  <a:pt x="1190244" y="28193"/>
                </a:moveTo>
                <a:lnTo>
                  <a:pt x="1190244" y="0"/>
                </a:lnTo>
                <a:lnTo>
                  <a:pt x="0" y="0"/>
                </a:lnTo>
                <a:lnTo>
                  <a:pt x="0" y="28193"/>
                </a:lnTo>
                <a:lnTo>
                  <a:pt x="1190244" y="28193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16" name="object 16"/>
          <p:cNvGrpSpPr/>
          <p:nvPr/>
        </p:nvGrpSpPr>
        <p:grpSpPr>
          <a:xfrm>
            <a:off x="1437513" y="2085594"/>
            <a:ext cx="10795" cy="2105660"/>
            <a:chOff x="1437513" y="2085594"/>
            <a:chExt cx="10795" cy="2105660"/>
          </a:xfrm>
        </p:grpSpPr>
        <p:sp>
          <p:nvSpPr>
            <p:cNvPr id="17" name="object 17"/>
            <p:cNvSpPr/>
            <p:nvPr/>
          </p:nvSpPr>
          <p:spPr>
            <a:xfrm>
              <a:off x="1437894" y="2085594"/>
              <a:ext cx="0" cy="2105025"/>
            </a:xfrm>
            <a:custGeom>
              <a:avLst/>
              <a:gdLst/>
              <a:ahLst/>
              <a:cxnLst/>
              <a:rect l="l" t="t" r="r" b="b"/>
              <a:pathLst>
                <a:path h="2105025">
                  <a:moveTo>
                    <a:pt x="0" y="0"/>
                  </a:moveTo>
                  <a:lnTo>
                    <a:pt x="0" y="2104644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" name="object 18"/>
            <p:cNvSpPr/>
            <p:nvPr/>
          </p:nvSpPr>
          <p:spPr>
            <a:xfrm>
              <a:off x="1437894" y="2086356"/>
              <a:ext cx="10160" cy="2105025"/>
            </a:xfrm>
            <a:custGeom>
              <a:avLst/>
              <a:gdLst/>
              <a:ahLst/>
              <a:cxnLst/>
              <a:rect l="l" t="t" r="r" b="b"/>
              <a:pathLst>
                <a:path w="10159" h="2105025">
                  <a:moveTo>
                    <a:pt x="9906" y="2104644"/>
                  </a:moveTo>
                  <a:lnTo>
                    <a:pt x="9906" y="0"/>
                  </a:lnTo>
                  <a:lnTo>
                    <a:pt x="0" y="0"/>
                  </a:lnTo>
                  <a:lnTo>
                    <a:pt x="0" y="2104644"/>
                  </a:lnTo>
                  <a:lnTo>
                    <a:pt x="9906" y="2104644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9" name="object 19"/>
          <p:cNvGrpSpPr/>
          <p:nvPr/>
        </p:nvGrpSpPr>
        <p:grpSpPr>
          <a:xfrm>
            <a:off x="6675881" y="2085213"/>
            <a:ext cx="1191260" cy="2106295"/>
            <a:chOff x="6675881" y="2085213"/>
            <a:chExt cx="1191260" cy="2106295"/>
          </a:xfrm>
        </p:grpSpPr>
        <p:sp>
          <p:nvSpPr>
            <p:cNvPr id="20" name="object 20"/>
            <p:cNvSpPr/>
            <p:nvPr/>
          </p:nvSpPr>
          <p:spPr>
            <a:xfrm>
              <a:off x="6675881" y="2085594"/>
              <a:ext cx="1191260" cy="0"/>
            </a:xfrm>
            <a:custGeom>
              <a:avLst/>
              <a:gdLst/>
              <a:ahLst/>
              <a:cxnLst/>
              <a:rect l="l" t="t" r="r" b="b"/>
              <a:pathLst>
                <a:path w="1191259">
                  <a:moveTo>
                    <a:pt x="0" y="0"/>
                  </a:moveTo>
                  <a:lnTo>
                    <a:pt x="1191006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" name="object 21"/>
            <p:cNvSpPr/>
            <p:nvPr/>
          </p:nvSpPr>
          <p:spPr>
            <a:xfrm>
              <a:off x="6676643" y="2086356"/>
              <a:ext cx="1190625" cy="9525"/>
            </a:xfrm>
            <a:custGeom>
              <a:avLst/>
              <a:gdLst/>
              <a:ahLst/>
              <a:cxnLst/>
              <a:rect l="l" t="t" r="r" b="b"/>
              <a:pathLst>
                <a:path w="1190625" h="9525">
                  <a:moveTo>
                    <a:pt x="1190244" y="9143"/>
                  </a:moveTo>
                  <a:lnTo>
                    <a:pt x="1190244" y="0"/>
                  </a:lnTo>
                  <a:lnTo>
                    <a:pt x="0" y="0"/>
                  </a:lnTo>
                  <a:lnTo>
                    <a:pt x="0" y="9143"/>
                  </a:lnTo>
                  <a:lnTo>
                    <a:pt x="1190244" y="9143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" name="object 22"/>
            <p:cNvSpPr/>
            <p:nvPr/>
          </p:nvSpPr>
          <p:spPr>
            <a:xfrm>
              <a:off x="6675881" y="3990594"/>
              <a:ext cx="1191260" cy="0"/>
            </a:xfrm>
            <a:custGeom>
              <a:avLst/>
              <a:gdLst/>
              <a:ahLst/>
              <a:cxnLst/>
              <a:rect l="l" t="t" r="r" b="b"/>
              <a:pathLst>
                <a:path w="1191259">
                  <a:moveTo>
                    <a:pt x="0" y="0"/>
                  </a:moveTo>
                  <a:lnTo>
                    <a:pt x="1191006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" name="object 23"/>
            <p:cNvSpPr/>
            <p:nvPr/>
          </p:nvSpPr>
          <p:spPr>
            <a:xfrm>
              <a:off x="6676643" y="3990594"/>
              <a:ext cx="1190625" cy="10160"/>
            </a:xfrm>
            <a:custGeom>
              <a:avLst/>
              <a:gdLst/>
              <a:ahLst/>
              <a:cxnLst/>
              <a:rect l="l" t="t" r="r" b="b"/>
              <a:pathLst>
                <a:path w="1190625" h="10160">
                  <a:moveTo>
                    <a:pt x="1190244" y="9905"/>
                  </a:moveTo>
                  <a:lnTo>
                    <a:pt x="1190244" y="0"/>
                  </a:lnTo>
                  <a:lnTo>
                    <a:pt x="0" y="0"/>
                  </a:lnTo>
                  <a:lnTo>
                    <a:pt x="0" y="9905"/>
                  </a:lnTo>
                  <a:lnTo>
                    <a:pt x="1190244" y="990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" name="object 24"/>
            <p:cNvSpPr/>
            <p:nvPr/>
          </p:nvSpPr>
          <p:spPr>
            <a:xfrm>
              <a:off x="7152131" y="2095500"/>
              <a:ext cx="0" cy="2094864"/>
            </a:xfrm>
            <a:custGeom>
              <a:avLst/>
              <a:gdLst/>
              <a:ahLst/>
              <a:cxnLst/>
              <a:rect l="l" t="t" r="r" b="b"/>
              <a:pathLst>
                <a:path h="2094864">
                  <a:moveTo>
                    <a:pt x="0" y="0"/>
                  </a:moveTo>
                  <a:lnTo>
                    <a:pt x="0" y="2094738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" name="object 25"/>
            <p:cNvSpPr/>
            <p:nvPr/>
          </p:nvSpPr>
          <p:spPr>
            <a:xfrm>
              <a:off x="7152893" y="2095500"/>
              <a:ext cx="9525" cy="2095500"/>
            </a:xfrm>
            <a:custGeom>
              <a:avLst/>
              <a:gdLst/>
              <a:ahLst/>
              <a:cxnLst/>
              <a:rect l="l" t="t" r="r" b="b"/>
              <a:pathLst>
                <a:path w="9525" h="2095500">
                  <a:moveTo>
                    <a:pt x="9143" y="2095499"/>
                  </a:moveTo>
                  <a:lnTo>
                    <a:pt x="9143" y="0"/>
                  </a:lnTo>
                  <a:lnTo>
                    <a:pt x="0" y="0"/>
                  </a:lnTo>
                  <a:lnTo>
                    <a:pt x="0" y="2095499"/>
                  </a:lnTo>
                  <a:lnTo>
                    <a:pt x="9143" y="2095499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aphicFrame>
        <p:nvGraphicFramePr>
          <p:cNvPr id="26" name="object 26"/>
          <p:cNvGraphicFramePr>
            <a:graphicFrameLocks noGrp="1"/>
          </p:cNvGraphicFramePr>
          <p:nvPr/>
        </p:nvGraphicFramePr>
        <p:xfrm>
          <a:off x="5051488" y="2085213"/>
          <a:ext cx="1196340" cy="210629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8133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1056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98503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 marR="15875" algn="r">
                        <a:lnSpc>
                          <a:spcPct val="100000"/>
                        </a:lnSpc>
                        <a:spcBef>
                          <a:spcPts val="90"/>
                        </a:spcBef>
                      </a:pPr>
                      <a:r>
                        <a:rPr sz="1100" spc="-15" dirty="0">
                          <a:latin typeface="Times New Roman"/>
                          <a:cs typeface="Times New Roman"/>
                        </a:rPr>
                        <a:t>485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11430" marB="0">
                    <a:lnL w="12700">
                      <a:solidFill>
                        <a:srgbClr val="000000"/>
                      </a:solidFill>
                      <a:prstDash val="solid"/>
                    </a:lnL>
                    <a:lnT w="12700">
                      <a:solidFill>
                        <a:srgbClr val="000000"/>
                      </a:solidFill>
                      <a:prstDash val="soli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7849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12700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R="15875" algn="r">
                        <a:lnSpc>
                          <a:spcPts val="1275"/>
                        </a:lnSpc>
                        <a:spcBef>
                          <a:spcPts val="30"/>
                        </a:spcBef>
                      </a:pPr>
                      <a:r>
                        <a:rPr sz="1100" spc="-15" dirty="0">
                          <a:solidFill>
                            <a:srgbClr val="7F7F7F"/>
                          </a:solidFill>
                          <a:latin typeface="Times New Roman"/>
                          <a:cs typeface="Times New Roman"/>
                        </a:rPr>
                        <a:t>250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3810" marB="0">
                    <a:lnL w="12700">
                      <a:solidFill>
                        <a:srgbClr val="000000"/>
                      </a:solidFill>
                      <a:prstDash val="soli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99644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12700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R="20955" algn="r">
                        <a:lnSpc>
                          <a:spcPct val="100000"/>
                        </a:lnSpc>
                        <a:spcBef>
                          <a:spcPts val="125"/>
                        </a:spcBef>
                      </a:pPr>
                      <a:r>
                        <a:rPr sz="1100" spc="-35" dirty="0">
                          <a:solidFill>
                            <a:srgbClr val="7F7F7F"/>
                          </a:solidFill>
                          <a:latin typeface="Times New Roman"/>
                          <a:cs typeface="Times New Roman"/>
                        </a:rPr>
                        <a:t>25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15875" marB="0">
                    <a:lnL w="12700">
                      <a:solidFill>
                        <a:srgbClr val="000000"/>
                      </a:solidFill>
                      <a:prstDash val="solid"/>
                    </a:lnL>
                    <a:solidFill>
                      <a:srgbClr val="F4B0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93368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12700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R="15875" algn="r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100" spc="-15" dirty="0">
                          <a:solidFill>
                            <a:srgbClr val="7F7F7F"/>
                          </a:solidFill>
                          <a:latin typeface="Times New Roman"/>
                          <a:cs typeface="Times New Roman"/>
                        </a:rPr>
                        <a:t>150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6350" marB="0">
                    <a:lnL w="12700">
                      <a:solidFill>
                        <a:srgbClr val="000000"/>
                      </a:solidFill>
                      <a:prstDash val="soli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100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12700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R="20955" algn="r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r>
                        <a:rPr sz="1100" spc="-35" dirty="0">
                          <a:solidFill>
                            <a:srgbClr val="7F7F7F"/>
                          </a:solidFill>
                          <a:latin typeface="Times New Roman"/>
                          <a:cs typeface="Times New Roman"/>
                        </a:rPr>
                        <a:t>60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3810" marB="0">
                    <a:lnL w="12700">
                      <a:solidFill>
                        <a:srgbClr val="000000"/>
                      </a:solidFill>
                      <a:prstDash val="soli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753983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  <a:p>
                      <a:pPr marR="10795" algn="r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1100" dirty="0">
                          <a:latin typeface="Times New Roman"/>
                          <a:cs typeface="Times New Roman"/>
                        </a:rPr>
                        <a:t>0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3810" marB="0">
                    <a:lnR w="12700">
                      <a:solidFill>
                        <a:srgbClr val="000000"/>
                      </a:solidFill>
                      <a:prstDash val="solid"/>
                    </a:lnR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95643">
                <a:tc>
                  <a:txBody>
                    <a:bodyPr/>
                    <a:lstStyle/>
                    <a:p>
                      <a:pPr marR="10795" algn="r">
                        <a:lnSpc>
                          <a:spcPct val="100000"/>
                        </a:lnSpc>
                        <a:spcBef>
                          <a:spcPts val="90"/>
                        </a:spcBef>
                      </a:pPr>
                      <a:r>
                        <a:rPr sz="1100" spc="-15" dirty="0">
                          <a:latin typeface="Times New Roman"/>
                          <a:cs typeface="Times New Roman"/>
                        </a:rPr>
                        <a:t>485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11430" marB="0"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T w="12700">
                      <a:solidFill>
                        <a:srgbClr val="000000"/>
                      </a:solidFill>
                      <a:prstDash val="soli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27" name="object 27"/>
          <p:cNvSpPr txBox="1"/>
          <p:nvPr/>
        </p:nvSpPr>
        <p:spPr>
          <a:xfrm>
            <a:off x="6987924" y="3991283"/>
            <a:ext cx="163195" cy="19685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1100" spc="-35" dirty="0">
                <a:latin typeface="Times New Roman"/>
                <a:cs typeface="Times New Roman"/>
              </a:rPr>
              <a:t>2</a:t>
            </a:r>
            <a:r>
              <a:rPr sz="1100" spc="10" dirty="0">
                <a:latin typeface="Times New Roman"/>
                <a:cs typeface="Times New Roman"/>
              </a:rPr>
              <a:t>5</a:t>
            </a:r>
            <a:endParaRPr sz="1100">
              <a:latin typeface="Times New Roman"/>
              <a:cs typeface="Times New Roman"/>
            </a:endParaRPr>
          </a:p>
        </p:txBody>
      </p:sp>
      <p:grpSp>
        <p:nvGrpSpPr>
          <p:cNvPr id="28" name="object 28"/>
          <p:cNvGrpSpPr/>
          <p:nvPr/>
        </p:nvGrpSpPr>
        <p:grpSpPr>
          <a:xfrm>
            <a:off x="5056632" y="4561713"/>
            <a:ext cx="1191260" cy="963294"/>
            <a:chOff x="5056632" y="4561713"/>
            <a:chExt cx="1191260" cy="963294"/>
          </a:xfrm>
        </p:grpSpPr>
        <p:sp>
          <p:nvSpPr>
            <p:cNvPr id="29" name="object 29"/>
            <p:cNvSpPr/>
            <p:nvPr/>
          </p:nvSpPr>
          <p:spPr>
            <a:xfrm>
              <a:off x="5056632" y="4562094"/>
              <a:ext cx="1191260" cy="0"/>
            </a:xfrm>
            <a:custGeom>
              <a:avLst/>
              <a:gdLst/>
              <a:ahLst/>
              <a:cxnLst/>
              <a:rect l="l" t="t" r="r" b="b"/>
              <a:pathLst>
                <a:path w="1191260">
                  <a:moveTo>
                    <a:pt x="0" y="0"/>
                  </a:moveTo>
                  <a:lnTo>
                    <a:pt x="1191006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" name="object 30"/>
            <p:cNvSpPr/>
            <p:nvPr/>
          </p:nvSpPr>
          <p:spPr>
            <a:xfrm>
              <a:off x="5057394" y="4562094"/>
              <a:ext cx="1190625" cy="10160"/>
            </a:xfrm>
            <a:custGeom>
              <a:avLst/>
              <a:gdLst/>
              <a:ahLst/>
              <a:cxnLst/>
              <a:rect l="l" t="t" r="r" b="b"/>
              <a:pathLst>
                <a:path w="1190625" h="10160">
                  <a:moveTo>
                    <a:pt x="1190244" y="9905"/>
                  </a:moveTo>
                  <a:lnTo>
                    <a:pt x="1190244" y="0"/>
                  </a:lnTo>
                  <a:lnTo>
                    <a:pt x="0" y="0"/>
                  </a:lnTo>
                  <a:lnTo>
                    <a:pt x="0" y="9906"/>
                  </a:lnTo>
                  <a:lnTo>
                    <a:pt x="1190244" y="990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" name="object 31"/>
            <p:cNvSpPr/>
            <p:nvPr/>
          </p:nvSpPr>
          <p:spPr>
            <a:xfrm>
              <a:off x="5056632" y="5324094"/>
              <a:ext cx="1191260" cy="0"/>
            </a:xfrm>
            <a:custGeom>
              <a:avLst/>
              <a:gdLst/>
              <a:ahLst/>
              <a:cxnLst/>
              <a:rect l="l" t="t" r="r" b="b"/>
              <a:pathLst>
                <a:path w="1191260">
                  <a:moveTo>
                    <a:pt x="0" y="0"/>
                  </a:moveTo>
                  <a:lnTo>
                    <a:pt x="1191006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" name="object 32"/>
            <p:cNvSpPr/>
            <p:nvPr/>
          </p:nvSpPr>
          <p:spPr>
            <a:xfrm>
              <a:off x="5057394" y="5324094"/>
              <a:ext cx="1190625" cy="10160"/>
            </a:xfrm>
            <a:custGeom>
              <a:avLst/>
              <a:gdLst/>
              <a:ahLst/>
              <a:cxnLst/>
              <a:rect l="l" t="t" r="r" b="b"/>
              <a:pathLst>
                <a:path w="1190625" h="10160">
                  <a:moveTo>
                    <a:pt x="1190244" y="9905"/>
                  </a:moveTo>
                  <a:lnTo>
                    <a:pt x="1190244" y="0"/>
                  </a:lnTo>
                  <a:lnTo>
                    <a:pt x="0" y="0"/>
                  </a:lnTo>
                  <a:lnTo>
                    <a:pt x="0" y="9906"/>
                  </a:lnTo>
                  <a:lnTo>
                    <a:pt x="1190244" y="990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" name="object 33"/>
            <p:cNvSpPr/>
            <p:nvPr/>
          </p:nvSpPr>
          <p:spPr>
            <a:xfrm>
              <a:off x="5532882" y="4571238"/>
              <a:ext cx="0" cy="952500"/>
            </a:xfrm>
            <a:custGeom>
              <a:avLst/>
              <a:gdLst/>
              <a:ahLst/>
              <a:cxnLst/>
              <a:rect l="l" t="t" r="r" b="b"/>
              <a:pathLst>
                <a:path h="952500">
                  <a:moveTo>
                    <a:pt x="0" y="0"/>
                  </a:moveTo>
                  <a:lnTo>
                    <a:pt x="0" y="95250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4" name="object 34"/>
            <p:cNvSpPr/>
            <p:nvPr/>
          </p:nvSpPr>
          <p:spPr>
            <a:xfrm>
              <a:off x="5533644" y="4572000"/>
              <a:ext cx="9525" cy="952500"/>
            </a:xfrm>
            <a:custGeom>
              <a:avLst/>
              <a:gdLst/>
              <a:ahLst/>
              <a:cxnLst/>
              <a:rect l="l" t="t" r="r" b="b"/>
              <a:pathLst>
                <a:path w="9525" h="952500">
                  <a:moveTo>
                    <a:pt x="9144" y="952500"/>
                  </a:moveTo>
                  <a:lnTo>
                    <a:pt x="9144" y="0"/>
                  </a:lnTo>
                  <a:lnTo>
                    <a:pt x="0" y="0"/>
                  </a:lnTo>
                  <a:lnTo>
                    <a:pt x="0" y="952500"/>
                  </a:lnTo>
                  <a:lnTo>
                    <a:pt x="9144" y="95250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35" name="object 35"/>
          <p:cNvGrpSpPr/>
          <p:nvPr/>
        </p:nvGrpSpPr>
        <p:grpSpPr>
          <a:xfrm>
            <a:off x="6675881" y="4561713"/>
            <a:ext cx="1191260" cy="963294"/>
            <a:chOff x="6675881" y="4561713"/>
            <a:chExt cx="1191260" cy="963294"/>
          </a:xfrm>
        </p:grpSpPr>
        <p:sp>
          <p:nvSpPr>
            <p:cNvPr id="36" name="object 36"/>
            <p:cNvSpPr/>
            <p:nvPr/>
          </p:nvSpPr>
          <p:spPr>
            <a:xfrm>
              <a:off x="6675881" y="4562094"/>
              <a:ext cx="1191260" cy="0"/>
            </a:xfrm>
            <a:custGeom>
              <a:avLst/>
              <a:gdLst/>
              <a:ahLst/>
              <a:cxnLst/>
              <a:rect l="l" t="t" r="r" b="b"/>
              <a:pathLst>
                <a:path w="1191259">
                  <a:moveTo>
                    <a:pt x="0" y="0"/>
                  </a:moveTo>
                  <a:lnTo>
                    <a:pt x="1191006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7" name="object 37"/>
            <p:cNvSpPr/>
            <p:nvPr/>
          </p:nvSpPr>
          <p:spPr>
            <a:xfrm>
              <a:off x="6676643" y="4562094"/>
              <a:ext cx="1190625" cy="10160"/>
            </a:xfrm>
            <a:custGeom>
              <a:avLst/>
              <a:gdLst/>
              <a:ahLst/>
              <a:cxnLst/>
              <a:rect l="l" t="t" r="r" b="b"/>
              <a:pathLst>
                <a:path w="1190625" h="10160">
                  <a:moveTo>
                    <a:pt x="1190244" y="9905"/>
                  </a:moveTo>
                  <a:lnTo>
                    <a:pt x="1190244" y="0"/>
                  </a:lnTo>
                  <a:lnTo>
                    <a:pt x="0" y="0"/>
                  </a:lnTo>
                  <a:lnTo>
                    <a:pt x="0" y="9905"/>
                  </a:lnTo>
                  <a:lnTo>
                    <a:pt x="1190244" y="990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8" name="object 38"/>
            <p:cNvSpPr/>
            <p:nvPr/>
          </p:nvSpPr>
          <p:spPr>
            <a:xfrm>
              <a:off x="6675881" y="5324094"/>
              <a:ext cx="1191260" cy="0"/>
            </a:xfrm>
            <a:custGeom>
              <a:avLst/>
              <a:gdLst/>
              <a:ahLst/>
              <a:cxnLst/>
              <a:rect l="l" t="t" r="r" b="b"/>
              <a:pathLst>
                <a:path w="1191259">
                  <a:moveTo>
                    <a:pt x="0" y="0"/>
                  </a:moveTo>
                  <a:lnTo>
                    <a:pt x="1191006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9" name="object 39"/>
            <p:cNvSpPr/>
            <p:nvPr/>
          </p:nvSpPr>
          <p:spPr>
            <a:xfrm>
              <a:off x="6676643" y="5324094"/>
              <a:ext cx="1190625" cy="10160"/>
            </a:xfrm>
            <a:custGeom>
              <a:avLst/>
              <a:gdLst/>
              <a:ahLst/>
              <a:cxnLst/>
              <a:rect l="l" t="t" r="r" b="b"/>
              <a:pathLst>
                <a:path w="1190625" h="10160">
                  <a:moveTo>
                    <a:pt x="1190244" y="9905"/>
                  </a:moveTo>
                  <a:lnTo>
                    <a:pt x="1190244" y="0"/>
                  </a:lnTo>
                  <a:lnTo>
                    <a:pt x="0" y="0"/>
                  </a:lnTo>
                  <a:lnTo>
                    <a:pt x="0" y="9905"/>
                  </a:lnTo>
                  <a:lnTo>
                    <a:pt x="1190244" y="990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0" name="object 40"/>
            <p:cNvSpPr/>
            <p:nvPr/>
          </p:nvSpPr>
          <p:spPr>
            <a:xfrm>
              <a:off x="7152131" y="4571238"/>
              <a:ext cx="0" cy="952500"/>
            </a:xfrm>
            <a:custGeom>
              <a:avLst/>
              <a:gdLst/>
              <a:ahLst/>
              <a:cxnLst/>
              <a:rect l="l" t="t" r="r" b="b"/>
              <a:pathLst>
                <a:path h="952500">
                  <a:moveTo>
                    <a:pt x="0" y="0"/>
                  </a:moveTo>
                  <a:lnTo>
                    <a:pt x="0" y="95250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1" name="object 41"/>
            <p:cNvSpPr/>
            <p:nvPr/>
          </p:nvSpPr>
          <p:spPr>
            <a:xfrm>
              <a:off x="7152893" y="4572000"/>
              <a:ext cx="9525" cy="952500"/>
            </a:xfrm>
            <a:custGeom>
              <a:avLst/>
              <a:gdLst/>
              <a:ahLst/>
              <a:cxnLst/>
              <a:rect l="l" t="t" r="r" b="b"/>
              <a:pathLst>
                <a:path w="9525" h="952500">
                  <a:moveTo>
                    <a:pt x="9143" y="952500"/>
                  </a:moveTo>
                  <a:lnTo>
                    <a:pt x="9143" y="0"/>
                  </a:lnTo>
                  <a:lnTo>
                    <a:pt x="0" y="0"/>
                  </a:lnTo>
                  <a:lnTo>
                    <a:pt x="0" y="952500"/>
                  </a:lnTo>
                  <a:lnTo>
                    <a:pt x="9143" y="95250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42" name="object 42"/>
          <p:cNvGrpSpPr/>
          <p:nvPr/>
        </p:nvGrpSpPr>
        <p:grpSpPr>
          <a:xfrm>
            <a:off x="1437513" y="5894832"/>
            <a:ext cx="10795" cy="962660"/>
            <a:chOff x="1437513" y="5894832"/>
            <a:chExt cx="10795" cy="962660"/>
          </a:xfrm>
        </p:grpSpPr>
        <p:sp>
          <p:nvSpPr>
            <p:cNvPr id="43" name="object 43"/>
            <p:cNvSpPr/>
            <p:nvPr/>
          </p:nvSpPr>
          <p:spPr>
            <a:xfrm>
              <a:off x="1437894" y="5894832"/>
              <a:ext cx="0" cy="962660"/>
            </a:xfrm>
            <a:custGeom>
              <a:avLst/>
              <a:gdLst/>
              <a:ahLst/>
              <a:cxnLst/>
              <a:rect l="l" t="t" r="r" b="b"/>
              <a:pathLst>
                <a:path h="962659">
                  <a:moveTo>
                    <a:pt x="0" y="0"/>
                  </a:moveTo>
                  <a:lnTo>
                    <a:pt x="0" y="962406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4" name="object 44"/>
            <p:cNvSpPr/>
            <p:nvPr/>
          </p:nvSpPr>
          <p:spPr>
            <a:xfrm>
              <a:off x="1437894" y="5895594"/>
              <a:ext cx="10160" cy="962025"/>
            </a:xfrm>
            <a:custGeom>
              <a:avLst/>
              <a:gdLst/>
              <a:ahLst/>
              <a:cxnLst/>
              <a:rect l="l" t="t" r="r" b="b"/>
              <a:pathLst>
                <a:path w="10159" h="962025">
                  <a:moveTo>
                    <a:pt x="9906" y="961644"/>
                  </a:moveTo>
                  <a:lnTo>
                    <a:pt x="9906" y="0"/>
                  </a:lnTo>
                  <a:lnTo>
                    <a:pt x="0" y="0"/>
                  </a:lnTo>
                  <a:lnTo>
                    <a:pt x="0" y="961644"/>
                  </a:lnTo>
                  <a:lnTo>
                    <a:pt x="9906" y="961644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45" name="object 45"/>
          <p:cNvGrpSpPr/>
          <p:nvPr/>
        </p:nvGrpSpPr>
        <p:grpSpPr>
          <a:xfrm>
            <a:off x="5532501" y="5904738"/>
            <a:ext cx="10795" cy="952500"/>
            <a:chOff x="5532501" y="5904738"/>
            <a:chExt cx="10795" cy="952500"/>
          </a:xfrm>
        </p:grpSpPr>
        <p:sp>
          <p:nvSpPr>
            <p:cNvPr id="46" name="object 46"/>
            <p:cNvSpPr/>
            <p:nvPr/>
          </p:nvSpPr>
          <p:spPr>
            <a:xfrm>
              <a:off x="5532882" y="5904738"/>
              <a:ext cx="0" cy="952500"/>
            </a:xfrm>
            <a:custGeom>
              <a:avLst/>
              <a:gdLst/>
              <a:ahLst/>
              <a:cxnLst/>
              <a:rect l="l" t="t" r="r" b="b"/>
              <a:pathLst>
                <a:path h="952500">
                  <a:moveTo>
                    <a:pt x="0" y="0"/>
                  </a:moveTo>
                  <a:lnTo>
                    <a:pt x="0" y="95250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7" name="object 47"/>
            <p:cNvSpPr/>
            <p:nvPr/>
          </p:nvSpPr>
          <p:spPr>
            <a:xfrm>
              <a:off x="5533644" y="5904738"/>
              <a:ext cx="9525" cy="952500"/>
            </a:xfrm>
            <a:custGeom>
              <a:avLst/>
              <a:gdLst/>
              <a:ahLst/>
              <a:cxnLst/>
              <a:rect l="l" t="t" r="r" b="b"/>
              <a:pathLst>
                <a:path w="9525" h="952500">
                  <a:moveTo>
                    <a:pt x="9144" y="952500"/>
                  </a:moveTo>
                  <a:lnTo>
                    <a:pt x="9144" y="0"/>
                  </a:lnTo>
                  <a:lnTo>
                    <a:pt x="0" y="0"/>
                  </a:lnTo>
                  <a:lnTo>
                    <a:pt x="0" y="952500"/>
                  </a:lnTo>
                  <a:lnTo>
                    <a:pt x="9144" y="95250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48" name="object 48"/>
          <p:cNvGrpSpPr/>
          <p:nvPr/>
        </p:nvGrpSpPr>
        <p:grpSpPr>
          <a:xfrm>
            <a:off x="7151751" y="5904738"/>
            <a:ext cx="10795" cy="952500"/>
            <a:chOff x="7151751" y="5904738"/>
            <a:chExt cx="10795" cy="952500"/>
          </a:xfrm>
        </p:grpSpPr>
        <p:sp>
          <p:nvSpPr>
            <p:cNvPr id="49" name="object 49"/>
            <p:cNvSpPr/>
            <p:nvPr/>
          </p:nvSpPr>
          <p:spPr>
            <a:xfrm>
              <a:off x="7152132" y="5904738"/>
              <a:ext cx="0" cy="952500"/>
            </a:xfrm>
            <a:custGeom>
              <a:avLst/>
              <a:gdLst/>
              <a:ahLst/>
              <a:cxnLst/>
              <a:rect l="l" t="t" r="r" b="b"/>
              <a:pathLst>
                <a:path h="952500">
                  <a:moveTo>
                    <a:pt x="0" y="0"/>
                  </a:moveTo>
                  <a:lnTo>
                    <a:pt x="0" y="95250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0" name="object 50"/>
            <p:cNvSpPr/>
            <p:nvPr/>
          </p:nvSpPr>
          <p:spPr>
            <a:xfrm>
              <a:off x="7152894" y="5904738"/>
              <a:ext cx="9525" cy="952500"/>
            </a:xfrm>
            <a:custGeom>
              <a:avLst/>
              <a:gdLst/>
              <a:ahLst/>
              <a:cxnLst/>
              <a:rect l="l" t="t" r="r" b="b"/>
              <a:pathLst>
                <a:path w="9525" h="952500">
                  <a:moveTo>
                    <a:pt x="9143" y="952500"/>
                  </a:moveTo>
                  <a:lnTo>
                    <a:pt x="9143" y="0"/>
                  </a:lnTo>
                  <a:lnTo>
                    <a:pt x="0" y="0"/>
                  </a:lnTo>
                  <a:lnTo>
                    <a:pt x="0" y="952500"/>
                  </a:lnTo>
                  <a:lnTo>
                    <a:pt x="9143" y="95250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51" name="object 51"/>
          <p:cNvGrpSpPr/>
          <p:nvPr/>
        </p:nvGrpSpPr>
        <p:grpSpPr>
          <a:xfrm>
            <a:off x="8771001" y="5904738"/>
            <a:ext cx="10795" cy="952500"/>
            <a:chOff x="8771001" y="5904738"/>
            <a:chExt cx="10795" cy="952500"/>
          </a:xfrm>
        </p:grpSpPr>
        <p:sp>
          <p:nvSpPr>
            <p:cNvPr id="52" name="object 52"/>
            <p:cNvSpPr/>
            <p:nvPr/>
          </p:nvSpPr>
          <p:spPr>
            <a:xfrm>
              <a:off x="8771382" y="5904738"/>
              <a:ext cx="0" cy="952500"/>
            </a:xfrm>
            <a:custGeom>
              <a:avLst/>
              <a:gdLst/>
              <a:ahLst/>
              <a:cxnLst/>
              <a:rect l="l" t="t" r="r" b="b"/>
              <a:pathLst>
                <a:path h="952500">
                  <a:moveTo>
                    <a:pt x="0" y="0"/>
                  </a:moveTo>
                  <a:lnTo>
                    <a:pt x="0" y="95250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3" name="object 53"/>
            <p:cNvSpPr/>
            <p:nvPr/>
          </p:nvSpPr>
          <p:spPr>
            <a:xfrm>
              <a:off x="8771382" y="5904738"/>
              <a:ext cx="10160" cy="952500"/>
            </a:xfrm>
            <a:custGeom>
              <a:avLst/>
              <a:gdLst/>
              <a:ahLst/>
              <a:cxnLst/>
              <a:rect l="l" t="t" r="r" b="b"/>
              <a:pathLst>
                <a:path w="10159" h="952500">
                  <a:moveTo>
                    <a:pt x="9905" y="952500"/>
                  </a:moveTo>
                  <a:lnTo>
                    <a:pt x="9905" y="0"/>
                  </a:lnTo>
                  <a:lnTo>
                    <a:pt x="0" y="0"/>
                  </a:lnTo>
                  <a:lnTo>
                    <a:pt x="0" y="952500"/>
                  </a:lnTo>
                  <a:lnTo>
                    <a:pt x="9905" y="95250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54" name="object 54"/>
          <p:cNvGrpSpPr/>
          <p:nvPr/>
        </p:nvGrpSpPr>
        <p:grpSpPr>
          <a:xfrm>
            <a:off x="3914013" y="5904738"/>
            <a:ext cx="10795" cy="952500"/>
            <a:chOff x="3914013" y="5904738"/>
            <a:chExt cx="10795" cy="952500"/>
          </a:xfrm>
        </p:grpSpPr>
        <p:sp>
          <p:nvSpPr>
            <p:cNvPr id="55" name="object 55"/>
            <p:cNvSpPr/>
            <p:nvPr/>
          </p:nvSpPr>
          <p:spPr>
            <a:xfrm>
              <a:off x="3914394" y="5904738"/>
              <a:ext cx="0" cy="952500"/>
            </a:xfrm>
            <a:custGeom>
              <a:avLst/>
              <a:gdLst/>
              <a:ahLst/>
              <a:cxnLst/>
              <a:rect l="l" t="t" r="r" b="b"/>
              <a:pathLst>
                <a:path h="952500">
                  <a:moveTo>
                    <a:pt x="0" y="0"/>
                  </a:moveTo>
                  <a:lnTo>
                    <a:pt x="0" y="95250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6" name="object 56"/>
            <p:cNvSpPr/>
            <p:nvPr/>
          </p:nvSpPr>
          <p:spPr>
            <a:xfrm>
              <a:off x="3914394" y="5904738"/>
              <a:ext cx="10160" cy="952500"/>
            </a:xfrm>
            <a:custGeom>
              <a:avLst/>
              <a:gdLst/>
              <a:ahLst/>
              <a:cxnLst/>
              <a:rect l="l" t="t" r="r" b="b"/>
              <a:pathLst>
                <a:path w="10160" h="952500">
                  <a:moveTo>
                    <a:pt x="9905" y="952500"/>
                  </a:moveTo>
                  <a:lnTo>
                    <a:pt x="9905" y="0"/>
                  </a:lnTo>
                  <a:lnTo>
                    <a:pt x="0" y="0"/>
                  </a:lnTo>
                  <a:lnTo>
                    <a:pt x="0" y="952500"/>
                  </a:lnTo>
                  <a:lnTo>
                    <a:pt x="9905" y="95250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57" name="object 57"/>
          <p:cNvSpPr/>
          <p:nvPr/>
        </p:nvSpPr>
        <p:spPr>
          <a:xfrm>
            <a:off x="8295893" y="1686305"/>
            <a:ext cx="1190625" cy="28575"/>
          </a:xfrm>
          <a:custGeom>
            <a:avLst/>
            <a:gdLst/>
            <a:ahLst/>
            <a:cxnLst/>
            <a:rect l="l" t="t" r="r" b="b"/>
            <a:pathLst>
              <a:path w="1190625" h="28575">
                <a:moveTo>
                  <a:pt x="1190244" y="28193"/>
                </a:moveTo>
                <a:lnTo>
                  <a:pt x="1190244" y="0"/>
                </a:lnTo>
                <a:lnTo>
                  <a:pt x="0" y="0"/>
                </a:lnTo>
                <a:lnTo>
                  <a:pt x="0" y="28193"/>
                </a:lnTo>
                <a:lnTo>
                  <a:pt x="1190244" y="28193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graphicFrame>
        <p:nvGraphicFramePr>
          <p:cNvPr id="58" name="object 58"/>
          <p:cNvGraphicFramePr>
            <a:graphicFrameLocks noGrp="1"/>
          </p:cNvGraphicFramePr>
          <p:nvPr/>
        </p:nvGraphicFramePr>
        <p:xfrm>
          <a:off x="8289988" y="2085213"/>
          <a:ext cx="1206500" cy="211137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8069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0993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98503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 marR="15875" algn="r">
                        <a:lnSpc>
                          <a:spcPct val="100000"/>
                        </a:lnSpc>
                        <a:spcBef>
                          <a:spcPts val="90"/>
                        </a:spcBef>
                      </a:pPr>
                      <a:r>
                        <a:rPr sz="1100" spc="-15" dirty="0">
                          <a:latin typeface="Times New Roman"/>
                          <a:cs typeface="Times New Roman"/>
                        </a:rPr>
                        <a:t>760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11430" marB="0">
                    <a:lnL w="12700">
                      <a:solidFill>
                        <a:srgbClr val="000000"/>
                      </a:solidFill>
                      <a:prstDash val="solid"/>
                    </a:lnL>
                    <a:lnT w="12700">
                      <a:solidFill>
                        <a:srgbClr val="000000"/>
                      </a:solidFill>
                      <a:prstDash val="soli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0502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12700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R="20320" algn="r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r>
                        <a:rPr sz="1100" spc="-30" dirty="0">
                          <a:solidFill>
                            <a:srgbClr val="7F7F7F"/>
                          </a:solidFill>
                          <a:latin typeface="Times New Roman"/>
                          <a:cs typeface="Times New Roman"/>
                        </a:rPr>
                        <a:t>250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3810" marB="0">
                    <a:lnL w="12700">
                      <a:solidFill>
                        <a:srgbClr val="000000"/>
                      </a:solidFill>
                      <a:prstDash val="soli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90502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12700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R="15875" algn="r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r>
                        <a:rPr sz="1100" spc="-10" dirty="0">
                          <a:solidFill>
                            <a:srgbClr val="7F7F7F"/>
                          </a:solidFill>
                          <a:latin typeface="Times New Roman"/>
                          <a:cs typeface="Times New Roman"/>
                        </a:rPr>
                        <a:t>25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3810" marB="0">
                    <a:lnL w="12700">
                      <a:solidFill>
                        <a:srgbClr val="000000"/>
                      </a:solidFill>
                      <a:prstDash val="soli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90502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12700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R="20320" algn="r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r>
                        <a:rPr sz="1100" spc="-30" dirty="0">
                          <a:solidFill>
                            <a:srgbClr val="7F7F7F"/>
                          </a:solidFill>
                          <a:latin typeface="Times New Roman"/>
                          <a:cs typeface="Times New Roman"/>
                        </a:rPr>
                        <a:t>150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3810" marB="0">
                    <a:lnL w="12700">
                      <a:solidFill>
                        <a:srgbClr val="000000"/>
                      </a:solidFill>
                      <a:prstDash val="soli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90502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12700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R="15875" algn="r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r>
                        <a:rPr sz="1100" spc="-10" dirty="0">
                          <a:solidFill>
                            <a:srgbClr val="7F7F7F"/>
                          </a:solidFill>
                          <a:latin typeface="Times New Roman"/>
                          <a:cs typeface="Times New Roman"/>
                        </a:rPr>
                        <a:t>60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3810" marB="0">
                    <a:lnL w="12700">
                      <a:solidFill>
                        <a:srgbClr val="000000"/>
                      </a:solidFill>
                      <a:prstDash val="soli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90502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12700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R="20320" algn="r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r>
                        <a:rPr sz="1100" spc="-30" dirty="0">
                          <a:solidFill>
                            <a:srgbClr val="7F7F7F"/>
                          </a:solidFill>
                          <a:latin typeface="Times New Roman"/>
                          <a:cs typeface="Times New Roman"/>
                        </a:rPr>
                        <a:t>275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3810" marB="0">
                    <a:lnL w="12700">
                      <a:solidFill>
                        <a:srgbClr val="000000"/>
                      </a:solidFill>
                      <a:prstDash val="soli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90502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12700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R="15875" algn="r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r>
                        <a:rPr sz="1100" dirty="0">
                          <a:solidFill>
                            <a:srgbClr val="7F7F7F"/>
                          </a:solidFill>
                          <a:latin typeface="Times New Roman"/>
                          <a:cs typeface="Times New Roman"/>
                        </a:rPr>
                        <a:t>0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3810" marB="0">
                    <a:lnL w="12700">
                      <a:solidFill>
                        <a:srgbClr val="000000"/>
                      </a:solidFill>
                      <a:prstDash val="soli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90502">
                <a:tc>
                  <a:txBody>
                    <a:bodyPr/>
                    <a:lstStyle/>
                    <a:p>
                      <a:pPr marR="14604" algn="r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r>
                        <a:rPr sz="1100" spc="-30" dirty="0">
                          <a:latin typeface="Times New Roman"/>
                          <a:cs typeface="Times New Roman"/>
                        </a:rPr>
                        <a:t>250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3810" marB="0">
                    <a:lnR w="12700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90502">
                <a:tc>
                  <a:txBody>
                    <a:bodyPr/>
                    <a:lstStyle/>
                    <a:p>
                      <a:pPr marR="15240" algn="r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r>
                        <a:rPr sz="1100" spc="-30" dirty="0">
                          <a:solidFill>
                            <a:srgbClr val="7F7F7F"/>
                          </a:solidFill>
                          <a:latin typeface="Times New Roman"/>
                          <a:cs typeface="Times New Roman"/>
                        </a:rPr>
                        <a:t>250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3810" marB="0">
                    <a:lnR w="12700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82475">
                <a:tc>
                  <a:txBody>
                    <a:bodyPr/>
                    <a:lstStyle/>
                    <a:p>
                      <a:pPr marR="10795" algn="r">
                        <a:lnSpc>
                          <a:spcPts val="1305"/>
                        </a:lnSpc>
                        <a:spcBef>
                          <a:spcPts val="30"/>
                        </a:spcBef>
                      </a:pPr>
                      <a:r>
                        <a:rPr sz="1100" dirty="0">
                          <a:solidFill>
                            <a:srgbClr val="7F7F7F"/>
                          </a:solidFill>
                          <a:latin typeface="Times New Roman"/>
                          <a:cs typeface="Times New Roman"/>
                        </a:rPr>
                        <a:t>0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3810" marB="0">
                    <a:lnR w="12700">
                      <a:solidFill>
                        <a:srgbClr val="000000"/>
                      </a:solidFill>
                      <a:prstDash val="solid"/>
                    </a:lnR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95643">
                <a:tc>
                  <a:txBody>
                    <a:bodyPr/>
                    <a:lstStyle/>
                    <a:p>
                      <a:pPr marR="10795" algn="r">
                        <a:lnSpc>
                          <a:spcPct val="100000"/>
                        </a:lnSpc>
                        <a:spcBef>
                          <a:spcPts val="90"/>
                        </a:spcBef>
                      </a:pPr>
                      <a:r>
                        <a:rPr sz="1100" spc="-15" dirty="0">
                          <a:latin typeface="Times New Roman"/>
                          <a:cs typeface="Times New Roman"/>
                        </a:rPr>
                        <a:t>510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11430" marB="0"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T w="12700">
                      <a:solidFill>
                        <a:srgbClr val="000000"/>
                      </a:solidFill>
                      <a:prstDash val="soli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83" name="object 83"/>
          <p:cNvSpPr txBox="1"/>
          <p:nvPr/>
        </p:nvSpPr>
        <p:spPr>
          <a:xfrm>
            <a:off x="1454150" y="6292096"/>
            <a:ext cx="1578610" cy="56515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7790">
              <a:lnSpc>
                <a:spcPct val="100000"/>
              </a:lnSpc>
            </a:pPr>
            <a:r>
              <a:rPr sz="1100" spc="5" dirty="0">
                <a:latin typeface="Times New Roman"/>
                <a:cs typeface="Times New Roman"/>
              </a:rPr>
              <a:t>Software</a:t>
            </a:r>
            <a:r>
              <a:rPr sz="1100" spc="20" dirty="0">
                <a:latin typeface="Times New Roman"/>
                <a:cs typeface="Times New Roman"/>
              </a:rPr>
              <a:t> </a:t>
            </a:r>
            <a:r>
              <a:rPr sz="1100" spc="-10" dirty="0">
                <a:latin typeface="Times New Roman"/>
                <a:cs typeface="Times New Roman"/>
              </a:rPr>
              <a:t>(platform</a:t>
            </a:r>
            <a:r>
              <a:rPr sz="1100" spc="-50" dirty="0">
                <a:latin typeface="Times New Roman"/>
                <a:cs typeface="Times New Roman"/>
              </a:rPr>
              <a:t> </a:t>
            </a:r>
            <a:r>
              <a:rPr sz="1100" spc="15" dirty="0">
                <a:latin typeface="Times New Roman"/>
                <a:cs typeface="Times New Roman"/>
              </a:rPr>
              <a:t>asset)</a:t>
            </a:r>
            <a:endParaRPr sz="1100">
              <a:latin typeface="Times New Roman"/>
              <a:cs typeface="Times New Roman"/>
            </a:endParaRPr>
          </a:p>
          <a:p>
            <a:pPr marL="12700" marR="5080" indent="85090">
              <a:lnSpc>
                <a:spcPct val="113599"/>
              </a:lnSpc>
            </a:pPr>
            <a:r>
              <a:rPr sz="1100" spc="5" dirty="0">
                <a:latin typeface="Times New Roman"/>
                <a:cs typeface="Times New Roman"/>
              </a:rPr>
              <a:t>Software</a:t>
            </a:r>
            <a:r>
              <a:rPr sz="1100" spc="20" dirty="0">
                <a:latin typeface="Times New Roman"/>
                <a:cs typeface="Times New Roman"/>
              </a:rPr>
              <a:t> </a:t>
            </a:r>
            <a:r>
              <a:rPr sz="1100" spc="5" dirty="0">
                <a:latin typeface="Times New Roman"/>
                <a:cs typeface="Times New Roman"/>
              </a:rPr>
              <a:t>(database</a:t>
            </a:r>
            <a:r>
              <a:rPr sz="1100" spc="25" dirty="0">
                <a:latin typeface="Times New Roman"/>
                <a:cs typeface="Times New Roman"/>
              </a:rPr>
              <a:t> </a:t>
            </a:r>
            <a:r>
              <a:rPr sz="1100" spc="15" dirty="0">
                <a:latin typeface="Times New Roman"/>
                <a:cs typeface="Times New Roman"/>
              </a:rPr>
              <a:t>asset) </a:t>
            </a:r>
            <a:r>
              <a:rPr sz="1100" spc="-260" dirty="0">
                <a:latin typeface="Times New Roman"/>
                <a:cs typeface="Times New Roman"/>
              </a:rPr>
              <a:t> </a:t>
            </a:r>
            <a:r>
              <a:rPr sz="1100" spc="20" dirty="0">
                <a:latin typeface="Times New Roman"/>
                <a:cs typeface="Times New Roman"/>
              </a:rPr>
              <a:t>Net</a:t>
            </a:r>
            <a:r>
              <a:rPr sz="1100" spc="-35" dirty="0">
                <a:latin typeface="Times New Roman"/>
                <a:cs typeface="Times New Roman"/>
              </a:rPr>
              <a:t> </a:t>
            </a:r>
            <a:r>
              <a:rPr sz="1100" spc="-20" dirty="0">
                <a:latin typeface="Times New Roman"/>
                <a:cs typeface="Times New Roman"/>
              </a:rPr>
              <a:t>lending(+)/borrowing(-)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84" name="object 84"/>
          <p:cNvSpPr txBox="1"/>
          <p:nvPr/>
        </p:nvSpPr>
        <p:spPr>
          <a:xfrm>
            <a:off x="5301492" y="6292096"/>
            <a:ext cx="230504" cy="56515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100" spc="-25" dirty="0">
                <a:solidFill>
                  <a:srgbClr val="7F7F7F"/>
                </a:solidFill>
                <a:latin typeface="Times New Roman"/>
                <a:cs typeface="Times New Roman"/>
              </a:rPr>
              <a:t>1</a:t>
            </a:r>
            <a:r>
              <a:rPr sz="1100" spc="-35" dirty="0">
                <a:solidFill>
                  <a:srgbClr val="7F7F7F"/>
                </a:solidFill>
                <a:latin typeface="Times New Roman"/>
                <a:cs typeface="Times New Roman"/>
              </a:rPr>
              <a:t>5</a:t>
            </a:r>
            <a:r>
              <a:rPr sz="1100" spc="10" dirty="0">
                <a:solidFill>
                  <a:srgbClr val="7F7F7F"/>
                </a:solidFill>
                <a:latin typeface="Times New Roman"/>
                <a:cs typeface="Times New Roman"/>
              </a:rPr>
              <a:t>0</a:t>
            </a:r>
            <a:endParaRPr sz="1100">
              <a:latin typeface="Times New Roman"/>
              <a:cs typeface="Times New Roman"/>
            </a:endParaRPr>
          </a:p>
          <a:p>
            <a:pPr marL="79375">
              <a:lnSpc>
                <a:spcPct val="100000"/>
              </a:lnSpc>
              <a:spcBef>
                <a:spcPts val="180"/>
              </a:spcBef>
            </a:pPr>
            <a:r>
              <a:rPr sz="1100" spc="-35" dirty="0">
                <a:solidFill>
                  <a:srgbClr val="7F7F7F"/>
                </a:solidFill>
                <a:latin typeface="Times New Roman"/>
                <a:cs typeface="Times New Roman"/>
              </a:rPr>
              <a:t>60</a:t>
            </a:r>
            <a:endParaRPr sz="1100">
              <a:latin typeface="Times New Roman"/>
              <a:cs typeface="Times New Roman"/>
            </a:endParaRPr>
          </a:p>
          <a:p>
            <a:pPr marL="80010">
              <a:lnSpc>
                <a:spcPct val="100000"/>
              </a:lnSpc>
              <a:spcBef>
                <a:spcPts val="180"/>
              </a:spcBef>
            </a:pPr>
            <a:r>
              <a:rPr sz="1100" spc="-35" dirty="0">
                <a:latin typeface="Times New Roman"/>
                <a:cs typeface="Times New Roman"/>
              </a:rPr>
              <a:t>50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85" name="object 85"/>
          <p:cNvSpPr txBox="1"/>
          <p:nvPr/>
        </p:nvSpPr>
        <p:spPr>
          <a:xfrm>
            <a:off x="8539994" y="6292096"/>
            <a:ext cx="231140" cy="56515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9525" algn="r">
              <a:lnSpc>
                <a:spcPct val="100000"/>
              </a:lnSpc>
            </a:pPr>
            <a:r>
              <a:rPr sz="1100" spc="-35" dirty="0">
                <a:solidFill>
                  <a:srgbClr val="7F7F7F"/>
                </a:solidFill>
                <a:latin typeface="Times New Roman"/>
                <a:cs typeface="Times New Roman"/>
              </a:rPr>
              <a:t>1</a:t>
            </a:r>
            <a:r>
              <a:rPr sz="1100" spc="-25" dirty="0">
                <a:solidFill>
                  <a:srgbClr val="7F7F7F"/>
                </a:solidFill>
                <a:latin typeface="Times New Roman"/>
                <a:cs typeface="Times New Roman"/>
              </a:rPr>
              <a:t>50</a:t>
            </a:r>
            <a:endParaRPr sz="1100">
              <a:latin typeface="Times New Roman"/>
              <a:cs typeface="Times New Roman"/>
            </a:endParaRPr>
          </a:p>
          <a:p>
            <a:pPr marR="5080" algn="r">
              <a:lnSpc>
                <a:spcPct val="100000"/>
              </a:lnSpc>
              <a:spcBef>
                <a:spcPts val="180"/>
              </a:spcBef>
            </a:pPr>
            <a:r>
              <a:rPr sz="1100" spc="-10" dirty="0">
                <a:solidFill>
                  <a:srgbClr val="7F7F7F"/>
                </a:solidFill>
                <a:latin typeface="Times New Roman"/>
                <a:cs typeface="Times New Roman"/>
              </a:rPr>
              <a:t>60</a:t>
            </a:r>
            <a:endParaRPr sz="1100">
              <a:latin typeface="Times New Roman"/>
              <a:cs typeface="Times New Roman"/>
            </a:endParaRPr>
          </a:p>
          <a:p>
            <a:pPr marR="5080" algn="r">
              <a:lnSpc>
                <a:spcPct val="100000"/>
              </a:lnSpc>
              <a:spcBef>
                <a:spcPts val="180"/>
              </a:spcBef>
            </a:pPr>
            <a:r>
              <a:rPr sz="1100" spc="10" dirty="0">
                <a:latin typeface="Times New Roman"/>
                <a:cs typeface="Times New Roman"/>
              </a:rPr>
              <a:t>0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86" name="object 86"/>
          <p:cNvSpPr txBox="1"/>
          <p:nvPr/>
        </p:nvSpPr>
        <p:spPr>
          <a:xfrm>
            <a:off x="587762" y="6387362"/>
            <a:ext cx="502920" cy="18415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100" spc="20" dirty="0">
                <a:latin typeface="Times New Roman"/>
                <a:cs typeface="Times New Roman"/>
              </a:rPr>
              <a:t>A</a:t>
            </a:r>
            <a:r>
              <a:rPr sz="1100" spc="35" dirty="0">
                <a:latin typeface="Times New Roman"/>
                <a:cs typeface="Times New Roman"/>
              </a:rPr>
              <a:t>c</a:t>
            </a:r>
            <a:r>
              <a:rPr sz="1100" spc="30" dirty="0">
                <a:latin typeface="Times New Roman"/>
                <a:cs typeface="Times New Roman"/>
              </a:rPr>
              <a:t>c</a:t>
            </a:r>
            <a:r>
              <a:rPr sz="1100" spc="-35" dirty="0">
                <a:latin typeface="Times New Roman"/>
                <a:cs typeface="Times New Roman"/>
              </a:rPr>
              <a:t>o</a:t>
            </a:r>
            <a:r>
              <a:rPr sz="1100" spc="-25" dirty="0">
                <a:latin typeface="Times New Roman"/>
                <a:cs typeface="Times New Roman"/>
              </a:rPr>
              <a:t>u</a:t>
            </a:r>
            <a:r>
              <a:rPr sz="1100" spc="-35" dirty="0">
                <a:latin typeface="Times New Roman"/>
                <a:cs typeface="Times New Roman"/>
              </a:rPr>
              <a:t>n</a:t>
            </a:r>
            <a:r>
              <a:rPr sz="1100" spc="5" dirty="0">
                <a:latin typeface="Times New Roman"/>
                <a:cs typeface="Times New Roman"/>
              </a:rPr>
              <a:t>t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87" name="object 87"/>
          <p:cNvSpPr txBox="1"/>
          <p:nvPr/>
        </p:nvSpPr>
        <p:spPr>
          <a:xfrm>
            <a:off x="3702522" y="6673101"/>
            <a:ext cx="211454" cy="18415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100" dirty="0">
                <a:latin typeface="Times New Roman"/>
                <a:cs typeface="Times New Roman"/>
              </a:rPr>
              <a:t>-</a:t>
            </a:r>
            <a:r>
              <a:rPr sz="1100" spc="-25" dirty="0">
                <a:latin typeface="Times New Roman"/>
                <a:cs typeface="Times New Roman"/>
              </a:rPr>
              <a:t>7</a:t>
            </a:r>
            <a:r>
              <a:rPr sz="1100" spc="10" dirty="0">
                <a:latin typeface="Times New Roman"/>
                <a:cs typeface="Times New Roman"/>
              </a:rPr>
              <a:t>5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88" name="object 88"/>
          <p:cNvSpPr txBox="1"/>
          <p:nvPr/>
        </p:nvSpPr>
        <p:spPr>
          <a:xfrm>
            <a:off x="6988339" y="6673101"/>
            <a:ext cx="158115" cy="18415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100" spc="-35" dirty="0">
                <a:latin typeface="Times New Roman"/>
                <a:cs typeface="Times New Roman"/>
              </a:rPr>
              <a:t>25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59" name="object 59"/>
          <p:cNvSpPr txBox="1"/>
          <p:nvPr/>
        </p:nvSpPr>
        <p:spPr>
          <a:xfrm>
            <a:off x="3454401" y="4372288"/>
            <a:ext cx="309880" cy="19685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1100" spc="20" dirty="0">
                <a:latin typeface="Times New Roman"/>
                <a:cs typeface="Times New Roman"/>
              </a:rPr>
              <a:t>Us</a:t>
            </a:r>
            <a:r>
              <a:rPr sz="1100" spc="35" dirty="0">
                <a:latin typeface="Times New Roman"/>
                <a:cs typeface="Times New Roman"/>
              </a:rPr>
              <a:t>e</a:t>
            </a:r>
            <a:r>
              <a:rPr sz="1100" spc="5" dirty="0">
                <a:latin typeface="Times New Roman"/>
                <a:cs typeface="Times New Roman"/>
              </a:rPr>
              <a:t>s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60" name="object 60"/>
          <p:cNvSpPr txBox="1"/>
          <p:nvPr/>
        </p:nvSpPr>
        <p:spPr>
          <a:xfrm>
            <a:off x="3997207" y="4372288"/>
            <a:ext cx="614680" cy="19685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1100" spc="10" dirty="0">
                <a:latin typeface="Times New Roman"/>
                <a:cs typeface="Times New Roman"/>
              </a:rPr>
              <a:t>R</a:t>
            </a:r>
            <a:r>
              <a:rPr sz="1100" spc="35" dirty="0">
                <a:latin typeface="Times New Roman"/>
                <a:cs typeface="Times New Roman"/>
              </a:rPr>
              <a:t>e</a:t>
            </a:r>
            <a:r>
              <a:rPr sz="1100" spc="15" dirty="0">
                <a:latin typeface="Times New Roman"/>
                <a:cs typeface="Times New Roman"/>
              </a:rPr>
              <a:t>s</a:t>
            </a:r>
            <a:r>
              <a:rPr sz="1100" spc="-35" dirty="0">
                <a:latin typeface="Times New Roman"/>
                <a:cs typeface="Times New Roman"/>
              </a:rPr>
              <a:t>o</a:t>
            </a:r>
            <a:r>
              <a:rPr sz="1100" spc="-25" dirty="0">
                <a:latin typeface="Times New Roman"/>
                <a:cs typeface="Times New Roman"/>
              </a:rPr>
              <a:t>u</a:t>
            </a:r>
            <a:r>
              <a:rPr sz="1100" dirty="0">
                <a:latin typeface="Times New Roman"/>
                <a:cs typeface="Times New Roman"/>
              </a:rPr>
              <a:t>r</a:t>
            </a:r>
            <a:r>
              <a:rPr sz="1100" spc="35" dirty="0">
                <a:latin typeface="Times New Roman"/>
                <a:cs typeface="Times New Roman"/>
              </a:rPr>
              <a:t>c</a:t>
            </a:r>
            <a:r>
              <a:rPr sz="1100" spc="30" dirty="0">
                <a:latin typeface="Times New Roman"/>
                <a:cs typeface="Times New Roman"/>
              </a:rPr>
              <a:t>e</a:t>
            </a:r>
            <a:r>
              <a:rPr sz="1100" spc="5" dirty="0">
                <a:latin typeface="Times New Roman"/>
                <a:cs typeface="Times New Roman"/>
              </a:rPr>
              <a:t>s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61" name="object 61"/>
          <p:cNvSpPr txBox="1"/>
          <p:nvPr/>
        </p:nvSpPr>
        <p:spPr>
          <a:xfrm>
            <a:off x="5073161" y="4372288"/>
            <a:ext cx="309880" cy="19685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1100" spc="30" dirty="0">
                <a:latin typeface="Times New Roman"/>
                <a:cs typeface="Times New Roman"/>
              </a:rPr>
              <a:t>U</a:t>
            </a:r>
            <a:r>
              <a:rPr sz="1100" spc="15" dirty="0">
                <a:latin typeface="Times New Roman"/>
                <a:cs typeface="Times New Roman"/>
              </a:rPr>
              <a:t>s</a:t>
            </a:r>
            <a:r>
              <a:rPr sz="1100" spc="30" dirty="0">
                <a:latin typeface="Times New Roman"/>
                <a:cs typeface="Times New Roman"/>
              </a:rPr>
              <a:t>e</a:t>
            </a:r>
            <a:r>
              <a:rPr sz="1100" spc="5" dirty="0">
                <a:latin typeface="Times New Roman"/>
                <a:cs typeface="Times New Roman"/>
              </a:rPr>
              <a:t>s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62" name="object 62"/>
          <p:cNvSpPr txBox="1"/>
          <p:nvPr/>
        </p:nvSpPr>
        <p:spPr>
          <a:xfrm>
            <a:off x="5616383" y="4372288"/>
            <a:ext cx="614680" cy="19685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1100" spc="10" dirty="0">
                <a:latin typeface="Times New Roman"/>
                <a:cs typeface="Times New Roman"/>
              </a:rPr>
              <a:t>R</a:t>
            </a:r>
            <a:r>
              <a:rPr sz="1100" spc="30" dirty="0">
                <a:latin typeface="Times New Roman"/>
                <a:cs typeface="Times New Roman"/>
              </a:rPr>
              <a:t>e</a:t>
            </a:r>
            <a:r>
              <a:rPr sz="1100" spc="15" dirty="0">
                <a:latin typeface="Times New Roman"/>
                <a:cs typeface="Times New Roman"/>
              </a:rPr>
              <a:t>s</a:t>
            </a:r>
            <a:r>
              <a:rPr sz="1100" spc="-25" dirty="0">
                <a:latin typeface="Times New Roman"/>
                <a:cs typeface="Times New Roman"/>
              </a:rPr>
              <a:t>o</a:t>
            </a:r>
            <a:r>
              <a:rPr sz="1100" spc="-35" dirty="0">
                <a:latin typeface="Times New Roman"/>
                <a:cs typeface="Times New Roman"/>
              </a:rPr>
              <a:t>u</a:t>
            </a:r>
            <a:r>
              <a:rPr sz="1100" spc="5" dirty="0">
                <a:latin typeface="Times New Roman"/>
                <a:cs typeface="Times New Roman"/>
              </a:rPr>
              <a:t>r</a:t>
            </a:r>
            <a:r>
              <a:rPr sz="1100" spc="30" dirty="0">
                <a:latin typeface="Times New Roman"/>
                <a:cs typeface="Times New Roman"/>
              </a:rPr>
              <a:t>c</a:t>
            </a:r>
            <a:r>
              <a:rPr sz="1100" spc="35" dirty="0">
                <a:latin typeface="Times New Roman"/>
                <a:cs typeface="Times New Roman"/>
              </a:rPr>
              <a:t>e</a:t>
            </a:r>
            <a:r>
              <a:rPr sz="1100" spc="5" dirty="0">
                <a:latin typeface="Times New Roman"/>
                <a:cs typeface="Times New Roman"/>
              </a:rPr>
              <a:t>s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63" name="object 63"/>
          <p:cNvSpPr txBox="1"/>
          <p:nvPr/>
        </p:nvSpPr>
        <p:spPr>
          <a:xfrm>
            <a:off x="6692346" y="4372288"/>
            <a:ext cx="309245" cy="19685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1100" spc="20" dirty="0">
                <a:latin typeface="Times New Roman"/>
                <a:cs typeface="Times New Roman"/>
              </a:rPr>
              <a:t>Us</a:t>
            </a:r>
            <a:r>
              <a:rPr sz="1100" spc="30" dirty="0">
                <a:latin typeface="Times New Roman"/>
                <a:cs typeface="Times New Roman"/>
              </a:rPr>
              <a:t>e</a:t>
            </a:r>
            <a:r>
              <a:rPr sz="1100" spc="5" dirty="0">
                <a:latin typeface="Times New Roman"/>
                <a:cs typeface="Times New Roman"/>
              </a:rPr>
              <a:t>s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64" name="object 64"/>
          <p:cNvSpPr txBox="1"/>
          <p:nvPr/>
        </p:nvSpPr>
        <p:spPr>
          <a:xfrm>
            <a:off x="7235152" y="4372288"/>
            <a:ext cx="614680" cy="19685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1100" spc="10" dirty="0">
                <a:latin typeface="Times New Roman"/>
                <a:cs typeface="Times New Roman"/>
              </a:rPr>
              <a:t>R</a:t>
            </a:r>
            <a:r>
              <a:rPr sz="1100" spc="30" dirty="0">
                <a:latin typeface="Times New Roman"/>
                <a:cs typeface="Times New Roman"/>
              </a:rPr>
              <a:t>e</a:t>
            </a:r>
            <a:r>
              <a:rPr sz="1100" spc="15" dirty="0">
                <a:latin typeface="Times New Roman"/>
                <a:cs typeface="Times New Roman"/>
              </a:rPr>
              <a:t>s</a:t>
            </a:r>
            <a:r>
              <a:rPr sz="1100" spc="-25" dirty="0">
                <a:latin typeface="Times New Roman"/>
                <a:cs typeface="Times New Roman"/>
              </a:rPr>
              <a:t>o</a:t>
            </a:r>
            <a:r>
              <a:rPr sz="1100" spc="-35" dirty="0">
                <a:latin typeface="Times New Roman"/>
                <a:cs typeface="Times New Roman"/>
              </a:rPr>
              <a:t>u</a:t>
            </a:r>
            <a:r>
              <a:rPr sz="1100" spc="5" dirty="0">
                <a:latin typeface="Times New Roman"/>
                <a:cs typeface="Times New Roman"/>
              </a:rPr>
              <a:t>r</a:t>
            </a:r>
            <a:r>
              <a:rPr sz="1100" spc="30" dirty="0">
                <a:latin typeface="Times New Roman"/>
                <a:cs typeface="Times New Roman"/>
              </a:rPr>
              <a:t>c</a:t>
            </a:r>
            <a:r>
              <a:rPr sz="1100" spc="35" dirty="0">
                <a:latin typeface="Times New Roman"/>
                <a:cs typeface="Times New Roman"/>
              </a:rPr>
              <a:t>e</a:t>
            </a:r>
            <a:r>
              <a:rPr sz="1100" spc="5" dirty="0">
                <a:latin typeface="Times New Roman"/>
                <a:cs typeface="Times New Roman"/>
              </a:rPr>
              <a:t>s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65" name="object 65"/>
          <p:cNvSpPr txBox="1"/>
          <p:nvPr/>
        </p:nvSpPr>
        <p:spPr>
          <a:xfrm>
            <a:off x="8311105" y="4372288"/>
            <a:ext cx="309880" cy="19685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1100" spc="30" dirty="0">
                <a:latin typeface="Times New Roman"/>
                <a:cs typeface="Times New Roman"/>
              </a:rPr>
              <a:t>U</a:t>
            </a:r>
            <a:r>
              <a:rPr sz="1100" spc="15" dirty="0">
                <a:latin typeface="Times New Roman"/>
                <a:cs typeface="Times New Roman"/>
              </a:rPr>
              <a:t>s</a:t>
            </a:r>
            <a:r>
              <a:rPr sz="1100" spc="30" dirty="0">
                <a:latin typeface="Times New Roman"/>
                <a:cs typeface="Times New Roman"/>
              </a:rPr>
              <a:t>e</a:t>
            </a:r>
            <a:r>
              <a:rPr sz="1100" spc="5" dirty="0">
                <a:latin typeface="Times New Roman"/>
                <a:cs typeface="Times New Roman"/>
              </a:rPr>
              <a:t>s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66" name="object 66"/>
          <p:cNvSpPr txBox="1"/>
          <p:nvPr/>
        </p:nvSpPr>
        <p:spPr>
          <a:xfrm>
            <a:off x="8853571" y="4372288"/>
            <a:ext cx="614680" cy="19685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1100" spc="10" dirty="0">
                <a:latin typeface="Times New Roman"/>
                <a:cs typeface="Times New Roman"/>
              </a:rPr>
              <a:t>R</a:t>
            </a:r>
            <a:r>
              <a:rPr sz="1100" spc="35" dirty="0">
                <a:latin typeface="Times New Roman"/>
                <a:cs typeface="Times New Roman"/>
              </a:rPr>
              <a:t>e</a:t>
            </a:r>
            <a:r>
              <a:rPr sz="1100" spc="15" dirty="0">
                <a:latin typeface="Times New Roman"/>
                <a:cs typeface="Times New Roman"/>
              </a:rPr>
              <a:t>s</a:t>
            </a:r>
            <a:r>
              <a:rPr sz="1100" spc="-35" dirty="0">
                <a:latin typeface="Times New Roman"/>
                <a:cs typeface="Times New Roman"/>
              </a:rPr>
              <a:t>o</a:t>
            </a:r>
            <a:r>
              <a:rPr sz="1100" spc="-25" dirty="0">
                <a:latin typeface="Times New Roman"/>
                <a:cs typeface="Times New Roman"/>
              </a:rPr>
              <a:t>u</a:t>
            </a:r>
            <a:r>
              <a:rPr sz="1100" dirty="0">
                <a:latin typeface="Times New Roman"/>
                <a:cs typeface="Times New Roman"/>
              </a:rPr>
              <a:t>r</a:t>
            </a:r>
            <a:r>
              <a:rPr sz="1100" spc="35" dirty="0">
                <a:latin typeface="Times New Roman"/>
                <a:cs typeface="Times New Roman"/>
              </a:rPr>
              <a:t>c</a:t>
            </a:r>
            <a:r>
              <a:rPr sz="1100" spc="30" dirty="0">
                <a:latin typeface="Times New Roman"/>
                <a:cs typeface="Times New Roman"/>
              </a:rPr>
              <a:t>e</a:t>
            </a:r>
            <a:r>
              <a:rPr sz="1100" spc="5" dirty="0">
                <a:latin typeface="Times New Roman"/>
                <a:cs typeface="Times New Roman"/>
              </a:rPr>
              <a:t>s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67" name="object 67"/>
          <p:cNvSpPr txBox="1"/>
          <p:nvPr/>
        </p:nvSpPr>
        <p:spPr>
          <a:xfrm>
            <a:off x="6006474" y="4562791"/>
            <a:ext cx="230504" cy="19685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1100" spc="-25" dirty="0">
                <a:latin typeface="Times New Roman"/>
                <a:cs typeface="Times New Roman"/>
              </a:rPr>
              <a:t>2</a:t>
            </a:r>
            <a:r>
              <a:rPr sz="1100" spc="-35" dirty="0">
                <a:latin typeface="Times New Roman"/>
                <a:cs typeface="Times New Roman"/>
              </a:rPr>
              <a:t>6</a:t>
            </a:r>
            <a:r>
              <a:rPr sz="1100" spc="10" dirty="0">
                <a:latin typeface="Times New Roman"/>
                <a:cs typeface="Times New Roman"/>
              </a:rPr>
              <a:t>0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68" name="object 68"/>
          <p:cNvSpPr txBox="1"/>
          <p:nvPr/>
        </p:nvSpPr>
        <p:spPr>
          <a:xfrm>
            <a:off x="7692790" y="4562791"/>
            <a:ext cx="163195" cy="19685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1100" spc="-35" dirty="0">
                <a:latin typeface="Times New Roman"/>
                <a:cs typeface="Times New Roman"/>
              </a:rPr>
              <a:t>2</a:t>
            </a:r>
            <a:r>
              <a:rPr sz="1100" spc="10" dirty="0">
                <a:latin typeface="Times New Roman"/>
                <a:cs typeface="Times New Roman"/>
              </a:rPr>
              <a:t>5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69" name="object 69"/>
          <p:cNvSpPr txBox="1"/>
          <p:nvPr/>
        </p:nvSpPr>
        <p:spPr>
          <a:xfrm>
            <a:off x="5435031" y="4753293"/>
            <a:ext cx="97155" cy="19685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1100" spc="10" dirty="0">
                <a:latin typeface="Times New Roman"/>
                <a:cs typeface="Times New Roman"/>
              </a:rPr>
              <a:t>0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70" name="object 70"/>
          <p:cNvSpPr txBox="1"/>
          <p:nvPr/>
        </p:nvSpPr>
        <p:spPr>
          <a:xfrm>
            <a:off x="7054275" y="4753293"/>
            <a:ext cx="97155" cy="19685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1100" spc="10" dirty="0">
                <a:latin typeface="Times New Roman"/>
                <a:cs typeface="Times New Roman"/>
              </a:rPr>
              <a:t>0</a:t>
            </a:r>
            <a:endParaRPr sz="1100">
              <a:latin typeface="Times New Roman"/>
              <a:cs typeface="Times New Roman"/>
            </a:endParaRPr>
          </a:p>
        </p:txBody>
      </p:sp>
      <p:graphicFrame>
        <p:nvGraphicFramePr>
          <p:cNvPr id="71" name="object 71"/>
          <p:cNvGraphicFramePr>
            <a:graphicFrameLocks noGrp="1"/>
          </p:cNvGraphicFramePr>
          <p:nvPr/>
        </p:nvGraphicFramePr>
        <p:xfrm>
          <a:off x="1437513" y="4561713"/>
          <a:ext cx="3190875" cy="96837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99580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8133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0929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6237">
                <a:tc>
                  <a:txBody>
                    <a:bodyPr/>
                    <a:lstStyle/>
                    <a:p>
                      <a:pPr marL="24130">
                        <a:lnSpc>
                          <a:spcPct val="100000"/>
                        </a:lnSpc>
                        <a:spcBef>
                          <a:spcPts val="90"/>
                        </a:spcBef>
                      </a:pPr>
                      <a:r>
                        <a:rPr sz="1100" spc="-15" dirty="0">
                          <a:latin typeface="Times New Roman"/>
                          <a:cs typeface="Times New Roman"/>
                        </a:rPr>
                        <a:t>Disposable</a:t>
                      </a:r>
                      <a:r>
                        <a:rPr sz="1100" spc="3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100" spc="-25" dirty="0">
                          <a:latin typeface="Times New Roman"/>
                          <a:cs typeface="Times New Roman"/>
                        </a:rPr>
                        <a:t>income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 marL="24130">
                        <a:lnSpc>
                          <a:spcPts val="1270"/>
                        </a:lnSpc>
                        <a:spcBef>
                          <a:spcPts val="180"/>
                        </a:spcBef>
                      </a:pPr>
                      <a:r>
                        <a:rPr sz="1100" spc="-30" dirty="0">
                          <a:latin typeface="Times New Roman"/>
                          <a:cs typeface="Times New Roman"/>
                        </a:rPr>
                        <a:t>F</a:t>
                      </a:r>
                      <a:r>
                        <a:rPr sz="1100" spc="-95" dirty="0">
                          <a:latin typeface="Times New Roman"/>
                          <a:cs typeface="Times New Roman"/>
                        </a:rPr>
                        <a:t>i</a:t>
                      </a:r>
                      <a:r>
                        <a:rPr sz="1100" spc="-35" dirty="0">
                          <a:latin typeface="Times New Roman"/>
                          <a:cs typeface="Times New Roman"/>
                        </a:rPr>
                        <a:t>n</a:t>
                      </a:r>
                      <a:r>
                        <a:rPr sz="1100" spc="20" dirty="0">
                          <a:latin typeface="Times New Roman"/>
                          <a:cs typeface="Times New Roman"/>
                        </a:rPr>
                        <a:t>a</a:t>
                      </a:r>
                      <a:r>
                        <a:rPr sz="1100" dirty="0">
                          <a:latin typeface="Times New Roman"/>
                          <a:cs typeface="Times New Roman"/>
                        </a:rPr>
                        <a:t>l</a:t>
                      </a:r>
                      <a:r>
                        <a:rPr sz="1100" spc="-6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100" spc="20" dirty="0">
                          <a:latin typeface="Times New Roman"/>
                          <a:cs typeface="Times New Roman"/>
                        </a:rPr>
                        <a:t>c</a:t>
                      </a:r>
                      <a:r>
                        <a:rPr sz="1100" spc="-35" dirty="0">
                          <a:latin typeface="Times New Roman"/>
                          <a:cs typeface="Times New Roman"/>
                        </a:rPr>
                        <a:t>o</a:t>
                      </a:r>
                      <a:r>
                        <a:rPr sz="1100" spc="-45" dirty="0">
                          <a:latin typeface="Times New Roman"/>
                          <a:cs typeface="Times New Roman"/>
                        </a:rPr>
                        <a:t>n</a:t>
                      </a:r>
                      <a:r>
                        <a:rPr sz="1100" spc="10" dirty="0">
                          <a:latin typeface="Times New Roman"/>
                          <a:cs typeface="Times New Roman"/>
                        </a:rPr>
                        <a:t>s</a:t>
                      </a:r>
                      <a:r>
                        <a:rPr sz="1100" spc="-35" dirty="0">
                          <a:latin typeface="Times New Roman"/>
                          <a:cs typeface="Times New Roman"/>
                        </a:rPr>
                        <a:t>u</a:t>
                      </a:r>
                      <a:r>
                        <a:rPr sz="1100" spc="-55" dirty="0">
                          <a:latin typeface="Times New Roman"/>
                          <a:cs typeface="Times New Roman"/>
                        </a:rPr>
                        <a:t>m</a:t>
                      </a:r>
                      <a:r>
                        <a:rPr sz="1100" spc="-35" dirty="0">
                          <a:latin typeface="Times New Roman"/>
                          <a:cs typeface="Times New Roman"/>
                        </a:rPr>
                        <a:t>p</a:t>
                      </a:r>
                      <a:r>
                        <a:rPr sz="1100" spc="-15" dirty="0">
                          <a:latin typeface="Times New Roman"/>
                          <a:cs typeface="Times New Roman"/>
                        </a:rPr>
                        <a:t>t</a:t>
                      </a:r>
                      <a:r>
                        <a:rPr sz="1100" spc="-95" dirty="0">
                          <a:latin typeface="Times New Roman"/>
                          <a:cs typeface="Times New Roman"/>
                        </a:rPr>
                        <a:t>i</a:t>
                      </a:r>
                      <a:r>
                        <a:rPr sz="1100" spc="-35" dirty="0">
                          <a:latin typeface="Times New Roman"/>
                          <a:cs typeface="Times New Roman"/>
                        </a:rPr>
                        <a:t>o</a:t>
                      </a:r>
                      <a:r>
                        <a:rPr sz="1100" dirty="0">
                          <a:latin typeface="Times New Roman"/>
                          <a:cs typeface="Times New Roman"/>
                        </a:rPr>
                        <a:t>n</a:t>
                      </a:r>
                      <a:r>
                        <a:rPr sz="1100" spc="-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100" spc="25" dirty="0">
                          <a:latin typeface="Times New Roman"/>
                          <a:cs typeface="Times New Roman"/>
                        </a:rPr>
                        <a:t>e</a:t>
                      </a:r>
                      <a:r>
                        <a:rPr sz="1100" spc="-45" dirty="0">
                          <a:latin typeface="Times New Roman"/>
                          <a:cs typeface="Times New Roman"/>
                        </a:rPr>
                        <a:t>x</a:t>
                      </a:r>
                      <a:r>
                        <a:rPr sz="1100" spc="-35" dirty="0">
                          <a:latin typeface="Times New Roman"/>
                          <a:cs typeface="Times New Roman"/>
                        </a:rPr>
                        <a:t>p</a:t>
                      </a:r>
                      <a:r>
                        <a:rPr sz="1100" spc="20" dirty="0">
                          <a:latin typeface="Times New Roman"/>
                          <a:cs typeface="Times New Roman"/>
                        </a:rPr>
                        <a:t>e</a:t>
                      </a:r>
                      <a:r>
                        <a:rPr sz="1100" spc="-35" dirty="0">
                          <a:latin typeface="Times New Roman"/>
                          <a:cs typeface="Times New Roman"/>
                        </a:rPr>
                        <a:t>n</a:t>
                      </a:r>
                      <a:r>
                        <a:rPr sz="1100" spc="-45" dirty="0">
                          <a:latin typeface="Times New Roman"/>
                          <a:cs typeface="Times New Roman"/>
                        </a:rPr>
                        <a:t>d</a:t>
                      </a:r>
                      <a:r>
                        <a:rPr sz="1100" spc="-85" dirty="0">
                          <a:latin typeface="Times New Roman"/>
                          <a:cs typeface="Times New Roman"/>
                        </a:rPr>
                        <a:t>i</a:t>
                      </a:r>
                      <a:r>
                        <a:rPr sz="1100" spc="-15" dirty="0">
                          <a:latin typeface="Times New Roman"/>
                          <a:cs typeface="Times New Roman"/>
                        </a:rPr>
                        <a:t>t</a:t>
                      </a:r>
                      <a:r>
                        <a:rPr sz="1100" spc="-45" dirty="0">
                          <a:latin typeface="Times New Roman"/>
                          <a:cs typeface="Times New Roman"/>
                        </a:rPr>
                        <a:t>u</a:t>
                      </a:r>
                      <a:r>
                        <a:rPr sz="1100" dirty="0">
                          <a:latin typeface="Times New Roman"/>
                          <a:cs typeface="Times New Roman"/>
                        </a:rPr>
                        <a:t>re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11430" marB="0">
                    <a:lnL w="12700">
                      <a:solidFill>
                        <a:srgbClr val="000000"/>
                      </a:solidFill>
                      <a:prstDash val="solid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endParaRPr sz="1350">
                        <a:latin typeface="Times New Roman"/>
                        <a:cs typeface="Times New Roman"/>
                      </a:endParaRPr>
                    </a:p>
                    <a:p>
                      <a:pPr marR="14604" algn="r">
                        <a:lnSpc>
                          <a:spcPts val="1270"/>
                        </a:lnSpc>
                      </a:pPr>
                      <a:r>
                        <a:rPr sz="1100" spc="-30" dirty="0">
                          <a:latin typeface="Times New Roman"/>
                          <a:cs typeface="Times New Roman"/>
                        </a:rPr>
                        <a:t>300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5080" marB="0"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</a:tcPr>
                </a:tc>
                <a:tc rowSpan="3">
                  <a:txBody>
                    <a:bodyPr/>
                    <a:lstStyle/>
                    <a:p>
                      <a:pPr marR="15240" algn="r">
                        <a:lnSpc>
                          <a:spcPct val="100000"/>
                        </a:lnSpc>
                        <a:spcBef>
                          <a:spcPts val="90"/>
                        </a:spcBef>
                      </a:pPr>
                      <a:r>
                        <a:rPr sz="1100" spc="-15" dirty="0">
                          <a:latin typeface="Times New Roman"/>
                          <a:cs typeface="Times New Roman"/>
                        </a:rPr>
                        <a:t>225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11430" marB="0">
                    <a:lnL w="12700">
                      <a:solidFill>
                        <a:srgbClr val="000000"/>
                      </a:solidFill>
                      <a:prstDash val="solid"/>
                    </a:lnL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marL="109220">
                        <a:lnSpc>
                          <a:spcPts val="1270"/>
                        </a:lnSpc>
                        <a:spcBef>
                          <a:spcPts val="130"/>
                        </a:spcBef>
                      </a:pPr>
                      <a:r>
                        <a:rPr sz="1100" spc="-5" dirty="0">
                          <a:latin typeface="Times New Roman"/>
                          <a:cs typeface="Times New Roman"/>
                        </a:rPr>
                        <a:t>Advertised</a:t>
                      </a:r>
                      <a:r>
                        <a:rPr sz="1100" spc="-3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100" spc="-10" dirty="0">
                          <a:latin typeface="Times New Roman"/>
                          <a:cs typeface="Times New Roman"/>
                        </a:rPr>
                        <a:t>product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16510" marB="0">
                    <a:lnL w="12700">
                      <a:solidFill>
                        <a:srgbClr val="000000"/>
                      </a:solidFill>
                      <a:prstDash val="solid"/>
                    </a:lnL>
                    <a:solidFill>
                      <a:srgbClr val="FFD965"/>
                    </a:solidFill>
                  </a:tcPr>
                </a:tc>
                <a:tc>
                  <a:txBody>
                    <a:bodyPr/>
                    <a:lstStyle/>
                    <a:p>
                      <a:pPr marR="10795" algn="r">
                        <a:lnSpc>
                          <a:spcPts val="1270"/>
                        </a:lnSpc>
                        <a:spcBef>
                          <a:spcPts val="130"/>
                        </a:spcBef>
                      </a:pPr>
                      <a:r>
                        <a:rPr sz="1100" spc="-15" dirty="0">
                          <a:solidFill>
                            <a:srgbClr val="7F7F7F"/>
                          </a:solidFill>
                          <a:latin typeface="Times New Roman"/>
                          <a:cs typeface="Times New Roman"/>
                        </a:rPr>
                        <a:t>275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16510" marB="0">
                    <a:lnR w="12700">
                      <a:solidFill>
                        <a:srgbClr val="000000"/>
                      </a:solidFill>
                      <a:prstDash val="solid"/>
                    </a:lnR>
                    <a:solidFill>
                      <a:srgbClr val="FFD965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11430" marB="0">
                    <a:lnL w="12700">
                      <a:solidFill>
                        <a:srgbClr val="000000"/>
                      </a:solidFill>
                      <a:prstDash val="solid"/>
                    </a:lnL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95262">
                <a:tc>
                  <a:txBody>
                    <a:bodyPr/>
                    <a:lstStyle/>
                    <a:p>
                      <a:pPr marL="109220">
                        <a:lnSpc>
                          <a:spcPts val="1305"/>
                        </a:lnSpc>
                        <a:spcBef>
                          <a:spcPts val="130"/>
                        </a:spcBef>
                      </a:pPr>
                      <a:r>
                        <a:rPr sz="1100" spc="-85" dirty="0">
                          <a:latin typeface="Times New Roman"/>
                          <a:cs typeface="Times New Roman"/>
                        </a:rPr>
                        <a:t>"</a:t>
                      </a:r>
                      <a:r>
                        <a:rPr sz="1100" spc="-30" dirty="0">
                          <a:latin typeface="Times New Roman"/>
                          <a:cs typeface="Times New Roman"/>
                        </a:rPr>
                        <a:t>F</a:t>
                      </a:r>
                      <a:r>
                        <a:rPr sz="1100" spc="-5" dirty="0">
                          <a:latin typeface="Times New Roman"/>
                          <a:cs typeface="Times New Roman"/>
                        </a:rPr>
                        <a:t>r</a:t>
                      </a:r>
                      <a:r>
                        <a:rPr sz="1100" spc="25" dirty="0">
                          <a:latin typeface="Times New Roman"/>
                          <a:cs typeface="Times New Roman"/>
                        </a:rPr>
                        <a:t>e</a:t>
                      </a:r>
                      <a:r>
                        <a:rPr sz="1100" spc="20" dirty="0">
                          <a:latin typeface="Times New Roman"/>
                          <a:cs typeface="Times New Roman"/>
                        </a:rPr>
                        <a:t>e</a:t>
                      </a:r>
                      <a:r>
                        <a:rPr sz="1100" dirty="0">
                          <a:latin typeface="Times New Roman"/>
                          <a:cs typeface="Times New Roman"/>
                        </a:rPr>
                        <a:t>"</a:t>
                      </a:r>
                      <a:r>
                        <a:rPr sz="1100" spc="-6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100" spc="-45" dirty="0">
                          <a:latin typeface="Times New Roman"/>
                          <a:cs typeface="Times New Roman"/>
                        </a:rPr>
                        <a:t>p</a:t>
                      </a:r>
                      <a:r>
                        <a:rPr sz="1100" dirty="0">
                          <a:latin typeface="Times New Roman"/>
                          <a:cs typeface="Times New Roman"/>
                        </a:rPr>
                        <a:t>r</a:t>
                      </a:r>
                      <a:r>
                        <a:rPr sz="1100" spc="-45" dirty="0">
                          <a:latin typeface="Times New Roman"/>
                          <a:cs typeface="Times New Roman"/>
                        </a:rPr>
                        <a:t>o</a:t>
                      </a:r>
                      <a:r>
                        <a:rPr sz="1100" spc="-35" dirty="0">
                          <a:latin typeface="Times New Roman"/>
                          <a:cs typeface="Times New Roman"/>
                        </a:rPr>
                        <a:t>d</a:t>
                      </a:r>
                      <a:r>
                        <a:rPr sz="1100" spc="-45" dirty="0">
                          <a:latin typeface="Times New Roman"/>
                          <a:cs typeface="Times New Roman"/>
                        </a:rPr>
                        <a:t>u</a:t>
                      </a:r>
                      <a:r>
                        <a:rPr sz="1100" spc="25" dirty="0">
                          <a:latin typeface="Times New Roman"/>
                          <a:cs typeface="Times New Roman"/>
                        </a:rPr>
                        <a:t>c</a:t>
                      </a:r>
                      <a:r>
                        <a:rPr sz="1100" spc="-15" dirty="0">
                          <a:latin typeface="Times New Roman"/>
                          <a:cs typeface="Times New Roman"/>
                        </a:rPr>
                        <a:t>t</a:t>
                      </a:r>
                      <a:r>
                        <a:rPr sz="1100" dirty="0">
                          <a:latin typeface="Times New Roman"/>
                          <a:cs typeface="Times New Roman"/>
                        </a:rPr>
                        <a:t>s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16510" marB="0">
                    <a:lnL w="12700">
                      <a:solidFill>
                        <a:srgbClr val="000000"/>
                      </a:solidFill>
                      <a:prstDash val="solid"/>
                    </a:lnL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marR="15240" algn="r">
                        <a:lnSpc>
                          <a:spcPts val="1305"/>
                        </a:lnSpc>
                        <a:spcBef>
                          <a:spcPts val="130"/>
                        </a:spcBef>
                      </a:pPr>
                      <a:r>
                        <a:rPr sz="1100" spc="-25" dirty="0">
                          <a:solidFill>
                            <a:srgbClr val="7F7F7F"/>
                          </a:solidFill>
                          <a:latin typeface="Times New Roman"/>
                          <a:cs typeface="Times New Roman"/>
                        </a:rPr>
                        <a:t>25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16510" marB="0">
                    <a:lnR w="12700">
                      <a:solidFill>
                        <a:srgbClr val="000000"/>
                      </a:solidFill>
                      <a:prstDash val="solid"/>
                    </a:lnR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4B084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11430" marB="0">
                    <a:lnL w="12700">
                      <a:solidFill>
                        <a:srgbClr val="000000"/>
                      </a:solidFill>
                      <a:prstDash val="solid"/>
                    </a:lnL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95643">
                <a:tc>
                  <a:txBody>
                    <a:bodyPr/>
                    <a:lstStyle/>
                    <a:p>
                      <a:pPr marL="24130">
                        <a:lnSpc>
                          <a:spcPct val="100000"/>
                        </a:lnSpc>
                        <a:spcBef>
                          <a:spcPts val="90"/>
                        </a:spcBef>
                      </a:pPr>
                      <a:r>
                        <a:rPr sz="1100" spc="-25" dirty="0">
                          <a:latin typeface="Times New Roman"/>
                          <a:cs typeface="Times New Roman"/>
                        </a:rPr>
                        <a:t>Saving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11430" marB="0">
                    <a:lnL w="12700">
                      <a:solidFill>
                        <a:srgbClr val="000000"/>
                      </a:solidFill>
                      <a:prstDash val="solid"/>
                    </a:lnL>
                  </a:tcPr>
                </a:tc>
                <a:tc>
                  <a:txBody>
                    <a:bodyPr/>
                    <a:lstStyle/>
                    <a:p>
                      <a:pPr marR="10795" algn="r">
                        <a:lnSpc>
                          <a:spcPct val="100000"/>
                        </a:lnSpc>
                        <a:spcBef>
                          <a:spcPts val="90"/>
                        </a:spcBef>
                      </a:pPr>
                      <a:r>
                        <a:rPr sz="1100" spc="-5" dirty="0">
                          <a:latin typeface="Times New Roman"/>
                          <a:cs typeface="Times New Roman"/>
                        </a:rPr>
                        <a:t>-75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11430" marB="0"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T w="12700">
                      <a:solidFill>
                        <a:srgbClr val="000000"/>
                      </a:solidFill>
                      <a:prstDash val="soli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72" name="object 72"/>
          <p:cNvSpPr txBox="1"/>
          <p:nvPr/>
        </p:nvSpPr>
        <p:spPr>
          <a:xfrm>
            <a:off x="5301482" y="5324801"/>
            <a:ext cx="230504" cy="19685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1100" spc="-25" dirty="0">
                <a:latin typeface="Times New Roman"/>
                <a:cs typeface="Times New Roman"/>
              </a:rPr>
              <a:t>2</a:t>
            </a:r>
            <a:r>
              <a:rPr sz="1100" spc="-35" dirty="0">
                <a:latin typeface="Times New Roman"/>
                <a:cs typeface="Times New Roman"/>
              </a:rPr>
              <a:t>6</a:t>
            </a:r>
            <a:r>
              <a:rPr sz="1100" spc="10" dirty="0">
                <a:latin typeface="Times New Roman"/>
                <a:cs typeface="Times New Roman"/>
              </a:rPr>
              <a:t>0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73" name="object 73"/>
          <p:cNvSpPr txBox="1"/>
          <p:nvPr/>
        </p:nvSpPr>
        <p:spPr>
          <a:xfrm>
            <a:off x="6987799" y="5324801"/>
            <a:ext cx="163195" cy="19685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1100" spc="-35" dirty="0">
                <a:latin typeface="Times New Roman"/>
                <a:cs typeface="Times New Roman"/>
              </a:rPr>
              <a:t>2</a:t>
            </a:r>
            <a:r>
              <a:rPr sz="1100" spc="10" dirty="0">
                <a:latin typeface="Times New Roman"/>
                <a:cs typeface="Times New Roman"/>
              </a:rPr>
              <a:t>5</a:t>
            </a:r>
            <a:endParaRPr sz="1100">
              <a:latin typeface="Times New Roman"/>
              <a:cs typeface="Times New Roman"/>
            </a:endParaRPr>
          </a:p>
        </p:txBody>
      </p:sp>
      <p:graphicFrame>
        <p:nvGraphicFramePr>
          <p:cNvPr id="74" name="object 74"/>
          <p:cNvGraphicFramePr>
            <a:graphicFrameLocks noGrp="1"/>
          </p:cNvGraphicFramePr>
          <p:nvPr/>
        </p:nvGraphicFramePr>
        <p:xfrm>
          <a:off x="8289988" y="4561713"/>
          <a:ext cx="1206500" cy="96837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8069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0993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98536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 marR="15875" algn="r">
                        <a:lnSpc>
                          <a:spcPct val="100000"/>
                        </a:lnSpc>
                        <a:spcBef>
                          <a:spcPts val="90"/>
                        </a:spcBef>
                      </a:pPr>
                      <a:r>
                        <a:rPr sz="1100" spc="-15" dirty="0">
                          <a:latin typeface="Times New Roman"/>
                          <a:cs typeface="Times New Roman"/>
                        </a:rPr>
                        <a:t>510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11430" marB="0">
                    <a:lnL w="12700">
                      <a:solidFill>
                        <a:srgbClr val="000000"/>
                      </a:solidFill>
                      <a:prstDash val="solid"/>
                    </a:lnL>
                    <a:lnT w="12700">
                      <a:solidFill>
                        <a:srgbClr val="000000"/>
                      </a:solidFill>
                      <a:prstDash val="soli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0502">
                <a:tc>
                  <a:txBody>
                    <a:bodyPr/>
                    <a:lstStyle/>
                    <a:p>
                      <a:pPr marR="10795" algn="r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r>
                        <a:rPr sz="1100" spc="-15" dirty="0">
                          <a:latin typeface="Times New Roman"/>
                          <a:cs typeface="Times New Roman"/>
                        </a:rPr>
                        <a:t>300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3810" marB="0">
                    <a:lnR w="12700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90502">
                <a:tc>
                  <a:txBody>
                    <a:bodyPr/>
                    <a:lstStyle/>
                    <a:p>
                      <a:pPr marR="10795" algn="r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r>
                        <a:rPr sz="1100" spc="-15" dirty="0">
                          <a:solidFill>
                            <a:srgbClr val="7F7F7F"/>
                          </a:solidFill>
                          <a:latin typeface="Times New Roman"/>
                          <a:cs typeface="Times New Roman"/>
                        </a:rPr>
                        <a:t>275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3810" marB="0">
                    <a:lnR w="12700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82458">
                <a:tc>
                  <a:txBody>
                    <a:bodyPr/>
                    <a:lstStyle/>
                    <a:p>
                      <a:pPr marR="15240" algn="r">
                        <a:lnSpc>
                          <a:spcPts val="1305"/>
                        </a:lnSpc>
                        <a:spcBef>
                          <a:spcPts val="30"/>
                        </a:spcBef>
                      </a:pPr>
                      <a:r>
                        <a:rPr sz="1100" spc="-25" dirty="0">
                          <a:solidFill>
                            <a:srgbClr val="7F7F7F"/>
                          </a:solidFill>
                          <a:latin typeface="Times New Roman"/>
                          <a:cs typeface="Times New Roman"/>
                        </a:rPr>
                        <a:t>25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3810" marB="0">
                    <a:lnR w="12700">
                      <a:solidFill>
                        <a:srgbClr val="000000"/>
                      </a:solidFill>
                      <a:prstDash val="solid"/>
                    </a:lnR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95643">
                <a:tc>
                  <a:txBody>
                    <a:bodyPr/>
                    <a:lstStyle/>
                    <a:p>
                      <a:pPr marR="10795" algn="r">
                        <a:lnSpc>
                          <a:spcPct val="100000"/>
                        </a:lnSpc>
                        <a:spcBef>
                          <a:spcPts val="90"/>
                        </a:spcBef>
                      </a:pPr>
                      <a:r>
                        <a:rPr sz="1100" spc="-15" dirty="0">
                          <a:latin typeface="Times New Roman"/>
                          <a:cs typeface="Times New Roman"/>
                        </a:rPr>
                        <a:t>210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11430" marB="0"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T w="12700">
                      <a:solidFill>
                        <a:srgbClr val="000000"/>
                      </a:solidFill>
                      <a:prstDash val="soli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graphicFrame>
        <p:nvGraphicFramePr>
          <p:cNvPr id="75" name="object 75"/>
          <p:cNvGraphicFramePr>
            <a:graphicFrameLocks noGrp="1"/>
          </p:cNvGraphicFramePr>
          <p:nvPr/>
        </p:nvGraphicFramePr>
        <p:xfrm>
          <a:off x="1442656" y="5734060"/>
          <a:ext cx="8043545" cy="93789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99580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8133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0929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27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8069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0992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427989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480695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709929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427989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480695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709929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</a:tblGrid>
              <a:tr h="165533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8575">
                        <a:lnSpc>
                          <a:spcPts val="1205"/>
                        </a:lnSpc>
                      </a:pPr>
                      <a:r>
                        <a:rPr sz="1100" spc="15" dirty="0">
                          <a:latin typeface="Times New Roman"/>
                          <a:cs typeface="Times New Roman"/>
                        </a:rPr>
                        <a:t>Assets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21590" algn="r">
                        <a:lnSpc>
                          <a:spcPts val="1205"/>
                        </a:lnSpc>
                      </a:pPr>
                      <a:r>
                        <a:rPr sz="1100" spc="-35" dirty="0">
                          <a:latin typeface="Times New Roman"/>
                          <a:cs typeface="Times New Roman"/>
                        </a:rPr>
                        <a:t>Liabilities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9209">
                        <a:lnSpc>
                          <a:spcPts val="1205"/>
                        </a:lnSpc>
                      </a:pPr>
                      <a:r>
                        <a:rPr sz="1100" spc="15" dirty="0">
                          <a:latin typeface="Times New Roman"/>
                          <a:cs typeface="Times New Roman"/>
                        </a:rPr>
                        <a:t>Assets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21590" algn="r">
                        <a:lnSpc>
                          <a:spcPts val="1205"/>
                        </a:lnSpc>
                      </a:pPr>
                      <a:r>
                        <a:rPr sz="1100" spc="-35" dirty="0">
                          <a:latin typeface="Times New Roman"/>
                          <a:cs typeface="Times New Roman"/>
                        </a:rPr>
                        <a:t>Liabilities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9209">
                        <a:lnSpc>
                          <a:spcPts val="1205"/>
                        </a:lnSpc>
                      </a:pPr>
                      <a:r>
                        <a:rPr sz="1100" spc="15" dirty="0">
                          <a:latin typeface="Times New Roman"/>
                          <a:cs typeface="Times New Roman"/>
                        </a:rPr>
                        <a:t>Assets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21590" algn="r">
                        <a:lnSpc>
                          <a:spcPts val="1205"/>
                        </a:lnSpc>
                      </a:pPr>
                      <a:r>
                        <a:rPr sz="1100" spc="-35" dirty="0">
                          <a:latin typeface="Times New Roman"/>
                          <a:cs typeface="Times New Roman"/>
                        </a:rPr>
                        <a:t>Liabilities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9209">
                        <a:lnSpc>
                          <a:spcPts val="1205"/>
                        </a:lnSpc>
                      </a:pPr>
                      <a:r>
                        <a:rPr sz="1100" spc="15" dirty="0">
                          <a:latin typeface="Times New Roman"/>
                          <a:cs typeface="Times New Roman"/>
                        </a:rPr>
                        <a:t>Assets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22225" algn="r">
                        <a:lnSpc>
                          <a:spcPts val="1205"/>
                        </a:lnSpc>
                      </a:pPr>
                      <a:r>
                        <a:rPr sz="1100" spc="-35" dirty="0">
                          <a:latin typeface="Times New Roman"/>
                          <a:cs typeface="Times New Roman"/>
                        </a:rPr>
                        <a:t>Liabilities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61999">
                <a:tc>
                  <a:txBody>
                    <a:bodyPr/>
                    <a:lstStyle/>
                    <a:p>
                      <a:pPr marL="24130">
                        <a:lnSpc>
                          <a:spcPct val="100000"/>
                        </a:lnSpc>
                        <a:spcBef>
                          <a:spcPts val="90"/>
                        </a:spcBef>
                      </a:pPr>
                      <a:r>
                        <a:rPr sz="1100" spc="-25" dirty="0">
                          <a:latin typeface="Times New Roman"/>
                          <a:cs typeface="Times New Roman"/>
                        </a:rPr>
                        <a:t>Saving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 marL="24130">
                        <a:lnSpc>
                          <a:spcPct val="100000"/>
                        </a:lnSpc>
                        <a:spcBef>
                          <a:spcPts val="180"/>
                        </a:spcBef>
                      </a:pPr>
                      <a:r>
                        <a:rPr sz="1100" spc="-65" dirty="0">
                          <a:latin typeface="Times New Roman"/>
                          <a:cs typeface="Times New Roman"/>
                        </a:rPr>
                        <a:t>G</a:t>
                      </a:r>
                      <a:r>
                        <a:rPr sz="1100" spc="-5" dirty="0">
                          <a:latin typeface="Times New Roman"/>
                          <a:cs typeface="Times New Roman"/>
                        </a:rPr>
                        <a:t>r</a:t>
                      </a:r>
                      <a:r>
                        <a:rPr sz="1100" spc="-35" dirty="0">
                          <a:latin typeface="Times New Roman"/>
                          <a:cs typeface="Times New Roman"/>
                        </a:rPr>
                        <a:t>o</a:t>
                      </a:r>
                      <a:r>
                        <a:rPr sz="1100" spc="10" dirty="0">
                          <a:latin typeface="Times New Roman"/>
                          <a:cs typeface="Times New Roman"/>
                        </a:rPr>
                        <a:t>s</a:t>
                      </a:r>
                      <a:r>
                        <a:rPr sz="1100" dirty="0">
                          <a:latin typeface="Times New Roman"/>
                          <a:cs typeface="Times New Roman"/>
                        </a:rPr>
                        <a:t>s</a:t>
                      </a:r>
                      <a:r>
                        <a:rPr sz="1100" spc="3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100" spc="-5" dirty="0">
                          <a:latin typeface="Times New Roman"/>
                          <a:cs typeface="Times New Roman"/>
                        </a:rPr>
                        <a:t>f</a:t>
                      </a:r>
                      <a:r>
                        <a:rPr sz="1100" spc="-85" dirty="0">
                          <a:latin typeface="Times New Roman"/>
                          <a:cs typeface="Times New Roman"/>
                        </a:rPr>
                        <a:t>i</a:t>
                      </a:r>
                      <a:r>
                        <a:rPr sz="1100" spc="-45" dirty="0">
                          <a:latin typeface="Times New Roman"/>
                          <a:cs typeface="Times New Roman"/>
                        </a:rPr>
                        <a:t>x</a:t>
                      </a:r>
                      <a:r>
                        <a:rPr sz="1100" spc="25" dirty="0">
                          <a:latin typeface="Times New Roman"/>
                          <a:cs typeface="Times New Roman"/>
                        </a:rPr>
                        <a:t>e</a:t>
                      </a:r>
                      <a:r>
                        <a:rPr sz="1100" dirty="0">
                          <a:latin typeface="Times New Roman"/>
                          <a:cs typeface="Times New Roman"/>
                        </a:rPr>
                        <a:t>d</a:t>
                      </a:r>
                      <a:r>
                        <a:rPr sz="1100" spc="-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100" spc="25" dirty="0">
                          <a:latin typeface="Times New Roman"/>
                          <a:cs typeface="Times New Roman"/>
                        </a:rPr>
                        <a:t>c</a:t>
                      </a:r>
                      <a:r>
                        <a:rPr sz="1100" spc="20" dirty="0">
                          <a:latin typeface="Times New Roman"/>
                          <a:cs typeface="Times New Roman"/>
                        </a:rPr>
                        <a:t>a</a:t>
                      </a:r>
                      <a:r>
                        <a:rPr sz="1100" spc="-35" dirty="0">
                          <a:latin typeface="Times New Roman"/>
                          <a:cs typeface="Times New Roman"/>
                        </a:rPr>
                        <a:t>p</a:t>
                      </a:r>
                      <a:r>
                        <a:rPr sz="1100" spc="-95" dirty="0">
                          <a:latin typeface="Times New Roman"/>
                          <a:cs typeface="Times New Roman"/>
                        </a:rPr>
                        <a:t>i</a:t>
                      </a:r>
                      <a:r>
                        <a:rPr sz="1100" spc="-15" dirty="0">
                          <a:latin typeface="Times New Roman"/>
                          <a:cs typeface="Times New Roman"/>
                        </a:rPr>
                        <a:t>t</a:t>
                      </a:r>
                      <a:r>
                        <a:rPr sz="1100" spc="25" dirty="0">
                          <a:latin typeface="Times New Roman"/>
                          <a:cs typeface="Times New Roman"/>
                        </a:rPr>
                        <a:t>a</a:t>
                      </a:r>
                      <a:r>
                        <a:rPr sz="1100" dirty="0">
                          <a:latin typeface="Times New Roman"/>
                          <a:cs typeface="Times New Roman"/>
                        </a:rPr>
                        <a:t>l</a:t>
                      </a:r>
                      <a:r>
                        <a:rPr sz="1100" spc="-7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100" dirty="0">
                          <a:latin typeface="Times New Roman"/>
                          <a:cs typeface="Times New Roman"/>
                        </a:rPr>
                        <a:t>f</a:t>
                      </a:r>
                      <a:r>
                        <a:rPr sz="1100" spc="-45" dirty="0">
                          <a:latin typeface="Times New Roman"/>
                          <a:cs typeface="Times New Roman"/>
                        </a:rPr>
                        <a:t>o</a:t>
                      </a:r>
                      <a:r>
                        <a:rPr sz="1100" dirty="0">
                          <a:latin typeface="Times New Roman"/>
                          <a:cs typeface="Times New Roman"/>
                        </a:rPr>
                        <a:t>r</a:t>
                      </a:r>
                      <a:r>
                        <a:rPr sz="1100" spc="-55" dirty="0">
                          <a:latin typeface="Times New Roman"/>
                          <a:cs typeface="Times New Roman"/>
                        </a:rPr>
                        <a:t>m</a:t>
                      </a:r>
                      <a:r>
                        <a:rPr sz="1100" spc="25" dirty="0">
                          <a:latin typeface="Times New Roman"/>
                          <a:cs typeface="Times New Roman"/>
                        </a:rPr>
                        <a:t>a</a:t>
                      </a:r>
                      <a:r>
                        <a:rPr sz="1100" spc="-15" dirty="0">
                          <a:latin typeface="Times New Roman"/>
                          <a:cs typeface="Times New Roman"/>
                        </a:rPr>
                        <a:t>t</a:t>
                      </a:r>
                      <a:r>
                        <a:rPr sz="1100" spc="-95" dirty="0">
                          <a:latin typeface="Times New Roman"/>
                          <a:cs typeface="Times New Roman"/>
                        </a:rPr>
                        <a:t>i</a:t>
                      </a:r>
                      <a:r>
                        <a:rPr sz="1100" spc="-35" dirty="0">
                          <a:latin typeface="Times New Roman"/>
                          <a:cs typeface="Times New Roman"/>
                        </a:rPr>
                        <a:t>o</a:t>
                      </a:r>
                      <a:r>
                        <a:rPr sz="1100" dirty="0">
                          <a:latin typeface="Times New Roman"/>
                          <a:cs typeface="Times New Roman"/>
                        </a:rPr>
                        <a:t>n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1143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endParaRPr sz="1350">
                        <a:latin typeface="Times New Roman"/>
                        <a:cs typeface="Times New Roman"/>
                      </a:endParaRPr>
                    </a:p>
                    <a:p>
                      <a:pPr marR="10795" algn="r">
                        <a:lnSpc>
                          <a:spcPct val="100000"/>
                        </a:lnSpc>
                      </a:pPr>
                      <a:r>
                        <a:rPr sz="1100" dirty="0">
                          <a:latin typeface="Times New Roman"/>
                          <a:cs typeface="Times New Roman"/>
                        </a:rPr>
                        <a:t>0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5080" marB="0"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15240" algn="r">
                        <a:lnSpc>
                          <a:spcPct val="100000"/>
                        </a:lnSpc>
                        <a:spcBef>
                          <a:spcPts val="90"/>
                        </a:spcBef>
                      </a:pPr>
                      <a:r>
                        <a:rPr sz="1100" spc="-5" dirty="0">
                          <a:latin typeface="Times New Roman"/>
                          <a:cs typeface="Times New Roman"/>
                        </a:rPr>
                        <a:t>-75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11430" marB="0"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endParaRPr sz="1350">
                        <a:latin typeface="Times New Roman"/>
                        <a:cs typeface="Times New Roman"/>
                      </a:endParaRPr>
                    </a:p>
                    <a:p>
                      <a:pPr marL="257175">
                        <a:lnSpc>
                          <a:spcPct val="100000"/>
                        </a:lnSpc>
                      </a:pPr>
                      <a:r>
                        <a:rPr sz="1100" spc="-15" dirty="0">
                          <a:latin typeface="Times New Roman"/>
                          <a:cs typeface="Times New Roman"/>
                        </a:rPr>
                        <a:t>210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5080" marB="0"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15875" algn="r">
                        <a:lnSpc>
                          <a:spcPct val="100000"/>
                        </a:lnSpc>
                        <a:spcBef>
                          <a:spcPts val="90"/>
                        </a:spcBef>
                      </a:pPr>
                      <a:r>
                        <a:rPr sz="1100" spc="-15" dirty="0">
                          <a:latin typeface="Times New Roman"/>
                          <a:cs typeface="Times New Roman"/>
                        </a:rPr>
                        <a:t>260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11430" marB="0"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endParaRPr sz="1350">
                        <a:latin typeface="Times New Roman"/>
                        <a:cs typeface="Times New Roman"/>
                      </a:endParaRPr>
                    </a:p>
                    <a:p>
                      <a:pPr marR="10795" algn="r">
                        <a:lnSpc>
                          <a:spcPct val="100000"/>
                        </a:lnSpc>
                      </a:pPr>
                      <a:r>
                        <a:rPr sz="1100" dirty="0">
                          <a:latin typeface="Times New Roman"/>
                          <a:cs typeface="Times New Roman"/>
                        </a:rPr>
                        <a:t>0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5080" marB="0"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15875" algn="r">
                        <a:lnSpc>
                          <a:spcPct val="100000"/>
                        </a:lnSpc>
                        <a:spcBef>
                          <a:spcPts val="90"/>
                        </a:spcBef>
                      </a:pPr>
                      <a:r>
                        <a:rPr sz="1100" spc="-15" dirty="0">
                          <a:latin typeface="Times New Roman"/>
                          <a:cs typeface="Times New Roman"/>
                        </a:rPr>
                        <a:t>25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11430" marB="0"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endParaRPr sz="1350">
                        <a:latin typeface="Times New Roman"/>
                        <a:cs typeface="Times New Roman"/>
                      </a:endParaRPr>
                    </a:p>
                    <a:p>
                      <a:pPr marL="257175">
                        <a:lnSpc>
                          <a:spcPct val="100000"/>
                        </a:lnSpc>
                      </a:pPr>
                      <a:r>
                        <a:rPr sz="1100" spc="-15" dirty="0">
                          <a:latin typeface="Times New Roman"/>
                          <a:cs typeface="Times New Roman"/>
                        </a:rPr>
                        <a:t>210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5080" marB="0"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15875" algn="r">
                        <a:lnSpc>
                          <a:spcPct val="100000"/>
                        </a:lnSpc>
                        <a:spcBef>
                          <a:spcPts val="90"/>
                        </a:spcBef>
                      </a:pPr>
                      <a:r>
                        <a:rPr sz="1100" spc="-15" dirty="0">
                          <a:latin typeface="Times New Roman"/>
                          <a:cs typeface="Times New Roman"/>
                        </a:rPr>
                        <a:t>210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11430" marB="0"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76" name="object 76"/>
          <p:cNvSpPr txBox="1"/>
          <p:nvPr/>
        </p:nvSpPr>
        <p:spPr>
          <a:xfrm>
            <a:off x="5072888" y="1496523"/>
            <a:ext cx="1158240" cy="59626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R="3175" algn="ctr">
              <a:lnSpc>
                <a:spcPct val="100000"/>
              </a:lnSpc>
              <a:spcBef>
                <a:spcPts val="125"/>
              </a:spcBef>
            </a:pPr>
            <a:r>
              <a:rPr sz="1100" i="1" spc="15" dirty="0">
                <a:latin typeface="Times New Roman"/>
                <a:cs typeface="Times New Roman"/>
              </a:rPr>
              <a:t>Intermediary</a:t>
            </a:r>
            <a:endParaRPr sz="11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40"/>
              </a:spcBef>
            </a:pPr>
            <a:endParaRPr sz="1550">
              <a:latin typeface="Times New Roman"/>
              <a:cs typeface="Times New Roman"/>
            </a:endParaRPr>
          </a:p>
          <a:p>
            <a:pPr algn="ctr">
              <a:lnSpc>
                <a:spcPct val="100000"/>
              </a:lnSpc>
              <a:tabLst>
                <a:tab pos="542925" algn="l"/>
              </a:tabLst>
            </a:pPr>
            <a:r>
              <a:rPr sz="1100" spc="20" dirty="0">
                <a:latin typeface="Times New Roman"/>
                <a:cs typeface="Times New Roman"/>
              </a:rPr>
              <a:t>Uses	</a:t>
            </a:r>
            <a:r>
              <a:rPr sz="1100" spc="10" dirty="0">
                <a:latin typeface="Times New Roman"/>
                <a:cs typeface="Times New Roman"/>
              </a:rPr>
              <a:t>Resources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77" name="object 77"/>
          <p:cNvSpPr txBox="1"/>
          <p:nvPr/>
        </p:nvSpPr>
        <p:spPr>
          <a:xfrm>
            <a:off x="6949764" y="1496523"/>
            <a:ext cx="633730" cy="19685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1100" i="1" spc="15" dirty="0">
                <a:latin typeface="Times New Roman"/>
                <a:cs typeface="Times New Roman"/>
              </a:rPr>
              <a:t>Advertiser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78" name="object 78"/>
          <p:cNvSpPr txBox="1"/>
          <p:nvPr/>
        </p:nvSpPr>
        <p:spPr>
          <a:xfrm>
            <a:off x="8311408" y="1496523"/>
            <a:ext cx="1156970" cy="59626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R="12065" algn="ctr">
              <a:lnSpc>
                <a:spcPct val="100000"/>
              </a:lnSpc>
              <a:spcBef>
                <a:spcPts val="125"/>
              </a:spcBef>
            </a:pPr>
            <a:r>
              <a:rPr sz="1100" i="1" spc="15" dirty="0">
                <a:latin typeface="Times New Roman"/>
                <a:cs typeface="Times New Roman"/>
              </a:rPr>
              <a:t>Total</a:t>
            </a:r>
            <a:r>
              <a:rPr sz="1100" i="1" spc="-10" dirty="0">
                <a:latin typeface="Times New Roman"/>
                <a:cs typeface="Times New Roman"/>
              </a:rPr>
              <a:t> </a:t>
            </a:r>
            <a:r>
              <a:rPr sz="1100" i="1" spc="20" dirty="0">
                <a:latin typeface="Times New Roman"/>
                <a:cs typeface="Times New Roman"/>
              </a:rPr>
              <a:t>Economy</a:t>
            </a:r>
            <a:endParaRPr sz="11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40"/>
              </a:spcBef>
            </a:pPr>
            <a:endParaRPr sz="1550">
              <a:latin typeface="Times New Roman"/>
              <a:cs typeface="Times New Roman"/>
            </a:endParaRPr>
          </a:p>
          <a:p>
            <a:pPr algn="ctr">
              <a:lnSpc>
                <a:spcPct val="100000"/>
              </a:lnSpc>
              <a:tabLst>
                <a:tab pos="542290" algn="l"/>
              </a:tabLst>
            </a:pPr>
            <a:r>
              <a:rPr sz="1100" spc="20" dirty="0">
                <a:latin typeface="Times New Roman"/>
                <a:cs typeface="Times New Roman"/>
              </a:rPr>
              <a:t>Uses	</a:t>
            </a:r>
            <a:r>
              <a:rPr sz="1100" spc="10" dirty="0">
                <a:latin typeface="Times New Roman"/>
                <a:cs typeface="Times New Roman"/>
              </a:rPr>
              <a:t>Resources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79" name="object 79"/>
          <p:cNvSpPr txBox="1"/>
          <p:nvPr/>
        </p:nvSpPr>
        <p:spPr>
          <a:xfrm>
            <a:off x="587762" y="2906193"/>
            <a:ext cx="629920" cy="42481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>
              <a:lnSpc>
                <a:spcPct val="119100"/>
              </a:lnSpc>
              <a:spcBef>
                <a:spcPts val="95"/>
              </a:spcBef>
            </a:pPr>
            <a:r>
              <a:rPr sz="1100" spc="55" dirty="0">
                <a:latin typeface="Times New Roman"/>
                <a:cs typeface="Times New Roman"/>
              </a:rPr>
              <a:t>P</a:t>
            </a:r>
            <a:r>
              <a:rPr sz="1100" spc="5" dirty="0">
                <a:latin typeface="Times New Roman"/>
                <a:cs typeface="Times New Roman"/>
              </a:rPr>
              <a:t>r</a:t>
            </a:r>
            <a:r>
              <a:rPr sz="1100" spc="-35" dirty="0">
                <a:latin typeface="Times New Roman"/>
                <a:cs typeface="Times New Roman"/>
              </a:rPr>
              <a:t>od</a:t>
            </a:r>
            <a:r>
              <a:rPr sz="1100" spc="-25" dirty="0">
                <a:latin typeface="Times New Roman"/>
                <a:cs typeface="Times New Roman"/>
              </a:rPr>
              <a:t>u</a:t>
            </a:r>
            <a:r>
              <a:rPr sz="1100" spc="30" dirty="0">
                <a:latin typeface="Times New Roman"/>
                <a:cs typeface="Times New Roman"/>
              </a:rPr>
              <a:t>c</a:t>
            </a:r>
            <a:r>
              <a:rPr sz="1100" spc="-10" dirty="0">
                <a:latin typeface="Times New Roman"/>
                <a:cs typeface="Times New Roman"/>
              </a:rPr>
              <a:t>t</a:t>
            </a:r>
            <a:r>
              <a:rPr sz="1100" spc="-80" dirty="0">
                <a:latin typeface="Times New Roman"/>
                <a:cs typeface="Times New Roman"/>
              </a:rPr>
              <a:t>i</a:t>
            </a:r>
            <a:r>
              <a:rPr sz="1100" spc="-35" dirty="0">
                <a:latin typeface="Times New Roman"/>
                <a:cs typeface="Times New Roman"/>
              </a:rPr>
              <a:t>o</a:t>
            </a:r>
            <a:r>
              <a:rPr sz="1100" spc="5" dirty="0">
                <a:latin typeface="Times New Roman"/>
                <a:cs typeface="Times New Roman"/>
              </a:rPr>
              <a:t>n  </a:t>
            </a:r>
            <a:r>
              <a:rPr sz="1100" dirty="0">
                <a:latin typeface="Times New Roman"/>
                <a:cs typeface="Times New Roman"/>
              </a:rPr>
              <a:t>Account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80" name="object 80"/>
          <p:cNvSpPr txBox="1"/>
          <p:nvPr/>
        </p:nvSpPr>
        <p:spPr>
          <a:xfrm>
            <a:off x="587762" y="4714424"/>
            <a:ext cx="502920" cy="617220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 marR="5080" algn="just">
              <a:lnSpc>
                <a:spcPct val="116599"/>
              </a:lnSpc>
              <a:spcBef>
                <a:spcPts val="130"/>
              </a:spcBef>
            </a:pPr>
            <a:r>
              <a:rPr sz="1100" spc="15" dirty="0">
                <a:latin typeface="Times New Roman"/>
                <a:cs typeface="Times New Roman"/>
              </a:rPr>
              <a:t>Use </a:t>
            </a:r>
            <a:r>
              <a:rPr sz="1100" spc="-10" dirty="0">
                <a:latin typeface="Times New Roman"/>
                <a:cs typeface="Times New Roman"/>
              </a:rPr>
              <a:t>of </a:t>
            </a:r>
            <a:r>
              <a:rPr sz="1100" spc="-5" dirty="0">
                <a:latin typeface="Times New Roman"/>
                <a:cs typeface="Times New Roman"/>
              </a:rPr>
              <a:t> </a:t>
            </a:r>
            <a:r>
              <a:rPr sz="1100" spc="-10" dirty="0">
                <a:latin typeface="Times New Roman"/>
                <a:cs typeface="Times New Roman"/>
              </a:rPr>
              <a:t>Income </a:t>
            </a:r>
            <a:r>
              <a:rPr sz="1100" spc="-5" dirty="0">
                <a:latin typeface="Times New Roman"/>
                <a:cs typeface="Times New Roman"/>
              </a:rPr>
              <a:t> </a:t>
            </a:r>
            <a:r>
              <a:rPr sz="1100" spc="20" dirty="0">
                <a:latin typeface="Times New Roman"/>
                <a:cs typeface="Times New Roman"/>
              </a:rPr>
              <a:t>A</a:t>
            </a:r>
            <a:r>
              <a:rPr sz="1100" spc="35" dirty="0">
                <a:latin typeface="Times New Roman"/>
                <a:cs typeface="Times New Roman"/>
              </a:rPr>
              <a:t>c</a:t>
            </a:r>
            <a:r>
              <a:rPr sz="1100" spc="30" dirty="0">
                <a:latin typeface="Times New Roman"/>
                <a:cs typeface="Times New Roman"/>
              </a:rPr>
              <a:t>c</a:t>
            </a:r>
            <a:r>
              <a:rPr sz="1100" spc="-35" dirty="0">
                <a:latin typeface="Times New Roman"/>
                <a:cs typeface="Times New Roman"/>
              </a:rPr>
              <a:t>o</a:t>
            </a:r>
            <a:r>
              <a:rPr sz="1100" spc="-25" dirty="0">
                <a:latin typeface="Times New Roman"/>
                <a:cs typeface="Times New Roman"/>
              </a:rPr>
              <a:t>u</a:t>
            </a:r>
            <a:r>
              <a:rPr sz="1100" spc="-35" dirty="0">
                <a:latin typeface="Times New Roman"/>
                <a:cs typeface="Times New Roman"/>
              </a:rPr>
              <a:t>n</a:t>
            </a:r>
            <a:r>
              <a:rPr sz="1100" spc="5" dirty="0">
                <a:latin typeface="Times New Roman"/>
                <a:cs typeface="Times New Roman"/>
              </a:rPr>
              <a:t>t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81" name="object 81"/>
          <p:cNvSpPr txBox="1"/>
          <p:nvPr/>
        </p:nvSpPr>
        <p:spPr>
          <a:xfrm>
            <a:off x="587762" y="6172163"/>
            <a:ext cx="426720" cy="19685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1100" spc="-10" dirty="0">
                <a:latin typeface="Times New Roman"/>
                <a:cs typeface="Times New Roman"/>
              </a:rPr>
              <a:t>Capital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82" name="object 82"/>
          <p:cNvSpPr txBox="1"/>
          <p:nvPr/>
        </p:nvSpPr>
        <p:spPr>
          <a:xfrm>
            <a:off x="3692148" y="1496537"/>
            <a:ext cx="668655" cy="19685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1100" i="1" spc="30" dirty="0">
                <a:latin typeface="Times New Roman"/>
                <a:cs typeface="Times New Roman"/>
              </a:rPr>
              <a:t>H</a:t>
            </a:r>
            <a:r>
              <a:rPr sz="1100" i="1" spc="45" dirty="0">
                <a:latin typeface="Times New Roman"/>
                <a:cs typeface="Times New Roman"/>
              </a:rPr>
              <a:t>ou</a:t>
            </a:r>
            <a:r>
              <a:rPr sz="1100" i="1" spc="15" dirty="0">
                <a:latin typeface="Times New Roman"/>
                <a:cs typeface="Times New Roman"/>
              </a:rPr>
              <a:t>s</a:t>
            </a:r>
            <a:r>
              <a:rPr sz="1100" i="1" spc="30" dirty="0">
                <a:latin typeface="Times New Roman"/>
                <a:cs typeface="Times New Roman"/>
              </a:rPr>
              <a:t>e</a:t>
            </a:r>
            <a:r>
              <a:rPr sz="1100" i="1" spc="45" dirty="0">
                <a:latin typeface="Times New Roman"/>
                <a:cs typeface="Times New Roman"/>
              </a:rPr>
              <a:t>ho</a:t>
            </a:r>
            <a:r>
              <a:rPr sz="1100" i="1" spc="-10" dirty="0">
                <a:latin typeface="Times New Roman"/>
                <a:cs typeface="Times New Roman"/>
              </a:rPr>
              <a:t>l</a:t>
            </a:r>
            <a:r>
              <a:rPr sz="1100" i="1" spc="10" dirty="0">
                <a:latin typeface="Times New Roman"/>
                <a:cs typeface="Times New Roman"/>
              </a:rPr>
              <a:t>d</a:t>
            </a:r>
            <a:endParaRPr sz="11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916939" y="731011"/>
            <a:ext cx="5791835" cy="51308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3200" spc="-15" dirty="0">
                <a:solidFill>
                  <a:srgbClr val="FF0000"/>
                </a:solidFill>
              </a:rPr>
              <a:t>Satellite</a:t>
            </a:r>
            <a:r>
              <a:rPr sz="3200" spc="20" dirty="0">
                <a:solidFill>
                  <a:srgbClr val="FF0000"/>
                </a:solidFill>
              </a:rPr>
              <a:t> </a:t>
            </a:r>
            <a:r>
              <a:rPr sz="3200" spc="-10" dirty="0">
                <a:solidFill>
                  <a:srgbClr val="FF0000"/>
                </a:solidFill>
              </a:rPr>
              <a:t>Account:</a:t>
            </a:r>
            <a:r>
              <a:rPr sz="3200" spc="5" dirty="0">
                <a:solidFill>
                  <a:srgbClr val="FF0000"/>
                </a:solidFill>
              </a:rPr>
              <a:t> </a:t>
            </a:r>
            <a:r>
              <a:rPr sz="3200" spc="-25" dirty="0">
                <a:solidFill>
                  <a:srgbClr val="FF0000"/>
                </a:solidFill>
              </a:rPr>
              <a:t>Data</a:t>
            </a:r>
            <a:r>
              <a:rPr sz="3200" spc="20" dirty="0">
                <a:solidFill>
                  <a:srgbClr val="FF0000"/>
                </a:solidFill>
              </a:rPr>
              <a:t> </a:t>
            </a:r>
            <a:r>
              <a:rPr sz="3200" spc="-10" dirty="0">
                <a:solidFill>
                  <a:srgbClr val="FF0000"/>
                </a:solidFill>
              </a:rPr>
              <a:t>Asset (R&amp;P)</a:t>
            </a:r>
            <a:endParaRPr sz="3200"/>
          </a:p>
        </p:txBody>
      </p:sp>
      <p:sp>
        <p:nvSpPr>
          <p:cNvPr id="3" name="object 3"/>
          <p:cNvSpPr/>
          <p:nvPr/>
        </p:nvSpPr>
        <p:spPr>
          <a:xfrm>
            <a:off x="1640585" y="6614921"/>
            <a:ext cx="1507490" cy="150495"/>
          </a:xfrm>
          <a:custGeom>
            <a:avLst/>
            <a:gdLst/>
            <a:ahLst/>
            <a:cxnLst/>
            <a:rect l="l" t="t" r="r" b="b"/>
            <a:pathLst>
              <a:path w="1507489" h="150495">
                <a:moveTo>
                  <a:pt x="1507236" y="150114"/>
                </a:moveTo>
                <a:lnTo>
                  <a:pt x="1507236" y="0"/>
                </a:lnTo>
                <a:lnTo>
                  <a:pt x="0" y="0"/>
                </a:lnTo>
                <a:lnTo>
                  <a:pt x="0" y="150114"/>
                </a:lnTo>
                <a:lnTo>
                  <a:pt x="1507236" y="150114"/>
                </a:lnTo>
                <a:close/>
              </a:path>
            </a:pathLst>
          </a:custGeom>
          <a:solidFill>
            <a:srgbClr val="F4B08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4355591" y="6614921"/>
            <a:ext cx="364490" cy="150495"/>
          </a:xfrm>
          <a:custGeom>
            <a:avLst/>
            <a:gdLst/>
            <a:ahLst/>
            <a:cxnLst/>
            <a:rect l="l" t="t" r="r" b="b"/>
            <a:pathLst>
              <a:path w="364489" h="150495">
                <a:moveTo>
                  <a:pt x="364236" y="150114"/>
                </a:moveTo>
                <a:lnTo>
                  <a:pt x="364236" y="0"/>
                </a:lnTo>
                <a:lnTo>
                  <a:pt x="0" y="0"/>
                </a:lnTo>
                <a:lnTo>
                  <a:pt x="0" y="150114"/>
                </a:lnTo>
                <a:lnTo>
                  <a:pt x="364236" y="150114"/>
                </a:lnTo>
                <a:close/>
              </a:path>
            </a:pathLst>
          </a:custGeom>
          <a:solidFill>
            <a:srgbClr val="F4B08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6784085" y="6614921"/>
            <a:ext cx="364490" cy="150495"/>
          </a:xfrm>
          <a:custGeom>
            <a:avLst/>
            <a:gdLst/>
            <a:ahLst/>
            <a:cxnLst/>
            <a:rect l="l" t="t" r="r" b="b"/>
            <a:pathLst>
              <a:path w="364490" h="150495">
                <a:moveTo>
                  <a:pt x="364235" y="150114"/>
                </a:moveTo>
                <a:lnTo>
                  <a:pt x="364235" y="0"/>
                </a:lnTo>
                <a:lnTo>
                  <a:pt x="0" y="0"/>
                </a:lnTo>
                <a:lnTo>
                  <a:pt x="0" y="150114"/>
                </a:lnTo>
                <a:lnTo>
                  <a:pt x="364235" y="150114"/>
                </a:lnTo>
                <a:close/>
              </a:path>
            </a:pathLst>
          </a:custGeom>
          <a:solidFill>
            <a:srgbClr val="F4B08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3140964" y="1743455"/>
            <a:ext cx="893444" cy="21590"/>
          </a:xfrm>
          <a:custGeom>
            <a:avLst/>
            <a:gdLst/>
            <a:ahLst/>
            <a:cxnLst/>
            <a:rect l="l" t="t" r="r" b="b"/>
            <a:pathLst>
              <a:path w="893445" h="21589">
                <a:moveTo>
                  <a:pt x="893063" y="21336"/>
                </a:moveTo>
                <a:lnTo>
                  <a:pt x="893063" y="0"/>
                </a:lnTo>
                <a:lnTo>
                  <a:pt x="0" y="0"/>
                </a:lnTo>
                <a:lnTo>
                  <a:pt x="0" y="21336"/>
                </a:lnTo>
                <a:lnTo>
                  <a:pt x="893063" y="21336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4355591" y="1743455"/>
            <a:ext cx="892810" cy="21590"/>
          </a:xfrm>
          <a:custGeom>
            <a:avLst/>
            <a:gdLst/>
            <a:ahLst/>
            <a:cxnLst/>
            <a:rect l="l" t="t" r="r" b="b"/>
            <a:pathLst>
              <a:path w="892810" h="21589">
                <a:moveTo>
                  <a:pt x="892301" y="21336"/>
                </a:moveTo>
                <a:lnTo>
                  <a:pt x="892301" y="0"/>
                </a:lnTo>
                <a:lnTo>
                  <a:pt x="0" y="0"/>
                </a:lnTo>
                <a:lnTo>
                  <a:pt x="0" y="21336"/>
                </a:lnTo>
                <a:lnTo>
                  <a:pt x="892301" y="21336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5569458" y="1743455"/>
            <a:ext cx="893444" cy="21590"/>
          </a:xfrm>
          <a:custGeom>
            <a:avLst/>
            <a:gdLst/>
            <a:ahLst/>
            <a:cxnLst/>
            <a:rect l="l" t="t" r="r" b="b"/>
            <a:pathLst>
              <a:path w="893445" h="21589">
                <a:moveTo>
                  <a:pt x="893063" y="21336"/>
                </a:moveTo>
                <a:lnTo>
                  <a:pt x="893063" y="0"/>
                </a:lnTo>
                <a:lnTo>
                  <a:pt x="0" y="0"/>
                </a:lnTo>
                <a:lnTo>
                  <a:pt x="0" y="21336"/>
                </a:lnTo>
                <a:lnTo>
                  <a:pt x="893063" y="21336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graphicFrame>
        <p:nvGraphicFramePr>
          <p:cNvPr id="9" name="object 9"/>
          <p:cNvGraphicFramePr>
            <a:graphicFrameLocks noGrp="1"/>
          </p:cNvGraphicFramePr>
          <p:nvPr/>
        </p:nvGraphicFramePr>
        <p:xfrm>
          <a:off x="4351591" y="2042541"/>
          <a:ext cx="904875" cy="200850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6004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3213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46494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 marR="9525" algn="r">
                        <a:lnSpc>
                          <a:spcPts val="1010"/>
                        </a:lnSpc>
                        <a:spcBef>
                          <a:spcPts val="45"/>
                        </a:spcBef>
                      </a:pPr>
                      <a:r>
                        <a:rPr sz="850" spc="-20" dirty="0">
                          <a:latin typeface="Times New Roman"/>
                          <a:cs typeface="Times New Roman"/>
                        </a:rPr>
                        <a:t>500.0</a:t>
                      </a:r>
                      <a:endParaRPr sz="850">
                        <a:latin typeface="Times New Roman"/>
                        <a:cs typeface="Times New Roman"/>
                      </a:endParaRPr>
                    </a:p>
                  </a:txBody>
                  <a:tcPr marL="0" marR="0" marT="5715" marB="0">
                    <a:lnL w="9525">
                      <a:solidFill>
                        <a:srgbClr val="000000"/>
                      </a:solidFill>
                      <a:prstDash val="solid"/>
                    </a:lnL>
                    <a:lnT w="9525">
                      <a:solidFill>
                        <a:srgbClr val="000000"/>
                      </a:solidFill>
                      <a:prstDash val="solid"/>
                    </a:lnT>
                    <a:solidFill>
                      <a:srgbClr val="8EA9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45594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9525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R="9525" algn="r"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r>
                        <a:rPr sz="850" spc="-20" dirty="0">
                          <a:solidFill>
                            <a:srgbClr val="7F7F7F"/>
                          </a:solidFill>
                          <a:latin typeface="Times New Roman"/>
                          <a:cs typeface="Times New Roman"/>
                        </a:rPr>
                        <a:t>250.0</a:t>
                      </a:r>
                      <a:endParaRPr sz="850">
                        <a:latin typeface="Times New Roman"/>
                        <a:cs typeface="Times New Roman"/>
                      </a:endParaRPr>
                    </a:p>
                  </a:txBody>
                  <a:tcPr marL="0" marR="0" marT="2540" marB="0">
                    <a:lnL w="9525">
                      <a:solidFill>
                        <a:srgbClr val="000000"/>
                      </a:solidFill>
                      <a:prstDash val="soli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4287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9525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R="9525" algn="r">
                        <a:lnSpc>
                          <a:spcPts val="1015"/>
                        </a:lnSpc>
                      </a:pPr>
                      <a:r>
                        <a:rPr sz="850" spc="-20" dirty="0">
                          <a:solidFill>
                            <a:srgbClr val="7F7F7F"/>
                          </a:solidFill>
                          <a:latin typeface="Times New Roman"/>
                          <a:cs typeface="Times New Roman"/>
                        </a:rPr>
                        <a:t>25.0</a:t>
                      </a:r>
                      <a:endParaRPr sz="85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4287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9525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R="9525" algn="r">
                        <a:lnSpc>
                          <a:spcPts val="1019"/>
                        </a:lnSpc>
                      </a:pPr>
                      <a:r>
                        <a:rPr sz="850" spc="-20" dirty="0">
                          <a:solidFill>
                            <a:srgbClr val="7F7F7F"/>
                          </a:solidFill>
                          <a:latin typeface="Times New Roman"/>
                          <a:cs typeface="Times New Roman"/>
                        </a:rPr>
                        <a:t>150.0</a:t>
                      </a:r>
                      <a:endParaRPr sz="85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4287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9525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R="9525" algn="r">
                        <a:lnSpc>
                          <a:spcPts val="1015"/>
                        </a:lnSpc>
                      </a:pPr>
                      <a:r>
                        <a:rPr sz="850" spc="-20" dirty="0">
                          <a:solidFill>
                            <a:srgbClr val="7F7F7F"/>
                          </a:solidFill>
                          <a:latin typeface="Times New Roman"/>
                          <a:cs typeface="Times New Roman"/>
                        </a:rPr>
                        <a:t>60.0</a:t>
                      </a:r>
                      <a:endParaRPr sz="85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57387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9525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R="9525" algn="r">
                        <a:lnSpc>
                          <a:spcPts val="1019"/>
                        </a:lnSpc>
                      </a:pPr>
                      <a:r>
                        <a:rPr sz="850" spc="-20" dirty="0">
                          <a:solidFill>
                            <a:srgbClr val="7F7F7F"/>
                          </a:solidFill>
                          <a:latin typeface="Times New Roman"/>
                          <a:cs typeface="Times New Roman"/>
                        </a:rPr>
                        <a:t>15.0</a:t>
                      </a:r>
                      <a:endParaRPr sz="85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77887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marR="5715" algn="r">
                        <a:lnSpc>
                          <a:spcPct val="100000"/>
                        </a:lnSpc>
                        <a:spcBef>
                          <a:spcPts val="650"/>
                        </a:spcBef>
                      </a:pPr>
                      <a:r>
                        <a:rPr sz="850" spc="-10" dirty="0">
                          <a:latin typeface="Times New Roman"/>
                          <a:cs typeface="Times New Roman"/>
                        </a:rPr>
                        <a:t>0.0</a:t>
                      </a:r>
                      <a:endParaRPr sz="85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9525">
                      <a:solidFill>
                        <a:srgbClr val="000000"/>
                      </a:solidFill>
                      <a:prstDash val="solid"/>
                    </a:lnR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47256">
                <a:tc>
                  <a:txBody>
                    <a:bodyPr/>
                    <a:lstStyle/>
                    <a:p>
                      <a:pPr marR="5715" algn="r">
                        <a:lnSpc>
                          <a:spcPts val="1010"/>
                        </a:lnSpc>
                        <a:spcBef>
                          <a:spcPts val="50"/>
                        </a:spcBef>
                      </a:pPr>
                      <a:r>
                        <a:rPr sz="850" spc="-20" dirty="0">
                          <a:latin typeface="Times New Roman"/>
                          <a:cs typeface="Times New Roman"/>
                        </a:rPr>
                        <a:t>500.0</a:t>
                      </a:r>
                      <a:endParaRPr sz="850">
                        <a:latin typeface="Times New Roman"/>
                        <a:cs typeface="Times New Roman"/>
                      </a:endParaRPr>
                    </a:p>
                  </a:txBody>
                  <a:tcPr marL="0" marR="0" marT="6350" marB="0"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T w="9525">
                      <a:solidFill>
                        <a:srgbClr val="000000"/>
                      </a:solidFill>
                      <a:prstDash val="soli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pSp>
        <p:nvGrpSpPr>
          <p:cNvPr id="10" name="object 10"/>
          <p:cNvGrpSpPr/>
          <p:nvPr/>
        </p:nvGrpSpPr>
        <p:grpSpPr>
          <a:xfrm>
            <a:off x="3140201" y="6900291"/>
            <a:ext cx="894080" cy="7620"/>
            <a:chOff x="3140201" y="6900291"/>
            <a:chExt cx="894080" cy="7620"/>
          </a:xfrm>
        </p:grpSpPr>
        <p:sp>
          <p:nvSpPr>
            <p:cNvPr id="11" name="object 11"/>
            <p:cNvSpPr/>
            <p:nvPr/>
          </p:nvSpPr>
          <p:spPr>
            <a:xfrm>
              <a:off x="3140201" y="6900672"/>
              <a:ext cx="893444" cy="0"/>
            </a:xfrm>
            <a:custGeom>
              <a:avLst/>
              <a:gdLst/>
              <a:ahLst/>
              <a:cxnLst/>
              <a:rect l="l" t="t" r="r" b="b"/>
              <a:pathLst>
                <a:path w="893445">
                  <a:moveTo>
                    <a:pt x="0" y="0"/>
                  </a:moveTo>
                  <a:lnTo>
                    <a:pt x="893063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" name="object 12"/>
            <p:cNvSpPr/>
            <p:nvPr/>
          </p:nvSpPr>
          <p:spPr>
            <a:xfrm>
              <a:off x="3140963" y="6900672"/>
              <a:ext cx="893444" cy="6985"/>
            </a:xfrm>
            <a:custGeom>
              <a:avLst/>
              <a:gdLst/>
              <a:ahLst/>
              <a:cxnLst/>
              <a:rect l="l" t="t" r="r" b="b"/>
              <a:pathLst>
                <a:path w="893445" h="6984">
                  <a:moveTo>
                    <a:pt x="893064" y="6857"/>
                  </a:moveTo>
                  <a:lnTo>
                    <a:pt x="893064" y="0"/>
                  </a:lnTo>
                  <a:lnTo>
                    <a:pt x="0" y="0"/>
                  </a:lnTo>
                  <a:lnTo>
                    <a:pt x="0" y="6857"/>
                  </a:lnTo>
                  <a:lnTo>
                    <a:pt x="893064" y="6857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3" name="object 13"/>
          <p:cNvGrpSpPr/>
          <p:nvPr/>
        </p:nvGrpSpPr>
        <p:grpSpPr>
          <a:xfrm>
            <a:off x="5569458" y="6900291"/>
            <a:ext cx="893444" cy="7620"/>
            <a:chOff x="5569458" y="6900291"/>
            <a:chExt cx="893444" cy="7620"/>
          </a:xfrm>
        </p:grpSpPr>
        <p:sp>
          <p:nvSpPr>
            <p:cNvPr id="14" name="object 14"/>
            <p:cNvSpPr/>
            <p:nvPr/>
          </p:nvSpPr>
          <p:spPr>
            <a:xfrm>
              <a:off x="5569458" y="6900672"/>
              <a:ext cx="893444" cy="0"/>
            </a:xfrm>
            <a:custGeom>
              <a:avLst/>
              <a:gdLst/>
              <a:ahLst/>
              <a:cxnLst/>
              <a:rect l="l" t="t" r="r" b="b"/>
              <a:pathLst>
                <a:path w="893445">
                  <a:moveTo>
                    <a:pt x="0" y="0"/>
                  </a:moveTo>
                  <a:lnTo>
                    <a:pt x="893063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" name="object 15"/>
            <p:cNvSpPr/>
            <p:nvPr/>
          </p:nvSpPr>
          <p:spPr>
            <a:xfrm>
              <a:off x="5569458" y="6900672"/>
              <a:ext cx="893444" cy="6985"/>
            </a:xfrm>
            <a:custGeom>
              <a:avLst/>
              <a:gdLst/>
              <a:ahLst/>
              <a:cxnLst/>
              <a:rect l="l" t="t" r="r" b="b"/>
              <a:pathLst>
                <a:path w="893445" h="6984">
                  <a:moveTo>
                    <a:pt x="893063" y="6857"/>
                  </a:moveTo>
                  <a:lnTo>
                    <a:pt x="893063" y="0"/>
                  </a:lnTo>
                  <a:lnTo>
                    <a:pt x="0" y="0"/>
                  </a:lnTo>
                  <a:lnTo>
                    <a:pt x="0" y="6857"/>
                  </a:lnTo>
                  <a:lnTo>
                    <a:pt x="893063" y="6857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6" name="object 16"/>
          <p:cNvGrpSpPr/>
          <p:nvPr/>
        </p:nvGrpSpPr>
        <p:grpSpPr>
          <a:xfrm>
            <a:off x="1640204" y="6043421"/>
            <a:ext cx="8255" cy="1007744"/>
            <a:chOff x="1640204" y="6043421"/>
            <a:chExt cx="8255" cy="1007744"/>
          </a:xfrm>
        </p:grpSpPr>
        <p:sp>
          <p:nvSpPr>
            <p:cNvPr id="17" name="object 17"/>
            <p:cNvSpPr/>
            <p:nvPr/>
          </p:nvSpPr>
          <p:spPr>
            <a:xfrm>
              <a:off x="1640585" y="6043421"/>
              <a:ext cx="0" cy="1007110"/>
            </a:xfrm>
            <a:custGeom>
              <a:avLst/>
              <a:gdLst/>
              <a:ahLst/>
              <a:cxnLst/>
              <a:rect l="l" t="t" r="r" b="b"/>
              <a:pathLst>
                <a:path h="1007109">
                  <a:moveTo>
                    <a:pt x="0" y="0"/>
                  </a:moveTo>
                  <a:lnTo>
                    <a:pt x="0" y="1006602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" name="object 18"/>
            <p:cNvSpPr/>
            <p:nvPr/>
          </p:nvSpPr>
          <p:spPr>
            <a:xfrm>
              <a:off x="1640585" y="6043421"/>
              <a:ext cx="7620" cy="1007744"/>
            </a:xfrm>
            <a:custGeom>
              <a:avLst/>
              <a:gdLst/>
              <a:ahLst/>
              <a:cxnLst/>
              <a:rect l="l" t="t" r="r" b="b"/>
              <a:pathLst>
                <a:path w="7619" h="1007745">
                  <a:moveTo>
                    <a:pt x="7620" y="1007364"/>
                  </a:moveTo>
                  <a:lnTo>
                    <a:pt x="7620" y="0"/>
                  </a:lnTo>
                  <a:lnTo>
                    <a:pt x="0" y="0"/>
                  </a:lnTo>
                  <a:lnTo>
                    <a:pt x="0" y="1007364"/>
                  </a:lnTo>
                  <a:lnTo>
                    <a:pt x="7620" y="1007364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9" name="object 19"/>
          <p:cNvSpPr/>
          <p:nvPr/>
        </p:nvSpPr>
        <p:spPr>
          <a:xfrm>
            <a:off x="6784085" y="1743455"/>
            <a:ext cx="893444" cy="21590"/>
          </a:xfrm>
          <a:custGeom>
            <a:avLst/>
            <a:gdLst/>
            <a:ahLst/>
            <a:cxnLst/>
            <a:rect l="l" t="t" r="r" b="b"/>
            <a:pathLst>
              <a:path w="893445" h="21589">
                <a:moveTo>
                  <a:pt x="893064" y="21336"/>
                </a:moveTo>
                <a:lnTo>
                  <a:pt x="893064" y="0"/>
                </a:lnTo>
                <a:lnTo>
                  <a:pt x="0" y="0"/>
                </a:lnTo>
                <a:lnTo>
                  <a:pt x="0" y="21336"/>
                </a:lnTo>
                <a:lnTo>
                  <a:pt x="893064" y="21336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graphicFrame>
        <p:nvGraphicFramePr>
          <p:cNvPr id="20" name="object 20"/>
          <p:cNvGraphicFramePr>
            <a:graphicFrameLocks noGrp="1"/>
          </p:cNvGraphicFramePr>
          <p:nvPr/>
        </p:nvGraphicFramePr>
        <p:xfrm>
          <a:off x="6780085" y="2042541"/>
          <a:ext cx="905510" cy="201231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6004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3276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46494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 marR="10160" algn="r">
                        <a:lnSpc>
                          <a:spcPts val="1010"/>
                        </a:lnSpc>
                        <a:spcBef>
                          <a:spcPts val="45"/>
                        </a:spcBef>
                      </a:pPr>
                      <a:r>
                        <a:rPr sz="850" spc="-20" dirty="0">
                          <a:latin typeface="Times New Roman"/>
                          <a:cs typeface="Times New Roman"/>
                        </a:rPr>
                        <a:t>775.0</a:t>
                      </a:r>
                      <a:endParaRPr sz="850">
                        <a:latin typeface="Times New Roman"/>
                        <a:cs typeface="Times New Roman"/>
                      </a:endParaRPr>
                    </a:p>
                  </a:txBody>
                  <a:tcPr marL="0" marR="0" marT="5715" marB="0">
                    <a:lnL w="9525">
                      <a:solidFill>
                        <a:srgbClr val="000000"/>
                      </a:solidFill>
                      <a:prstDash val="solid"/>
                    </a:lnL>
                    <a:lnT w="9525">
                      <a:solidFill>
                        <a:srgbClr val="000000"/>
                      </a:solidFill>
                      <a:prstDash val="solid"/>
                    </a:lnT>
                    <a:solidFill>
                      <a:srgbClr val="8EA9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45594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9525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R="10160" algn="r"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r>
                        <a:rPr sz="850" spc="-20" dirty="0">
                          <a:solidFill>
                            <a:srgbClr val="7F7F7F"/>
                          </a:solidFill>
                          <a:latin typeface="Times New Roman"/>
                          <a:cs typeface="Times New Roman"/>
                        </a:rPr>
                        <a:t>250.0</a:t>
                      </a:r>
                      <a:endParaRPr sz="850">
                        <a:latin typeface="Times New Roman"/>
                        <a:cs typeface="Times New Roman"/>
                      </a:endParaRPr>
                    </a:p>
                  </a:txBody>
                  <a:tcPr marL="0" marR="0" marT="2540" marB="0">
                    <a:lnL w="9525">
                      <a:solidFill>
                        <a:srgbClr val="000000"/>
                      </a:solidFill>
                      <a:prstDash val="soli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4287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9525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R="10160" algn="r">
                        <a:lnSpc>
                          <a:spcPts val="1015"/>
                        </a:lnSpc>
                      </a:pPr>
                      <a:r>
                        <a:rPr sz="850" spc="-20" dirty="0">
                          <a:solidFill>
                            <a:srgbClr val="7F7F7F"/>
                          </a:solidFill>
                          <a:latin typeface="Times New Roman"/>
                          <a:cs typeface="Times New Roman"/>
                        </a:rPr>
                        <a:t>25.0</a:t>
                      </a:r>
                      <a:endParaRPr sz="85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4287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9525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R="10160" algn="r">
                        <a:lnSpc>
                          <a:spcPts val="1019"/>
                        </a:lnSpc>
                      </a:pPr>
                      <a:r>
                        <a:rPr sz="850" spc="-20" dirty="0">
                          <a:solidFill>
                            <a:srgbClr val="7F7F7F"/>
                          </a:solidFill>
                          <a:latin typeface="Times New Roman"/>
                          <a:cs typeface="Times New Roman"/>
                        </a:rPr>
                        <a:t>150.0</a:t>
                      </a:r>
                      <a:endParaRPr sz="85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4287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9525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R="10160" algn="r">
                        <a:lnSpc>
                          <a:spcPts val="1015"/>
                        </a:lnSpc>
                      </a:pPr>
                      <a:r>
                        <a:rPr sz="850" spc="-20" dirty="0">
                          <a:solidFill>
                            <a:srgbClr val="7F7F7F"/>
                          </a:solidFill>
                          <a:latin typeface="Times New Roman"/>
                          <a:cs typeface="Times New Roman"/>
                        </a:rPr>
                        <a:t>60.0</a:t>
                      </a:r>
                      <a:endParaRPr sz="85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14508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9525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R="10160" algn="r">
                        <a:lnSpc>
                          <a:spcPts val="1019"/>
                        </a:lnSpc>
                      </a:pPr>
                      <a:r>
                        <a:rPr sz="850" spc="-20" dirty="0">
                          <a:solidFill>
                            <a:srgbClr val="7F7F7F"/>
                          </a:solidFill>
                          <a:latin typeface="Times New Roman"/>
                          <a:cs typeface="Times New Roman"/>
                        </a:rPr>
                        <a:t>15.0</a:t>
                      </a:r>
                      <a:endParaRPr sz="85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14128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9525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R="10160" algn="r">
                        <a:lnSpc>
                          <a:spcPct val="100000"/>
                        </a:lnSpc>
                        <a:spcBef>
                          <a:spcPts val="560"/>
                        </a:spcBef>
                      </a:pPr>
                      <a:r>
                        <a:rPr sz="850" spc="-10" dirty="0">
                          <a:solidFill>
                            <a:srgbClr val="7F7F7F"/>
                          </a:solidFill>
                          <a:latin typeface="Times New Roman"/>
                          <a:cs typeface="Times New Roman"/>
                        </a:rPr>
                        <a:t>0.0</a:t>
                      </a:r>
                      <a:endParaRPr sz="850">
                        <a:latin typeface="Times New Roman"/>
                        <a:cs typeface="Times New Roman"/>
                      </a:endParaRPr>
                    </a:p>
                  </a:txBody>
                  <a:tcPr marL="0" marR="0" marT="71120" marB="0">
                    <a:lnL w="9525">
                      <a:solidFill>
                        <a:srgbClr val="000000"/>
                      </a:solidFill>
                      <a:prstDash val="soli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4287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9525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R="10160" algn="r">
                        <a:lnSpc>
                          <a:spcPts val="1015"/>
                        </a:lnSpc>
                      </a:pPr>
                      <a:r>
                        <a:rPr sz="850" spc="-20" dirty="0">
                          <a:solidFill>
                            <a:srgbClr val="7F7F7F"/>
                          </a:solidFill>
                          <a:latin typeface="Times New Roman"/>
                          <a:cs typeface="Times New Roman"/>
                        </a:rPr>
                        <a:t>275.0</a:t>
                      </a:r>
                      <a:endParaRPr sz="85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42879">
                <a:tc>
                  <a:txBody>
                    <a:bodyPr/>
                    <a:lstStyle/>
                    <a:p>
                      <a:pPr marR="5715" algn="r">
                        <a:lnSpc>
                          <a:spcPts val="1019"/>
                        </a:lnSpc>
                      </a:pPr>
                      <a:r>
                        <a:rPr sz="850" spc="-20" dirty="0">
                          <a:latin typeface="Times New Roman"/>
                          <a:cs typeface="Times New Roman"/>
                        </a:rPr>
                        <a:t>250.0</a:t>
                      </a:r>
                      <a:endParaRPr sz="85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9525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42879">
                <a:tc>
                  <a:txBody>
                    <a:bodyPr/>
                    <a:lstStyle/>
                    <a:p>
                      <a:pPr marR="6350" algn="r">
                        <a:lnSpc>
                          <a:spcPts val="1015"/>
                        </a:lnSpc>
                      </a:pPr>
                      <a:r>
                        <a:rPr sz="850" spc="-20" dirty="0">
                          <a:solidFill>
                            <a:srgbClr val="7F7F7F"/>
                          </a:solidFill>
                          <a:latin typeface="Times New Roman"/>
                          <a:cs typeface="Times New Roman"/>
                        </a:rPr>
                        <a:t>250.0</a:t>
                      </a:r>
                      <a:endParaRPr sz="85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9525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42879">
                <a:tc>
                  <a:txBody>
                    <a:bodyPr/>
                    <a:lstStyle/>
                    <a:p>
                      <a:pPr marR="6350" algn="r">
                        <a:lnSpc>
                          <a:spcPts val="1019"/>
                        </a:lnSpc>
                      </a:pPr>
                      <a:r>
                        <a:rPr sz="850" spc="-10" dirty="0">
                          <a:solidFill>
                            <a:srgbClr val="7F7F7F"/>
                          </a:solidFill>
                          <a:latin typeface="Times New Roman"/>
                          <a:cs typeface="Times New Roman"/>
                        </a:rPr>
                        <a:t>0.0</a:t>
                      </a:r>
                      <a:endParaRPr sz="85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9525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36114">
                <a:tc>
                  <a:txBody>
                    <a:bodyPr/>
                    <a:lstStyle/>
                    <a:p>
                      <a:pPr marR="6350" algn="r">
                        <a:lnSpc>
                          <a:spcPts val="969"/>
                        </a:lnSpc>
                      </a:pPr>
                      <a:r>
                        <a:rPr sz="850" spc="-10" dirty="0">
                          <a:solidFill>
                            <a:srgbClr val="7F7F7F"/>
                          </a:solidFill>
                          <a:latin typeface="Times New Roman"/>
                          <a:cs typeface="Times New Roman"/>
                        </a:rPr>
                        <a:t>0.0</a:t>
                      </a:r>
                      <a:endParaRPr sz="85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9525">
                      <a:solidFill>
                        <a:srgbClr val="000000"/>
                      </a:solidFill>
                      <a:prstDash val="solid"/>
                    </a:lnR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47256">
                <a:tc>
                  <a:txBody>
                    <a:bodyPr/>
                    <a:lstStyle/>
                    <a:p>
                      <a:pPr marR="5715" algn="r">
                        <a:lnSpc>
                          <a:spcPts val="1010"/>
                        </a:lnSpc>
                        <a:spcBef>
                          <a:spcPts val="50"/>
                        </a:spcBef>
                      </a:pPr>
                      <a:r>
                        <a:rPr sz="850" spc="-20" dirty="0">
                          <a:latin typeface="Times New Roman"/>
                          <a:cs typeface="Times New Roman"/>
                        </a:rPr>
                        <a:t>525.0</a:t>
                      </a:r>
                      <a:endParaRPr sz="850">
                        <a:latin typeface="Times New Roman"/>
                        <a:cs typeface="Times New Roman"/>
                      </a:endParaRPr>
                    </a:p>
                  </a:txBody>
                  <a:tcPr marL="0" marR="0" marT="6350" marB="0"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T w="9525">
                      <a:solidFill>
                        <a:srgbClr val="000000"/>
                      </a:solidFill>
                      <a:prstDash val="soli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</a:tbl>
          </a:graphicData>
        </a:graphic>
      </p:graphicFrame>
      <p:graphicFrame>
        <p:nvGraphicFramePr>
          <p:cNvPr id="21" name="object 21"/>
          <p:cNvGraphicFramePr>
            <a:graphicFrameLocks noGrp="1"/>
          </p:cNvGraphicFramePr>
          <p:nvPr/>
        </p:nvGraphicFramePr>
        <p:xfrm>
          <a:off x="1640204" y="5042534"/>
          <a:ext cx="2393950" cy="72707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5036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536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334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71500">
                <a:tc>
                  <a:txBody>
                    <a:bodyPr/>
                    <a:lstStyle/>
                    <a:p>
                      <a:pPr marL="1714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850" spc="-25" dirty="0">
                          <a:latin typeface="Times New Roman"/>
                          <a:cs typeface="Times New Roman"/>
                        </a:rPr>
                        <a:t>Disposable</a:t>
                      </a:r>
                      <a:r>
                        <a:rPr sz="850" spc="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850" spc="-30" dirty="0">
                          <a:latin typeface="Times New Roman"/>
                          <a:cs typeface="Times New Roman"/>
                        </a:rPr>
                        <a:t>income</a:t>
                      </a:r>
                      <a:endParaRPr sz="850">
                        <a:latin typeface="Times New Roman"/>
                        <a:cs typeface="Times New Roman"/>
                      </a:endParaRPr>
                    </a:p>
                    <a:p>
                      <a:pPr marL="81915" marR="215900" indent="-64769">
                        <a:lnSpc>
                          <a:spcPts val="1130"/>
                        </a:lnSpc>
                        <a:spcBef>
                          <a:spcPts val="50"/>
                        </a:spcBef>
                      </a:pPr>
                      <a:r>
                        <a:rPr sz="850" spc="-20" dirty="0">
                          <a:latin typeface="Times New Roman"/>
                          <a:cs typeface="Times New Roman"/>
                        </a:rPr>
                        <a:t>F</a:t>
                      </a:r>
                      <a:r>
                        <a:rPr sz="850" spc="-70" dirty="0">
                          <a:latin typeface="Times New Roman"/>
                          <a:cs typeface="Times New Roman"/>
                        </a:rPr>
                        <a:t>i</a:t>
                      </a:r>
                      <a:r>
                        <a:rPr sz="850" spc="-30" dirty="0">
                          <a:latin typeface="Times New Roman"/>
                          <a:cs typeface="Times New Roman"/>
                        </a:rPr>
                        <a:t>n</a:t>
                      </a:r>
                      <a:r>
                        <a:rPr sz="850" spc="20" dirty="0">
                          <a:latin typeface="Times New Roman"/>
                          <a:cs typeface="Times New Roman"/>
                        </a:rPr>
                        <a:t>a</a:t>
                      </a:r>
                      <a:r>
                        <a:rPr sz="850" dirty="0">
                          <a:latin typeface="Times New Roman"/>
                          <a:cs typeface="Times New Roman"/>
                        </a:rPr>
                        <a:t>l</a:t>
                      </a:r>
                      <a:r>
                        <a:rPr sz="850" spc="-6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850" spc="20" dirty="0">
                          <a:latin typeface="Times New Roman"/>
                          <a:cs typeface="Times New Roman"/>
                        </a:rPr>
                        <a:t>c</a:t>
                      </a:r>
                      <a:r>
                        <a:rPr sz="850" spc="-30" dirty="0">
                          <a:latin typeface="Times New Roman"/>
                          <a:cs typeface="Times New Roman"/>
                        </a:rPr>
                        <a:t>o</a:t>
                      </a:r>
                      <a:r>
                        <a:rPr sz="850" spc="-35" dirty="0">
                          <a:latin typeface="Times New Roman"/>
                          <a:cs typeface="Times New Roman"/>
                        </a:rPr>
                        <a:t>n</a:t>
                      </a:r>
                      <a:r>
                        <a:rPr sz="850" spc="5" dirty="0">
                          <a:latin typeface="Times New Roman"/>
                          <a:cs typeface="Times New Roman"/>
                        </a:rPr>
                        <a:t>s</a:t>
                      </a:r>
                      <a:r>
                        <a:rPr sz="850" spc="-30" dirty="0">
                          <a:latin typeface="Times New Roman"/>
                          <a:cs typeface="Times New Roman"/>
                        </a:rPr>
                        <a:t>u</a:t>
                      </a:r>
                      <a:r>
                        <a:rPr sz="850" spc="-40" dirty="0">
                          <a:latin typeface="Times New Roman"/>
                          <a:cs typeface="Times New Roman"/>
                        </a:rPr>
                        <a:t>m</a:t>
                      </a:r>
                      <a:r>
                        <a:rPr sz="850" spc="-30" dirty="0">
                          <a:latin typeface="Times New Roman"/>
                          <a:cs typeface="Times New Roman"/>
                        </a:rPr>
                        <a:t>p</a:t>
                      </a:r>
                      <a:r>
                        <a:rPr sz="850" spc="-15" dirty="0">
                          <a:latin typeface="Times New Roman"/>
                          <a:cs typeface="Times New Roman"/>
                        </a:rPr>
                        <a:t>t</a:t>
                      </a:r>
                      <a:r>
                        <a:rPr sz="850" spc="-70" dirty="0">
                          <a:latin typeface="Times New Roman"/>
                          <a:cs typeface="Times New Roman"/>
                        </a:rPr>
                        <a:t>i</a:t>
                      </a:r>
                      <a:r>
                        <a:rPr sz="850" spc="-30" dirty="0">
                          <a:latin typeface="Times New Roman"/>
                          <a:cs typeface="Times New Roman"/>
                        </a:rPr>
                        <a:t>o</a:t>
                      </a:r>
                      <a:r>
                        <a:rPr sz="850" dirty="0">
                          <a:latin typeface="Times New Roman"/>
                          <a:cs typeface="Times New Roman"/>
                        </a:rPr>
                        <a:t>n</a:t>
                      </a:r>
                      <a:r>
                        <a:rPr sz="850" spc="-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850" spc="20" dirty="0">
                          <a:latin typeface="Times New Roman"/>
                          <a:cs typeface="Times New Roman"/>
                        </a:rPr>
                        <a:t>e</a:t>
                      </a:r>
                      <a:r>
                        <a:rPr sz="850" spc="-35" dirty="0">
                          <a:latin typeface="Times New Roman"/>
                          <a:cs typeface="Times New Roman"/>
                        </a:rPr>
                        <a:t>x</a:t>
                      </a:r>
                      <a:r>
                        <a:rPr sz="850" spc="-30" dirty="0">
                          <a:latin typeface="Times New Roman"/>
                          <a:cs typeface="Times New Roman"/>
                        </a:rPr>
                        <a:t>p</a:t>
                      </a:r>
                      <a:r>
                        <a:rPr sz="850" spc="20" dirty="0">
                          <a:latin typeface="Times New Roman"/>
                          <a:cs typeface="Times New Roman"/>
                        </a:rPr>
                        <a:t>e</a:t>
                      </a:r>
                      <a:r>
                        <a:rPr sz="850" spc="-35" dirty="0">
                          <a:latin typeface="Times New Roman"/>
                          <a:cs typeface="Times New Roman"/>
                        </a:rPr>
                        <a:t>n</a:t>
                      </a:r>
                      <a:r>
                        <a:rPr sz="850" spc="-30" dirty="0">
                          <a:latin typeface="Times New Roman"/>
                          <a:cs typeface="Times New Roman"/>
                        </a:rPr>
                        <a:t>d</a:t>
                      </a:r>
                      <a:r>
                        <a:rPr sz="850" spc="-70" dirty="0">
                          <a:latin typeface="Times New Roman"/>
                          <a:cs typeface="Times New Roman"/>
                        </a:rPr>
                        <a:t>i</a:t>
                      </a:r>
                      <a:r>
                        <a:rPr sz="850" spc="-10" dirty="0">
                          <a:latin typeface="Times New Roman"/>
                          <a:cs typeface="Times New Roman"/>
                        </a:rPr>
                        <a:t>t</a:t>
                      </a:r>
                      <a:r>
                        <a:rPr sz="850" spc="-35" dirty="0">
                          <a:latin typeface="Times New Roman"/>
                          <a:cs typeface="Times New Roman"/>
                        </a:rPr>
                        <a:t>u</a:t>
                      </a:r>
                      <a:r>
                        <a:rPr sz="850" dirty="0">
                          <a:latin typeface="Times New Roman"/>
                          <a:cs typeface="Times New Roman"/>
                        </a:rPr>
                        <a:t>re  </a:t>
                      </a:r>
                      <a:r>
                        <a:rPr sz="850" spc="-15" dirty="0">
                          <a:latin typeface="Times New Roman"/>
                          <a:cs typeface="Times New Roman"/>
                        </a:rPr>
                        <a:t>Advertised</a:t>
                      </a:r>
                      <a:r>
                        <a:rPr sz="850" spc="-2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850" spc="-20" dirty="0">
                          <a:latin typeface="Times New Roman"/>
                          <a:cs typeface="Times New Roman"/>
                        </a:rPr>
                        <a:t>product</a:t>
                      </a:r>
                      <a:endParaRPr sz="850">
                        <a:latin typeface="Times New Roman"/>
                        <a:cs typeface="Times New Roman"/>
                      </a:endParaRPr>
                    </a:p>
                    <a:p>
                      <a:pPr marL="81915">
                        <a:lnSpc>
                          <a:spcPts val="975"/>
                        </a:lnSpc>
                        <a:spcBef>
                          <a:spcPts val="45"/>
                        </a:spcBef>
                      </a:pPr>
                      <a:r>
                        <a:rPr sz="850" spc="-65" dirty="0">
                          <a:latin typeface="Times New Roman"/>
                          <a:cs typeface="Times New Roman"/>
                        </a:rPr>
                        <a:t>"</a:t>
                      </a:r>
                      <a:r>
                        <a:rPr sz="850" spc="-20" dirty="0">
                          <a:latin typeface="Times New Roman"/>
                          <a:cs typeface="Times New Roman"/>
                        </a:rPr>
                        <a:t>F</a:t>
                      </a:r>
                      <a:r>
                        <a:rPr sz="850" spc="-5" dirty="0">
                          <a:latin typeface="Times New Roman"/>
                          <a:cs typeface="Times New Roman"/>
                        </a:rPr>
                        <a:t>r</a:t>
                      </a:r>
                      <a:r>
                        <a:rPr sz="850" spc="20" dirty="0">
                          <a:latin typeface="Times New Roman"/>
                          <a:cs typeface="Times New Roman"/>
                        </a:rPr>
                        <a:t>ee</a:t>
                      </a:r>
                      <a:r>
                        <a:rPr sz="850" dirty="0">
                          <a:latin typeface="Times New Roman"/>
                          <a:cs typeface="Times New Roman"/>
                        </a:rPr>
                        <a:t>"</a:t>
                      </a:r>
                      <a:r>
                        <a:rPr sz="850" spc="-5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850" spc="-30" dirty="0">
                          <a:latin typeface="Times New Roman"/>
                          <a:cs typeface="Times New Roman"/>
                        </a:rPr>
                        <a:t>p</a:t>
                      </a:r>
                      <a:r>
                        <a:rPr sz="850" dirty="0">
                          <a:latin typeface="Times New Roman"/>
                          <a:cs typeface="Times New Roman"/>
                        </a:rPr>
                        <a:t>r</a:t>
                      </a:r>
                      <a:r>
                        <a:rPr sz="850" spc="-35" dirty="0">
                          <a:latin typeface="Times New Roman"/>
                          <a:cs typeface="Times New Roman"/>
                        </a:rPr>
                        <a:t>o</a:t>
                      </a:r>
                      <a:r>
                        <a:rPr sz="850" spc="-30" dirty="0">
                          <a:latin typeface="Times New Roman"/>
                          <a:cs typeface="Times New Roman"/>
                        </a:rPr>
                        <a:t>d</a:t>
                      </a:r>
                      <a:r>
                        <a:rPr sz="850" spc="-35" dirty="0">
                          <a:latin typeface="Times New Roman"/>
                          <a:cs typeface="Times New Roman"/>
                        </a:rPr>
                        <a:t>u</a:t>
                      </a:r>
                      <a:r>
                        <a:rPr sz="850" spc="20" dirty="0">
                          <a:latin typeface="Times New Roman"/>
                          <a:cs typeface="Times New Roman"/>
                        </a:rPr>
                        <a:t>c</a:t>
                      </a:r>
                      <a:r>
                        <a:rPr sz="850" spc="-10" dirty="0">
                          <a:latin typeface="Times New Roman"/>
                          <a:cs typeface="Times New Roman"/>
                        </a:rPr>
                        <a:t>t</a:t>
                      </a:r>
                      <a:r>
                        <a:rPr sz="850" dirty="0">
                          <a:latin typeface="Times New Roman"/>
                          <a:cs typeface="Times New Roman"/>
                        </a:rPr>
                        <a:t>s</a:t>
                      </a:r>
                      <a:endParaRPr sz="850">
                        <a:latin typeface="Times New Roman"/>
                        <a:cs typeface="Times New Roman"/>
                      </a:endParaRPr>
                    </a:p>
                  </a:txBody>
                  <a:tcPr marL="0" marR="0" marT="6350" marB="0">
                    <a:lnL w="9525">
                      <a:solidFill>
                        <a:srgbClr val="000000"/>
                      </a:solidFill>
                      <a:prstDash val="solid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  <a:p>
                      <a:pPr marL="107314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850" spc="-35" dirty="0">
                          <a:latin typeface="Times New Roman"/>
                          <a:cs typeface="Times New Roman"/>
                        </a:rPr>
                        <a:t>3</a:t>
                      </a:r>
                      <a:r>
                        <a:rPr sz="850" spc="-30" dirty="0">
                          <a:latin typeface="Times New Roman"/>
                          <a:cs typeface="Times New Roman"/>
                        </a:rPr>
                        <a:t>00</a:t>
                      </a:r>
                      <a:r>
                        <a:rPr sz="850" spc="10" dirty="0">
                          <a:latin typeface="Times New Roman"/>
                          <a:cs typeface="Times New Roman"/>
                        </a:rPr>
                        <a:t>.</a:t>
                      </a:r>
                      <a:r>
                        <a:rPr sz="850" dirty="0">
                          <a:latin typeface="Times New Roman"/>
                          <a:cs typeface="Times New Roman"/>
                        </a:rPr>
                        <a:t>0</a:t>
                      </a:r>
                      <a:endParaRPr sz="850">
                        <a:latin typeface="Times New Roman"/>
                        <a:cs typeface="Times New Roman"/>
                      </a:endParaRPr>
                    </a:p>
                    <a:p>
                      <a:pPr marL="107314">
                        <a:lnSpc>
                          <a:spcPct val="100000"/>
                        </a:lnSpc>
                        <a:spcBef>
                          <a:spcPts val="105"/>
                        </a:spcBef>
                      </a:pPr>
                      <a:r>
                        <a:rPr sz="850" spc="-35" dirty="0">
                          <a:solidFill>
                            <a:srgbClr val="7F7F7F"/>
                          </a:solidFill>
                          <a:latin typeface="Times New Roman"/>
                          <a:cs typeface="Times New Roman"/>
                        </a:rPr>
                        <a:t>2</a:t>
                      </a:r>
                      <a:r>
                        <a:rPr sz="850" spc="-30" dirty="0">
                          <a:solidFill>
                            <a:srgbClr val="7F7F7F"/>
                          </a:solidFill>
                          <a:latin typeface="Times New Roman"/>
                          <a:cs typeface="Times New Roman"/>
                        </a:rPr>
                        <a:t>75</a:t>
                      </a:r>
                      <a:r>
                        <a:rPr sz="850" spc="10" dirty="0">
                          <a:solidFill>
                            <a:srgbClr val="7F7F7F"/>
                          </a:solidFill>
                          <a:latin typeface="Times New Roman"/>
                          <a:cs typeface="Times New Roman"/>
                        </a:rPr>
                        <a:t>.</a:t>
                      </a:r>
                      <a:r>
                        <a:rPr sz="850" dirty="0">
                          <a:solidFill>
                            <a:srgbClr val="7F7F7F"/>
                          </a:solidFill>
                          <a:latin typeface="Times New Roman"/>
                          <a:cs typeface="Times New Roman"/>
                        </a:rPr>
                        <a:t>0</a:t>
                      </a:r>
                      <a:endParaRPr sz="850">
                        <a:latin typeface="Times New Roman"/>
                        <a:cs typeface="Times New Roman"/>
                      </a:endParaRPr>
                    </a:p>
                    <a:p>
                      <a:pPr marL="156845">
                        <a:lnSpc>
                          <a:spcPts val="975"/>
                        </a:lnSpc>
                        <a:spcBef>
                          <a:spcPts val="105"/>
                        </a:spcBef>
                      </a:pPr>
                      <a:r>
                        <a:rPr sz="850" spc="-20" dirty="0">
                          <a:solidFill>
                            <a:srgbClr val="7F7F7F"/>
                          </a:solidFill>
                          <a:latin typeface="Times New Roman"/>
                          <a:cs typeface="Times New Roman"/>
                        </a:rPr>
                        <a:t>25.0</a:t>
                      </a:r>
                      <a:endParaRPr sz="850">
                        <a:latin typeface="Times New Roman"/>
                        <a:cs typeface="Times New Roman"/>
                      </a:endParaRPr>
                    </a:p>
                  </a:txBody>
                  <a:tcPr marL="0" marR="0" marT="2540" marB="0"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8257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850" spc="-20" dirty="0">
                          <a:latin typeface="Times New Roman"/>
                          <a:cs typeface="Times New Roman"/>
                        </a:rPr>
                        <a:t>225.0</a:t>
                      </a:r>
                      <a:endParaRPr sz="850">
                        <a:latin typeface="Times New Roman"/>
                        <a:cs typeface="Times New Roman"/>
                      </a:endParaRPr>
                    </a:p>
                  </a:txBody>
                  <a:tcPr marL="0" marR="0" marT="6350" marB="0">
                    <a:lnL w="9525">
                      <a:solidFill>
                        <a:srgbClr val="000000"/>
                      </a:solidFill>
                      <a:prstDash val="solid"/>
                    </a:lnL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47256">
                <a:tc>
                  <a:txBody>
                    <a:bodyPr/>
                    <a:lstStyle/>
                    <a:p>
                      <a:pPr marL="17145">
                        <a:lnSpc>
                          <a:spcPts val="1005"/>
                        </a:lnSpc>
                        <a:spcBef>
                          <a:spcPts val="50"/>
                        </a:spcBef>
                      </a:pPr>
                      <a:r>
                        <a:rPr sz="850" spc="-30" dirty="0">
                          <a:latin typeface="Times New Roman"/>
                          <a:cs typeface="Times New Roman"/>
                        </a:rPr>
                        <a:t>Saving</a:t>
                      </a:r>
                      <a:endParaRPr sz="850">
                        <a:latin typeface="Times New Roman"/>
                        <a:cs typeface="Times New Roman"/>
                      </a:endParaRPr>
                    </a:p>
                  </a:txBody>
                  <a:tcPr marL="0" marR="0" marT="6350" marB="0">
                    <a:lnL w="9525">
                      <a:solidFill>
                        <a:srgbClr val="000000"/>
                      </a:solidFill>
                      <a:prstDash val="solid"/>
                    </a:lnL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marL="121920">
                        <a:lnSpc>
                          <a:spcPts val="1005"/>
                        </a:lnSpc>
                        <a:spcBef>
                          <a:spcPts val="50"/>
                        </a:spcBef>
                      </a:pPr>
                      <a:r>
                        <a:rPr sz="850" spc="-5" dirty="0">
                          <a:latin typeface="Times New Roman"/>
                          <a:cs typeface="Times New Roman"/>
                        </a:rPr>
                        <a:t>-</a:t>
                      </a:r>
                      <a:r>
                        <a:rPr sz="850" spc="-30" dirty="0">
                          <a:latin typeface="Times New Roman"/>
                          <a:cs typeface="Times New Roman"/>
                        </a:rPr>
                        <a:t>75</a:t>
                      </a:r>
                      <a:r>
                        <a:rPr sz="850" spc="10" dirty="0">
                          <a:latin typeface="Times New Roman"/>
                          <a:cs typeface="Times New Roman"/>
                        </a:rPr>
                        <a:t>.</a:t>
                      </a:r>
                      <a:r>
                        <a:rPr sz="850" dirty="0">
                          <a:latin typeface="Times New Roman"/>
                          <a:cs typeface="Times New Roman"/>
                        </a:rPr>
                        <a:t>0</a:t>
                      </a:r>
                      <a:endParaRPr sz="850">
                        <a:latin typeface="Times New Roman"/>
                        <a:cs typeface="Times New Roman"/>
                      </a:endParaRPr>
                    </a:p>
                  </a:txBody>
                  <a:tcPr marL="0" marR="0" marT="6350" marB="0"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T w="9525">
                      <a:solidFill>
                        <a:srgbClr val="000000"/>
                      </a:solidFill>
                      <a:prstDash val="soli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22" name="object 22"/>
          <p:cNvGraphicFramePr>
            <a:graphicFrameLocks noGrp="1"/>
          </p:cNvGraphicFramePr>
          <p:nvPr/>
        </p:nvGraphicFramePr>
        <p:xfrm>
          <a:off x="6780085" y="5042534"/>
          <a:ext cx="905510" cy="72707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6004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3276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49654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 marL="28257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850" spc="-20" dirty="0">
                          <a:latin typeface="Times New Roman"/>
                          <a:cs typeface="Times New Roman"/>
                        </a:rPr>
                        <a:t>525.0</a:t>
                      </a:r>
                      <a:endParaRPr sz="850">
                        <a:latin typeface="Times New Roman"/>
                        <a:cs typeface="Times New Roman"/>
                      </a:endParaRPr>
                    </a:p>
                  </a:txBody>
                  <a:tcPr marL="0" marR="0" marT="6350" marB="0">
                    <a:lnL w="9525">
                      <a:solidFill>
                        <a:srgbClr val="000000"/>
                      </a:solidFill>
                      <a:prstDash val="solid"/>
                    </a:lnL>
                    <a:lnT w="9525">
                      <a:solidFill>
                        <a:srgbClr val="000000"/>
                      </a:solidFill>
                      <a:prstDash val="soli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42879">
                <a:tc>
                  <a:txBody>
                    <a:bodyPr/>
                    <a:lstStyle/>
                    <a:p>
                      <a:pPr marR="6350" algn="r">
                        <a:lnSpc>
                          <a:spcPts val="1015"/>
                        </a:lnSpc>
                      </a:pPr>
                      <a:r>
                        <a:rPr sz="850" spc="-20" dirty="0">
                          <a:latin typeface="Times New Roman"/>
                          <a:cs typeface="Times New Roman"/>
                        </a:rPr>
                        <a:t>300.0</a:t>
                      </a:r>
                      <a:endParaRPr sz="85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9525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42879">
                <a:tc>
                  <a:txBody>
                    <a:bodyPr/>
                    <a:lstStyle/>
                    <a:p>
                      <a:pPr marR="6350" algn="r">
                        <a:lnSpc>
                          <a:spcPts val="1019"/>
                        </a:lnSpc>
                      </a:pPr>
                      <a:r>
                        <a:rPr sz="850" spc="-20" dirty="0">
                          <a:solidFill>
                            <a:srgbClr val="7F7F7F"/>
                          </a:solidFill>
                          <a:latin typeface="Times New Roman"/>
                          <a:cs typeface="Times New Roman"/>
                        </a:rPr>
                        <a:t>275.0</a:t>
                      </a:r>
                      <a:endParaRPr sz="85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9525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36087">
                <a:tc>
                  <a:txBody>
                    <a:bodyPr/>
                    <a:lstStyle/>
                    <a:p>
                      <a:pPr marR="6350" algn="r">
                        <a:lnSpc>
                          <a:spcPts val="969"/>
                        </a:lnSpc>
                      </a:pPr>
                      <a:r>
                        <a:rPr sz="850" spc="-20" dirty="0">
                          <a:solidFill>
                            <a:srgbClr val="7F7F7F"/>
                          </a:solidFill>
                          <a:latin typeface="Times New Roman"/>
                          <a:cs typeface="Times New Roman"/>
                        </a:rPr>
                        <a:t>25.0</a:t>
                      </a:r>
                      <a:endParaRPr sz="85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9525">
                      <a:solidFill>
                        <a:srgbClr val="000000"/>
                      </a:solidFill>
                      <a:prstDash val="solid"/>
                    </a:lnR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47256">
                <a:tc>
                  <a:txBody>
                    <a:bodyPr/>
                    <a:lstStyle/>
                    <a:p>
                      <a:pPr marR="6350" algn="r">
                        <a:lnSpc>
                          <a:spcPts val="1005"/>
                        </a:lnSpc>
                        <a:spcBef>
                          <a:spcPts val="50"/>
                        </a:spcBef>
                      </a:pPr>
                      <a:r>
                        <a:rPr sz="850" spc="-20" dirty="0">
                          <a:latin typeface="Times New Roman"/>
                          <a:cs typeface="Times New Roman"/>
                        </a:rPr>
                        <a:t>225.0</a:t>
                      </a:r>
                      <a:endParaRPr sz="850">
                        <a:latin typeface="Times New Roman"/>
                        <a:cs typeface="Times New Roman"/>
                      </a:endParaRPr>
                    </a:p>
                  </a:txBody>
                  <a:tcPr marL="0" marR="0" marT="6350" marB="0"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T w="9525">
                      <a:solidFill>
                        <a:srgbClr val="000000"/>
                      </a:solidFill>
                      <a:prstDash val="soli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graphicFrame>
        <p:nvGraphicFramePr>
          <p:cNvPr id="23" name="object 23"/>
          <p:cNvGraphicFramePr>
            <a:graphicFrameLocks noGrp="1"/>
          </p:cNvGraphicFramePr>
          <p:nvPr/>
        </p:nvGraphicFramePr>
        <p:xfrm>
          <a:off x="4351210" y="6043040"/>
          <a:ext cx="897255" cy="1007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6131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321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49672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 marL="28194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850" spc="-20" dirty="0">
                          <a:latin typeface="Times New Roman"/>
                          <a:cs typeface="Times New Roman"/>
                        </a:rPr>
                        <a:t>275.0</a:t>
                      </a:r>
                      <a:endParaRPr sz="850">
                        <a:latin typeface="Times New Roman"/>
                        <a:cs typeface="Times New Roman"/>
                      </a:endParaRPr>
                    </a:p>
                  </a:txBody>
                  <a:tcPr marL="0" marR="0" marT="6350" marB="0">
                    <a:lnL w="9525">
                      <a:solidFill>
                        <a:srgbClr val="000000"/>
                      </a:solidFill>
                      <a:prstDash val="solid"/>
                    </a:lnL>
                    <a:lnT w="9525">
                      <a:solidFill>
                        <a:srgbClr val="000000"/>
                      </a:solidFill>
                      <a:prstDash val="soli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42879">
                <a:tc>
                  <a:txBody>
                    <a:bodyPr/>
                    <a:lstStyle/>
                    <a:p>
                      <a:pPr marR="5715" algn="r">
                        <a:lnSpc>
                          <a:spcPts val="1019"/>
                        </a:lnSpc>
                      </a:pPr>
                      <a:r>
                        <a:rPr sz="850" spc="-20" dirty="0">
                          <a:latin typeface="Times New Roman"/>
                          <a:cs typeface="Times New Roman"/>
                        </a:rPr>
                        <a:t>225.0</a:t>
                      </a:r>
                      <a:endParaRPr sz="85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9525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42879">
                <a:tc>
                  <a:txBody>
                    <a:bodyPr/>
                    <a:lstStyle/>
                    <a:p>
                      <a:pPr marR="6350" algn="r">
                        <a:lnSpc>
                          <a:spcPts val="1015"/>
                        </a:lnSpc>
                      </a:pPr>
                      <a:r>
                        <a:rPr sz="850" spc="-20" dirty="0">
                          <a:solidFill>
                            <a:srgbClr val="7F7F7F"/>
                          </a:solidFill>
                          <a:latin typeface="Times New Roman"/>
                          <a:cs typeface="Times New Roman"/>
                        </a:rPr>
                        <a:t>150.0</a:t>
                      </a:r>
                      <a:endParaRPr sz="85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9525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42879">
                <a:tc>
                  <a:txBody>
                    <a:bodyPr/>
                    <a:lstStyle/>
                    <a:p>
                      <a:pPr marR="6350" algn="r">
                        <a:lnSpc>
                          <a:spcPts val="1019"/>
                        </a:lnSpc>
                      </a:pPr>
                      <a:r>
                        <a:rPr sz="850" spc="-20" dirty="0">
                          <a:solidFill>
                            <a:srgbClr val="7F7F7F"/>
                          </a:solidFill>
                          <a:latin typeface="Times New Roman"/>
                          <a:cs typeface="Times New Roman"/>
                        </a:rPr>
                        <a:t>60.0</a:t>
                      </a:r>
                      <a:endParaRPr sz="85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9525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78940">
                <a:tc>
                  <a:txBody>
                    <a:bodyPr/>
                    <a:lstStyle/>
                    <a:p>
                      <a:pPr marR="6350" algn="r">
                        <a:lnSpc>
                          <a:spcPts val="1015"/>
                        </a:lnSpc>
                      </a:pPr>
                      <a:r>
                        <a:rPr sz="850" spc="-20" dirty="0">
                          <a:solidFill>
                            <a:srgbClr val="7F7F7F"/>
                          </a:solidFill>
                          <a:latin typeface="Times New Roman"/>
                          <a:cs typeface="Times New Roman"/>
                        </a:rPr>
                        <a:t>15.0</a:t>
                      </a:r>
                      <a:endParaRPr sz="85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9525">
                      <a:solidFill>
                        <a:srgbClr val="000000"/>
                      </a:solidFill>
                      <a:prstDash val="solid"/>
                    </a:lnR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46875">
                <a:tc>
                  <a:txBody>
                    <a:bodyPr/>
                    <a:lstStyle/>
                    <a:p>
                      <a:pPr marR="6350" algn="r">
                        <a:lnSpc>
                          <a:spcPts val="1005"/>
                        </a:lnSpc>
                        <a:spcBef>
                          <a:spcPts val="50"/>
                        </a:spcBef>
                      </a:pPr>
                      <a:r>
                        <a:rPr sz="850" spc="-20" dirty="0">
                          <a:latin typeface="Times New Roman"/>
                          <a:cs typeface="Times New Roman"/>
                        </a:rPr>
                        <a:t>50.0</a:t>
                      </a:r>
                      <a:endParaRPr sz="850">
                        <a:latin typeface="Times New Roman"/>
                        <a:cs typeface="Times New Roman"/>
                      </a:endParaRPr>
                    </a:p>
                  </a:txBody>
                  <a:tcPr marL="0" marR="0" marT="6350" marB="0"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T w="9525">
                      <a:solidFill>
                        <a:srgbClr val="000000"/>
                      </a:solidFill>
                      <a:prstDash val="soli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aphicFrame>
        <p:nvGraphicFramePr>
          <p:cNvPr id="24" name="object 24"/>
          <p:cNvGraphicFramePr>
            <a:graphicFrameLocks noGrp="1"/>
          </p:cNvGraphicFramePr>
          <p:nvPr/>
        </p:nvGraphicFramePr>
        <p:xfrm>
          <a:off x="6780466" y="6043040"/>
          <a:ext cx="904240" cy="101155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6004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3276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49672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 marL="28257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850" spc="-20" dirty="0">
                          <a:latin typeface="Times New Roman"/>
                          <a:cs typeface="Times New Roman"/>
                        </a:rPr>
                        <a:t>225.0</a:t>
                      </a:r>
                      <a:endParaRPr sz="850">
                        <a:latin typeface="Times New Roman"/>
                        <a:cs typeface="Times New Roman"/>
                      </a:endParaRPr>
                    </a:p>
                  </a:txBody>
                  <a:tcPr marL="0" marR="0" marT="6350" marB="0">
                    <a:lnL w="9525">
                      <a:solidFill>
                        <a:srgbClr val="000000"/>
                      </a:solidFill>
                      <a:prstDash val="solid"/>
                    </a:lnL>
                    <a:lnT w="9525">
                      <a:solidFill>
                        <a:srgbClr val="000000"/>
                      </a:solidFill>
                      <a:prstDash val="soli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42879">
                <a:tc>
                  <a:txBody>
                    <a:bodyPr/>
                    <a:lstStyle/>
                    <a:p>
                      <a:pPr marR="5715" algn="r">
                        <a:lnSpc>
                          <a:spcPts val="1019"/>
                        </a:lnSpc>
                      </a:pPr>
                      <a:r>
                        <a:rPr sz="850" spc="-20" dirty="0">
                          <a:latin typeface="Times New Roman"/>
                          <a:cs typeface="Times New Roman"/>
                        </a:rPr>
                        <a:t>225.0</a:t>
                      </a:r>
                      <a:endParaRPr sz="85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9525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42879">
                <a:tc>
                  <a:txBody>
                    <a:bodyPr/>
                    <a:lstStyle/>
                    <a:p>
                      <a:pPr marR="6350" algn="r">
                        <a:lnSpc>
                          <a:spcPts val="1015"/>
                        </a:lnSpc>
                      </a:pPr>
                      <a:r>
                        <a:rPr sz="850" spc="-20" dirty="0">
                          <a:solidFill>
                            <a:srgbClr val="7F7F7F"/>
                          </a:solidFill>
                          <a:latin typeface="Times New Roman"/>
                          <a:cs typeface="Times New Roman"/>
                        </a:rPr>
                        <a:t>150.0</a:t>
                      </a:r>
                      <a:endParaRPr sz="85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9525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42879">
                <a:tc>
                  <a:txBody>
                    <a:bodyPr/>
                    <a:lstStyle/>
                    <a:p>
                      <a:pPr marR="6350" algn="r">
                        <a:lnSpc>
                          <a:spcPts val="1019"/>
                        </a:lnSpc>
                      </a:pPr>
                      <a:r>
                        <a:rPr sz="850" spc="-20" dirty="0">
                          <a:solidFill>
                            <a:srgbClr val="7F7F7F"/>
                          </a:solidFill>
                          <a:latin typeface="Times New Roman"/>
                          <a:cs typeface="Times New Roman"/>
                        </a:rPr>
                        <a:t>60.0</a:t>
                      </a:r>
                      <a:endParaRPr sz="85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9525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42879">
                <a:tc>
                  <a:txBody>
                    <a:bodyPr/>
                    <a:lstStyle/>
                    <a:p>
                      <a:pPr marR="6350" algn="r">
                        <a:lnSpc>
                          <a:spcPts val="1015"/>
                        </a:lnSpc>
                      </a:pPr>
                      <a:r>
                        <a:rPr sz="850" spc="-20" dirty="0">
                          <a:solidFill>
                            <a:srgbClr val="7F7F7F"/>
                          </a:solidFill>
                          <a:latin typeface="Times New Roman"/>
                          <a:cs typeface="Times New Roman"/>
                        </a:rPr>
                        <a:t>15.0</a:t>
                      </a:r>
                      <a:endParaRPr sz="85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9525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36061">
                <a:tc>
                  <a:txBody>
                    <a:bodyPr/>
                    <a:lstStyle/>
                    <a:p>
                      <a:pPr marR="6350" algn="r">
                        <a:lnSpc>
                          <a:spcPts val="969"/>
                        </a:lnSpc>
                      </a:pPr>
                      <a:r>
                        <a:rPr sz="850" spc="-10" dirty="0">
                          <a:solidFill>
                            <a:srgbClr val="7F7F7F"/>
                          </a:solidFill>
                          <a:latin typeface="Times New Roman"/>
                          <a:cs typeface="Times New Roman"/>
                        </a:rPr>
                        <a:t>0.0</a:t>
                      </a:r>
                      <a:endParaRPr sz="85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9525">
                      <a:solidFill>
                        <a:srgbClr val="000000"/>
                      </a:solidFill>
                      <a:prstDash val="solid"/>
                    </a:lnR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46875">
                <a:tc>
                  <a:txBody>
                    <a:bodyPr/>
                    <a:lstStyle/>
                    <a:p>
                      <a:pPr marR="6350" algn="r">
                        <a:lnSpc>
                          <a:spcPts val="1005"/>
                        </a:lnSpc>
                        <a:spcBef>
                          <a:spcPts val="50"/>
                        </a:spcBef>
                      </a:pPr>
                      <a:r>
                        <a:rPr sz="850" spc="-10" dirty="0">
                          <a:latin typeface="Times New Roman"/>
                          <a:cs typeface="Times New Roman"/>
                        </a:rPr>
                        <a:t>0.0</a:t>
                      </a:r>
                      <a:endParaRPr sz="850">
                        <a:latin typeface="Times New Roman"/>
                        <a:cs typeface="Times New Roman"/>
                      </a:endParaRPr>
                    </a:p>
                  </a:txBody>
                  <a:tcPr marL="0" marR="0" marT="6350" marB="0"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T w="9525">
                      <a:solidFill>
                        <a:srgbClr val="000000"/>
                      </a:solidFill>
                      <a:prstDash val="soli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25" name="object 25"/>
          <p:cNvSpPr txBox="1"/>
          <p:nvPr/>
        </p:nvSpPr>
        <p:spPr>
          <a:xfrm>
            <a:off x="4499884" y="1597820"/>
            <a:ext cx="594360" cy="15430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850" i="1" spc="-5" dirty="0">
                <a:latin typeface="Times New Roman"/>
                <a:cs typeface="Times New Roman"/>
              </a:rPr>
              <a:t>I</a:t>
            </a:r>
            <a:r>
              <a:rPr sz="850" i="1" spc="20" dirty="0">
                <a:latin typeface="Times New Roman"/>
                <a:cs typeface="Times New Roman"/>
              </a:rPr>
              <a:t>n</a:t>
            </a:r>
            <a:r>
              <a:rPr sz="850" i="1" spc="-20" dirty="0">
                <a:latin typeface="Times New Roman"/>
                <a:cs typeface="Times New Roman"/>
              </a:rPr>
              <a:t>t</a:t>
            </a:r>
            <a:r>
              <a:rPr sz="850" i="1" spc="15" dirty="0">
                <a:latin typeface="Times New Roman"/>
                <a:cs typeface="Times New Roman"/>
              </a:rPr>
              <a:t>e</a:t>
            </a:r>
            <a:r>
              <a:rPr sz="850" i="1" dirty="0">
                <a:latin typeface="Times New Roman"/>
                <a:cs typeface="Times New Roman"/>
              </a:rPr>
              <a:t>r</a:t>
            </a:r>
            <a:r>
              <a:rPr sz="850" i="1" spc="-55" dirty="0">
                <a:latin typeface="Times New Roman"/>
                <a:cs typeface="Times New Roman"/>
              </a:rPr>
              <a:t>m</a:t>
            </a:r>
            <a:r>
              <a:rPr sz="850" i="1" spc="10" dirty="0">
                <a:latin typeface="Times New Roman"/>
                <a:cs typeface="Times New Roman"/>
              </a:rPr>
              <a:t>e</a:t>
            </a:r>
            <a:r>
              <a:rPr sz="850" i="1" spc="20" dirty="0">
                <a:latin typeface="Times New Roman"/>
                <a:cs typeface="Times New Roman"/>
              </a:rPr>
              <a:t>d</a:t>
            </a:r>
            <a:r>
              <a:rPr sz="850" i="1" spc="-15" dirty="0">
                <a:latin typeface="Times New Roman"/>
                <a:cs typeface="Times New Roman"/>
              </a:rPr>
              <a:t>i</a:t>
            </a:r>
            <a:r>
              <a:rPr sz="850" i="1" spc="20" dirty="0">
                <a:latin typeface="Times New Roman"/>
                <a:cs typeface="Times New Roman"/>
              </a:rPr>
              <a:t>a</a:t>
            </a:r>
            <a:r>
              <a:rPr sz="850" i="1" dirty="0">
                <a:latin typeface="Times New Roman"/>
                <a:cs typeface="Times New Roman"/>
              </a:rPr>
              <a:t>r</a:t>
            </a:r>
            <a:r>
              <a:rPr sz="850" i="1" spc="-5" dirty="0">
                <a:latin typeface="Times New Roman"/>
                <a:cs typeface="Times New Roman"/>
              </a:rPr>
              <a:t>y</a:t>
            </a:r>
            <a:endParaRPr sz="850">
              <a:latin typeface="Times New Roman"/>
              <a:cs typeface="Times New Roman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5771691" y="1597820"/>
            <a:ext cx="481330" cy="15430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850" i="1" dirty="0">
                <a:latin typeface="Times New Roman"/>
                <a:cs typeface="Times New Roman"/>
              </a:rPr>
              <a:t>Advertiser</a:t>
            </a:r>
            <a:endParaRPr sz="850">
              <a:latin typeface="Times New Roman"/>
              <a:cs typeface="Times New Roman"/>
            </a:endParaRPr>
          </a:p>
        </p:txBody>
      </p:sp>
      <p:sp>
        <p:nvSpPr>
          <p:cNvPr id="27" name="object 27"/>
          <p:cNvSpPr txBox="1"/>
          <p:nvPr/>
        </p:nvSpPr>
        <p:spPr>
          <a:xfrm>
            <a:off x="6878932" y="1597820"/>
            <a:ext cx="687705" cy="15430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850" i="1" spc="-25" dirty="0">
                <a:latin typeface="Times New Roman"/>
                <a:cs typeface="Times New Roman"/>
              </a:rPr>
              <a:t>T</a:t>
            </a:r>
            <a:r>
              <a:rPr sz="850" i="1" spc="20" dirty="0">
                <a:latin typeface="Times New Roman"/>
                <a:cs typeface="Times New Roman"/>
              </a:rPr>
              <a:t>o</a:t>
            </a:r>
            <a:r>
              <a:rPr sz="850" i="1" spc="-20" dirty="0">
                <a:latin typeface="Times New Roman"/>
                <a:cs typeface="Times New Roman"/>
              </a:rPr>
              <a:t>t</a:t>
            </a:r>
            <a:r>
              <a:rPr sz="850" i="1" spc="20" dirty="0">
                <a:latin typeface="Times New Roman"/>
                <a:cs typeface="Times New Roman"/>
              </a:rPr>
              <a:t>a</a:t>
            </a:r>
            <a:r>
              <a:rPr sz="850" i="1" spc="-5" dirty="0">
                <a:latin typeface="Times New Roman"/>
                <a:cs typeface="Times New Roman"/>
              </a:rPr>
              <a:t>l</a:t>
            </a:r>
            <a:r>
              <a:rPr sz="850" i="1" dirty="0">
                <a:latin typeface="Times New Roman"/>
                <a:cs typeface="Times New Roman"/>
              </a:rPr>
              <a:t> </a:t>
            </a:r>
            <a:r>
              <a:rPr sz="850" i="1" spc="-15" dirty="0">
                <a:latin typeface="Times New Roman"/>
                <a:cs typeface="Times New Roman"/>
              </a:rPr>
              <a:t>E</a:t>
            </a:r>
            <a:r>
              <a:rPr sz="850" i="1" spc="10" dirty="0">
                <a:latin typeface="Times New Roman"/>
                <a:cs typeface="Times New Roman"/>
              </a:rPr>
              <a:t>c</a:t>
            </a:r>
            <a:r>
              <a:rPr sz="850" i="1" spc="20" dirty="0">
                <a:latin typeface="Times New Roman"/>
                <a:cs typeface="Times New Roman"/>
              </a:rPr>
              <a:t>ono</a:t>
            </a:r>
            <a:r>
              <a:rPr sz="850" i="1" spc="-55" dirty="0">
                <a:latin typeface="Times New Roman"/>
                <a:cs typeface="Times New Roman"/>
              </a:rPr>
              <a:t>m</a:t>
            </a:r>
            <a:r>
              <a:rPr sz="850" i="1" spc="-5" dirty="0">
                <a:latin typeface="Times New Roman"/>
                <a:cs typeface="Times New Roman"/>
              </a:rPr>
              <a:t>y</a:t>
            </a:r>
            <a:endParaRPr sz="850">
              <a:latin typeface="Times New Roman"/>
              <a:cs typeface="Times New Roman"/>
            </a:endParaRPr>
          </a:p>
        </p:txBody>
      </p:sp>
      <p:graphicFrame>
        <p:nvGraphicFramePr>
          <p:cNvPr id="28" name="object 28"/>
          <p:cNvGraphicFramePr>
            <a:graphicFrameLocks noGrp="1"/>
          </p:cNvGraphicFramePr>
          <p:nvPr/>
        </p:nvGraphicFramePr>
        <p:xfrm>
          <a:off x="980187" y="1922293"/>
          <a:ext cx="6697345" cy="512889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6635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733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6004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407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6322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3022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682625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85471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361314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533400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</a:tblGrid>
              <a:tr h="124248">
                <a:tc gridSpan="4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1590">
                        <a:lnSpc>
                          <a:spcPts val="880"/>
                        </a:lnSpc>
                      </a:pPr>
                      <a:r>
                        <a:rPr sz="850" dirty="0">
                          <a:latin typeface="Times New Roman"/>
                          <a:cs typeface="Times New Roman"/>
                        </a:rPr>
                        <a:t>Uses</a:t>
                      </a:r>
                      <a:endParaRPr sz="85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14604" algn="r">
                        <a:lnSpc>
                          <a:spcPts val="880"/>
                        </a:lnSpc>
                      </a:pPr>
                      <a:r>
                        <a:rPr sz="850" spc="-5" dirty="0">
                          <a:latin typeface="Times New Roman"/>
                          <a:cs typeface="Times New Roman"/>
                        </a:rPr>
                        <a:t>Resources</a:t>
                      </a:r>
                      <a:endParaRPr sz="85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42265">
                        <a:lnSpc>
                          <a:spcPts val="880"/>
                        </a:lnSpc>
                      </a:pPr>
                      <a:r>
                        <a:rPr sz="850" dirty="0">
                          <a:latin typeface="Times New Roman"/>
                          <a:cs typeface="Times New Roman"/>
                        </a:rPr>
                        <a:t>Uses</a:t>
                      </a:r>
                      <a:endParaRPr sz="85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335915" algn="r">
                        <a:lnSpc>
                          <a:spcPts val="880"/>
                        </a:lnSpc>
                      </a:pPr>
                      <a:r>
                        <a:rPr sz="850" spc="-5" dirty="0">
                          <a:latin typeface="Times New Roman"/>
                          <a:cs typeface="Times New Roman"/>
                        </a:rPr>
                        <a:t>Resources</a:t>
                      </a:r>
                      <a:endParaRPr sz="85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0955">
                        <a:lnSpc>
                          <a:spcPts val="880"/>
                        </a:lnSpc>
                      </a:pPr>
                      <a:r>
                        <a:rPr sz="850" dirty="0">
                          <a:latin typeface="Times New Roman"/>
                          <a:cs typeface="Times New Roman"/>
                        </a:rPr>
                        <a:t>Uses</a:t>
                      </a:r>
                      <a:endParaRPr sz="85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14604" algn="r">
                        <a:lnSpc>
                          <a:spcPts val="880"/>
                        </a:lnSpc>
                      </a:pPr>
                      <a:r>
                        <a:rPr sz="850" spc="-5" dirty="0">
                          <a:latin typeface="Times New Roman"/>
                          <a:cs typeface="Times New Roman"/>
                        </a:rPr>
                        <a:t>Resources</a:t>
                      </a:r>
                      <a:endParaRPr sz="85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46494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9525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L="17145">
                        <a:lnSpc>
                          <a:spcPts val="1010"/>
                        </a:lnSpc>
                        <a:spcBef>
                          <a:spcPts val="75"/>
                        </a:spcBef>
                      </a:pPr>
                      <a:r>
                        <a:rPr sz="850" spc="-25" dirty="0">
                          <a:latin typeface="Times New Roman"/>
                          <a:cs typeface="Times New Roman"/>
                        </a:rPr>
                        <a:t>Output</a:t>
                      </a:r>
                      <a:endParaRPr sz="850">
                        <a:latin typeface="Times New Roman"/>
                        <a:cs typeface="Times New Roman"/>
                      </a:endParaRPr>
                    </a:p>
                  </a:txBody>
                  <a:tcPr marL="0" marR="0" marT="9525" marB="0">
                    <a:lnL w="9525">
                      <a:solidFill>
                        <a:srgbClr val="000000"/>
                      </a:solidFill>
                      <a:prstDash val="solid"/>
                    </a:lnL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 marR="331470" algn="r">
                        <a:lnSpc>
                          <a:spcPts val="1010"/>
                        </a:lnSpc>
                        <a:spcBef>
                          <a:spcPts val="45"/>
                        </a:spcBef>
                      </a:pPr>
                      <a:r>
                        <a:rPr sz="850" spc="-20" dirty="0">
                          <a:latin typeface="Times New Roman"/>
                          <a:cs typeface="Times New Roman"/>
                        </a:rPr>
                        <a:t>275.0</a:t>
                      </a:r>
                      <a:endParaRPr sz="850">
                        <a:latin typeface="Times New Roman"/>
                        <a:cs typeface="Times New Roman"/>
                      </a:endParaRPr>
                    </a:p>
                  </a:txBody>
                  <a:tcPr marL="0" marR="0" marT="5715" marB="0">
                    <a:lnL w="9525">
                      <a:solidFill>
                        <a:srgbClr val="000000"/>
                      </a:solidFill>
                      <a:prstDash val="solid"/>
                    </a:lnL>
                    <a:lnT w="9525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45594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9525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L="81915"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r>
                        <a:rPr sz="850" spc="-20" dirty="0">
                          <a:latin typeface="Times New Roman"/>
                          <a:cs typeface="Times New Roman"/>
                        </a:rPr>
                        <a:t>Predictive</a:t>
                      </a:r>
                      <a:r>
                        <a:rPr sz="850" spc="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850" spc="5" dirty="0">
                          <a:latin typeface="Times New Roman"/>
                          <a:cs typeface="Times New Roman"/>
                        </a:rPr>
                        <a:t>ad</a:t>
                      </a:r>
                      <a:r>
                        <a:rPr sz="850" spc="-3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850" spc="-5" dirty="0">
                          <a:latin typeface="Times New Roman"/>
                          <a:cs typeface="Times New Roman"/>
                        </a:rPr>
                        <a:t>services</a:t>
                      </a:r>
                      <a:endParaRPr sz="850">
                        <a:latin typeface="Times New Roman"/>
                        <a:cs typeface="Times New Roman"/>
                      </a:endParaRPr>
                    </a:p>
                  </a:txBody>
                  <a:tcPr marL="0" marR="0" marT="2540" marB="0">
                    <a:lnL w="9525">
                      <a:solidFill>
                        <a:srgbClr val="000000"/>
                      </a:solidFill>
                      <a:prstDash val="solid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9525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4287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9525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L="81915">
                        <a:lnSpc>
                          <a:spcPts val="1015"/>
                        </a:lnSpc>
                      </a:pPr>
                      <a:r>
                        <a:rPr sz="850" spc="-65" dirty="0">
                          <a:latin typeface="Times New Roman"/>
                          <a:cs typeface="Times New Roman"/>
                        </a:rPr>
                        <a:t>"</a:t>
                      </a:r>
                      <a:r>
                        <a:rPr sz="850" spc="-20" dirty="0">
                          <a:latin typeface="Times New Roman"/>
                          <a:cs typeface="Times New Roman"/>
                        </a:rPr>
                        <a:t>F</a:t>
                      </a:r>
                      <a:r>
                        <a:rPr sz="850" spc="-5" dirty="0">
                          <a:latin typeface="Times New Roman"/>
                          <a:cs typeface="Times New Roman"/>
                        </a:rPr>
                        <a:t>r</a:t>
                      </a:r>
                      <a:r>
                        <a:rPr sz="850" spc="20" dirty="0">
                          <a:latin typeface="Times New Roman"/>
                          <a:cs typeface="Times New Roman"/>
                        </a:rPr>
                        <a:t>ee</a:t>
                      </a:r>
                      <a:r>
                        <a:rPr sz="850" dirty="0">
                          <a:latin typeface="Times New Roman"/>
                          <a:cs typeface="Times New Roman"/>
                        </a:rPr>
                        <a:t>"</a:t>
                      </a:r>
                      <a:r>
                        <a:rPr sz="850" spc="-5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850" spc="-30" dirty="0">
                          <a:latin typeface="Times New Roman"/>
                          <a:cs typeface="Times New Roman"/>
                        </a:rPr>
                        <a:t>p</a:t>
                      </a:r>
                      <a:r>
                        <a:rPr sz="850" dirty="0">
                          <a:latin typeface="Times New Roman"/>
                          <a:cs typeface="Times New Roman"/>
                        </a:rPr>
                        <a:t>r</a:t>
                      </a:r>
                      <a:r>
                        <a:rPr sz="850" spc="-35" dirty="0">
                          <a:latin typeface="Times New Roman"/>
                          <a:cs typeface="Times New Roman"/>
                        </a:rPr>
                        <a:t>o</a:t>
                      </a:r>
                      <a:r>
                        <a:rPr sz="850" spc="-30" dirty="0">
                          <a:latin typeface="Times New Roman"/>
                          <a:cs typeface="Times New Roman"/>
                        </a:rPr>
                        <a:t>d</a:t>
                      </a:r>
                      <a:r>
                        <a:rPr sz="850" spc="-35" dirty="0">
                          <a:latin typeface="Times New Roman"/>
                          <a:cs typeface="Times New Roman"/>
                        </a:rPr>
                        <a:t>u</a:t>
                      </a:r>
                      <a:r>
                        <a:rPr sz="850" spc="20" dirty="0">
                          <a:latin typeface="Times New Roman"/>
                          <a:cs typeface="Times New Roman"/>
                        </a:rPr>
                        <a:t>c</a:t>
                      </a:r>
                      <a:r>
                        <a:rPr sz="850" spc="-10" dirty="0">
                          <a:latin typeface="Times New Roman"/>
                          <a:cs typeface="Times New Roman"/>
                        </a:rPr>
                        <a:t>t</a:t>
                      </a:r>
                      <a:r>
                        <a:rPr sz="850" dirty="0">
                          <a:latin typeface="Times New Roman"/>
                          <a:cs typeface="Times New Roman"/>
                        </a:rPr>
                        <a:t>s</a:t>
                      </a:r>
                      <a:endParaRPr sz="85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9525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4287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9525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L="81915">
                        <a:lnSpc>
                          <a:spcPts val="1019"/>
                        </a:lnSpc>
                      </a:pPr>
                      <a:r>
                        <a:rPr sz="850" spc="-20" dirty="0">
                          <a:latin typeface="Times New Roman"/>
                          <a:cs typeface="Times New Roman"/>
                        </a:rPr>
                        <a:t>S</a:t>
                      </a:r>
                      <a:r>
                        <a:rPr sz="850" spc="-35" dirty="0">
                          <a:latin typeface="Times New Roman"/>
                          <a:cs typeface="Times New Roman"/>
                        </a:rPr>
                        <a:t>o</a:t>
                      </a:r>
                      <a:r>
                        <a:rPr sz="850" dirty="0">
                          <a:latin typeface="Times New Roman"/>
                          <a:cs typeface="Times New Roman"/>
                        </a:rPr>
                        <a:t>f</a:t>
                      </a:r>
                      <a:r>
                        <a:rPr sz="850" spc="-10" dirty="0">
                          <a:latin typeface="Times New Roman"/>
                          <a:cs typeface="Times New Roman"/>
                        </a:rPr>
                        <a:t>t</a:t>
                      </a:r>
                      <a:r>
                        <a:rPr sz="850" spc="5" dirty="0">
                          <a:latin typeface="Times New Roman"/>
                          <a:cs typeface="Times New Roman"/>
                        </a:rPr>
                        <a:t>w</a:t>
                      </a:r>
                      <a:r>
                        <a:rPr sz="850" spc="15" dirty="0">
                          <a:latin typeface="Times New Roman"/>
                          <a:cs typeface="Times New Roman"/>
                        </a:rPr>
                        <a:t>a</a:t>
                      </a:r>
                      <a:r>
                        <a:rPr sz="850" dirty="0">
                          <a:latin typeface="Times New Roman"/>
                          <a:cs typeface="Times New Roman"/>
                        </a:rPr>
                        <a:t>re</a:t>
                      </a:r>
                      <a:r>
                        <a:rPr sz="850" spc="3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850" dirty="0">
                          <a:latin typeface="Times New Roman"/>
                          <a:cs typeface="Times New Roman"/>
                        </a:rPr>
                        <a:t>(</a:t>
                      </a:r>
                      <a:r>
                        <a:rPr sz="850" spc="-30" dirty="0">
                          <a:latin typeface="Times New Roman"/>
                          <a:cs typeface="Times New Roman"/>
                        </a:rPr>
                        <a:t>p</a:t>
                      </a:r>
                      <a:r>
                        <a:rPr sz="850" spc="-70" dirty="0">
                          <a:latin typeface="Times New Roman"/>
                          <a:cs typeface="Times New Roman"/>
                        </a:rPr>
                        <a:t>l</a:t>
                      </a:r>
                      <a:r>
                        <a:rPr sz="850" spc="20" dirty="0">
                          <a:latin typeface="Times New Roman"/>
                          <a:cs typeface="Times New Roman"/>
                        </a:rPr>
                        <a:t>a</a:t>
                      </a:r>
                      <a:r>
                        <a:rPr sz="850" spc="-15" dirty="0">
                          <a:latin typeface="Times New Roman"/>
                          <a:cs typeface="Times New Roman"/>
                        </a:rPr>
                        <a:t>t</a:t>
                      </a:r>
                      <a:r>
                        <a:rPr sz="850" dirty="0">
                          <a:latin typeface="Times New Roman"/>
                          <a:cs typeface="Times New Roman"/>
                        </a:rPr>
                        <a:t>f</a:t>
                      </a:r>
                      <a:r>
                        <a:rPr sz="850" spc="-30" dirty="0">
                          <a:latin typeface="Times New Roman"/>
                          <a:cs typeface="Times New Roman"/>
                        </a:rPr>
                        <a:t>o</a:t>
                      </a:r>
                      <a:r>
                        <a:rPr sz="850" dirty="0">
                          <a:latin typeface="Times New Roman"/>
                          <a:cs typeface="Times New Roman"/>
                        </a:rPr>
                        <a:t>rm</a:t>
                      </a:r>
                      <a:r>
                        <a:rPr sz="850" spc="-3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850" spc="20" dirty="0">
                          <a:latin typeface="Times New Roman"/>
                          <a:cs typeface="Times New Roman"/>
                        </a:rPr>
                        <a:t>a</a:t>
                      </a:r>
                      <a:r>
                        <a:rPr sz="850" spc="5" dirty="0">
                          <a:latin typeface="Times New Roman"/>
                          <a:cs typeface="Times New Roman"/>
                        </a:rPr>
                        <a:t>ss</a:t>
                      </a:r>
                      <a:r>
                        <a:rPr sz="850" spc="20" dirty="0">
                          <a:latin typeface="Times New Roman"/>
                          <a:cs typeface="Times New Roman"/>
                        </a:rPr>
                        <a:t>e</a:t>
                      </a:r>
                      <a:r>
                        <a:rPr sz="850" spc="-15" dirty="0">
                          <a:latin typeface="Times New Roman"/>
                          <a:cs typeface="Times New Roman"/>
                        </a:rPr>
                        <a:t>t</a:t>
                      </a:r>
                      <a:r>
                        <a:rPr sz="850" dirty="0">
                          <a:latin typeface="Times New Roman"/>
                          <a:cs typeface="Times New Roman"/>
                        </a:rPr>
                        <a:t>)</a:t>
                      </a:r>
                      <a:endParaRPr sz="85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9525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3328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9525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L="81915">
                        <a:lnSpc>
                          <a:spcPts val="950"/>
                        </a:lnSpc>
                      </a:pPr>
                      <a:r>
                        <a:rPr sz="850" spc="-10" dirty="0">
                          <a:latin typeface="Times New Roman"/>
                          <a:cs typeface="Times New Roman"/>
                        </a:rPr>
                        <a:t>Software</a:t>
                      </a:r>
                      <a:r>
                        <a:rPr sz="850" spc="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850" spc="-5" dirty="0">
                          <a:latin typeface="Times New Roman"/>
                          <a:cs typeface="Times New Roman"/>
                        </a:rPr>
                        <a:t>(database</a:t>
                      </a:r>
                      <a:r>
                        <a:rPr sz="850" spc="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850" dirty="0">
                          <a:latin typeface="Times New Roman"/>
                          <a:cs typeface="Times New Roman"/>
                        </a:rPr>
                        <a:t>asset)</a:t>
                      </a:r>
                      <a:endParaRPr sz="85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9525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50113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9525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R="248920" algn="r">
                        <a:lnSpc>
                          <a:spcPts val="1010"/>
                        </a:lnSpc>
                        <a:spcBef>
                          <a:spcPts val="75"/>
                        </a:spcBef>
                      </a:pPr>
                      <a:r>
                        <a:rPr sz="850" spc="-10" dirty="0">
                          <a:latin typeface="Times New Roman"/>
                          <a:cs typeface="Times New Roman"/>
                        </a:rPr>
                        <a:t>Software</a:t>
                      </a:r>
                      <a:r>
                        <a:rPr sz="850" spc="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850" spc="-10" dirty="0">
                          <a:latin typeface="Times New Roman"/>
                          <a:cs typeface="Times New Roman"/>
                        </a:rPr>
                        <a:t>(data</a:t>
                      </a:r>
                      <a:r>
                        <a:rPr sz="850" spc="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850" spc="5" dirty="0">
                          <a:latin typeface="Times New Roman"/>
                          <a:cs typeface="Times New Roman"/>
                        </a:rPr>
                        <a:t>asset-R&amp;P)</a:t>
                      </a:r>
                      <a:endParaRPr sz="850">
                        <a:latin typeface="Times New Roman"/>
                        <a:cs typeface="Times New Roman"/>
                      </a:endParaRPr>
                    </a:p>
                  </a:txBody>
                  <a:tcPr marL="0" marR="0" marT="9525" marB="0">
                    <a:lnL w="9525">
                      <a:solidFill>
                        <a:srgbClr val="000000"/>
                      </a:solidFill>
                      <a:prstDash val="solid"/>
                    </a:lnL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9525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solidFill>
                      <a:srgbClr val="F4B0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45233">
                <a:tc>
                  <a:txBody>
                    <a:bodyPr/>
                    <a:lstStyle/>
                    <a:p>
                      <a:pPr marL="31750">
                        <a:lnSpc>
                          <a:spcPts val="980"/>
                        </a:lnSpc>
                      </a:pPr>
                      <a:r>
                        <a:rPr sz="850" spc="-20" dirty="0">
                          <a:latin typeface="Times New Roman"/>
                          <a:cs typeface="Times New Roman"/>
                        </a:rPr>
                        <a:t>Production</a:t>
                      </a:r>
                      <a:endParaRPr sz="85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9525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R="227965" algn="r"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r>
                        <a:rPr sz="850" spc="-10" dirty="0">
                          <a:latin typeface="Times New Roman"/>
                          <a:cs typeface="Times New Roman"/>
                        </a:rPr>
                        <a:t>Software</a:t>
                      </a:r>
                      <a:r>
                        <a:rPr sz="850" spc="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850" spc="-10" dirty="0">
                          <a:latin typeface="Times New Roman"/>
                          <a:cs typeface="Times New Roman"/>
                        </a:rPr>
                        <a:t>(data</a:t>
                      </a:r>
                      <a:r>
                        <a:rPr sz="850" spc="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850" spc="5" dirty="0">
                          <a:latin typeface="Times New Roman"/>
                          <a:cs typeface="Times New Roman"/>
                        </a:rPr>
                        <a:t>asset-OP-P)</a:t>
                      </a:r>
                      <a:endParaRPr sz="850">
                        <a:latin typeface="Times New Roman"/>
                        <a:cs typeface="Times New Roman"/>
                      </a:endParaRPr>
                    </a:p>
                  </a:txBody>
                  <a:tcPr marL="0" marR="0" marT="1905" marB="0">
                    <a:lnL w="9525">
                      <a:solidFill>
                        <a:srgbClr val="000000"/>
                      </a:solidFill>
                      <a:prstDash val="solid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9525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42921">
                <a:tc>
                  <a:txBody>
                    <a:bodyPr/>
                    <a:lstStyle/>
                    <a:p>
                      <a:pPr marL="31750">
                        <a:lnSpc>
                          <a:spcPct val="100000"/>
                        </a:lnSpc>
                      </a:pPr>
                      <a:r>
                        <a:rPr sz="850" spc="-15" dirty="0">
                          <a:latin typeface="Times New Roman"/>
                          <a:cs typeface="Times New Roman"/>
                        </a:rPr>
                        <a:t>Account</a:t>
                      </a:r>
                      <a:endParaRPr sz="85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9525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L="81915">
                        <a:lnSpc>
                          <a:spcPts val="1019"/>
                        </a:lnSpc>
                      </a:pPr>
                      <a:r>
                        <a:rPr sz="850" spc="30" dirty="0">
                          <a:latin typeface="Times New Roman"/>
                          <a:cs typeface="Times New Roman"/>
                        </a:rPr>
                        <a:t>P</a:t>
                      </a:r>
                      <a:r>
                        <a:rPr sz="850" dirty="0">
                          <a:latin typeface="Times New Roman"/>
                          <a:cs typeface="Times New Roman"/>
                        </a:rPr>
                        <a:t>r</a:t>
                      </a:r>
                      <a:r>
                        <a:rPr sz="850" spc="-30" dirty="0">
                          <a:latin typeface="Times New Roman"/>
                          <a:cs typeface="Times New Roman"/>
                        </a:rPr>
                        <a:t>o</a:t>
                      </a:r>
                      <a:r>
                        <a:rPr sz="850" spc="-35" dirty="0">
                          <a:latin typeface="Times New Roman"/>
                          <a:cs typeface="Times New Roman"/>
                        </a:rPr>
                        <a:t>v</a:t>
                      </a:r>
                      <a:r>
                        <a:rPr sz="850" spc="-70" dirty="0">
                          <a:latin typeface="Times New Roman"/>
                          <a:cs typeface="Times New Roman"/>
                        </a:rPr>
                        <a:t>i</a:t>
                      </a:r>
                      <a:r>
                        <a:rPr sz="850" spc="10" dirty="0">
                          <a:latin typeface="Times New Roman"/>
                          <a:cs typeface="Times New Roman"/>
                        </a:rPr>
                        <a:t>s</a:t>
                      </a:r>
                      <a:r>
                        <a:rPr sz="850" spc="-70" dirty="0">
                          <a:latin typeface="Times New Roman"/>
                          <a:cs typeface="Times New Roman"/>
                        </a:rPr>
                        <a:t>i</a:t>
                      </a:r>
                      <a:r>
                        <a:rPr sz="850" spc="-35" dirty="0">
                          <a:latin typeface="Times New Roman"/>
                          <a:cs typeface="Times New Roman"/>
                        </a:rPr>
                        <a:t>o</a:t>
                      </a:r>
                      <a:r>
                        <a:rPr sz="850" dirty="0">
                          <a:latin typeface="Times New Roman"/>
                          <a:cs typeface="Times New Roman"/>
                        </a:rPr>
                        <a:t>n</a:t>
                      </a:r>
                      <a:r>
                        <a:rPr sz="850" spc="-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850" spc="-30" dirty="0">
                          <a:latin typeface="Times New Roman"/>
                          <a:cs typeface="Times New Roman"/>
                        </a:rPr>
                        <a:t>o</a:t>
                      </a:r>
                      <a:r>
                        <a:rPr sz="850" dirty="0">
                          <a:latin typeface="Times New Roman"/>
                          <a:cs typeface="Times New Roman"/>
                        </a:rPr>
                        <a:t>f</a:t>
                      </a:r>
                      <a:r>
                        <a:rPr sz="850" spc="10" dirty="0">
                          <a:latin typeface="Times New Roman"/>
                          <a:cs typeface="Times New Roman"/>
                        </a:rPr>
                        <a:t> O</a:t>
                      </a:r>
                      <a:r>
                        <a:rPr sz="850" spc="30" dirty="0">
                          <a:latin typeface="Times New Roman"/>
                          <a:cs typeface="Times New Roman"/>
                        </a:rPr>
                        <a:t>P</a:t>
                      </a:r>
                      <a:r>
                        <a:rPr sz="850" dirty="0">
                          <a:latin typeface="Times New Roman"/>
                          <a:cs typeface="Times New Roman"/>
                        </a:rPr>
                        <a:t>s</a:t>
                      </a:r>
                      <a:endParaRPr sz="85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9525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42836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9525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L="81915">
                        <a:lnSpc>
                          <a:spcPts val="1015"/>
                        </a:lnSpc>
                      </a:pPr>
                      <a:r>
                        <a:rPr sz="850" spc="-15" dirty="0">
                          <a:latin typeface="Times New Roman"/>
                          <a:cs typeface="Times New Roman"/>
                        </a:rPr>
                        <a:t>Advertised</a:t>
                      </a:r>
                      <a:r>
                        <a:rPr sz="850" spc="-3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850" spc="-20" dirty="0">
                          <a:latin typeface="Times New Roman"/>
                          <a:cs typeface="Times New Roman"/>
                        </a:rPr>
                        <a:t>product</a:t>
                      </a:r>
                      <a:endParaRPr sz="85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9525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R="331470" algn="r">
                        <a:lnSpc>
                          <a:spcPts val="1015"/>
                        </a:lnSpc>
                      </a:pPr>
                      <a:r>
                        <a:rPr sz="850" spc="-20" dirty="0">
                          <a:solidFill>
                            <a:srgbClr val="7F7F7F"/>
                          </a:solidFill>
                          <a:latin typeface="Times New Roman"/>
                          <a:cs typeface="Times New Roman"/>
                        </a:rPr>
                        <a:t>275.0</a:t>
                      </a:r>
                      <a:endParaRPr sz="85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4287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9525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L="17145">
                        <a:lnSpc>
                          <a:spcPts val="1019"/>
                        </a:lnSpc>
                      </a:pPr>
                      <a:r>
                        <a:rPr sz="850" spc="-15" dirty="0">
                          <a:latin typeface="Times New Roman"/>
                          <a:cs typeface="Times New Roman"/>
                        </a:rPr>
                        <a:t>Intermediate</a:t>
                      </a:r>
                      <a:r>
                        <a:rPr sz="850" spc="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850" spc="-30" dirty="0">
                          <a:latin typeface="Times New Roman"/>
                          <a:cs typeface="Times New Roman"/>
                        </a:rPr>
                        <a:t>consumption</a:t>
                      </a:r>
                      <a:endParaRPr sz="85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5715" algn="r">
                        <a:lnSpc>
                          <a:spcPts val="1019"/>
                        </a:lnSpc>
                      </a:pPr>
                      <a:r>
                        <a:rPr sz="850" spc="-20" dirty="0">
                          <a:latin typeface="Times New Roman"/>
                          <a:cs typeface="Times New Roman"/>
                        </a:rPr>
                        <a:t>250.0</a:t>
                      </a:r>
                      <a:endParaRPr sz="85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9525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4287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9525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L="81915">
                        <a:lnSpc>
                          <a:spcPts val="1015"/>
                        </a:lnSpc>
                      </a:pPr>
                      <a:r>
                        <a:rPr sz="850" spc="-20" dirty="0">
                          <a:latin typeface="Times New Roman"/>
                          <a:cs typeface="Times New Roman"/>
                        </a:rPr>
                        <a:t>Predictive</a:t>
                      </a:r>
                      <a:r>
                        <a:rPr sz="850" spc="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850" spc="5" dirty="0">
                          <a:latin typeface="Times New Roman"/>
                          <a:cs typeface="Times New Roman"/>
                        </a:rPr>
                        <a:t>ad</a:t>
                      </a:r>
                      <a:r>
                        <a:rPr sz="850" spc="-3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850" spc="-5" dirty="0">
                          <a:latin typeface="Times New Roman"/>
                          <a:cs typeface="Times New Roman"/>
                        </a:rPr>
                        <a:t>services</a:t>
                      </a:r>
                      <a:endParaRPr sz="85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5715" algn="r">
                        <a:lnSpc>
                          <a:spcPts val="1015"/>
                        </a:lnSpc>
                      </a:pPr>
                      <a:r>
                        <a:rPr sz="850" spc="-20" dirty="0">
                          <a:solidFill>
                            <a:srgbClr val="7F7F7F"/>
                          </a:solidFill>
                          <a:latin typeface="Times New Roman"/>
                          <a:cs typeface="Times New Roman"/>
                        </a:rPr>
                        <a:t>250.0</a:t>
                      </a:r>
                      <a:endParaRPr sz="85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9525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4287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9525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L="81915">
                        <a:lnSpc>
                          <a:spcPts val="1019"/>
                        </a:lnSpc>
                      </a:pPr>
                      <a:r>
                        <a:rPr sz="850" spc="-65" dirty="0">
                          <a:latin typeface="Times New Roman"/>
                          <a:cs typeface="Times New Roman"/>
                        </a:rPr>
                        <a:t>"</a:t>
                      </a:r>
                      <a:r>
                        <a:rPr sz="850" spc="-20" dirty="0">
                          <a:latin typeface="Times New Roman"/>
                          <a:cs typeface="Times New Roman"/>
                        </a:rPr>
                        <a:t>F</a:t>
                      </a:r>
                      <a:r>
                        <a:rPr sz="850" spc="-5" dirty="0">
                          <a:latin typeface="Times New Roman"/>
                          <a:cs typeface="Times New Roman"/>
                        </a:rPr>
                        <a:t>r</a:t>
                      </a:r>
                      <a:r>
                        <a:rPr sz="850" spc="20" dirty="0">
                          <a:latin typeface="Times New Roman"/>
                          <a:cs typeface="Times New Roman"/>
                        </a:rPr>
                        <a:t>ee</a:t>
                      </a:r>
                      <a:r>
                        <a:rPr sz="850" dirty="0">
                          <a:latin typeface="Times New Roman"/>
                          <a:cs typeface="Times New Roman"/>
                        </a:rPr>
                        <a:t>"</a:t>
                      </a:r>
                      <a:r>
                        <a:rPr sz="850" spc="-5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850" spc="-30" dirty="0">
                          <a:latin typeface="Times New Roman"/>
                          <a:cs typeface="Times New Roman"/>
                        </a:rPr>
                        <a:t>p</a:t>
                      </a:r>
                      <a:r>
                        <a:rPr sz="850" dirty="0">
                          <a:latin typeface="Times New Roman"/>
                          <a:cs typeface="Times New Roman"/>
                        </a:rPr>
                        <a:t>r</a:t>
                      </a:r>
                      <a:r>
                        <a:rPr sz="850" spc="-35" dirty="0">
                          <a:latin typeface="Times New Roman"/>
                          <a:cs typeface="Times New Roman"/>
                        </a:rPr>
                        <a:t>o</a:t>
                      </a:r>
                      <a:r>
                        <a:rPr sz="850" spc="-30" dirty="0">
                          <a:latin typeface="Times New Roman"/>
                          <a:cs typeface="Times New Roman"/>
                        </a:rPr>
                        <a:t>d</a:t>
                      </a:r>
                      <a:r>
                        <a:rPr sz="850" spc="-35" dirty="0">
                          <a:latin typeface="Times New Roman"/>
                          <a:cs typeface="Times New Roman"/>
                        </a:rPr>
                        <a:t>u</a:t>
                      </a:r>
                      <a:r>
                        <a:rPr sz="850" spc="20" dirty="0">
                          <a:latin typeface="Times New Roman"/>
                          <a:cs typeface="Times New Roman"/>
                        </a:rPr>
                        <a:t>c</a:t>
                      </a:r>
                      <a:r>
                        <a:rPr sz="850" spc="-10" dirty="0">
                          <a:latin typeface="Times New Roman"/>
                          <a:cs typeface="Times New Roman"/>
                        </a:rPr>
                        <a:t>t</a:t>
                      </a:r>
                      <a:r>
                        <a:rPr sz="850" dirty="0">
                          <a:latin typeface="Times New Roman"/>
                          <a:cs typeface="Times New Roman"/>
                        </a:rPr>
                        <a:t>s</a:t>
                      </a:r>
                      <a:endParaRPr sz="85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9525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136114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9525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L="81915">
                        <a:lnSpc>
                          <a:spcPts val="950"/>
                        </a:lnSpc>
                      </a:pPr>
                      <a:r>
                        <a:rPr sz="850" spc="30" dirty="0">
                          <a:latin typeface="Times New Roman"/>
                          <a:cs typeface="Times New Roman"/>
                        </a:rPr>
                        <a:t>P</a:t>
                      </a:r>
                      <a:r>
                        <a:rPr sz="850" dirty="0">
                          <a:latin typeface="Times New Roman"/>
                          <a:cs typeface="Times New Roman"/>
                        </a:rPr>
                        <a:t>r</a:t>
                      </a:r>
                      <a:r>
                        <a:rPr sz="850" spc="-30" dirty="0">
                          <a:latin typeface="Times New Roman"/>
                          <a:cs typeface="Times New Roman"/>
                        </a:rPr>
                        <a:t>o</a:t>
                      </a:r>
                      <a:r>
                        <a:rPr sz="850" spc="-35" dirty="0">
                          <a:latin typeface="Times New Roman"/>
                          <a:cs typeface="Times New Roman"/>
                        </a:rPr>
                        <a:t>v</a:t>
                      </a:r>
                      <a:r>
                        <a:rPr sz="850" spc="-70" dirty="0">
                          <a:latin typeface="Times New Roman"/>
                          <a:cs typeface="Times New Roman"/>
                        </a:rPr>
                        <a:t>i</a:t>
                      </a:r>
                      <a:r>
                        <a:rPr sz="850" spc="10" dirty="0">
                          <a:latin typeface="Times New Roman"/>
                          <a:cs typeface="Times New Roman"/>
                        </a:rPr>
                        <a:t>s</a:t>
                      </a:r>
                      <a:r>
                        <a:rPr sz="850" spc="-70" dirty="0">
                          <a:latin typeface="Times New Roman"/>
                          <a:cs typeface="Times New Roman"/>
                        </a:rPr>
                        <a:t>i</a:t>
                      </a:r>
                      <a:r>
                        <a:rPr sz="850" spc="-35" dirty="0">
                          <a:latin typeface="Times New Roman"/>
                          <a:cs typeface="Times New Roman"/>
                        </a:rPr>
                        <a:t>o</a:t>
                      </a:r>
                      <a:r>
                        <a:rPr sz="850" dirty="0">
                          <a:latin typeface="Times New Roman"/>
                          <a:cs typeface="Times New Roman"/>
                        </a:rPr>
                        <a:t>n</a:t>
                      </a:r>
                      <a:r>
                        <a:rPr sz="850" spc="-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850" spc="-30" dirty="0">
                          <a:latin typeface="Times New Roman"/>
                          <a:cs typeface="Times New Roman"/>
                        </a:rPr>
                        <a:t>o</a:t>
                      </a:r>
                      <a:r>
                        <a:rPr sz="850" dirty="0">
                          <a:latin typeface="Times New Roman"/>
                          <a:cs typeface="Times New Roman"/>
                        </a:rPr>
                        <a:t>f</a:t>
                      </a:r>
                      <a:r>
                        <a:rPr sz="850" spc="10" dirty="0">
                          <a:latin typeface="Times New Roman"/>
                          <a:cs typeface="Times New Roman"/>
                        </a:rPr>
                        <a:t> O</a:t>
                      </a:r>
                      <a:r>
                        <a:rPr sz="850" spc="30" dirty="0">
                          <a:latin typeface="Times New Roman"/>
                          <a:cs typeface="Times New Roman"/>
                        </a:rPr>
                        <a:t>P</a:t>
                      </a:r>
                      <a:r>
                        <a:rPr sz="850" dirty="0">
                          <a:latin typeface="Times New Roman"/>
                          <a:cs typeface="Times New Roman"/>
                        </a:rPr>
                        <a:t>s</a:t>
                      </a:r>
                      <a:endParaRPr sz="85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9525">
                      <a:solidFill>
                        <a:srgbClr val="000000"/>
                      </a:solidFill>
                      <a:prstDash val="solid"/>
                    </a:lnR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147256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9525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L="17145">
                        <a:lnSpc>
                          <a:spcPts val="1010"/>
                        </a:lnSpc>
                        <a:spcBef>
                          <a:spcPts val="75"/>
                        </a:spcBef>
                      </a:pPr>
                      <a:r>
                        <a:rPr sz="850" spc="-15" dirty="0">
                          <a:latin typeface="Times New Roman"/>
                          <a:cs typeface="Times New Roman"/>
                        </a:rPr>
                        <a:t>Value-added</a:t>
                      </a:r>
                      <a:endParaRPr sz="850">
                        <a:latin typeface="Times New Roman"/>
                        <a:cs typeface="Times New Roman"/>
                      </a:endParaRPr>
                    </a:p>
                  </a:txBody>
                  <a:tcPr marL="0" marR="0" marT="9525" marB="0">
                    <a:lnL w="9525">
                      <a:solidFill>
                        <a:srgbClr val="000000"/>
                      </a:solidFill>
                      <a:prstDash val="solid"/>
                    </a:lnL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5715" algn="r">
                        <a:lnSpc>
                          <a:spcPts val="1010"/>
                        </a:lnSpc>
                        <a:spcBef>
                          <a:spcPts val="50"/>
                        </a:spcBef>
                      </a:pPr>
                      <a:r>
                        <a:rPr sz="850" spc="-20" dirty="0">
                          <a:latin typeface="Times New Roman"/>
                          <a:cs typeface="Times New Roman"/>
                        </a:rPr>
                        <a:t>25.0</a:t>
                      </a:r>
                      <a:endParaRPr sz="850">
                        <a:latin typeface="Times New Roman"/>
                        <a:cs typeface="Times New Roman"/>
                      </a:endParaRPr>
                    </a:p>
                  </a:txBody>
                  <a:tcPr marL="0" marR="0" marT="6350" marB="0"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T w="9525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28174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endParaRPr sz="950">
                        <a:latin typeface="Times New Roman"/>
                        <a:cs typeface="Times New Roman"/>
                      </a:endParaRPr>
                    </a:p>
                    <a:p>
                      <a:pPr marL="13970">
                        <a:lnSpc>
                          <a:spcPts val="975"/>
                        </a:lnSpc>
                      </a:pPr>
                      <a:r>
                        <a:rPr sz="850" spc="5" dirty="0">
                          <a:latin typeface="Times New Roman"/>
                          <a:cs typeface="Times New Roman"/>
                        </a:rPr>
                        <a:t>Uses</a:t>
                      </a:r>
                      <a:endParaRPr sz="850">
                        <a:latin typeface="Times New Roman"/>
                        <a:cs typeface="Times New Roman"/>
                      </a:endParaRPr>
                    </a:p>
                  </a:txBody>
                  <a:tcPr marL="0" marR="0" marT="6350" marB="0"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endParaRPr sz="950">
                        <a:latin typeface="Times New Roman"/>
                        <a:cs typeface="Times New Roman"/>
                      </a:endParaRPr>
                    </a:p>
                    <a:p>
                      <a:pPr marR="335915" algn="r">
                        <a:lnSpc>
                          <a:spcPts val="975"/>
                        </a:lnSpc>
                      </a:pPr>
                      <a:r>
                        <a:rPr sz="850" spc="-5" dirty="0">
                          <a:latin typeface="Times New Roman"/>
                          <a:cs typeface="Times New Roman"/>
                        </a:rPr>
                        <a:t>Resources</a:t>
                      </a:r>
                      <a:endParaRPr sz="850">
                        <a:latin typeface="Times New Roman"/>
                        <a:cs typeface="Times New Roman"/>
                      </a:endParaRPr>
                    </a:p>
                  </a:txBody>
                  <a:tcPr marL="0" marR="0" marT="6350" marB="0"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endParaRPr sz="950">
                        <a:latin typeface="Times New Roman"/>
                        <a:cs typeface="Times New Roman"/>
                      </a:endParaRPr>
                    </a:p>
                    <a:p>
                      <a:pPr marL="21590">
                        <a:lnSpc>
                          <a:spcPts val="975"/>
                        </a:lnSpc>
                      </a:pPr>
                      <a:r>
                        <a:rPr sz="850" dirty="0">
                          <a:latin typeface="Times New Roman"/>
                          <a:cs typeface="Times New Roman"/>
                        </a:rPr>
                        <a:t>Uses</a:t>
                      </a:r>
                      <a:endParaRPr sz="850">
                        <a:latin typeface="Times New Roman"/>
                        <a:cs typeface="Times New Roman"/>
                      </a:endParaRPr>
                    </a:p>
                  </a:txBody>
                  <a:tcPr marL="0" marR="0" marT="6350" marB="0"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endParaRPr sz="950">
                        <a:latin typeface="Times New Roman"/>
                        <a:cs typeface="Times New Roman"/>
                      </a:endParaRPr>
                    </a:p>
                    <a:p>
                      <a:pPr marR="11430" algn="r">
                        <a:lnSpc>
                          <a:spcPts val="975"/>
                        </a:lnSpc>
                      </a:pPr>
                      <a:r>
                        <a:rPr sz="850" spc="-5" dirty="0">
                          <a:latin typeface="Times New Roman"/>
                          <a:cs typeface="Times New Roman"/>
                        </a:rPr>
                        <a:t>Resources</a:t>
                      </a:r>
                      <a:endParaRPr sz="850">
                        <a:latin typeface="Times New Roman"/>
                        <a:cs typeface="Times New Roman"/>
                      </a:endParaRPr>
                    </a:p>
                  </a:txBody>
                  <a:tcPr marL="0" marR="0" marT="6350" marB="0"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endParaRPr sz="950">
                        <a:latin typeface="Times New Roman"/>
                        <a:cs typeface="Times New Roman"/>
                      </a:endParaRPr>
                    </a:p>
                    <a:p>
                      <a:pPr marL="342900">
                        <a:lnSpc>
                          <a:spcPts val="975"/>
                        </a:lnSpc>
                      </a:pPr>
                      <a:r>
                        <a:rPr sz="850" dirty="0">
                          <a:latin typeface="Times New Roman"/>
                          <a:cs typeface="Times New Roman"/>
                        </a:rPr>
                        <a:t>Uses</a:t>
                      </a:r>
                      <a:endParaRPr sz="850">
                        <a:latin typeface="Times New Roman"/>
                        <a:cs typeface="Times New Roman"/>
                      </a:endParaRPr>
                    </a:p>
                  </a:txBody>
                  <a:tcPr marL="0" marR="0" marT="6350" marB="0"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endParaRPr sz="950">
                        <a:latin typeface="Times New Roman"/>
                        <a:cs typeface="Times New Roman"/>
                      </a:endParaRPr>
                    </a:p>
                    <a:p>
                      <a:pPr marR="335915" algn="r">
                        <a:lnSpc>
                          <a:spcPts val="975"/>
                        </a:lnSpc>
                      </a:pPr>
                      <a:r>
                        <a:rPr sz="850" spc="-5" dirty="0">
                          <a:latin typeface="Times New Roman"/>
                          <a:cs typeface="Times New Roman"/>
                        </a:rPr>
                        <a:t>Resources</a:t>
                      </a:r>
                      <a:endParaRPr sz="850">
                        <a:latin typeface="Times New Roman"/>
                        <a:cs typeface="Times New Roman"/>
                      </a:endParaRPr>
                    </a:p>
                  </a:txBody>
                  <a:tcPr marL="0" marR="0" marT="6350" marB="0"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endParaRPr sz="950">
                        <a:latin typeface="Times New Roman"/>
                        <a:cs typeface="Times New Roman"/>
                      </a:endParaRPr>
                    </a:p>
                    <a:p>
                      <a:pPr marL="20955">
                        <a:lnSpc>
                          <a:spcPts val="975"/>
                        </a:lnSpc>
                      </a:pPr>
                      <a:r>
                        <a:rPr sz="850" dirty="0">
                          <a:latin typeface="Times New Roman"/>
                          <a:cs typeface="Times New Roman"/>
                        </a:rPr>
                        <a:t>Uses</a:t>
                      </a:r>
                      <a:endParaRPr sz="850">
                        <a:latin typeface="Times New Roman"/>
                        <a:cs typeface="Times New Roman"/>
                      </a:endParaRPr>
                    </a:p>
                  </a:txBody>
                  <a:tcPr marL="0" marR="0" marT="6350" marB="0"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endParaRPr sz="950">
                        <a:latin typeface="Times New Roman"/>
                        <a:cs typeface="Times New Roman"/>
                      </a:endParaRPr>
                    </a:p>
                    <a:p>
                      <a:pPr marR="11430" algn="r">
                        <a:lnSpc>
                          <a:spcPts val="975"/>
                        </a:lnSpc>
                      </a:pPr>
                      <a:r>
                        <a:rPr sz="850" spc="-5" dirty="0">
                          <a:latin typeface="Times New Roman"/>
                          <a:cs typeface="Times New Roman"/>
                        </a:rPr>
                        <a:t>Resources</a:t>
                      </a:r>
                      <a:endParaRPr sz="850">
                        <a:latin typeface="Times New Roman"/>
                        <a:cs typeface="Times New Roman"/>
                      </a:endParaRPr>
                    </a:p>
                  </a:txBody>
                  <a:tcPr marL="0" marR="0" marT="6350" marB="0"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149290">
                <a:tc>
                  <a:txBody>
                    <a:bodyPr/>
                    <a:lstStyle/>
                    <a:p>
                      <a:pPr marL="31750">
                        <a:lnSpc>
                          <a:spcPct val="100000"/>
                        </a:lnSpc>
                        <a:spcBef>
                          <a:spcPts val="45"/>
                        </a:spcBef>
                      </a:pPr>
                      <a:r>
                        <a:rPr sz="850" spc="-10" dirty="0">
                          <a:latin typeface="Times New Roman"/>
                          <a:cs typeface="Times New Roman"/>
                        </a:rPr>
                        <a:t>Secondary</a:t>
                      </a:r>
                      <a:endParaRPr sz="850">
                        <a:latin typeface="Times New Roman"/>
                        <a:cs typeface="Times New Roman"/>
                      </a:endParaRPr>
                    </a:p>
                  </a:txBody>
                  <a:tcPr marL="0" marR="0" marT="5715" marB="0">
                    <a:lnR w="9525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L="17145">
                        <a:lnSpc>
                          <a:spcPct val="100000"/>
                        </a:lnSpc>
                        <a:spcBef>
                          <a:spcPts val="45"/>
                        </a:spcBef>
                      </a:pPr>
                      <a:r>
                        <a:rPr sz="850" spc="-10" dirty="0">
                          <a:latin typeface="Times New Roman"/>
                          <a:cs typeface="Times New Roman"/>
                        </a:rPr>
                        <a:t>Balance</a:t>
                      </a:r>
                      <a:r>
                        <a:rPr sz="850" spc="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850" spc="-25" dirty="0">
                          <a:latin typeface="Times New Roman"/>
                          <a:cs typeface="Times New Roman"/>
                        </a:rPr>
                        <a:t>of</a:t>
                      </a:r>
                      <a:r>
                        <a:rPr sz="850" spc="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850" spc="-25" dirty="0">
                          <a:latin typeface="Times New Roman"/>
                          <a:cs typeface="Times New Roman"/>
                        </a:rPr>
                        <a:t>primary incomes</a:t>
                      </a:r>
                      <a:endParaRPr sz="850">
                        <a:latin typeface="Times New Roman"/>
                        <a:cs typeface="Times New Roman"/>
                      </a:endParaRPr>
                    </a:p>
                  </a:txBody>
                  <a:tcPr marL="0" marR="0" marT="5715" marB="0">
                    <a:lnL w="9525">
                      <a:solidFill>
                        <a:srgbClr val="000000"/>
                      </a:solidFill>
                      <a:prstDash val="solid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 marR="330835" algn="r">
                        <a:lnSpc>
                          <a:spcPct val="100000"/>
                        </a:lnSpc>
                        <a:spcBef>
                          <a:spcPts val="45"/>
                        </a:spcBef>
                      </a:pPr>
                      <a:r>
                        <a:rPr sz="850" spc="-20" dirty="0">
                          <a:latin typeface="Times New Roman"/>
                          <a:cs typeface="Times New Roman"/>
                        </a:rPr>
                        <a:t>225.0</a:t>
                      </a:r>
                      <a:endParaRPr sz="850">
                        <a:latin typeface="Times New Roman"/>
                        <a:cs typeface="Times New Roman"/>
                      </a:endParaRPr>
                    </a:p>
                  </a:txBody>
                  <a:tcPr marL="0" marR="0" marT="5715" marB="0">
                    <a:lnL w="9525">
                      <a:solidFill>
                        <a:srgbClr val="000000"/>
                      </a:solidFill>
                      <a:prstDash val="solid"/>
                    </a:lnL>
                    <a:lnT w="9525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 marR="9525" algn="r">
                        <a:lnSpc>
                          <a:spcPct val="100000"/>
                        </a:lnSpc>
                        <a:spcBef>
                          <a:spcPts val="45"/>
                        </a:spcBef>
                      </a:pPr>
                      <a:r>
                        <a:rPr sz="850" spc="-20" dirty="0">
                          <a:latin typeface="Times New Roman"/>
                          <a:cs typeface="Times New Roman"/>
                        </a:rPr>
                        <a:t>275.0</a:t>
                      </a:r>
                      <a:endParaRPr sz="850">
                        <a:latin typeface="Times New Roman"/>
                        <a:cs typeface="Times New Roman"/>
                      </a:endParaRPr>
                    </a:p>
                  </a:txBody>
                  <a:tcPr marL="0" marR="0" marT="5715" marB="0">
                    <a:lnL w="9525">
                      <a:solidFill>
                        <a:srgbClr val="000000"/>
                      </a:solidFill>
                      <a:prstDash val="solid"/>
                    </a:lnL>
                    <a:lnT w="9525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 marR="331470" algn="r">
                        <a:lnSpc>
                          <a:spcPct val="100000"/>
                        </a:lnSpc>
                        <a:spcBef>
                          <a:spcPts val="45"/>
                        </a:spcBef>
                      </a:pPr>
                      <a:r>
                        <a:rPr sz="850" spc="-20" dirty="0">
                          <a:latin typeface="Times New Roman"/>
                          <a:cs typeface="Times New Roman"/>
                        </a:rPr>
                        <a:t>25.0</a:t>
                      </a:r>
                      <a:endParaRPr sz="850">
                        <a:latin typeface="Times New Roman"/>
                        <a:cs typeface="Times New Roman"/>
                      </a:endParaRPr>
                    </a:p>
                  </a:txBody>
                  <a:tcPr marL="0" marR="0" marT="5715" marB="0">
                    <a:lnL w="9525">
                      <a:solidFill>
                        <a:srgbClr val="000000"/>
                      </a:solidFill>
                      <a:prstDash val="solid"/>
                    </a:lnL>
                    <a:lnT w="9525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 marR="10160" algn="r">
                        <a:lnSpc>
                          <a:spcPct val="100000"/>
                        </a:lnSpc>
                        <a:spcBef>
                          <a:spcPts val="45"/>
                        </a:spcBef>
                      </a:pPr>
                      <a:r>
                        <a:rPr sz="850" spc="-20" dirty="0">
                          <a:latin typeface="Times New Roman"/>
                          <a:cs typeface="Times New Roman"/>
                        </a:rPr>
                        <a:t>525.0</a:t>
                      </a:r>
                      <a:endParaRPr sz="850">
                        <a:latin typeface="Times New Roman"/>
                        <a:cs typeface="Times New Roman"/>
                      </a:endParaRPr>
                    </a:p>
                  </a:txBody>
                  <a:tcPr marL="0" marR="0" marT="5715" marB="0">
                    <a:lnL w="9525">
                      <a:solidFill>
                        <a:srgbClr val="000000"/>
                      </a:solidFill>
                      <a:prstDash val="solid"/>
                    </a:lnL>
                    <a:lnT w="9525">
                      <a:solidFill>
                        <a:srgbClr val="000000"/>
                      </a:solidFill>
                      <a:prstDash val="soli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137844">
                <a:tc>
                  <a:txBody>
                    <a:bodyPr/>
                    <a:lstStyle/>
                    <a:p>
                      <a:pPr marL="31750">
                        <a:lnSpc>
                          <a:spcPts val="930"/>
                        </a:lnSpc>
                        <a:spcBef>
                          <a:spcPts val="50"/>
                        </a:spcBef>
                      </a:pPr>
                      <a:r>
                        <a:rPr sz="850" spc="-20" dirty="0">
                          <a:latin typeface="Times New Roman"/>
                          <a:cs typeface="Times New Roman"/>
                        </a:rPr>
                        <a:t>Income</a:t>
                      </a:r>
                      <a:endParaRPr sz="850">
                        <a:latin typeface="Times New Roman"/>
                        <a:cs typeface="Times New Roman"/>
                      </a:endParaRPr>
                    </a:p>
                  </a:txBody>
                  <a:tcPr marL="0" marR="0" marT="6350" marB="0">
                    <a:lnR w="9525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L="81915">
                        <a:lnSpc>
                          <a:spcPts val="985"/>
                        </a:lnSpc>
                      </a:pPr>
                      <a:r>
                        <a:rPr sz="850" spc="-20" dirty="0">
                          <a:latin typeface="Times New Roman"/>
                          <a:cs typeface="Times New Roman"/>
                        </a:rPr>
                        <a:t>Imputed</a:t>
                      </a:r>
                      <a:r>
                        <a:rPr sz="850" spc="-3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850" spc="-5" dirty="0">
                          <a:latin typeface="Times New Roman"/>
                          <a:cs typeface="Times New Roman"/>
                        </a:rPr>
                        <a:t>transfer</a:t>
                      </a:r>
                      <a:r>
                        <a:rPr sz="850" spc="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850" spc="-20" dirty="0">
                          <a:latin typeface="Times New Roman"/>
                          <a:cs typeface="Times New Roman"/>
                        </a:rPr>
                        <a:t>of</a:t>
                      </a:r>
                      <a:r>
                        <a:rPr sz="850" spc="5" dirty="0">
                          <a:latin typeface="Times New Roman"/>
                          <a:cs typeface="Times New Roman"/>
                        </a:rPr>
                        <a:t> OPs</a:t>
                      </a:r>
                      <a:endParaRPr sz="85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9525">
                      <a:solidFill>
                        <a:srgbClr val="000000"/>
                      </a:solidFill>
                      <a:prstDash val="solid"/>
                    </a:lnR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9525">
                      <a:solidFill>
                        <a:srgbClr val="000000"/>
                      </a:solidFill>
                      <a:prstDash val="solid"/>
                    </a:lnR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9525">
                      <a:solidFill>
                        <a:srgbClr val="000000"/>
                      </a:solidFill>
                      <a:prstDash val="solid"/>
                    </a:lnR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9525">
                      <a:solidFill>
                        <a:srgbClr val="000000"/>
                      </a:solidFill>
                      <a:prstDash val="solid"/>
                    </a:lnR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145109">
                <a:tc>
                  <a:txBody>
                    <a:bodyPr/>
                    <a:lstStyle/>
                    <a:p>
                      <a:pPr marL="31750">
                        <a:lnSpc>
                          <a:spcPts val="944"/>
                        </a:lnSpc>
                        <a:spcBef>
                          <a:spcPts val="95"/>
                        </a:spcBef>
                      </a:pPr>
                      <a:r>
                        <a:rPr sz="850" spc="-15" dirty="0">
                          <a:latin typeface="Times New Roman"/>
                          <a:cs typeface="Times New Roman"/>
                        </a:rPr>
                        <a:t>Account</a:t>
                      </a:r>
                      <a:endParaRPr sz="850">
                        <a:latin typeface="Times New Roman"/>
                        <a:cs typeface="Times New Roman"/>
                      </a:endParaRPr>
                    </a:p>
                  </a:txBody>
                  <a:tcPr marL="0" marR="0" marT="12065" marB="0">
                    <a:lnR w="9525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L="17145">
                        <a:lnSpc>
                          <a:spcPts val="1005"/>
                        </a:lnSpc>
                        <a:spcBef>
                          <a:spcPts val="35"/>
                        </a:spcBef>
                      </a:pPr>
                      <a:r>
                        <a:rPr sz="850" spc="-25" dirty="0">
                          <a:latin typeface="Times New Roman"/>
                          <a:cs typeface="Times New Roman"/>
                        </a:rPr>
                        <a:t>Disposable</a:t>
                      </a:r>
                      <a:r>
                        <a:rPr sz="850" spc="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850" spc="-30" dirty="0">
                          <a:latin typeface="Times New Roman"/>
                          <a:cs typeface="Times New Roman"/>
                        </a:rPr>
                        <a:t>income</a:t>
                      </a:r>
                      <a:endParaRPr sz="850">
                        <a:latin typeface="Times New Roman"/>
                        <a:cs typeface="Times New Roman"/>
                      </a:endParaRPr>
                    </a:p>
                  </a:txBody>
                  <a:tcPr marL="0" marR="0" marT="4445" marB="0">
                    <a:lnL w="9525">
                      <a:solidFill>
                        <a:srgbClr val="000000"/>
                      </a:solidFill>
                      <a:prstDash val="solid"/>
                    </a:lnL>
                  </a:tcPr>
                </a:tc>
                <a:tc>
                  <a:txBody>
                    <a:bodyPr/>
                    <a:lstStyle/>
                    <a:p>
                      <a:pPr marL="113664">
                        <a:lnSpc>
                          <a:spcPts val="1005"/>
                        </a:lnSpc>
                        <a:spcBef>
                          <a:spcPts val="45"/>
                        </a:spcBef>
                      </a:pPr>
                      <a:r>
                        <a:rPr sz="850" spc="-35" dirty="0">
                          <a:latin typeface="Times New Roman"/>
                          <a:cs typeface="Times New Roman"/>
                        </a:rPr>
                        <a:t>2</a:t>
                      </a:r>
                      <a:r>
                        <a:rPr sz="850" spc="-30" dirty="0">
                          <a:latin typeface="Times New Roman"/>
                          <a:cs typeface="Times New Roman"/>
                        </a:rPr>
                        <a:t>25</a:t>
                      </a:r>
                      <a:r>
                        <a:rPr sz="850" spc="10" dirty="0">
                          <a:latin typeface="Times New Roman"/>
                          <a:cs typeface="Times New Roman"/>
                        </a:rPr>
                        <a:t>.</a:t>
                      </a:r>
                      <a:r>
                        <a:rPr sz="850" dirty="0">
                          <a:latin typeface="Times New Roman"/>
                          <a:cs typeface="Times New Roman"/>
                        </a:rPr>
                        <a:t>0</a:t>
                      </a:r>
                      <a:endParaRPr sz="850">
                        <a:latin typeface="Times New Roman"/>
                        <a:cs typeface="Times New Roman"/>
                      </a:endParaRPr>
                    </a:p>
                  </a:txBody>
                  <a:tcPr marL="0" marR="0" marT="5715" marB="0"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</a:tcPr>
                </a:tc>
                <a:tc>
                  <a:txBody>
                    <a:bodyPr/>
                    <a:lstStyle/>
                    <a:p>
                      <a:pPr marR="6350" algn="r">
                        <a:lnSpc>
                          <a:spcPts val="1005"/>
                        </a:lnSpc>
                        <a:spcBef>
                          <a:spcPts val="45"/>
                        </a:spcBef>
                      </a:pPr>
                      <a:r>
                        <a:rPr sz="850" spc="-20" dirty="0">
                          <a:latin typeface="Times New Roman"/>
                          <a:cs typeface="Times New Roman"/>
                        </a:rPr>
                        <a:t>275.0</a:t>
                      </a:r>
                      <a:endParaRPr sz="850">
                        <a:latin typeface="Times New Roman"/>
                        <a:cs typeface="Times New Roman"/>
                      </a:endParaRPr>
                    </a:p>
                  </a:txBody>
                  <a:tcPr marL="0" marR="0" marT="5715" marB="0"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T w="9525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 marR="5715" algn="r">
                        <a:lnSpc>
                          <a:spcPts val="1005"/>
                        </a:lnSpc>
                        <a:spcBef>
                          <a:spcPts val="45"/>
                        </a:spcBef>
                      </a:pPr>
                      <a:r>
                        <a:rPr sz="850" spc="-20" dirty="0">
                          <a:latin typeface="Times New Roman"/>
                          <a:cs typeface="Times New Roman"/>
                        </a:rPr>
                        <a:t>25.0</a:t>
                      </a:r>
                      <a:endParaRPr sz="850">
                        <a:latin typeface="Times New Roman"/>
                        <a:cs typeface="Times New Roman"/>
                      </a:endParaRPr>
                    </a:p>
                  </a:txBody>
                  <a:tcPr marL="0" marR="0" marT="5715" marB="0"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T w="9525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 marL="114300">
                        <a:lnSpc>
                          <a:spcPts val="1005"/>
                        </a:lnSpc>
                        <a:spcBef>
                          <a:spcPts val="45"/>
                        </a:spcBef>
                      </a:pPr>
                      <a:r>
                        <a:rPr sz="850" spc="-30" dirty="0">
                          <a:latin typeface="Times New Roman"/>
                          <a:cs typeface="Times New Roman"/>
                        </a:rPr>
                        <a:t>5</a:t>
                      </a:r>
                      <a:r>
                        <a:rPr sz="850" spc="-35" dirty="0">
                          <a:latin typeface="Times New Roman"/>
                          <a:cs typeface="Times New Roman"/>
                        </a:rPr>
                        <a:t>2</a:t>
                      </a:r>
                      <a:r>
                        <a:rPr sz="850" spc="-30" dirty="0">
                          <a:latin typeface="Times New Roman"/>
                          <a:cs typeface="Times New Roman"/>
                        </a:rPr>
                        <a:t>5</a:t>
                      </a:r>
                      <a:r>
                        <a:rPr sz="850" spc="10" dirty="0">
                          <a:latin typeface="Times New Roman"/>
                          <a:cs typeface="Times New Roman"/>
                        </a:rPr>
                        <a:t>.</a:t>
                      </a:r>
                      <a:r>
                        <a:rPr sz="850" dirty="0">
                          <a:latin typeface="Times New Roman"/>
                          <a:cs typeface="Times New Roman"/>
                        </a:rPr>
                        <a:t>0</a:t>
                      </a:r>
                      <a:endParaRPr sz="850">
                        <a:latin typeface="Times New Roman"/>
                        <a:cs typeface="Times New Roman"/>
                      </a:endParaRPr>
                    </a:p>
                  </a:txBody>
                  <a:tcPr marL="0" marR="0" marT="5715" marB="0"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T w="9525">
                      <a:solidFill>
                        <a:srgbClr val="000000"/>
                      </a:solidFill>
                      <a:prstDash val="soli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28174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endParaRPr sz="950">
                        <a:latin typeface="Times New Roman"/>
                        <a:cs typeface="Times New Roman"/>
                      </a:endParaRPr>
                    </a:p>
                    <a:p>
                      <a:pPr marL="20955">
                        <a:lnSpc>
                          <a:spcPts val="975"/>
                        </a:lnSpc>
                      </a:pPr>
                      <a:r>
                        <a:rPr sz="850" spc="5" dirty="0">
                          <a:latin typeface="Times New Roman"/>
                          <a:cs typeface="Times New Roman"/>
                        </a:rPr>
                        <a:t>Uses</a:t>
                      </a:r>
                      <a:endParaRPr sz="850">
                        <a:latin typeface="Times New Roman"/>
                        <a:cs typeface="Times New Roman"/>
                      </a:endParaRPr>
                    </a:p>
                  </a:txBody>
                  <a:tcPr marL="0" marR="0" marT="635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endParaRPr sz="950">
                        <a:latin typeface="Times New Roman"/>
                        <a:cs typeface="Times New Roman"/>
                      </a:endParaRPr>
                    </a:p>
                    <a:p>
                      <a:pPr marR="335915" algn="r">
                        <a:lnSpc>
                          <a:spcPts val="975"/>
                        </a:lnSpc>
                      </a:pPr>
                      <a:r>
                        <a:rPr sz="850" spc="-5" dirty="0">
                          <a:latin typeface="Times New Roman"/>
                          <a:cs typeface="Times New Roman"/>
                        </a:rPr>
                        <a:t>Resources</a:t>
                      </a:r>
                      <a:endParaRPr sz="850">
                        <a:latin typeface="Times New Roman"/>
                        <a:cs typeface="Times New Roman"/>
                      </a:endParaRPr>
                    </a:p>
                  </a:txBody>
                  <a:tcPr marL="0" marR="0" marT="635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endParaRPr sz="950">
                        <a:latin typeface="Times New Roman"/>
                        <a:cs typeface="Times New Roman"/>
                      </a:endParaRPr>
                    </a:p>
                    <a:p>
                      <a:pPr marL="21590">
                        <a:lnSpc>
                          <a:spcPts val="975"/>
                        </a:lnSpc>
                      </a:pPr>
                      <a:r>
                        <a:rPr sz="850" dirty="0">
                          <a:latin typeface="Times New Roman"/>
                          <a:cs typeface="Times New Roman"/>
                        </a:rPr>
                        <a:t>Uses</a:t>
                      </a:r>
                      <a:endParaRPr sz="850">
                        <a:latin typeface="Times New Roman"/>
                        <a:cs typeface="Times New Roman"/>
                      </a:endParaRPr>
                    </a:p>
                  </a:txBody>
                  <a:tcPr marL="0" marR="0" marT="6350" marB="0"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endParaRPr sz="950">
                        <a:latin typeface="Times New Roman"/>
                        <a:cs typeface="Times New Roman"/>
                      </a:endParaRPr>
                    </a:p>
                    <a:p>
                      <a:pPr marR="11430" algn="r">
                        <a:lnSpc>
                          <a:spcPts val="975"/>
                        </a:lnSpc>
                      </a:pPr>
                      <a:r>
                        <a:rPr sz="850" spc="-5" dirty="0">
                          <a:latin typeface="Times New Roman"/>
                          <a:cs typeface="Times New Roman"/>
                        </a:rPr>
                        <a:t>Resources</a:t>
                      </a:r>
                      <a:endParaRPr sz="850">
                        <a:latin typeface="Times New Roman"/>
                        <a:cs typeface="Times New Roman"/>
                      </a:endParaRPr>
                    </a:p>
                  </a:txBody>
                  <a:tcPr marL="0" marR="0" marT="6350" marB="0"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endParaRPr sz="950">
                        <a:latin typeface="Times New Roman"/>
                        <a:cs typeface="Times New Roman"/>
                      </a:endParaRPr>
                    </a:p>
                    <a:p>
                      <a:pPr marL="342900">
                        <a:lnSpc>
                          <a:spcPts val="975"/>
                        </a:lnSpc>
                      </a:pPr>
                      <a:r>
                        <a:rPr sz="850" dirty="0">
                          <a:latin typeface="Times New Roman"/>
                          <a:cs typeface="Times New Roman"/>
                        </a:rPr>
                        <a:t>Uses</a:t>
                      </a:r>
                      <a:endParaRPr sz="850">
                        <a:latin typeface="Times New Roman"/>
                        <a:cs typeface="Times New Roman"/>
                      </a:endParaRPr>
                    </a:p>
                  </a:txBody>
                  <a:tcPr marL="0" marR="0" marT="6350" marB="0"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endParaRPr sz="950">
                        <a:latin typeface="Times New Roman"/>
                        <a:cs typeface="Times New Roman"/>
                      </a:endParaRPr>
                    </a:p>
                    <a:p>
                      <a:pPr marR="335915" algn="r">
                        <a:lnSpc>
                          <a:spcPts val="975"/>
                        </a:lnSpc>
                      </a:pPr>
                      <a:r>
                        <a:rPr sz="850" spc="-5" dirty="0">
                          <a:latin typeface="Times New Roman"/>
                          <a:cs typeface="Times New Roman"/>
                        </a:rPr>
                        <a:t>Resources</a:t>
                      </a:r>
                      <a:endParaRPr sz="850">
                        <a:latin typeface="Times New Roman"/>
                        <a:cs typeface="Times New Roman"/>
                      </a:endParaRPr>
                    </a:p>
                  </a:txBody>
                  <a:tcPr marL="0" marR="0" marT="6350" marB="0"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endParaRPr sz="950">
                        <a:latin typeface="Times New Roman"/>
                        <a:cs typeface="Times New Roman"/>
                      </a:endParaRPr>
                    </a:p>
                    <a:p>
                      <a:pPr marL="20955">
                        <a:lnSpc>
                          <a:spcPts val="975"/>
                        </a:lnSpc>
                      </a:pPr>
                      <a:r>
                        <a:rPr sz="850" dirty="0">
                          <a:latin typeface="Times New Roman"/>
                          <a:cs typeface="Times New Roman"/>
                        </a:rPr>
                        <a:t>Uses</a:t>
                      </a:r>
                      <a:endParaRPr sz="850">
                        <a:latin typeface="Times New Roman"/>
                        <a:cs typeface="Times New Roman"/>
                      </a:endParaRPr>
                    </a:p>
                  </a:txBody>
                  <a:tcPr marL="0" marR="0" marT="635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endParaRPr sz="950">
                        <a:latin typeface="Times New Roman"/>
                        <a:cs typeface="Times New Roman"/>
                      </a:endParaRPr>
                    </a:p>
                    <a:p>
                      <a:pPr marR="11430" algn="r">
                        <a:lnSpc>
                          <a:spcPts val="975"/>
                        </a:lnSpc>
                      </a:pPr>
                      <a:r>
                        <a:rPr sz="850" spc="-5" dirty="0">
                          <a:latin typeface="Times New Roman"/>
                          <a:cs typeface="Times New Roman"/>
                        </a:rPr>
                        <a:t>Resources</a:t>
                      </a:r>
                      <a:endParaRPr sz="850">
                        <a:latin typeface="Times New Roman"/>
                        <a:cs typeface="Times New Roman"/>
                      </a:endParaRPr>
                    </a:p>
                  </a:txBody>
                  <a:tcPr marL="0" marR="0" marT="6350" marB="0"/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292554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endParaRPr sz="950">
                        <a:latin typeface="Times New Roman"/>
                        <a:cs typeface="Times New Roman"/>
                      </a:endParaRPr>
                    </a:p>
                    <a:p>
                      <a:pPr marL="31750">
                        <a:lnSpc>
                          <a:spcPct val="100000"/>
                        </a:lnSpc>
                      </a:pPr>
                      <a:r>
                        <a:rPr sz="850" dirty="0">
                          <a:latin typeface="Times New Roman"/>
                          <a:cs typeface="Times New Roman"/>
                        </a:rPr>
                        <a:t>Use</a:t>
                      </a:r>
                      <a:r>
                        <a:rPr sz="850" spc="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850" spc="-25" dirty="0">
                          <a:latin typeface="Times New Roman"/>
                          <a:cs typeface="Times New Roman"/>
                        </a:rPr>
                        <a:t>of</a:t>
                      </a:r>
                      <a:endParaRPr sz="850">
                        <a:latin typeface="Times New Roman"/>
                        <a:cs typeface="Times New Roman"/>
                      </a:endParaRPr>
                    </a:p>
                  </a:txBody>
                  <a:tcPr marL="0" marR="0" marT="3175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  <a:p>
                      <a:pPr marR="6350" algn="r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850" spc="-10" dirty="0">
                          <a:latin typeface="Times New Roman"/>
                          <a:cs typeface="Times New Roman"/>
                        </a:rPr>
                        <a:t>0.0</a:t>
                      </a:r>
                      <a:endParaRPr sz="850">
                        <a:latin typeface="Times New Roman"/>
                        <a:cs typeface="Times New Roman"/>
                      </a:endParaRPr>
                    </a:p>
                  </a:txBody>
                  <a:tcPr marL="0" marR="0" marT="2540" marB="0"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 marR="9525" algn="r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850" spc="-20" dirty="0">
                          <a:latin typeface="Times New Roman"/>
                          <a:cs typeface="Times New Roman"/>
                        </a:rPr>
                        <a:t>275.0</a:t>
                      </a:r>
                      <a:endParaRPr sz="850">
                        <a:latin typeface="Times New Roman"/>
                        <a:cs typeface="Times New Roman"/>
                      </a:endParaRPr>
                    </a:p>
                  </a:txBody>
                  <a:tcPr marL="0" marR="0" marT="6350" marB="0">
                    <a:lnL w="9525">
                      <a:solidFill>
                        <a:srgbClr val="000000"/>
                      </a:solidFill>
                      <a:prstDash val="solid"/>
                    </a:lnL>
                    <a:lnT w="9525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  <a:p>
                      <a:pPr marR="5715" algn="r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850" spc="-10" dirty="0">
                          <a:latin typeface="Times New Roman"/>
                          <a:cs typeface="Times New Roman"/>
                        </a:rPr>
                        <a:t>0.0</a:t>
                      </a:r>
                      <a:endParaRPr sz="850">
                        <a:latin typeface="Times New Roman"/>
                        <a:cs typeface="Times New Roman"/>
                      </a:endParaRPr>
                    </a:p>
                  </a:txBody>
                  <a:tcPr marL="0" marR="0" marT="2540" marB="0"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 marR="331470" algn="r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850" spc="-20" dirty="0">
                          <a:latin typeface="Times New Roman"/>
                          <a:cs typeface="Times New Roman"/>
                        </a:rPr>
                        <a:t>25.0</a:t>
                      </a:r>
                      <a:endParaRPr sz="850">
                        <a:latin typeface="Times New Roman"/>
                        <a:cs typeface="Times New Roman"/>
                      </a:endParaRPr>
                    </a:p>
                  </a:txBody>
                  <a:tcPr marL="0" marR="0" marT="6350" marB="0">
                    <a:lnL w="9525">
                      <a:solidFill>
                        <a:srgbClr val="000000"/>
                      </a:solidFill>
                      <a:prstDash val="solid"/>
                    </a:lnL>
                    <a:lnT w="9525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  <a:tr h="142900">
                <a:tc>
                  <a:txBody>
                    <a:bodyPr/>
                    <a:lstStyle/>
                    <a:p>
                      <a:pPr marL="31750">
                        <a:lnSpc>
                          <a:spcPts val="1019"/>
                        </a:lnSpc>
                      </a:pPr>
                      <a:r>
                        <a:rPr sz="850" spc="-20" dirty="0">
                          <a:latin typeface="Times New Roman"/>
                          <a:cs typeface="Times New Roman"/>
                        </a:rPr>
                        <a:t>Income</a:t>
                      </a:r>
                      <a:endParaRPr sz="85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9525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9525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21"/>
                  </a:ext>
                </a:extLst>
              </a:tr>
              <a:tr h="136044">
                <a:tc>
                  <a:txBody>
                    <a:bodyPr/>
                    <a:lstStyle/>
                    <a:p>
                      <a:pPr marL="31750">
                        <a:lnSpc>
                          <a:spcPts val="969"/>
                        </a:lnSpc>
                      </a:pPr>
                      <a:r>
                        <a:rPr sz="850" spc="-15" dirty="0">
                          <a:latin typeface="Times New Roman"/>
                          <a:cs typeface="Times New Roman"/>
                        </a:rPr>
                        <a:t>Account</a:t>
                      </a:r>
                      <a:endParaRPr sz="85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9525">
                      <a:solidFill>
                        <a:srgbClr val="000000"/>
                      </a:solidFill>
                      <a:prstDash val="solid"/>
                    </a:lnR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9525">
                      <a:solidFill>
                        <a:srgbClr val="000000"/>
                      </a:solidFill>
                      <a:prstDash val="solid"/>
                    </a:lnR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22"/>
                  </a:ext>
                </a:extLst>
              </a:tr>
              <a:tr h="147256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6350" algn="r">
                        <a:lnSpc>
                          <a:spcPts val="1005"/>
                        </a:lnSpc>
                        <a:spcBef>
                          <a:spcPts val="50"/>
                        </a:spcBef>
                      </a:pPr>
                      <a:r>
                        <a:rPr sz="850" spc="-20" dirty="0">
                          <a:latin typeface="Times New Roman"/>
                          <a:cs typeface="Times New Roman"/>
                        </a:rPr>
                        <a:t>275.0</a:t>
                      </a:r>
                      <a:endParaRPr sz="850">
                        <a:latin typeface="Times New Roman"/>
                        <a:cs typeface="Times New Roman"/>
                      </a:endParaRPr>
                    </a:p>
                  </a:txBody>
                  <a:tcPr marL="0" marR="0" marT="6350" marB="0"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T w="9525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 marR="5715" algn="r">
                        <a:lnSpc>
                          <a:spcPts val="1005"/>
                        </a:lnSpc>
                        <a:spcBef>
                          <a:spcPts val="50"/>
                        </a:spcBef>
                      </a:pPr>
                      <a:r>
                        <a:rPr sz="850" spc="-20" dirty="0">
                          <a:latin typeface="Times New Roman"/>
                          <a:cs typeface="Times New Roman"/>
                        </a:rPr>
                        <a:t>25.0</a:t>
                      </a:r>
                      <a:endParaRPr sz="850">
                        <a:latin typeface="Times New Roman"/>
                        <a:cs typeface="Times New Roman"/>
                      </a:endParaRPr>
                    </a:p>
                  </a:txBody>
                  <a:tcPr marL="0" marR="0" marT="6350" marB="0"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T w="9525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23"/>
                  </a:ext>
                </a:extLst>
              </a:tr>
              <a:tr h="281368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endParaRPr sz="950">
                        <a:latin typeface="Times New Roman"/>
                        <a:cs typeface="Times New Roman"/>
                      </a:endParaRPr>
                    </a:p>
                    <a:p>
                      <a:pPr marL="20955">
                        <a:lnSpc>
                          <a:spcPts val="975"/>
                        </a:lnSpc>
                      </a:pPr>
                      <a:r>
                        <a:rPr sz="850" dirty="0">
                          <a:latin typeface="Times New Roman"/>
                          <a:cs typeface="Times New Roman"/>
                        </a:rPr>
                        <a:t>Assets</a:t>
                      </a:r>
                      <a:endParaRPr sz="850">
                        <a:latin typeface="Times New Roman"/>
                        <a:cs typeface="Times New Roman"/>
                      </a:endParaRPr>
                    </a:p>
                  </a:txBody>
                  <a:tcPr marL="0" marR="0" marT="6350" marB="0"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endParaRPr sz="950">
                        <a:latin typeface="Times New Roman"/>
                        <a:cs typeface="Times New Roman"/>
                      </a:endParaRPr>
                    </a:p>
                    <a:p>
                      <a:pPr marR="336550" algn="r">
                        <a:lnSpc>
                          <a:spcPts val="975"/>
                        </a:lnSpc>
                      </a:pPr>
                      <a:r>
                        <a:rPr sz="850" spc="-40" dirty="0">
                          <a:latin typeface="Times New Roman"/>
                          <a:cs typeface="Times New Roman"/>
                        </a:rPr>
                        <a:t>Liabilities</a:t>
                      </a:r>
                      <a:endParaRPr sz="850">
                        <a:latin typeface="Times New Roman"/>
                        <a:cs typeface="Times New Roman"/>
                      </a:endParaRPr>
                    </a:p>
                  </a:txBody>
                  <a:tcPr marL="0" marR="0" marT="6350" marB="0"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endParaRPr sz="950">
                        <a:latin typeface="Times New Roman"/>
                        <a:cs typeface="Times New Roman"/>
                      </a:endParaRPr>
                    </a:p>
                    <a:p>
                      <a:pPr marL="20955">
                        <a:lnSpc>
                          <a:spcPts val="975"/>
                        </a:lnSpc>
                      </a:pPr>
                      <a:r>
                        <a:rPr sz="850" dirty="0">
                          <a:latin typeface="Times New Roman"/>
                          <a:cs typeface="Times New Roman"/>
                        </a:rPr>
                        <a:t>Assets</a:t>
                      </a:r>
                      <a:endParaRPr sz="850">
                        <a:latin typeface="Times New Roman"/>
                        <a:cs typeface="Times New Roman"/>
                      </a:endParaRPr>
                    </a:p>
                  </a:txBody>
                  <a:tcPr marL="0" marR="0" marT="635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endParaRPr sz="950">
                        <a:latin typeface="Times New Roman"/>
                        <a:cs typeface="Times New Roman"/>
                      </a:endParaRPr>
                    </a:p>
                    <a:p>
                      <a:pPr marR="13970" algn="r">
                        <a:lnSpc>
                          <a:spcPts val="975"/>
                        </a:lnSpc>
                      </a:pPr>
                      <a:r>
                        <a:rPr sz="850" spc="-40" dirty="0">
                          <a:latin typeface="Times New Roman"/>
                          <a:cs typeface="Times New Roman"/>
                        </a:rPr>
                        <a:t>Liabilities</a:t>
                      </a:r>
                      <a:endParaRPr sz="850">
                        <a:latin typeface="Times New Roman"/>
                        <a:cs typeface="Times New Roman"/>
                      </a:endParaRPr>
                    </a:p>
                  </a:txBody>
                  <a:tcPr marL="0" marR="0" marT="635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endParaRPr sz="950">
                        <a:latin typeface="Times New Roman"/>
                        <a:cs typeface="Times New Roman"/>
                      </a:endParaRPr>
                    </a:p>
                    <a:p>
                      <a:pPr marR="46355" algn="r">
                        <a:lnSpc>
                          <a:spcPts val="975"/>
                        </a:lnSpc>
                      </a:pPr>
                      <a:r>
                        <a:rPr sz="850" dirty="0">
                          <a:latin typeface="Times New Roman"/>
                          <a:cs typeface="Times New Roman"/>
                        </a:rPr>
                        <a:t>Assets</a:t>
                      </a:r>
                      <a:endParaRPr sz="850">
                        <a:latin typeface="Times New Roman"/>
                        <a:cs typeface="Times New Roman"/>
                      </a:endParaRPr>
                    </a:p>
                  </a:txBody>
                  <a:tcPr marL="0" marR="0" marT="6350" marB="0"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endParaRPr sz="950">
                        <a:latin typeface="Times New Roman"/>
                        <a:cs typeface="Times New Roman"/>
                      </a:endParaRPr>
                    </a:p>
                    <a:p>
                      <a:pPr marR="335280" algn="r">
                        <a:lnSpc>
                          <a:spcPts val="975"/>
                        </a:lnSpc>
                      </a:pPr>
                      <a:r>
                        <a:rPr sz="850" spc="-40" dirty="0">
                          <a:latin typeface="Times New Roman"/>
                          <a:cs typeface="Times New Roman"/>
                        </a:rPr>
                        <a:t>Liabilities</a:t>
                      </a:r>
                      <a:endParaRPr sz="850">
                        <a:latin typeface="Times New Roman"/>
                        <a:cs typeface="Times New Roman"/>
                      </a:endParaRPr>
                    </a:p>
                  </a:txBody>
                  <a:tcPr marL="0" marR="0" marT="6350" marB="0"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endParaRPr sz="950">
                        <a:latin typeface="Times New Roman"/>
                        <a:cs typeface="Times New Roman"/>
                      </a:endParaRPr>
                    </a:p>
                    <a:p>
                      <a:pPr marL="21590">
                        <a:lnSpc>
                          <a:spcPts val="975"/>
                        </a:lnSpc>
                      </a:pPr>
                      <a:r>
                        <a:rPr sz="850" dirty="0">
                          <a:latin typeface="Times New Roman"/>
                          <a:cs typeface="Times New Roman"/>
                        </a:rPr>
                        <a:t>Assets</a:t>
                      </a:r>
                      <a:endParaRPr sz="850">
                        <a:latin typeface="Times New Roman"/>
                        <a:cs typeface="Times New Roman"/>
                      </a:endParaRPr>
                    </a:p>
                  </a:txBody>
                  <a:tcPr marL="0" marR="0" marT="635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endParaRPr sz="950">
                        <a:latin typeface="Times New Roman"/>
                        <a:cs typeface="Times New Roman"/>
                      </a:endParaRPr>
                    </a:p>
                    <a:p>
                      <a:pPr marR="13970" algn="r">
                        <a:lnSpc>
                          <a:spcPts val="975"/>
                        </a:lnSpc>
                      </a:pPr>
                      <a:r>
                        <a:rPr sz="850" spc="-40" dirty="0">
                          <a:latin typeface="Times New Roman"/>
                          <a:cs typeface="Times New Roman"/>
                        </a:rPr>
                        <a:t>Liabilities</a:t>
                      </a:r>
                      <a:endParaRPr sz="850">
                        <a:latin typeface="Times New Roman"/>
                        <a:cs typeface="Times New Roman"/>
                      </a:endParaRPr>
                    </a:p>
                  </a:txBody>
                  <a:tcPr marL="0" marR="0" marT="6350" marB="0"/>
                </a:tc>
                <a:extLst>
                  <a:ext uri="{0D108BD9-81ED-4DB2-BD59-A6C34878D82A}">
                    <a16:rowId xmlns:a16="http://schemas.microsoft.com/office/drawing/2014/main" val="10024"/>
                  </a:ext>
                </a:extLst>
              </a:tr>
              <a:tr h="149672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778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850" spc="-35" dirty="0">
                          <a:latin typeface="Times New Roman"/>
                          <a:cs typeface="Times New Roman"/>
                        </a:rPr>
                        <a:t>Saving</a:t>
                      </a:r>
                      <a:endParaRPr sz="850">
                        <a:latin typeface="Times New Roman"/>
                        <a:cs typeface="Times New Roman"/>
                      </a:endParaRPr>
                    </a:p>
                  </a:txBody>
                  <a:tcPr marL="0" marR="0" marT="635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 marR="330835" algn="r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850" spc="-15" dirty="0">
                          <a:latin typeface="Times New Roman"/>
                          <a:cs typeface="Times New Roman"/>
                        </a:rPr>
                        <a:t>-75.0</a:t>
                      </a:r>
                      <a:endParaRPr sz="850">
                        <a:latin typeface="Times New Roman"/>
                        <a:cs typeface="Times New Roman"/>
                      </a:endParaRPr>
                    </a:p>
                  </a:txBody>
                  <a:tcPr marL="0" marR="0" marT="6350" marB="0">
                    <a:lnL w="9525">
                      <a:solidFill>
                        <a:srgbClr val="000000"/>
                      </a:solidFill>
                      <a:prstDash val="solid"/>
                    </a:lnL>
                    <a:lnT w="9525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 marR="331470" algn="r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850" spc="-20" dirty="0">
                          <a:latin typeface="Times New Roman"/>
                          <a:cs typeface="Times New Roman"/>
                        </a:rPr>
                        <a:t>25.0</a:t>
                      </a:r>
                      <a:endParaRPr sz="850">
                        <a:latin typeface="Times New Roman"/>
                        <a:cs typeface="Times New Roman"/>
                      </a:endParaRPr>
                    </a:p>
                  </a:txBody>
                  <a:tcPr marL="0" marR="0" marT="6350" marB="0">
                    <a:lnL w="9525">
                      <a:solidFill>
                        <a:srgbClr val="000000"/>
                      </a:solidFill>
                      <a:prstDash val="solid"/>
                    </a:lnL>
                    <a:lnT w="9525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25"/>
                  </a:ext>
                </a:extLst>
              </a:tr>
              <a:tr h="854453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35"/>
                        </a:spcBef>
                      </a:pPr>
                      <a:endParaRPr sz="1250">
                        <a:latin typeface="Times New Roman"/>
                        <a:cs typeface="Times New Roman"/>
                      </a:endParaRPr>
                    </a:p>
                    <a:p>
                      <a:pPr marL="31750" marR="265430">
                        <a:lnSpc>
                          <a:spcPct val="115300"/>
                        </a:lnSpc>
                      </a:pPr>
                      <a:r>
                        <a:rPr sz="850" spc="-15" dirty="0">
                          <a:latin typeface="Times New Roman"/>
                          <a:cs typeface="Times New Roman"/>
                        </a:rPr>
                        <a:t>Capital </a:t>
                      </a:r>
                      <a:r>
                        <a:rPr sz="850" spc="-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850" spc="5" dirty="0">
                          <a:latin typeface="Times New Roman"/>
                          <a:cs typeface="Times New Roman"/>
                        </a:rPr>
                        <a:t>A</a:t>
                      </a:r>
                      <a:r>
                        <a:rPr sz="850" spc="20" dirty="0">
                          <a:latin typeface="Times New Roman"/>
                          <a:cs typeface="Times New Roman"/>
                        </a:rPr>
                        <a:t>cc</a:t>
                      </a:r>
                      <a:r>
                        <a:rPr sz="850" spc="-35" dirty="0">
                          <a:latin typeface="Times New Roman"/>
                          <a:cs typeface="Times New Roman"/>
                        </a:rPr>
                        <a:t>o</a:t>
                      </a:r>
                      <a:r>
                        <a:rPr sz="850" spc="-30" dirty="0">
                          <a:latin typeface="Times New Roman"/>
                          <a:cs typeface="Times New Roman"/>
                        </a:rPr>
                        <a:t>u</a:t>
                      </a:r>
                      <a:r>
                        <a:rPr sz="850" spc="-35" dirty="0">
                          <a:latin typeface="Times New Roman"/>
                          <a:cs typeface="Times New Roman"/>
                        </a:rPr>
                        <a:t>n</a:t>
                      </a:r>
                      <a:r>
                        <a:rPr sz="850" dirty="0">
                          <a:latin typeface="Times New Roman"/>
                          <a:cs typeface="Times New Roman"/>
                        </a:rPr>
                        <a:t>t</a:t>
                      </a:r>
                      <a:endParaRPr sz="850">
                        <a:latin typeface="Times New Roman"/>
                        <a:cs typeface="Times New Roman"/>
                      </a:endParaRPr>
                    </a:p>
                  </a:txBody>
                  <a:tcPr marL="0" marR="0" marT="4445" marB="0"/>
                </a:tc>
                <a:tc>
                  <a:txBody>
                    <a:bodyPr/>
                    <a:lstStyle/>
                    <a:p>
                      <a:pPr marL="17780">
                        <a:lnSpc>
                          <a:spcPts val="1019"/>
                        </a:lnSpc>
                      </a:pPr>
                      <a:r>
                        <a:rPr sz="850" spc="-50" dirty="0">
                          <a:latin typeface="Times New Roman"/>
                          <a:cs typeface="Times New Roman"/>
                        </a:rPr>
                        <a:t>G</a:t>
                      </a:r>
                      <a:r>
                        <a:rPr sz="850" dirty="0">
                          <a:latin typeface="Times New Roman"/>
                          <a:cs typeface="Times New Roman"/>
                        </a:rPr>
                        <a:t>r</a:t>
                      </a:r>
                      <a:r>
                        <a:rPr sz="850" spc="-30" dirty="0">
                          <a:latin typeface="Times New Roman"/>
                          <a:cs typeface="Times New Roman"/>
                        </a:rPr>
                        <a:t>o</a:t>
                      </a:r>
                      <a:r>
                        <a:rPr sz="850" spc="5" dirty="0">
                          <a:latin typeface="Times New Roman"/>
                          <a:cs typeface="Times New Roman"/>
                        </a:rPr>
                        <a:t>s</a:t>
                      </a:r>
                      <a:r>
                        <a:rPr sz="850" dirty="0">
                          <a:latin typeface="Times New Roman"/>
                          <a:cs typeface="Times New Roman"/>
                        </a:rPr>
                        <a:t>s</a:t>
                      </a:r>
                      <a:r>
                        <a:rPr sz="850" spc="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850" spc="-5" dirty="0">
                          <a:latin typeface="Times New Roman"/>
                          <a:cs typeface="Times New Roman"/>
                        </a:rPr>
                        <a:t>f</a:t>
                      </a:r>
                      <a:r>
                        <a:rPr sz="850" spc="-65" dirty="0">
                          <a:latin typeface="Times New Roman"/>
                          <a:cs typeface="Times New Roman"/>
                        </a:rPr>
                        <a:t>i</a:t>
                      </a:r>
                      <a:r>
                        <a:rPr sz="850" spc="-35" dirty="0">
                          <a:latin typeface="Times New Roman"/>
                          <a:cs typeface="Times New Roman"/>
                        </a:rPr>
                        <a:t>x</a:t>
                      </a:r>
                      <a:r>
                        <a:rPr sz="850" spc="20" dirty="0">
                          <a:latin typeface="Times New Roman"/>
                          <a:cs typeface="Times New Roman"/>
                        </a:rPr>
                        <a:t>e</a:t>
                      </a:r>
                      <a:r>
                        <a:rPr sz="850" dirty="0">
                          <a:latin typeface="Times New Roman"/>
                          <a:cs typeface="Times New Roman"/>
                        </a:rPr>
                        <a:t>d</a:t>
                      </a:r>
                      <a:r>
                        <a:rPr sz="850" spc="-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850" spc="20" dirty="0">
                          <a:latin typeface="Times New Roman"/>
                          <a:cs typeface="Times New Roman"/>
                        </a:rPr>
                        <a:t>c</a:t>
                      </a:r>
                      <a:r>
                        <a:rPr sz="850" spc="15" dirty="0">
                          <a:latin typeface="Times New Roman"/>
                          <a:cs typeface="Times New Roman"/>
                        </a:rPr>
                        <a:t>a</a:t>
                      </a:r>
                      <a:r>
                        <a:rPr sz="850" spc="-30" dirty="0">
                          <a:latin typeface="Times New Roman"/>
                          <a:cs typeface="Times New Roman"/>
                        </a:rPr>
                        <a:t>p</a:t>
                      </a:r>
                      <a:r>
                        <a:rPr sz="850" spc="-70" dirty="0">
                          <a:latin typeface="Times New Roman"/>
                          <a:cs typeface="Times New Roman"/>
                        </a:rPr>
                        <a:t>i</a:t>
                      </a:r>
                      <a:r>
                        <a:rPr sz="850" spc="-15" dirty="0">
                          <a:latin typeface="Times New Roman"/>
                          <a:cs typeface="Times New Roman"/>
                        </a:rPr>
                        <a:t>t</a:t>
                      </a:r>
                      <a:r>
                        <a:rPr sz="850" spc="20" dirty="0">
                          <a:latin typeface="Times New Roman"/>
                          <a:cs typeface="Times New Roman"/>
                        </a:rPr>
                        <a:t>a</a:t>
                      </a:r>
                      <a:r>
                        <a:rPr sz="850" dirty="0">
                          <a:latin typeface="Times New Roman"/>
                          <a:cs typeface="Times New Roman"/>
                        </a:rPr>
                        <a:t>l</a:t>
                      </a:r>
                      <a:r>
                        <a:rPr sz="850" spc="-5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850" dirty="0">
                          <a:latin typeface="Times New Roman"/>
                          <a:cs typeface="Times New Roman"/>
                        </a:rPr>
                        <a:t>f</a:t>
                      </a:r>
                      <a:r>
                        <a:rPr sz="850" spc="-35" dirty="0">
                          <a:latin typeface="Times New Roman"/>
                          <a:cs typeface="Times New Roman"/>
                        </a:rPr>
                        <a:t>o</a:t>
                      </a:r>
                      <a:r>
                        <a:rPr sz="850" dirty="0">
                          <a:latin typeface="Times New Roman"/>
                          <a:cs typeface="Times New Roman"/>
                        </a:rPr>
                        <a:t>r</a:t>
                      </a:r>
                      <a:r>
                        <a:rPr sz="850" spc="-40" dirty="0">
                          <a:latin typeface="Times New Roman"/>
                          <a:cs typeface="Times New Roman"/>
                        </a:rPr>
                        <a:t>m</a:t>
                      </a:r>
                      <a:r>
                        <a:rPr sz="850" spc="20" dirty="0">
                          <a:latin typeface="Times New Roman"/>
                          <a:cs typeface="Times New Roman"/>
                        </a:rPr>
                        <a:t>a</a:t>
                      </a:r>
                      <a:r>
                        <a:rPr sz="850" spc="-15" dirty="0">
                          <a:latin typeface="Times New Roman"/>
                          <a:cs typeface="Times New Roman"/>
                        </a:rPr>
                        <a:t>t</a:t>
                      </a:r>
                      <a:r>
                        <a:rPr sz="850" spc="-70" dirty="0">
                          <a:latin typeface="Times New Roman"/>
                          <a:cs typeface="Times New Roman"/>
                        </a:rPr>
                        <a:t>i</a:t>
                      </a:r>
                      <a:r>
                        <a:rPr sz="850" spc="-30" dirty="0">
                          <a:latin typeface="Times New Roman"/>
                          <a:cs typeface="Times New Roman"/>
                        </a:rPr>
                        <a:t>o</a:t>
                      </a:r>
                      <a:r>
                        <a:rPr sz="850" dirty="0">
                          <a:latin typeface="Times New Roman"/>
                          <a:cs typeface="Times New Roman"/>
                        </a:rPr>
                        <a:t>n</a:t>
                      </a:r>
                      <a:endParaRPr sz="850">
                        <a:latin typeface="Times New Roman"/>
                        <a:cs typeface="Times New Roman"/>
                      </a:endParaRPr>
                    </a:p>
                    <a:p>
                      <a:pPr marL="82550">
                        <a:lnSpc>
                          <a:spcPct val="100000"/>
                        </a:lnSpc>
                        <a:spcBef>
                          <a:spcPts val="100"/>
                        </a:spcBef>
                      </a:pPr>
                      <a:r>
                        <a:rPr sz="850" spc="-20" dirty="0">
                          <a:latin typeface="Times New Roman"/>
                          <a:cs typeface="Times New Roman"/>
                        </a:rPr>
                        <a:t>S</a:t>
                      </a:r>
                      <a:r>
                        <a:rPr sz="850" spc="-35" dirty="0">
                          <a:latin typeface="Times New Roman"/>
                          <a:cs typeface="Times New Roman"/>
                        </a:rPr>
                        <a:t>o</a:t>
                      </a:r>
                      <a:r>
                        <a:rPr sz="850" dirty="0">
                          <a:latin typeface="Times New Roman"/>
                          <a:cs typeface="Times New Roman"/>
                        </a:rPr>
                        <a:t>f</a:t>
                      </a:r>
                      <a:r>
                        <a:rPr sz="850" spc="-10" dirty="0">
                          <a:latin typeface="Times New Roman"/>
                          <a:cs typeface="Times New Roman"/>
                        </a:rPr>
                        <a:t>t</a:t>
                      </a:r>
                      <a:r>
                        <a:rPr sz="850" spc="5" dirty="0">
                          <a:latin typeface="Times New Roman"/>
                          <a:cs typeface="Times New Roman"/>
                        </a:rPr>
                        <a:t>w</a:t>
                      </a:r>
                      <a:r>
                        <a:rPr sz="850" spc="15" dirty="0">
                          <a:latin typeface="Times New Roman"/>
                          <a:cs typeface="Times New Roman"/>
                        </a:rPr>
                        <a:t>a</a:t>
                      </a:r>
                      <a:r>
                        <a:rPr sz="850" dirty="0">
                          <a:latin typeface="Times New Roman"/>
                          <a:cs typeface="Times New Roman"/>
                        </a:rPr>
                        <a:t>re</a:t>
                      </a:r>
                      <a:r>
                        <a:rPr sz="850" spc="3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850" dirty="0">
                          <a:latin typeface="Times New Roman"/>
                          <a:cs typeface="Times New Roman"/>
                        </a:rPr>
                        <a:t>(</a:t>
                      </a:r>
                      <a:r>
                        <a:rPr sz="850" spc="-30" dirty="0">
                          <a:latin typeface="Times New Roman"/>
                          <a:cs typeface="Times New Roman"/>
                        </a:rPr>
                        <a:t>p</a:t>
                      </a:r>
                      <a:r>
                        <a:rPr sz="850" spc="-70" dirty="0">
                          <a:latin typeface="Times New Roman"/>
                          <a:cs typeface="Times New Roman"/>
                        </a:rPr>
                        <a:t>l</a:t>
                      </a:r>
                      <a:r>
                        <a:rPr sz="850" spc="20" dirty="0">
                          <a:latin typeface="Times New Roman"/>
                          <a:cs typeface="Times New Roman"/>
                        </a:rPr>
                        <a:t>a</a:t>
                      </a:r>
                      <a:r>
                        <a:rPr sz="850" spc="-15" dirty="0">
                          <a:latin typeface="Times New Roman"/>
                          <a:cs typeface="Times New Roman"/>
                        </a:rPr>
                        <a:t>t</a:t>
                      </a:r>
                      <a:r>
                        <a:rPr sz="850" dirty="0">
                          <a:latin typeface="Times New Roman"/>
                          <a:cs typeface="Times New Roman"/>
                        </a:rPr>
                        <a:t>f</a:t>
                      </a:r>
                      <a:r>
                        <a:rPr sz="850" spc="-30" dirty="0">
                          <a:latin typeface="Times New Roman"/>
                          <a:cs typeface="Times New Roman"/>
                        </a:rPr>
                        <a:t>o</a:t>
                      </a:r>
                      <a:r>
                        <a:rPr sz="850" dirty="0">
                          <a:latin typeface="Times New Roman"/>
                          <a:cs typeface="Times New Roman"/>
                        </a:rPr>
                        <a:t>rm</a:t>
                      </a:r>
                      <a:r>
                        <a:rPr sz="850" spc="-3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850" spc="20" dirty="0">
                          <a:latin typeface="Times New Roman"/>
                          <a:cs typeface="Times New Roman"/>
                        </a:rPr>
                        <a:t>a</a:t>
                      </a:r>
                      <a:r>
                        <a:rPr sz="850" spc="5" dirty="0">
                          <a:latin typeface="Times New Roman"/>
                          <a:cs typeface="Times New Roman"/>
                        </a:rPr>
                        <a:t>ss</a:t>
                      </a:r>
                      <a:r>
                        <a:rPr sz="850" spc="20" dirty="0">
                          <a:latin typeface="Times New Roman"/>
                          <a:cs typeface="Times New Roman"/>
                        </a:rPr>
                        <a:t>e</a:t>
                      </a:r>
                      <a:r>
                        <a:rPr sz="850" spc="-15" dirty="0">
                          <a:latin typeface="Times New Roman"/>
                          <a:cs typeface="Times New Roman"/>
                        </a:rPr>
                        <a:t>t</a:t>
                      </a:r>
                      <a:r>
                        <a:rPr sz="850" dirty="0">
                          <a:latin typeface="Times New Roman"/>
                          <a:cs typeface="Times New Roman"/>
                        </a:rPr>
                        <a:t>)</a:t>
                      </a:r>
                      <a:endParaRPr sz="850">
                        <a:latin typeface="Times New Roman"/>
                        <a:cs typeface="Times New Roman"/>
                      </a:endParaRPr>
                    </a:p>
                    <a:p>
                      <a:pPr marL="17780" marR="220979" indent="64769">
                        <a:lnSpc>
                          <a:spcPct val="110200"/>
                        </a:lnSpc>
                      </a:pPr>
                      <a:r>
                        <a:rPr sz="850" spc="-10" dirty="0">
                          <a:latin typeface="Times New Roman"/>
                          <a:cs typeface="Times New Roman"/>
                        </a:rPr>
                        <a:t>Software</a:t>
                      </a:r>
                      <a:r>
                        <a:rPr sz="850" spc="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850" spc="-5" dirty="0">
                          <a:latin typeface="Times New Roman"/>
                          <a:cs typeface="Times New Roman"/>
                        </a:rPr>
                        <a:t>(database</a:t>
                      </a:r>
                      <a:r>
                        <a:rPr sz="850" spc="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850" dirty="0">
                          <a:latin typeface="Times New Roman"/>
                          <a:cs typeface="Times New Roman"/>
                        </a:rPr>
                        <a:t>asset) </a:t>
                      </a:r>
                      <a:r>
                        <a:rPr sz="850" spc="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850" spc="-10" dirty="0">
                          <a:latin typeface="Times New Roman"/>
                          <a:cs typeface="Times New Roman"/>
                        </a:rPr>
                        <a:t>Software</a:t>
                      </a:r>
                      <a:r>
                        <a:rPr sz="850" spc="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850" spc="-10" dirty="0">
                          <a:latin typeface="Times New Roman"/>
                          <a:cs typeface="Times New Roman"/>
                        </a:rPr>
                        <a:t>(data</a:t>
                      </a:r>
                      <a:r>
                        <a:rPr sz="850" spc="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850" spc="5" dirty="0">
                          <a:latin typeface="Times New Roman"/>
                          <a:cs typeface="Times New Roman"/>
                        </a:rPr>
                        <a:t>asset-R&amp;P) </a:t>
                      </a:r>
                      <a:r>
                        <a:rPr sz="850" spc="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850" spc="-10" dirty="0">
                          <a:latin typeface="Times New Roman"/>
                          <a:cs typeface="Times New Roman"/>
                        </a:rPr>
                        <a:t>Software</a:t>
                      </a:r>
                      <a:r>
                        <a:rPr sz="850" spc="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850" spc="-10" dirty="0">
                          <a:latin typeface="Times New Roman"/>
                          <a:cs typeface="Times New Roman"/>
                        </a:rPr>
                        <a:t>(data</a:t>
                      </a:r>
                      <a:r>
                        <a:rPr sz="850" spc="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850" spc="5" dirty="0">
                          <a:latin typeface="Times New Roman"/>
                          <a:cs typeface="Times New Roman"/>
                        </a:rPr>
                        <a:t>asset-OP-P) </a:t>
                      </a:r>
                      <a:r>
                        <a:rPr sz="850" spc="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850" spc="5" dirty="0">
                          <a:latin typeface="Times New Roman"/>
                          <a:cs typeface="Times New Roman"/>
                        </a:rPr>
                        <a:t>Net</a:t>
                      </a:r>
                      <a:r>
                        <a:rPr sz="850" spc="-25" dirty="0">
                          <a:latin typeface="Times New Roman"/>
                          <a:cs typeface="Times New Roman"/>
                        </a:rPr>
                        <a:t> lending(+)/borrowing(-)</a:t>
                      </a:r>
                      <a:endParaRPr sz="85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5715" algn="r">
                        <a:lnSpc>
                          <a:spcPts val="1019"/>
                        </a:lnSpc>
                      </a:pPr>
                      <a:r>
                        <a:rPr sz="850" spc="-10" dirty="0">
                          <a:latin typeface="Times New Roman"/>
                          <a:cs typeface="Times New Roman"/>
                        </a:rPr>
                        <a:t>0.0</a:t>
                      </a:r>
                      <a:endParaRPr sz="85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  <a:p>
                      <a:pPr marR="6350" algn="r">
                        <a:lnSpc>
                          <a:spcPts val="1005"/>
                        </a:lnSpc>
                      </a:pPr>
                      <a:r>
                        <a:rPr sz="850" spc="-15" dirty="0">
                          <a:latin typeface="Times New Roman"/>
                          <a:cs typeface="Times New Roman"/>
                        </a:rPr>
                        <a:t>-75.0</a:t>
                      </a:r>
                      <a:endParaRPr sz="85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9525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5715" algn="r">
                        <a:lnSpc>
                          <a:spcPts val="1019"/>
                        </a:lnSpc>
                      </a:pPr>
                      <a:r>
                        <a:rPr sz="850" spc="-10" dirty="0">
                          <a:latin typeface="Times New Roman"/>
                          <a:cs typeface="Times New Roman"/>
                        </a:rPr>
                        <a:t>0.0</a:t>
                      </a:r>
                      <a:endParaRPr sz="85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  <a:p>
                      <a:pPr marR="5715" algn="r">
                        <a:lnSpc>
                          <a:spcPts val="1005"/>
                        </a:lnSpc>
                      </a:pPr>
                      <a:r>
                        <a:rPr sz="850" spc="-20" dirty="0">
                          <a:latin typeface="Times New Roman"/>
                          <a:cs typeface="Times New Roman"/>
                        </a:rPr>
                        <a:t>25.0</a:t>
                      </a:r>
                      <a:endParaRPr sz="85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9525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26"/>
                  </a:ext>
                </a:extLst>
              </a:tr>
            </a:tbl>
          </a:graphicData>
        </a:graphic>
      </p:graphicFrame>
      <p:sp>
        <p:nvSpPr>
          <p:cNvPr id="29" name="object 29"/>
          <p:cNvSpPr txBox="1"/>
          <p:nvPr/>
        </p:nvSpPr>
        <p:spPr>
          <a:xfrm>
            <a:off x="3327923" y="1597831"/>
            <a:ext cx="508000" cy="15430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850" i="1" dirty="0">
                <a:latin typeface="Times New Roman"/>
                <a:cs typeface="Times New Roman"/>
              </a:rPr>
              <a:t>H</a:t>
            </a:r>
            <a:r>
              <a:rPr sz="850" i="1" spc="20" dirty="0">
                <a:latin typeface="Times New Roman"/>
                <a:cs typeface="Times New Roman"/>
              </a:rPr>
              <a:t>ou</a:t>
            </a:r>
            <a:r>
              <a:rPr sz="850" i="1" spc="5" dirty="0">
                <a:latin typeface="Times New Roman"/>
                <a:cs typeface="Times New Roman"/>
              </a:rPr>
              <a:t>s</a:t>
            </a:r>
            <a:r>
              <a:rPr sz="850" i="1" spc="10" dirty="0">
                <a:latin typeface="Times New Roman"/>
                <a:cs typeface="Times New Roman"/>
              </a:rPr>
              <a:t>e</a:t>
            </a:r>
            <a:r>
              <a:rPr sz="850" i="1" spc="20" dirty="0">
                <a:latin typeface="Times New Roman"/>
                <a:cs typeface="Times New Roman"/>
              </a:rPr>
              <a:t>ho</a:t>
            </a:r>
            <a:r>
              <a:rPr sz="850" i="1" spc="-15" dirty="0">
                <a:latin typeface="Times New Roman"/>
                <a:cs typeface="Times New Roman"/>
              </a:rPr>
              <a:t>l</a:t>
            </a:r>
            <a:r>
              <a:rPr sz="850" i="1" spc="-5" dirty="0">
                <a:latin typeface="Times New Roman"/>
                <a:cs typeface="Times New Roman"/>
              </a:rPr>
              <a:t>d</a:t>
            </a:r>
            <a:endParaRPr sz="850">
              <a:latin typeface="Times New Roman"/>
              <a:cs typeface="Times New Roman"/>
            </a:endParaRPr>
          </a:p>
        </p:txBody>
      </p:sp>
      <p:sp>
        <p:nvSpPr>
          <p:cNvPr id="30" name="object 30"/>
          <p:cNvSpPr txBox="1"/>
          <p:nvPr/>
        </p:nvSpPr>
        <p:spPr>
          <a:xfrm>
            <a:off x="8884411" y="6782054"/>
            <a:ext cx="179705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spc="-5" dirty="0">
                <a:solidFill>
                  <a:srgbClr val="898989"/>
                </a:solidFill>
                <a:latin typeface="Calibri"/>
                <a:cs typeface="Calibri"/>
              </a:rPr>
              <a:t>15</a:t>
            </a:r>
            <a:endParaRPr sz="12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916939" y="731011"/>
            <a:ext cx="5897245" cy="51308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3200" spc="-15" dirty="0">
                <a:solidFill>
                  <a:srgbClr val="FF0000"/>
                </a:solidFill>
              </a:rPr>
              <a:t>Satellite</a:t>
            </a:r>
            <a:r>
              <a:rPr sz="3200" spc="20" dirty="0">
                <a:solidFill>
                  <a:srgbClr val="FF0000"/>
                </a:solidFill>
              </a:rPr>
              <a:t> </a:t>
            </a:r>
            <a:r>
              <a:rPr sz="3200" spc="-10" dirty="0">
                <a:solidFill>
                  <a:srgbClr val="FF0000"/>
                </a:solidFill>
              </a:rPr>
              <a:t>Account:</a:t>
            </a:r>
            <a:r>
              <a:rPr sz="3200" dirty="0">
                <a:solidFill>
                  <a:srgbClr val="FF0000"/>
                </a:solidFill>
              </a:rPr>
              <a:t> </a:t>
            </a:r>
            <a:r>
              <a:rPr sz="3200" spc="-25" dirty="0">
                <a:solidFill>
                  <a:srgbClr val="FF0000"/>
                </a:solidFill>
              </a:rPr>
              <a:t>Data</a:t>
            </a:r>
            <a:r>
              <a:rPr sz="3200" spc="15" dirty="0">
                <a:solidFill>
                  <a:srgbClr val="FF0000"/>
                </a:solidFill>
              </a:rPr>
              <a:t> </a:t>
            </a:r>
            <a:r>
              <a:rPr sz="3200" spc="-10" dirty="0">
                <a:solidFill>
                  <a:srgbClr val="FF0000"/>
                </a:solidFill>
              </a:rPr>
              <a:t>Asset</a:t>
            </a:r>
            <a:r>
              <a:rPr sz="3200" spc="-15" dirty="0">
                <a:solidFill>
                  <a:srgbClr val="FF0000"/>
                </a:solidFill>
              </a:rPr>
              <a:t> </a:t>
            </a:r>
            <a:r>
              <a:rPr sz="3200" spc="-5" dirty="0">
                <a:solidFill>
                  <a:srgbClr val="FF0000"/>
                </a:solidFill>
              </a:rPr>
              <a:t>(OP‐P)</a:t>
            </a:r>
            <a:endParaRPr sz="3200"/>
          </a:p>
        </p:txBody>
      </p:sp>
      <p:sp>
        <p:nvSpPr>
          <p:cNvPr id="3" name="object 3"/>
          <p:cNvSpPr/>
          <p:nvPr/>
        </p:nvSpPr>
        <p:spPr>
          <a:xfrm>
            <a:off x="4712208" y="2900172"/>
            <a:ext cx="535940" cy="150495"/>
          </a:xfrm>
          <a:custGeom>
            <a:avLst/>
            <a:gdLst/>
            <a:ahLst/>
            <a:cxnLst/>
            <a:rect l="l" t="t" r="r" b="b"/>
            <a:pathLst>
              <a:path w="535939" h="150494">
                <a:moveTo>
                  <a:pt x="535686" y="150113"/>
                </a:moveTo>
                <a:lnTo>
                  <a:pt x="535686" y="0"/>
                </a:lnTo>
                <a:lnTo>
                  <a:pt x="0" y="0"/>
                </a:lnTo>
                <a:lnTo>
                  <a:pt x="0" y="150113"/>
                </a:lnTo>
                <a:lnTo>
                  <a:pt x="535686" y="150113"/>
                </a:lnTo>
                <a:close/>
              </a:path>
            </a:pathLst>
          </a:custGeom>
          <a:solidFill>
            <a:srgbClr val="F4B08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7141464" y="2900172"/>
            <a:ext cx="535940" cy="150495"/>
          </a:xfrm>
          <a:custGeom>
            <a:avLst/>
            <a:gdLst/>
            <a:ahLst/>
            <a:cxnLst/>
            <a:rect l="l" t="t" r="r" b="b"/>
            <a:pathLst>
              <a:path w="535940" h="150494">
                <a:moveTo>
                  <a:pt x="535685" y="150113"/>
                </a:moveTo>
                <a:lnTo>
                  <a:pt x="535685" y="0"/>
                </a:lnTo>
                <a:lnTo>
                  <a:pt x="0" y="0"/>
                </a:lnTo>
                <a:lnTo>
                  <a:pt x="0" y="150113"/>
                </a:lnTo>
                <a:lnTo>
                  <a:pt x="535685" y="150113"/>
                </a:lnTo>
                <a:close/>
              </a:path>
            </a:pathLst>
          </a:custGeom>
          <a:solidFill>
            <a:srgbClr val="F4B08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4355591" y="3614928"/>
            <a:ext cx="364490" cy="150495"/>
          </a:xfrm>
          <a:custGeom>
            <a:avLst/>
            <a:gdLst/>
            <a:ahLst/>
            <a:cxnLst/>
            <a:rect l="l" t="t" r="r" b="b"/>
            <a:pathLst>
              <a:path w="364489" h="150495">
                <a:moveTo>
                  <a:pt x="364236" y="150113"/>
                </a:moveTo>
                <a:lnTo>
                  <a:pt x="364236" y="0"/>
                </a:lnTo>
                <a:lnTo>
                  <a:pt x="0" y="0"/>
                </a:lnTo>
                <a:lnTo>
                  <a:pt x="0" y="150113"/>
                </a:lnTo>
                <a:lnTo>
                  <a:pt x="364236" y="150113"/>
                </a:lnTo>
                <a:close/>
              </a:path>
            </a:pathLst>
          </a:custGeom>
          <a:solidFill>
            <a:srgbClr val="FFD96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6784085" y="3614928"/>
            <a:ext cx="364490" cy="150495"/>
          </a:xfrm>
          <a:custGeom>
            <a:avLst/>
            <a:gdLst/>
            <a:ahLst/>
            <a:cxnLst/>
            <a:rect l="l" t="t" r="r" b="b"/>
            <a:pathLst>
              <a:path w="364490" h="150495">
                <a:moveTo>
                  <a:pt x="364235" y="150113"/>
                </a:moveTo>
                <a:lnTo>
                  <a:pt x="364235" y="0"/>
                </a:lnTo>
                <a:lnTo>
                  <a:pt x="0" y="0"/>
                </a:lnTo>
                <a:lnTo>
                  <a:pt x="0" y="150113"/>
                </a:lnTo>
                <a:lnTo>
                  <a:pt x="364235" y="150113"/>
                </a:lnTo>
                <a:close/>
              </a:path>
            </a:pathLst>
          </a:custGeom>
          <a:solidFill>
            <a:srgbClr val="FFD965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7" name="object 7"/>
          <p:cNvGrpSpPr/>
          <p:nvPr/>
        </p:nvGrpSpPr>
        <p:grpSpPr>
          <a:xfrm>
            <a:off x="4354829" y="6043040"/>
            <a:ext cx="893444" cy="1007744"/>
            <a:chOff x="4354829" y="6043040"/>
            <a:chExt cx="893444" cy="1007744"/>
          </a:xfrm>
        </p:grpSpPr>
        <p:sp>
          <p:nvSpPr>
            <p:cNvPr id="8" name="object 8"/>
            <p:cNvSpPr/>
            <p:nvPr/>
          </p:nvSpPr>
          <p:spPr>
            <a:xfrm>
              <a:off x="4355591" y="6758177"/>
              <a:ext cx="364490" cy="149860"/>
            </a:xfrm>
            <a:custGeom>
              <a:avLst/>
              <a:gdLst/>
              <a:ahLst/>
              <a:cxnLst/>
              <a:rect l="l" t="t" r="r" b="b"/>
              <a:pathLst>
                <a:path w="364489" h="149859">
                  <a:moveTo>
                    <a:pt x="364236" y="149351"/>
                  </a:moveTo>
                  <a:lnTo>
                    <a:pt x="364236" y="0"/>
                  </a:lnTo>
                  <a:lnTo>
                    <a:pt x="0" y="0"/>
                  </a:lnTo>
                  <a:lnTo>
                    <a:pt x="0" y="149351"/>
                  </a:lnTo>
                  <a:lnTo>
                    <a:pt x="364236" y="149351"/>
                  </a:lnTo>
                  <a:close/>
                </a:path>
              </a:pathLst>
            </a:custGeom>
            <a:solidFill>
              <a:srgbClr val="F4B08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4354829" y="6900671"/>
              <a:ext cx="893444" cy="0"/>
            </a:xfrm>
            <a:custGeom>
              <a:avLst/>
              <a:gdLst/>
              <a:ahLst/>
              <a:cxnLst/>
              <a:rect l="l" t="t" r="r" b="b"/>
              <a:pathLst>
                <a:path w="893445">
                  <a:moveTo>
                    <a:pt x="0" y="0"/>
                  </a:moveTo>
                  <a:lnTo>
                    <a:pt x="893063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4355591" y="6900671"/>
              <a:ext cx="892810" cy="6985"/>
            </a:xfrm>
            <a:custGeom>
              <a:avLst/>
              <a:gdLst/>
              <a:ahLst/>
              <a:cxnLst/>
              <a:rect l="l" t="t" r="r" b="b"/>
              <a:pathLst>
                <a:path w="892810" h="6984">
                  <a:moveTo>
                    <a:pt x="892301" y="6857"/>
                  </a:moveTo>
                  <a:lnTo>
                    <a:pt x="892301" y="0"/>
                  </a:lnTo>
                  <a:lnTo>
                    <a:pt x="0" y="0"/>
                  </a:lnTo>
                  <a:lnTo>
                    <a:pt x="0" y="6857"/>
                  </a:lnTo>
                  <a:lnTo>
                    <a:pt x="892301" y="6857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object 11"/>
            <p:cNvSpPr/>
            <p:nvPr/>
          </p:nvSpPr>
          <p:spPr>
            <a:xfrm>
              <a:off x="4354829" y="6043421"/>
              <a:ext cx="893444" cy="0"/>
            </a:xfrm>
            <a:custGeom>
              <a:avLst/>
              <a:gdLst/>
              <a:ahLst/>
              <a:cxnLst/>
              <a:rect l="l" t="t" r="r" b="b"/>
              <a:pathLst>
                <a:path w="893445">
                  <a:moveTo>
                    <a:pt x="0" y="0"/>
                  </a:moveTo>
                  <a:lnTo>
                    <a:pt x="893063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" name="object 12"/>
            <p:cNvSpPr/>
            <p:nvPr/>
          </p:nvSpPr>
          <p:spPr>
            <a:xfrm>
              <a:off x="4355591" y="6043421"/>
              <a:ext cx="892810" cy="6985"/>
            </a:xfrm>
            <a:custGeom>
              <a:avLst/>
              <a:gdLst/>
              <a:ahLst/>
              <a:cxnLst/>
              <a:rect l="l" t="t" r="r" b="b"/>
              <a:pathLst>
                <a:path w="892810" h="6985">
                  <a:moveTo>
                    <a:pt x="892301" y="6857"/>
                  </a:moveTo>
                  <a:lnTo>
                    <a:pt x="892301" y="0"/>
                  </a:lnTo>
                  <a:lnTo>
                    <a:pt x="0" y="0"/>
                  </a:lnTo>
                  <a:lnTo>
                    <a:pt x="0" y="6857"/>
                  </a:lnTo>
                  <a:lnTo>
                    <a:pt x="892301" y="6857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object 13"/>
            <p:cNvSpPr/>
            <p:nvPr/>
          </p:nvSpPr>
          <p:spPr>
            <a:xfrm>
              <a:off x="4712207" y="6050279"/>
              <a:ext cx="0" cy="1000125"/>
            </a:xfrm>
            <a:custGeom>
              <a:avLst/>
              <a:gdLst/>
              <a:ahLst/>
              <a:cxnLst/>
              <a:rect l="l" t="t" r="r" b="b"/>
              <a:pathLst>
                <a:path h="1000125">
                  <a:moveTo>
                    <a:pt x="0" y="0"/>
                  </a:moveTo>
                  <a:lnTo>
                    <a:pt x="0" y="999744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" name="object 14"/>
            <p:cNvSpPr/>
            <p:nvPr/>
          </p:nvSpPr>
          <p:spPr>
            <a:xfrm>
              <a:off x="4712207" y="6050279"/>
              <a:ext cx="7620" cy="1000760"/>
            </a:xfrm>
            <a:custGeom>
              <a:avLst/>
              <a:gdLst/>
              <a:ahLst/>
              <a:cxnLst/>
              <a:rect l="l" t="t" r="r" b="b"/>
              <a:pathLst>
                <a:path w="7620" h="1000759">
                  <a:moveTo>
                    <a:pt x="7620" y="1000505"/>
                  </a:moveTo>
                  <a:lnTo>
                    <a:pt x="7620" y="0"/>
                  </a:lnTo>
                  <a:lnTo>
                    <a:pt x="0" y="0"/>
                  </a:lnTo>
                  <a:lnTo>
                    <a:pt x="0" y="1000505"/>
                  </a:lnTo>
                  <a:lnTo>
                    <a:pt x="7620" y="100050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5" name="object 15"/>
          <p:cNvGrpSpPr/>
          <p:nvPr/>
        </p:nvGrpSpPr>
        <p:grpSpPr>
          <a:xfrm>
            <a:off x="6784085" y="6043040"/>
            <a:ext cx="893444" cy="1007744"/>
            <a:chOff x="6784085" y="6043040"/>
            <a:chExt cx="893444" cy="1007744"/>
          </a:xfrm>
        </p:grpSpPr>
        <p:sp>
          <p:nvSpPr>
            <p:cNvPr id="16" name="object 16"/>
            <p:cNvSpPr/>
            <p:nvPr/>
          </p:nvSpPr>
          <p:spPr>
            <a:xfrm>
              <a:off x="6784085" y="6758177"/>
              <a:ext cx="364490" cy="149860"/>
            </a:xfrm>
            <a:custGeom>
              <a:avLst/>
              <a:gdLst/>
              <a:ahLst/>
              <a:cxnLst/>
              <a:rect l="l" t="t" r="r" b="b"/>
              <a:pathLst>
                <a:path w="364490" h="149859">
                  <a:moveTo>
                    <a:pt x="364235" y="149351"/>
                  </a:moveTo>
                  <a:lnTo>
                    <a:pt x="364235" y="0"/>
                  </a:lnTo>
                  <a:lnTo>
                    <a:pt x="0" y="0"/>
                  </a:lnTo>
                  <a:lnTo>
                    <a:pt x="0" y="149351"/>
                  </a:lnTo>
                  <a:lnTo>
                    <a:pt x="364235" y="149351"/>
                  </a:lnTo>
                  <a:close/>
                </a:path>
              </a:pathLst>
            </a:custGeom>
            <a:solidFill>
              <a:srgbClr val="F4B08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" name="object 17"/>
            <p:cNvSpPr/>
            <p:nvPr/>
          </p:nvSpPr>
          <p:spPr>
            <a:xfrm>
              <a:off x="7140701" y="6050279"/>
              <a:ext cx="0" cy="1000125"/>
            </a:xfrm>
            <a:custGeom>
              <a:avLst/>
              <a:gdLst/>
              <a:ahLst/>
              <a:cxnLst/>
              <a:rect l="l" t="t" r="r" b="b"/>
              <a:pathLst>
                <a:path h="1000125">
                  <a:moveTo>
                    <a:pt x="0" y="0"/>
                  </a:moveTo>
                  <a:lnTo>
                    <a:pt x="0" y="999744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" name="object 18"/>
            <p:cNvSpPr/>
            <p:nvPr/>
          </p:nvSpPr>
          <p:spPr>
            <a:xfrm>
              <a:off x="7141463" y="6050279"/>
              <a:ext cx="6985" cy="1000760"/>
            </a:xfrm>
            <a:custGeom>
              <a:avLst/>
              <a:gdLst/>
              <a:ahLst/>
              <a:cxnLst/>
              <a:rect l="l" t="t" r="r" b="b"/>
              <a:pathLst>
                <a:path w="6984" h="1000759">
                  <a:moveTo>
                    <a:pt x="6858" y="1000506"/>
                  </a:moveTo>
                  <a:lnTo>
                    <a:pt x="6858" y="0"/>
                  </a:lnTo>
                  <a:lnTo>
                    <a:pt x="0" y="0"/>
                  </a:lnTo>
                  <a:lnTo>
                    <a:pt x="0" y="1000506"/>
                  </a:lnTo>
                  <a:lnTo>
                    <a:pt x="6858" y="1000506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" name="object 19"/>
            <p:cNvSpPr/>
            <p:nvPr/>
          </p:nvSpPr>
          <p:spPr>
            <a:xfrm>
              <a:off x="6784085" y="6043421"/>
              <a:ext cx="892810" cy="0"/>
            </a:xfrm>
            <a:custGeom>
              <a:avLst/>
              <a:gdLst/>
              <a:ahLst/>
              <a:cxnLst/>
              <a:rect l="l" t="t" r="r" b="b"/>
              <a:pathLst>
                <a:path w="892809">
                  <a:moveTo>
                    <a:pt x="0" y="0"/>
                  </a:moveTo>
                  <a:lnTo>
                    <a:pt x="892302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" name="object 20"/>
            <p:cNvSpPr/>
            <p:nvPr/>
          </p:nvSpPr>
          <p:spPr>
            <a:xfrm>
              <a:off x="6784085" y="6043421"/>
              <a:ext cx="893444" cy="6985"/>
            </a:xfrm>
            <a:custGeom>
              <a:avLst/>
              <a:gdLst/>
              <a:ahLst/>
              <a:cxnLst/>
              <a:rect l="l" t="t" r="r" b="b"/>
              <a:pathLst>
                <a:path w="893445" h="6985">
                  <a:moveTo>
                    <a:pt x="893064" y="6857"/>
                  </a:moveTo>
                  <a:lnTo>
                    <a:pt x="893064" y="0"/>
                  </a:lnTo>
                  <a:lnTo>
                    <a:pt x="0" y="0"/>
                  </a:lnTo>
                  <a:lnTo>
                    <a:pt x="0" y="6857"/>
                  </a:lnTo>
                  <a:lnTo>
                    <a:pt x="893064" y="6857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" name="object 21"/>
            <p:cNvSpPr/>
            <p:nvPr/>
          </p:nvSpPr>
          <p:spPr>
            <a:xfrm>
              <a:off x="6784085" y="6900671"/>
              <a:ext cx="892810" cy="0"/>
            </a:xfrm>
            <a:custGeom>
              <a:avLst/>
              <a:gdLst/>
              <a:ahLst/>
              <a:cxnLst/>
              <a:rect l="l" t="t" r="r" b="b"/>
              <a:pathLst>
                <a:path w="892809">
                  <a:moveTo>
                    <a:pt x="0" y="0"/>
                  </a:moveTo>
                  <a:lnTo>
                    <a:pt x="892302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" name="object 22"/>
            <p:cNvSpPr/>
            <p:nvPr/>
          </p:nvSpPr>
          <p:spPr>
            <a:xfrm>
              <a:off x="6784085" y="6900671"/>
              <a:ext cx="893444" cy="6985"/>
            </a:xfrm>
            <a:custGeom>
              <a:avLst/>
              <a:gdLst/>
              <a:ahLst/>
              <a:cxnLst/>
              <a:rect l="l" t="t" r="r" b="b"/>
              <a:pathLst>
                <a:path w="893445" h="6984">
                  <a:moveTo>
                    <a:pt x="893064" y="6857"/>
                  </a:moveTo>
                  <a:lnTo>
                    <a:pt x="893064" y="0"/>
                  </a:lnTo>
                  <a:lnTo>
                    <a:pt x="0" y="0"/>
                  </a:lnTo>
                  <a:lnTo>
                    <a:pt x="0" y="6857"/>
                  </a:lnTo>
                  <a:lnTo>
                    <a:pt x="893064" y="6857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3" name="object 23"/>
          <p:cNvSpPr txBox="1"/>
          <p:nvPr/>
        </p:nvSpPr>
        <p:spPr>
          <a:xfrm>
            <a:off x="5578076" y="1897926"/>
            <a:ext cx="238760" cy="15430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850" spc="5" dirty="0">
                <a:latin typeface="Times New Roman"/>
                <a:cs typeface="Times New Roman"/>
              </a:rPr>
              <a:t>U</a:t>
            </a:r>
            <a:r>
              <a:rPr sz="850" dirty="0">
                <a:latin typeface="Times New Roman"/>
                <a:cs typeface="Times New Roman"/>
              </a:rPr>
              <a:t>s</a:t>
            </a:r>
            <a:r>
              <a:rPr sz="850" spc="10" dirty="0">
                <a:latin typeface="Times New Roman"/>
                <a:cs typeface="Times New Roman"/>
              </a:rPr>
              <a:t>e</a:t>
            </a:r>
            <a:r>
              <a:rPr sz="850" spc="-5" dirty="0">
                <a:latin typeface="Times New Roman"/>
                <a:cs typeface="Times New Roman"/>
              </a:rPr>
              <a:t>s</a:t>
            </a:r>
            <a:endParaRPr sz="850">
              <a:latin typeface="Times New Roman"/>
              <a:cs typeface="Times New Roman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5985710" y="1897926"/>
            <a:ext cx="467359" cy="15430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850" spc="-5" dirty="0">
                <a:latin typeface="Times New Roman"/>
                <a:cs typeface="Times New Roman"/>
              </a:rPr>
              <a:t>R</a:t>
            </a:r>
            <a:r>
              <a:rPr sz="850" spc="10" dirty="0">
                <a:latin typeface="Times New Roman"/>
                <a:cs typeface="Times New Roman"/>
              </a:rPr>
              <a:t>e</a:t>
            </a:r>
            <a:r>
              <a:rPr sz="850" dirty="0">
                <a:latin typeface="Times New Roman"/>
                <a:cs typeface="Times New Roman"/>
              </a:rPr>
              <a:t>s</a:t>
            </a:r>
            <a:r>
              <a:rPr sz="850" spc="-35" dirty="0">
                <a:latin typeface="Times New Roman"/>
                <a:cs typeface="Times New Roman"/>
              </a:rPr>
              <a:t>ou</a:t>
            </a:r>
            <a:r>
              <a:rPr sz="850" spc="-5" dirty="0">
                <a:latin typeface="Times New Roman"/>
                <a:cs typeface="Times New Roman"/>
              </a:rPr>
              <a:t>r</a:t>
            </a:r>
            <a:r>
              <a:rPr sz="850" spc="10" dirty="0">
                <a:latin typeface="Times New Roman"/>
                <a:cs typeface="Times New Roman"/>
              </a:rPr>
              <a:t>c</a:t>
            </a:r>
            <a:r>
              <a:rPr sz="850" spc="15" dirty="0">
                <a:latin typeface="Times New Roman"/>
                <a:cs typeface="Times New Roman"/>
              </a:rPr>
              <a:t>e</a:t>
            </a:r>
            <a:r>
              <a:rPr sz="850" spc="-5" dirty="0">
                <a:latin typeface="Times New Roman"/>
                <a:cs typeface="Times New Roman"/>
              </a:rPr>
              <a:t>s</a:t>
            </a:r>
            <a:endParaRPr sz="850">
              <a:latin typeface="Times New Roman"/>
              <a:cs typeface="Times New Roman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6199870" y="2040424"/>
            <a:ext cx="257810" cy="15430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850" spc="-35" dirty="0">
                <a:latin typeface="Times New Roman"/>
                <a:cs typeface="Times New Roman"/>
              </a:rPr>
              <a:t>2</a:t>
            </a:r>
            <a:r>
              <a:rPr sz="850" spc="-40" dirty="0">
                <a:latin typeface="Times New Roman"/>
                <a:cs typeface="Times New Roman"/>
              </a:rPr>
              <a:t>7</a:t>
            </a:r>
            <a:r>
              <a:rPr sz="850" spc="-35" dirty="0">
                <a:latin typeface="Times New Roman"/>
                <a:cs typeface="Times New Roman"/>
              </a:rPr>
              <a:t>5</a:t>
            </a:r>
            <a:r>
              <a:rPr sz="850" spc="5" dirty="0">
                <a:latin typeface="Times New Roman"/>
                <a:cs typeface="Times New Roman"/>
              </a:rPr>
              <a:t>.</a:t>
            </a:r>
            <a:r>
              <a:rPr sz="850" spc="-5" dirty="0">
                <a:latin typeface="Times New Roman"/>
                <a:cs typeface="Times New Roman"/>
              </a:rPr>
              <a:t>0</a:t>
            </a:r>
            <a:endParaRPr sz="850">
              <a:latin typeface="Times New Roman"/>
              <a:cs typeface="Times New Roman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1649210" y="2025745"/>
            <a:ext cx="1254760" cy="883919"/>
          </a:xfrm>
          <a:prstGeom prst="rect">
            <a:avLst/>
          </a:prstGeom>
        </p:spPr>
        <p:txBody>
          <a:bodyPr vert="horz" wrap="square" lIns="0" tIns="26669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09"/>
              </a:spcBef>
            </a:pPr>
            <a:r>
              <a:rPr sz="850" spc="-25" dirty="0">
                <a:latin typeface="Times New Roman"/>
                <a:cs typeface="Times New Roman"/>
              </a:rPr>
              <a:t>Output</a:t>
            </a:r>
            <a:endParaRPr sz="850">
              <a:latin typeface="Times New Roman"/>
              <a:cs typeface="Times New Roman"/>
            </a:endParaRPr>
          </a:p>
          <a:p>
            <a:pPr marL="77470" marR="245745">
              <a:lnSpc>
                <a:spcPct val="110000"/>
              </a:lnSpc>
              <a:spcBef>
                <a:spcPts val="5"/>
              </a:spcBef>
            </a:pPr>
            <a:r>
              <a:rPr sz="850" spc="-20" dirty="0">
                <a:latin typeface="Times New Roman"/>
                <a:cs typeface="Times New Roman"/>
              </a:rPr>
              <a:t>Predictive </a:t>
            </a:r>
            <a:r>
              <a:rPr sz="850" spc="5" dirty="0">
                <a:latin typeface="Times New Roman"/>
                <a:cs typeface="Times New Roman"/>
              </a:rPr>
              <a:t>ad </a:t>
            </a:r>
            <a:r>
              <a:rPr sz="850" spc="-5" dirty="0">
                <a:latin typeface="Times New Roman"/>
                <a:cs typeface="Times New Roman"/>
              </a:rPr>
              <a:t>services </a:t>
            </a:r>
            <a:r>
              <a:rPr sz="850" spc="-200" dirty="0">
                <a:latin typeface="Times New Roman"/>
                <a:cs typeface="Times New Roman"/>
              </a:rPr>
              <a:t> </a:t>
            </a:r>
            <a:r>
              <a:rPr sz="850" spc="-70" dirty="0">
                <a:latin typeface="Times New Roman"/>
                <a:cs typeface="Times New Roman"/>
              </a:rPr>
              <a:t>"</a:t>
            </a:r>
            <a:r>
              <a:rPr sz="850" spc="-25" dirty="0">
                <a:latin typeface="Times New Roman"/>
                <a:cs typeface="Times New Roman"/>
              </a:rPr>
              <a:t>F</a:t>
            </a:r>
            <a:r>
              <a:rPr sz="850" spc="-10" dirty="0">
                <a:latin typeface="Times New Roman"/>
                <a:cs typeface="Times New Roman"/>
              </a:rPr>
              <a:t>r</a:t>
            </a:r>
            <a:r>
              <a:rPr sz="850" spc="15" dirty="0">
                <a:latin typeface="Times New Roman"/>
                <a:cs typeface="Times New Roman"/>
              </a:rPr>
              <a:t>ee</a:t>
            </a:r>
            <a:r>
              <a:rPr sz="850" spc="-5" dirty="0">
                <a:latin typeface="Times New Roman"/>
                <a:cs typeface="Times New Roman"/>
              </a:rPr>
              <a:t>"</a:t>
            </a:r>
            <a:r>
              <a:rPr sz="850" spc="-55" dirty="0">
                <a:latin typeface="Times New Roman"/>
                <a:cs typeface="Times New Roman"/>
              </a:rPr>
              <a:t> </a:t>
            </a:r>
            <a:r>
              <a:rPr sz="850" spc="-35" dirty="0">
                <a:latin typeface="Times New Roman"/>
                <a:cs typeface="Times New Roman"/>
              </a:rPr>
              <a:t>p</a:t>
            </a:r>
            <a:r>
              <a:rPr sz="850" spc="-5" dirty="0">
                <a:latin typeface="Times New Roman"/>
                <a:cs typeface="Times New Roman"/>
              </a:rPr>
              <a:t>r</a:t>
            </a:r>
            <a:r>
              <a:rPr sz="850" spc="-40" dirty="0">
                <a:latin typeface="Times New Roman"/>
                <a:cs typeface="Times New Roman"/>
              </a:rPr>
              <a:t>o</a:t>
            </a:r>
            <a:r>
              <a:rPr sz="850" spc="-35" dirty="0">
                <a:latin typeface="Times New Roman"/>
                <a:cs typeface="Times New Roman"/>
              </a:rPr>
              <a:t>d</a:t>
            </a:r>
            <a:r>
              <a:rPr sz="850" spc="-40" dirty="0">
                <a:latin typeface="Times New Roman"/>
                <a:cs typeface="Times New Roman"/>
              </a:rPr>
              <a:t>u</a:t>
            </a:r>
            <a:r>
              <a:rPr sz="850" spc="15" dirty="0">
                <a:latin typeface="Times New Roman"/>
                <a:cs typeface="Times New Roman"/>
              </a:rPr>
              <a:t>c</a:t>
            </a:r>
            <a:r>
              <a:rPr sz="850" spc="-15" dirty="0">
                <a:latin typeface="Times New Roman"/>
                <a:cs typeface="Times New Roman"/>
              </a:rPr>
              <a:t>t</a:t>
            </a:r>
            <a:r>
              <a:rPr sz="850" spc="-5" dirty="0">
                <a:latin typeface="Times New Roman"/>
                <a:cs typeface="Times New Roman"/>
              </a:rPr>
              <a:t>s</a:t>
            </a:r>
            <a:endParaRPr sz="850">
              <a:latin typeface="Times New Roman"/>
              <a:cs typeface="Times New Roman"/>
            </a:endParaRPr>
          </a:p>
          <a:p>
            <a:pPr marL="77470" marR="5080" algn="just">
              <a:lnSpc>
                <a:spcPct val="110300"/>
              </a:lnSpc>
            </a:pPr>
            <a:r>
              <a:rPr sz="850" spc="-25" dirty="0">
                <a:latin typeface="Times New Roman"/>
                <a:cs typeface="Times New Roman"/>
              </a:rPr>
              <a:t>S</a:t>
            </a:r>
            <a:r>
              <a:rPr sz="850" spc="-40" dirty="0">
                <a:latin typeface="Times New Roman"/>
                <a:cs typeface="Times New Roman"/>
              </a:rPr>
              <a:t>o</a:t>
            </a:r>
            <a:r>
              <a:rPr sz="850" spc="-5" dirty="0">
                <a:latin typeface="Times New Roman"/>
                <a:cs typeface="Times New Roman"/>
              </a:rPr>
              <a:t>f</a:t>
            </a:r>
            <a:r>
              <a:rPr sz="850" spc="-15" dirty="0">
                <a:latin typeface="Times New Roman"/>
                <a:cs typeface="Times New Roman"/>
              </a:rPr>
              <a:t>t</a:t>
            </a:r>
            <a:r>
              <a:rPr sz="850" dirty="0">
                <a:latin typeface="Times New Roman"/>
                <a:cs typeface="Times New Roman"/>
              </a:rPr>
              <a:t>w</a:t>
            </a:r>
            <a:r>
              <a:rPr sz="850" spc="10" dirty="0">
                <a:latin typeface="Times New Roman"/>
                <a:cs typeface="Times New Roman"/>
              </a:rPr>
              <a:t>a</a:t>
            </a:r>
            <a:r>
              <a:rPr sz="850" spc="-5" dirty="0">
                <a:latin typeface="Times New Roman"/>
                <a:cs typeface="Times New Roman"/>
              </a:rPr>
              <a:t>re</a:t>
            </a:r>
            <a:r>
              <a:rPr sz="850" spc="30" dirty="0">
                <a:latin typeface="Times New Roman"/>
                <a:cs typeface="Times New Roman"/>
              </a:rPr>
              <a:t> </a:t>
            </a:r>
            <a:r>
              <a:rPr sz="850" spc="-5" dirty="0">
                <a:latin typeface="Times New Roman"/>
                <a:cs typeface="Times New Roman"/>
              </a:rPr>
              <a:t>(</a:t>
            </a:r>
            <a:r>
              <a:rPr sz="850" spc="-35" dirty="0">
                <a:latin typeface="Times New Roman"/>
                <a:cs typeface="Times New Roman"/>
              </a:rPr>
              <a:t>p</a:t>
            </a:r>
            <a:r>
              <a:rPr sz="850" spc="-75" dirty="0">
                <a:latin typeface="Times New Roman"/>
                <a:cs typeface="Times New Roman"/>
              </a:rPr>
              <a:t>l</a:t>
            </a:r>
            <a:r>
              <a:rPr sz="850" spc="15" dirty="0">
                <a:latin typeface="Times New Roman"/>
                <a:cs typeface="Times New Roman"/>
              </a:rPr>
              <a:t>a</a:t>
            </a:r>
            <a:r>
              <a:rPr sz="850" spc="-20" dirty="0">
                <a:latin typeface="Times New Roman"/>
                <a:cs typeface="Times New Roman"/>
              </a:rPr>
              <a:t>t</a:t>
            </a:r>
            <a:r>
              <a:rPr sz="850" spc="-5" dirty="0">
                <a:latin typeface="Times New Roman"/>
                <a:cs typeface="Times New Roman"/>
              </a:rPr>
              <a:t>f</a:t>
            </a:r>
            <a:r>
              <a:rPr sz="850" spc="-35" dirty="0">
                <a:latin typeface="Times New Roman"/>
                <a:cs typeface="Times New Roman"/>
              </a:rPr>
              <a:t>o</a:t>
            </a:r>
            <a:r>
              <a:rPr sz="850" spc="-5" dirty="0">
                <a:latin typeface="Times New Roman"/>
                <a:cs typeface="Times New Roman"/>
              </a:rPr>
              <a:t>rm</a:t>
            </a:r>
            <a:r>
              <a:rPr sz="850" spc="-30" dirty="0">
                <a:latin typeface="Times New Roman"/>
                <a:cs typeface="Times New Roman"/>
              </a:rPr>
              <a:t> </a:t>
            </a:r>
            <a:r>
              <a:rPr sz="850" spc="15" dirty="0">
                <a:latin typeface="Times New Roman"/>
                <a:cs typeface="Times New Roman"/>
              </a:rPr>
              <a:t>a</a:t>
            </a:r>
            <a:r>
              <a:rPr sz="850" dirty="0">
                <a:latin typeface="Times New Roman"/>
                <a:cs typeface="Times New Roman"/>
              </a:rPr>
              <a:t>ss</a:t>
            </a:r>
            <a:r>
              <a:rPr sz="850" spc="15" dirty="0">
                <a:latin typeface="Times New Roman"/>
                <a:cs typeface="Times New Roman"/>
              </a:rPr>
              <a:t>e</a:t>
            </a:r>
            <a:r>
              <a:rPr sz="850" spc="-20" dirty="0">
                <a:latin typeface="Times New Roman"/>
                <a:cs typeface="Times New Roman"/>
              </a:rPr>
              <a:t>t</a:t>
            </a:r>
            <a:r>
              <a:rPr sz="850" spc="-5" dirty="0">
                <a:latin typeface="Times New Roman"/>
                <a:cs typeface="Times New Roman"/>
              </a:rPr>
              <a:t>)  </a:t>
            </a:r>
            <a:r>
              <a:rPr sz="850" spc="-10" dirty="0">
                <a:latin typeface="Times New Roman"/>
                <a:cs typeface="Times New Roman"/>
              </a:rPr>
              <a:t>Software </a:t>
            </a:r>
            <a:r>
              <a:rPr sz="850" spc="-5" dirty="0">
                <a:latin typeface="Times New Roman"/>
                <a:cs typeface="Times New Roman"/>
              </a:rPr>
              <a:t>(database </a:t>
            </a:r>
            <a:r>
              <a:rPr sz="850" dirty="0">
                <a:latin typeface="Times New Roman"/>
                <a:cs typeface="Times New Roman"/>
              </a:rPr>
              <a:t>asset) </a:t>
            </a:r>
            <a:r>
              <a:rPr sz="850" spc="5" dirty="0">
                <a:latin typeface="Times New Roman"/>
                <a:cs typeface="Times New Roman"/>
              </a:rPr>
              <a:t> </a:t>
            </a:r>
            <a:r>
              <a:rPr sz="850" spc="-10" dirty="0">
                <a:latin typeface="Times New Roman"/>
                <a:cs typeface="Times New Roman"/>
              </a:rPr>
              <a:t>Software</a:t>
            </a:r>
            <a:r>
              <a:rPr sz="850" spc="-5" dirty="0">
                <a:latin typeface="Times New Roman"/>
                <a:cs typeface="Times New Roman"/>
              </a:rPr>
              <a:t> </a:t>
            </a:r>
            <a:r>
              <a:rPr sz="850" spc="-10" dirty="0">
                <a:latin typeface="Times New Roman"/>
                <a:cs typeface="Times New Roman"/>
              </a:rPr>
              <a:t>(data</a:t>
            </a:r>
            <a:r>
              <a:rPr sz="850" dirty="0">
                <a:latin typeface="Times New Roman"/>
                <a:cs typeface="Times New Roman"/>
              </a:rPr>
              <a:t> </a:t>
            </a:r>
            <a:r>
              <a:rPr sz="850" spc="5" dirty="0">
                <a:latin typeface="Times New Roman"/>
                <a:cs typeface="Times New Roman"/>
              </a:rPr>
              <a:t>asset-R&amp;P)</a:t>
            </a:r>
            <a:endParaRPr sz="850">
              <a:latin typeface="Times New Roman"/>
              <a:cs typeface="Times New Roman"/>
            </a:endParaRPr>
          </a:p>
        </p:txBody>
      </p:sp>
      <p:sp>
        <p:nvSpPr>
          <p:cNvPr id="27" name="object 27"/>
          <p:cNvSpPr txBox="1"/>
          <p:nvPr/>
        </p:nvSpPr>
        <p:spPr>
          <a:xfrm>
            <a:off x="1648206" y="2900172"/>
            <a:ext cx="1499870" cy="150495"/>
          </a:xfrm>
          <a:prstGeom prst="rect">
            <a:avLst/>
          </a:prstGeom>
          <a:solidFill>
            <a:srgbClr val="F4B084"/>
          </a:solidFill>
        </p:spPr>
        <p:txBody>
          <a:bodyPr vert="horz" wrap="square" lIns="0" tIns="9525" rIns="0" bIns="0" rtlCol="0">
            <a:spAutoFit/>
          </a:bodyPr>
          <a:lstStyle/>
          <a:p>
            <a:pPr marL="78105">
              <a:lnSpc>
                <a:spcPct val="100000"/>
              </a:lnSpc>
              <a:spcBef>
                <a:spcPts val="75"/>
              </a:spcBef>
            </a:pPr>
            <a:r>
              <a:rPr sz="850" spc="-10" dirty="0">
                <a:latin typeface="Times New Roman"/>
                <a:cs typeface="Times New Roman"/>
              </a:rPr>
              <a:t>Software</a:t>
            </a:r>
            <a:r>
              <a:rPr sz="850" spc="20" dirty="0">
                <a:latin typeface="Times New Roman"/>
                <a:cs typeface="Times New Roman"/>
              </a:rPr>
              <a:t> </a:t>
            </a:r>
            <a:r>
              <a:rPr sz="850" spc="-10" dirty="0">
                <a:latin typeface="Times New Roman"/>
                <a:cs typeface="Times New Roman"/>
              </a:rPr>
              <a:t>(data</a:t>
            </a:r>
            <a:r>
              <a:rPr sz="850" spc="20" dirty="0">
                <a:latin typeface="Times New Roman"/>
                <a:cs typeface="Times New Roman"/>
              </a:rPr>
              <a:t> </a:t>
            </a:r>
            <a:r>
              <a:rPr sz="850" spc="5" dirty="0">
                <a:latin typeface="Times New Roman"/>
                <a:cs typeface="Times New Roman"/>
              </a:rPr>
              <a:t>asset-OP-P)</a:t>
            </a:r>
            <a:endParaRPr sz="850">
              <a:latin typeface="Times New Roman"/>
              <a:cs typeface="Times New Roman"/>
            </a:endParaRPr>
          </a:p>
        </p:txBody>
      </p:sp>
      <p:sp>
        <p:nvSpPr>
          <p:cNvPr id="28" name="object 28"/>
          <p:cNvSpPr txBox="1"/>
          <p:nvPr/>
        </p:nvSpPr>
        <p:spPr>
          <a:xfrm>
            <a:off x="6199899" y="3183457"/>
            <a:ext cx="257810" cy="15430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850" spc="-35" dirty="0">
                <a:solidFill>
                  <a:srgbClr val="7F7F7F"/>
                </a:solidFill>
                <a:latin typeface="Times New Roman"/>
                <a:cs typeface="Times New Roman"/>
              </a:rPr>
              <a:t>2</a:t>
            </a:r>
            <a:r>
              <a:rPr sz="850" spc="-40" dirty="0">
                <a:solidFill>
                  <a:srgbClr val="7F7F7F"/>
                </a:solidFill>
                <a:latin typeface="Times New Roman"/>
                <a:cs typeface="Times New Roman"/>
              </a:rPr>
              <a:t>7</a:t>
            </a:r>
            <a:r>
              <a:rPr sz="850" spc="-35" dirty="0">
                <a:solidFill>
                  <a:srgbClr val="7F7F7F"/>
                </a:solidFill>
                <a:latin typeface="Times New Roman"/>
                <a:cs typeface="Times New Roman"/>
              </a:rPr>
              <a:t>5</a:t>
            </a:r>
            <a:r>
              <a:rPr sz="850" spc="5" dirty="0">
                <a:solidFill>
                  <a:srgbClr val="7F7F7F"/>
                </a:solidFill>
                <a:latin typeface="Times New Roman"/>
                <a:cs typeface="Times New Roman"/>
              </a:rPr>
              <a:t>.</a:t>
            </a:r>
            <a:r>
              <a:rPr sz="850" spc="-5" dirty="0">
                <a:solidFill>
                  <a:srgbClr val="7F7F7F"/>
                </a:solidFill>
                <a:latin typeface="Times New Roman"/>
                <a:cs typeface="Times New Roman"/>
              </a:rPr>
              <a:t>0</a:t>
            </a:r>
            <a:endParaRPr sz="850">
              <a:latin typeface="Times New Roman"/>
              <a:cs typeface="Times New Roman"/>
            </a:endParaRPr>
          </a:p>
        </p:txBody>
      </p:sp>
      <p:sp>
        <p:nvSpPr>
          <p:cNvPr id="29" name="object 29"/>
          <p:cNvSpPr txBox="1"/>
          <p:nvPr/>
        </p:nvSpPr>
        <p:spPr>
          <a:xfrm>
            <a:off x="1649210" y="3027039"/>
            <a:ext cx="1108075" cy="59626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77470" marR="221615">
              <a:lnSpc>
                <a:spcPct val="110000"/>
              </a:lnSpc>
              <a:spcBef>
                <a:spcPts val="100"/>
              </a:spcBef>
            </a:pPr>
            <a:r>
              <a:rPr sz="850" spc="25" dirty="0">
                <a:latin typeface="Times New Roman"/>
                <a:cs typeface="Times New Roman"/>
              </a:rPr>
              <a:t>P</a:t>
            </a:r>
            <a:r>
              <a:rPr sz="850" spc="-5" dirty="0">
                <a:latin typeface="Times New Roman"/>
                <a:cs typeface="Times New Roman"/>
              </a:rPr>
              <a:t>r</a:t>
            </a:r>
            <a:r>
              <a:rPr sz="850" spc="-35" dirty="0">
                <a:latin typeface="Times New Roman"/>
                <a:cs typeface="Times New Roman"/>
              </a:rPr>
              <a:t>o</a:t>
            </a:r>
            <a:r>
              <a:rPr sz="850" spc="-40" dirty="0">
                <a:latin typeface="Times New Roman"/>
                <a:cs typeface="Times New Roman"/>
              </a:rPr>
              <a:t>v</a:t>
            </a:r>
            <a:r>
              <a:rPr sz="850" spc="-75" dirty="0">
                <a:latin typeface="Times New Roman"/>
                <a:cs typeface="Times New Roman"/>
              </a:rPr>
              <a:t>i</a:t>
            </a:r>
            <a:r>
              <a:rPr sz="850" spc="5" dirty="0">
                <a:latin typeface="Times New Roman"/>
                <a:cs typeface="Times New Roman"/>
              </a:rPr>
              <a:t>s</a:t>
            </a:r>
            <a:r>
              <a:rPr sz="850" spc="-75" dirty="0">
                <a:latin typeface="Times New Roman"/>
                <a:cs typeface="Times New Roman"/>
              </a:rPr>
              <a:t>i</a:t>
            </a:r>
            <a:r>
              <a:rPr sz="850" spc="-40" dirty="0">
                <a:latin typeface="Times New Roman"/>
                <a:cs typeface="Times New Roman"/>
              </a:rPr>
              <a:t>o</a:t>
            </a:r>
            <a:r>
              <a:rPr sz="850" spc="-5" dirty="0">
                <a:latin typeface="Times New Roman"/>
                <a:cs typeface="Times New Roman"/>
              </a:rPr>
              <a:t>n</a:t>
            </a:r>
            <a:r>
              <a:rPr sz="850" spc="-20" dirty="0">
                <a:latin typeface="Times New Roman"/>
                <a:cs typeface="Times New Roman"/>
              </a:rPr>
              <a:t> </a:t>
            </a:r>
            <a:r>
              <a:rPr sz="850" spc="-35" dirty="0">
                <a:latin typeface="Times New Roman"/>
                <a:cs typeface="Times New Roman"/>
              </a:rPr>
              <a:t>o</a:t>
            </a:r>
            <a:r>
              <a:rPr sz="850" spc="-5" dirty="0">
                <a:latin typeface="Times New Roman"/>
                <a:cs typeface="Times New Roman"/>
              </a:rPr>
              <a:t>f</a:t>
            </a:r>
            <a:r>
              <a:rPr sz="850" spc="10" dirty="0">
                <a:latin typeface="Times New Roman"/>
                <a:cs typeface="Times New Roman"/>
              </a:rPr>
              <a:t> </a:t>
            </a:r>
            <a:r>
              <a:rPr sz="850" spc="5" dirty="0">
                <a:latin typeface="Times New Roman"/>
                <a:cs typeface="Times New Roman"/>
              </a:rPr>
              <a:t>O</a:t>
            </a:r>
            <a:r>
              <a:rPr sz="850" spc="25" dirty="0">
                <a:latin typeface="Times New Roman"/>
                <a:cs typeface="Times New Roman"/>
              </a:rPr>
              <a:t>P</a:t>
            </a:r>
            <a:r>
              <a:rPr sz="850" spc="-5" dirty="0">
                <a:latin typeface="Times New Roman"/>
                <a:cs typeface="Times New Roman"/>
              </a:rPr>
              <a:t>s  </a:t>
            </a:r>
            <a:r>
              <a:rPr sz="850" dirty="0">
                <a:latin typeface="Times New Roman"/>
                <a:cs typeface="Times New Roman"/>
              </a:rPr>
              <a:t>A</a:t>
            </a:r>
            <a:r>
              <a:rPr sz="850" spc="-40" dirty="0">
                <a:latin typeface="Times New Roman"/>
                <a:cs typeface="Times New Roman"/>
              </a:rPr>
              <a:t>d</a:t>
            </a:r>
            <a:r>
              <a:rPr sz="850" spc="-35" dirty="0">
                <a:latin typeface="Times New Roman"/>
                <a:cs typeface="Times New Roman"/>
              </a:rPr>
              <a:t>v</a:t>
            </a:r>
            <a:r>
              <a:rPr sz="850" spc="15" dirty="0">
                <a:latin typeface="Times New Roman"/>
                <a:cs typeface="Times New Roman"/>
              </a:rPr>
              <a:t>e</a:t>
            </a:r>
            <a:r>
              <a:rPr sz="850" spc="-5" dirty="0">
                <a:latin typeface="Times New Roman"/>
                <a:cs typeface="Times New Roman"/>
              </a:rPr>
              <a:t>r</a:t>
            </a:r>
            <a:r>
              <a:rPr sz="850" spc="-20" dirty="0">
                <a:latin typeface="Times New Roman"/>
                <a:cs typeface="Times New Roman"/>
              </a:rPr>
              <a:t>t</a:t>
            </a:r>
            <a:r>
              <a:rPr sz="850" spc="-75" dirty="0">
                <a:latin typeface="Times New Roman"/>
                <a:cs typeface="Times New Roman"/>
              </a:rPr>
              <a:t>i</a:t>
            </a:r>
            <a:r>
              <a:rPr sz="850" dirty="0">
                <a:latin typeface="Times New Roman"/>
                <a:cs typeface="Times New Roman"/>
              </a:rPr>
              <a:t>s</a:t>
            </a:r>
            <a:r>
              <a:rPr sz="850" spc="15" dirty="0">
                <a:latin typeface="Times New Roman"/>
                <a:cs typeface="Times New Roman"/>
              </a:rPr>
              <a:t>e</a:t>
            </a:r>
            <a:r>
              <a:rPr sz="850" spc="-5" dirty="0">
                <a:latin typeface="Times New Roman"/>
                <a:cs typeface="Times New Roman"/>
              </a:rPr>
              <a:t>d</a:t>
            </a:r>
            <a:r>
              <a:rPr sz="850" spc="-20" dirty="0">
                <a:latin typeface="Times New Roman"/>
                <a:cs typeface="Times New Roman"/>
              </a:rPr>
              <a:t> </a:t>
            </a:r>
            <a:r>
              <a:rPr sz="850" spc="-35" dirty="0">
                <a:latin typeface="Times New Roman"/>
                <a:cs typeface="Times New Roman"/>
              </a:rPr>
              <a:t>p</a:t>
            </a:r>
            <a:r>
              <a:rPr sz="850" spc="-5" dirty="0">
                <a:latin typeface="Times New Roman"/>
                <a:cs typeface="Times New Roman"/>
              </a:rPr>
              <a:t>r</a:t>
            </a:r>
            <a:r>
              <a:rPr sz="850" spc="-40" dirty="0">
                <a:latin typeface="Times New Roman"/>
                <a:cs typeface="Times New Roman"/>
              </a:rPr>
              <a:t>o</a:t>
            </a:r>
            <a:r>
              <a:rPr sz="850" spc="-35" dirty="0">
                <a:latin typeface="Times New Roman"/>
                <a:cs typeface="Times New Roman"/>
              </a:rPr>
              <a:t>du</a:t>
            </a:r>
            <a:r>
              <a:rPr sz="850" spc="10" dirty="0">
                <a:latin typeface="Times New Roman"/>
                <a:cs typeface="Times New Roman"/>
              </a:rPr>
              <a:t>c</a:t>
            </a:r>
            <a:r>
              <a:rPr sz="850" spc="-5" dirty="0">
                <a:latin typeface="Times New Roman"/>
                <a:cs typeface="Times New Roman"/>
              </a:rPr>
              <a:t>t</a:t>
            </a:r>
            <a:endParaRPr sz="850">
              <a:latin typeface="Times New Roman"/>
              <a:cs typeface="Times New Roman"/>
            </a:endParaRPr>
          </a:p>
          <a:p>
            <a:pPr marL="77470" marR="5080" indent="-64769">
              <a:lnSpc>
                <a:spcPct val="110000"/>
              </a:lnSpc>
              <a:spcBef>
                <a:spcPts val="5"/>
              </a:spcBef>
            </a:pPr>
            <a:r>
              <a:rPr sz="850" spc="-15" dirty="0">
                <a:latin typeface="Times New Roman"/>
                <a:cs typeface="Times New Roman"/>
              </a:rPr>
              <a:t>Intermediate </a:t>
            </a:r>
            <a:r>
              <a:rPr sz="850" spc="-30" dirty="0">
                <a:latin typeface="Times New Roman"/>
                <a:cs typeface="Times New Roman"/>
              </a:rPr>
              <a:t>consumption </a:t>
            </a:r>
            <a:r>
              <a:rPr sz="850" spc="-195" dirty="0">
                <a:latin typeface="Times New Roman"/>
                <a:cs typeface="Times New Roman"/>
              </a:rPr>
              <a:t> </a:t>
            </a:r>
            <a:r>
              <a:rPr sz="850" spc="-20" dirty="0">
                <a:latin typeface="Times New Roman"/>
                <a:cs typeface="Times New Roman"/>
              </a:rPr>
              <a:t>Predictive</a:t>
            </a:r>
            <a:r>
              <a:rPr sz="850" spc="15" dirty="0">
                <a:latin typeface="Times New Roman"/>
                <a:cs typeface="Times New Roman"/>
              </a:rPr>
              <a:t> </a:t>
            </a:r>
            <a:r>
              <a:rPr sz="850" spc="5" dirty="0">
                <a:latin typeface="Times New Roman"/>
                <a:cs typeface="Times New Roman"/>
              </a:rPr>
              <a:t>ad</a:t>
            </a:r>
            <a:r>
              <a:rPr sz="850" spc="-35" dirty="0">
                <a:latin typeface="Times New Roman"/>
                <a:cs typeface="Times New Roman"/>
              </a:rPr>
              <a:t> </a:t>
            </a:r>
            <a:r>
              <a:rPr sz="850" spc="-5" dirty="0">
                <a:latin typeface="Times New Roman"/>
                <a:cs typeface="Times New Roman"/>
              </a:rPr>
              <a:t>services</a:t>
            </a:r>
            <a:endParaRPr sz="850">
              <a:latin typeface="Times New Roman"/>
              <a:cs typeface="Times New Roman"/>
            </a:endParaRPr>
          </a:p>
        </p:txBody>
      </p:sp>
      <p:sp>
        <p:nvSpPr>
          <p:cNvPr id="30" name="object 30"/>
          <p:cNvSpPr txBox="1"/>
          <p:nvPr/>
        </p:nvSpPr>
        <p:spPr>
          <a:xfrm>
            <a:off x="5671063" y="3312797"/>
            <a:ext cx="258445" cy="310515"/>
          </a:xfrm>
          <a:prstGeom prst="rect">
            <a:avLst/>
          </a:prstGeom>
        </p:spPr>
        <p:txBody>
          <a:bodyPr vert="horz" wrap="square" lIns="0" tIns="254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00"/>
              </a:spcBef>
            </a:pPr>
            <a:r>
              <a:rPr sz="850" spc="-35" dirty="0">
                <a:latin typeface="Times New Roman"/>
                <a:cs typeface="Times New Roman"/>
              </a:rPr>
              <a:t>25</a:t>
            </a:r>
            <a:r>
              <a:rPr sz="850" spc="-40" dirty="0">
                <a:latin typeface="Times New Roman"/>
                <a:cs typeface="Times New Roman"/>
              </a:rPr>
              <a:t>0</a:t>
            </a:r>
            <a:r>
              <a:rPr sz="850" spc="10" dirty="0">
                <a:latin typeface="Times New Roman"/>
                <a:cs typeface="Times New Roman"/>
              </a:rPr>
              <a:t>.</a:t>
            </a:r>
            <a:r>
              <a:rPr sz="850" spc="-5" dirty="0">
                <a:latin typeface="Times New Roman"/>
                <a:cs typeface="Times New Roman"/>
              </a:rPr>
              <a:t>0</a:t>
            </a:r>
            <a:endParaRPr sz="85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850" spc="-35" dirty="0">
                <a:solidFill>
                  <a:srgbClr val="7F7F7F"/>
                </a:solidFill>
                <a:latin typeface="Times New Roman"/>
                <a:cs typeface="Times New Roman"/>
              </a:rPr>
              <a:t>25</a:t>
            </a:r>
            <a:r>
              <a:rPr sz="850" spc="-40" dirty="0">
                <a:solidFill>
                  <a:srgbClr val="7F7F7F"/>
                </a:solidFill>
                <a:latin typeface="Times New Roman"/>
                <a:cs typeface="Times New Roman"/>
              </a:rPr>
              <a:t>0</a:t>
            </a:r>
            <a:r>
              <a:rPr sz="850" spc="10" dirty="0">
                <a:solidFill>
                  <a:srgbClr val="7F7F7F"/>
                </a:solidFill>
                <a:latin typeface="Times New Roman"/>
                <a:cs typeface="Times New Roman"/>
              </a:rPr>
              <a:t>.</a:t>
            </a:r>
            <a:r>
              <a:rPr sz="850" spc="-5" dirty="0">
                <a:solidFill>
                  <a:srgbClr val="7F7F7F"/>
                </a:solidFill>
                <a:latin typeface="Times New Roman"/>
                <a:cs typeface="Times New Roman"/>
              </a:rPr>
              <a:t>0</a:t>
            </a:r>
            <a:endParaRPr sz="850">
              <a:latin typeface="Times New Roman"/>
              <a:cs typeface="Times New Roman"/>
            </a:endParaRPr>
          </a:p>
        </p:txBody>
      </p:sp>
      <p:sp>
        <p:nvSpPr>
          <p:cNvPr id="31" name="object 31"/>
          <p:cNvSpPr txBox="1"/>
          <p:nvPr/>
        </p:nvSpPr>
        <p:spPr>
          <a:xfrm>
            <a:off x="1648206" y="3614928"/>
            <a:ext cx="1499870" cy="150495"/>
          </a:xfrm>
          <a:prstGeom prst="rect">
            <a:avLst/>
          </a:prstGeom>
          <a:solidFill>
            <a:srgbClr val="FFD965"/>
          </a:solidFill>
        </p:spPr>
        <p:txBody>
          <a:bodyPr vert="horz" wrap="square" lIns="0" tIns="9525" rIns="0" bIns="0" rtlCol="0">
            <a:spAutoFit/>
          </a:bodyPr>
          <a:lstStyle/>
          <a:p>
            <a:pPr marL="78105">
              <a:lnSpc>
                <a:spcPct val="100000"/>
              </a:lnSpc>
              <a:spcBef>
                <a:spcPts val="75"/>
              </a:spcBef>
            </a:pPr>
            <a:r>
              <a:rPr sz="850" spc="-70" dirty="0">
                <a:latin typeface="Times New Roman"/>
                <a:cs typeface="Times New Roman"/>
              </a:rPr>
              <a:t>"</a:t>
            </a:r>
            <a:r>
              <a:rPr sz="850" spc="-25" dirty="0">
                <a:latin typeface="Times New Roman"/>
                <a:cs typeface="Times New Roman"/>
              </a:rPr>
              <a:t>F</a:t>
            </a:r>
            <a:r>
              <a:rPr sz="850" spc="-10" dirty="0">
                <a:latin typeface="Times New Roman"/>
                <a:cs typeface="Times New Roman"/>
              </a:rPr>
              <a:t>r</a:t>
            </a:r>
            <a:r>
              <a:rPr sz="850" spc="15" dirty="0">
                <a:latin typeface="Times New Roman"/>
                <a:cs typeface="Times New Roman"/>
              </a:rPr>
              <a:t>ee</a:t>
            </a:r>
            <a:r>
              <a:rPr sz="850" spc="-5" dirty="0">
                <a:latin typeface="Times New Roman"/>
                <a:cs typeface="Times New Roman"/>
              </a:rPr>
              <a:t>"</a:t>
            </a:r>
            <a:r>
              <a:rPr sz="850" spc="-55" dirty="0">
                <a:latin typeface="Times New Roman"/>
                <a:cs typeface="Times New Roman"/>
              </a:rPr>
              <a:t> </a:t>
            </a:r>
            <a:r>
              <a:rPr sz="850" spc="-35" dirty="0">
                <a:latin typeface="Times New Roman"/>
                <a:cs typeface="Times New Roman"/>
              </a:rPr>
              <a:t>p</a:t>
            </a:r>
            <a:r>
              <a:rPr sz="850" spc="-5" dirty="0">
                <a:latin typeface="Times New Roman"/>
                <a:cs typeface="Times New Roman"/>
              </a:rPr>
              <a:t>r</a:t>
            </a:r>
            <a:r>
              <a:rPr sz="850" spc="-40" dirty="0">
                <a:latin typeface="Times New Roman"/>
                <a:cs typeface="Times New Roman"/>
              </a:rPr>
              <a:t>o</a:t>
            </a:r>
            <a:r>
              <a:rPr sz="850" spc="-35" dirty="0">
                <a:latin typeface="Times New Roman"/>
                <a:cs typeface="Times New Roman"/>
              </a:rPr>
              <a:t>d</a:t>
            </a:r>
            <a:r>
              <a:rPr sz="850" spc="-40" dirty="0">
                <a:latin typeface="Times New Roman"/>
                <a:cs typeface="Times New Roman"/>
              </a:rPr>
              <a:t>u</a:t>
            </a:r>
            <a:r>
              <a:rPr sz="850" spc="15" dirty="0">
                <a:latin typeface="Times New Roman"/>
                <a:cs typeface="Times New Roman"/>
              </a:rPr>
              <a:t>c</a:t>
            </a:r>
            <a:r>
              <a:rPr sz="850" spc="-15" dirty="0">
                <a:latin typeface="Times New Roman"/>
                <a:cs typeface="Times New Roman"/>
              </a:rPr>
              <a:t>t</a:t>
            </a:r>
            <a:r>
              <a:rPr sz="850" spc="-5" dirty="0">
                <a:latin typeface="Times New Roman"/>
                <a:cs typeface="Times New Roman"/>
              </a:rPr>
              <a:t>s</a:t>
            </a:r>
            <a:endParaRPr sz="850">
              <a:latin typeface="Times New Roman"/>
              <a:cs typeface="Times New Roman"/>
            </a:endParaRPr>
          </a:p>
        </p:txBody>
      </p:sp>
      <p:sp>
        <p:nvSpPr>
          <p:cNvPr id="32" name="object 32"/>
          <p:cNvSpPr txBox="1"/>
          <p:nvPr/>
        </p:nvSpPr>
        <p:spPr>
          <a:xfrm>
            <a:off x="1649220" y="3740293"/>
            <a:ext cx="803275" cy="3124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indent="64769">
              <a:lnSpc>
                <a:spcPct val="110600"/>
              </a:lnSpc>
              <a:spcBef>
                <a:spcPts val="100"/>
              </a:spcBef>
            </a:pPr>
            <a:r>
              <a:rPr sz="850" spc="25" dirty="0">
                <a:latin typeface="Times New Roman"/>
                <a:cs typeface="Times New Roman"/>
              </a:rPr>
              <a:t>P</a:t>
            </a:r>
            <a:r>
              <a:rPr sz="850" spc="-5" dirty="0">
                <a:latin typeface="Times New Roman"/>
                <a:cs typeface="Times New Roman"/>
              </a:rPr>
              <a:t>r</a:t>
            </a:r>
            <a:r>
              <a:rPr sz="850" spc="-35" dirty="0">
                <a:latin typeface="Times New Roman"/>
                <a:cs typeface="Times New Roman"/>
              </a:rPr>
              <a:t>o</a:t>
            </a:r>
            <a:r>
              <a:rPr sz="850" spc="-40" dirty="0">
                <a:latin typeface="Times New Roman"/>
                <a:cs typeface="Times New Roman"/>
              </a:rPr>
              <a:t>v</a:t>
            </a:r>
            <a:r>
              <a:rPr sz="850" spc="-75" dirty="0">
                <a:latin typeface="Times New Roman"/>
                <a:cs typeface="Times New Roman"/>
              </a:rPr>
              <a:t>i</a:t>
            </a:r>
            <a:r>
              <a:rPr sz="850" spc="5" dirty="0">
                <a:latin typeface="Times New Roman"/>
                <a:cs typeface="Times New Roman"/>
              </a:rPr>
              <a:t>s</a:t>
            </a:r>
            <a:r>
              <a:rPr sz="850" spc="-75" dirty="0">
                <a:latin typeface="Times New Roman"/>
                <a:cs typeface="Times New Roman"/>
              </a:rPr>
              <a:t>i</a:t>
            </a:r>
            <a:r>
              <a:rPr sz="850" spc="-40" dirty="0">
                <a:latin typeface="Times New Roman"/>
                <a:cs typeface="Times New Roman"/>
              </a:rPr>
              <a:t>o</a:t>
            </a:r>
            <a:r>
              <a:rPr sz="850" spc="-5" dirty="0">
                <a:latin typeface="Times New Roman"/>
                <a:cs typeface="Times New Roman"/>
              </a:rPr>
              <a:t>n</a:t>
            </a:r>
            <a:r>
              <a:rPr sz="850" spc="-20" dirty="0">
                <a:latin typeface="Times New Roman"/>
                <a:cs typeface="Times New Roman"/>
              </a:rPr>
              <a:t> </a:t>
            </a:r>
            <a:r>
              <a:rPr sz="850" spc="-35" dirty="0">
                <a:latin typeface="Times New Roman"/>
                <a:cs typeface="Times New Roman"/>
              </a:rPr>
              <a:t>o</a:t>
            </a:r>
            <a:r>
              <a:rPr sz="850" spc="-5" dirty="0">
                <a:latin typeface="Times New Roman"/>
                <a:cs typeface="Times New Roman"/>
              </a:rPr>
              <a:t>f</a:t>
            </a:r>
            <a:r>
              <a:rPr sz="850" spc="10" dirty="0">
                <a:latin typeface="Times New Roman"/>
                <a:cs typeface="Times New Roman"/>
              </a:rPr>
              <a:t> </a:t>
            </a:r>
            <a:r>
              <a:rPr sz="850" spc="5" dirty="0">
                <a:latin typeface="Times New Roman"/>
                <a:cs typeface="Times New Roman"/>
              </a:rPr>
              <a:t>O</a:t>
            </a:r>
            <a:r>
              <a:rPr sz="850" spc="25" dirty="0">
                <a:latin typeface="Times New Roman"/>
                <a:cs typeface="Times New Roman"/>
              </a:rPr>
              <a:t>P</a:t>
            </a:r>
            <a:r>
              <a:rPr sz="850" spc="-5" dirty="0">
                <a:latin typeface="Times New Roman"/>
                <a:cs typeface="Times New Roman"/>
              </a:rPr>
              <a:t>s  </a:t>
            </a:r>
            <a:r>
              <a:rPr sz="850" spc="-15" dirty="0">
                <a:latin typeface="Times New Roman"/>
                <a:cs typeface="Times New Roman"/>
              </a:rPr>
              <a:t>Value-added</a:t>
            </a:r>
            <a:endParaRPr sz="850">
              <a:latin typeface="Times New Roman"/>
              <a:cs typeface="Times New Roman"/>
            </a:endParaRPr>
          </a:p>
        </p:txBody>
      </p:sp>
      <p:sp>
        <p:nvSpPr>
          <p:cNvPr id="33" name="object 33"/>
          <p:cNvSpPr/>
          <p:nvPr/>
        </p:nvSpPr>
        <p:spPr>
          <a:xfrm>
            <a:off x="3140964" y="1743455"/>
            <a:ext cx="893444" cy="21590"/>
          </a:xfrm>
          <a:custGeom>
            <a:avLst/>
            <a:gdLst/>
            <a:ahLst/>
            <a:cxnLst/>
            <a:rect l="l" t="t" r="r" b="b"/>
            <a:pathLst>
              <a:path w="893445" h="21589">
                <a:moveTo>
                  <a:pt x="893063" y="21336"/>
                </a:moveTo>
                <a:lnTo>
                  <a:pt x="893063" y="0"/>
                </a:lnTo>
                <a:lnTo>
                  <a:pt x="0" y="0"/>
                </a:lnTo>
                <a:lnTo>
                  <a:pt x="0" y="21336"/>
                </a:lnTo>
                <a:lnTo>
                  <a:pt x="893063" y="21336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" name="object 34"/>
          <p:cNvSpPr/>
          <p:nvPr/>
        </p:nvSpPr>
        <p:spPr>
          <a:xfrm>
            <a:off x="4355591" y="1743455"/>
            <a:ext cx="892810" cy="21590"/>
          </a:xfrm>
          <a:custGeom>
            <a:avLst/>
            <a:gdLst/>
            <a:ahLst/>
            <a:cxnLst/>
            <a:rect l="l" t="t" r="r" b="b"/>
            <a:pathLst>
              <a:path w="892810" h="21589">
                <a:moveTo>
                  <a:pt x="892301" y="21336"/>
                </a:moveTo>
                <a:lnTo>
                  <a:pt x="892301" y="0"/>
                </a:lnTo>
                <a:lnTo>
                  <a:pt x="0" y="0"/>
                </a:lnTo>
                <a:lnTo>
                  <a:pt x="0" y="21336"/>
                </a:lnTo>
                <a:lnTo>
                  <a:pt x="892301" y="21336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" name="object 35"/>
          <p:cNvSpPr/>
          <p:nvPr/>
        </p:nvSpPr>
        <p:spPr>
          <a:xfrm>
            <a:off x="5569458" y="1743455"/>
            <a:ext cx="893444" cy="21590"/>
          </a:xfrm>
          <a:custGeom>
            <a:avLst/>
            <a:gdLst/>
            <a:ahLst/>
            <a:cxnLst/>
            <a:rect l="l" t="t" r="r" b="b"/>
            <a:pathLst>
              <a:path w="893445" h="21589">
                <a:moveTo>
                  <a:pt x="893063" y="21336"/>
                </a:moveTo>
                <a:lnTo>
                  <a:pt x="893063" y="0"/>
                </a:lnTo>
                <a:lnTo>
                  <a:pt x="0" y="0"/>
                </a:lnTo>
                <a:lnTo>
                  <a:pt x="0" y="21336"/>
                </a:lnTo>
                <a:lnTo>
                  <a:pt x="893063" y="21336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36" name="object 36"/>
          <p:cNvGrpSpPr/>
          <p:nvPr/>
        </p:nvGrpSpPr>
        <p:grpSpPr>
          <a:xfrm>
            <a:off x="1640204" y="2042922"/>
            <a:ext cx="8255" cy="2007870"/>
            <a:chOff x="1640204" y="2042922"/>
            <a:chExt cx="8255" cy="2007870"/>
          </a:xfrm>
        </p:grpSpPr>
        <p:sp>
          <p:nvSpPr>
            <p:cNvPr id="37" name="object 37"/>
            <p:cNvSpPr/>
            <p:nvPr/>
          </p:nvSpPr>
          <p:spPr>
            <a:xfrm>
              <a:off x="1640585" y="2042922"/>
              <a:ext cx="0" cy="2007235"/>
            </a:xfrm>
            <a:custGeom>
              <a:avLst/>
              <a:gdLst/>
              <a:ahLst/>
              <a:cxnLst/>
              <a:rect l="l" t="t" r="r" b="b"/>
              <a:pathLst>
                <a:path h="2007235">
                  <a:moveTo>
                    <a:pt x="0" y="0"/>
                  </a:moveTo>
                  <a:lnTo>
                    <a:pt x="0" y="2007108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8" name="object 38"/>
            <p:cNvSpPr/>
            <p:nvPr/>
          </p:nvSpPr>
          <p:spPr>
            <a:xfrm>
              <a:off x="1640585" y="2042922"/>
              <a:ext cx="7620" cy="2007870"/>
            </a:xfrm>
            <a:custGeom>
              <a:avLst/>
              <a:gdLst/>
              <a:ahLst/>
              <a:cxnLst/>
              <a:rect l="l" t="t" r="r" b="b"/>
              <a:pathLst>
                <a:path w="7619" h="2007870">
                  <a:moveTo>
                    <a:pt x="7620" y="2007870"/>
                  </a:moveTo>
                  <a:lnTo>
                    <a:pt x="7620" y="0"/>
                  </a:lnTo>
                  <a:lnTo>
                    <a:pt x="0" y="0"/>
                  </a:lnTo>
                  <a:lnTo>
                    <a:pt x="0" y="2007870"/>
                  </a:lnTo>
                  <a:lnTo>
                    <a:pt x="7620" y="200787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39" name="object 39"/>
          <p:cNvGrpSpPr/>
          <p:nvPr/>
        </p:nvGrpSpPr>
        <p:grpSpPr>
          <a:xfrm>
            <a:off x="5569458" y="2042541"/>
            <a:ext cx="893444" cy="2008505"/>
            <a:chOff x="5569458" y="2042541"/>
            <a:chExt cx="893444" cy="2008505"/>
          </a:xfrm>
        </p:grpSpPr>
        <p:sp>
          <p:nvSpPr>
            <p:cNvPr id="40" name="object 40"/>
            <p:cNvSpPr/>
            <p:nvPr/>
          </p:nvSpPr>
          <p:spPr>
            <a:xfrm>
              <a:off x="5569458" y="2042922"/>
              <a:ext cx="893444" cy="0"/>
            </a:xfrm>
            <a:custGeom>
              <a:avLst/>
              <a:gdLst/>
              <a:ahLst/>
              <a:cxnLst/>
              <a:rect l="l" t="t" r="r" b="b"/>
              <a:pathLst>
                <a:path w="893445">
                  <a:moveTo>
                    <a:pt x="0" y="0"/>
                  </a:moveTo>
                  <a:lnTo>
                    <a:pt x="893063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1" name="object 41"/>
            <p:cNvSpPr/>
            <p:nvPr/>
          </p:nvSpPr>
          <p:spPr>
            <a:xfrm>
              <a:off x="5569458" y="2042922"/>
              <a:ext cx="893444" cy="7620"/>
            </a:xfrm>
            <a:custGeom>
              <a:avLst/>
              <a:gdLst/>
              <a:ahLst/>
              <a:cxnLst/>
              <a:rect l="l" t="t" r="r" b="b"/>
              <a:pathLst>
                <a:path w="893445" h="7619">
                  <a:moveTo>
                    <a:pt x="893063" y="7619"/>
                  </a:moveTo>
                  <a:lnTo>
                    <a:pt x="893063" y="0"/>
                  </a:lnTo>
                  <a:lnTo>
                    <a:pt x="0" y="0"/>
                  </a:lnTo>
                  <a:lnTo>
                    <a:pt x="0" y="7619"/>
                  </a:lnTo>
                  <a:lnTo>
                    <a:pt x="893063" y="7619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2" name="object 42"/>
            <p:cNvSpPr/>
            <p:nvPr/>
          </p:nvSpPr>
          <p:spPr>
            <a:xfrm>
              <a:off x="5569458" y="3899916"/>
              <a:ext cx="893444" cy="0"/>
            </a:xfrm>
            <a:custGeom>
              <a:avLst/>
              <a:gdLst/>
              <a:ahLst/>
              <a:cxnLst/>
              <a:rect l="l" t="t" r="r" b="b"/>
              <a:pathLst>
                <a:path w="893445">
                  <a:moveTo>
                    <a:pt x="0" y="0"/>
                  </a:moveTo>
                  <a:lnTo>
                    <a:pt x="893063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3" name="object 43"/>
            <p:cNvSpPr/>
            <p:nvPr/>
          </p:nvSpPr>
          <p:spPr>
            <a:xfrm>
              <a:off x="5569458" y="3900677"/>
              <a:ext cx="893444" cy="6985"/>
            </a:xfrm>
            <a:custGeom>
              <a:avLst/>
              <a:gdLst/>
              <a:ahLst/>
              <a:cxnLst/>
              <a:rect l="l" t="t" r="r" b="b"/>
              <a:pathLst>
                <a:path w="893445" h="6985">
                  <a:moveTo>
                    <a:pt x="893063" y="6857"/>
                  </a:moveTo>
                  <a:lnTo>
                    <a:pt x="893063" y="0"/>
                  </a:lnTo>
                  <a:lnTo>
                    <a:pt x="0" y="0"/>
                  </a:lnTo>
                  <a:lnTo>
                    <a:pt x="0" y="6857"/>
                  </a:lnTo>
                  <a:lnTo>
                    <a:pt x="893063" y="6857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4" name="object 44"/>
            <p:cNvSpPr/>
            <p:nvPr/>
          </p:nvSpPr>
          <p:spPr>
            <a:xfrm>
              <a:off x="5926836" y="2049780"/>
              <a:ext cx="0" cy="2000250"/>
            </a:xfrm>
            <a:custGeom>
              <a:avLst/>
              <a:gdLst/>
              <a:ahLst/>
              <a:cxnLst/>
              <a:rect l="l" t="t" r="r" b="b"/>
              <a:pathLst>
                <a:path h="2000250">
                  <a:moveTo>
                    <a:pt x="0" y="0"/>
                  </a:moveTo>
                  <a:lnTo>
                    <a:pt x="0" y="200025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5" name="object 45"/>
            <p:cNvSpPr/>
            <p:nvPr/>
          </p:nvSpPr>
          <p:spPr>
            <a:xfrm>
              <a:off x="5926836" y="2050542"/>
              <a:ext cx="6985" cy="2000250"/>
            </a:xfrm>
            <a:custGeom>
              <a:avLst/>
              <a:gdLst/>
              <a:ahLst/>
              <a:cxnLst/>
              <a:rect l="l" t="t" r="r" b="b"/>
              <a:pathLst>
                <a:path w="6985" h="2000250">
                  <a:moveTo>
                    <a:pt x="6858" y="2000250"/>
                  </a:moveTo>
                  <a:lnTo>
                    <a:pt x="6858" y="0"/>
                  </a:lnTo>
                  <a:lnTo>
                    <a:pt x="0" y="0"/>
                  </a:lnTo>
                  <a:lnTo>
                    <a:pt x="0" y="2000250"/>
                  </a:lnTo>
                  <a:lnTo>
                    <a:pt x="6858" y="200025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aphicFrame>
        <p:nvGraphicFramePr>
          <p:cNvPr id="46" name="object 46"/>
          <p:cNvGraphicFramePr>
            <a:graphicFrameLocks noGrp="1"/>
          </p:cNvGraphicFramePr>
          <p:nvPr/>
        </p:nvGraphicFramePr>
        <p:xfrm>
          <a:off x="4350829" y="2042541"/>
          <a:ext cx="897255" cy="200850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6131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321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4921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 marR="9525" algn="r">
                        <a:lnSpc>
                          <a:spcPct val="100000"/>
                        </a:lnSpc>
                        <a:spcBef>
                          <a:spcPts val="45"/>
                        </a:spcBef>
                      </a:pPr>
                      <a:r>
                        <a:rPr sz="850" spc="-20" dirty="0">
                          <a:latin typeface="Times New Roman"/>
                          <a:cs typeface="Times New Roman"/>
                        </a:rPr>
                        <a:t>512.5</a:t>
                      </a:r>
                      <a:endParaRPr sz="850">
                        <a:latin typeface="Times New Roman"/>
                        <a:cs typeface="Times New Roman"/>
                      </a:endParaRPr>
                    </a:p>
                  </a:txBody>
                  <a:tcPr marL="0" marR="0" marT="5715" marB="0">
                    <a:lnL w="9525">
                      <a:solidFill>
                        <a:srgbClr val="000000"/>
                      </a:solidFill>
                      <a:prstDash val="solid"/>
                    </a:lnL>
                    <a:lnT w="9525">
                      <a:solidFill>
                        <a:srgbClr val="000000"/>
                      </a:solidFill>
                      <a:prstDash val="soli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4287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9525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R="9525" algn="r">
                        <a:lnSpc>
                          <a:spcPts val="1019"/>
                        </a:lnSpc>
                      </a:pPr>
                      <a:r>
                        <a:rPr sz="850" spc="-20" dirty="0">
                          <a:solidFill>
                            <a:srgbClr val="7F7F7F"/>
                          </a:solidFill>
                          <a:latin typeface="Times New Roman"/>
                          <a:cs typeface="Times New Roman"/>
                        </a:rPr>
                        <a:t>250.0</a:t>
                      </a:r>
                      <a:endParaRPr sz="85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4287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9525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R="9525" algn="r">
                        <a:lnSpc>
                          <a:spcPts val="1015"/>
                        </a:lnSpc>
                      </a:pPr>
                      <a:r>
                        <a:rPr sz="850" spc="-20" dirty="0">
                          <a:solidFill>
                            <a:srgbClr val="7F7F7F"/>
                          </a:solidFill>
                          <a:latin typeface="Times New Roman"/>
                          <a:cs typeface="Times New Roman"/>
                        </a:rPr>
                        <a:t>25.0</a:t>
                      </a:r>
                      <a:endParaRPr sz="85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4287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9525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R="9525" algn="r">
                        <a:lnSpc>
                          <a:spcPts val="1019"/>
                        </a:lnSpc>
                      </a:pPr>
                      <a:r>
                        <a:rPr sz="850" spc="-20" dirty="0">
                          <a:solidFill>
                            <a:srgbClr val="7F7F7F"/>
                          </a:solidFill>
                          <a:latin typeface="Times New Roman"/>
                          <a:cs typeface="Times New Roman"/>
                        </a:rPr>
                        <a:t>150.0</a:t>
                      </a:r>
                      <a:endParaRPr sz="85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4287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9525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R="9525" algn="r">
                        <a:lnSpc>
                          <a:spcPts val="1015"/>
                        </a:lnSpc>
                      </a:pPr>
                      <a:r>
                        <a:rPr sz="850" spc="-20" dirty="0">
                          <a:solidFill>
                            <a:srgbClr val="7F7F7F"/>
                          </a:solidFill>
                          <a:latin typeface="Times New Roman"/>
                          <a:cs typeface="Times New Roman"/>
                        </a:rPr>
                        <a:t>60.0</a:t>
                      </a:r>
                      <a:endParaRPr sz="85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4287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9525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R="9525" algn="r">
                        <a:lnSpc>
                          <a:spcPts val="1019"/>
                        </a:lnSpc>
                      </a:pPr>
                      <a:r>
                        <a:rPr sz="850" spc="-20" dirty="0">
                          <a:solidFill>
                            <a:srgbClr val="7F7F7F"/>
                          </a:solidFill>
                          <a:latin typeface="Times New Roman"/>
                          <a:cs typeface="Times New Roman"/>
                        </a:rPr>
                        <a:t>15.0</a:t>
                      </a:r>
                      <a:endParaRPr sz="85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85758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9525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R="9525" algn="r">
                        <a:lnSpc>
                          <a:spcPts val="1015"/>
                        </a:lnSpc>
                      </a:pPr>
                      <a:r>
                        <a:rPr sz="850" spc="-20" dirty="0">
                          <a:solidFill>
                            <a:srgbClr val="7F7F7F"/>
                          </a:solidFill>
                          <a:latin typeface="Times New Roman"/>
                          <a:cs typeface="Times New Roman"/>
                        </a:rPr>
                        <a:t>12.5</a:t>
                      </a:r>
                      <a:endParaRPr sz="85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57387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endParaRPr sz="950">
                        <a:latin typeface="Times New Roman"/>
                        <a:cs typeface="Times New Roman"/>
                      </a:endParaRPr>
                    </a:p>
                    <a:p>
                      <a:pPr marR="5715" algn="r">
                        <a:lnSpc>
                          <a:spcPct val="100000"/>
                        </a:lnSpc>
                      </a:pPr>
                      <a:r>
                        <a:rPr sz="850" spc="-20" dirty="0">
                          <a:latin typeface="Times New Roman"/>
                          <a:cs typeface="Times New Roman"/>
                        </a:rPr>
                        <a:t>12.5</a:t>
                      </a:r>
                      <a:endParaRPr sz="850">
                        <a:latin typeface="Times New Roman"/>
                        <a:cs typeface="Times New Roman"/>
                      </a:endParaRPr>
                    </a:p>
                  </a:txBody>
                  <a:tcPr marL="0" marR="0" marT="3810" marB="0">
                    <a:lnR w="9525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50242">
                <a:tc>
                  <a:txBody>
                    <a:bodyPr/>
                    <a:lstStyle/>
                    <a:p>
                      <a:pPr marR="6350" algn="r">
                        <a:lnSpc>
                          <a:spcPct val="100000"/>
                        </a:lnSpc>
                        <a:spcBef>
                          <a:spcPts val="560"/>
                        </a:spcBef>
                      </a:pPr>
                      <a:r>
                        <a:rPr sz="850" spc="-20" dirty="0">
                          <a:solidFill>
                            <a:srgbClr val="7F7F7F"/>
                          </a:solidFill>
                          <a:latin typeface="Times New Roman"/>
                          <a:cs typeface="Times New Roman"/>
                        </a:rPr>
                        <a:t>12.5</a:t>
                      </a:r>
                      <a:endParaRPr sz="850">
                        <a:latin typeface="Times New Roman"/>
                        <a:cs typeface="Times New Roman"/>
                      </a:endParaRPr>
                    </a:p>
                  </a:txBody>
                  <a:tcPr marL="0" marR="0" marT="71120" marB="0">
                    <a:lnR w="9525">
                      <a:solidFill>
                        <a:srgbClr val="000000"/>
                      </a:solidFill>
                      <a:prstDash val="solid"/>
                    </a:lnR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47256">
                <a:tc>
                  <a:txBody>
                    <a:bodyPr/>
                    <a:lstStyle/>
                    <a:p>
                      <a:pPr marR="6350" algn="r">
                        <a:lnSpc>
                          <a:spcPts val="1010"/>
                        </a:lnSpc>
                        <a:spcBef>
                          <a:spcPts val="50"/>
                        </a:spcBef>
                      </a:pPr>
                      <a:r>
                        <a:rPr sz="850" spc="-20" dirty="0">
                          <a:latin typeface="Times New Roman"/>
                          <a:cs typeface="Times New Roman"/>
                        </a:rPr>
                        <a:t>500.0</a:t>
                      </a:r>
                      <a:endParaRPr sz="850">
                        <a:latin typeface="Times New Roman"/>
                        <a:cs typeface="Times New Roman"/>
                      </a:endParaRPr>
                    </a:p>
                  </a:txBody>
                  <a:tcPr marL="0" marR="0" marT="6350" marB="0"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T w="9525">
                      <a:solidFill>
                        <a:srgbClr val="000000"/>
                      </a:solidFill>
                      <a:prstDash val="soli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sp>
        <p:nvSpPr>
          <p:cNvPr id="47" name="object 47"/>
          <p:cNvSpPr txBox="1"/>
          <p:nvPr/>
        </p:nvSpPr>
        <p:spPr>
          <a:xfrm>
            <a:off x="5721404" y="3898232"/>
            <a:ext cx="208279" cy="15430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850" spc="-35" dirty="0">
                <a:latin typeface="Times New Roman"/>
                <a:cs typeface="Times New Roman"/>
              </a:rPr>
              <a:t>2</a:t>
            </a:r>
            <a:r>
              <a:rPr sz="850" spc="-40" dirty="0">
                <a:latin typeface="Times New Roman"/>
                <a:cs typeface="Times New Roman"/>
              </a:rPr>
              <a:t>5</a:t>
            </a:r>
            <a:r>
              <a:rPr sz="850" spc="10" dirty="0">
                <a:latin typeface="Times New Roman"/>
                <a:cs typeface="Times New Roman"/>
              </a:rPr>
              <a:t>.</a:t>
            </a:r>
            <a:r>
              <a:rPr sz="850" spc="-5" dirty="0">
                <a:latin typeface="Times New Roman"/>
                <a:cs typeface="Times New Roman"/>
              </a:rPr>
              <a:t>0</a:t>
            </a:r>
            <a:endParaRPr sz="850">
              <a:latin typeface="Times New Roman"/>
              <a:cs typeface="Times New Roman"/>
            </a:endParaRPr>
          </a:p>
        </p:txBody>
      </p:sp>
      <p:grpSp>
        <p:nvGrpSpPr>
          <p:cNvPr id="48" name="object 48"/>
          <p:cNvGrpSpPr/>
          <p:nvPr/>
        </p:nvGrpSpPr>
        <p:grpSpPr>
          <a:xfrm>
            <a:off x="4354829" y="5042534"/>
            <a:ext cx="893444" cy="723265"/>
            <a:chOff x="4354829" y="5042534"/>
            <a:chExt cx="893444" cy="723265"/>
          </a:xfrm>
        </p:grpSpPr>
        <p:sp>
          <p:nvSpPr>
            <p:cNvPr id="49" name="object 49"/>
            <p:cNvSpPr/>
            <p:nvPr/>
          </p:nvSpPr>
          <p:spPr>
            <a:xfrm>
              <a:off x="4354829" y="5042915"/>
              <a:ext cx="893444" cy="0"/>
            </a:xfrm>
            <a:custGeom>
              <a:avLst/>
              <a:gdLst/>
              <a:ahLst/>
              <a:cxnLst/>
              <a:rect l="l" t="t" r="r" b="b"/>
              <a:pathLst>
                <a:path w="893445">
                  <a:moveTo>
                    <a:pt x="0" y="0"/>
                  </a:moveTo>
                  <a:lnTo>
                    <a:pt x="893063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0" name="object 50"/>
            <p:cNvSpPr/>
            <p:nvPr/>
          </p:nvSpPr>
          <p:spPr>
            <a:xfrm>
              <a:off x="4355591" y="5043677"/>
              <a:ext cx="892810" cy="6985"/>
            </a:xfrm>
            <a:custGeom>
              <a:avLst/>
              <a:gdLst/>
              <a:ahLst/>
              <a:cxnLst/>
              <a:rect l="l" t="t" r="r" b="b"/>
              <a:pathLst>
                <a:path w="892810" h="6985">
                  <a:moveTo>
                    <a:pt x="892301" y="6858"/>
                  </a:moveTo>
                  <a:lnTo>
                    <a:pt x="892301" y="0"/>
                  </a:lnTo>
                  <a:lnTo>
                    <a:pt x="0" y="0"/>
                  </a:lnTo>
                  <a:lnTo>
                    <a:pt x="0" y="6858"/>
                  </a:lnTo>
                  <a:lnTo>
                    <a:pt x="892301" y="6858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1" name="object 51"/>
            <p:cNvSpPr/>
            <p:nvPr/>
          </p:nvSpPr>
          <p:spPr>
            <a:xfrm>
              <a:off x="4354829" y="5614415"/>
              <a:ext cx="893444" cy="0"/>
            </a:xfrm>
            <a:custGeom>
              <a:avLst/>
              <a:gdLst/>
              <a:ahLst/>
              <a:cxnLst/>
              <a:rect l="l" t="t" r="r" b="b"/>
              <a:pathLst>
                <a:path w="893445">
                  <a:moveTo>
                    <a:pt x="0" y="0"/>
                  </a:moveTo>
                  <a:lnTo>
                    <a:pt x="893063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2" name="object 52"/>
            <p:cNvSpPr/>
            <p:nvPr/>
          </p:nvSpPr>
          <p:spPr>
            <a:xfrm>
              <a:off x="4355591" y="5615177"/>
              <a:ext cx="892810" cy="6985"/>
            </a:xfrm>
            <a:custGeom>
              <a:avLst/>
              <a:gdLst/>
              <a:ahLst/>
              <a:cxnLst/>
              <a:rect l="l" t="t" r="r" b="b"/>
              <a:pathLst>
                <a:path w="892810" h="6985">
                  <a:moveTo>
                    <a:pt x="892301" y="6858"/>
                  </a:moveTo>
                  <a:lnTo>
                    <a:pt x="892301" y="0"/>
                  </a:lnTo>
                  <a:lnTo>
                    <a:pt x="0" y="0"/>
                  </a:lnTo>
                  <a:lnTo>
                    <a:pt x="0" y="6858"/>
                  </a:lnTo>
                  <a:lnTo>
                    <a:pt x="892301" y="6858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3" name="object 53"/>
            <p:cNvSpPr/>
            <p:nvPr/>
          </p:nvSpPr>
          <p:spPr>
            <a:xfrm>
              <a:off x="4712207" y="5050535"/>
              <a:ext cx="0" cy="714375"/>
            </a:xfrm>
            <a:custGeom>
              <a:avLst/>
              <a:gdLst/>
              <a:ahLst/>
              <a:cxnLst/>
              <a:rect l="l" t="t" r="r" b="b"/>
              <a:pathLst>
                <a:path h="714375">
                  <a:moveTo>
                    <a:pt x="0" y="0"/>
                  </a:moveTo>
                  <a:lnTo>
                    <a:pt x="0" y="713994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4" name="object 54"/>
            <p:cNvSpPr/>
            <p:nvPr/>
          </p:nvSpPr>
          <p:spPr>
            <a:xfrm>
              <a:off x="4712207" y="5050535"/>
              <a:ext cx="7620" cy="715010"/>
            </a:xfrm>
            <a:custGeom>
              <a:avLst/>
              <a:gdLst/>
              <a:ahLst/>
              <a:cxnLst/>
              <a:rect l="l" t="t" r="r" b="b"/>
              <a:pathLst>
                <a:path w="7620" h="715010">
                  <a:moveTo>
                    <a:pt x="7620" y="714756"/>
                  </a:moveTo>
                  <a:lnTo>
                    <a:pt x="7620" y="0"/>
                  </a:lnTo>
                  <a:lnTo>
                    <a:pt x="0" y="0"/>
                  </a:lnTo>
                  <a:lnTo>
                    <a:pt x="0" y="714756"/>
                  </a:lnTo>
                  <a:lnTo>
                    <a:pt x="7620" y="714756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55" name="object 55"/>
          <p:cNvGrpSpPr/>
          <p:nvPr/>
        </p:nvGrpSpPr>
        <p:grpSpPr>
          <a:xfrm>
            <a:off x="5569458" y="5042534"/>
            <a:ext cx="893444" cy="723265"/>
            <a:chOff x="5569458" y="5042534"/>
            <a:chExt cx="893444" cy="723265"/>
          </a:xfrm>
        </p:grpSpPr>
        <p:sp>
          <p:nvSpPr>
            <p:cNvPr id="56" name="object 56"/>
            <p:cNvSpPr/>
            <p:nvPr/>
          </p:nvSpPr>
          <p:spPr>
            <a:xfrm>
              <a:off x="5569458" y="5042915"/>
              <a:ext cx="893444" cy="0"/>
            </a:xfrm>
            <a:custGeom>
              <a:avLst/>
              <a:gdLst/>
              <a:ahLst/>
              <a:cxnLst/>
              <a:rect l="l" t="t" r="r" b="b"/>
              <a:pathLst>
                <a:path w="893445">
                  <a:moveTo>
                    <a:pt x="0" y="0"/>
                  </a:moveTo>
                  <a:lnTo>
                    <a:pt x="893063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7" name="object 57"/>
            <p:cNvSpPr/>
            <p:nvPr/>
          </p:nvSpPr>
          <p:spPr>
            <a:xfrm>
              <a:off x="5569458" y="5043677"/>
              <a:ext cx="893444" cy="6985"/>
            </a:xfrm>
            <a:custGeom>
              <a:avLst/>
              <a:gdLst/>
              <a:ahLst/>
              <a:cxnLst/>
              <a:rect l="l" t="t" r="r" b="b"/>
              <a:pathLst>
                <a:path w="893445" h="6985">
                  <a:moveTo>
                    <a:pt x="893063" y="6858"/>
                  </a:moveTo>
                  <a:lnTo>
                    <a:pt x="893063" y="0"/>
                  </a:lnTo>
                  <a:lnTo>
                    <a:pt x="0" y="0"/>
                  </a:lnTo>
                  <a:lnTo>
                    <a:pt x="0" y="6858"/>
                  </a:lnTo>
                  <a:lnTo>
                    <a:pt x="893063" y="6858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8" name="object 58"/>
            <p:cNvSpPr/>
            <p:nvPr/>
          </p:nvSpPr>
          <p:spPr>
            <a:xfrm>
              <a:off x="5569458" y="5614415"/>
              <a:ext cx="893444" cy="0"/>
            </a:xfrm>
            <a:custGeom>
              <a:avLst/>
              <a:gdLst/>
              <a:ahLst/>
              <a:cxnLst/>
              <a:rect l="l" t="t" r="r" b="b"/>
              <a:pathLst>
                <a:path w="893445">
                  <a:moveTo>
                    <a:pt x="0" y="0"/>
                  </a:moveTo>
                  <a:lnTo>
                    <a:pt x="893063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9" name="object 59"/>
            <p:cNvSpPr/>
            <p:nvPr/>
          </p:nvSpPr>
          <p:spPr>
            <a:xfrm>
              <a:off x="5569458" y="5615177"/>
              <a:ext cx="893444" cy="6985"/>
            </a:xfrm>
            <a:custGeom>
              <a:avLst/>
              <a:gdLst/>
              <a:ahLst/>
              <a:cxnLst/>
              <a:rect l="l" t="t" r="r" b="b"/>
              <a:pathLst>
                <a:path w="893445" h="6985">
                  <a:moveTo>
                    <a:pt x="893063" y="6858"/>
                  </a:moveTo>
                  <a:lnTo>
                    <a:pt x="893063" y="0"/>
                  </a:lnTo>
                  <a:lnTo>
                    <a:pt x="0" y="0"/>
                  </a:lnTo>
                  <a:lnTo>
                    <a:pt x="0" y="6858"/>
                  </a:lnTo>
                  <a:lnTo>
                    <a:pt x="893063" y="6858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0" name="object 60"/>
            <p:cNvSpPr/>
            <p:nvPr/>
          </p:nvSpPr>
          <p:spPr>
            <a:xfrm>
              <a:off x="5926836" y="5050535"/>
              <a:ext cx="0" cy="714375"/>
            </a:xfrm>
            <a:custGeom>
              <a:avLst/>
              <a:gdLst/>
              <a:ahLst/>
              <a:cxnLst/>
              <a:rect l="l" t="t" r="r" b="b"/>
              <a:pathLst>
                <a:path h="714375">
                  <a:moveTo>
                    <a:pt x="0" y="0"/>
                  </a:moveTo>
                  <a:lnTo>
                    <a:pt x="0" y="713994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1" name="object 61"/>
            <p:cNvSpPr/>
            <p:nvPr/>
          </p:nvSpPr>
          <p:spPr>
            <a:xfrm>
              <a:off x="5926836" y="5050535"/>
              <a:ext cx="6985" cy="715010"/>
            </a:xfrm>
            <a:custGeom>
              <a:avLst/>
              <a:gdLst/>
              <a:ahLst/>
              <a:cxnLst/>
              <a:rect l="l" t="t" r="r" b="b"/>
              <a:pathLst>
                <a:path w="6985" h="715010">
                  <a:moveTo>
                    <a:pt x="6858" y="714756"/>
                  </a:moveTo>
                  <a:lnTo>
                    <a:pt x="6858" y="0"/>
                  </a:lnTo>
                  <a:lnTo>
                    <a:pt x="0" y="0"/>
                  </a:lnTo>
                  <a:lnTo>
                    <a:pt x="0" y="714756"/>
                  </a:lnTo>
                  <a:lnTo>
                    <a:pt x="6858" y="714756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62" name="object 62"/>
          <p:cNvGrpSpPr/>
          <p:nvPr/>
        </p:nvGrpSpPr>
        <p:grpSpPr>
          <a:xfrm>
            <a:off x="5569458" y="6043040"/>
            <a:ext cx="893444" cy="1007744"/>
            <a:chOff x="5569458" y="6043040"/>
            <a:chExt cx="893444" cy="1007744"/>
          </a:xfrm>
        </p:grpSpPr>
        <p:sp>
          <p:nvSpPr>
            <p:cNvPr id="63" name="object 63"/>
            <p:cNvSpPr/>
            <p:nvPr/>
          </p:nvSpPr>
          <p:spPr>
            <a:xfrm>
              <a:off x="5569458" y="6043421"/>
              <a:ext cx="893444" cy="0"/>
            </a:xfrm>
            <a:custGeom>
              <a:avLst/>
              <a:gdLst/>
              <a:ahLst/>
              <a:cxnLst/>
              <a:rect l="l" t="t" r="r" b="b"/>
              <a:pathLst>
                <a:path w="893445">
                  <a:moveTo>
                    <a:pt x="0" y="0"/>
                  </a:moveTo>
                  <a:lnTo>
                    <a:pt x="893063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4" name="object 64"/>
            <p:cNvSpPr/>
            <p:nvPr/>
          </p:nvSpPr>
          <p:spPr>
            <a:xfrm>
              <a:off x="5569458" y="6043421"/>
              <a:ext cx="893444" cy="6985"/>
            </a:xfrm>
            <a:custGeom>
              <a:avLst/>
              <a:gdLst/>
              <a:ahLst/>
              <a:cxnLst/>
              <a:rect l="l" t="t" r="r" b="b"/>
              <a:pathLst>
                <a:path w="893445" h="6985">
                  <a:moveTo>
                    <a:pt x="893063" y="6857"/>
                  </a:moveTo>
                  <a:lnTo>
                    <a:pt x="893063" y="0"/>
                  </a:lnTo>
                  <a:lnTo>
                    <a:pt x="0" y="0"/>
                  </a:lnTo>
                  <a:lnTo>
                    <a:pt x="0" y="6857"/>
                  </a:lnTo>
                  <a:lnTo>
                    <a:pt x="893063" y="6857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5" name="object 65"/>
            <p:cNvSpPr/>
            <p:nvPr/>
          </p:nvSpPr>
          <p:spPr>
            <a:xfrm>
              <a:off x="5569458" y="6900671"/>
              <a:ext cx="893444" cy="0"/>
            </a:xfrm>
            <a:custGeom>
              <a:avLst/>
              <a:gdLst/>
              <a:ahLst/>
              <a:cxnLst/>
              <a:rect l="l" t="t" r="r" b="b"/>
              <a:pathLst>
                <a:path w="893445">
                  <a:moveTo>
                    <a:pt x="0" y="0"/>
                  </a:moveTo>
                  <a:lnTo>
                    <a:pt x="893063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6" name="object 66"/>
            <p:cNvSpPr/>
            <p:nvPr/>
          </p:nvSpPr>
          <p:spPr>
            <a:xfrm>
              <a:off x="5569458" y="6900671"/>
              <a:ext cx="893444" cy="6985"/>
            </a:xfrm>
            <a:custGeom>
              <a:avLst/>
              <a:gdLst/>
              <a:ahLst/>
              <a:cxnLst/>
              <a:rect l="l" t="t" r="r" b="b"/>
              <a:pathLst>
                <a:path w="893445" h="6984">
                  <a:moveTo>
                    <a:pt x="893063" y="6857"/>
                  </a:moveTo>
                  <a:lnTo>
                    <a:pt x="893063" y="0"/>
                  </a:lnTo>
                  <a:lnTo>
                    <a:pt x="0" y="0"/>
                  </a:lnTo>
                  <a:lnTo>
                    <a:pt x="0" y="6857"/>
                  </a:lnTo>
                  <a:lnTo>
                    <a:pt x="893063" y="6857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7" name="object 67"/>
            <p:cNvSpPr/>
            <p:nvPr/>
          </p:nvSpPr>
          <p:spPr>
            <a:xfrm>
              <a:off x="5926836" y="6050279"/>
              <a:ext cx="0" cy="1000125"/>
            </a:xfrm>
            <a:custGeom>
              <a:avLst/>
              <a:gdLst/>
              <a:ahLst/>
              <a:cxnLst/>
              <a:rect l="l" t="t" r="r" b="b"/>
              <a:pathLst>
                <a:path h="1000125">
                  <a:moveTo>
                    <a:pt x="0" y="0"/>
                  </a:moveTo>
                  <a:lnTo>
                    <a:pt x="0" y="999744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8" name="object 68"/>
            <p:cNvSpPr/>
            <p:nvPr/>
          </p:nvSpPr>
          <p:spPr>
            <a:xfrm>
              <a:off x="5926836" y="6050279"/>
              <a:ext cx="6985" cy="1000760"/>
            </a:xfrm>
            <a:custGeom>
              <a:avLst/>
              <a:gdLst/>
              <a:ahLst/>
              <a:cxnLst/>
              <a:rect l="l" t="t" r="r" b="b"/>
              <a:pathLst>
                <a:path w="6985" h="1000759">
                  <a:moveTo>
                    <a:pt x="6858" y="1000506"/>
                  </a:moveTo>
                  <a:lnTo>
                    <a:pt x="6858" y="0"/>
                  </a:lnTo>
                  <a:lnTo>
                    <a:pt x="0" y="0"/>
                  </a:lnTo>
                  <a:lnTo>
                    <a:pt x="0" y="1000506"/>
                  </a:lnTo>
                  <a:lnTo>
                    <a:pt x="6858" y="1000506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69" name="object 69"/>
          <p:cNvSpPr/>
          <p:nvPr/>
        </p:nvSpPr>
        <p:spPr>
          <a:xfrm>
            <a:off x="6784085" y="1743455"/>
            <a:ext cx="893444" cy="21590"/>
          </a:xfrm>
          <a:custGeom>
            <a:avLst/>
            <a:gdLst/>
            <a:ahLst/>
            <a:cxnLst/>
            <a:rect l="l" t="t" r="r" b="b"/>
            <a:pathLst>
              <a:path w="893445" h="21589">
                <a:moveTo>
                  <a:pt x="893064" y="21336"/>
                </a:moveTo>
                <a:lnTo>
                  <a:pt x="893064" y="0"/>
                </a:lnTo>
                <a:lnTo>
                  <a:pt x="0" y="0"/>
                </a:lnTo>
                <a:lnTo>
                  <a:pt x="0" y="21336"/>
                </a:lnTo>
                <a:lnTo>
                  <a:pt x="893064" y="21336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graphicFrame>
        <p:nvGraphicFramePr>
          <p:cNvPr id="70" name="object 70"/>
          <p:cNvGraphicFramePr>
            <a:graphicFrameLocks noGrp="1"/>
          </p:cNvGraphicFramePr>
          <p:nvPr/>
        </p:nvGraphicFramePr>
        <p:xfrm>
          <a:off x="6780085" y="2042541"/>
          <a:ext cx="905510" cy="201231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6004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3276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4921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 marR="10160" algn="r">
                        <a:lnSpc>
                          <a:spcPct val="100000"/>
                        </a:lnSpc>
                        <a:spcBef>
                          <a:spcPts val="45"/>
                        </a:spcBef>
                      </a:pPr>
                      <a:r>
                        <a:rPr sz="850" spc="-20" dirty="0">
                          <a:latin typeface="Times New Roman"/>
                          <a:cs typeface="Times New Roman"/>
                        </a:rPr>
                        <a:t>787.5</a:t>
                      </a:r>
                      <a:endParaRPr sz="850">
                        <a:latin typeface="Times New Roman"/>
                        <a:cs typeface="Times New Roman"/>
                      </a:endParaRPr>
                    </a:p>
                  </a:txBody>
                  <a:tcPr marL="0" marR="0" marT="5715" marB="0">
                    <a:lnL w="9525">
                      <a:solidFill>
                        <a:srgbClr val="000000"/>
                      </a:solidFill>
                      <a:prstDash val="solid"/>
                    </a:lnL>
                    <a:lnT w="9525">
                      <a:solidFill>
                        <a:srgbClr val="000000"/>
                      </a:solidFill>
                      <a:prstDash val="soli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4287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9525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R="10160" algn="r">
                        <a:lnSpc>
                          <a:spcPts val="1019"/>
                        </a:lnSpc>
                      </a:pPr>
                      <a:r>
                        <a:rPr sz="850" spc="-20" dirty="0">
                          <a:solidFill>
                            <a:srgbClr val="7F7F7F"/>
                          </a:solidFill>
                          <a:latin typeface="Times New Roman"/>
                          <a:cs typeface="Times New Roman"/>
                        </a:rPr>
                        <a:t>250.0</a:t>
                      </a:r>
                      <a:endParaRPr sz="85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4287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9525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R="10160" algn="r">
                        <a:lnSpc>
                          <a:spcPts val="1015"/>
                        </a:lnSpc>
                      </a:pPr>
                      <a:r>
                        <a:rPr sz="850" spc="-20" dirty="0">
                          <a:solidFill>
                            <a:srgbClr val="7F7F7F"/>
                          </a:solidFill>
                          <a:latin typeface="Times New Roman"/>
                          <a:cs typeface="Times New Roman"/>
                        </a:rPr>
                        <a:t>25.0</a:t>
                      </a:r>
                      <a:endParaRPr sz="85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4287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9525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R="10160" algn="r">
                        <a:lnSpc>
                          <a:spcPts val="1019"/>
                        </a:lnSpc>
                      </a:pPr>
                      <a:r>
                        <a:rPr sz="850" spc="-20" dirty="0">
                          <a:solidFill>
                            <a:srgbClr val="7F7F7F"/>
                          </a:solidFill>
                          <a:latin typeface="Times New Roman"/>
                          <a:cs typeface="Times New Roman"/>
                        </a:rPr>
                        <a:t>150.0</a:t>
                      </a:r>
                      <a:endParaRPr sz="85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4287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9525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R="10160" algn="r">
                        <a:lnSpc>
                          <a:spcPts val="1015"/>
                        </a:lnSpc>
                      </a:pPr>
                      <a:r>
                        <a:rPr sz="850" spc="-20" dirty="0">
                          <a:solidFill>
                            <a:srgbClr val="7F7F7F"/>
                          </a:solidFill>
                          <a:latin typeface="Times New Roman"/>
                          <a:cs typeface="Times New Roman"/>
                        </a:rPr>
                        <a:t>60.0</a:t>
                      </a:r>
                      <a:endParaRPr sz="85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4287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9525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R="10160" algn="r">
                        <a:lnSpc>
                          <a:spcPts val="1019"/>
                        </a:lnSpc>
                      </a:pPr>
                      <a:r>
                        <a:rPr sz="850" spc="-20" dirty="0">
                          <a:solidFill>
                            <a:srgbClr val="7F7F7F"/>
                          </a:solidFill>
                          <a:latin typeface="Times New Roman"/>
                          <a:cs typeface="Times New Roman"/>
                        </a:rPr>
                        <a:t>15.0</a:t>
                      </a:r>
                      <a:endParaRPr sz="85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4287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9525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R="10160" algn="r">
                        <a:lnSpc>
                          <a:spcPts val="1015"/>
                        </a:lnSpc>
                      </a:pPr>
                      <a:r>
                        <a:rPr sz="850" spc="-20" dirty="0">
                          <a:solidFill>
                            <a:srgbClr val="7F7F7F"/>
                          </a:solidFill>
                          <a:latin typeface="Times New Roman"/>
                          <a:cs typeface="Times New Roman"/>
                        </a:rPr>
                        <a:t>12.5</a:t>
                      </a:r>
                      <a:endParaRPr sz="85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4287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9525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R="10160" algn="r">
                        <a:lnSpc>
                          <a:spcPts val="1019"/>
                        </a:lnSpc>
                      </a:pPr>
                      <a:r>
                        <a:rPr sz="850" spc="-10" dirty="0">
                          <a:solidFill>
                            <a:srgbClr val="7F7F7F"/>
                          </a:solidFill>
                          <a:latin typeface="Times New Roman"/>
                          <a:cs typeface="Times New Roman"/>
                        </a:rPr>
                        <a:t>0.0</a:t>
                      </a:r>
                      <a:endParaRPr sz="85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4287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9525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R="10160" algn="r">
                        <a:lnSpc>
                          <a:spcPts val="1015"/>
                        </a:lnSpc>
                      </a:pPr>
                      <a:r>
                        <a:rPr sz="850" spc="-20" dirty="0">
                          <a:solidFill>
                            <a:srgbClr val="7F7F7F"/>
                          </a:solidFill>
                          <a:latin typeface="Times New Roman"/>
                          <a:cs typeface="Times New Roman"/>
                        </a:rPr>
                        <a:t>275.0</a:t>
                      </a:r>
                      <a:endParaRPr sz="85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42879">
                <a:tc>
                  <a:txBody>
                    <a:bodyPr/>
                    <a:lstStyle/>
                    <a:p>
                      <a:pPr marR="5715" algn="r">
                        <a:lnSpc>
                          <a:spcPts val="1019"/>
                        </a:lnSpc>
                      </a:pPr>
                      <a:r>
                        <a:rPr sz="850" spc="-20" dirty="0">
                          <a:latin typeface="Times New Roman"/>
                          <a:cs typeface="Times New Roman"/>
                        </a:rPr>
                        <a:t>262.5</a:t>
                      </a:r>
                      <a:endParaRPr sz="85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9525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42879">
                <a:tc>
                  <a:txBody>
                    <a:bodyPr/>
                    <a:lstStyle/>
                    <a:p>
                      <a:pPr marR="6350" algn="r">
                        <a:lnSpc>
                          <a:spcPts val="1015"/>
                        </a:lnSpc>
                      </a:pPr>
                      <a:r>
                        <a:rPr sz="850" spc="-20" dirty="0">
                          <a:solidFill>
                            <a:srgbClr val="7F7F7F"/>
                          </a:solidFill>
                          <a:latin typeface="Times New Roman"/>
                          <a:cs typeface="Times New Roman"/>
                        </a:rPr>
                        <a:t>250.0</a:t>
                      </a:r>
                      <a:endParaRPr sz="85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9525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42879">
                <a:tc>
                  <a:txBody>
                    <a:bodyPr/>
                    <a:lstStyle/>
                    <a:p>
                      <a:pPr marR="6350" algn="r">
                        <a:lnSpc>
                          <a:spcPts val="1019"/>
                        </a:lnSpc>
                      </a:pPr>
                      <a:r>
                        <a:rPr sz="850" spc="-20" dirty="0">
                          <a:solidFill>
                            <a:srgbClr val="7F7F7F"/>
                          </a:solidFill>
                          <a:latin typeface="Times New Roman"/>
                          <a:cs typeface="Times New Roman"/>
                        </a:rPr>
                        <a:t>12.5</a:t>
                      </a:r>
                      <a:endParaRPr sz="85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9525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36114">
                <a:tc>
                  <a:txBody>
                    <a:bodyPr/>
                    <a:lstStyle/>
                    <a:p>
                      <a:pPr marR="6350" algn="r">
                        <a:lnSpc>
                          <a:spcPts val="969"/>
                        </a:lnSpc>
                      </a:pPr>
                      <a:r>
                        <a:rPr sz="850" spc="-10" dirty="0">
                          <a:solidFill>
                            <a:srgbClr val="7F7F7F"/>
                          </a:solidFill>
                          <a:latin typeface="Times New Roman"/>
                          <a:cs typeface="Times New Roman"/>
                        </a:rPr>
                        <a:t>0.0</a:t>
                      </a:r>
                      <a:endParaRPr sz="85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9525">
                      <a:solidFill>
                        <a:srgbClr val="000000"/>
                      </a:solidFill>
                      <a:prstDash val="solid"/>
                    </a:lnR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147256">
                <a:tc>
                  <a:txBody>
                    <a:bodyPr/>
                    <a:lstStyle/>
                    <a:p>
                      <a:pPr marR="6350" algn="r">
                        <a:lnSpc>
                          <a:spcPts val="1010"/>
                        </a:lnSpc>
                        <a:spcBef>
                          <a:spcPts val="50"/>
                        </a:spcBef>
                      </a:pPr>
                      <a:r>
                        <a:rPr sz="850" spc="-20" dirty="0">
                          <a:latin typeface="Times New Roman"/>
                          <a:cs typeface="Times New Roman"/>
                        </a:rPr>
                        <a:t>525.0</a:t>
                      </a:r>
                      <a:endParaRPr sz="850">
                        <a:latin typeface="Times New Roman"/>
                        <a:cs typeface="Times New Roman"/>
                      </a:endParaRPr>
                    </a:p>
                  </a:txBody>
                  <a:tcPr marL="0" marR="0" marT="6350" marB="0"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T w="9525">
                      <a:solidFill>
                        <a:srgbClr val="000000"/>
                      </a:solidFill>
                      <a:prstDash val="soli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</a:tbl>
          </a:graphicData>
        </a:graphic>
      </p:graphicFrame>
      <p:sp>
        <p:nvSpPr>
          <p:cNvPr id="93" name="object 93"/>
          <p:cNvSpPr txBox="1"/>
          <p:nvPr/>
        </p:nvSpPr>
        <p:spPr>
          <a:xfrm>
            <a:off x="999247" y="5481210"/>
            <a:ext cx="384175" cy="14414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850" spc="-15" dirty="0">
                <a:latin typeface="Times New Roman"/>
                <a:cs typeface="Times New Roman"/>
              </a:rPr>
              <a:t>Account</a:t>
            </a:r>
            <a:endParaRPr sz="850">
              <a:latin typeface="Times New Roman"/>
              <a:cs typeface="Times New Roman"/>
            </a:endParaRPr>
          </a:p>
        </p:txBody>
      </p:sp>
      <p:sp>
        <p:nvSpPr>
          <p:cNvPr id="94" name="object 94"/>
          <p:cNvSpPr txBox="1"/>
          <p:nvPr/>
        </p:nvSpPr>
        <p:spPr>
          <a:xfrm>
            <a:off x="4457187" y="5624426"/>
            <a:ext cx="257810" cy="14414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850" spc="-40" dirty="0">
                <a:latin typeface="Times New Roman"/>
                <a:cs typeface="Times New Roman"/>
              </a:rPr>
              <a:t>2</a:t>
            </a:r>
            <a:r>
              <a:rPr sz="850" spc="-35" dirty="0">
                <a:latin typeface="Times New Roman"/>
                <a:cs typeface="Times New Roman"/>
              </a:rPr>
              <a:t>8</a:t>
            </a:r>
            <a:r>
              <a:rPr sz="850" spc="-40" dirty="0">
                <a:latin typeface="Times New Roman"/>
                <a:cs typeface="Times New Roman"/>
              </a:rPr>
              <a:t>7</a:t>
            </a:r>
            <a:r>
              <a:rPr sz="850" spc="10" dirty="0">
                <a:latin typeface="Times New Roman"/>
                <a:cs typeface="Times New Roman"/>
              </a:rPr>
              <a:t>.</a:t>
            </a:r>
            <a:r>
              <a:rPr sz="850" spc="-5" dirty="0">
                <a:latin typeface="Times New Roman"/>
                <a:cs typeface="Times New Roman"/>
              </a:rPr>
              <a:t>5</a:t>
            </a:r>
            <a:endParaRPr sz="850">
              <a:latin typeface="Times New Roman"/>
              <a:cs typeface="Times New Roman"/>
            </a:endParaRPr>
          </a:p>
        </p:txBody>
      </p:sp>
      <p:sp>
        <p:nvSpPr>
          <p:cNvPr id="95" name="object 95"/>
          <p:cNvSpPr txBox="1"/>
          <p:nvPr/>
        </p:nvSpPr>
        <p:spPr>
          <a:xfrm>
            <a:off x="5721333" y="5624426"/>
            <a:ext cx="208279" cy="14414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850" spc="-35" dirty="0">
                <a:latin typeface="Times New Roman"/>
                <a:cs typeface="Times New Roman"/>
              </a:rPr>
              <a:t>2</a:t>
            </a:r>
            <a:r>
              <a:rPr sz="850" spc="-40" dirty="0">
                <a:latin typeface="Times New Roman"/>
                <a:cs typeface="Times New Roman"/>
              </a:rPr>
              <a:t>5</a:t>
            </a:r>
            <a:r>
              <a:rPr sz="850" spc="10" dirty="0">
                <a:latin typeface="Times New Roman"/>
                <a:cs typeface="Times New Roman"/>
              </a:rPr>
              <a:t>.</a:t>
            </a:r>
            <a:r>
              <a:rPr sz="850" spc="-5" dirty="0">
                <a:latin typeface="Times New Roman"/>
                <a:cs typeface="Times New Roman"/>
              </a:rPr>
              <a:t>0</a:t>
            </a:r>
            <a:endParaRPr sz="850">
              <a:latin typeface="Times New Roman"/>
              <a:cs typeface="Times New Roman"/>
            </a:endParaRPr>
          </a:p>
        </p:txBody>
      </p:sp>
      <p:sp>
        <p:nvSpPr>
          <p:cNvPr id="96" name="object 96"/>
          <p:cNvSpPr txBox="1"/>
          <p:nvPr/>
        </p:nvSpPr>
        <p:spPr>
          <a:xfrm>
            <a:off x="3149608" y="5910174"/>
            <a:ext cx="310515" cy="14414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850" dirty="0">
                <a:latin typeface="Times New Roman"/>
                <a:cs typeface="Times New Roman"/>
              </a:rPr>
              <a:t>As</a:t>
            </a:r>
            <a:r>
              <a:rPr sz="850" spc="5" dirty="0">
                <a:latin typeface="Times New Roman"/>
                <a:cs typeface="Times New Roman"/>
              </a:rPr>
              <a:t>s</a:t>
            </a:r>
            <a:r>
              <a:rPr sz="850" spc="10" dirty="0">
                <a:latin typeface="Times New Roman"/>
                <a:cs typeface="Times New Roman"/>
              </a:rPr>
              <a:t>e</a:t>
            </a:r>
            <a:r>
              <a:rPr sz="850" spc="-15" dirty="0">
                <a:latin typeface="Times New Roman"/>
                <a:cs typeface="Times New Roman"/>
              </a:rPr>
              <a:t>t</a:t>
            </a:r>
            <a:r>
              <a:rPr sz="850" spc="-5" dirty="0">
                <a:latin typeface="Times New Roman"/>
                <a:cs typeface="Times New Roman"/>
              </a:rPr>
              <a:t>s</a:t>
            </a:r>
            <a:endParaRPr sz="850">
              <a:latin typeface="Times New Roman"/>
              <a:cs typeface="Times New Roman"/>
            </a:endParaRPr>
          </a:p>
        </p:txBody>
      </p:sp>
      <p:sp>
        <p:nvSpPr>
          <p:cNvPr id="97" name="object 97"/>
          <p:cNvSpPr txBox="1"/>
          <p:nvPr/>
        </p:nvSpPr>
        <p:spPr>
          <a:xfrm>
            <a:off x="3606779" y="5910174"/>
            <a:ext cx="417195" cy="14414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850" spc="-40" dirty="0">
                <a:latin typeface="Times New Roman"/>
                <a:cs typeface="Times New Roman"/>
              </a:rPr>
              <a:t>Liabilities</a:t>
            </a:r>
            <a:endParaRPr sz="850">
              <a:latin typeface="Times New Roman"/>
              <a:cs typeface="Times New Roman"/>
            </a:endParaRPr>
          </a:p>
        </p:txBody>
      </p:sp>
      <p:sp>
        <p:nvSpPr>
          <p:cNvPr id="98" name="object 98"/>
          <p:cNvSpPr txBox="1"/>
          <p:nvPr/>
        </p:nvSpPr>
        <p:spPr>
          <a:xfrm>
            <a:off x="4364368" y="5910174"/>
            <a:ext cx="309880" cy="14414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850" dirty="0">
                <a:latin typeface="Times New Roman"/>
                <a:cs typeface="Times New Roman"/>
              </a:rPr>
              <a:t>Ass</a:t>
            </a:r>
            <a:r>
              <a:rPr sz="850" spc="15" dirty="0">
                <a:latin typeface="Times New Roman"/>
                <a:cs typeface="Times New Roman"/>
              </a:rPr>
              <a:t>e</a:t>
            </a:r>
            <a:r>
              <a:rPr sz="850" spc="-20" dirty="0">
                <a:latin typeface="Times New Roman"/>
                <a:cs typeface="Times New Roman"/>
              </a:rPr>
              <a:t>t</a:t>
            </a:r>
            <a:r>
              <a:rPr sz="850" spc="-5" dirty="0">
                <a:latin typeface="Times New Roman"/>
                <a:cs typeface="Times New Roman"/>
              </a:rPr>
              <a:t>s</a:t>
            </a:r>
            <a:endParaRPr sz="850">
              <a:latin typeface="Times New Roman"/>
              <a:cs typeface="Times New Roman"/>
            </a:endParaRPr>
          </a:p>
        </p:txBody>
      </p:sp>
      <p:sp>
        <p:nvSpPr>
          <p:cNvPr id="99" name="object 99"/>
          <p:cNvSpPr txBox="1"/>
          <p:nvPr/>
        </p:nvSpPr>
        <p:spPr>
          <a:xfrm>
            <a:off x="4821540" y="5910174"/>
            <a:ext cx="422275" cy="28702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9525" algn="r">
              <a:lnSpc>
                <a:spcPct val="100000"/>
              </a:lnSpc>
            </a:pPr>
            <a:r>
              <a:rPr sz="850" spc="-40" dirty="0">
                <a:latin typeface="Times New Roman"/>
                <a:cs typeface="Times New Roman"/>
              </a:rPr>
              <a:t>Liabilities</a:t>
            </a:r>
            <a:endParaRPr sz="850">
              <a:latin typeface="Times New Roman"/>
              <a:cs typeface="Times New Roman"/>
            </a:endParaRPr>
          </a:p>
          <a:p>
            <a:pPr marR="5080" algn="r">
              <a:lnSpc>
                <a:spcPct val="100000"/>
              </a:lnSpc>
              <a:spcBef>
                <a:spcPts val="100"/>
              </a:spcBef>
            </a:pPr>
            <a:r>
              <a:rPr sz="850" spc="-20" dirty="0">
                <a:latin typeface="Times New Roman"/>
                <a:cs typeface="Times New Roman"/>
              </a:rPr>
              <a:t>287.5</a:t>
            </a:r>
            <a:endParaRPr sz="850">
              <a:latin typeface="Times New Roman"/>
              <a:cs typeface="Times New Roman"/>
            </a:endParaRPr>
          </a:p>
        </p:txBody>
      </p:sp>
      <p:sp>
        <p:nvSpPr>
          <p:cNvPr id="100" name="object 100"/>
          <p:cNvSpPr txBox="1"/>
          <p:nvPr/>
        </p:nvSpPr>
        <p:spPr>
          <a:xfrm>
            <a:off x="5578357" y="5910174"/>
            <a:ext cx="310515" cy="14414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850" spc="5" dirty="0">
                <a:latin typeface="Times New Roman"/>
                <a:cs typeface="Times New Roman"/>
              </a:rPr>
              <a:t>A</a:t>
            </a:r>
            <a:r>
              <a:rPr sz="850" dirty="0">
                <a:latin typeface="Times New Roman"/>
                <a:cs typeface="Times New Roman"/>
              </a:rPr>
              <a:t>ss</a:t>
            </a:r>
            <a:r>
              <a:rPr sz="850" spc="15" dirty="0">
                <a:latin typeface="Times New Roman"/>
                <a:cs typeface="Times New Roman"/>
              </a:rPr>
              <a:t>e</a:t>
            </a:r>
            <a:r>
              <a:rPr sz="850" spc="-20" dirty="0">
                <a:latin typeface="Times New Roman"/>
                <a:cs typeface="Times New Roman"/>
              </a:rPr>
              <a:t>t</a:t>
            </a:r>
            <a:r>
              <a:rPr sz="850" spc="-5" dirty="0">
                <a:latin typeface="Times New Roman"/>
                <a:cs typeface="Times New Roman"/>
              </a:rPr>
              <a:t>s</a:t>
            </a:r>
            <a:endParaRPr sz="850">
              <a:latin typeface="Times New Roman"/>
              <a:cs typeface="Times New Roman"/>
            </a:endParaRPr>
          </a:p>
        </p:txBody>
      </p:sp>
      <p:sp>
        <p:nvSpPr>
          <p:cNvPr id="101" name="object 101"/>
          <p:cNvSpPr txBox="1"/>
          <p:nvPr/>
        </p:nvSpPr>
        <p:spPr>
          <a:xfrm>
            <a:off x="6035529" y="5910174"/>
            <a:ext cx="421640" cy="28702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8890" algn="r">
              <a:lnSpc>
                <a:spcPct val="100000"/>
              </a:lnSpc>
            </a:pPr>
            <a:r>
              <a:rPr sz="850" spc="-40" dirty="0">
                <a:latin typeface="Times New Roman"/>
                <a:cs typeface="Times New Roman"/>
              </a:rPr>
              <a:t>Liabilities</a:t>
            </a:r>
            <a:endParaRPr sz="850">
              <a:latin typeface="Times New Roman"/>
              <a:cs typeface="Times New Roman"/>
            </a:endParaRPr>
          </a:p>
          <a:p>
            <a:pPr marR="5080" algn="r">
              <a:lnSpc>
                <a:spcPct val="100000"/>
              </a:lnSpc>
              <a:spcBef>
                <a:spcPts val="100"/>
              </a:spcBef>
            </a:pPr>
            <a:r>
              <a:rPr sz="850" spc="-20" dirty="0">
                <a:latin typeface="Times New Roman"/>
                <a:cs typeface="Times New Roman"/>
              </a:rPr>
              <a:t>25.0</a:t>
            </a:r>
            <a:endParaRPr sz="850">
              <a:latin typeface="Times New Roman"/>
              <a:cs typeface="Times New Roman"/>
            </a:endParaRPr>
          </a:p>
        </p:txBody>
      </p:sp>
      <p:sp>
        <p:nvSpPr>
          <p:cNvPr id="102" name="object 102"/>
          <p:cNvSpPr txBox="1"/>
          <p:nvPr/>
        </p:nvSpPr>
        <p:spPr>
          <a:xfrm>
            <a:off x="6793106" y="5910174"/>
            <a:ext cx="310515" cy="14414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850" dirty="0">
                <a:latin typeface="Times New Roman"/>
                <a:cs typeface="Times New Roman"/>
              </a:rPr>
              <a:t>A</a:t>
            </a:r>
            <a:r>
              <a:rPr sz="850" spc="5" dirty="0">
                <a:latin typeface="Times New Roman"/>
                <a:cs typeface="Times New Roman"/>
              </a:rPr>
              <a:t>s</a:t>
            </a:r>
            <a:r>
              <a:rPr sz="850" dirty="0">
                <a:latin typeface="Times New Roman"/>
                <a:cs typeface="Times New Roman"/>
              </a:rPr>
              <a:t>s</a:t>
            </a:r>
            <a:r>
              <a:rPr sz="850" spc="10" dirty="0">
                <a:latin typeface="Times New Roman"/>
                <a:cs typeface="Times New Roman"/>
              </a:rPr>
              <a:t>e</a:t>
            </a:r>
            <a:r>
              <a:rPr sz="850" spc="-15" dirty="0">
                <a:latin typeface="Times New Roman"/>
                <a:cs typeface="Times New Roman"/>
              </a:rPr>
              <a:t>t</a:t>
            </a:r>
            <a:r>
              <a:rPr sz="850" spc="-5" dirty="0">
                <a:latin typeface="Times New Roman"/>
                <a:cs typeface="Times New Roman"/>
              </a:rPr>
              <a:t>s</a:t>
            </a:r>
            <a:endParaRPr sz="850">
              <a:latin typeface="Times New Roman"/>
              <a:cs typeface="Times New Roman"/>
            </a:endParaRPr>
          </a:p>
        </p:txBody>
      </p:sp>
      <p:sp>
        <p:nvSpPr>
          <p:cNvPr id="103" name="object 103"/>
          <p:cNvSpPr txBox="1"/>
          <p:nvPr/>
        </p:nvSpPr>
        <p:spPr>
          <a:xfrm>
            <a:off x="7250277" y="5910174"/>
            <a:ext cx="421640" cy="28702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8255" algn="r">
              <a:lnSpc>
                <a:spcPct val="100000"/>
              </a:lnSpc>
            </a:pPr>
            <a:r>
              <a:rPr sz="850" spc="-40" dirty="0">
                <a:latin typeface="Times New Roman"/>
                <a:cs typeface="Times New Roman"/>
              </a:rPr>
              <a:t>Liabilities</a:t>
            </a:r>
            <a:endParaRPr sz="850">
              <a:latin typeface="Times New Roman"/>
              <a:cs typeface="Times New Roman"/>
            </a:endParaRPr>
          </a:p>
          <a:p>
            <a:pPr marR="5080" algn="r">
              <a:lnSpc>
                <a:spcPct val="100000"/>
              </a:lnSpc>
              <a:spcBef>
                <a:spcPts val="100"/>
              </a:spcBef>
            </a:pPr>
            <a:r>
              <a:rPr sz="850" spc="-20" dirty="0">
                <a:latin typeface="Times New Roman"/>
                <a:cs typeface="Times New Roman"/>
              </a:rPr>
              <a:t>237.5</a:t>
            </a:r>
            <a:endParaRPr sz="850">
              <a:latin typeface="Times New Roman"/>
              <a:cs typeface="Times New Roman"/>
            </a:endParaRPr>
          </a:p>
        </p:txBody>
      </p:sp>
      <p:sp>
        <p:nvSpPr>
          <p:cNvPr id="104" name="object 104"/>
          <p:cNvSpPr txBox="1"/>
          <p:nvPr/>
        </p:nvSpPr>
        <p:spPr>
          <a:xfrm>
            <a:off x="4457205" y="6195932"/>
            <a:ext cx="257810" cy="85851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850" spc="-40" dirty="0">
                <a:latin typeface="Times New Roman"/>
                <a:cs typeface="Times New Roman"/>
              </a:rPr>
              <a:t>2</a:t>
            </a:r>
            <a:r>
              <a:rPr sz="850" spc="-35" dirty="0">
                <a:latin typeface="Times New Roman"/>
                <a:cs typeface="Times New Roman"/>
              </a:rPr>
              <a:t>3</a:t>
            </a:r>
            <a:r>
              <a:rPr sz="850" spc="-40" dirty="0">
                <a:latin typeface="Times New Roman"/>
                <a:cs typeface="Times New Roman"/>
              </a:rPr>
              <a:t>7</a:t>
            </a:r>
            <a:r>
              <a:rPr sz="850" spc="10" dirty="0">
                <a:latin typeface="Times New Roman"/>
                <a:cs typeface="Times New Roman"/>
              </a:rPr>
              <a:t>.</a:t>
            </a:r>
            <a:r>
              <a:rPr sz="850" spc="-5" dirty="0">
                <a:latin typeface="Times New Roman"/>
                <a:cs typeface="Times New Roman"/>
              </a:rPr>
              <a:t>5</a:t>
            </a:r>
            <a:endParaRPr sz="85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850" spc="-40" dirty="0">
                <a:solidFill>
                  <a:srgbClr val="7F7F7F"/>
                </a:solidFill>
                <a:latin typeface="Times New Roman"/>
                <a:cs typeface="Times New Roman"/>
              </a:rPr>
              <a:t>1</a:t>
            </a:r>
            <a:r>
              <a:rPr sz="850" spc="-35" dirty="0">
                <a:solidFill>
                  <a:srgbClr val="7F7F7F"/>
                </a:solidFill>
                <a:latin typeface="Times New Roman"/>
                <a:cs typeface="Times New Roman"/>
              </a:rPr>
              <a:t>5</a:t>
            </a:r>
            <a:r>
              <a:rPr sz="850" spc="-40" dirty="0">
                <a:solidFill>
                  <a:srgbClr val="7F7F7F"/>
                </a:solidFill>
                <a:latin typeface="Times New Roman"/>
                <a:cs typeface="Times New Roman"/>
              </a:rPr>
              <a:t>0</a:t>
            </a:r>
            <a:r>
              <a:rPr sz="850" spc="10" dirty="0">
                <a:solidFill>
                  <a:srgbClr val="7F7F7F"/>
                </a:solidFill>
                <a:latin typeface="Times New Roman"/>
                <a:cs typeface="Times New Roman"/>
              </a:rPr>
              <a:t>.</a:t>
            </a:r>
            <a:r>
              <a:rPr sz="850" spc="-5" dirty="0">
                <a:solidFill>
                  <a:srgbClr val="7F7F7F"/>
                </a:solidFill>
                <a:latin typeface="Times New Roman"/>
                <a:cs typeface="Times New Roman"/>
              </a:rPr>
              <a:t>0</a:t>
            </a:r>
            <a:endParaRPr sz="850">
              <a:latin typeface="Times New Roman"/>
              <a:cs typeface="Times New Roman"/>
            </a:endParaRPr>
          </a:p>
          <a:p>
            <a:pPr marL="62230">
              <a:lnSpc>
                <a:spcPct val="100000"/>
              </a:lnSpc>
              <a:spcBef>
                <a:spcPts val="110"/>
              </a:spcBef>
            </a:pPr>
            <a:r>
              <a:rPr sz="850" spc="-35" dirty="0">
                <a:solidFill>
                  <a:srgbClr val="7F7F7F"/>
                </a:solidFill>
                <a:latin typeface="Times New Roman"/>
                <a:cs typeface="Times New Roman"/>
              </a:rPr>
              <a:t>6</a:t>
            </a:r>
            <a:r>
              <a:rPr sz="850" spc="-40" dirty="0">
                <a:solidFill>
                  <a:srgbClr val="7F7F7F"/>
                </a:solidFill>
                <a:latin typeface="Times New Roman"/>
                <a:cs typeface="Times New Roman"/>
              </a:rPr>
              <a:t>0</a:t>
            </a:r>
            <a:r>
              <a:rPr sz="850" spc="10" dirty="0">
                <a:solidFill>
                  <a:srgbClr val="7F7F7F"/>
                </a:solidFill>
                <a:latin typeface="Times New Roman"/>
                <a:cs typeface="Times New Roman"/>
              </a:rPr>
              <a:t>.</a:t>
            </a:r>
            <a:r>
              <a:rPr sz="850" spc="-5" dirty="0">
                <a:solidFill>
                  <a:srgbClr val="7F7F7F"/>
                </a:solidFill>
                <a:latin typeface="Times New Roman"/>
                <a:cs typeface="Times New Roman"/>
              </a:rPr>
              <a:t>0</a:t>
            </a:r>
            <a:endParaRPr sz="850">
              <a:latin typeface="Times New Roman"/>
              <a:cs typeface="Times New Roman"/>
            </a:endParaRPr>
          </a:p>
          <a:p>
            <a:pPr marL="62230">
              <a:lnSpc>
                <a:spcPct val="100000"/>
              </a:lnSpc>
              <a:spcBef>
                <a:spcPts val="100"/>
              </a:spcBef>
            </a:pPr>
            <a:r>
              <a:rPr sz="850" spc="-35" dirty="0">
                <a:solidFill>
                  <a:srgbClr val="7F7F7F"/>
                </a:solidFill>
                <a:latin typeface="Times New Roman"/>
                <a:cs typeface="Times New Roman"/>
              </a:rPr>
              <a:t>1</a:t>
            </a:r>
            <a:r>
              <a:rPr sz="850" spc="-40" dirty="0">
                <a:solidFill>
                  <a:srgbClr val="7F7F7F"/>
                </a:solidFill>
                <a:latin typeface="Times New Roman"/>
                <a:cs typeface="Times New Roman"/>
              </a:rPr>
              <a:t>5</a:t>
            </a:r>
            <a:r>
              <a:rPr sz="850" spc="10" dirty="0">
                <a:solidFill>
                  <a:srgbClr val="7F7F7F"/>
                </a:solidFill>
                <a:latin typeface="Times New Roman"/>
                <a:cs typeface="Times New Roman"/>
              </a:rPr>
              <a:t>.</a:t>
            </a:r>
            <a:r>
              <a:rPr sz="850" spc="-5" dirty="0">
                <a:solidFill>
                  <a:srgbClr val="7F7F7F"/>
                </a:solidFill>
                <a:latin typeface="Times New Roman"/>
                <a:cs typeface="Times New Roman"/>
              </a:rPr>
              <a:t>0</a:t>
            </a:r>
            <a:endParaRPr sz="850">
              <a:latin typeface="Times New Roman"/>
              <a:cs typeface="Times New Roman"/>
            </a:endParaRPr>
          </a:p>
          <a:p>
            <a:pPr marL="62230">
              <a:lnSpc>
                <a:spcPct val="100000"/>
              </a:lnSpc>
              <a:spcBef>
                <a:spcPts val="110"/>
              </a:spcBef>
            </a:pPr>
            <a:r>
              <a:rPr sz="850" spc="-35" dirty="0">
                <a:solidFill>
                  <a:srgbClr val="7F7F7F"/>
                </a:solidFill>
                <a:latin typeface="Times New Roman"/>
                <a:cs typeface="Times New Roman"/>
              </a:rPr>
              <a:t>1</a:t>
            </a:r>
            <a:r>
              <a:rPr sz="850" spc="-40" dirty="0">
                <a:solidFill>
                  <a:srgbClr val="7F7F7F"/>
                </a:solidFill>
                <a:latin typeface="Times New Roman"/>
                <a:cs typeface="Times New Roman"/>
              </a:rPr>
              <a:t>2</a:t>
            </a:r>
            <a:r>
              <a:rPr sz="850" spc="10" dirty="0">
                <a:solidFill>
                  <a:srgbClr val="7F7F7F"/>
                </a:solidFill>
                <a:latin typeface="Times New Roman"/>
                <a:cs typeface="Times New Roman"/>
              </a:rPr>
              <a:t>.</a:t>
            </a:r>
            <a:r>
              <a:rPr sz="850" spc="-5" dirty="0">
                <a:solidFill>
                  <a:srgbClr val="7F7F7F"/>
                </a:solidFill>
                <a:latin typeface="Times New Roman"/>
                <a:cs typeface="Times New Roman"/>
              </a:rPr>
              <a:t>5</a:t>
            </a:r>
            <a:endParaRPr sz="850">
              <a:latin typeface="Times New Roman"/>
              <a:cs typeface="Times New Roman"/>
            </a:endParaRPr>
          </a:p>
          <a:p>
            <a:pPr marL="62230">
              <a:lnSpc>
                <a:spcPct val="100000"/>
              </a:lnSpc>
              <a:spcBef>
                <a:spcPts val="100"/>
              </a:spcBef>
            </a:pPr>
            <a:r>
              <a:rPr sz="850" spc="-35" dirty="0">
                <a:latin typeface="Times New Roman"/>
                <a:cs typeface="Times New Roman"/>
              </a:rPr>
              <a:t>5</a:t>
            </a:r>
            <a:r>
              <a:rPr sz="850" spc="-40" dirty="0">
                <a:latin typeface="Times New Roman"/>
                <a:cs typeface="Times New Roman"/>
              </a:rPr>
              <a:t>0</a:t>
            </a:r>
            <a:r>
              <a:rPr sz="850" spc="10" dirty="0">
                <a:latin typeface="Times New Roman"/>
                <a:cs typeface="Times New Roman"/>
              </a:rPr>
              <a:t>.</a:t>
            </a:r>
            <a:r>
              <a:rPr sz="850" spc="-5" dirty="0">
                <a:latin typeface="Times New Roman"/>
                <a:cs typeface="Times New Roman"/>
              </a:rPr>
              <a:t>0</a:t>
            </a:r>
            <a:endParaRPr sz="850">
              <a:latin typeface="Times New Roman"/>
              <a:cs typeface="Times New Roman"/>
            </a:endParaRPr>
          </a:p>
        </p:txBody>
      </p:sp>
      <p:sp>
        <p:nvSpPr>
          <p:cNvPr id="105" name="object 105"/>
          <p:cNvSpPr txBox="1"/>
          <p:nvPr/>
        </p:nvSpPr>
        <p:spPr>
          <a:xfrm>
            <a:off x="5771750" y="6195932"/>
            <a:ext cx="157480" cy="14414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850" spc="-40" dirty="0">
                <a:latin typeface="Times New Roman"/>
                <a:cs typeface="Times New Roman"/>
              </a:rPr>
              <a:t>0</a:t>
            </a:r>
            <a:r>
              <a:rPr sz="850" spc="10" dirty="0">
                <a:latin typeface="Times New Roman"/>
                <a:cs typeface="Times New Roman"/>
              </a:rPr>
              <a:t>.</a:t>
            </a:r>
            <a:r>
              <a:rPr sz="850" spc="-5" dirty="0">
                <a:latin typeface="Times New Roman"/>
                <a:cs typeface="Times New Roman"/>
              </a:rPr>
              <a:t>0</a:t>
            </a:r>
            <a:endParaRPr sz="850">
              <a:latin typeface="Times New Roman"/>
              <a:cs typeface="Times New Roman"/>
            </a:endParaRPr>
          </a:p>
        </p:txBody>
      </p:sp>
      <p:sp>
        <p:nvSpPr>
          <p:cNvPr id="106" name="object 106"/>
          <p:cNvSpPr txBox="1"/>
          <p:nvPr/>
        </p:nvSpPr>
        <p:spPr>
          <a:xfrm>
            <a:off x="6885694" y="6195932"/>
            <a:ext cx="257810" cy="85851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850" spc="-35" dirty="0">
                <a:latin typeface="Times New Roman"/>
                <a:cs typeface="Times New Roman"/>
              </a:rPr>
              <a:t>2</a:t>
            </a:r>
            <a:r>
              <a:rPr sz="850" spc="-40" dirty="0">
                <a:latin typeface="Times New Roman"/>
                <a:cs typeface="Times New Roman"/>
              </a:rPr>
              <a:t>3</a:t>
            </a:r>
            <a:r>
              <a:rPr sz="850" spc="-35" dirty="0">
                <a:latin typeface="Times New Roman"/>
                <a:cs typeface="Times New Roman"/>
              </a:rPr>
              <a:t>7</a:t>
            </a:r>
            <a:r>
              <a:rPr sz="850" spc="5" dirty="0">
                <a:latin typeface="Times New Roman"/>
                <a:cs typeface="Times New Roman"/>
              </a:rPr>
              <a:t>.</a:t>
            </a:r>
            <a:r>
              <a:rPr sz="850" spc="-5" dirty="0">
                <a:latin typeface="Times New Roman"/>
                <a:cs typeface="Times New Roman"/>
              </a:rPr>
              <a:t>5</a:t>
            </a:r>
            <a:endParaRPr sz="850">
              <a:latin typeface="Times New Roman"/>
              <a:cs typeface="Times New Roman"/>
            </a:endParaRPr>
          </a:p>
          <a:p>
            <a:pPr marR="5080" algn="r">
              <a:lnSpc>
                <a:spcPct val="100000"/>
              </a:lnSpc>
              <a:spcBef>
                <a:spcPts val="100"/>
              </a:spcBef>
            </a:pPr>
            <a:r>
              <a:rPr sz="850" spc="-35" dirty="0">
                <a:solidFill>
                  <a:srgbClr val="7F7F7F"/>
                </a:solidFill>
                <a:latin typeface="Times New Roman"/>
                <a:cs typeface="Times New Roman"/>
              </a:rPr>
              <a:t>1</a:t>
            </a:r>
            <a:r>
              <a:rPr sz="850" spc="-40" dirty="0">
                <a:solidFill>
                  <a:srgbClr val="7F7F7F"/>
                </a:solidFill>
                <a:latin typeface="Times New Roman"/>
                <a:cs typeface="Times New Roman"/>
              </a:rPr>
              <a:t>5</a:t>
            </a:r>
            <a:r>
              <a:rPr sz="850" spc="-35" dirty="0">
                <a:solidFill>
                  <a:srgbClr val="7F7F7F"/>
                </a:solidFill>
                <a:latin typeface="Times New Roman"/>
                <a:cs typeface="Times New Roman"/>
              </a:rPr>
              <a:t>0</a:t>
            </a:r>
            <a:r>
              <a:rPr sz="850" spc="5" dirty="0">
                <a:solidFill>
                  <a:srgbClr val="7F7F7F"/>
                </a:solidFill>
                <a:latin typeface="Times New Roman"/>
                <a:cs typeface="Times New Roman"/>
              </a:rPr>
              <a:t>.</a:t>
            </a:r>
            <a:r>
              <a:rPr sz="850" spc="-5" dirty="0">
                <a:solidFill>
                  <a:srgbClr val="7F7F7F"/>
                </a:solidFill>
                <a:latin typeface="Times New Roman"/>
                <a:cs typeface="Times New Roman"/>
              </a:rPr>
              <a:t>0</a:t>
            </a:r>
            <a:endParaRPr sz="850">
              <a:latin typeface="Times New Roman"/>
              <a:cs typeface="Times New Roman"/>
            </a:endParaRPr>
          </a:p>
          <a:p>
            <a:pPr marR="5080" algn="r">
              <a:lnSpc>
                <a:spcPct val="100000"/>
              </a:lnSpc>
              <a:spcBef>
                <a:spcPts val="110"/>
              </a:spcBef>
            </a:pPr>
            <a:r>
              <a:rPr sz="850" spc="-20" dirty="0">
                <a:solidFill>
                  <a:srgbClr val="7F7F7F"/>
                </a:solidFill>
                <a:latin typeface="Times New Roman"/>
                <a:cs typeface="Times New Roman"/>
              </a:rPr>
              <a:t>60.0</a:t>
            </a:r>
            <a:endParaRPr sz="850">
              <a:latin typeface="Times New Roman"/>
              <a:cs typeface="Times New Roman"/>
            </a:endParaRPr>
          </a:p>
          <a:p>
            <a:pPr marR="5080" algn="r">
              <a:lnSpc>
                <a:spcPct val="100000"/>
              </a:lnSpc>
              <a:spcBef>
                <a:spcPts val="100"/>
              </a:spcBef>
            </a:pPr>
            <a:r>
              <a:rPr sz="850" spc="-20" dirty="0">
                <a:solidFill>
                  <a:srgbClr val="7F7F7F"/>
                </a:solidFill>
                <a:latin typeface="Times New Roman"/>
                <a:cs typeface="Times New Roman"/>
              </a:rPr>
              <a:t>15.0</a:t>
            </a:r>
            <a:endParaRPr sz="850">
              <a:latin typeface="Times New Roman"/>
              <a:cs typeface="Times New Roman"/>
            </a:endParaRPr>
          </a:p>
          <a:p>
            <a:pPr marR="5080" algn="r">
              <a:lnSpc>
                <a:spcPct val="100000"/>
              </a:lnSpc>
              <a:spcBef>
                <a:spcPts val="110"/>
              </a:spcBef>
            </a:pPr>
            <a:r>
              <a:rPr sz="850" spc="-20" dirty="0">
                <a:solidFill>
                  <a:srgbClr val="7F7F7F"/>
                </a:solidFill>
                <a:latin typeface="Times New Roman"/>
                <a:cs typeface="Times New Roman"/>
              </a:rPr>
              <a:t>12.5</a:t>
            </a:r>
            <a:endParaRPr sz="850">
              <a:latin typeface="Times New Roman"/>
              <a:cs typeface="Times New Roman"/>
            </a:endParaRPr>
          </a:p>
          <a:p>
            <a:pPr marR="5080" algn="r">
              <a:lnSpc>
                <a:spcPct val="100000"/>
              </a:lnSpc>
              <a:spcBef>
                <a:spcPts val="100"/>
              </a:spcBef>
            </a:pPr>
            <a:r>
              <a:rPr sz="850" spc="-10" dirty="0">
                <a:latin typeface="Times New Roman"/>
                <a:cs typeface="Times New Roman"/>
              </a:rPr>
              <a:t>0.0</a:t>
            </a:r>
            <a:endParaRPr sz="850">
              <a:latin typeface="Times New Roman"/>
              <a:cs typeface="Times New Roman"/>
            </a:endParaRPr>
          </a:p>
        </p:txBody>
      </p:sp>
      <p:sp>
        <p:nvSpPr>
          <p:cNvPr id="107" name="object 107"/>
          <p:cNvSpPr txBox="1"/>
          <p:nvPr/>
        </p:nvSpPr>
        <p:spPr>
          <a:xfrm>
            <a:off x="999247" y="6403224"/>
            <a:ext cx="384175" cy="2940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850" spc="-15" dirty="0">
                <a:latin typeface="Times New Roman"/>
                <a:cs typeface="Times New Roman"/>
              </a:rPr>
              <a:t>Capital</a:t>
            </a:r>
            <a:endParaRPr sz="85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155"/>
              </a:spcBef>
            </a:pPr>
            <a:r>
              <a:rPr sz="850" spc="-15" dirty="0">
                <a:latin typeface="Times New Roman"/>
                <a:cs typeface="Times New Roman"/>
              </a:rPr>
              <a:t>Account</a:t>
            </a:r>
            <a:endParaRPr sz="850">
              <a:latin typeface="Times New Roman"/>
              <a:cs typeface="Times New Roman"/>
            </a:endParaRPr>
          </a:p>
        </p:txBody>
      </p:sp>
      <p:sp>
        <p:nvSpPr>
          <p:cNvPr id="108" name="object 108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240"/>
              </a:lnSpc>
            </a:pPr>
            <a:fld id="{81D60167-4931-47E6-BA6A-407CBD079E47}" type="slidenum">
              <a:rPr dirty="0"/>
              <a:t>16</a:t>
            </a:fld>
            <a:endParaRPr dirty="0"/>
          </a:p>
        </p:txBody>
      </p:sp>
      <p:sp>
        <p:nvSpPr>
          <p:cNvPr id="109" name="object 109"/>
          <p:cNvSpPr txBox="1"/>
          <p:nvPr/>
        </p:nvSpPr>
        <p:spPr>
          <a:xfrm>
            <a:off x="5721384" y="6909947"/>
            <a:ext cx="208279" cy="14414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850" spc="-35" dirty="0">
                <a:latin typeface="Times New Roman"/>
                <a:cs typeface="Times New Roman"/>
              </a:rPr>
              <a:t>2</a:t>
            </a:r>
            <a:r>
              <a:rPr sz="850" spc="-40" dirty="0">
                <a:latin typeface="Times New Roman"/>
                <a:cs typeface="Times New Roman"/>
              </a:rPr>
              <a:t>5</a:t>
            </a:r>
            <a:r>
              <a:rPr sz="850" spc="10" dirty="0">
                <a:latin typeface="Times New Roman"/>
                <a:cs typeface="Times New Roman"/>
              </a:rPr>
              <a:t>.</a:t>
            </a:r>
            <a:r>
              <a:rPr sz="850" spc="-5" dirty="0">
                <a:latin typeface="Times New Roman"/>
                <a:cs typeface="Times New Roman"/>
              </a:rPr>
              <a:t>0</a:t>
            </a:r>
            <a:endParaRPr sz="850">
              <a:latin typeface="Times New Roman"/>
              <a:cs typeface="Times New Roman"/>
            </a:endParaRPr>
          </a:p>
        </p:txBody>
      </p:sp>
      <p:sp>
        <p:nvSpPr>
          <p:cNvPr id="71" name="object 71"/>
          <p:cNvSpPr txBox="1"/>
          <p:nvPr/>
        </p:nvSpPr>
        <p:spPr>
          <a:xfrm>
            <a:off x="3149608" y="4897983"/>
            <a:ext cx="241300" cy="15430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850" dirty="0">
                <a:latin typeface="Times New Roman"/>
                <a:cs typeface="Times New Roman"/>
              </a:rPr>
              <a:t>Us</a:t>
            </a:r>
            <a:r>
              <a:rPr sz="850" spc="15" dirty="0">
                <a:latin typeface="Times New Roman"/>
                <a:cs typeface="Times New Roman"/>
              </a:rPr>
              <a:t>es</a:t>
            </a:r>
            <a:endParaRPr sz="850">
              <a:latin typeface="Times New Roman"/>
              <a:cs typeface="Times New Roman"/>
            </a:endParaRPr>
          </a:p>
        </p:txBody>
      </p:sp>
      <p:sp>
        <p:nvSpPr>
          <p:cNvPr id="72" name="object 72"/>
          <p:cNvSpPr txBox="1"/>
          <p:nvPr/>
        </p:nvSpPr>
        <p:spPr>
          <a:xfrm>
            <a:off x="3556515" y="4897983"/>
            <a:ext cx="467359" cy="15430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850" spc="-5" dirty="0">
                <a:latin typeface="Times New Roman"/>
                <a:cs typeface="Times New Roman"/>
              </a:rPr>
              <a:t>R</a:t>
            </a:r>
            <a:r>
              <a:rPr sz="850" spc="15" dirty="0">
                <a:latin typeface="Times New Roman"/>
                <a:cs typeface="Times New Roman"/>
              </a:rPr>
              <a:t>e</a:t>
            </a:r>
            <a:r>
              <a:rPr sz="850" dirty="0">
                <a:latin typeface="Times New Roman"/>
                <a:cs typeface="Times New Roman"/>
              </a:rPr>
              <a:t>s</a:t>
            </a:r>
            <a:r>
              <a:rPr sz="850" spc="-35" dirty="0">
                <a:latin typeface="Times New Roman"/>
                <a:cs typeface="Times New Roman"/>
              </a:rPr>
              <a:t>o</a:t>
            </a:r>
            <a:r>
              <a:rPr sz="850" spc="-40" dirty="0">
                <a:latin typeface="Times New Roman"/>
                <a:cs typeface="Times New Roman"/>
              </a:rPr>
              <a:t>u</a:t>
            </a:r>
            <a:r>
              <a:rPr sz="850" spc="-5" dirty="0">
                <a:latin typeface="Times New Roman"/>
                <a:cs typeface="Times New Roman"/>
              </a:rPr>
              <a:t>r</a:t>
            </a:r>
            <a:r>
              <a:rPr sz="850" spc="15" dirty="0">
                <a:latin typeface="Times New Roman"/>
                <a:cs typeface="Times New Roman"/>
              </a:rPr>
              <a:t>c</a:t>
            </a:r>
            <a:r>
              <a:rPr sz="850" spc="10" dirty="0">
                <a:latin typeface="Times New Roman"/>
                <a:cs typeface="Times New Roman"/>
              </a:rPr>
              <a:t>e</a:t>
            </a:r>
            <a:r>
              <a:rPr sz="850" spc="-5" dirty="0">
                <a:latin typeface="Times New Roman"/>
                <a:cs typeface="Times New Roman"/>
              </a:rPr>
              <a:t>s</a:t>
            </a:r>
            <a:endParaRPr sz="850">
              <a:latin typeface="Times New Roman"/>
              <a:cs typeface="Times New Roman"/>
            </a:endParaRPr>
          </a:p>
        </p:txBody>
      </p:sp>
      <p:sp>
        <p:nvSpPr>
          <p:cNvPr id="73" name="object 73"/>
          <p:cNvSpPr txBox="1"/>
          <p:nvPr/>
        </p:nvSpPr>
        <p:spPr>
          <a:xfrm>
            <a:off x="4364250" y="4897983"/>
            <a:ext cx="238760" cy="15430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850" dirty="0">
                <a:latin typeface="Times New Roman"/>
                <a:cs typeface="Times New Roman"/>
              </a:rPr>
              <a:t>Us</a:t>
            </a:r>
            <a:r>
              <a:rPr sz="850" spc="15" dirty="0">
                <a:latin typeface="Times New Roman"/>
                <a:cs typeface="Times New Roman"/>
              </a:rPr>
              <a:t>e</a:t>
            </a:r>
            <a:r>
              <a:rPr sz="850" spc="-5" dirty="0">
                <a:latin typeface="Times New Roman"/>
                <a:cs typeface="Times New Roman"/>
              </a:rPr>
              <a:t>s</a:t>
            </a:r>
            <a:endParaRPr sz="850">
              <a:latin typeface="Times New Roman"/>
              <a:cs typeface="Times New Roman"/>
            </a:endParaRPr>
          </a:p>
        </p:txBody>
      </p:sp>
      <p:sp>
        <p:nvSpPr>
          <p:cNvPr id="74" name="object 74"/>
          <p:cNvSpPr txBox="1"/>
          <p:nvPr/>
        </p:nvSpPr>
        <p:spPr>
          <a:xfrm>
            <a:off x="4771124" y="4897983"/>
            <a:ext cx="470534" cy="15430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850" spc="-5" dirty="0">
                <a:latin typeface="Times New Roman"/>
                <a:cs typeface="Times New Roman"/>
              </a:rPr>
              <a:t>Resources</a:t>
            </a:r>
            <a:endParaRPr sz="850">
              <a:latin typeface="Times New Roman"/>
              <a:cs typeface="Times New Roman"/>
            </a:endParaRPr>
          </a:p>
        </p:txBody>
      </p:sp>
      <p:sp>
        <p:nvSpPr>
          <p:cNvPr id="75" name="object 75"/>
          <p:cNvSpPr txBox="1"/>
          <p:nvPr/>
        </p:nvSpPr>
        <p:spPr>
          <a:xfrm>
            <a:off x="5578132" y="4897983"/>
            <a:ext cx="238760" cy="15430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850" spc="5" dirty="0">
                <a:latin typeface="Times New Roman"/>
                <a:cs typeface="Times New Roman"/>
              </a:rPr>
              <a:t>U</a:t>
            </a:r>
            <a:r>
              <a:rPr sz="850" dirty="0">
                <a:latin typeface="Times New Roman"/>
                <a:cs typeface="Times New Roman"/>
              </a:rPr>
              <a:t>s</a:t>
            </a:r>
            <a:r>
              <a:rPr sz="850" spc="10" dirty="0">
                <a:latin typeface="Times New Roman"/>
                <a:cs typeface="Times New Roman"/>
              </a:rPr>
              <a:t>e</a:t>
            </a:r>
            <a:r>
              <a:rPr sz="850" spc="-5" dirty="0">
                <a:latin typeface="Times New Roman"/>
                <a:cs typeface="Times New Roman"/>
              </a:rPr>
              <a:t>s</a:t>
            </a:r>
            <a:endParaRPr sz="850">
              <a:latin typeface="Times New Roman"/>
              <a:cs typeface="Times New Roman"/>
            </a:endParaRPr>
          </a:p>
        </p:txBody>
      </p:sp>
      <p:sp>
        <p:nvSpPr>
          <p:cNvPr id="76" name="object 76"/>
          <p:cNvSpPr txBox="1"/>
          <p:nvPr/>
        </p:nvSpPr>
        <p:spPr>
          <a:xfrm>
            <a:off x="5985766" y="4897983"/>
            <a:ext cx="467359" cy="15430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850" spc="-5" dirty="0">
                <a:latin typeface="Times New Roman"/>
                <a:cs typeface="Times New Roman"/>
              </a:rPr>
              <a:t>R</a:t>
            </a:r>
            <a:r>
              <a:rPr sz="850" spc="10" dirty="0">
                <a:latin typeface="Times New Roman"/>
                <a:cs typeface="Times New Roman"/>
              </a:rPr>
              <a:t>e</a:t>
            </a:r>
            <a:r>
              <a:rPr sz="850" dirty="0">
                <a:latin typeface="Times New Roman"/>
                <a:cs typeface="Times New Roman"/>
              </a:rPr>
              <a:t>s</a:t>
            </a:r>
            <a:r>
              <a:rPr sz="850" spc="-35" dirty="0">
                <a:latin typeface="Times New Roman"/>
                <a:cs typeface="Times New Roman"/>
              </a:rPr>
              <a:t>ou</a:t>
            </a:r>
            <a:r>
              <a:rPr sz="850" spc="-5" dirty="0">
                <a:latin typeface="Times New Roman"/>
                <a:cs typeface="Times New Roman"/>
              </a:rPr>
              <a:t>r</a:t>
            </a:r>
            <a:r>
              <a:rPr sz="850" spc="10" dirty="0">
                <a:latin typeface="Times New Roman"/>
                <a:cs typeface="Times New Roman"/>
              </a:rPr>
              <a:t>c</a:t>
            </a:r>
            <a:r>
              <a:rPr sz="850" spc="15" dirty="0">
                <a:latin typeface="Times New Roman"/>
                <a:cs typeface="Times New Roman"/>
              </a:rPr>
              <a:t>e</a:t>
            </a:r>
            <a:r>
              <a:rPr sz="850" spc="-5" dirty="0">
                <a:latin typeface="Times New Roman"/>
                <a:cs typeface="Times New Roman"/>
              </a:rPr>
              <a:t>s</a:t>
            </a:r>
            <a:endParaRPr sz="850">
              <a:latin typeface="Times New Roman"/>
              <a:cs typeface="Times New Roman"/>
            </a:endParaRPr>
          </a:p>
        </p:txBody>
      </p:sp>
      <p:sp>
        <p:nvSpPr>
          <p:cNvPr id="77" name="object 77"/>
          <p:cNvSpPr txBox="1"/>
          <p:nvPr/>
        </p:nvSpPr>
        <p:spPr>
          <a:xfrm>
            <a:off x="6792741" y="4897983"/>
            <a:ext cx="238760" cy="15430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850" dirty="0">
                <a:latin typeface="Times New Roman"/>
                <a:cs typeface="Times New Roman"/>
              </a:rPr>
              <a:t>U</a:t>
            </a:r>
            <a:r>
              <a:rPr sz="850" spc="5" dirty="0">
                <a:latin typeface="Times New Roman"/>
                <a:cs typeface="Times New Roman"/>
              </a:rPr>
              <a:t>s</a:t>
            </a:r>
            <a:r>
              <a:rPr sz="850" spc="10" dirty="0">
                <a:latin typeface="Times New Roman"/>
                <a:cs typeface="Times New Roman"/>
              </a:rPr>
              <a:t>e</a:t>
            </a:r>
            <a:r>
              <a:rPr sz="850" spc="-5" dirty="0">
                <a:latin typeface="Times New Roman"/>
                <a:cs typeface="Times New Roman"/>
              </a:rPr>
              <a:t>s</a:t>
            </a:r>
            <a:endParaRPr sz="850">
              <a:latin typeface="Times New Roman"/>
              <a:cs typeface="Times New Roman"/>
            </a:endParaRPr>
          </a:p>
        </p:txBody>
      </p:sp>
      <p:sp>
        <p:nvSpPr>
          <p:cNvPr id="78" name="object 78"/>
          <p:cNvSpPr txBox="1"/>
          <p:nvPr/>
        </p:nvSpPr>
        <p:spPr>
          <a:xfrm>
            <a:off x="7200375" y="4897983"/>
            <a:ext cx="470534" cy="15430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850" spc="-5" dirty="0">
                <a:latin typeface="Times New Roman"/>
                <a:cs typeface="Times New Roman"/>
              </a:rPr>
              <a:t>Resources</a:t>
            </a:r>
            <a:endParaRPr sz="850">
              <a:latin typeface="Times New Roman"/>
              <a:cs typeface="Times New Roman"/>
            </a:endParaRPr>
          </a:p>
        </p:txBody>
      </p:sp>
      <p:sp>
        <p:nvSpPr>
          <p:cNvPr id="79" name="object 79"/>
          <p:cNvSpPr txBox="1"/>
          <p:nvPr/>
        </p:nvSpPr>
        <p:spPr>
          <a:xfrm>
            <a:off x="4985323" y="5041243"/>
            <a:ext cx="258445" cy="15430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850" spc="-35" dirty="0">
                <a:latin typeface="Times New Roman"/>
                <a:cs typeface="Times New Roman"/>
              </a:rPr>
              <a:t>28</a:t>
            </a:r>
            <a:r>
              <a:rPr sz="850" spc="-40" dirty="0">
                <a:latin typeface="Times New Roman"/>
                <a:cs typeface="Times New Roman"/>
              </a:rPr>
              <a:t>7</a:t>
            </a:r>
            <a:r>
              <a:rPr sz="850" spc="10" dirty="0">
                <a:latin typeface="Times New Roman"/>
                <a:cs typeface="Times New Roman"/>
              </a:rPr>
              <a:t>.</a:t>
            </a:r>
            <a:r>
              <a:rPr sz="850" spc="-5" dirty="0">
                <a:latin typeface="Times New Roman"/>
                <a:cs typeface="Times New Roman"/>
              </a:rPr>
              <a:t>5</a:t>
            </a:r>
            <a:endParaRPr sz="850">
              <a:latin typeface="Times New Roman"/>
              <a:cs typeface="Times New Roman"/>
            </a:endParaRPr>
          </a:p>
        </p:txBody>
      </p:sp>
      <p:sp>
        <p:nvSpPr>
          <p:cNvPr id="80" name="object 80"/>
          <p:cNvSpPr txBox="1"/>
          <p:nvPr/>
        </p:nvSpPr>
        <p:spPr>
          <a:xfrm>
            <a:off x="6250229" y="5041243"/>
            <a:ext cx="207010" cy="15430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850" spc="-40" dirty="0">
                <a:latin typeface="Times New Roman"/>
                <a:cs typeface="Times New Roman"/>
              </a:rPr>
              <a:t>2</a:t>
            </a:r>
            <a:r>
              <a:rPr sz="850" spc="-35" dirty="0">
                <a:latin typeface="Times New Roman"/>
                <a:cs typeface="Times New Roman"/>
              </a:rPr>
              <a:t>5</a:t>
            </a:r>
            <a:r>
              <a:rPr sz="850" spc="5" dirty="0">
                <a:latin typeface="Times New Roman"/>
                <a:cs typeface="Times New Roman"/>
              </a:rPr>
              <a:t>.</a:t>
            </a:r>
            <a:r>
              <a:rPr sz="850" spc="-5" dirty="0">
                <a:latin typeface="Times New Roman"/>
                <a:cs typeface="Times New Roman"/>
              </a:rPr>
              <a:t>0</a:t>
            </a:r>
            <a:endParaRPr sz="850">
              <a:latin typeface="Times New Roman"/>
              <a:cs typeface="Times New Roman"/>
            </a:endParaRPr>
          </a:p>
        </p:txBody>
      </p:sp>
      <p:sp>
        <p:nvSpPr>
          <p:cNvPr id="81" name="object 81"/>
          <p:cNvSpPr txBox="1"/>
          <p:nvPr/>
        </p:nvSpPr>
        <p:spPr>
          <a:xfrm>
            <a:off x="4557068" y="5183742"/>
            <a:ext cx="157480" cy="15430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850" spc="-40" dirty="0">
                <a:latin typeface="Times New Roman"/>
                <a:cs typeface="Times New Roman"/>
              </a:rPr>
              <a:t>0</a:t>
            </a:r>
            <a:r>
              <a:rPr sz="850" spc="10" dirty="0">
                <a:latin typeface="Times New Roman"/>
                <a:cs typeface="Times New Roman"/>
              </a:rPr>
              <a:t>.</a:t>
            </a:r>
            <a:r>
              <a:rPr sz="850" spc="-5" dirty="0">
                <a:latin typeface="Times New Roman"/>
                <a:cs typeface="Times New Roman"/>
              </a:rPr>
              <a:t>0</a:t>
            </a:r>
            <a:endParaRPr sz="850">
              <a:latin typeface="Times New Roman"/>
              <a:cs typeface="Times New Roman"/>
            </a:endParaRPr>
          </a:p>
        </p:txBody>
      </p:sp>
      <p:sp>
        <p:nvSpPr>
          <p:cNvPr id="82" name="object 82"/>
          <p:cNvSpPr txBox="1"/>
          <p:nvPr/>
        </p:nvSpPr>
        <p:spPr>
          <a:xfrm>
            <a:off x="5771698" y="5183742"/>
            <a:ext cx="157480" cy="15430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850" spc="-40" dirty="0">
                <a:latin typeface="Times New Roman"/>
                <a:cs typeface="Times New Roman"/>
              </a:rPr>
              <a:t>0</a:t>
            </a:r>
            <a:r>
              <a:rPr sz="850" spc="10" dirty="0">
                <a:latin typeface="Times New Roman"/>
                <a:cs typeface="Times New Roman"/>
              </a:rPr>
              <a:t>.</a:t>
            </a:r>
            <a:r>
              <a:rPr sz="850" spc="-5" dirty="0">
                <a:latin typeface="Times New Roman"/>
                <a:cs typeface="Times New Roman"/>
              </a:rPr>
              <a:t>0</a:t>
            </a:r>
            <a:endParaRPr sz="850">
              <a:latin typeface="Times New Roman"/>
              <a:cs typeface="Times New Roman"/>
            </a:endParaRPr>
          </a:p>
        </p:txBody>
      </p:sp>
      <p:graphicFrame>
        <p:nvGraphicFramePr>
          <p:cNvPr id="83" name="object 83"/>
          <p:cNvGraphicFramePr>
            <a:graphicFrameLocks noGrp="1"/>
          </p:cNvGraphicFramePr>
          <p:nvPr/>
        </p:nvGraphicFramePr>
        <p:xfrm>
          <a:off x="1640204" y="5042534"/>
          <a:ext cx="2393950" cy="72707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49606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131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334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49654">
                <a:tc>
                  <a:txBody>
                    <a:bodyPr/>
                    <a:lstStyle/>
                    <a:p>
                      <a:pPr marL="1714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850" spc="-25" dirty="0">
                          <a:latin typeface="Times New Roman"/>
                          <a:cs typeface="Times New Roman"/>
                        </a:rPr>
                        <a:t>Disposable</a:t>
                      </a:r>
                      <a:r>
                        <a:rPr sz="850" spc="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850" spc="-30" dirty="0">
                          <a:latin typeface="Times New Roman"/>
                          <a:cs typeface="Times New Roman"/>
                        </a:rPr>
                        <a:t>income</a:t>
                      </a:r>
                      <a:endParaRPr sz="850">
                        <a:latin typeface="Times New Roman"/>
                        <a:cs typeface="Times New Roman"/>
                      </a:endParaRPr>
                    </a:p>
                  </a:txBody>
                  <a:tcPr marL="0" marR="0" marT="6350" marB="0">
                    <a:lnL w="9525">
                      <a:solidFill>
                        <a:srgbClr val="000000"/>
                      </a:solidFill>
                      <a:prstDash val="solid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 marL="28257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850" spc="-20" dirty="0">
                          <a:latin typeface="Times New Roman"/>
                          <a:cs typeface="Times New Roman"/>
                        </a:rPr>
                        <a:t>212.5</a:t>
                      </a:r>
                      <a:endParaRPr sz="850">
                        <a:latin typeface="Times New Roman"/>
                        <a:cs typeface="Times New Roman"/>
                      </a:endParaRPr>
                    </a:p>
                  </a:txBody>
                  <a:tcPr marL="0" marR="0" marT="6350" marB="0">
                    <a:lnL w="9525">
                      <a:solidFill>
                        <a:srgbClr val="000000"/>
                      </a:solidFill>
                      <a:prstDash val="solid"/>
                    </a:lnL>
                    <a:lnT w="9525">
                      <a:solidFill>
                        <a:srgbClr val="000000"/>
                      </a:solidFill>
                      <a:prstDash val="soli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42879">
                <a:tc>
                  <a:txBody>
                    <a:bodyPr/>
                    <a:lstStyle/>
                    <a:p>
                      <a:pPr marL="17145">
                        <a:lnSpc>
                          <a:spcPts val="1015"/>
                        </a:lnSpc>
                      </a:pPr>
                      <a:r>
                        <a:rPr sz="850" spc="-20" dirty="0">
                          <a:latin typeface="Times New Roman"/>
                          <a:cs typeface="Times New Roman"/>
                        </a:rPr>
                        <a:t>F</a:t>
                      </a:r>
                      <a:r>
                        <a:rPr sz="850" spc="-70" dirty="0">
                          <a:latin typeface="Times New Roman"/>
                          <a:cs typeface="Times New Roman"/>
                        </a:rPr>
                        <a:t>i</a:t>
                      </a:r>
                      <a:r>
                        <a:rPr sz="850" spc="-30" dirty="0">
                          <a:latin typeface="Times New Roman"/>
                          <a:cs typeface="Times New Roman"/>
                        </a:rPr>
                        <a:t>n</a:t>
                      </a:r>
                      <a:r>
                        <a:rPr sz="850" spc="20" dirty="0">
                          <a:latin typeface="Times New Roman"/>
                          <a:cs typeface="Times New Roman"/>
                        </a:rPr>
                        <a:t>a</a:t>
                      </a:r>
                      <a:r>
                        <a:rPr sz="850" dirty="0">
                          <a:latin typeface="Times New Roman"/>
                          <a:cs typeface="Times New Roman"/>
                        </a:rPr>
                        <a:t>l</a:t>
                      </a:r>
                      <a:r>
                        <a:rPr sz="850" spc="-6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850" spc="20" dirty="0">
                          <a:latin typeface="Times New Roman"/>
                          <a:cs typeface="Times New Roman"/>
                        </a:rPr>
                        <a:t>c</a:t>
                      </a:r>
                      <a:r>
                        <a:rPr sz="850" spc="-30" dirty="0">
                          <a:latin typeface="Times New Roman"/>
                          <a:cs typeface="Times New Roman"/>
                        </a:rPr>
                        <a:t>o</a:t>
                      </a:r>
                      <a:r>
                        <a:rPr sz="850" spc="-35" dirty="0">
                          <a:latin typeface="Times New Roman"/>
                          <a:cs typeface="Times New Roman"/>
                        </a:rPr>
                        <a:t>n</a:t>
                      </a:r>
                      <a:r>
                        <a:rPr sz="850" spc="5" dirty="0">
                          <a:latin typeface="Times New Roman"/>
                          <a:cs typeface="Times New Roman"/>
                        </a:rPr>
                        <a:t>s</a:t>
                      </a:r>
                      <a:r>
                        <a:rPr sz="850" spc="-30" dirty="0">
                          <a:latin typeface="Times New Roman"/>
                          <a:cs typeface="Times New Roman"/>
                        </a:rPr>
                        <a:t>u</a:t>
                      </a:r>
                      <a:r>
                        <a:rPr sz="850" spc="-40" dirty="0">
                          <a:latin typeface="Times New Roman"/>
                          <a:cs typeface="Times New Roman"/>
                        </a:rPr>
                        <a:t>m</a:t>
                      </a:r>
                      <a:r>
                        <a:rPr sz="850" spc="-30" dirty="0">
                          <a:latin typeface="Times New Roman"/>
                          <a:cs typeface="Times New Roman"/>
                        </a:rPr>
                        <a:t>p</a:t>
                      </a:r>
                      <a:r>
                        <a:rPr sz="850" spc="-15" dirty="0">
                          <a:latin typeface="Times New Roman"/>
                          <a:cs typeface="Times New Roman"/>
                        </a:rPr>
                        <a:t>t</a:t>
                      </a:r>
                      <a:r>
                        <a:rPr sz="850" spc="-70" dirty="0">
                          <a:latin typeface="Times New Roman"/>
                          <a:cs typeface="Times New Roman"/>
                        </a:rPr>
                        <a:t>i</a:t>
                      </a:r>
                      <a:r>
                        <a:rPr sz="850" spc="-30" dirty="0">
                          <a:latin typeface="Times New Roman"/>
                          <a:cs typeface="Times New Roman"/>
                        </a:rPr>
                        <a:t>o</a:t>
                      </a:r>
                      <a:r>
                        <a:rPr sz="850" dirty="0">
                          <a:latin typeface="Times New Roman"/>
                          <a:cs typeface="Times New Roman"/>
                        </a:rPr>
                        <a:t>n</a:t>
                      </a:r>
                      <a:r>
                        <a:rPr sz="850" spc="-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850" spc="20" dirty="0">
                          <a:latin typeface="Times New Roman"/>
                          <a:cs typeface="Times New Roman"/>
                        </a:rPr>
                        <a:t>e</a:t>
                      </a:r>
                      <a:r>
                        <a:rPr sz="850" spc="-35" dirty="0">
                          <a:latin typeface="Times New Roman"/>
                          <a:cs typeface="Times New Roman"/>
                        </a:rPr>
                        <a:t>x</a:t>
                      </a:r>
                      <a:r>
                        <a:rPr sz="850" spc="-30" dirty="0">
                          <a:latin typeface="Times New Roman"/>
                          <a:cs typeface="Times New Roman"/>
                        </a:rPr>
                        <a:t>p</a:t>
                      </a:r>
                      <a:r>
                        <a:rPr sz="850" spc="20" dirty="0">
                          <a:latin typeface="Times New Roman"/>
                          <a:cs typeface="Times New Roman"/>
                        </a:rPr>
                        <a:t>e</a:t>
                      </a:r>
                      <a:r>
                        <a:rPr sz="850" spc="-35" dirty="0">
                          <a:latin typeface="Times New Roman"/>
                          <a:cs typeface="Times New Roman"/>
                        </a:rPr>
                        <a:t>n</a:t>
                      </a:r>
                      <a:r>
                        <a:rPr sz="850" spc="-30" dirty="0">
                          <a:latin typeface="Times New Roman"/>
                          <a:cs typeface="Times New Roman"/>
                        </a:rPr>
                        <a:t>d</a:t>
                      </a:r>
                      <a:r>
                        <a:rPr sz="850" spc="-70" dirty="0">
                          <a:latin typeface="Times New Roman"/>
                          <a:cs typeface="Times New Roman"/>
                        </a:rPr>
                        <a:t>i</a:t>
                      </a:r>
                      <a:r>
                        <a:rPr sz="850" spc="-10" dirty="0">
                          <a:latin typeface="Times New Roman"/>
                          <a:cs typeface="Times New Roman"/>
                        </a:rPr>
                        <a:t>t</a:t>
                      </a:r>
                      <a:r>
                        <a:rPr sz="850" spc="-35" dirty="0">
                          <a:latin typeface="Times New Roman"/>
                          <a:cs typeface="Times New Roman"/>
                        </a:rPr>
                        <a:t>u</a:t>
                      </a:r>
                      <a:r>
                        <a:rPr sz="850" dirty="0">
                          <a:latin typeface="Times New Roman"/>
                          <a:cs typeface="Times New Roman"/>
                        </a:rPr>
                        <a:t>re</a:t>
                      </a:r>
                      <a:endParaRPr sz="85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</a:tcPr>
                </a:tc>
                <a:tc>
                  <a:txBody>
                    <a:bodyPr/>
                    <a:lstStyle/>
                    <a:p>
                      <a:pPr marR="6350" algn="r">
                        <a:lnSpc>
                          <a:spcPts val="1015"/>
                        </a:lnSpc>
                      </a:pPr>
                      <a:r>
                        <a:rPr sz="850" spc="-20" dirty="0">
                          <a:latin typeface="Times New Roman"/>
                          <a:cs typeface="Times New Roman"/>
                        </a:rPr>
                        <a:t>287.5</a:t>
                      </a:r>
                      <a:endParaRPr sz="85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9525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32852">
                <a:tc>
                  <a:txBody>
                    <a:bodyPr/>
                    <a:lstStyle/>
                    <a:p>
                      <a:pPr marL="81915">
                        <a:lnSpc>
                          <a:spcPts val="944"/>
                        </a:lnSpc>
                      </a:pPr>
                      <a:r>
                        <a:rPr sz="850" spc="-15" dirty="0">
                          <a:latin typeface="Times New Roman"/>
                          <a:cs typeface="Times New Roman"/>
                        </a:rPr>
                        <a:t>Advertised</a:t>
                      </a:r>
                      <a:r>
                        <a:rPr sz="850" spc="-3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850" spc="-20" dirty="0">
                          <a:latin typeface="Times New Roman"/>
                          <a:cs typeface="Times New Roman"/>
                        </a:rPr>
                        <a:t>product</a:t>
                      </a:r>
                      <a:endParaRPr sz="85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</a:tcPr>
                </a:tc>
                <a:tc>
                  <a:txBody>
                    <a:bodyPr/>
                    <a:lstStyle/>
                    <a:p>
                      <a:pPr marR="6350" algn="r">
                        <a:lnSpc>
                          <a:spcPts val="944"/>
                        </a:lnSpc>
                      </a:pPr>
                      <a:r>
                        <a:rPr sz="850" spc="-20" dirty="0">
                          <a:solidFill>
                            <a:srgbClr val="7F7F7F"/>
                          </a:solidFill>
                          <a:latin typeface="Times New Roman"/>
                          <a:cs typeface="Times New Roman"/>
                        </a:rPr>
                        <a:t>275.0</a:t>
                      </a:r>
                      <a:endParaRPr sz="85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9525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46113">
                <a:tc>
                  <a:txBody>
                    <a:bodyPr/>
                    <a:lstStyle/>
                    <a:p>
                      <a:pPr marL="81915">
                        <a:lnSpc>
                          <a:spcPts val="975"/>
                        </a:lnSpc>
                        <a:spcBef>
                          <a:spcPts val="75"/>
                        </a:spcBef>
                      </a:pPr>
                      <a:r>
                        <a:rPr sz="850" spc="-65" dirty="0">
                          <a:latin typeface="Times New Roman"/>
                          <a:cs typeface="Times New Roman"/>
                        </a:rPr>
                        <a:t>"</a:t>
                      </a:r>
                      <a:r>
                        <a:rPr sz="850" spc="-20" dirty="0">
                          <a:latin typeface="Times New Roman"/>
                          <a:cs typeface="Times New Roman"/>
                        </a:rPr>
                        <a:t>F</a:t>
                      </a:r>
                      <a:r>
                        <a:rPr sz="850" spc="-5" dirty="0">
                          <a:latin typeface="Times New Roman"/>
                          <a:cs typeface="Times New Roman"/>
                        </a:rPr>
                        <a:t>r</a:t>
                      </a:r>
                      <a:r>
                        <a:rPr sz="850" spc="20" dirty="0">
                          <a:latin typeface="Times New Roman"/>
                          <a:cs typeface="Times New Roman"/>
                        </a:rPr>
                        <a:t>ee</a:t>
                      </a:r>
                      <a:r>
                        <a:rPr sz="850" dirty="0">
                          <a:latin typeface="Times New Roman"/>
                          <a:cs typeface="Times New Roman"/>
                        </a:rPr>
                        <a:t>"</a:t>
                      </a:r>
                      <a:r>
                        <a:rPr sz="850" spc="-5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850" spc="-30" dirty="0">
                          <a:latin typeface="Times New Roman"/>
                          <a:cs typeface="Times New Roman"/>
                        </a:rPr>
                        <a:t>p</a:t>
                      </a:r>
                      <a:r>
                        <a:rPr sz="850" dirty="0">
                          <a:latin typeface="Times New Roman"/>
                          <a:cs typeface="Times New Roman"/>
                        </a:rPr>
                        <a:t>r</a:t>
                      </a:r>
                      <a:r>
                        <a:rPr sz="850" spc="-35" dirty="0">
                          <a:latin typeface="Times New Roman"/>
                          <a:cs typeface="Times New Roman"/>
                        </a:rPr>
                        <a:t>o</a:t>
                      </a:r>
                      <a:r>
                        <a:rPr sz="850" spc="-30" dirty="0">
                          <a:latin typeface="Times New Roman"/>
                          <a:cs typeface="Times New Roman"/>
                        </a:rPr>
                        <a:t>d</a:t>
                      </a:r>
                      <a:r>
                        <a:rPr sz="850" spc="-35" dirty="0">
                          <a:latin typeface="Times New Roman"/>
                          <a:cs typeface="Times New Roman"/>
                        </a:rPr>
                        <a:t>u</a:t>
                      </a:r>
                      <a:r>
                        <a:rPr sz="850" spc="20" dirty="0">
                          <a:latin typeface="Times New Roman"/>
                          <a:cs typeface="Times New Roman"/>
                        </a:rPr>
                        <a:t>c</a:t>
                      </a:r>
                      <a:r>
                        <a:rPr sz="850" spc="-10" dirty="0">
                          <a:latin typeface="Times New Roman"/>
                          <a:cs typeface="Times New Roman"/>
                        </a:rPr>
                        <a:t>t</a:t>
                      </a:r>
                      <a:r>
                        <a:rPr sz="850" dirty="0">
                          <a:latin typeface="Times New Roman"/>
                          <a:cs typeface="Times New Roman"/>
                        </a:rPr>
                        <a:t>s</a:t>
                      </a:r>
                      <a:endParaRPr sz="850">
                        <a:latin typeface="Times New Roman"/>
                        <a:cs typeface="Times New Roman"/>
                      </a:endParaRPr>
                    </a:p>
                  </a:txBody>
                  <a:tcPr marL="0" marR="0" marT="9525" marB="0">
                    <a:lnL w="9525">
                      <a:solidFill>
                        <a:srgbClr val="000000"/>
                      </a:solidFill>
                      <a:prstDash val="solid"/>
                    </a:lnL>
                    <a:solidFill>
                      <a:srgbClr val="FFD965"/>
                    </a:solidFill>
                  </a:tcPr>
                </a:tc>
                <a:tc>
                  <a:txBody>
                    <a:bodyPr/>
                    <a:lstStyle/>
                    <a:p>
                      <a:pPr marR="6350" algn="r">
                        <a:lnSpc>
                          <a:spcPts val="975"/>
                        </a:lnSpc>
                        <a:spcBef>
                          <a:spcPts val="75"/>
                        </a:spcBef>
                      </a:pPr>
                      <a:r>
                        <a:rPr sz="850" spc="-20" dirty="0">
                          <a:solidFill>
                            <a:srgbClr val="7F7F7F"/>
                          </a:solidFill>
                          <a:latin typeface="Times New Roman"/>
                          <a:cs typeface="Times New Roman"/>
                        </a:rPr>
                        <a:t>12.5</a:t>
                      </a:r>
                      <a:endParaRPr sz="850">
                        <a:latin typeface="Times New Roman"/>
                        <a:cs typeface="Times New Roman"/>
                      </a:endParaRPr>
                    </a:p>
                  </a:txBody>
                  <a:tcPr marL="0" marR="0" marT="9525" marB="0">
                    <a:lnR w="9525">
                      <a:solidFill>
                        <a:srgbClr val="000000"/>
                      </a:solidFill>
                      <a:prstDash val="solid"/>
                    </a:lnR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FFD96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47256">
                <a:tc>
                  <a:txBody>
                    <a:bodyPr/>
                    <a:lstStyle/>
                    <a:p>
                      <a:pPr marL="17145">
                        <a:lnSpc>
                          <a:spcPts val="1005"/>
                        </a:lnSpc>
                        <a:spcBef>
                          <a:spcPts val="50"/>
                        </a:spcBef>
                      </a:pPr>
                      <a:r>
                        <a:rPr sz="850" spc="-30" dirty="0">
                          <a:latin typeface="Times New Roman"/>
                          <a:cs typeface="Times New Roman"/>
                        </a:rPr>
                        <a:t>Saving</a:t>
                      </a:r>
                      <a:endParaRPr sz="850">
                        <a:latin typeface="Times New Roman"/>
                        <a:cs typeface="Times New Roman"/>
                      </a:endParaRPr>
                    </a:p>
                  </a:txBody>
                  <a:tcPr marL="0" marR="0" marT="6350" marB="0">
                    <a:lnL w="9525">
                      <a:solidFill>
                        <a:srgbClr val="000000"/>
                      </a:solidFill>
                      <a:prstDash val="solid"/>
                    </a:lnL>
                  </a:tcPr>
                </a:tc>
                <a:tc>
                  <a:txBody>
                    <a:bodyPr/>
                    <a:lstStyle/>
                    <a:p>
                      <a:pPr marR="6350" algn="r">
                        <a:lnSpc>
                          <a:spcPts val="1005"/>
                        </a:lnSpc>
                        <a:spcBef>
                          <a:spcPts val="50"/>
                        </a:spcBef>
                      </a:pPr>
                      <a:r>
                        <a:rPr sz="850" spc="-15" dirty="0">
                          <a:latin typeface="Times New Roman"/>
                          <a:cs typeface="Times New Roman"/>
                        </a:rPr>
                        <a:t>-75.0</a:t>
                      </a:r>
                      <a:endParaRPr sz="850">
                        <a:latin typeface="Times New Roman"/>
                        <a:cs typeface="Times New Roman"/>
                      </a:endParaRPr>
                    </a:p>
                  </a:txBody>
                  <a:tcPr marL="0" marR="0" marT="6350" marB="0"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T w="9525">
                      <a:solidFill>
                        <a:srgbClr val="000000"/>
                      </a:solidFill>
                      <a:prstDash val="soli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graphicFrame>
        <p:nvGraphicFramePr>
          <p:cNvPr id="84" name="object 84"/>
          <p:cNvGraphicFramePr>
            <a:graphicFrameLocks noGrp="1"/>
          </p:cNvGraphicFramePr>
          <p:nvPr/>
        </p:nvGraphicFramePr>
        <p:xfrm>
          <a:off x="6780085" y="5042534"/>
          <a:ext cx="905510" cy="72707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6004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3276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49654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 marL="28257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850" spc="-20" dirty="0">
                          <a:latin typeface="Times New Roman"/>
                          <a:cs typeface="Times New Roman"/>
                        </a:rPr>
                        <a:t>525.0</a:t>
                      </a:r>
                      <a:endParaRPr sz="850">
                        <a:latin typeface="Times New Roman"/>
                        <a:cs typeface="Times New Roman"/>
                      </a:endParaRPr>
                    </a:p>
                  </a:txBody>
                  <a:tcPr marL="0" marR="0" marT="6350" marB="0">
                    <a:lnL w="9525">
                      <a:solidFill>
                        <a:srgbClr val="000000"/>
                      </a:solidFill>
                      <a:prstDash val="solid"/>
                    </a:lnL>
                    <a:lnT w="9525">
                      <a:solidFill>
                        <a:srgbClr val="000000"/>
                      </a:solidFill>
                      <a:prstDash val="soli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42879">
                <a:tc>
                  <a:txBody>
                    <a:bodyPr/>
                    <a:lstStyle/>
                    <a:p>
                      <a:pPr marR="6350" algn="r">
                        <a:lnSpc>
                          <a:spcPts val="1015"/>
                        </a:lnSpc>
                      </a:pPr>
                      <a:r>
                        <a:rPr sz="850" spc="-20" dirty="0">
                          <a:latin typeface="Times New Roman"/>
                          <a:cs typeface="Times New Roman"/>
                        </a:rPr>
                        <a:t>287.5</a:t>
                      </a:r>
                      <a:endParaRPr sz="85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9525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32852">
                <a:tc>
                  <a:txBody>
                    <a:bodyPr/>
                    <a:lstStyle/>
                    <a:p>
                      <a:pPr marR="6350" algn="r">
                        <a:lnSpc>
                          <a:spcPts val="944"/>
                        </a:lnSpc>
                      </a:pPr>
                      <a:r>
                        <a:rPr sz="850" spc="-20" dirty="0">
                          <a:solidFill>
                            <a:srgbClr val="7F7F7F"/>
                          </a:solidFill>
                          <a:latin typeface="Times New Roman"/>
                          <a:cs typeface="Times New Roman"/>
                        </a:rPr>
                        <a:t>275.0</a:t>
                      </a:r>
                      <a:endParaRPr sz="85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9525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46113">
                <a:tc>
                  <a:txBody>
                    <a:bodyPr/>
                    <a:lstStyle/>
                    <a:p>
                      <a:pPr marR="6350" algn="r">
                        <a:lnSpc>
                          <a:spcPts val="975"/>
                        </a:lnSpc>
                        <a:spcBef>
                          <a:spcPts val="75"/>
                        </a:spcBef>
                      </a:pPr>
                      <a:r>
                        <a:rPr sz="850" spc="-20" dirty="0">
                          <a:solidFill>
                            <a:srgbClr val="7F7F7F"/>
                          </a:solidFill>
                          <a:latin typeface="Times New Roman"/>
                          <a:cs typeface="Times New Roman"/>
                        </a:rPr>
                        <a:t>12.5</a:t>
                      </a:r>
                      <a:endParaRPr sz="850">
                        <a:latin typeface="Times New Roman"/>
                        <a:cs typeface="Times New Roman"/>
                      </a:endParaRPr>
                    </a:p>
                  </a:txBody>
                  <a:tcPr marL="0" marR="0" marT="9525" marB="0">
                    <a:lnR w="9525">
                      <a:solidFill>
                        <a:srgbClr val="000000"/>
                      </a:solidFill>
                      <a:prstDash val="solid"/>
                    </a:lnR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FFD96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47256">
                <a:tc>
                  <a:txBody>
                    <a:bodyPr/>
                    <a:lstStyle/>
                    <a:p>
                      <a:pPr marR="6350" algn="r">
                        <a:lnSpc>
                          <a:spcPts val="1005"/>
                        </a:lnSpc>
                        <a:spcBef>
                          <a:spcPts val="50"/>
                        </a:spcBef>
                      </a:pPr>
                      <a:r>
                        <a:rPr sz="850" spc="-20" dirty="0">
                          <a:latin typeface="Times New Roman"/>
                          <a:cs typeface="Times New Roman"/>
                        </a:rPr>
                        <a:t>237.5</a:t>
                      </a:r>
                      <a:endParaRPr sz="850">
                        <a:latin typeface="Times New Roman"/>
                        <a:cs typeface="Times New Roman"/>
                      </a:endParaRPr>
                    </a:p>
                  </a:txBody>
                  <a:tcPr marL="0" marR="0" marT="6350" marB="0"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T w="9525">
                      <a:solidFill>
                        <a:srgbClr val="000000"/>
                      </a:solidFill>
                      <a:prstDash val="soli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graphicFrame>
        <p:nvGraphicFramePr>
          <p:cNvPr id="85" name="object 85"/>
          <p:cNvGraphicFramePr>
            <a:graphicFrameLocks noGrp="1"/>
          </p:cNvGraphicFramePr>
          <p:nvPr/>
        </p:nvGraphicFramePr>
        <p:xfrm>
          <a:off x="1640204" y="6043040"/>
          <a:ext cx="2393950" cy="101219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5036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536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334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711517">
                <a:tc>
                  <a:txBody>
                    <a:bodyPr/>
                    <a:lstStyle/>
                    <a:p>
                      <a:pPr marL="1714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850" spc="-35" dirty="0">
                          <a:latin typeface="Times New Roman"/>
                          <a:cs typeface="Times New Roman"/>
                        </a:rPr>
                        <a:t>Saving</a:t>
                      </a:r>
                      <a:endParaRPr sz="850">
                        <a:latin typeface="Times New Roman"/>
                        <a:cs typeface="Times New Roman"/>
                      </a:endParaRPr>
                    </a:p>
                    <a:p>
                      <a:pPr marL="81915" marR="248920" indent="-64769">
                        <a:lnSpc>
                          <a:spcPct val="110200"/>
                        </a:lnSpc>
                      </a:pPr>
                      <a:r>
                        <a:rPr sz="850" spc="-50" dirty="0">
                          <a:latin typeface="Times New Roman"/>
                          <a:cs typeface="Times New Roman"/>
                        </a:rPr>
                        <a:t>G</a:t>
                      </a:r>
                      <a:r>
                        <a:rPr sz="850" dirty="0">
                          <a:latin typeface="Times New Roman"/>
                          <a:cs typeface="Times New Roman"/>
                        </a:rPr>
                        <a:t>r</a:t>
                      </a:r>
                      <a:r>
                        <a:rPr sz="850" spc="-30" dirty="0">
                          <a:latin typeface="Times New Roman"/>
                          <a:cs typeface="Times New Roman"/>
                        </a:rPr>
                        <a:t>o</a:t>
                      </a:r>
                      <a:r>
                        <a:rPr sz="850" spc="5" dirty="0">
                          <a:latin typeface="Times New Roman"/>
                          <a:cs typeface="Times New Roman"/>
                        </a:rPr>
                        <a:t>s</a:t>
                      </a:r>
                      <a:r>
                        <a:rPr sz="850" dirty="0">
                          <a:latin typeface="Times New Roman"/>
                          <a:cs typeface="Times New Roman"/>
                        </a:rPr>
                        <a:t>s</a:t>
                      </a:r>
                      <a:r>
                        <a:rPr sz="850" spc="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850" spc="-5" dirty="0">
                          <a:latin typeface="Times New Roman"/>
                          <a:cs typeface="Times New Roman"/>
                        </a:rPr>
                        <a:t>f</a:t>
                      </a:r>
                      <a:r>
                        <a:rPr sz="850" spc="-65" dirty="0">
                          <a:latin typeface="Times New Roman"/>
                          <a:cs typeface="Times New Roman"/>
                        </a:rPr>
                        <a:t>i</a:t>
                      </a:r>
                      <a:r>
                        <a:rPr sz="850" spc="-35" dirty="0">
                          <a:latin typeface="Times New Roman"/>
                          <a:cs typeface="Times New Roman"/>
                        </a:rPr>
                        <a:t>x</a:t>
                      </a:r>
                      <a:r>
                        <a:rPr sz="850" spc="20" dirty="0">
                          <a:latin typeface="Times New Roman"/>
                          <a:cs typeface="Times New Roman"/>
                        </a:rPr>
                        <a:t>e</a:t>
                      </a:r>
                      <a:r>
                        <a:rPr sz="850" dirty="0">
                          <a:latin typeface="Times New Roman"/>
                          <a:cs typeface="Times New Roman"/>
                        </a:rPr>
                        <a:t>d</a:t>
                      </a:r>
                      <a:r>
                        <a:rPr sz="850" spc="-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850" spc="20" dirty="0">
                          <a:latin typeface="Times New Roman"/>
                          <a:cs typeface="Times New Roman"/>
                        </a:rPr>
                        <a:t>c</a:t>
                      </a:r>
                      <a:r>
                        <a:rPr sz="850" spc="15" dirty="0">
                          <a:latin typeface="Times New Roman"/>
                          <a:cs typeface="Times New Roman"/>
                        </a:rPr>
                        <a:t>a</a:t>
                      </a:r>
                      <a:r>
                        <a:rPr sz="850" spc="-30" dirty="0">
                          <a:latin typeface="Times New Roman"/>
                          <a:cs typeface="Times New Roman"/>
                        </a:rPr>
                        <a:t>p</a:t>
                      </a:r>
                      <a:r>
                        <a:rPr sz="850" spc="-70" dirty="0">
                          <a:latin typeface="Times New Roman"/>
                          <a:cs typeface="Times New Roman"/>
                        </a:rPr>
                        <a:t>i</a:t>
                      </a:r>
                      <a:r>
                        <a:rPr sz="850" spc="-15" dirty="0">
                          <a:latin typeface="Times New Roman"/>
                          <a:cs typeface="Times New Roman"/>
                        </a:rPr>
                        <a:t>t</a:t>
                      </a:r>
                      <a:r>
                        <a:rPr sz="850" spc="20" dirty="0">
                          <a:latin typeface="Times New Roman"/>
                          <a:cs typeface="Times New Roman"/>
                        </a:rPr>
                        <a:t>a</a:t>
                      </a:r>
                      <a:r>
                        <a:rPr sz="850" dirty="0">
                          <a:latin typeface="Times New Roman"/>
                          <a:cs typeface="Times New Roman"/>
                        </a:rPr>
                        <a:t>l</a:t>
                      </a:r>
                      <a:r>
                        <a:rPr sz="850" spc="-5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850" dirty="0">
                          <a:latin typeface="Times New Roman"/>
                          <a:cs typeface="Times New Roman"/>
                        </a:rPr>
                        <a:t>f</a:t>
                      </a:r>
                      <a:r>
                        <a:rPr sz="850" spc="-35" dirty="0">
                          <a:latin typeface="Times New Roman"/>
                          <a:cs typeface="Times New Roman"/>
                        </a:rPr>
                        <a:t>o</a:t>
                      </a:r>
                      <a:r>
                        <a:rPr sz="850" dirty="0">
                          <a:latin typeface="Times New Roman"/>
                          <a:cs typeface="Times New Roman"/>
                        </a:rPr>
                        <a:t>r</a:t>
                      </a:r>
                      <a:r>
                        <a:rPr sz="850" spc="-40" dirty="0">
                          <a:latin typeface="Times New Roman"/>
                          <a:cs typeface="Times New Roman"/>
                        </a:rPr>
                        <a:t>m</a:t>
                      </a:r>
                      <a:r>
                        <a:rPr sz="850" spc="20" dirty="0">
                          <a:latin typeface="Times New Roman"/>
                          <a:cs typeface="Times New Roman"/>
                        </a:rPr>
                        <a:t>a</a:t>
                      </a:r>
                      <a:r>
                        <a:rPr sz="850" spc="-15" dirty="0">
                          <a:latin typeface="Times New Roman"/>
                          <a:cs typeface="Times New Roman"/>
                        </a:rPr>
                        <a:t>t</a:t>
                      </a:r>
                      <a:r>
                        <a:rPr sz="850" spc="-70" dirty="0">
                          <a:latin typeface="Times New Roman"/>
                          <a:cs typeface="Times New Roman"/>
                        </a:rPr>
                        <a:t>i</a:t>
                      </a:r>
                      <a:r>
                        <a:rPr sz="850" spc="-30" dirty="0">
                          <a:latin typeface="Times New Roman"/>
                          <a:cs typeface="Times New Roman"/>
                        </a:rPr>
                        <a:t>o</a:t>
                      </a:r>
                      <a:r>
                        <a:rPr sz="850" dirty="0">
                          <a:latin typeface="Times New Roman"/>
                          <a:cs typeface="Times New Roman"/>
                        </a:rPr>
                        <a:t>n  </a:t>
                      </a:r>
                      <a:r>
                        <a:rPr sz="850" spc="-20" dirty="0">
                          <a:latin typeface="Times New Roman"/>
                          <a:cs typeface="Times New Roman"/>
                        </a:rPr>
                        <a:t>S</a:t>
                      </a:r>
                      <a:r>
                        <a:rPr sz="850" spc="-35" dirty="0">
                          <a:latin typeface="Times New Roman"/>
                          <a:cs typeface="Times New Roman"/>
                        </a:rPr>
                        <a:t>o</a:t>
                      </a:r>
                      <a:r>
                        <a:rPr sz="850" dirty="0">
                          <a:latin typeface="Times New Roman"/>
                          <a:cs typeface="Times New Roman"/>
                        </a:rPr>
                        <a:t>f</a:t>
                      </a:r>
                      <a:r>
                        <a:rPr sz="850" spc="-10" dirty="0">
                          <a:latin typeface="Times New Roman"/>
                          <a:cs typeface="Times New Roman"/>
                        </a:rPr>
                        <a:t>t</a:t>
                      </a:r>
                      <a:r>
                        <a:rPr sz="850" spc="5" dirty="0">
                          <a:latin typeface="Times New Roman"/>
                          <a:cs typeface="Times New Roman"/>
                        </a:rPr>
                        <a:t>w</a:t>
                      </a:r>
                      <a:r>
                        <a:rPr sz="850" spc="15" dirty="0">
                          <a:latin typeface="Times New Roman"/>
                          <a:cs typeface="Times New Roman"/>
                        </a:rPr>
                        <a:t>a</a:t>
                      </a:r>
                      <a:r>
                        <a:rPr sz="850" dirty="0">
                          <a:latin typeface="Times New Roman"/>
                          <a:cs typeface="Times New Roman"/>
                        </a:rPr>
                        <a:t>re</a:t>
                      </a:r>
                      <a:r>
                        <a:rPr sz="850" spc="3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850" dirty="0">
                          <a:latin typeface="Times New Roman"/>
                          <a:cs typeface="Times New Roman"/>
                        </a:rPr>
                        <a:t>(</a:t>
                      </a:r>
                      <a:r>
                        <a:rPr sz="850" spc="-30" dirty="0">
                          <a:latin typeface="Times New Roman"/>
                          <a:cs typeface="Times New Roman"/>
                        </a:rPr>
                        <a:t>p</a:t>
                      </a:r>
                      <a:r>
                        <a:rPr sz="850" spc="-70" dirty="0">
                          <a:latin typeface="Times New Roman"/>
                          <a:cs typeface="Times New Roman"/>
                        </a:rPr>
                        <a:t>l</a:t>
                      </a:r>
                      <a:r>
                        <a:rPr sz="850" spc="20" dirty="0">
                          <a:latin typeface="Times New Roman"/>
                          <a:cs typeface="Times New Roman"/>
                        </a:rPr>
                        <a:t>a</a:t>
                      </a:r>
                      <a:r>
                        <a:rPr sz="850" spc="-15" dirty="0">
                          <a:latin typeface="Times New Roman"/>
                          <a:cs typeface="Times New Roman"/>
                        </a:rPr>
                        <a:t>t</a:t>
                      </a:r>
                      <a:r>
                        <a:rPr sz="850" dirty="0">
                          <a:latin typeface="Times New Roman"/>
                          <a:cs typeface="Times New Roman"/>
                        </a:rPr>
                        <a:t>f</a:t>
                      </a:r>
                      <a:r>
                        <a:rPr sz="850" spc="-30" dirty="0">
                          <a:latin typeface="Times New Roman"/>
                          <a:cs typeface="Times New Roman"/>
                        </a:rPr>
                        <a:t>o</a:t>
                      </a:r>
                      <a:r>
                        <a:rPr sz="850" dirty="0">
                          <a:latin typeface="Times New Roman"/>
                          <a:cs typeface="Times New Roman"/>
                        </a:rPr>
                        <a:t>rm</a:t>
                      </a:r>
                      <a:r>
                        <a:rPr sz="850" spc="-3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850" spc="20" dirty="0">
                          <a:latin typeface="Times New Roman"/>
                          <a:cs typeface="Times New Roman"/>
                        </a:rPr>
                        <a:t>a</a:t>
                      </a:r>
                      <a:r>
                        <a:rPr sz="850" spc="5" dirty="0">
                          <a:latin typeface="Times New Roman"/>
                          <a:cs typeface="Times New Roman"/>
                        </a:rPr>
                        <a:t>ss</a:t>
                      </a:r>
                      <a:r>
                        <a:rPr sz="850" spc="20" dirty="0">
                          <a:latin typeface="Times New Roman"/>
                          <a:cs typeface="Times New Roman"/>
                        </a:rPr>
                        <a:t>e</a:t>
                      </a:r>
                      <a:r>
                        <a:rPr sz="850" spc="-15" dirty="0">
                          <a:latin typeface="Times New Roman"/>
                          <a:cs typeface="Times New Roman"/>
                        </a:rPr>
                        <a:t>t</a:t>
                      </a:r>
                      <a:r>
                        <a:rPr sz="850" dirty="0">
                          <a:latin typeface="Times New Roman"/>
                          <a:cs typeface="Times New Roman"/>
                        </a:rPr>
                        <a:t>)  </a:t>
                      </a:r>
                      <a:r>
                        <a:rPr sz="850" spc="-10" dirty="0">
                          <a:latin typeface="Times New Roman"/>
                          <a:cs typeface="Times New Roman"/>
                        </a:rPr>
                        <a:t>Software</a:t>
                      </a:r>
                      <a:r>
                        <a:rPr sz="850" spc="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850" spc="-5" dirty="0">
                          <a:latin typeface="Times New Roman"/>
                          <a:cs typeface="Times New Roman"/>
                        </a:rPr>
                        <a:t>(database</a:t>
                      </a:r>
                      <a:r>
                        <a:rPr sz="850" spc="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850" dirty="0">
                          <a:latin typeface="Times New Roman"/>
                          <a:cs typeface="Times New Roman"/>
                        </a:rPr>
                        <a:t>asset) </a:t>
                      </a:r>
                      <a:r>
                        <a:rPr sz="850" spc="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850" spc="-10" dirty="0">
                          <a:latin typeface="Times New Roman"/>
                          <a:cs typeface="Times New Roman"/>
                        </a:rPr>
                        <a:t>Software</a:t>
                      </a:r>
                      <a:r>
                        <a:rPr sz="850" spc="-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850" spc="-10" dirty="0">
                          <a:latin typeface="Times New Roman"/>
                          <a:cs typeface="Times New Roman"/>
                        </a:rPr>
                        <a:t>(data</a:t>
                      </a:r>
                      <a:r>
                        <a:rPr sz="85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850" spc="5" dirty="0">
                          <a:latin typeface="Times New Roman"/>
                          <a:cs typeface="Times New Roman"/>
                        </a:rPr>
                        <a:t>asset-R&amp;P)</a:t>
                      </a:r>
                      <a:endParaRPr sz="850">
                        <a:latin typeface="Times New Roman"/>
                        <a:cs typeface="Times New Roman"/>
                      </a:endParaRPr>
                    </a:p>
                  </a:txBody>
                  <a:tcPr marL="0" marR="0" marT="6350" marB="0">
                    <a:lnL w="9525">
                      <a:solidFill>
                        <a:srgbClr val="000000"/>
                      </a:solidFill>
                      <a:prstDash val="solid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  <a:p>
                      <a:pPr marL="207010">
                        <a:lnSpc>
                          <a:spcPct val="100000"/>
                        </a:lnSpc>
                      </a:pPr>
                      <a:r>
                        <a:rPr sz="850" spc="-30" dirty="0">
                          <a:latin typeface="Times New Roman"/>
                          <a:cs typeface="Times New Roman"/>
                        </a:rPr>
                        <a:t>0</a:t>
                      </a:r>
                      <a:r>
                        <a:rPr sz="850" spc="10" dirty="0">
                          <a:latin typeface="Times New Roman"/>
                          <a:cs typeface="Times New Roman"/>
                        </a:rPr>
                        <a:t>.</a:t>
                      </a:r>
                      <a:r>
                        <a:rPr sz="850" dirty="0">
                          <a:latin typeface="Times New Roman"/>
                          <a:cs typeface="Times New Roman"/>
                        </a:rPr>
                        <a:t>0</a:t>
                      </a:r>
                      <a:endParaRPr sz="850">
                        <a:latin typeface="Times New Roman"/>
                        <a:cs typeface="Times New Roman"/>
                      </a:endParaRPr>
                    </a:p>
                  </a:txBody>
                  <a:tcPr marL="0" marR="0" marT="3175" marB="0"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</a:tcPr>
                </a:tc>
                <a:tc rowSpan="2">
                  <a:txBody>
                    <a:bodyPr/>
                    <a:lstStyle/>
                    <a:p>
                      <a:pPr marL="29654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850" spc="-15" dirty="0">
                          <a:latin typeface="Times New Roman"/>
                          <a:cs typeface="Times New Roman"/>
                        </a:rPr>
                        <a:t>-75.0</a:t>
                      </a:r>
                      <a:endParaRPr sz="850">
                        <a:latin typeface="Times New Roman"/>
                        <a:cs typeface="Times New Roman"/>
                      </a:endParaRPr>
                    </a:p>
                  </a:txBody>
                  <a:tcPr marL="0" marR="0" marT="6350" marB="0">
                    <a:lnL w="9525">
                      <a:solidFill>
                        <a:srgbClr val="000000"/>
                      </a:solidFill>
                      <a:prstDash val="solid"/>
                    </a:lnL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45732">
                <a:tc>
                  <a:txBody>
                    <a:bodyPr/>
                    <a:lstStyle/>
                    <a:p>
                      <a:pPr marL="81915">
                        <a:lnSpc>
                          <a:spcPts val="975"/>
                        </a:lnSpc>
                        <a:spcBef>
                          <a:spcPts val="75"/>
                        </a:spcBef>
                      </a:pPr>
                      <a:r>
                        <a:rPr sz="850" spc="-10" dirty="0">
                          <a:latin typeface="Times New Roman"/>
                          <a:cs typeface="Times New Roman"/>
                        </a:rPr>
                        <a:t>Software</a:t>
                      </a:r>
                      <a:r>
                        <a:rPr sz="850" spc="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850" spc="-10" dirty="0">
                          <a:latin typeface="Times New Roman"/>
                          <a:cs typeface="Times New Roman"/>
                        </a:rPr>
                        <a:t>(data</a:t>
                      </a:r>
                      <a:r>
                        <a:rPr sz="850" spc="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850" spc="5" dirty="0">
                          <a:latin typeface="Times New Roman"/>
                          <a:cs typeface="Times New Roman"/>
                        </a:rPr>
                        <a:t>asset-OP-P)</a:t>
                      </a:r>
                      <a:endParaRPr sz="850">
                        <a:latin typeface="Times New Roman"/>
                        <a:cs typeface="Times New Roman"/>
                      </a:endParaRPr>
                    </a:p>
                  </a:txBody>
                  <a:tcPr marL="0" marR="0" marT="9525" marB="0">
                    <a:lnL w="9525">
                      <a:solidFill>
                        <a:srgbClr val="000000"/>
                      </a:solidFill>
                      <a:prstDash val="solid"/>
                    </a:lnL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9525">
                      <a:solidFill>
                        <a:srgbClr val="000000"/>
                      </a:solidFill>
                      <a:prstDash val="solid"/>
                    </a:lnR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6350" marB="0">
                    <a:lnL w="9525">
                      <a:solidFill>
                        <a:srgbClr val="000000"/>
                      </a:solidFill>
                      <a:prstDash val="solid"/>
                    </a:lnL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46875">
                <a:tc gridSpan="2">
                  <a:txBody>
                    <a:bodyPr/>
                    <a:lstStyle/>
                    <a:p>
                      <a:pPr marL="17145">
                        <a:lnSpc>
                          <a:spcPts val="1005"/>
                        </a:lnSpc>
                        <a:spcBef>
                          <a:spcPts val="50"/>
                        </a:spcBef>
                        <a:tabLst>
                          <a:tab pos="1624965" algn="l"/>
                        </a:tabLst>
                      </a:pPr>
                      <a:r>
                        <a:rPr sz="850" spc="5" dirty="0">
                          <a:latin typeface="Times New Roman"/>
                          <a:cs typeface="Times New Roman"/>
                        </a:rPr>
                        <a:t>N</a:t>
                      </a:r>
                      <a:r>
                        <a:rPr sz="850" spc="20" dirty="0">
                          <a:latin typeface="Times New Roman"/>
                          <a:cs typeface="Times New Roman"/>
                        </a:rPr>
                        <a:t>e</a:t>
                      </a:r>
                      <a:r>
                        <a:rPr sz="850" dirty="0">
                          <a:latin typeface="Times New Roman"/>
                          <a:cs typeface="Times New Roman"/>
                        </a:rPr>
                        <a:t>t </a:t>
                      </a:r>
                      <a:r>
                        <a:rPr sz="850" spc="-70" dirty="0">
                          <a:latin typeface="Times New Roman"/>
                          <a:cs typeface="Times New Roman"/>
                        </a:rPr>
                        <a:t>l</a:t>
                      </a:r>
                      <a:r>
                        <a:rPr sz="850" spc="20" dirty="0">
                          <a:latin typeface="Times New Roman"/>
                          <a:cs typeface="Times New Roman"/>
                        </a:rPr>
                        <a:t>e</a:t>
                      </a:r>
                      <a:r>
                        <a:rPr sz="850" spc="-35" dirty="0">
                          <a:latin typeface="Times New Roman"/>
                          <a:cs typeface="Times New Roman"/>
                        </a:rPr>
                        <a:t>n</a:t>
                      </a:r>
                      <a:r>
                        <a:rPr sz="850" spc="-30" dirty="0">
                          <a:latin typeface="Times New Roman"/>
                          <a:cs typeface="Times New Roman"/>
                        </a:rPr>
                        <a:t>d</a:t>
                      </a:r>
                      <a:r>
                        <a:rPr sz="850" spc="-70" dirty="0">
                          <a:latin typeface="Times New Roman"/>
                          <a:cs typeface="Times New Roman"/>
                        </a:rPr>
                        <a:t>i</a:t>
                      </a:r>
                      <a:r>
                        <a:rPr sz="850" spc="-30" dirty="0">
                          <a:latin typeface="Times New Roman"/>
                          <a:cs typeface="Times New Roman"/>
                        </a:rPr>
                        <a:t>n</a:t>
                      </a:r>
                      <a:r>
                        <a:rPr sz="850" spc="-35" dirty="0">
                          <a:latin typeface="Times New Roman"/>
                          <a:cs typeface="Times New Roman"/>
                        </a:rPr>
                        <a:t>g</a:t>
                      </a:r>
                      <a:r>
                        <a:rPr sz="850" dirty="0">
                          <a:latin typeface="Times New Roman"/>
                          <a:cs typeface="Times New Roman"/>
                        </a:rPr>
                        <a:t>(</a:t>
                      </a:r>
                      <a:r>
                        <a:rPr sz="850" spc="-30" dirty="0">
                          <a:latin typeface="Times New Roman"/>
                          <a:cs typeface="Times New Roman"/>
                        </a:rPr>
                        <a:t>+</a:t>
                      </a:r>
                      <a:r>
                        <a:rPr sz="850" dirty="0">
                          <a:latin typeface="Times New Roman"/>
                          <a:cs typeface="Times New Roman"/>
                        </a:rPr>
                        <a:t>)</a:t>
                      </a:r>
                      <a:r>
                        <a:rPr sz="850" spc="-10" dirty="0">
                          <a:latin typeface="Times New Roman"/>
                          <a:cs typeface="Times New Roman"/>
                        </a:rPr>
                        <a:t>/</a:t>
                      </a:r>
                      <a:r>
                        <a:rPr sz="850" spc="-35" dirty="0">
                          <a:latin typeface="Times New Roman"/>
                          <a:cs typeface="Times New Roman"/>
                        </a:rPr>
                        <a:t>b</a:t>
                      </a:r>
                      <a:r>
                        <a:rPr sz="850" spc="-30" dirty="0">
                          <a:latin typeface="Times New Roman"/>
                          <a:cs typeface="Times New Roman"/>
                        </a:rPr>
                        <a:t>o</a:t>
                      </a:r>
                      <a:r>
                        <a:rPr sz="850" dirty="0">
                          <a:latin typeface="Times New Roman"/>
                          <a:cs typeface="Times New Roman"/>
                        </a:rPr>
                        <a:t>rr</a:t>
                      </a:r>
                      <a:r>
                        <a:rPr sz="850" spc="-35" dirty="0">
                          <a:latin typeface="Times New Roman"/>
                          <a:cs typeface="Times New Roman"/>
                        </a:rPr>
                        <a:t>o</a:t>
                      </a:r>
                      <a:r>
                        <a:rPr sz="850" spc="5" dirty="0">
                          <a:latin typeface="Times New Roman"/>
                          <a:cs typeface="Times New Roman"/>
                        </a:rPr>
                        <a:t>w</a:t>
                      </a:r>
                      <a:r>
                        <a:rPr sz="850" spc="-65" dirty="0">
                          <a:latin typeface="Times New Roman"/>
                          <a:cs typeface="Times New Roman"/>
                        </a:rPr>
                        <a:t>i</a:t>
                      </a:r>
                      <a:r>
                        <a:rPr sz="850" spc="-35" dirty="0">
                          <a:latin typeface="Times New Roman"/>
                          <a:cs typeface="Times New Roman"/>
                        </a:rPr>
                        <a:t>n</a:t>
                      </a:r>
                      <a:r>
                        <a:rPr sz="850" spc="-30" dirty="0">
                          <a:latin typeface="Times New Roman"/>
                          <a:cs typeface="Times New Roman"/>
                        </a:rPr>
                        <a:t>g</a:t>
                      </a:r>
                      <a:r>
                        <a:rPr sz="850" dirty="0">
                          <a:latin typeface="Times New Roman"/>
                          <a:cs typeface="Times New Roman"/>
                        </a:rPr>
                        <a:t>(-)	</a:t>
                      </a:r>
                      <a:r>
                        <a:rPr sz="850" spc="-5" dirty="0">
                          <a:latin typeface="Times New Roman"/>
                          <a:cs typeface="Times New Roman"/>
                        </a:rPr>
                        <a:t>-</a:t>
                      </a:r>
                      <a:r>
                        <a:rPr sz="850" spc="-30" dirty="0">
                          <a:latin typeface="Times New Roman"/>
                          <a:cs typeface="Times New Roman"/>
                        </a:rPr>
                        <a:t>75</a:t>
                      </a:r>
                      <a:r>
                        <a:rPr sz="850" spc="10" dirty="0">
                          <a:latin typeface="Times New Roman"/>
                          <a:cs typeface="Times New Roman"/>
                        </a:rPr>
                        <a:t>.</a:t>
                      </a:r>
                      <a:r>
                        <a:rPr sz="850" dirty="0">
                          <a:latin typeface="Times New Roman"/>
                          <a:cs typeface="Times New Roman"/>
                        </a:rPr>
                        <a:t>0</a:t>
                      </a:r>
                      <a:endParaRPr sz="850">
                        <a:latin typeface="Times New Roman"/>
                        <a:cs typeface="Times New Roman"/>
                      </a:endParaRPr>
                    </a:p>
                  </a:txBody>
                  <a:tcPr marL="0" marR="0" marT="635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T w="9525">
                      <a:solidFill>
                        <a:srgbClr val="000000"/>
                      </a:solidFill>
                      <a:prstDash val="soli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aphicFrame>
        <p:nvGraphicFramePr>
          <p:cNvPr id="86" name="object 86"/>
          <p:cNvGraphicFramePr>
            <a:graphicFrameLocks noGrp="1"/>
          </p:cNvGraphicFramePr>
          <p:nvPr/>
        </p:nvGraphicFramePr>
        <p:xfrm>
          <a:off x="980197" y="4208347"/>
          <a:ext cx="6697345" cy="55689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66421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60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6131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334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2130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6131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532129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321945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361314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533400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322579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361314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534034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</a:tblGrid>
              <a:tr h="124194"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1590">
                        <a:lnSpc>
                          <a:spcPts val="880"/>
                        </a:lnSpc>
                      </a:pPr>
                      <a:r>
                        <a:rPr sz="850" spc="5" dirty="0">
                          <a:latin typeface="Times New Roman"/>
                          <a:cs typeface="Times New Roman"/>
                        </a:rPr>
                        <a:t>Uses</a:t>
                      </a:r>
                      <a:endParaRPr sz="85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15240" algn="r">
                        <a:lnSpc>
                          <a:spcPts val="880"/>
                        </a:lnSpc>
                      </a:pPr>
                      <a:r>
                        <a:rPr sz="850" spc="-5" dirty="0">
                          <a:latin typeface="Times New Roman"/>
                          <a:cs typeface="Times New Roman"/>
                        </a:rPr>
                        <a:t>Resources</a:t>
                      </a:r>
                      <a:endParaRPr sz="85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1590">
                        <a:lnSpc>
                          <a:spcPts val="880"/>
                        </a:lnSpc>
                      </a:pPr>
                      <a:r>
                        <a:rPr sz="850" dirty="0">
                          <a:latin typeface="Times New Roman"/>
                          <a:cs typeface="Times New Roman"/>
                        </a:rPr>
                        <a:t>Uses</a:t>
                      </a:r>
                      <a:endParaRPr sz="85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11430" algn="r">
                        <a:lnSpc>
                          <a:spcPts val="880"/>
                        </a:lnSpc>
                      </a:pPr>
                      <a:r>
                        <a:rPr sz="850" spc="-5" dirty="0">
                          <a:latin typeface="Times New Roman"/>
                          <a:cs typeface="Times New Roman"/>
                        </a:rPr>
                        <a:t>Resources</a:t>
                      </a:r>
                      <a:endParaRPr sz="85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0955">
                        <a:lnSpc>
                          <a:spcPts val="880"/>
                        </a:lnSpc>
                      </a:pPr>
                      <a:r>
                        <a:rPr sz="850" dirty="0">
                          <a:latin typeface="Times New Roman"/>
                          <a:cs typeface="Times New Roman"/>
                        </a:rPr>
                        <a:t>Uses</a:t>
                      </a:r>
                      <a:endParaRPr sz="85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14604" algn="r">
                        <a:lnSpc>
                          <a:spcPts val="880"/>
                        </a:lnSpc>
                      </a:pPr>
                      <a:r>
                        <a:rPr sz="850" spc="-5" dirty="0">
                          <a:latin typeface="Times New Roman"/>
                          <a:cs typeface="Times New Roman"/>
                        </a:rPr>
                        <a:t>Resources</a:t>
                      </a:r>
                      <a:endParaRPr sz="85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0955">
                        <a:lnSpc>
                          <a:spcPts val="880"/>
                        </a:lnSpc>
                      </a:pPr>
                      <a:r>
                        <a:rPr sz="850" dirty="0">
                          <a:latin typeface="Times New Roman"/>
                          <a:cs typeface="Times New Roman"/>
                        </a:rPr>
                        <a:t>Uses</a:t>
                      </a:r>
                      <a:endParaRPr sz="85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11430" algn="r">
                        <a:lnSpc>
                          <a:spcPts val="880"/>
                        </a:lnSpc>
                      </a:pPr>
                      <a:r>
                        <a:rPr sz="850" spc="-5" dirty="0">
                          <a:latin typeface="Times New Roman"/>
                          <a:cs typeface="Times New Roman"/>
                        </a:rPr>
                        <a:t>Resources</a:t>
                      </a:r>
                      <a:endParaRPr sz="85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49290">
                <a:tc>
                  <a:txBody>
                    <a:bodyPr/>
                    <a:lstStyle/>
                    <a:p>
                      <a:pPr marL="31750">
                        <a:lnSpc>
                          <a:spcPct val="100000"/>
                        </a:lnSpc>
                        <a:spcBef>
                          <a:spcPts val="45"/>
                        </a:spcBef>
                      </a:pPr>
                      <a:r>
                        <a:rPr sz="850" spc="-10" dirty="0">
                          <a:latin typeface="Times New Roman"/>
                          <a:cs typeface="Times New Roman"/>
                        </a:rPr>
                        <a:t>Secondary</a:t>
                      </a:r>
                      <a:endParaRPr sz="850">
                        <a:latin typeface="Times New Roman"/>
                        <a:cs typeface="Times New Roman"/>
                      </a:endParaRPr>
                    </a:p>
                  </a:txBody>
                  <a:tcPr marL="0" marR="0" marT="5715" marB="0">
                    <a:lnR w="9525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L="17145">
                        <a:lnSpc>
                          <a:spcPct val="100000"/>
                        </a:lnSpc>
                        <a:spcBef>
                          <a:spcPts val="45"/>
                        </a:spcBef>
                      </a:pPr>
                      <a:r>
                        <a:rPr sz="850" spc="-10" dirty="0">
                          <a:latin typeface="Times New Roman"/>
                          <a:cs typeface="Times New Roman"/>
                        </a:rPr>
                        <a:t>Balance</a:t>
                      </a:r>
                      <a:r>
                        <a:rPr sz="850" spc="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850" spc="-25" dirty="0">
                          <a:latin typeface="Times New Roman"/>
                          <a:cs typeface="Times New Roman"/>
                        </a:rPr>
                        <a:t>of</a:t>
                      </a:r>
                      <a:r>
                        <a:rPr sz="850" spc="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850" spc="-25" dirty="0">
                          <a:latin typeface="Times New Roman"/>
                          <a:cs typeface="Times New Roman"/>
                        </a:rPr>
                        <a:t>primary incomes</a:t>
                      </a:r>
                      <a:endParaRPr sz="850">
                        <a:latin typeface="Times New Roman"/>
                        <a:cs typeface="Times New Roman"/>
                      </a:endParaRPr>
                    </a:p>
                  </a:txBody>
                  <a:tcPr marL="0" marR="0" marT="5715" marB="0">
                    <a:lnL w="9525">
                      <a:solidFill>
                        <a:srgbClr val="000000"/>
                      </a:solidFill>
                      <a:prstDash val="solid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 marR="10160" algn="r">
                        <a:lnSpc>
                          <a:spcPct val="100000"/>
                        </a:lnSpc>
                        <a:spcBef>
                          <a:spcPts val="45"/>
                        </a:spcBef>
                      </a:pPr>
                      <a:r>
                        <a:rPr sz="850" spc="-20" dirty="0">
                          <a:latin typeface="Times New Roman"/>
                          <a:cs typeface="Times New Roman"/>
                        </a:rPr>
                        <a:t>225.0</a:t>
                      </a:r>
                      <a:endParaRPr sz="850">
                        <a:latin typeface="Times New Roman"/>
                        <a:cs typeface="Times New Roman"/>
                      </a:endParaRPr>
                    </a:p>
                  </a:txBody>
                  <a:tcPr marL="0" marR="0" marT="5715" marB="0">
                    <a:lnL w="9525">
                      <a:solidFill>
                        <a:srgbClr val="000000"/>
                      </a:solidFill>
                      <a:prstDash val="solid"/>
                    </a:lnL>
                    <a:lnT w="9525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 marR="9525" algn="r">
                        <a:lnSpc>
                          <a:spcPct val="100000"/>
                        </a:lnSpc>
                        <a:spcBef>
                          <a:spcPts val="45"/>
                        </a:spcBef>
                      </a:pPr>
                      <a:r>
                        <a:rPr sz="850" spc="-20" dirty="0">
                          <a:latin typeface="Times New Roman"/>
                          <a:cs typeface="Times New Roman"/>
                        </a:rPr>
                        <a:t>275.0</a:t>
                      </a:r>
                      <a:endParaRPr sz="850">
                        <a:latin typeface="Times New Roman"/>
                        <a:cs typeface="Times New Roman"/>
                      </a:endParaRPr>
                    </a:p>
                  </a:txBody>
                  <a:tcPr marL="0" marR="0" marT="5715" marB="0">
                    <a:lnL w="9525">
                      <a:solidFill>
                        <a:srgbClr val="000000"/>
                      </a:solidFill>
                      <a:prstDash val="solid"/>
                    </a:lnL>
                    <a:lnT w="9525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 marR="10160" algn="r">
                        <a:lnSpc>
                          <a:spcPct val="100000"/>
                        </a:lnSpc>
                        <a:spcBef>
                          <a:spcPts val="45"/>
                        </a:spcBef>
                      </a:pPr>
                      <a:r>
                        <a:rPr sz="850" spc="-20" dirty="0">
                          <a:latin typeface="Times New Roman"/>
                          <a:cs typeface="Times New Roman"/>
                        </a:rPr>
                        <a:t>25.0</a:t>
                      </a:r>
                      <a:endParaRPr sz="850">
                        <a:latin typeface="Times New Roman"/>
                        <a:cs typeface="Times New Roman"/>
                      </a:endParaRPr>
                    </a:p>
                  </a:txBody>
                  <a:tcPr marL="0" marR="0" marT="5715" marB="0">
                    <a:lnL w="9525">
                      <a:solidFill>
                        <a:srgbClr val="000000"/>
                      </a:solidFill>
                      <a:prstDash val="solid"/>
                    </a:lnL>
                    <a:lnT w="9525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 marR="10160" algn="r">
                        <a:lnSpc>
                          <a:spcPct val="100000"/>
                        </a:lnSpc>
                        <a:spcBef>
                          <a:spcPts val="45"/>
                        </a:spcBef>
                      </a:pPr>
                      <a:r>
                        <a:rPr sz="850" spc="-20" dirty="0">
                          <a:latin typeface="Times New Roman"/>
                          <a:cs typeface="Times New Roman"/>
                        </a:rPr>
                        <a:t>525.0</a:t>
                      </a:r>
                      <a:endParaRPr sz="850">
                        <a:latin typeface="Times New Roman"/>
                        <a:cs typeface="Times New Roman"/>
                      </a:endParaRPr>
                    </a:p>
                  </a:txBody>
                  <a:tcPr marL="0" marR="0" marT="5715" marB="0">
                    <a:lnL w="9525">
                      <a:solidFill>
                        <a:srgbClr val="000000"/>
                      </a:solidFill>
                      <a:prstDash val="solid"/>
                    </a:lnL>
                    <a:lnT w="9525">
                      <a:solidFill>
                        <a:srgbClr val="000000"/>
                      </a:solidFill>
                      <a:prstDash val="soli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37844">
                <a:tc>
                  <a:txBody>
                    <a:bodyPr/>
                    <a:lstStyle/>
                    <a:p>
                      <a:pPr marL="31750">
                        <a:lnSpc>
                          <a:spcPts val="930"/>
                        </a:lnSpc>
                        <a:spcBef>
                          <a:spcPts val="50"/>
                        </a:spcBef>
                      </a:pPr>
                      <a:r>
                        <a:rPr sz="850" spc="-20" dirty="0">
                          <a:latin typeface="Times New Roman"/>
                          <a:cs typeface="Times New Roman"/>
                        </a:rPr>
                        <a:t>Income</a:t>
                      </a:r>
                      <a:endParaRPr sz="850">
                        <a:latin typeface="Times New Roman"/>
                        <a:cs typeface="Times New Roman"/>
                      </a:endParaRPr>
                    </a:p>
                  </a:txBody>
                  <a:tcPr marL="0" marR="0" marT="6350" marB="0">
                    <a:lnR w="9525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L="81915">
                        <a:lnSpc>
                          <a:spcPts val="985"/>
                        </a:lnSpc>
                      </a:pPr>
                      <a:r>
                        <a:rPr sz="850" spc="-20" dirty="0">
                          <a:latin typeface="Times New Roman"/>
                          <a:cs typeface="Times New Roman"/>
                        </a:rPr>
                        <a:t>Imputed</a:t>
                      </a:r>
                      <a:r>
                        <a:rPr sz="850" spc="-3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850" spc="-5" dirty="0">
                          <a:latin typeface="Times New Roman"/>
                          <a:cs typeface="Times New Roman"/>
                        </a:rPr>
                        <a:t>transfer</a:t>
                      </a:r>
                      <a:r>
                        <a:rPr sz="850" spc="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850" spc="-20" dirty="0">
                          <a:latin typeface="Times New Roman"/>
                          <a:cs typeface="Times New Roman"/>
                        </a:rPr>
                        <a:t>of</a:t>
                      </a:r>
                      <a:r>
                        <a:rPr sz="850" spc="5" dirty="0">
                          <a:latin typeface="Times New Roman"/>
                          <a:cs typeface="Times New Roman"/>
                        </a:rPr>
                        <a:t> OPs</a:t>
                      </a:r>
                      <a:endParaRPr sz="85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</a:tcPr>
                </a:tc>
                <a:tc>
                  <a:txBody>
                    <a:bodyPr/>
                    <a:lstStyle/>
                    <a:p>
                      <a:pPr marR="6350" algn="r">
                        <a:lnSpc>
                          <a:spcPts val="975"/>
                        </a:lnSpc>
                      </a:pPr>
                      <a:r>
                        <a:rPr sz="850" spc="-20" dirty="0">
                          <a:solidFill>
                            <a:srgbClr val="7F7F7F"/>
                          </a:solidFill>
                          <a:latin typeface="Times New Roman"/>
                          <a:cs typeface="Times New Roman"/>
                        </a:rPr>
                        <a:t>12.5</a:t>
                      </a:r>
                      <a:endParaRPr sz="85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9525">
                      <a:solidFill>
                        <a:srgbClr val="000000"/>
                      </a:solidFill>
                      <a:prstDash val="solid"/>
                    </a:lnR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9525">
                      <a:solidFill>
                        <a:srgbClr val="000000"/>
                      </a:solidFill>
                      <a:prstDash val="solid"/>
                    </a:lnR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9525" algn="r">
                        <a:lnSpc>
                          <a:spcPts val="975"/>
                        </a:lnSpc>
                      </a:pPr>
                      <a:r>
                        <a:rPr sz="850" spc="-20" dirty="0">
                          <a:solidFill>
                            <a:srgbClr val="7F7F7F"/>
                          </a:solidFill>
                          <a:latin typeface="Times New Roman"/>
                          <a:cs typeface="Times New Roman"/>
                        </a:rPr>
                        <a:t>12.5</a:t>
                      </a:r>
                      <a:endParaRPr sz="85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9525">
                      <a:solidFill>
                        <a:srgbClr val="000000"/>
                      </a:solidFill>
                      <a:prstDash val="solid"/>
                    </a:lnR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6350" algn="r">
                        <a:lnSpc>
                          <a:spcPts val="975"/>
                        </a:lnSpc>
                      </a:pPr>
                      <a:r>
                        <a:rPr sz="850" spc="-20" dirty="0">
                          <a:solidFill>
                            <a:srgbClr val="7F7F7F"/>
                          </a:solidFill>
                          <a:latin typeface="Times New Roman"/>
                          <a:cs typeface="Times New Roman"/>
                        </a:rPr>
                        <a:t>12.5</a:t>
                      </a:r>
                      <a:endParaRPr sz="85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9525">
                      <a:solidFill>
                        <a:srgbClr val="000000"/>
                      </a:solidFill>
                      <a:prstDash val="solid"/>
                    </a:lnR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10160" algn="r">
                        <a:lnSpc>
                          <a:spcPts val="975"/>
                        </a:lnSpc>
                      </a:pPr>
                      <a:r>
                        <a:rPr sz="850" spc="-20" dirty="0">
                          <a:solidFill>
                            <a:srgbClr val="7F7F7F"/>
                          </a:solidFill>
                          <a:latin typeface="Times New Roman"/>
                          <a:cs typeface="Times New Roman"/>
                        </a:rPr>
                        <a:t>12.5</a:t>
                      </a:r>
                      <a:endParaRPr sz="85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45109">
                <a:tc>
                  <a:txBody>
                    <a:bodyPr/>
                    <a:lstStyle/>
                    <a:p>
                      <a:pPr marL="31750">
                        <a:lnSpc>
                          <a:spcPts val="944"/>
                        </a:lnSpc>
                        <a:spcBef>
                          <a:spcPts val="95"/>
                        </a:spcBef>
                      </a:pPr>
                      <a:r>
                        <a:rPr sz="850" spc="-15" dirty="0">
                          <a:latin typeface="Times New Roman"/>
                          <a:cs typeface="Times New Roman"/>
                        </a:rPr>
                        <a:t>Account</a:t>
                      </a:r>
                      <a:endParaRPr sz="850">
                        <a:latin typeface="Times New Roman"/>
                        <a:cs typeface="Times New Roman"/>
                      </a:endParaRPr>
                    </a:p>
                  </a:txBody>
                  <a:tcPr marL="0" marR="0" marT="12065" marB="0">
                    <a:lnR w="9525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L="17145">
                        <a:lnSpc>
                          <a:spcPts val="1005"/>
                        </a:lnSpc>
                        <a:spcBef>
                          <a:spcPts val="35"/>
                        </a:spcBef>
                      </a:pPr>
                      <a:r>
                        <a:rPr sz="850" spc="-25" dirty="0">
                          <a:latin typeface="Times New Roman"/>
                          <a:cs typeface="Times New Roman"/>
                        </a:rPr>
                        <a:t>Disposable</a:t>
                      </a:r>
                      <a:r>
                        <a:rPr sz="850" spc="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850" spc="-30" dirty="0">
                          <a:latin typeface="Times New Roman"/>
                          <a:cs typeface="Times New Roman"/>
                        </a:rPr>
                        <a:t>income</a:t>
                      </a:r>
                      <a:endParaRPr sz="850">
                        <a:latin typeface="Times New Roman"/>
                        <a:cs typeface="Times New Roman"/>
                      </a:endParaRPr>
                    </a:p>
                  </a:txBody>
                  <a:tcPr marL="0" marR="0" marT="4445" marB="0">
                    <a:lnL w="9525">
                      <a:solidFill>
                        <a:srgbClr val="000000"/>
                      </a:solidFill>
                      <a:prstDash val="solid"/>
                    </a:lnL>
                  </a:tcPr>
                </a:tc>
                <a:tc>
                  <a:txBody>
                    <a:bodyPr/>
                    <a:lstStyle/>
                    <a:p>
                      <a:pPr marR="6350" algn="r">
                        <a:lnSpc>
                          <a:spcPts val="1005"/>
                        </a:lnSpc>
                        <a:spcBef>
                          <a:spcPts val="45"/>
                        </a:spcBef>
                      </a:pPr>
                      <a:r>
                        <a:rPr sz="850" spc="-20" dirty="0">
                          <a:latin typeface="Times New Roman"/>
                          <a:cs typeface="Times New Roman"/>
                        </a:rPr>
                        <a:t>212.5</a:t>
                      </a:r>
                      <a:endParaRPr sz="850">
                        <a:latin typeface="Times New Roman"/>
                        <a:cs typeface="Times New Roman"/>
                      </a:endParaRPr>
                    </a:p>
                  </a:txBody>
                  <a:tcPr marL="0" marR="0" marT="5715" marB="0"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T w="9525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14935">
                        <a:lnSpc>
                          <a:spcPts val="1005"/>
                        </a:lnSpc>
                        <a:spcBef>
                          <a:spcPts val="45"/>
                        </a:spcBef>
                      </a:pPr>
                      <a:r>
                        <a:rPr sz="850" spc="-35" dirty="0">
                          <a:latin typeface="Times New Roman"/>
                          <a:cs typeface="Times New Roman"/>
                        </a:rPr>
                        <a:t>2</a:t>
                      </a:r>
                      <a:r>
                        <a:rPr sz="850" spc="-30" dirty="0">
                          <a:latin typeface="Times New Roman"/>
                          <a:cs typeface="Times New Roman"/>
                        </a:rPr>
                        <a:t>8</a:t>
                      </a:r>
                      <a:r>
                        <a:rPr sz="850" spc="-35" dirty="0">
                          <a:latin typeface="Times New Roman"/>
                          <a:cs typeface="Times New Roman"/>
                        </a:rPr>
                        <a:t>7</a:t>
                      </a:r>
                      <a:r>
                        <a:rPr sz="850" spc="15" dirty="0">
                          <a:latin typeface="Times New Roman"/>
                          <a:cs typeface="Times New Roman"/>
                        </a:rPr>
                        <a:t>.</a:t>
                      </a:r>
                      <a:r>
                        <a:rPr sz="850" dirty="0">
                          <a:latin typeface="Times New Roman"/>
                          <a:cs typeface="Times New Roman"/>
                        </a:rPr>
                        <a:t>5</a:t>
                      </a:r>
                      <a:endParaRPr sz="850">
                        <a:latin typeface="Times New Roman"/>
                        <a:cs typeface="Times New Roman"/>
                      </a:endParaRPr>
                    </a:p>
                  </a:txBody>
                  <a:tcPr marL="0" marR="0" marT="5715" marB="0"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T w="9525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64465">
                        <a:lnSpc>
                          <a:spcPts val="1005"/>
                        </a:lnSpc>
                        <a:spcBef>
                          <a:spcPts val="45"/>
                        </a:spcBef>
                      </a:pPr>
                      <a:r>
                        <a:rPr sz="850" spc="-20" dirty="0">
                          <a:latin typeface="Times New Roman"/>
                          <a:cs typeface="Times New Roman"/>
                        </a:rPr>
                        <a:t>25.0</a:t>
                      </a:r>
                      <a:endParaRPr sz="850">
                        <a:latin typeface="Times New Roman"/>
                        <a:cs typeface="Times New Roman"/>
                      </a:endParaRPr>
                    </a:p>
                  </a:txBody>
                  <a:tcPr marL="0" marR="0" marT="5715" marB="0"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T w="9525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6350" algn="r">
                        <a:lnSpc>
                          <a:spcPts val="1005"/>
                        </a:lnSpc>
                        <a:spcBef>
                          <a:spcPts val="45"/>
                        </a:spcBef>
                      </a:pPr>
                      <a:r>
                        <a:rPr sz="850" spc="-20" dirty="0">
                          <a:latin typeface="Times New Roman"/>
                          <a:cs typeface="Times New Roman"/>
                        </a:rPr>
                        <a:t>525.0</a:t>
                      </a:r>
                      <a:endParaRPr sz="850">
                        <a:latin typeface="Times New Roman"/>
                        <a:cs typeface="Times New Roman"/>
                      </a:endParaRPr>
                    </a:p>
                  </a:txBody>
                  <a:tcPr marL="0" marR="0" marT="5715" marB="0"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T w="9525">
                      <a:solidFill>
                        <a:srgbClr val="000000"/>
                      </a:solidFill>
                      <a:prstDash val="soli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87" name="object 87"/>
          <p:cNvSpPr txBox="1"/>
          <p:nvPr/>
        </p:nvSpPr>
        <p:spPr>
          <a:xfrm>
            <a:off x="999247" y="5155390"/>
            <a:ext cx="337820" cy="3257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15900"/>
              </a:lnSpc>
              <a:spcBef>
                <a:spcPts val="100"/>
              </a:spcBef>
            </a:pPr>
            <a:r>
              <a:rPr sz="850" dirty="0">
                <a:latin typeface="Times New Roman"/>
                <a:cs typeface="Times New Roman"/>
              </a:rPr>
              <a:t>Use </a:t>
            </a:r>
            <a:r>
              <a:rPr sz="850" spc="-25" dirty="0">
                <a:latin typeface="Times New Roman"/>
                <a:cs typeface="Times New Roman"/>
              </a:rPr>
              <a:t>of </a:t>
            </a:r>
            <a:r>
              <a:rPr sz="850" spc="-200" dirty="0">
                <a:latin typeface="Times New Roman"/>
                <a:cs typeface="Times New Roman"/>
              </a:rPr>
              <a:t> </a:t>
            </a:r>
            <a:r>
              <a:rPr sz="850" spc="-5" dirty="0">
                <a:latin typeface="Times New Roman"/>
                <a:cs typeface="Times New Roman"/>
              </a:rPr>
              <a:t>I</a:t>
            </a:r>
            <a:r>
              <a:rPr sz="850" spc="-35" dirty="0">
                <a:latin typeface="Times New Roman"/>
                <a:cs typeface="Times New Roman"/>
              </a:rPr>
              <a:t>n</a:t>
            </a:r>
            <a:r>
              <a:rPr sz="850" spc="10" dirty="0">
                <a:latin typeface="Times New Roman"/>
                <a:cs typeface="Times New Roman"/>
              </a:rPr>
              <a:t>c</a:t>
            </a:r>
            <a:r>
              <a:rPr sz="850" spc="-35" dirty="0">
                <a:latin typeface="Times New Roman"/>
                <a:cs typeface="Times New Roman"/>
              </a:rPr>
              <a:t>o</a:t>
            </a:r>
            <a:r>
              <a:rPr sz="850" spc="-45" dirty="0">
                <a:latin typeface="Times New Roman"/>
                <a:cs typeface="Times New Roman"/>
              </a:rPr>
              <a:t>m</a:t>
            </a:r>
            <a:r>
              <a:rPr sz="850" spc="-5" dirty="0">
                <a:latin typeface="Times New Roman"/>
                <a:cs typeface="Times New Roman"/>
              </a:rPr>
              <a:t>e</a:t>
            </a:r>
            <a:endParaRPr sz="850">
              <a:latin typeface="Times New Roman"/>
              <a:cs typeface="Times New Roman"/>
            </a:endParaRPr>
          </a:p>
        </p:txBody>
      </p:sp>
      <p:sp>
        <p:nvSpPr>
          <p:cNvPr id="88" name="object 88"/>
          <p:cNvSpPr txBox="1"/>
          <p:nvPr/>
        </p:nvSpPr>
        <p:spPr>
          <a:xfrm>
            <a:off x="3327933" y="1597831"/>
            <a:ext cx="508000" cy="15430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850" i="1" dirty="0">
                <a:latin typeface="Times New Roman"/>
                <a:cs typeface="Times New Roman"/>
              </a:rPr>
              <a:t>H</a:t>
            </a:r>
            <a:r>
              <a:rPr sz="850" i="1" spc="20" dirty="0">
                <a:latin typeface="Times New Roman"/>
                <a:cs typeface="Times New Roman"/>
              </a:rPr>
              <a:t>ou</a:t>
            </a:r>
            <a:r>
              <a:rPr sz="850" i="1" spc="5" dirty="0">
                <a:latin typeface="Times New Roman"/>
                <a:cs typeface="Times New Roman"/>
              </a:rPr>
              <a:t>s</a:t>
            </a:r>
            <a:r>
              <a:rPr sz="850" i="1" spc="10" dirty="0">
                <a:latin typeface="Times New Roman"/>
                <a:cs typeface="Times New Roman"/>
              </a:rPr>
              <a:t>e</a:t>
            </a:r>
            <a:r>
              <a:rPr sz="850" i="1" spc="20" dirty="0">
                <a:latin typeface="Times New Roman"/>
                <a:cs typeface="Times New Roman"/>
              </a:rPr>
              <a:t>ho</a:t>
            </a:r>
            <a:r>
              <a:rPr sz="850" i="1" spc="-15" dirty="0">
                <a:latin typeface="Times New Roman"/>
                <a:cs typeface="Times New Roman"/>
              </a:rPr>
              <a:t>l</a:t>
            </a:r>
            <a:r>
              <a:rPr sz="850" i="1" spc="-5" dirty="0">
                <a:latin typeface="Times New Roman"/>
                <a:cs typeface="Times New Roman"/>
              </a:rPr>
              <a:t>d</a:t>
            </a:r>
            <a:endParaRPr sz="850">
              <a:latin typeface="Times New Roman"/>
              <a:cs typeface="Times New Roman"/>
            </a:endParaRPr>
          </a:p>
        </p:txBody>
      </p:sp>
      <p:sp>
        <p:nvSpPr>
          <p:cNvPr id="89" name="object 89"/>
          <p:cNvSpPr txBox="1"/>
          <p:nvPr/>
        </p:nvSpPr>
        <p:spPr>
          <a:xfrm>
            <a:off x="4364228" y="1597831"/>
            <a:ext cx="874394" cy="454659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R="635" algn="ctr">
              <a:lnSpc>
                <a:spcPct val="100000"/>
              </a:lnSpc>
              <a:spcBef>
                <a:spcPts val="90"/>
              </a:spcBef>
            </a:pPr>
            <a:r>
              <a:rPr sz="850" i="1" dirty="0">
                <a:latin typeface="Times New Roman"/>
                <a:cs typeface="Times New Roman"/>
              </a:rPr>
              <a:t>Intermediary</a:t>
            </a:r>
            <a:endParaRPr sz="85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20"/>
              </a:spcBef>
            </a:pPr>
            <a:endParaRPr sz="1150">
              <a:latin typeface="Times New Roman"/>
              <a:cs typeface="Times New Roman"/>
            </a:endParaRPr>
          </a:p>
          <a:p>
            <a:pPr algn="ctr">
              <a:lnSpc>
                <a:spcPct val="100000"/>
              </a:lnSpc>
              <a:spcBef>
                <a:spcPts val="5"/>
              </a:spcBef>
              <a:tabLst>
                <a:tab pos="406400" algn="l"/>
              </a:tabLst>
            </a:pPr>
            <a:r>
              <a:rPr sz="850" dirty="0">
                <a:latin typeface="Times New Roman"/>
                <a:cs typeface="Times New Roman"/>
              </a:rPr>
              <a:t>Uses	</a:t>
            </a:r>
            <a:r>
              <a:rPr sz="850" spc="-5" dirty="0">
                <a:latin typeface="Times New Roman"/>
                <a:cs typeface="Times New Roman"/>
              </a:rPr>
              <a:t>Resources</a:t>
            </a:r>
            <a:endParaRPr sz="850">
              <a:latin typeface="Times New Roman"/>
              <a:cs typeface="Times New Roman"/>
            </a:endParaRPr>
          </a:p>
        </p:txBody>
      </p:sp>
      <p:sp>
        <p:nvSpPr>
          <p:cNvPr id="90" name="object 90"/>
          <p:cNvSpPr txBox="1"/>
          <p:nvPr/>
        </p:nvSpPr>
        <p:spPr>
          <a:xfrm>
            <a:off x="5771661" y="1597831"/>
            <a:ext cx="481330" cy="15430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850" i="1" dirty="0">
                <a:latin typeface="Times New Roman"/>
                <a:cs typeface="Times New Roman"/>
              </a:rPr>
              <a:t>Advertiser</a:t>
            </a:r>
            <a:endParaRPr sz="850">
              <a:latin typeface="Times New Roman"/>
              <a:cs typeface="Times New Roman"/>
            </a:endParaRPr>
          </a:p>
        </p:txBody>
      </p:sp>
      <p:sp>
        <p:nvSpPr>
          <p:cNvPr id="91" name="object 91"/>
          <p:cNvSpPr txBox="1"/>
          <p:nvPr/>
        </p:nvSpPr>
        <p:spPr>
          <a:xfrm>
            <a:off x="6792686" y="1597831"/>
            <a:ext cx="875030" cy="454659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R="7620" algn="ctr">
              <a:lnSpc>
                <a:spcPct val="100000"/>
              </a:lnSpc>
              <a:spcBef>
                <a:spcPts val="90"/>
              </a:spcBef>
            </a:pPr>
            <a:r>
              <a:rPr sz="850" i="1" dirty="0">
                <a:latin typeface="Times New Roman"/>
                <a:cs typeface="Times New Roman"/>
              </a:rPr>
              <a:t>Total</a:t>
            </a:r>
            <a:r>
              <a:rPr sz="850" i="1" spc="-20" dirty="0">
                <a:latin typeface="Times New Roman"/>
                <a:cs typeface="Times New Roman"/>
              </a:rPr>
              <a:t> </a:t>
            </a:r>
            <a:r>
              <a:rPr sz="850" i="1" dirty="0">
                <a:latin typeface="Times New Roman"/>
                <a:cs typeface="Times New Roman"/>
              </a:rPr>
              <a:t>Economy</a:t>
            </a:r>
            <a:endParaRPr sz="85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20"/>
              </a:spcBef>
            </a:pPr>
            <a:endParaRPr sz="1150">
              <a:latin typeface="Times New Roman"/>
              <a:cs typeface="Times New Roman"/>
            </a:endParaRPr>
          </a:p>
          <a:p>
            <a:pPr algn="ctr">
              <a:lnSpc>
                <a:spcPct val="100000"/>
              </a:lnSpc>
              <a:spcBef>
                <a:spcPts val="5"/>
              </a:spcBef>
              <a:tabLst>
                <a:tab pos="407034" algn="l"/>
              </a:tabLst>
            </a:pPr>
            <a:r>
              <a:rPr sz="850" dirty="0">
                <a:latin typeface="Times New Roman"/>
                <a:cs typeface="Times New Roman"/>
              </a:rPr>
              <a:t>Uses	</a:t>
            </a:r>
            <a:r>
              <a:rPr sz="850" spc="-5" dirty="0">
                <a:latin typeface="Times New Roman"/>
                <a:cs typeface="Times New Roman"/>
              </a:rPr>
              <a:t>Resources</a:t>
            </a:r>
            <a:endParaRPr sz="850">
              <a:latin typeface="Times New Roman"/>
              <a:cs typeface="Times New Roman"/>
            </a:endParaRPr>
          </a:p>
        </p:txBody>
      </p:sp>
      <p:sp>
        <p:nvSpPr>
          <p:cNvPr id="92" name="object 92"/>
          <p:cNvSpPr txBox="1"/>
          <p:nvPr/>
        </p:nvSpPr>
        <p:spPr>
          <a:xfrm>
            <a:off x="999247" y="2869400"/>
            <a:ext cx="479425" cy="3257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15900"/>
              </a:lnSpc>
              <a:spcBef>
                <a:spcPts val="100"/>
              </a:spcBef>
            </a:pPr>
            <a:r>
              <a:rPr sz="850" spc="35" dirty="0">
                <a:latin typeface="Times New Roman"/>
                <a:cs typeface="Times New Roman"/>
              </a:rPr>
              <a:t>P</a:t>
            </a:r>
            <a:r>
              <a:rPr sz="850" spc="-10" dirty="0">
                <a:latin typeface="Times New Roman"/>
                <a:cs typeface="Times New Roman"/>
              </a:rPr>
              <a:t>r</a:t>
            </a:r>
            <a:r>
              <a:rPr sz="850" spc="-35" dirty="0">
                <a:latin typeface="Times New Roman"/>
                <a:cs typeface="Times New Roman"/>
              </a:rPr>
              <a:t>od</a:t>
            </a:r>
            <a:r>
              <a:rPr sz="850" spc="-40" dirty="0">
                <a:latin typeface="Times New Roman"/>
                <a:cs typeface="Times New Roman"/>
              </a:rPr>
              <a:t>u</a:t>
            </a:r>
            <a:r>
              <a:rPr sz="850" spc="15" dirty="0">
                <a:latin typeface="Times New Roman"/>
                <a:cs typeface="Times New Roman"/>
              </a:rPr>
              <a:t>c</a:t>
            </a:r>
            <a:r>
              <a:rPr sz="850" spc="-20" dirty="0">
                <a:latin typeface="Times New Roman"/>
                <a:cs typeface="Times New Roman"/>
              </a:rPr>
              <a:t>t</a:t>
            </a:r>
            <a:r>
              <a:rPr sz="850" spc="-70" dirty="0">
                <a:latin typeface="Times New Roman"/>
                <a:cs typeface="Times New Roman"/>
              </a:rPr>
              <a:t>i</a:t>
            </a:r>
            <a:r>
              <a:rPr sz="850" spc="-40" dirty="0">
                <a:latin typeface="Times New Roman"/>
                <a:cs typeface="Times New Roman"/>
              </a:rPr>
              <a:t>o</a:t>
            </a:r>
            <a:r>
              <a:rPr sz="850" spc="-5" dirty="0">
                <a:latin typeface="Times New Roman"/>
                <a:cs typeface="Times New Roman"/>
              </a:rPr>
              <a:t>n  </a:t>
            </a:r>
            <a:r>
              <a:rPr sz="850" spc="-15" dirty="0">
                <a:latin typeface="Times New Roman"/>
                <a:cs typeface="Times New Roman"/>
              </a:rPr>
              <a:t>Account</a:t>
            </a:r>
            <a:endParaRPr sz="85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916939" y="731011"/>
            <a:ext cx="5897245" cy="51308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3200" spc="-15" dirty="0">
                <a:solidFill>
                  <a:srgbClr val="FF0000"/>
                </a:solidFill>
              </a:rPr>
              <a:t>Satellite</a:t>
            </a:r>
            <a:r>
              <a:rPr sz="3200" spc="20" dirty="0">
                <a:solidFill>
                  <a:srgbClr val="FF0000"/>
                </a:solidFill>
              </a:rPr>
              <a:t> </a:t>
            </a:r>
            <a:r>
              <a:rPr sz="3200" spc="-10" dirty="0">
                <a:solidFill>
                  <a:srgbClr val="FF0000"/>
                </a:solidFill>
              </a:rPr>
              <a:t>Account:</a:t>
            </a:r>
            <a:r>
              <a:rPr sz="3200" dirty="0">
                <a:solidFill>
                  <a:srgbClr val="FF0000"/>
                </a:solidFill>
              </a:rPr>
              <a:t> </a:t>
            </a:r>
            <a:r>
              <a:rPr sz="3200" spc="-25" dirty="0">
                <a:solidFill>
                  <a:srgbClr val="FF0000"/>
                </a:solidFill>
              </a:rPr>
              <a:t>Data</a:t>
            </a:r>
            <a:r>
              <a:rPr sz="3200" spc="15" dirty="0">
                <a:solidFill>
                  <a:srgbClr val="FF0000"/>
                </a:solidFill>
              </a:rPr>
              <a:t> </a:t>
            </a:r>
            <a:r>
              <a:rPr sz="3200" spc="-10" dirty="0">
                <a:solidFill>
                  <a:srgbClr val="FF0000"/>
                </a:solidFill>
              </a:rPr>
              <a:t>Asset</a:t>
            </a:r>
            <a:r>
              <a:rPr sz="3200" spc="-15" dirty="0">
                <a:solidFill>
                  <a:srgbClr val="FF0000"/>
                </a:solidFill>
              </a:rPr>
              <a:t> </a:t>
            </a:r>
            <a:r>
              <a:rPr sz="3200" spc="-5" dirty="0">
                <a:solidFill>
                  <a:srgbClr val="FF0000"/>
                </a:solidFill>
              </a:rPr>
              <a:t>(OP‐P)</a:t>
            </a:r>
            <a:endParaRPr sz="3200"/>
          </a:p>
        </p:txBody>
      </p:sp>
      <p:sp>
        <p:nvSpPr>
          <p:cNvPr id="3" name="object 3"/>
          <p:cNvSpPr/>
          <p:nvPr/>
        </p:nvSpPr>
        <p:spPr>
          <a:xfrm>
            <a:off x="4712208" y="2900172"/>
            <a:ext cx="535940" cy="150495"/>
          </a:xfrm>
          <a:custGeom>
            <a:avLst/>
            <a:gdLst/>
            <a:ahLst/>
            <a:cxnLst/>
            <a:rect l="l" t="t" r="r" b="b"/>
            <a:pathLst>
              <a:path w="535939" h="150494">
                <a:moveTo>
                  <a:pt x="535686" y="150113"/>
                </a:moveTo>
                <a:lnTo>
                  <a:pt x="535686" y="0"/>
                </a:lnTo>
                <a:lnTo>
                  <a:pt x="0" y="0"/>
                </a:lnTo>
                <a:lnTo>
                  <a:pt x="0" y="150113"/>
                </a:lnTo>
                <a:lnTo>
                  <a:pt x="535686" y="150113"/>
                </a:lnTo>
                <a:close/>
              </a:path>
            </a:pathLst>
          </a:custGeom>
          <a:solidFill>
            <a:srgbClr val="F4B08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7141464" y="2900172"/>
            <a:ext cx="535940" cy="150495"/>
          </a:xfrm>
          <a:custGeom>
            <a:avLst/>
            <a:gdLst/>
            <a:ahLst/>
            <a:cxnLst/>
            <a:rect l="l" t="t" r="r" b="b"/>
            <a:pathLst>
              <a:path w="535940" h="150494">
                <a:moveTo>
                  <a:pt x="535685" y="150113"/>
                </a:moveTo>
                <a:lnTo>
                  <a:pt x="535685" y="0"/>
                </a:lnTo>
                <a:lnTo>
                  <a:pt x="0" y="0"/>
                </a:lnTo>
                <a:lnTo>
                  <a:pt x="0" y="150113"/>
                </a:lnTo>
                <a:lnTo>
                  <a:pt x="535685" y="150113"/>
                </a:lnTo>
                <a:close/>
              </a:path>
            </a:pathLst>
          </a:custGeom>
          <a:solidFill>
            <a:srgbClr val="F4B08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4355591" y="3614928"/>
            <a:ext cx="364490" cy="150495"/>
          </a:xfrm>
          <a:custGeom>
            <a:avLst/>
            <a:gdLst/>
            <a:ahLst/>
            <a:cxnLst/>
            <a:rect l="l" t="t" r="r" b="b"/>
            <a:pathLst>
              <a:path w="364489" h="150495">
                <a:moveTo>
                  <a:pt x="364236" y="150113"/>
                </a:moveTo>
                <a:lnTo>
                  <a:pt x="364236" y="0"/>
                </a:lnTo>
                <a:lnTo>
                  <a:pt x="0" y="0"/>
                </a:lnTo>
                <a:lnTo>
                  <a:pt x="0" y="150113"/>
                </a:lnTo>
                <a:lnTo>
                  <a:pt x="364236" y="150113"/>
                </a:lnTo>
                <a:close/>
              </a:path>
            </a:pathLst>
          </a:custGeom>
          <a:solidFill>
            <a:srgbClr val="FFD96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6784085" y="3614928"/>
            <a:ext cx="364490" cy="150495"/>
          </a:xfrm>
          <a:custGeom>
            <a:avLst/>
            <a:gdLst/>
            <a:ahLst/>
            <a:cxnLst/>
            <a:rect l="l" t="t" r="r" b="b"/>
            <a:pathLst>
              <a:path w="364490" h="150495">
                <a:moveTo>
                  <a:pt x="364235" y="150113"/>
                </a:moveTo>
                <a:lnTo>
                  <a:pt x="364235" y="0"/>
                </a:lnTo>
                <a:lnTo>
                  <a:pt x="0" y="0"/>
                </a:lnTo>
                <a:lnTo>
                  <a:pt x="0" y="150113"/>
                </a:lnTo>
                <a:lnTo>
                  <a:pt x="364235" y="150113"/>
                </a:lnTo>
                <a:close/>
              </a:path>
            </a:pathLst>
          </a:custGeom>
          <a:solidFill>
            <a:srgbClr val="FFD965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7" name="object 7"/>
          <p:cNvGrpSpPr/>
          <p:nvPr/>
        </p:nvGrpSpPr>
        <p:grpSpPr>
          <a:xfrm>
            <a:off x="4354829" y="6043040"/>
            <a:ext cx="893444" cy="1007744"/>
            <a:chOff x="4354829" y="6043040"/>
            <a:chExt cx="893444" cy="1007744"/>
          </a:xfrm>
        </p:grpSpPr>
        <p:sp>
          <p:nvSpPr>
            <p:cNvPr id="8" name="object 8"/>
            <p:cNvSpPr/>
            <p:nvPr/>
          </p:nvSpPr>
          <p:spPr>
            <a:xfrm>
              <a:off x="4355591" y="6758177"/>
              <a:ext cx="364490" cy="149860"/>
            </a:xfrm>
            <a:custGeom>
              <a:avLst/>
              <a:gdLst/>
              <a:ahLst/>
              <a:cxnLst/>
              <a:rect l="l" t="t" r="r" b="b"/>
              <a:pathLst>
                <a:path w="364489" h="149859">
                  <a:moveTo>
                    <a:pt x="364236" y="149351"/>
                  </a:moveTo>
                  <a:lnTo>
                    <a:pt x="364236" y="0"/>
                  </a:lnTo>
                  <a:lnTo>
                    <a:pt x="0" y="0"/>
                  </a:lnTo>
                  <a:lnTo>
                    <a:pt x="0" y="149351"/>
                  </a:lnTo>
                  <a:lnTo>
                    <a:pt x="364236" y="149351"/>
                  </a:lnTo>
                  <a:close/>
                </a:path>
              </a:pathLst>
            </a:custGeom>
            <a:solidFill>
              <a:srgbClr val="F4B08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4354829" y="6900671"/>
              <a:ext cx="893444" cy="0"/>
            </a:xfrm>
            <a:custGeom>
              <a:avLst/>
              <a:gdLst/>
              <a:ahLst/>
              <a:cxnLst/>
              <a:rect l="l" t="t" r="r" b="b"/>
              <a:pathLst>
                <a:path w="893445">
                  <a:moveTo>
                    <a:pt x="0" y="0"/>
                  </a:moveTo>
                  <a:lnTo>
                    <a:pt x="893063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4355591" y="6900671"/>
              <a:ext cx="892810" cy="6985"/>
            </a:xfrm>
            <a:custGeom>
              <a:avLst/>
              <a:gdLst/>
              <a:ahLst/>
              <a:cxnLst/>
              <a:rect l="l" t="t" r="r" b="b"/>
              <a:pathLst>
                <a:path w="892810" h="6984">
                  <a:moveTo>
                    <a:pt x="892301" y="6857"/>
                  </a:moveTo>
                  <a:lnTo>
                    <a:pt x="892301" y="0"/>
                  </a:lnTo>
                  <a:lnTo>
                    <a:pt x="0" y="0"/>
                  </a:lnTo>
                  <a:lnTo>
                    <a:pt x="0" y="6857"/>
                  </a:lnTo>
                  <a:lnTo>
                    <a:pt x="892301" y="6857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object 11"/>
            <p:cNvSpPr/>
            <p:nvPr/>
          </p:nvSpPr>
          <p:spPr>
            <a:xfrm>
              <a:off x="4354829" y="6043421"/>
              <a:ext cx="893444" cy="0"/>
            </a:xfrm>
            <a:custGeom>
              <a:avLst/>
              <a:gdLst/>
              <a:ahLst/>
              <a:cxnLst/>
              <a:rect l="l" t="t" r="r" b="b"/>
              <a:pathLst>
                <a:path w="893445">
                  <a:moveTo>
                    <a:pt x="0" y="0"/>
                  </a:moveTo>
                  <a:lnTo>
                    <a:pt x="893063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" name="object 12"/>
            <p:cNvSpPr/>
            <p:nvPr/>
          </p:nvSpPr>
          <p:spPr>
            <a:xfrm>
              <a:off x="4355591" y="6043421"/>
              <a:ext cx="892810" cy="6985"/>
            </a:xfrm>
            <a:custGeom>
              <a:avLst/>
              <a:gdLst/>
              <a:ahLst/>
              <a:cxnLst/>
              <a:rect l="l" t="t" r="r" b="b"/>
              <a:pathLst>
                <a:path w="892810" h="6985">
                  <a:moveTo>
                    <a:pt x="892301" y="6857"/>
                  </a:moveTo>
                  <a:lnTo>
                    <a:pt x="892301" y="0"/>
                  </a:lnTo>
                  <a:lnTo>
                    <a:pt x="0" y="0"/>
                  </a:lnTo>
                  <a:lnTo>
                    <a:pt x="0" y="6857"/>
                  </a:lnTo>
                  <a:lnTo>
                    <a:pt x="892301" y="6857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object 13"/>
            <p:cNvSpPr/>
            <p:nvPr/>
          </p:nvSpPr>
          <p:spPr>
            <a:xfrm>
              <a:off x="4712207" y="6050279"/>
              <a:ext cx="0" cy="1000125"/>
            </a:xfrm>
            <a:custGeom>
              <a:avLst/>
              <a:gdLst/>
              <a:ahLst/>
              <a:cxnLst/>
              <a:rect l="l" t="t" r="r" b="b"/>
              <a:pathLst>
                <a:path h="1000125">
                  <a:moveTo>
                    <a:pt x="0" y="0"/>
                  </a:moveTo>
                  <a:lnTo>
                    <a:pt x="0" y="999744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" name="object 14"/>
            <p:cNvSpPr/>
            <p:nvPr/>
          </p:nvSpPr>
          <p:spPr>
            <a:xfrm>
              <a:off x="4712207" y="6050279"/>
              <a:ext cx="7620" cy="1000760"/>
            </a:xfrm>
            <a:custGeom>
              <a:avLst/>
              <a:gdLst/>
              <a:ahLst/>
              <a:cxnLst/>
              <a:rect l="l" t="t" r="r" b="b"/>
              <a:pathLst>
                <a:path w="7620" h="1000759">
                  <a:moveTo>
                    <a:pt x="7620" y="1000505"/>
                  </a:moveTo>
                  <a:lnTo>
                    <a:pt x="7620" y="0"/>
                  </a:lnTo>
                  <a:lnTo>
                    <a:pt x="0" y="0"/>
                  </a:lnTo>
                  <a:lnTo>
                    <a:pt x="0" y="1000505"/>
                  </a:lnTo>
                  <a:lnTo>
                    <a:pt x="7620" y="100050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5" name="object 15"/>
          <p:cNvGrpSpPr/>
          <p:nvPr/>
        </p:nvGrpSpPr>
        <p:grpSpPr>
          <a:xfrm>
            <a:off x="6784085" y="6043040"/>
            <a:ext cx="893444" cy="1007744"/>
            <a:chOff x="6784085" y="6043040"/>
            <a:chExt cx="893444" cy="1007744"/>
          </a:xfrm>
        </p:grpSpPr>
        <p:sp>
          <p:nvSpPr>
            <p:cNvPr id="16" name="object 16"/>
            <p:cNvSpPr/>
            <p:nvPr/>
          </p:nvSpPr>
          <p:spPr>
            <a:xfrm>
              <a:off x="6784085" y="6758177"/>
              <a:ext cx="364490" cy="149860"/>
            </a:xfrm>
            <a:custGeom>
              <a:avLst/>
              <a:gdLst/>
              <a:ahLst/>
              <a:cxnLst/>
              <a:rect l="l" t="t" r="r" b="b"/>
              <a:pathLst>
                <a:path w="364490" h="149859">
                  <a:moveTo>
                    <a:pt x="364235" y="149351"/>
                  </a:moveTo>
                  <a:lnTo>
                    <a:pt x="364235" y="0"/>
                  </a:lnTo>
                  <a:lnTo>
                    <a:pt x="0" y="0"/>
                  </a:lnTo>
                  <a:lnTo>
                    <a:pt x="0" y="149351"/>
                  </a:lnTo>
                  <a:lnTo>
                    <a:pt x="364235" y="149351"/>
                  </a:lnTo>
                  <a:close/>
                </a:path>
              </a:pathLst>
            </a:custGeom>
            <a:solidFill>
              <a:srgbClr val="F4B08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" name="object 17"/>
            <p:cNvSpPr/>
            <p:nvPr/>
          </p:nvSpPr>
          <p:spPr>
            <a:xfrm>
              <a:off x="7140701" y="6050279"/>
              <a:ext cx="0" cy="1000125"/>
            </a:xfrm>
            <a:custGeom>
              <a:avLst/>
              <a:gdLst/>
              <a:ahLst/>
              <a:cxnLst/>
              <a:rect l="l" t="t" r="r" b="b"/>
              <a:pathLst>
                <a:path h="1000125">
                  <a:moveTo>
                    <a:pt x="0" y="0"/>
                  </a:moveTo>
                  <a:lnTo>
                    <a:pt x="0" y="999744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" name="object 18"/>
            <p:cNvSpPr/>
            <p:nvPr/>
          </p:nvSpPr>
          <p:spPr>
            <a:xfrm>
              <a:off x="7141463" y="6050279"/>
              <a:ext cx="6985" cy="1000760"/>
            </a:xfrm>
            <a:custGeom>
              <a:avLst/>
              <a:gdLst/>
              <a:ahLst/>
              <a:cxnLst/>
              <a:rect l="l" t="t" r="r" b="b"/>
              <a:pathLst>
                <a:path w="6984" h="1000759">
                  <a:moveTo>
                    <a:pt x="6858" y="1000506"/>
                  </a:moveTo>
                  <a:lnTo>
                    <a:pt x="6858" y="0"/>
                  </a:lnTo>
                  <a:lnTo>
                    <a:pt x="0" y="0"/>
                  </a:lnTo>
                  <a:lnTo>
                    <a:pt x="0" y="1000506"/>
                  </a:lnTo>
                  <a:lnTo>
                    <a:pt x="6858" y="1000506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" name="object 19"/>
            <p:cNvSpPr/>
            <p:nvPr/>
          </p:nvSpPr>
          <p:spPr>
            <a:xfrm>
              <a:off x="6784085" y="6043421"/>
              <a:ext cx="892810" cy="0"/>
            </a:xfrm>
            <a:custGeom>
              <a:avLst/>
              <a:gdLst/>
              <a:ahLst/>
              <a:cxnLst/>
              <a:rect l="l" t="t" r="r" b="b"/>
              <a:pathLst>
                <a:path w="892809">
                  <a:moveTo>
                    <a:pt x="0" y="0"/>
                  </a:moveTo>
                  <a:lnTo>
                    <a:pt x="892302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" name="object 20"/>
            <p:cNvSpPr/>
            <p:nvPr/>
          </p:nvSpPr>
          <p:spPr>
            <a:xfrm>
              <a:off x="6784085" y="6043421"/>
              <a:ext cx="893444" cy="6985"/>
            </a:xfrm>
            <a:custGeom>
              <a:avLst/>
              <a:gdLst/>
              <a:ahLst/>
              <a:cxnLst/>
              <a:rect l="l" t="t" r="r" b="b"/>
              <a:pathLst>
                <a:path w="893445" h="6985">
                  <a:moveTo>
                    <a:pt x="893064" y="6857"/>
                  </a:moveTo>
                  <a:lnTo>
                    <a:pt x="893064" y="0"/>
                  </a:lnTo>
                  <a:lnTo>
                    <a:pt x="0" y="0"/>
                  </a:lnTo>
                  <a:lnTo>
                    <a:pt x="0" y="6857"/>
                  </a:lnTo>
                  <a:lnTo>
                    <a:pt x="893064" y="6857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" name="object 21"/>
            <p:cNvSpPr/>
            <p:nvPr/>
          </p:nvSpPr>
          <p:spPr>
            <a:xfrm>
              <a:off x="6784085" y="6900671"/>
              <a:ext cx="892810" cy="0"/>
            </a:xfrm>
            <a:custGeom>
              <a:avLst/>
              <a:gdLst/>
              <a:ahLst/>
              <a:cxnLst/>
              <a:rect l="l" t="t" r="r" b="b"/>
              <a:pathLst>
                <a:path w="892809">
                  <a:moveTo>
                    <a:pt x="0" y="0"/>
                  </a:moveTo>
                  <a:lnTo>
                    <a:pt x="892302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" name="object 22"/>
            <p:cNvSpPr/>
            <p:nvPr/>
          </p:nvSpPr>
          <p:spPr>
            <a:xfrm>
              <a:off x="6784085" y="6900671"/>
              <a:ext cx="893444" cy="6985"/>
            </a:xfrm>
            <a:custGeom>
              <a:avLst/>
              <a:gdLst/>
              <a:ahLst/>
              <a:cxnLst/>
              <a:rect l="l" t="t" r="r" b="b"/>
              <a:pathLst>
                <a:path w="893445" h="6984">
                  <a:moveTo>
                    <a:pt x="893064" y="6857"/>
                  </a:moveTo>
                  <a:lnTo>
                    <a:pt x="893064" y="0"/>
                  </a:lnTo>
                  <a:lnTo>
                    <a:pt x="0" y="0"/>
                  </a:lnTo>
                  <a:lnTo>
                    <a:pt x="0" y="6857"/>
                  </a:lnTo>
                  <a:lnTo>
                    <a:pt x="893064" y="6857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3" name="object 23"/>
          <p:cNvSpPr txBox="1"/>
          <p:nvPr/>
        </p:nvSpPr>
        <p:spPr>
          <a:xfrm>
            <a:off x="5578076" y="1897926"/>
            <a:ext cx="238760" cy="15430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850" spc="5" dirty="0">
                <a:latin typeface="Times New Roman"/>
                <a:cs typeface="Times New Roman"/>
              </a:rPr>
              <a:t>U</a:t>
            </a:r>
            <a:r>
              <a:rPr sz="850" dirty="0">
                <a:latin typeface="Times New Roman"/>
                <a:cs typeface="Times New Roman"/>
              </a:rPr>
              <a:t>s</a:t>
            </a:r>
            <a:r>
              <a:rPr sz="850" spc="10" dirty="0">
                <a:latin typeface="Times New Roman"/>
                <a:cs typeface="Times New Roman"/>
              </a:rPr>
              <a:t>e</a:t>
            </a:r>
            <a:r>
              <a:rPr sz="850" spc="-5" dirty="0">
                <a:latin typeface="Times New Roman"/>
                <a:cs typeface="Times New Roman"/>
              </a:rPr>
              <a:t>s</a:t>
            </a:r>
            <a:endParaRPr sz="850">
              <a:latin typeface="Times New Roman"/>
              <a:cs typeface="Times New Roman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5985710" y="1897926"/>
            <a:ext cx="467359" cy="15430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850" spc="-5" dirty="0">
                <a:latin typeface="Times New Roman"/>
                <a:cs typeface="Times New Roman"/>
              </a:rPr>
              <a:t>R</a:t>
            </a:r>
            <a:r>
              <a:rPr sz="850" spc="10" dirty="0">
                <a:latin typeface="Times New Roman"/>
                <a:cs typeface="Times New Roman"/>
              </a:rPr>
              <a:t>e</a:t>
            </a:r>
            <a:r>
              <a:rPr sz="850" dirty="0">
                <a:latin typeface="Times New Roman"/>
                <a:cs typeface="Times New Roman"/>
              </a:rPr>
              <a:t>s</a:t>
            </a:r>
            <a:r>
              <a:rPr sz="850" spc="-35" dirty="0">
                <a:latin typeface="Times New Roman"/>
                <a:cs typeface="Times New Roman"/>
              </a:rPr>
              <a:t>ou</a:t>
            </a:r>
            <a:r>
              <a:rPr sz="850" spc="-5" dirty="0">
                <a:latin typeface="Times New Roman"/>
                <a:cs typeface="Times New Roman"/>
              </a:rPr>
              <a:t>r</a:t>
            </a:r>
            <a:r>
              <a:rPr sz="850" spc="10" dirty="0">
                <a:latin typeface="Times New Roman"/>
                <a:cs typeface="Times New Roman"/>
              </a:rPr>
              <a:t>c</a:t>
            </a:r>
            <a:r>
              <a:rPr sz="850" spc="15" dirty="0">
                <a:latin typeface="Times New Roman"/>
                <a:cs typeface="Times New Roman"/>
              </a:rPr>
              <a:t>e</a:t>
            </a:r>
            <a:r>
              <a:rPr sz="850" spc="-5" dirty="0">
                <a:latin typeface="Times New Roman"/>
                <a:cs typeface="Times New Roman"/>
              </a:rPr>
              <a:t>s</a:t>
            </a:r>
            <a:endParaRPr sz="850">
              <a:latin typeface="Times New Roman"/>
              <a:cs typeface="Times New Roman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6199870" y="2040424"/>
            <a:ext cx="257810" cy="15430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850" spc="-35" dirty="0">
                <a:latin typeface="Times New Roman"/>
                <a:cs typeface="Times New Roman"/>
              </a:rPr>
              <a:t>2</a:t>
            </a:r>
            <a:r>
              <a:rPr sz="850" spc="-40" dirty="0">
                <a:latin typeface="Times New Roman"/>
                <a:cs typeface="Times New Roman"/>
              </a:rPr>
              <a:t>7</a:t>
            </a:r>
            <a:r>
              <a:rPr sz="850" spc="-35" dirty="0">
                <a:latin typeface="Times New Roman"/>
                <a:cs typeface="Times New Roman"/>
              </a:rPr>
              <a:t>5</a:t>
            </a:r>
            <a:r>
              <a:rPr sz="850" spc="5" dirty="0">
                <a:latin typeface="Times New Roman"/>
                <a:cs typeface="Times New Roman"/>
              </a:rPr>
              <a:t>.</a:t>
            </a:r>
            <a:r>
              <a:rPr sz="850" spc="-5" dirty="0">
                <a:latin typeface="Times New Roman"/>
                <a:cs typeface="Times New Roman"/>
              </a:rPr>
              <a:t>0</a:t>
            </a:r>
            <a:endParaRPr sz="850">
              <a:latin typeface="Times New Roman"/>
              <a:cs typeface="Times New Roman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1649210" y="2025745"/>
            <a:ext cx="1254760" cy="883919"/>
          </a:xfrm>
          <a:prstGeom prst="rect">
            <a:avLst/>
          </a:prstGeom>
        </p:spPr>
        <p:txBody>
          <a:bodyPr vert="horz" wrap="square" lIns="0" tIns="26669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09"/>
              </a:spcBef>
            </a:pPr>
            <a:r>
              <a:rPr sz="850" spc="-25" dirty="0">
                <a:latin typeface="Times New Roman"/>
                <a:cs typeface="Times New Roman"/>
              </a:rPr>
              <a:t>Output</a:t>
            </a:r>
            <a:endParaRPr sz="850">
              <a:latin typeface="Times New Roman"/>
              <a:cs typeface="Times New Roman"/>
            </a:endParaRPr>
          </a:p>
          <a:p>
            <a:pPr marL="77470" marR="245745">
              <a:lnSpc>
                <a:spcPct val="110000"/>
              </a:lnSpc>
              <a:spcBef>
                <a:spcPts val="5"/>
              </a:spcBef>
            </a:pPr>
            <a:r>
              <a:rPr sz="850" spc="-20" dirty="0">
                <a:latin typeface="Times New Roman"/>
                <a:cs typeface="Times New Roman"/>
              </a:rPr>
              <a:t>Predictive </a:t>
            </a:r>
            <a:r>
              <a:rPr sz="850" spc="5" dirty="0">
                <a:latin typeface="Times New Roman"/>
                <a:cs typeface="Times New Roman"/>
              </a:rPr>
              <a:t>ad </a:t>
            </a:r>
            <a:r>
              <a:rPr sz="850" spc="-5" dirty="0">
                <a:latin typeface="Times New Roman"/>
                <a:cs typeface="Times New Roman"/>
              </a:rPr>
              <a:t>services </a:t>
            </a:r>
            <a:r>
              <a:rPr sz="850" spc="-200" dirty="0">
                <a:latin typeface="Times New Roman"/>
                <a:cs typeface="Times New Roman"/>
              </a:rPr>
              <a:t> </a:t>
            </a:r>
            <a:r>
              <a:rPr sz="850" spc="-70" dirty="0">
                <a:latin typeface="Times New Roman"/>
                <a:cs typeface="Times New Roman"/>
              </a:rPr>
              <a:t>"</a:t>
            </a:r>
            <a:r>
              <a:rPr sz="850" spc="-25" dirty="0">
                <a:latin typeface="Times New Roman"/>
                <a:cs typeface="Times New Roman"/>
              </a:rPr>
              <a:t>F</a:t>
            </a:r>
            <a:r>
              <a:rPr sz="850" spc="-10" dirty="0">
                <a:latin typeface="Times New Roman"/>
                <a:cs typeface="Times New Roman"/>
              </a:rPr>
              <a:t>r</a:t>
            </a:r>
            <a:r>
              <a:rPr sz="850" spc="15" dirty="0">
                <a:latin typeface="Times New Roman"/>
                <a:cs typeface="Times New Roman"/>
              </a:rPr>
              <a:t>ee</a:t>
            </a:r>
            <a:r>
              <a:rPr sz="850" spc="-5" dirty="0">
                <a:latin typeface="Times New Roman"/>
                <a:cs typeface="Times New Roman"/>
              </a:rPr>
              <a:t>"</a:t>
            </a:r>
            <a:r>
              <a:rPr sz="850" spc="-55" dirty="0">
                <a:latin typeface="Times New Roman"/>
                <a:cs typeface="Times New Roman"/>
              </a:rPr>
              <a:t> </a:t>
            </a:r>
            <a:r>
              <a:rPr sz="850" spc="-35" dirty="0">
                <a:latin typeface="Times New Roman"/>
                <a:cs typeface="Times New Roman"/>
              </a:rPr>
              <a:t>p</a:t>
            </a:r>
            <a:r>
              <a:rPr sz="850" spc="-5" dirty="0">
                <a:latin typeface="Times New Roman"/>
                <a:cs typeface="Times New Roman"/>
              </a:rPr>
              <a:t>r</a:t>
            </a:r>
            <a:r>
              <a:rPr sz="850" spc="-40" dirty="0">
                <a:latin typeface="Times New Roman"/>
                <a:cs typeface="Times New Roman"/>
              </a:rPr>
              <a:t>o</a:t>
            </a:r>
            <a:r>
              <a:rPr sz="850" spc="-35" dirty="0">
                <a:latin typeface="Times New Roman"/>
                <a:cs typeface="Times New Roman"/>
              </a:rPr>
              <a:t>d</a:t>
            </a:r>
            <a:r>
              <a:rPr sz="850" spc="-40" dirty="0">
                <a:latin typeface="Times New Roman"/>
                <a:cs typeface="Times New Roman"/>
              </a:rPr>
              <a:t>u</a:t>
            </a:r>
            <a:r>
              <a:rPr sz="850" spc="15" dirty="0">
                <a:latin typeface="Times New Roman"/>
                <a:cs typeface="Times New Roman"/>
              </a:rPr>
              <a:t>c</a:t>
            </a:r>
            <a:r>
              <a:rPr sz="850" spc="-15" dirty="0">
                <a:latin typeface="Times New Roman"/>
                <a:cs typeface="Times New Roman"/>
              </a:rPr>
              <a:t>t</a:t>
            </a:r>
            <a:r>
              <a:rPr sz="850" spc="-5" dirty="0">
                <a:latin typeface="Times New Roman"/>
                <a:cs typeface="Times New Roman"/>
              </a:rPr>
              <a:t>s</a:t>
            </a:r>
            <a:endParaRPr sz="850">
              <a:latin typeface="Times New Roman"/>
              <a:cs typeface="Times New Roman"/>
            </a:endParaRPr>
          </a:p>
          <a:p>
            <a:pPr marL="77470" marR="5080" algn="just">
              <a:lnSpc>
                <a:spcPct val="110300"/>
              </a:lnSpc>
            </a:pPr>
            <a:r>
              <a:rPr sz="850" spc="-25" dirty="0">
                <a:latin typeface="Times New Roman"/>
                <a:cs typeface="Times New Roman"/>
              </a:rPr>
              <a:t>S</a:t>
            </a:r>
            <a:r>
              <a:rPr sz="850" spc="-40" dirty="0">
                <a:latin typeface="Times New Roman"/>
                <a:cs typeface="Times New Roman"/>
              </a:rPr>
              <a:t>o</a:t>
            </a:r>
            <a:r>
              <a:rPr sz="850" spc="-5" dirty="0">
                <a:latin typeface="Times New Roman"/>
                <a:cs typeface="Times New Roman"/>
              </a:rPr>
              <a:t>f</a:t>
            </a:r>
            <a:r>
              <a:rPr sz="850" spc="-15" dirty="0">
                <a:latin typeface="Times New Roman"/>
                <a:cs typeface="Times New Roman"/>
              </a:rPr>
              <a:t>t</a:t>
            </a:r>
            <a:r>
              <a:rPr sz="850" dirty="0">
                <a:latin typeface="Times New Roman"/>
                <a:cs typeface="Times New Roman"/>
              </a:rPr>
              <a:t>w</a:t>
            </a:r>
            <a:r>
              <a:rPr sz="850" spc="10" dirty="0">
                <a:latin typeface="Times New Roman"/>
                <a:cs typeface="Times New Roman"/>
              </a:rPr>
              <a:t>a</a:t>
            </a:r>
            <a:r>
              <a:rPr sz="850" spc="-5" dirty="0">
                <a:latin typeface="Times New Roman"/>
                <a:cs typeface="Times New Roman"/>
              </a:rPr>
              <a:t>re</a:t>
            </a:r>
            <a:r>
              <a:rPr sz="850" spc="30" dirty="0">
                <a:latin typeface="Times New Roman"/>
                <a:cs typeface="Times New Roman"/>
              </a:rPr>
              <a:t> </a:t>
            </a:r>
            <a:r>
              <a:rPr sz="850" spc="-5" dirty="0">
                <a:latin typeface="Times New Roman"/>
                <a:cs typeface="Times New Roman"/>
              </a:rPr>
              <a:t>(</a:t>
            </a:r>
            <a:r>
              <a:rPr sz="850" spc="-35" dirty="0">
                <a:latin typeface="Times New Roman"/>
                <a:cs typeface="Times New Roman"/>
              </a:rPr>
              <a:t>p</a:t>
            </a:r>
            <a:r>
              <a:rPr sz="850" spc="-75" dirty="0">
                <a:latin typeface="Times New Roman"/>
                <a:cs typeface="Times New Roman"/>
              </a:rPr>
              <a:t>l</a:t>
            </a:r>
            <a:r>
              <a:rPr sz="850" spc="15" dirty="0">
                <a:latin typeface="Times New Roman"/>
                <a:cs typeface="Times New Roman"/>
              </a:rPr>
              <a:t>a</a:t>
            </a:r>
            <a:r>
              <a:rPr sz="850" spc="-20" dirty="0">
                <a:latin typeface="Times New Roman"/>
                <a:cs typeface="Times New Roman"/>
              </a:rPr>
              <a:t>t</a:t>
            </a:r>
            <a:r>
              <a:rPr sz="850" spc="-5" dirty="0">
                <a:latin typeface="Times New Roman"/>
                <a:cs typeface="Times New Roman"/>
              </a:rPr>
              <a:t>f</a:t>
            </a:r>
            <a:r>
              <a:rPr sz="850" spc="-35" dirty="0">
                <a:latin typeface="Times New Roman"/>
                <a:cs typeface="Times New Roman"/>
              </a:rPr>
              <a:t>o</a:t>
            </a:r>
            <a:r>
              <a:rPr sz="850" spc="-5" dirty="0">
                <a:latin typeface="Times New Roman"/>
                <a:cs typeface="Times New Roman"/>
              </a:rPr>
              <a:t>rm</a:t>
            </a:r>
            <a:r>
              <a:rPr sz="850" spc="-30" dirty="0">
                <a:latin typeface="Times New Roman"/>
                <a:cs typeface="Times New Roman"/>
              </a:rPr>
              <a:t> </a:t>
            </a:r>
            <a:r>
              <a:rPr sz="850" spc="15" dirty="0">
                <a:latin typeface="Times New Roman"/>
                <a:cs typeface="Times New Roman"/>
              </a:rPr>
              <a:t>a</a:t>
            </a:r>
            <a:r>
              <a:rPr sz="850" dirty="0">
                <a:latin typeface="Times New Roman"/>
                <a:cs typeface="Times New Roman"/>
              </a:rPr>
              <a:t>ss</a:t>
            </a:r>
            <a:r>
              <a:rPr sz="850" spc="15" dirty="0">
                <a:latin typeface="Times New Roman"/>
                <a:cs typeface="Times New Roman"/>
              </a:rPr>
              <a:t>e</a:t>
            </a:r>
            <a:r>
              <a:rPr sz="850" spc="-20" dirty="0">
                <a:latin typeface="Times New Roman"/>
                <a:cs typeface="Times New Roman"/>
              </a:rPr>
              <a:t>t</a:t>
            </a:r>
            <a:r>
              <a:rPr sz="850" spc="-5" dirty="0">
                <a:latin typeface="Times New Roman"/>
                <a:cs typeface="Times New Roman"/>
              </a:rPr>
              <a:t>)  </a:t>
            </a:r>
            <a:r>
              <a:rPr sz="850" spc="-10" dirty="0">
                <a:latin typeface="Times New Roman"/>
                <a:cs typeface="Times New Roman"/>
              </a:rPr>
              <a:t>Software </a:t>
            </a:r>
            <a:r>
              <a:rPr sz="850" spc="-5" dirty="0">
                <a:latin typeface="Times New Roman"/>
                <a:cs typeface="Times New Roman"/>
              </a:rPr>
              <a:t>(database </a:t>
            </a:r>
            <a:r>
              <a:rPr sz="850" dirty="0">
                <a:latin typeface="Times New Roman"/>
                <a:cs typeface="Times New Roman"/>
              </a:rPr>
              <a:t>asset) </a:t>
            </a:r>
            <a:r>
              <a:rPr sz="850" spc="5" dirty="0">
                <a:latin typeface="Times New Roman"/>
                <a:cs typeface="Times New Roman"/>
              </a:rPr>
              <a:t> </a:t>
            </a:r>
            <a:r>
              <a:rPr sz="850" spc="-10" dirty="0">
                <a:latin typeface="Times New Roman"/>
                <a:cs typeface="Times New Roman"/>
              </a:rPr>
              <a:t>Software</a:t>
            </a:r>
            <a:r>
              <a:rPr sz="850" spc="-5" dirty="0">
                <a:latin typeface="Times New Roman"/>
                <a:cs typeface="Times New Roman"/>
              </a:rPr>
              <a:t> </a:t>
            </a:r>
            <a:r>
              <a:rPr sz="850" spc="-10" dirty="0">
                <a:latin typeface="Times New Roman"/>
                <a:cs typeface="Times New Roman"/>
              </a:rPr>
              <a:t>(data</a:t>
            </a:r>
            <a:r>
              <a:rPr sz="850" dirty="0">
                <a:latin typeface="Times New Roman"/>
                <a:cs typeface="Times New Roman"/>
              </a:rPr>
              <a:t> </a:t>
            </a:r>
            <a:r>
              <a:rPr sz="850" spc="5" dirty="0">
                <a:latin typeface="Times New Roman"/>
                <a:cs typeface="Times New Roman"/>
              </a:rPr>
              <a:t>asset-R&amp;P)</a:t>
            </a:r>
            <a:endParaRPr sz="850">
              <a:latin typeface="Times New Roman"/>
              <a:cs typeface="Times New Roman"/>
            </a:endParaRPr>
          </a:p>
        </p:txBody>
      </p:sp>
      <p:sp>
        <p:nvSpPr>
          <p:cNvPr id="27" name="object 27"/>
          <p:cNvSpPr txBox="1"/>
          <p:nvPr/>
        </p:nvSpPr>
        <p:spPr>
          <a:xfrm>
            <a:off x="1648206" y="2900172"/>
            <a:ext cx="1499870" cy="150495"/>
          </a:xfrm>
          <a:prstGeom prst="rect">
            <a:avLst/>
          </a:prstGeom>
          <a:solidFill>
            <a:srgbClr val="F4B084"/>
          </a:solidFill>
        </p:spPr>
        <p:txBody>
          <a:bodyPr vert="horz" wrap="square" lIns="0" tIns="9525" rIns="0" bIns="0" rtlCol="0">
            <a:spAutoFit/>
          </a:bodyPr>
          <a:lstStyle/>
          <a:p>
            <a:pPr marL="78105">
              <a:lnSpc>
                <a:spcPct val="100000"/>
              </a:lnSpc>
              <a:spcBef>
                <a:spcPts val="75"/>
              </a:spcBef>
            </a:pPr>
            <a:r>
              <a:rPr sz="850" spc="-10" dirty="0">
                <a:latin typeface="Times New Roman"/>
                <a:cs typeface="Times New Roman"/>
              </a:rPr>
              <a:t>Software</a:t>
            </a:r>
            <a:r>
              <a:rPr sz="850" spc="20" dirty="0">
                <a:latin typeface="Times New Roman"/>
                <a:cs typeface="Times New Roman"/>
              </a:rPr>
              <a:t> </a:t>
            </a:r>
            <a:r>
              <a:rPr sz="850" spc="-10" dirty="0">
                <a:latin typeface="Times New Roman"/>
                <a:cs typeface="Times New Roman"/>
              </a:rPr>
              <a:t>(data</a:t>
            </a:r>
            <a:r>
              <a:rPr sz="850" spc="20" dirty="0">
                <a:latin typeface="Times New Roman"/>
                <a:cs typeface="Times New Roman"/>
              </a:rPr>
              <a:t> </a:t>
            </a:r>
            <a:r>
              <a:rPr sz="850" spc="5" dirty="0">
                <a:latin typeface="Times New Roman"/>
                <a:cs typeface="Times New Roman"/>
              </a:rPr>
              <a:t>asset-OP-P)</a:t>
            </a:r>
            <a:endParaRPr sz="850">
              <a:latin typeface="Times New Roman"/>
              <a:cs typeface="Times New Roman"/>
            </a:endParaRPr>
          </a:p>
        </p:txBody>
      </p:sp>
      <p:sp>
        <p:nvSpPr>
          <p:cNvPr id="28" name="object 28"/>
          <p:cNvSpPr txBox="1"/>
          <p:nvPr/>
        </p:nvSpPr>
        <p:spPr>
          <a:xfrm>
            <a:off x="6199899" y="3183457"/>
            <a:ext cx="257810" cy="15430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850" spc="-35" dirty="0">
                <a:solidFill>
                  <a:srgbClr val="7F7F7F"/>
                </a:solidFill>
                <a:latin typeface="Times New Roman"/>
                <a:cs typeface="Times New Roman"/>
              </a:rPr>
              <a:t>2</a:t>
            </a:r>
            <a:r>
              <a:rPr sz="850" spc="-40" dirty="0">
                <a:solidFill>
                  <a:srgbClr val="7F7F7F"/>
                </a:solidFill>
                <a:latin typeface="Times New Roman"/>
                <a:cs typeface="Times New Roman"/>
              </a:rPr>
              <a:t>7</a:t>
            </a:r>
            <a:r>
              <a:rPr sz="850" spc="-35" dirty="0">
                <a:solidFill>
                  <a:srgbClr val="7F7F7F"/>
                </a:solidFill>
                <a:latin typeface="Times New Roman"/>
                <a:cs typeface="Times New Roman"/>
              </a:rPr>
              <a:t>5</a:t>
            </a:r>
            <a:r>
              <a:rPr sz="850" spc="5" dirty="0">
                <a:solidFill>
                  <a:srgbClr val="7F7F7F"/>
                </a:solidFill>
                <a:latin typeface="Times New Roman"/>
                <a:cs typeface="Times New Roman"/>
              </a:rPr>
              <a:t>.</a:t>
            </a:r>
            <a:r>
              <a:rPr sz="850" spc="-5" dirty="0">
                <a:solidFill>
                  <a:srgbClr val="7F7F7F"/>
                </a:solidFill>
                <a:latin typeface="Times New Roman"/>
                <a:cs typeface="Times New Roman"/>
              </a:rPr>
              <a:t>0</a:t>
            </a:r>
            <a:endParaRPr sz="850">
              <a:latin typeface="Times New Roman"/>
              <a:cs typeface="Times New Roman"/>
            </a:endParaRPr>
          </a:p>
        </p:txBody>
      </p:sp>
      <p:sp>
        <p:nvSpPr>
          <p:cNvPr id="29" name="object 29"/>
          <p:cNvSpPr txBox="1"/>
          <p:nvPr/>
        </p:nvSpPr>
        <p:spPr>
          <a:xfrm>
            <a:off x="1649210" y="3027039"/>
            <a:ext cx="1108075" cy="59626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77470" marR="221615">
              <a:lnSpc>
                <a:spcPct val="110000"/>
              </a:lnSpc>
              <a:spcBef>
                <a:spcPts val="100"/>
              </a:spcBef>
            </a:pPr>
            <a:r>
              <a:rPr sz="850" spc="25" dirty="0">
                <a:latin typeface="Times New Roman"/>
                <a:cs typeface="Times New Roman"/>
              </a:rPr>
              <a:t>P</a:t>
            </a:r>
            <a:r>
              <a:rPr sz="850" spc="-5" dirty="0">
                <a:latin typeface="Times New Roman"/>
                <a:cs typeface="Times New Roman"/>
              </a:rPr>
              <a:t>r</a:t>
            </a:r>
            <a:r>
              <a:rPr sz="850" spc="-35" dirty="0">
                <a:latin typeface="Times New Roman"/>
                <a:cs typeface="Times New Roman"/>
              </a:rPr>
              <a:t>o</a:t>
            </a:r>
            <a:r>
              <a:rPr sz="850" spc="-40" dirty="0">
                <a:latin typeface="Times New Roman"/>
                <a:cs typeface="Times New Roman"/>
              </a:rPr>
              <a:t>v</a:t>
            </a:r>
            <a:r>
              <a:rPr sz="850" spc="-75" dirty="0">
                <a:latin typeface="Times New Roman"/>
                <a:cs typeface="Times New Roman"/>
              </a:rPr>
              <a:t>i</a:t>
            </a:r>
            <a:r>
              <a:rPr sz="850" spc="5" dirty="0">
                <a:latin typeface="Times New Roman"/>
                <a:cs typeface="Times New Roman"/>
              </a:rPr>
              <a:t>s</a:t>
            </a:r>
            <a:r>
              <a:rPr sz="850" spc="-75" dirty="0">
                <a:latin typeface="Times New Roman"/>
                <a:cs typeface="Times New Roman"/>
              </a:rPr>
              <a:t>i</a:t>
            </a:r>
            <a:r>
              <a:rPr sz="850" spc="-40" dirty="0">
                <a:latin typeface="Times New Roman"/>
                <a:cs typeface="Times New Roman"/>
              </a:rPr>
              <a:t>o</a:t>
            </a:r>
            <a:r>
              <a:rPr sz="850" spc="-5" dirty="0">
                <a:latin typeface="Times New Roman"/>
                <a:cs typeface="Times New Roman"/>
              </a:rPr>
              <a:t>n</a:t>
            </a:r>
            <a:r>
              <a:rPr sz="850" spc="-20" dirty="0">
                <a:latin typeface="Times New Roman"/>
                <a:cs typeface="Times New Roman"/>
              </a:rPr>
              <a:t> </a:t>
            </a:r>
            <a:r>
              <a:rPr sz="850" spc="-35" dirty="0">
                <a:latin typeface="Times New Roman"/>
                <a:cs typeface="Times New Roman"/>
              </a:rPr>
              <a:t>o</a:t>
            </a:r>
            <a:r>
              <a:rPr sz="850" spc="-5" dirty="0">
                <a:latin typeface="Times New Roman"/>
                <a:cs typeface="Times New Roman"/>
              </a:rPr>
              <a:t>f</a:t>
            </a:r>
            <a:r>
              <a:rPr sz="850" spc="10" dirty="0">
                <a:latin typeface="Times New Roman"/>
                <a:cs typeface="Times New Roman"/>
              </a:rPr>
              <a:t> </a:t>
            </a:r>
            <a:r>
              <a:rPr sz="850" spc="5" dirty="0">
                <a:latin typeface="Times New Roman"/>
                <a:cs typeface="Times New Roman"/>
              </a:rPr>
              <a:t>O</a:t>
            </a:r>
            <a:r>
              <a:rPr sz="850" spc="25" dirty="0">
                <a:latin typeface="Times New Roman"/>
                <a:cs typeface="Times New Roman"/>
              </a:rPr>
              <a:t>P</a:t>
            </a:r>
            <a:r>
              <a:rPr sz="850" spc="-5" dirty="0">
                <a:latin typeface="Times New Roman"/>
                <a:cs typeface="Times New Roman"/>
              </a:rPr>
              <a:t>s  </a:t>
            </a:r>
            <a:r>
              <a:rPr sz="850" dirty="0">
                <a:latin typeface="Times New Roman"/>
                <a:cs typeface="Times New Roman"/>
              </a:rPr>
              <a:t>A</a:t>
            </a:r>
            <a:r>
              <a:rPr sz="850" spc="-40" dirty="0">
                <a:latin typeface="Times New Roman"/>
                <a:cs typeface="Times New Roman"/>
              </a:rPr>
              <a:t>d</a:t>
            </a:r>
            <a:r>
              <a:rPr sz="850" spc="-35" dirty="0">
                <a:latin typeface="Times New Roman"/>
                <a:cs typeface="Times New Roman"/>
              </a:rPr>
              <a:t>v</a:t>
            </a:r>
            <a:r>
              <a:rPr sz="850" spc="15" dirty="0">
                <a:latin typeface="Times New Roman"/>
                <a:cs typeface="Times New Roman"/>
              </a:rPr>
              <a:t>e</a:t>
            </a:r>
            <a:r>
              <a:rPr sz="850" spc="-5" dirty="0">
                <a:latin typeface="Times New Roman"/>
                <a:cs typeface="Times New Roman"/>
              </a:rPr>
              <a:t>r</a:t>
            </a:r>
            <a:r>
              <a:rPr sz="850" spc="-20" dirty="0">
                <a:latin typeface="Times New Roman"/>
                <a:cs typeface="Times New Roman"/>
              </a:rPr>
              <a:t>t</a:t>
            </a:r>
            <a:r>
              <a:rPr sz="850" spc="-75" dirty="0">
                <a:latin typeface="Times New Roman"/>
                <a:cs typeface="Times New Roman"/>
              </a:rPr>
              <a:t>i</a:t>
            </a:r>
            <a:r>
              <a:rPr sz="850" dirty="0">
                <a:latin typeface="Times New Roman"/>
                <a:cs typeface="Times New Roman"/>
              </a:rPr>
              <a:t>s</a:t>
            </a:r>
            <a:r>
              <a:rPr sz="850" spc="15" dirty="0">
                <a:latin typeface="Times New Roman"/>
                <a:cs typeface="Times New Roman"/>
              </a:rPr>
              <a:t>e</a:t>
            </a:r>
            <a:r>
              <a:rPr sz="850" spc="-5" dirty="0">
                <a:latin typeface="Times New Roman"/>
                <a:cs typeface="Times New Roman"/>
              </a:rPr>
              <a:t>d</a:t>
            </a:r>
            <a:r>
              <a:rPr sz="850" spc="-20" dirty="0">
                <a:latin typeface="Times New Roman"/>
                <a:cs typeface="Times New Roman"/>
              </a:rPr>
              <a:t> </a:t>
            </a:r>
            <a:r>
              <a:rPr sz="850" spc="-35" dirty="0">
                <a:latin typeface="Times New Roman"/>
                <a:cs typeface="Times New Roman"/>
              </a:rPr>
              <a:t>p</a:t>
            </a:r>
            <a:r>
              <a:rPr sz="850" spc="-5" dirty="0">
                <a:latin typeface="Times New Roman"/>
                <a:cs typeface="Times New Roman"/>
              </a:rPr>
              <a:t>r</a:t>
            </a:r>
            <a:r>
              <a:rPr sz="850" spc="-40" dirty="0">
                <a:latin typeface="Times New Roman"/>
                <a:cs typeface="Times New Roman"/>
              </a:rPr>
              <a:t>o</a:t>
            </a:r>
            <a:r>
              <a:rPr sz="850" spc="-35" dirty="0">
                <a:latin typeface="Times New Roman"/>
                <a:cs typeface="Times New Roman"/>
              </a:rPr>
              <a:t>du</a:t>
            </a:r>
            <a:r>
              <a:rPr sz="850" spc="10" dirty="0">
                <a:latin typeface="Times New Roman"/>
                <a:cs typeface="Times New Roman"/>
              </a:rPr>
              <a:t>c</a:t>
            </a:r>
            <a:r>
              <a:rPr sz="850" spc="-5" dirty="0">
                <a:latin typeface="Times New Roman"/>
                <a:cs typeface="Times New Roman"/>
              </a:rPr>
              <a:t>t</a:t>
            </a:r>
            <a:endParaRPr sz="850">
              <a:latin typeface="Times New Roman"/>
              <a:cs typeface="Times New Roman"/>
            </a:endParaRPr>
          </a:p>
          <a:p>
            <a:pPr marL="77470" marR="5080" indent="-64769">
              <a:lnSpc>
                <a:spcPct val="110000"/>
              </a:lnSpc>
              <a:spcBef>
                <a:spcPts val="5"/>
              </a:spcBef>
            </a:pPr>
            <a:r>
              <a:rPr sz="850" spc="-15" dirty="0">
                <a:latin typeface="Times New Roman"/>
                <a:cs typeface="Times New Roman"/>
              </a:rPr>
              <a:t>Intermediate </a:t>
            </a:r>
            <a:r>
              <a:rPr sz="850" spc="-30" dirty="0">
                <a:latin typeface="Times New Roman"/>
                <a:cs typeface="Times New Roman"/>
              </a:rPr>
              <a:t>consumption </a:t>
            </a:r>
            <a:r>
              <a:rPr sz="850" spc="-195" dirty="0">
                <a:latin typeface="Times New Roman"/>
                <a:cs typeface="Times New Roman"/>
              </a:rPr>
              <a:t> </a:t>
            </a:r>
            <a:r>
              <a:rPr sz="850" spc="-20" dirty="0">
                <a:latin typeface="Times New Roman"/>
                <a:cs typeface="Times New Roman"/>
              </a:rPr>
              <a:t>Predictive</a:t>
            </a:r>
            <a:r>
              <a:rPr sz="850" spc="15" dirty="0">
                <a:latin typeface="Times New Roman"/>
                <a:cs typeface="Times New Roman"/>
              </a:rPr>
              <a:t> </a:t>
            </a:r>
            <a:r>
              <a:rPr sz="850" spc="5" dirty="0">
                <a:latin typeface="Times New Roman"/>
                <a:cs typeface="Times New Roman"/>
              </a:rPr>
              <a:t>ad</a:t>
            </a:r>
            <a:r>
              <a:rPr sz="850" spc="-35" dirty="0">
                <a:latin typeface="Times New Roman"/>
                <a:cs typeface="Times New Roman"/>
              </a:rPr>
              <a:t> </a:t>
            </a:r>
            <a:r>
              <a:rPr sz="850" spc="-5" dirty="0">
                <a:latin typeface="Times New Roman"/>
                <a:cs typeface="Times New Roman"/>
              </a:rPr>
              <a:t>services</a:t>
            </a:r>
            <a:endParaRPr sz="850">
              <a:latin typeface="Times New Roman"/>
              <a:cs typeface="Times New Roman"/>
            </a:endParaRPr>
          </a:p>
        </p:txBody>
      </p:sp>
      <p:sp>
        <p:nvSpPr>
          <p:cNvPr id="30" name="object 30"/>
          <p:cNvSpPr txBox="1"/>
          <p:nvPr/>
        </p:nvSpPr>
        <p:spPr>
          <a:xfrm>
            <a:off x="5671063" y="3312797"/>
            <a:ext cx="258445" cy="310515"/>
          </a:xfrm>
          <a:prstGeom prst="rect">
            <a:avLst/>
          </a:prstGeom>
        </p:spPr>
        <p:txBody>
          <a:bodyPr vert="horz" wrap="square" lIns="0" tIns="254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00"/>
              </a:spcBef>
            </a:pPr>
            <a:r>
              <a:rPr sz="850" spc="-35" dirty="0">
                <a:latin typeface="Times New Roman"/>
                <a:cs typeface="Times New Roman"/>
              </a:rPr>
              <a:t>25</a:t>
            </a:r>
            <a:r>
              <a:rPr sz="850" spc="-40" dirty="0">
                <a:latin typeface="Times New Roman"/>
                <a:cs typeface="Times New Roman"/>
              </a:rPr>
              <a:t>0</a:t>
            </a:r>
            <a:r>
              <a:rPr sz="850" spc="10" dirty="0">
                <a:latin typeface="Times New Roman"/>
                <a:cs typeface="Times New Roman"/>
              </a:rPr>
              <a:t>.</a:t>
            </a:r>
            <a:r>
              <a:rPr sz="850" spc="-5" dirty="0">
                <a:latin typeface="Times New Roman"/>
                <a:cs typeface="Times New Roman"/>
              </a:rPr>
              <a:t>0</a:t>
            </a:r>
            <a:endParaRPr sz="85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850" spc="-35" dirty="0">
                <a:solidFill>
                  <a:srgbClr val="7F7F7F"/>
                </a:solidFill>
                <a:latin typeface="Times New Roman"/>
                <a:cs typeface="Times New Roman"/>
              </a:rPr>
              <a:t>25</a:t>
            </a:r>
            <a:r>
              <a:rPr sz="850" spc="-40" dirty="0">
                <a:solidFill>
                  <a:srgbClr val="7F7F7F"/>
                </a:solidFill>
                <a:latin typeface="Times New Roman"/>
                <a:cs typeface="Times New Roman"/>
              </a:rPr>
              <a:t>0</a:t>
            </a:r>
            <a:r>
              <a:rPr sz="850" spc="10" dirty="0">
                <a:solidFill>
                  <a:srgbClr val="7F7F7F"/>
                </a:solidFill>
                <a:latin typeface="Times New Roman"/>
                <a:cs typeface="Times New Roman"/>
              </a:rPr>
              <a:t>.</a:t>
            </a:r>
            <a:r>
              <a:rPr sz="850" spc="-5" dirty="0">
                <a:solidFill>
                  <a:srgbClr val="7F7F7F"/>
                </a:solidFill>
                <a:latin typeface="Times New Roman"/>
                <a:cs typeface="Times New Roman"/>
              </a:rPr>
              <a:t>0</a:t>
            </a:r>
            <a:endParaRPr sz="850">
              <a:latin typeface="Times New Roman"/>
              <a:cs typeface="Times New Roman"/>
            </a:endParaRPr>
          </a:p>
        </p:txBody>
      </p:sp>
      <p:sp>
        <p:nvSpPr>
          <p:cNvPr id="31" name="object 31"/>
          <p:cNvSpPr txBox="1"/>
          <p:nvPr/>
        </p:nvSpPr>
        <p:spPr>
          <a:xfrm>
            <a:off x="1648206" y="3614928"/>
            <a:ext cx="1499870" cy="150495"/>
          </a:xfrm>
          <a:prstGeom prst="rect">
            <a:avLst/>
          </a:prstGeom>
          <a:solidFill>
            <a:srgbClr val="FFD965"/>
          </a:solidFill>
        </p:spPr>
        <p:txBody>
          <a:bodyPr vert="horz" wrap="square" lIns="0" tIns="9525" rIns="0" bIns="0" rtlCol="0">
            <a:spAutoFit/>
          </a:bodyPr>
          <a:lstStyle/>
          <a:p>
            <a:pPr marL="78105">
              <a:lnSpc>
                <a:spcPct val="100000"/>
              </a:lnSpc>
              <a:spcBef>
                <a:spcPts val="75"/>
              </a:spcBef>
            </a:pPr>
            <a:r>
              <a:rPr sz="850" spc="-70" dirty="0">
                <a:latin typeface="Times New Roman"/>
                <a:cs typeface="Times New Roman"/>
              </a:rPr>
              <a:t>"</a:t>
            </a:r>
            <a:r>
              <a:rPr sz="850" spc="-25" dirty="0">
                <a:latin typeface="Times New Roman"/>
                <a:cs typeface="Times New Roman"/>
              </a:rPr>
              <a:t>F</a:t>
            </a:r>
            <a:r>
              <a:rPr sz="850" spc="-10" dirty="0">
                <a:latin typeface="Times New Roman"/>
                <a:cs typeface="Times New Roman"/>
              </a:rPr>
              <a:t>r</a:t>
            </a:r>
            <a:r>
              <a:rPr sz="850" spc="15" dirty="0">
                <a:latin typeface="Times New Roman"/>
                <a:cs typeface="Times New Roman"/>
              </a:rPr>
              <a:t>ee</a:t>
            </a:r>
            <a:r>
              <a:rPr sz="850" spc="-5" dirty="0">
                <a:latin typeface="Times New Roman"/>
                <a:cs typeface="Times New Roman"/>
              </a:rPr>
              <a:t>"</a:t>
            </a:r>
            <a:r>
              <a:rPr sz="850" spc="-55" dirty="0">
                <a:latin typeface="Times New Roman"/>
                <a:cs typeface="Times New Roman"/>
              </a:rPr>
              <a:t> </a:t>
            </a:r>
            <a:r>
              <a:rPr sz="850" spc="-35" dirty="0">
                <a:latin typeface="Times New Roman"/>
                <a:cs typeface="Times New Roman"/>
              </a:rPr>
              <a:t>p</a:t>
            </a:r>
            <a:r>
              <a:rPr sz="850" spc="-5" dirty="0">
                <a:latin typeface="Times New Roman"/>
                <a:cs typeface="Times New Roman"/>
              </a:rPr>
              <a:t>r</a:t>
            </a:r>
            <a:r>
              <a:rPr sz="850" spc="-40" dirty="0">
                <a:latin typeface="Times New Roman"/>
                <a:cs typeface="Times New Roman"/>
              </a:rPr>
              <a:t>o</a:t>
            </a:r>
            <a:r>
              <a:rPr sz="850" spc="-35" dirty="0">
                <a:latin typeface="Times New Roman"/>
                <a:cs typeface="Times New Roman"/>
              </a:rPr>
              <a:t>d</a:t>
            </a:r>
            <a:r>
              <a:rPr sz="850" spc="-40" dirty="0">
                <a:latin typeface="Times New Roman"/>
                <a:cs typeface="Times New Roman"/>
              </a:rPr>
              <a:t>u</a:t>
            </a:r>
            <a:r>
              <a:rPr sz="850" spc="15" dirty="0">
                <a:latin typeface="Times New Roman"/>
                <a:cs typeface="Times New Roman"/>
              </a:rPr>
              <a:t>c</a:t>
            </a:r>
            <a:r>
              <a:rPr sz="850" spc="-15" dirty="0">
                <a:latin typeface="Times New Roman"/>
                <a:cs typeface="Times New Roman"/>
              </a:rPr>
              <a:t>t</a:t>
            </a:r>
            <a:r>
              <a:rPr sz="850" spc="-5" dirty="0">
                <a:latin typeface="Times New Roman"/>
                <a:cs typeface="Times New Roman"/>
              </a:rPr>
              <a:t>s</a:t>
            </a:r>
            <a:endParaRPr sz="850">
              <a:latin typeface="Times New Roman"/>
              <a:cs typeface="Times New Roman"/>
            </a:endParaRPr>
          </a:p>
        </p:txBody>
      </p:sp>
      <p:sp>
        <p:nvSpPr>
          <p:cNvPr id="32" name="object 32"/>
          <p:cNvSpPr txBox="1"/>
          <p:nvPr/>
        </p:nvSpPr>
        <p:spPr>
          <a:xfrm>
            <a:off x="1649220" y="3740293"/>
            <a:ext cx="803275" cy="3124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indent="64769">
              <a:lnSpc>
                <a:spcPct val="110600"/>
              </a:lnSpc>
              <a:spcBef>
                <a:spcPts val="100"/>
              </a:spcBef>
            </a:pPr>
            <a:r>
              <a:rPr sz="850" spc="25" dirty="0">
                <a:latin typeface="Times New Roman"/>
                <a:cs typeface="Times New Roman"/>
              </a:rPr>
              <a:t>P</a:t>
            </a:r>
            <a:r>
              <a:rPr sz="850" spc="-5" dirty="0">
                <a:latin typeface="Times New Roman"/>
                <a:cs typeface="Times New Roman"/>
              </a:rPr>
              <a:t>r</a:t>
            </a:r>
            <a:r>
              <a:rPr sz="850" spc="-35" dirty="0">
                <a:latin typeface="Times New Roman"/>
                <a:cs typeface="Times New Roman"/>
              </a:rPr>
              <a:t>o</a:t>
            </a:r>
            <a:r>
              <a:rPr sz="850" spc="-40" dirty="0">
                <a:latin typeface="Times New Roman"/>
                <a:cs typeface="Times New Roman"/>
              </a:rPr>
              <a:t>v</a:t>
            </a:r>
            <a:r>
              <a:rPr sz="850" spc="-75" dirty="0">
                <a:latin typeface="Times New Roman"/>
                <a:cs typeface="Times New Roman"/>
              </a:rPr>
              <a:t>i</a:t>
            </a:r>
            <a:r>
              <a:rPr sz="850" spc="5" dirty="0">
                <a:latin typeface="Times New Roman"/>
                <a:cs typeface="Times New Roman"/>
              </a:rPr>
              <a:t>s</a:t>
            </a:r>
            <a:r>
              <a:rPr sz="850" spc="-75" dirty="0">
                <a:latin typeface="Times New Roman"/>
                <a:cs typeface="Times New Roman"/>
              </a:rPr>
              <a:t>i</a:t>
            </a:r>
            <a:r>
              <a:rPr sz="850" spc="-40" dirty="0">
                <a:latin typeface="Times New Roman"/>
                <a:cs typeface="Times New Roman"/>
              </a:rPr>
              <a:t>o</a:t>
            </a:r>
            <a:r>
              <a:rPr sz="850" spc="-5" dirty="0">
                <a:latin typeface="Times New Roman"/>
                <a:cs typeface="Times New Roman"/>
              </a:rPr>
              <a:t>n</a:t>
            </a:r>
            <a:r>
              <a:rPr sz="850" spc="-20" dirty="0">
                <a:latin typeface="Times New Roman"/>
                <a:cs typeface="Times New Roman"/>
              </a:rPr>
              <a:t> </a:t>
            </a:r>
            <a:r>
              <a:rPr sz="850" spc="-35" dirty="0">
                <a:latin typeface="Times New Roman"/>
                <a:cs typeface="Times New Roman"/>
              </a:rPr>
              <a:t>o</a:t>
            </a:r>
            <a:r>
              <a:rPr sz="850" spc="-5" dirty="0">
                <a:latin typeface="Times New Roman"/>
                <a:cs typeface="Times New Roman"/>
              </a:rPr>
              <a:t>f</a:t>
            </a:r>
            <a:r>
              <a:rPr sz="850" spc="10" dirty="0">
                <a:latin typeface="Times New Roman"/>
                <a:cs typeface="Times New Roman"/>
              </a:rPr>
              <a:t> </a:t>
            </a:r>
            <a:r>
              <a:rPr sz="850" spc="5" dirty="0">
                <a:latin typeface="Times New Roman"/>
                <a:cs typeface="Times New Roman"/>
              </a:rPr>
              <a:t>O</a:t>
            </a:r>
            <a:r>
              <a:rPr sz="850" spc="25" dirty="0">
                <a:latin typeface="Times New Roman"/>
                <a:cs typeface="Times New Roman"/>
              </a:rPr>
              <a:t>P</a:t>
            </a:r>
            <a:r>
              <a:rPr sz="850" spc="-5" dirty="0">
                <a:latin typeface="Times New Roman"/>
                <a:cs typeface="Times New Roman"/>
              </a:rPr>
              <a:t>s  </a:t>
            </a:r>
            <a:r>
              <a:rPr sz="850" spc="-15" dirty="0">
                <a:latin typeface="Times New Roman"/>
                <a:cs typeface="Times New Roman"/>
              </a:rPr>
              <a:t>Value-added</a:t>
            </a:r>
            <a:endParaRPr sz="850">
              <a:latin typeface="Times New Roman"/>
              <a:cs typeface="Times New Roman"/>
            </a:endParaRPr>
          </a:p>
        </p:txBody>
      </p:sp>
      <p:sp>
        <p:nvSpPr>
          <p:cNvPr id="33" name="object 33"/>
          <p:cNvSpPr/>
          <p:nvPr/>
        </p:nvSpPr>
        <p:spPr>
          <a:xfrm>
            <a:off x="3140964" y="1743455"/>
            <a:ext cx="893444" cy="21590"/>
          </a:xfrm>
          <a:custGeom>
            <a:avLst/>
            <a:gdLst/>
            <a:ahLst/>
            <a:cxnLst/>
            <a:rect l="l" t="t" r="r" b="b"/>
            <a:pathLst>
              <a:path w="893445" h="21589">
                <a:moveTo>
                  <a:pt x="893063" y="21336"/>
                </a:moveTo>
                <a:lnTo>
                  <a:pt x="893063" y="0"/>
                </a:lnTo>
                <a:lnTo>
                  <a:pt x="0" y="0"/>
                </a:lnTo>
                <a:lnTo>
                  <a:pt x="0" y="21336"/>
                </a:lnTo>
                <a:lnTo>
                  <a:pt x="893063" y="21336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" name="object 34"/>
          <p:cNvSpPr/>
          <p:nvPr/>
        </p:nvSpPr>
        <p:spPr>
          <a:xfrm>
            <a:off x="4355591" y="1743455"/>
            <a:ext cx="892810" cy="21590"/>
          </a:xfrm>
          <a:custGeom>
            <a:avLst/>
            <a:gdLst/>
            <a:ahLst/>
            <a:cxnLst/>
            <a:rect l="l" t="t" r="r" b="b"/>
            <a:pathLst>
              <a:path w="892810" h="21589">
                <a:moveTo>
                  <a:pt x="892301" y="21336"/>
                </a:moveTo>
                <a:lnTo>
                  <a:pt x="892301" y="0"/>
                </a:lnTo>
                <a:lnTo>
                  <a:pt x="0" y="0"/>
                </a:lnTo>
                <a:lnTo>
                  <a:pt x="0" y="21336"/>
                </a:lnTo>
                <a:lnTo>
                  <a:pt x="892301" y="21336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" name="object 35"/>
          <p:cNvSpPr/>
          <p:nvPr/>
        </p:nvSpPr>
        <p:spPr>
          <a:xfrm>
            <a:off x="5569458" y="1743455"/>
            <a:ext cx="893444" cy="21590"/>
          </a:xfrm>
          <a:custGeom>
            <a:avLst/>
            <a:gdLst/>
            <a:ahLst/>
            <a:cxnLst/>
            <a:rect l="l" t="t" r="r" b="b"/>
            <a:pathLst>
              <a:path w="893445" h="21589">
                <a:moveTo>
                  <a:pt x="893063" y="21336"/>
                </a:moveTo>
                <a:lnTo>
                  <a:pt x="893063" y="0"/>
                </a:lnTo>
                <a:lnTo>
                  <a:pt x="0" y="0"/>
                </a:lnTo>
                <a:lnTo>
                  <a:pt x="0" y="21336"/>
                </a:lnTo>
                <a:lnTo>
                  <a:pt x="893063" y="21336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36" name="object 36"/>
          <p:cNvGrpSpPr/>
          <p:nvPr/>
        </p:nvGrpSpPr>
        <p:grpSpPr>
          <a:xfrm>
            <a:off x="1640204" y="2042922"/>
            <a:ext cx="8255" cy="2007870"/>
            <a:chOff x="1640204" y="2042922"/>
            <a:chExt cx="8255" cy="2007870"/>
          </a:xfrm>
        </p:grpSpPr>
        <p:sp>
          <p:nvSpPr>
            <p:cNvPr id="37" name="object 37"/>
            <p:cNvSpPr/>
            <p:nvPr/>
          </p:nvSpPr>
          <p:spPr>
            <a:xfrm>
              <a:off x="1640585" y="2042922"/>
              <a:ext cx="0" cy="2007235"/>
            </a:xfrm>
            <a:custGeom>
              <a:avLst/>
              <a:gdLst/>
              <a:ahLst/>
              <a:cxnLst/>
              <a:rect l="l" t="t" r="r" b="b"/>
              <a:pathLst>
                <a:path h="2007235">
                  <a:moveTo>
                    <a:pt x="0" y="0"/>
                  </a:moveTo>
                  <a:lnTo>
                    <a:pt x="0" y="2007108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8" name="object 38"/>
            <p:cNvSpPr/>
            <p:nvPr/>
          </p:nvSpPr>
          <p:spPr>
            <a:xfrm>
              <a:off x="1640585" y="2042922"/>
              <a:ext cx="7620" cy="2007870"/>
            </a:xfrm>
            <a:custGeom>
              <a:avLst/>
              <a:gdLst/>
              <a:ahLst/>
              <a:cxnLst/>
              <a:rect l="l" t="t" r="r" b="b"/>
              <a:pathLst>
                <a:path w="7619" h="2007870">
                  <a:moveTo>
                    <a:pt x="7620" y="2007870"/>
                  </a:moveTo>
                  <a:lnTo>
                    <a:pt x="7620" y="0"/>
                  </a:lnTo>
                  <a:lnTo>
                    <a:pt x="0" y="0"/>
                  </a:lnTo>
                  <a:lnTo>
                    <a:pt x="0" y="2007870"/>
                  </a:lnTo>
                  <a:lnTo>
                    <a:pt x="7620" y="200787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39" name="object 39"/>
          <p:cNvGrpSpPr/>
          <p:nvPr/>
        </p:nvGrpSpPr>
        <p:grpSpPr>
          <a:xfrm>
            <a:off x="5569458" y="2042541"/>
            <a:ext cx="893444" cy="2008505"/>
            <a:chOff x="5569458" y="2042541"/>
            <a:chExt cx="893444" cy="2008505"/>
          </a:xfrm>
        </p:grpSpPr>
        <p:sp>
          <p:nvSpPr>
            <p:cNvPr id="40" name="object 40"/>
            <p:cNvSpPr/>
            <p:nvPr/>
          </p:nvSpPr>
          <p:spPr>
            <a:xfrm>
              <a:off x="5569458" y="2042922"/>
              <a:ext cx="893444" cy="0"/>
            </a:xfrm>
            <a:custGeom>
              <a:avLst/>
              <a:gdLst/>
              <a:ahLst/>
              <a:cxnLst/>
              <a:rect l="l" t="t" r="r" b="b"/>
              <a:pathLst>
                <a:path w="893445">
                  <a:moveTo>
                    <a:pt x="0" y="0"/>
                  </a:moveTo>
                  <a:lnTo>
                    <a:pt x="893063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1" name="object 41"/>
            <p:cNvSpPr/>
            <p:nvPr/>
          </p:nvSpPr>
          <p:spPr>
            <a:xfrm>
              <a:off x="5569458" y="2042922"/>
              <a:ext cx="893444" cy="7620"/>
            </a:xfrm>
            <a:custGeom>
              <a:avLst/>
              <a:gdLst/>
              <a:ahLst/>
              <a:cxnLst/>
              <a:rect l="l" t="t" r="r" b="b"/>
              <a:pathLst>
                <a:path w="893445" h="7619">
                  <a:moveTo>
                    <a:pt x="893063" y="7619"/>
                  </a:moveTo>
                  <a:lnTo>
                    <a:pt x="893063" y="0"/>
                  </a:lnTo>
                  <a:lnTo>
                    <a:pt x="0" y="0"/>
                  </a:lnTo>
                  <a:lnTo>
                    <a:pt x="0" y="7619"/>
                  </a:lnTo>
                  <a:lnTo>
                    <a:pt x="893063" y="7619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2" name="object 42"/>
            <p:cNvSpPr/>
            <p:nvPr/>
          </p:nvSpPr>
          <p:spPr>
            <a:xfrm>
              <a:off x="5569458" y="3899916"/>
              <a:ext cx="893444" cy="0"/>
            </a:xfrm>
            <a:custGeom>
              <a:avLst/>
              <a:gdLst/>
              <a:ahLst/>
              <a:cxnLst/>
              <a:rect l="l" t="t" r="r" b="b"/>
              <a:pathLst>
                <a:path w="893445">
                  <a:moveTo>
                    <a:pt x="0" y="0"/>
                  </a:moveTo>
                  <a:lnTo>
                    <a:pt x="893063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3" name="object 43"/>
            <p:cNvSpPr/>
            <p:nvPr/>
          </p:nvSpPr>
          <p:spPr>
            <a:xfrm>
              <a:off x="5569458" y="3900677"/>
              <a:ext cx="893444" cy="6985"/>
            </a:xfrm>
            <a:custGeom>
              <a:avLst/>
              <a:gdLst/>
              <a:ahLst/>
              <a:cxnLst/>
              <a:rect l="l" t="t" r="r" b="b"/>
              <a:pathLst>
                <a:path w="893445" h="6985">
                  <a:moveTo>
                    <a:pt x="893063" y="6857"/>
                  </a:moveTo>
                  <a:lnTo>
                    <a:pt x="893063" y="0"/>
                  </a:lnTo>
                  <a:lnTo>
                    <a:pt x="0" y="0"/>
                  </a:lnTo>
                  <a:lnTo>
                    <a:pt x="0" y="6857"/>
                  </a:lnTo>
                  <a:lnTo>
                    <a:pt x="893063" y="6857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4" name="object 44"/>
            <p:cNvSpPr/>
            <p:nvPr/>
          </p:nvSpPr>
          <p:spPr>
            <a:xfrm>
              <a:off x="5926836" y="2049780"/>
              <a:ext cx="0" cy="2000250"/>
            </a:xfrm>
            <a:custGeom>
              <a:avLst/>
              <a:gdLst/>
              <a:ahLst/>
              <a:cxnLst/>
              <a:rect l="l" t="t" r="r" b="b"/>
              <a:pathLst>
                <a:path h="2000250">
                  <a:moveTo>
                    <a:pt x="0" y="0"/>
                  </a:moveTo>
                  <a:lnTo>
                    <a:pt x="0" y="200025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5" name="object 45"/>
            <p:cNvSpPr/>
            <p:nvPr/>
          </p:nvSpPr>
          <p:spPr>
            <a:xfrm>
              <a:off x="5926836" y="2050542"/>
              <a:ext cx="6985" cy="2000250"/>
            </a:xfrm>
            <a:custGeom>
              <a:avLst/>
              <a:gdLst/>
              <a:ahLst/>
              <a:cxnLst/>
              <a:rect l="l" t="t" r="r" b="b"/>
              <a:pathLst>
                <a:path w="6985" h="2000250">
                  <a:moveTo>
                    <a:pt x="6858" y="2000250"/>
                  </a:moveTo>
                  <a:lnTo>
                    <a:pt x="6858" y="0"/>
                  </a:lnTo>
                  <a:lnTo>
                    <a:pt x="0" y="0"/>
                  </a:lnTo>
                  <a:lnTo>
                    <a:pt x="0" y="2000250"/>
                  </a:lnTo>
                  <a:lnTo>
                    <a:pt x="6858" y="200025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aphicFrame>
        <p:nvGraphicFramePr>
          <p:cNvPr id="46" name="object 46"/>
          <p:cNvGraphicFramePr>
            <a:graphicFrameLocks noGrp="1"/>
          </p:cNvGraphicFramePr>
          <p:nvPr/>
        </p:nvGraphicFramePr>
        <p:xfrm>
          <a:off x="4350829" y="2042541"/>
          <a:ext cx="897255" cy="200850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6131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321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4921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 marR="9525" algn="r">
                        <a:lnSpc>
                          <a:spcPct val="100000"/>
                        </a:lnSpc>
                        <a:spcBef>
                          <a:spcPts val="45"/>
                        </a:spcBef>
                      </a:pPr>
                      <a:r>
                        <a:rPr sz="850" spc="-20" dirty="0">
                          <a:latin typeface="Times New Roman"/>
                          <a:cs typeface="Times New Roman"/>
                        </a:rPr>
                        <a:t>512.5</a:t>
                      </a:r>
                      <a:endParaRPr sz="850">
                        <a:latin typeface="Times New Roman"/>
                        <a:cs typeface="Times New Roman"/>
                      </a:endParaRPr>
                    </a:p>
                  </a:txBody>
                  <a:tcPr marL="0" marR="0" marT="5715" marB="0">
                    <a:lnL w="9525">
                      <a:solidFill>
                        <a:srgbClr val="000000"/>
                      </a:solidFill>
                      <a:prstDash val="solid"/>
                    </a:lnL>
                    <a:lnT w="9525">
                      <a:solidFill>
                        <a:srgbClr val="000000"/>
                      </a:solidFill>
                      <a:prstDash val="soli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4287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9525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R="9525" algn="r">
                        <a:lnSpc>
                          <a:spcPts val="1019"/>
                        </a:lnSpc>
                      </a:pPr>
                      <a:r>
                        <a:rPr sz="850" spc="-20" dirty="0">
                          <a:solidFill>
                            <a:srgbClr val="7F7F7F"/>
                          </a:solidFill>
                          <a:latin typeface="Times New Roman"/>
                          <a:cs typeface="Times New Roman"/>
                        </a:rPr>
                        <a:t>250.0</a:t>
                      </a:r>
                      <a:endParaRPr sz="85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4287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9525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R="9525" algn="r">
                        <a:lnSpc>
                          <a:spcPts val="1015"/>
                        </a:lnSpc>
                      </a:pPr>
                      <a:r>
                        <a:rPr sz="850" spc="-20" dirty="0">
                          <a:solidFill>
                            <a:srgbClr val="7F7F7F"/>
                          </a:solidFill>
                          <a:latin typeface="Times New Roman"/>
                          <a:cs typeface="Times New Roman"/>
                        </a:rPr>
                        <a:t>25.0</a:t>
                      </a:r>
                      <a:endParaRPr sz="85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4287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9525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R="9525" algn="r">
                        <a:lnSpc>
                          <a:spcPts val="1019"/>
                        </a:lnSpc>
                      </a:pPr>
                      <a:r>
                        <a:rPr sz="850" spc="-20" dirty="0">
                          <a:solidFill>
                            <a:srgbClr val="7F7F7F"/>
                          </a:solidFill>
                          <a:latin typeface="Times New Roman"/>
                          <a:cs typeface="Times New Roman"/>
                        </a:rPr>
                        <a:t>150.0</a:t>
                      </a:r>
                      <a:endParaRPr sz="85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4287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9525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R="9525" algn="r">
                        <a:lnSpc>
                          <a:spcPts val="1015"/>
                        </a:lnSpc>
                      </a:pPr>
                      <a:r>
                        <a:rPr sz="850" spc="-20" dirty="0">
                          <a:solidFill>
                            <a:srgbClr val="7F7F7F"/>
                          </a:solidFill>
                          <a:latin typeface="Times New Roman"/>
                          <a:cs typeface="Times New Roman"/>
                        </a:rPr>
                        <a:t>60.0</a:t>
                      </a:r>
                      <a:endParaRPr sz="85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4287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9525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R="9525" algn="r">
                        <a:lnSpc>
                          <a:spcPts val="1019"/>
                        </a:lnSpc>
                      </a:pPr>
                      <a:r>
                        <a:rPr sz="850" spc="-20" dirty="0">
                          <a:solidFill>
                            <a:srgbClr val="7F7F7F"/>
                          </a:solidFill>
                          <a:latin typeface="Times New Roman"/>
                          <a:cs typeface="Times New Roman"/>
                        </a:rPr>
                        <a:t>15.0</a:t>
                      </a:r>
                      <a:endParaRPr sz="85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85758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9525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R="9525" algn="r">
                        <a:lnSpc>
                          <a:spcPts val="1015"/>
                        </a:lnSpc>
                      </a:pPr>
                      <a:r>
                        <a:rPr sz="850" spc="-20" dirty="0">
                          <a:solidFill>
                            <a:srgbClr val="7F7F7F"/>
                          </a:solidFill>
                          <a:latin typeface="Times New Roman"/>
                          <a:cs typeface="Times New Roman"/>
                        </a:rPr>
                        <a:t>12.5</a:t>
                      </a:r>
                      <a:endParaRPr sz="85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57387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endParaRPr sz="950">
                        <a:latin typeface="Times New Roman"/>
                        <a:cs typeface="Times New Roman"/>
                      </a:endParaRPr>
                    </a:p>
                    <a:p>
                      <a:pPr marR="5715" algn="r">
                        <a:lnSpc>
                          <a:spcPct val="100000"/>
                        </a:lnSpc>
                      </a:pPr>
                      <a:r>
                        <a:rPr sz="850" spc="-20" dirty="0">
                          <a:latin typeface="Times New Roman"/>
                          <a:cs typeface="Times New Roman"/>
                        </a:rPr>
                        <a:t>12.5</a:t>
                      </a:r>
                      <a:endParaRPr sz="850">
                        <a:latin typeface="Times New Roman"/>
                        <a:cs typeface="Times New Roman"/>
                      </a:endParaRPr>
                    </a:p>
                  </a:txBody>
                  <a:tcPr marL="0" marR="0" marT="3810" marB="0">
                    <a:lnR w="9525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50242">
                <a:tc>
                  <a:txBody>
                    <a:bodyPr/>
                    <a:lstStyle/>
                    <a:p>
                      <a:pPr marR="6350" algn="r">
                        <a:lnSpc>
                          <a:spcPct val="100000"/>
                        </a:lnSpc>
                        <a:spcBef>
                          <a:spcPts val="560"/>
                        </a:spcBef>
                      </a:pPr>
                      <a:r>
                        <a:rPr sz="850" spc="-20" dirty="0">
                          <a:solidFill>
                            <a:srgbClr val="7F7F7F"/>
                          </a:solidFill>
                          <a:latin typeface="Times New Roman"/>
                          <a:cs typeface="Times New Roman"/>
                        </a:rPr>
                        <a:t>12.5</a:t>
                      </a:r>
                      <a:endParaRPr sz="850">
                        <a:latin typeface="Times New Roman"/>
                        <a:cs typeface="Times New Roman"/>
                      </a:endParaRPr>
                    </a:p>
                  </a:txBody>
                  <a:tcPr marL="0" marR="0" marT="71120" marB="0">
                    <a:lnR w="9525">
                      <a:solidFill>
                        <a:srgbClr val="000000"/>
                      </a:solidFill>
                      <a:prstDash val="solid"/>
                    </a:lnR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47256">
                <a:tc>
                  <a:txBody>
                    <a:bodyPr/>
                    <a:lstStyle/>
                    <a:p>
                      <a:pPr marR="6350" algn="r">
                        <a:lnSpc>
                          <a:spcPts val="1010"/>
                        </a:lnSpc>
                        <a:spcBef>
                          <a:spcPts val="50"/>
                        </a:spcBef>
                      </a:pPr>
                      <a:r>
                        <a:rPr sz="850" spc="-20" dirty="0">
                          <a:latin typeface="Times New Roman"/>
                          <a:cs typeface="Times New Roman"/>
                        </a:rPr>
                        <a:t>500.0</a:t>
                      </a:r>
                      <a:endParaRPr sz="850">
                        <a:latin typeface="Times New Roman"/>
                        <a:cs typeface="Times New Roman"/>
                      </a:endParaRPr>
                    </a:p>
                  </a:txBody>
                  <a:tcPr marL="0" marR="0" marT="6350" marB="0"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T w="9525">
                      <a:solidFill>
                        <a:srgbClr val="000000"/>
                      </a:solidFill>
                      <a:prstDash val="soli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sp>
        <p:nvSpPr>
          <p:cNvPr id="47" name="object 47"/>
          <p:cNvSpPr txBox="1"/>
          <p:nvPr/>
        </p:nvSpPr>
        <p:spPr>
          <a:xfrm>
            <a:off x="5721404" y="3898232"/>
            <a:ext cx="208279" cy="15430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850" spc="-35" dirty="0">
                <a:latin typeface="Times New Roman"/>
                <a:cs typeface="Times New Roman"/>
              </a:rPr>
              <a:t>2</a:t>
            </a:r>
            <a:r>
              <a:rPr sz="850" spc="-40" dirty="0">
                <a:latin typeface="Times New Roman"/>
                <a:cs typeface="Times New Roman"/>
              </a:rPr>
              <a:t>5</a:t>
            </a:r>
            <a:r>
              <a:rPr sz="850" spc="10" dirty="0">
                <a:latin typeface="Times New Roman"/>
                <a:cs typeface="Times New Roman"/>
              </a:rPr>
              <a:t>.</a:t>
            </a:r>
            <a:r>
              <a:rPr sz="850" spc="-5" dirty="0">
                <a:latin typeface="Times New Roman"/>
                <a:cs typeface="Times New Roman"/>
              </a:rPr>
              <a:t>0</a:t>
            </a:r>
            <a:endParaRPr sz="850">
              <a:latin typeface="Times New Roman"/>
              <a:cs typeface="Times New Roman"/>
            </a:endParaRPr>
          </a:p>
        </p:txBody>
      </p:sp>
      <p:grpSp>
        <p:nvGrpSpPr>
          <p:cNvPr id="48" name="object 48"/>
          <p:cNvGrpSpPr/>
          <p:nvPr/>
        </p:nvGrpSpPr>
        <p:grpSpPr>
          <a:xfrm>
            <a:off x="5569458" y="4328540"/>
            <a:ext cx="893444" cy="436245"/>
            <a:chOff x="5569458" y="4328540"/>
            <a:chExt cx="893444" cy="436245"/>
          </a:xfrm>
        </p:grpSpPr>
        <p:sp>
          <p:nvSpPr>
            <p:cNvPr id="49" name="object 49"/>
            <p:cNvSpPr/>
            <p:nvPr/>
          </p:nvSpPr>
          <p:spPr>
            <a:xfrm>
              <a:off x="5569458" y="4328921"/>
              <a:ext cx="893444" cy="0"/>
            </a:xfrm>
            <a:custGeom>
              <a:avLst/>
              <a:gdLst/>
              <a:ahLst/>
              <a:cxnLst/>
              <a:rect l="l" t="t" r="r" b="b"/>
              <a:pathLst>
                <a:path w="893445">
                  <a:moveTo>
                    <a:pt x="0" y="0"/>
                  </a:moveTo>
                  <a:lnTo>
                    <a:pt x="893063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0" name="object 50"/>
            <p:cNvSpPr/>
            <p:nvPr/>
          </p:nvSpPr>
          <p:spPr>
            <a:xfrm>
              <a:off x="5569458" y="4328921"/>
              <a:ext cx="893444" cy="7620"/>
            </a:xfrm>
            <a:custGeom>
              <a:avLst/>
              <a:gdLst/>
              <a:ahLst/>
              <a:cxnLst/>
              <a:rect l="l" t="t" r="r" b="b"/>
              <a:pathLst>
                <a:path w="893445" h="7620">
                  <a:moveTo>
                    <a:pt x="893063" y="7619"/>
                  </a:moveTo>
                  <a:lnTo>
                    <a:pt x="893063" y="0"/>
                  </a:lnTo>
                  <a:lnTo>
                    <a:pt x="0" y="0"/>
                  </a:lnTo>
                  <a:lnTo>
                    <a:pt x="0" y="7619"/>
                  </a:lnTo>
                  <a:lnTo>
                    <a:pt x="893063" y="7619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1" name="object 51"/>
            <p:cNvSpPr/>
            <p:nvPr/>
          </p:nvSpPr>
          <p:spPr>
            <a:xfrm>
              <a:off x="5569458" y="4614671"/>
              <a:ext cx="893444" cy="0"/>
            </a:xfrm>
            <a:custGeom>
              <a:avLst/>
              <a:gdLst/>
              <a:ahLst/>
              <a:cxnLst/>
              <a:rect l="l" t="t" r="r" b="b"/>
              <a:pathLst>
                <a:path w="893445">
                  <a:moveTo>
                    <a:pt x="0" y="0"/>
                  </a:moveTo>
                  <a:lnTo>
                    <a:pt x="893063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2" name="object 52"/>
            <p:cNvSpPr/>
            <p:nvPr/>
          </p:nvSpPr>
          <p:spPr>
            <a:xfrm>
              <a:off x="5569458" y="4614671"/>
              <a:ext cx="893444" cy="7620"/>
            </a:xfrm>
            <a:custGeom>
              <a:avLst/>
              <a:gdLst/>
              <a:ahLst/>
              <a:cxnLst/>
              <a:rect l="l" t="t" r="r" b="b"/>
              <a:pathLst>
                <a:path w="893445" h="7620">
                  <a:moveTo>
                    <a:pt x="893063" y="7619"/>
                  </a:moveTo>
                  <a:lnTo>
                    <a:pt x="893063" y="0"/>
                  </a:lnTo>
                  <a:lnTo>
                    <a:pt x="0" y="0"/>
                  </a:lnTo>
                  <a:lnTo>
                    <a:pt x="0" y="7619"/>
                  </a:lnTo>
                  <a:lnTo>
                    <a:pt x="893063" y="7619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3" name="object 53"/>
            <p:cNvSpPr/>
            <p:nvPr/>
          </p:nvSpPr>
          <p:spPr>
            <a:xfrm>
              <a:off x="5926836" y="4335779"/>
              <a:ext cx="0" cy="429259"/>
            </a:xfrm>
            <a:custGeom>
              <a:avLst/>
              <a:gdLst/>
              <a:ahLst/>
              <a:cxnLst/>
              <a:rect l="l" t="t" r="r" b="b"/>
              <a:pathLst>
                <a:path h="429260">
                  <a:moveTo>
                    <a:pt x="0" y="0"/>
                  </a:moveTo>
                  <a:lnTo>
                    <a:pt x="0" y="429006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4" name="object 54"/>
            <p:cNvSpPr/>
            <p:nvPr/>
          </p:nvSpPr>
          <p:spPr>
            <a:xfrm>
              <a:off x="5926836" y="4336541"/>
              <a:ext cx="6985" cy="428625"/>
            </a:xfrm>
            <a:custGeom>
              <a:avLst/>
              <a:gdLst/>
              <a:ahLst/>
              <a:cxnLst/>
              <a:rect l="l" t="t" r="r" b="b"/>
              <a:pathLst>
                <a:path w="6985" h="428625">
                  <a:moveTo>
                    <a:pt x="6858" y="428243"/>
                  </a:moveTo>
                  <a:lnTo>
                    <a:pt x="6858" y="0"/>
                  </a:lnTo>
                  <a:lnTo>
                    <a:pt x="0" y="0"/>
                  </a:lnTo>
                  <a:lnTo>
                    <a:pt x="0" y="428243"/>
                  </a:lnTo>
                  <a:lnTo>
                    <a:pt x="6858" y="428243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55" name="object 55"/>
          <p:cNvGrpSpPr/>
          <p:nvPr/>
        </p:nvGrpSpPr>
        <p:grpSpPr>
          <a:xfrm>
            <a:off x="4354829" y="5042534"/>
            <a:ext cx="893444" cy="723265"/>
            <a:chOff x="4354829" y="5042534"/>
            <a:chExt cx="893444" cy="723265"/>
          </a:xfrm>
        </p:grpSpPr>
        <p:sp>
          <p:nvSpPr>
            <p:cNvPr id="56" name="object 56"/>
            <p:cNvSpPr/>
            <p:nvPr/>
          </p:nvSpPr>
          <p:spPr>
            <a:xfrm>
              <a:off x="4354829" y="5042915"/>
              <a:ext cx="893444" cy="0"/>
            </a:xfrm>
            <a:custGeom>
              <a:avLst/>
              <a:gdLst/>
              <a:ahLst/>
              <a:cxnLst/>
              <a:rect l="l" t="t" r="r" b="b"/>
              <a:pathLst>
                <a:path w="893445">
                  <a:moveTo>
                    <a:pt x="0" y="0"/>
                  </a:moveTo>
                  <a:lnTo>
                    <a:pt x="893063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7" name="object 57"/>
            <p:cNvSpPr/>
            <p:nvPr/>
          </p:nvSpPr>
          <p:spPr>
            <a:xfrm>
              <a:off x="4355591" y="5043677"/>
              <a:ext cx="892810" cy="6985"/>
            </a:xfrm>
            <a:custGeom>
              <a:avLst/>
              <a:gdLst/>
              <a:ahLst/>
              <a:cxnLst/>
              <a:rect l="l" t="t" r="r" b="b"/>
              <a:pathLst>
                <a:path w="892810" h="6985">
                  <a:moveTo>
                    <a:pt x="892301" y="6858"/>
                  </a:moveTo>
                  <a:lnTo>
                    <a:pt x="892301" y="0"/>
                  </a:lnTo>
                  <a:lnTo>
                    <a:pt x="0" y="0"/>
                  </a:lnTo>
                  <a:lnTo>
                    <a:pt x="0" y="6858"/>
                  </a:lnTo>
                  <a:lnTo>
                    <a:pt x="892301" y="6858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8" name="object 58"/>
            <p:cNvSpPr/>
            <p:nvPr/>
          </p:nvSpPr>
          <p:spPr>
            <a:xfrm>
              <a:off x="4354829" y="5614415"/>
              <a:ext cx="893444" cy="0"/>
            </a:xfrm>
            <a:custGeom>
              <a:avLst/>
              <a:gdLst/>
              <a:ahLst/>
              <a:cxnLst/>
              <a:rect l="l" t="t" r="r" b="b"/>
              <a:pathLst>
                <a:path w="893445">
                  <a:moveTo>
                    <a:pt x="0" y="0"/>
                  </a:moveTo>
                  <a:lnTo>
                    <a:pt x="893063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9" name="object 59"/>
            <p:cNvSpPr/>
            <p:nvPr/>
          </p:nvSpPr>
          <p:spPr>
            <a:xfrm>
              <a:off x="4355591" y="5615177"/>
              <a:ext cx="892810" cy="6985"/>
            </a:xfrm>
            <a:custGeom>
              <a:avLst/>
              <a:gdLst/>
              <a:ahLst/>
              <a:cxnLst/>
              <a:rect l="l" t="t" r="r" b="b"/>
              <a:pathLst>
                <a:path w="892810" h="6985">
                  <a:moveTo>
                    <a:pt x="892301" y="6858"/>
                  </a:moveTo>
                  <a:lnTo>
                    <a:pt x="892301" y="0"/>
                  </a:lnTo>
                  <a:lnTo>
                    <a:pt x="0" y="0"/>
                  </a:lnTo>
                  <a:lnTo>
                    <a:pt x="0" y="6858"/>
                  </a:lnTo>
                  <a:lnTo>
                    <a:pt x="892301" y="6858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0" name="object 60"/>
            <p:cNvSpPr/>
            <p:nvPr/>
          </p:nvSpPr>
          <p:spPr>
            <a:xfrm>
              <a:off x="4712207" y="5050535"/>
              <a:ext cx="0" cy="714375"/>
            </a:xfrm>
            <a:custGeom>
              <a:avLst/>
              <a:gdLst/>
              <a:ahLst/>
              <a:cxnLst/>
              <a:rect l="l" t="t" r="r" b="b"/>
              <a:pathLst>
                <a:path h="714375">
                  <a:moveTo>
                    <a:pt x="0" y="0"/>
                  </a:moveTo>
                  <a:lnTo>
                    <a:pt x="0" y="713994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1" name="object 61"/>
            <p:cNvSpPr/>
            <p:nvPr/>
          </p:nvSpPr>
          <p:spPr>
            <a:xfrm>
              <a:off x="4712207" y="5050535"/>
              <a:ext cx="7620" cy="715010"/>
            </a:xfrm>
            <a:custGeom>
              <a:avLst/>
              <a:gdLst/>
              <a:ahLst/>
              <a:cxnLst/>
              <a:rect l="l" t="t" r="r" b="b"/>
              <a:pathLst>
                <a:path w="7620" h="715010">
                  <a:moveTo>
                    <a:pt x="7620" y="714756"/>
                  </a:moveTo>
                  <a:lnTo>
                    <a:pt x="7620" y="0"/>
                  </a:lnTo>
                  <a:lnTo>
                    <a:pt x="0" y="0"/>
                  </a:lnTo>
                  <a:lnTo>
                    <a:pt x="0" y="714756"/>
                  </a:lnTo>
                  <a:lnTo>
                    <a:pt x="7620" y="714756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62" name="object 62"/>
          <p:cNvGrpSpPr/>
          <p:nvPr/>
        </p:nvGrpSpPr>
        <p:grpSpPr>
          <a:xfrm>
            <a:off x="5569458" y="5042534"/>
            <a:ext cx="893444" cy="723265"/>
            <a:chOff x="5569458" y="5042534"/>
            <a:chExt cx="893444" cy="723265"/>
          </a:xfrm>
        </p:grpSpPr>
        <p:sp>
          <p:nvSpPr>
            <p:cNvPr id="63" name="object 63"/>
            <p:cNvSpPr/>
            <p:nvPr/>
          </p:nvSpPr>
          <p:spPr>
            <a:xfrm>
              <a:off x="5569458" y="5042915"/>
              <a:ext cx="893444" cy="0"/>
            </a:xfrm>
            <a:custGeom>
              <a:avLst/>
              <a:gdLst/>
              <a:ahLst/>
              <a:cxnLst/>
              <a:rect l="l" t="t" r="r" b="b"/>
              <a:pathLst>
                <a:path w="893445">
                  <a:moveTo>
                    <a:pt x="0" y="0"/>
                  </a:moveTo>
                  <a:lnTo>
                    <a:pt x="893063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4" name="object 64"/>
            <p:cNvSpPr/>
            <p:nvPr/>
          </p:nvSpPr>
          <p:spPr>
            <a:xfrm>
              <a:off x="5569458" y="5043677"/>
              <a:ext cx="893444" cy="6985"/>
            </a:xfrm>
            <a:custGeom>
              <a:avLst/>
              <a:gdLst/>
              <a:ahLst/>
              <a:cxnLst/>
              <a:rect l="l" t="t" r="r" b="b"/>
              <a:pathLst>
                <a:path w="893445" h="6985">
                  <a:moveTo>
                    <a:pt x="893063" y="6858"/>
                  </a:moveTo>
                  <a:lnTo>
                    <a:pt x="893063" y="0"/>
                  </a:lnTo>
                  <a:lnTo>
                    <a:pt x="0" y="0"/>
                  </a:lnTo>
                  <a:lnTo>
                    <a:pt x="0" y="6858"/>
                  </a:lnTo>
                  <a:lnTo>
                    <a:pt x="893063" y="6858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5" name="object 65"/>
            <p:cNvSpPr/>
            <p:nvPr/>
          </p:nvSpPr>
          <p:spPr>
            <a:xfrm>
              <a:off x="5569458" y="5614415"/>
              <a:ext cx="893444" cy="0"/>
            </a:xfrm>
            <a:custGeom>
              <a:avLst/>
              <a:gdLst/>
              <a:ahLst/>
              <a:cxnLst/>
              <a:rect l="l" t="t" r="r" b="b"/>
              <a:pathLst>
                <a:path w="893445">
                  <a:moveTo>
                    <a:pt x="0" y="0"/>
                  </a:moveTo>
                  <a:lnTo>
                    <a:pt x="893063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6" name="object 66"/>
            <p:cNvSpPr/>
            <p:nvPr/>
          </p:nvSpPr>
          <p:spPr>
            <a:xfrm>
              <a:off x="5569458" y="5615177"/>
              <a:ext cx="893444" cy="6985"/>
            </a:xfrm>
            <a:custGeom>
              <a:avLst/>
              <a:gdLst/>
              <a:ahLst/>
              <a:cxnLst/>
              <a:rect l="l" t="t" r="r" b="b"/>
              <a:pathLst>
                <a:path w="893445" h="6985">
                  <a:moveTo>
                    <a:pt x="893063" y="6858"/>
                  </a:moveTo>
                  <a:lnTo>
                    <a:pt x="893063" y="0"/>
                  </a:lnTo>
                  <a:lnTo>
                    <a:pt x="0" y="0"/>
                  </a:lnTo>
                  <a:lnTo>
                    <a:pt x="0" y="6858"/>
                  </a:lnTo>
                  <a:lnTo>
                    <a:pt x="893063" y="6858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7" name="object 67"/>
            <p:cNvSpPr/>
            <p:nvPr/>
          </p:nvSpPr>
          <p:spPr>
            <a:xfrm>
              <a:off x="5926836" y="5050535"/>
              <a:ext cx="0" cy="714375"/>
            </a:xfrm>
            <a:custGeom>
              <a:avLst/>
              <a:gdLst/>
              <a:ahLst/>
              <a:cxnLst/>
              <a:rect l="l" t="t" r="r" b="b"/>
              <a:pathLst>
                <a:path h="714375">
                  <a:moveTo>
                    <a:pt x="0" y="0"/>
                  </a:moveTo>
                  <a:lnTo>
                    <a:pt x="0" y="713994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8" name="object 68"/>
            <p:cNvSpPr/>
            <p:nvPr/>
          </p:nvSpPr>
          <p:spPr>
            <a:xfrm>
              <a:off x="5926836" y="5050535"/>
              <a:ext cx="6985" cy="715010"/>
            </a:xfrm>
            <a:custGeom>
              <a:avLst/>
              <a:gdLst/>
              <a:ahLst/>
              <a:cxnLst/>
              <a:rect l="l" t="t" r="r" b="b"/>
              <a:pathLst>
                <a:path w="6985" h="715010">
                  <a:moveTo>
                    <a:pt x="6858" y="714756"/>
                  </a:moveTo>
                  <a:lnTo>
                    <a:pt x="6858" y="0"/>
                  </a:lnTo>
                  <a:lnTo>
                    <a:pt x="0" y="0"/>
                  </a:lnTo>
                  <a:lnTo>
                    <a:pt x="0" y="714756"/>
                  </a:lnTo>
                  <a:lnTo>
                    <a:pt x="6858" y="714756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69" name="object 69"/>
          <p:cNvGrpSpPr/>
          <p:nvPr/>
        </p:nvGrpSpPr>
        <p:grpSpPr>
          <a:xfrm>
            <a:off x="5569458" y="6043040"/>
            <a:ext cx="893444" cy="1007744"/>
            <a:chOff x="5569458" y="6043040"/>
            <a:chExt cx="893444" cy="1007744"/>
          </a:xfrm>
        </p:grpSpPr>
        <p:sp>
          <p:nvSpPr>
            <p:cNvPr id="70" name="object 70"/>
            <p:cNvSpPr/>
            <p:nvPr/>
          </p:nvSpPr>
          <p:spPr>
            <a:xfrm>
              <a:off x="5569458" y="6043421"/>
              <a:ext cx="893444" cy="0"/>
            </a:xfrm>
            <a:custGeom>
              <a:avLst/>
              <a:gdLst/>
              <a:ahLst/>
              <a:cxnLst/>
              <a:rect l="l" t="t" r="r" b="b"/>
              <a:pathLst>
                <a:path w="893445">
                  <a:moveTo>
                    <a:pt x="0" y="0"/>
                  </a:moveTo>
                  <a:lnTo>
                    <a:pt x="893063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1" name="object 71"/>
            <p:cNvSpPr/>
            <p:nvPr/>
          </p:nvSpPr>
          <p:spPr>
            <a:xfrm>
              <a:off x="5569458" y="6043421"/>
              <a:ext cx="893444" cy="6985"/>
            </a:xfrm>
            <a:custGeom>
              <a:avLst/>
              <a:gdLst/>
              <a:ahLst/>
              <a:cxnLst/>
              <a:rect l="l" t="t" r="r" b="b"/>
              <a:pathLst>
                <a:path w="893445" h="6985">
                  <a:moveTo>
                    <a:pt x="893063" y="6857"/>
                  </a:moveTo>
                  <a:lnTo>
                    <a:pt x="893063" y="0"/>
                  </a:lnTo>
                  <a:lnTo>
                    <a:pt x="0" y="0"/>
                  </a:lnTo>
                  <a:lnTo>
                    <a:pt x="0" y="6857"/>
                  </a:lnTo>
                  <a:lnTo>
                    <a:pt x="893063" y="6857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2" name="object 72"/>
            <p:cNvSpPr/>
            <p:nvPr/>
          </p:nvSpPr>
          <p:spPr>
            <a:xfrm>
              <a:off x="5569458" y="6900671"/>
              <a:ext cx="893444" cy="0"/>
            </a:xfrm>
            <a:custGeom>
              <a:avLst/>
              <a:gdLst/>
              <a:ahLst/>
              <a:cxnLst/>
              <a:rect l="l" t="t" r="r" b="b"/>
              <a:pathLst>
                <a:path w="893445">
                  <a:moveTo>
                    <a:pt x="0" y="0"/>
                  </a:moveTo>
                  <a:lnTo>
                    <a:pt x="893063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3" name="object 73"/>
            <p:cNvSpPr/>
            <p:nvPr/>
          </p:nvSpPr>
          <p:spPr>
            <a:xfrm>
              <a:off x="5569458" y="6900671"/>
              <a:ext cx="893444" cy="6985"/>
            </a:xfrm>
            <a:custGeom>
              <a:avLst/>
              <a:gdLst/>
              <a:ahLst/>
              <a:cxnLst/>
              <a:rect l="l" t="t" r="r" b="b"/>
              <a:pathLst>
                <a:path w="893445" h="6984">
                  <a:moveTo>
                    <a:pt x="893063" y="6857"/>
                  </a:moveTo>
                  <a:lnTo>
                    <a:pt x="893063" y="0"/>
                  </a:lnTo>
                  <a:lnTo>
                    <a:pt x="0" y="0"/>
                  </a:lnTo>
                  <a:lnTo>
                    <a:pt x="0" y="6857"/>
                  </a:lnTo>
                  <a:lnTo>
                    <a:pt x="893063" y="6857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4" name="object 74"/>
            <p:cNvSpPr/>
            <p:nvPr/>
          </p:nvSpPr>
          <p:spPr>
            <a:xfrm>
              <a:off x="5926836" y="6050279"/>
              <a:ext cx="0" cy="1000125"/>
            </a:xfrm>
            <a:custGeom>
              <a:avLst/>
              <a:gdLst/>
              <a:ahLst/>
              <a:cxnLst/>
              <a:rect l="l" t="t" r="r" b="b"/>
              <a:pathLst>
                <a:path h="1000125">
                  <a:moveTo>
                    <a:pt x="0" y="0"/>
                  </a:moveTo>
                  <a:lnTo>
                    <a:pt x="0" y="999744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5" name="object 75"/>
            <p:cNvSpPr/>
            <p:nvPr/>
          </p:nvSpPr>
          <p:spPr>
            <a:xfrm>
              <a:off x="5926836" y="6050279"/>
              <a:ext cx="6985" cy="1000760"/>
            </a:xfrm>
            <a:custGeom>
              <a:avLst/>
              <a:gdLst/>
              <a:ahLst/>
              <a:cxnLst/>
              <a:rect l="l" t="t" r="r" b="b"/>
              <a:pathLst>
                <a:path w="6985" h="1000759">
                  <a:moveTo>
                    <a:pt x="6858" y="1000506"/>
                  </a:moveTo>
                  <a:lnTo>
                    <a:pt x="6858" y="0"/>
                  </a:lnTo>
                  <a:lnTo>
                    <a:pt x="0" y="0"/>
                  </a:lnTo>
                  <a:lnTo>
                    <a:pt x="0" y="1000506"/>
                  </a:lnTo>
                  <a:lnTo>
                    <a:pt x="6858" y="1000506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76" name="object 76"/>
          <p:cNvSpPr/>
          <p:nvPr/>
        </p:nvSpPr>
        <p:spPr>
          <a:xfrm>
            <a:off x="6784085" y="1743455"/>
            <a:ext cx="893444" cy="21590"/>
          </a:xfrm>
          <a:custGeom>
            <a:avLst/>
            <a:gdLst/>
            <a:ahLst/>
            <a:cxnLst/>
            <a:rect l="l" t="t" r="r" b="b"/>
            <a:pathLst>
              <a:path w="893445" h="21589">
                <a:moveTo>
                  <a:pt x="893064" y="21336"/>
                </a:moveTo>
                <a:lnTo>
                  <a:pt x="893064" y="0"/>
                </a:lnTo>
                <a:lnTo>
                  <a:pt x="0" y="0"/>
                </a:lnTo>
                <a:lnTo>
                  <a:pt x="0" y="21336"/>
                </a:lnTo>
                <a:lnTo>
                  <a:pt x="893064" y="21336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graphicFrame>
        <p:nvGraphicFramePr>
          <p:cNvPr id="77" name="object 77"/>
          <p:cNvGraphicFramePr>
            <a:graphicFrameLocks noGrp="1"/>
          </p:cNvGraphicFramePr>
          <p:nvPr/>
        </p:nvGraphicFramePr>
        <p:xfrm>
          <a:off x="6780085" y="2042541"/>
          <a:ext cx="905510" cy="201231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6004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3276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4921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 marR="10160" algn="r">
                        <a:lnSpc>
                          <a:spcPct val="100000"/>
                        </a:lnSpc>
                        <a:spcBef>
                          <a:spcPts val="45"/>
                        </a:spcBef>
                      </a:pPr>
                      <a:r>
                        <a:rPr sz="850" spc="-20" dirty="0">
                          <a:latin typeface="Times New Roman"/>
                          <a:cs typeface="Times New Roman"/>
                        </a:rPr>
                        <a:t>787.5</a:t>
                      </a:r>
                      <a:endParaRPr sz="850">
                        <a:latin typeface="Times New Roman"/>
                        <a:cs typeface="Times New Roman"/>
                      </a:endParaRPr>
                    </a:p>
                  </a:txBody>
                  <a:tcPr marL="0" marR="0" marT="5715" marB="0">
                    <a:lnL w="9525">
                      <a:solidFill>
                        <a:srgbClr val="000000"/>
                      </a:solidFill>
                      <a:prstDash val="solid"/>
                    </a:lnL>
                    <a:lnT w="9525">
                      <a:solidFill>
                        <a:srgbClr val="000000"/>
                      </a:solidFill>
                      <a:prstDash val="soli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4287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9525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R="10160" algn="r">
                        <a:lnSpc>
                          <a:spcPts val="1019"/>
                        </a:lnSpc>
                      </a:pPr>
                      <a:r>
                        <a:rPr sz="850" spc="-20" dirty="0">
                          <a:solidFill>
                            <a:srgbClr val="7F7F7F"/>
                          </a:solidFill>
                          <a:latin typeface="Times New Roman"/>
                          <a:cs typeface="Times New Roman"/>
                        </a:rPr>
                        <a:t>250.0</a:t>
                      </a:r>
                      <a:endParaRPr sz="85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4287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9525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R="10160" algn="r">
                        <a:lnSpc>
                          <a:spcPts val="1015"/>
                        </a:lnSpc>
                      </a:pPr>
                      <a:r>
                        <a:rPr sz="850" spc="-20" dirty="0">
                          <a:solidFill>
                            <a:srgbClr val="7F7F7F"/>
                          </a:solidFill>
                          <a:latin typeface="Times New Roman"/>
                          <a:cs typeface="Times New Roman"/>
                        </a:rPr>
                        <a:t>25.0</a:t>
                      </a:r>
                      <a:endParaRPr sz="85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4287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9525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R="10160" algn="r">
                        <a:lnSpc>
                          <a:spcPts val="1019"/>
                        </a:lnSpc>
                      </a:pPr>
                      <a:r>
                        <a:rPr sz="850" spc="-20" dirty="0">
                          <a:solidFill>
                            <a:srgbClr val="7F7F7F"/>
                          </a:solidFill>
                          <a:latin typeface="Times New Roman"/>
                          <a:cs typeface="Times New Roman"/>
                        </a:rPr>
                        <a:t>150.0</a:t>
                      </a:r>
                      <a:endParaRPr sz="85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4287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9525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R="10160" algn="r">
                        <a:lnSpc>
                          <a:spcPts val="1015"/>
                        </a:lnSpc>
                      </a:pPr>
                      <a:r>
                        <a:rPr sz="850" spc="-20" dirty="0">
                          <a:solidFill>
                            <a:srgbClr val="7F7F7F"/>
                          </a:solidFill>
                          <a:latin typeface="Times New Roman"/>
                          <a:cs typeface="Times New Roman"/>
                        </a:rPr>
                        <a:t>60.0</a:t>
                      </a:r>
                      <a:endParaRPr sz="85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4287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9525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R="10160" algn="r">
                        <a:lnSpc>
                          <a:spcPts val="1019"/>
                        </a:lnSpc>
                      </a:pPr>
                      <a:r>
                        <a:rPr sz="850" spc="-20" dirty="0">
                          <a:solidFill>
                            <a:srgbClr val="7F7F7F"/>
                          </a:solidFill>
                          <a:latin typeface="Times New Roman"/>
                          <a:cs typeface="Times New Roman"/>
                        </a:rPr>
                        <a:t>15.0</a:t>
                      </a:r>
                      <a:endParaRPr sz="85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4287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9525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R="10160" algn="r">
                        <a:lnSpc>
                          <a:spcPts val="1015"/>
                        </a:lnSpc>
                      </a:pPr>
                      <a:r>
                        <a:rPr sz="850" spc="-20" dirty="0">
                          <a:solidFill>
                            <a:srgbClr val="7F7F7F"/>
                          </a:solidFill>
                          <a:latin typeface="Times New Roman"/>
                          <a:cs typeface="Times New Roman"/>
                        </a:rPr>
                        <a:t>12.5</a:t>
                      </a:r>
                      <a:endParaRPr sz="85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4287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9525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R="10160" algn="r">
                        <a:lnSpc>
                          <a:spcPts val="1019"/>
                        </a:lnSpc>
                      </a:pPr>
                      <a:r>
                        <a:rPr sz="850" spc="-10" dirty="0">
                          <a:solidFill>
                            <a:srgbClr val="7F7F7F"/>
                          </a:solidFill>
                          <a:latin typeface="Times New Roman"/>
                          <a:cs typeface="Times New Roman"/>
                        </a:rPr>
                        <a:t>0.0</a:t>
                      </a:r>
                      <a:endParaRPr sz="85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4287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9525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R="10160" algn="r">
                        <a:lnSpc>
                          <a:spcPts val="1015"/>
                        </a:lnSpc>
                      </a:pPr>
                      <a:r>
                        <a:rPr sz="850" spc="-20" dirty="0">
                          <a:solidFill>
                            <a:srgbClr val="7F7F7F"/>
                          </a:solidFill>
                          <a:latin typeface="Times New Roman"/>
                          <a:cs typeface="Times New Roman"/>
                        </a:rPr>
                        <a:t>275.0</a:t>
                      </a:r>
                      <a:endParaRPr sz="85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42879">
                <a:tc>
                  <a:txBody>
                    <a:bodyPr/>
                    <a:lstStyle/>
                    <a:p>
                      <a:pPr marR="5715" algn="r">
                        <a:lnSpc>
                          <a:spcPts val="1019"/>
                        </a:lnSpc>
                      </a:pPr>
                      <a:r>
                        <a:rPr sz="850" spc="-20" dirty="0">
                          <a:latin typeface="Times New Roman"/>
                          <a:cs typeface="Times New Roman"/>
                        </a:rPr>
                        <a:t>262.5</a:t>
                      </a:r>
                      <a:endParaRPr sz="85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9525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42879">
                <a:tc>
                  <a:txBody>
                    <a:bodyPr/>
                    <a:lstStyle/>
                    <a:p>
                      <a:pPr marR="6350" algn="r">
                        <a:lnSpc>
                          <a:spcPts val="1015"/>
                        </a:lnSpc>
                      </a:pPr>
                      <a:r>
                        <a:rPr sz="850" spc="-20" dirty="0">
                          <a:solidFill>
                            <a:srgbClr val="7F7F7F"/>
                          </a:solidFill>
                          <a:latin typeface="Times New Roman"/>
                          <a:cs typeface="Times New Roman"/>
                        </a:rPr>
                        <a:t>250.0</a:t>
                      </a:r>
                      <a:endParaRPr sz="85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9525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42879">
                <a:tc>
                  <a:txBody>
                    <a:bodyPr/>
                    <a:lstStyle/>
                    <a:p>
                      <a:pPr marR="6350" algn="r">
                        <a:lnSpc>
                          <a:spcPts val="1019"/>
                        </a:lnSpc>
                      </a:pPr>
                      <a:r>
                        <a:rPr sz="850" spc="-20" dirty="0">
                          <a:solidFill>
                            <a:srgbClr val="7F7F7F"/>
                          </a:solidFill>
                          <a:latin typeface="Times New Roman"/>
                          <a:cs typeface="Times New Roman"/>
                        </a:rPr>
                        <a:t>12.5</a:t>
                      </a:r>
                      <a:endParaRPr sz="85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9525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36114">
                <a:tc>
                  <a:txBody>
                    <a:bodyPr/>
                    <a:lstStyle/>
                    <a:p>
                      <a:pPr marR="6350" algn="r">
                        <a:lnSpc>
                          <a:spcPts val="969"/>
                        </a:lnSpc>
                      </a:pPr>
                      <a:r>
                        <a:rPr sz="850" spc="-10" dirty="0">
                          <a:solidFill>
                            <a:srgbClr val="7F7F7F"/>
                          </a:solidFill>
                          <a:latin typeface="Times New Roman"/>
                          <a:cs typeface="Times New Roman"/>
                        </a:rPr>
                        <a:t>0.0</a:t>
                      </a:r>
                      <a:endParaRPr sz="85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9525">
                      <a:solidFill>
                        <a:srgbClr val="000000"/>
                      </a:solidFill>
                      <a:prstDash val="solid"/>
                    </a:lnR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147256">
                <a:tc>
                  <a:txBody>
                    <a:bodyPr/>
                    <a:lstStyle/>
                    <a:p>
                      <a:pPr marR="6350" algn="r">
                        <a:lnSpc>
                          <a:spcPts val="1010"/>
                        </a:lnSpc>
                        <a:spcBef>
                          <a:spcPts val="50"/>
                        </a:spcBef>
                      </a:pPr>
                      <a:r>
                        <a:rPr sz="850" spc="-20" dirty="0">
                          <a:latin typeface="Times New Roman"/>
                          <a:cs typeface="Times New Roman"/>
                        </a:rPr>
                        <a:t>525.0</a:t>
                      </a:r>
                      <a:endParaRPr sz="850">
                        <a:latin typeface="Times New Roman"/>
                        <a:cs typeface="Times New Roman"/>
                      </a:endParaRPr>
                    </a:p>
                  </a:txBody>
                  <a:tcPr marL="0" marR="0" marT="6350" marB="0"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T w="9525">
                      <a:solidFill>
                        <a:srgbClr val="000000"/>
                      </a:solidFill>
                      <a:prstDash val="soli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</a:tbl>
          </a:graphicData>
        </a:graphic>
      </p:graphicFrame>
      <p:sp>
        <p:nvSpPr>
          <p:cNvPr id="113" name="object 113"/>
          <p:cNvSpPr txBox="1"/>
          <p:nvPr/>
        </p:nvSpPr>
        <p:spPr>
          <a:xfrm>
            <a:off x="999247" y="5481210"/>
            <a:ext cx="384175" cy="14414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850" spc="-15" dirty="0">
                <a:latin typeface="Times New Roman"/>
                <a:cs typeface="Times New Roman"/>
              </a:rPr>
              <a:t>Account</a:t>
            </a:r>
            <a:endParaRPr sz="850">
              <a:latin typeface="Times New Roman"/>
              <a:cs typeface="Times New Roman"/>
            </a:endParaRPr>
          </a:p>
        </p:txBody>
      </p:sp>
      <p:sp>
        <p:nvSpPr>
          <p:cNvPr id="114" name="object 114"/>
          <p:cNvSpPr txBox="1"/>
          <p:nvPr/>
        </p:nvSpPr>
        <p:spPr>
          <a:xfrm>
            <a:off x="4457187" y="5624426"/>
            <a:ext cx="257810" cy="14414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850" spc="-40" dirty="0">
                <a:latin typeface="Times New Roman"/>
                <a:cs typeface="Times New Roman"/>
              </a:rPr>
              <a:t>2</a:t>
            </a:r>
            <a:r>
              <a:rPr sz="850" spc="-35" dirty="0">
                <a:latin typeface="Times New Roman"/>
                <a:cs typeface="Times New Roman"/>
              </a:rPr>
              <a:t>8</a:t>
            </a:r>
            <a:r>
              <a:rPr sz="850" spc="-40" dirty="0">
                <a:latin typeface="Times New Roman"/>
                <a:cs typeface="Times New Roman"/>
              </a:rPr>
              <a:t>7</a:t>
            </a:r>
            <a:r>
              <a:rPr sz="850" spc="10" dirty="0">
                <a:latin typeface="Times New Roman"/>
                <a:cs typeface="Times New Roman"/>
              </a:rPr>
              <a:t>.</a:t>
            </a:r>
            <a:r>
              <a:rPr sz="850" spc="-5" dirty="0">
                <a:latin typeface="Times New Roman"/>
                <a:cs typeface="Times New Roman"/>
              </a:rPr>
              <a:t>5</a:t>
            </a:r>
            <a:endParaRPr sz="850">
              <a:latin typeface="Times New Roman"/>
              <a:cs typeface="Times New Roman"/>
            </a:endParaRPr>
          </a:p>
        </p:txBody>
      </p:sp>
      <p:sp>
        <p:nvSpPr>
          <p:cNvPr id="115" name="object 115"/>
          <p:cNvSpPr txBox="1"/>
          <p:nvPr/>
        </p:nvSpPr>
        <p:spPr>
          <a:xfrm>
            <a:off x="5721333" y="5624426"/>
            <a:ext cx="208279" cy="14414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850" spc="-35" dirty="0">
                <a:latin typeface="Times New Roman"/>
                <a:cs typeface="Times New Roman"/>
              </a:rPr>
              <a:t>2</a:t>
            </a:r>
            <a:r>
              <a:rPr sz="850" spc="-40" dirty="0">
                <a:latin typeface="Times New Roman"/>
                <a:cs typeface="Times New Roman"/>
              </a:rPr>
              <a:t>5</a:t>
            </a:r>
            <a:r>
              <a:rPr sz="850" spc="10" dirty="0">
                <a:latin typeface="Times New Roman"/>
                <a:cs typeface="Times New Roman"/>
              </a:rPr>
              <a:t>.</a:t>
            </a:r>
            <a:r>
              <a:rPr sz="850" spc="-5" dirty="0">
                <a:latin typeface="Times New Roman"/>
                <a:cs typeface="Times New Roman"/>
              </a:rPr>
              <a:t>0</a:t>
            </a:r>
            <a:endParaRPr sz="850">
              <a:latin typeface="Times New Roman"/>
              <a:cs typeface="Times New Roman"/>
            </a:endParaRPr>
          </a:p>
        </p:txBody>
      </p:sp>
      <p:sp>
        <p:nvSpPr>
          <p:cNvPr id="116" name="object 116"/>
          <p:cNvSpPr txBox="1"/>
          <p:nvPr/>
        </p:nvSpPr>
        <p:spPr>
          <a:xfrm>
            <a:off x="3149608" y="5910174"/>
            <a:ext cx="310515" cy="14414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850" dirty="0">
                <a:latin typeface="Times New Roman"/>
                <a:cs typeface="Times New Roman"/>
              </a:rPr>
              <a:t>As</a:t>
            </a:r>
            <a:r>
              <a:rPr sz="850" spc="5" dirty="0">
                <a:latin typeface="Times New Roman"/>
                <a:cs typeface="Times New Roman"/>
              </a:rPr>
              <a:t>s</a:t>
            </a:r>
            <a:r>
              <a:rPr sz="850" spc="10" dirty="0">
                <a:latin typeface="Times New Roman"/>
                <a:cs typeface="Times New Roman"/>
              </a:rPr>
              <a:t>e</a:t>
            </a:r>
            <a:r>
              <a:rPr sz="850" spc="-15" dirty="0">
                <a:latin typeface="Times New Roman"/>
                <a:cs typeface="Times New Roman"/>
              </a:rPr>
              <a:t>t</a:t>
            </a:r>
            <a:r>
              <a:rPr sz="850" spc="-5" dirty="0">
                <a:latin typeface="Times New Roman"/>
                <a:cs typeface="Times New Roman"/>
              </a:rPr>
              <a:t>s</a:t>
            </a:r>
            <a:endParaRPr sz="850">
              <a:latin typeface="Times New Roman"/>
              <a:cs typeface="Times New Roman"/>
            </a:endParaRPr>
          </a:p>
        </p:txBody>
      </p:sp>
      <p:sp>
        <p:nvSpPr>
          <p:cNvPr id="117" name="object 117"/>
          <p:cNvSpPr txBox="1"/>
          <p:nvPr/>
        </p:nvSpPr>
        <p:spPr>
          <a:xfrm>
            <a:off x="3606779" y="5910174"/>
            <a:ext cx="417195" cy="14414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850" spc="-40" dirty="0">
                <a:latin typeface="Times New Roman"/>
                <a:cs typeface="Times New Roman"/>
              </a:rPr>
              <a:t>Liabilities</a:t>
            </a:r>
            <a:endParaRPr sz="850">
              <a:latin typeface="Times New Roman"/>
              <a:cs typeface="Times New Roman"/>
            </a:endParaRPr>
          </a:p>
        </p:txBody>
      </p:sp>
      <p:sp>
        <p:nvSpPr>
          <p:cNvPr id="118" name="object 118"/>
          <p:cNvSpPr txBox="1"/>
          <p:nvPr/>
        </p:nvSpPr>
        <p:spPr>
          <a:xfrm>
            <a:off x="4364368" y="5910174"/>
            <a:ext cx="309880" cy="14414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850" dirty="0">
                <a:latin typeface="Times New Roman"/>
                <a:cs typeface="Times New Roman"/>
              </a:rPr>
              <a:t>Ass</a:t>
            </a:r>
            <a:r>
              <a:rPr sz="850" spc="15" dirty="0">
                <a:latin typeface="Times New Roman"/>
                <a:cs typeface="Times New Roman"/>
              </a:rPr>
              <a:t>e</a:t>
            </a:r>
            <a:r>
              <a:rPr sz="850" spc="-20" dirty="0">
                <a:latin typeface="Times New Roman"/>
                <a:cs typeface="Times New Roman"/>
              </a:rPr>
              <a:t>t</a:t>
            </a:r>
            <a:r>
              <a:rPr sz="850" spc="-5" dirty="0">
                <a:latin typeface="Times New Roman"/>
                <a:cs typeface="Times New Roman"/>
              </a:rPr>
              <a:t>s</a:t>
            </a:r>
            <a:endParaRPr sz="850">
              <a:latin typeface="Times New Roman"/>
              <a:cs typeface="Times New Roman"/>
            </a:endParaRPr>
          </a:p>
        </p:txBody>
      </p:sp>
      <p:sp>
        <p:nvSpPr>
          <p:cNvPr id="119" name="object 119"/>
          <p:cNvSpPr txBox="1"/>
          <p:nvPr/>
        </p:nvSpPr>
        <p:spPr>
          <a:xfrm>
            <a:off x="4821540" y="5910174"/>
            <a:ext cx="422275" cy="28702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9525" algn="r">
              <a:lnSpc>
                <a:spcPct val="100000"/>
              </a:lnSpc>
            </a:pPr>
            <a:r>
              <a:rPr sz="850" spc="-40" dirty="0">
                <a:latin typeface="Times New Roman"/>
                <a:cs typeface="Times New Roman"/>
              </a:rPr>
              <a:t>Liabilities</a:t>
            </a:r>
            <a:endParaRPr sz="850">
              <a:latin typeface="Times New Roman"/>
              <a:cs typeface="Times New Roman"/>
            </a:endParaRPr>
          </a:p>
          <a:p>
            <a:pPr marR="5080" algn="r">
              <a:lnSpc>
                <a:spcPct val="100000"/>
              </a:lnSpc>
              <a:spcBef>
                <a:spcPts val="100"/>
              </a:spcBef>
            </a:pPr>
            <a:r>
              <a:rPr sz="850" spc="-20" dirty="0">
                <a:latin typeface="Times New Roman"/>
                <a:cs typeface="Times New Roman"/>
              </a:rPr>
              <a:t>287.5</a:t>
            </a:r>
            <a:endParaRPr sz="850">
              <a:latin typeface="Times New Roman"/>
              <a:cs typeface="Times New Roman"/>
            </a:endParaRPr>
          </a:p>
        </p:txBody>
      </p:sp>
      <p:sp>
        <p:nvSpPr>
          <p:cNvPr id="120" name="object 120"/>
          <p:cNvSpPr txBox="1"/>
          <p:nvPr/>
        </p:nvSpPr>
        <p:spPr>
          <a:xfrm>
            <a:off x="5578357" y="5910174"/>
            <a:ext cx="310515" cy="14414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850" spc="5" dirty="0">
                <a:latin typeface="Times New Roman"/>
                <a:cs typeface="Times New Roman"/>
              </a:rPr>
              <a:t>A</a:t>
            </a:r>
            <a:r>
              <a:rPr sz="850" dirty="0">
                <a:latin typeface="Times New Roman"/>
                <a:cs typeface="Times New Roman"/>
              </a:rPr>
              <a:t>ss</a:t>
            </a:r>
            <a:r>
              <a:rPr sz="850" spc="15" dirty="0">
                <a:latin typeface="Times New Roman"/>
                <a:cs typeface="Times New Roman"/>
              </a:rPr>
              <a:t>e</a:t>
            </a:r>
            <a:r>
              <a:rPr sz="850" spc="-20" dirty="0">
                <a:latin typeface="Times New Roman"/>
                <a:cs typeface="Times New Roman"/>
              </a:rPr>
              <a:t>t</a:t>
            </a:r>
            <a:r>
              <a:rPr sz="850" spc="-5" dirty="0">
                <a:latin typeface="Times New Roman"/>
                <a:cs typeface="Times New Roman"/>
              </a:rPr>
              <a:t>s</a:t>
            </a:r>
            <a:endParaRPr sz="850">
              <a:latin typeface="Times New Roman"/>
              <a:cs typeface="Times New Roman"/>
            </a:endParaRPr>
          </a:p>
        </p:txBody>
      </p:sp>
      <p:sp>
        <p:nvSpPr>
          <p:cNvPr id="121" name="object 121"/>
          <p:cNvSpPr txBox="1"/>
          <p:nvPr/>
        </p:nvSpPr>
        <p:spPr>
          <a:xfrm>
            <a:off x="6035529" y="5910174"/>
            <a:ext cx="421640" cy="28702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8890" algn="r">
              <a:lnSpc>
                <a:spcPct val="100000"/>
              </a:lnSpc>
            </a:pPr>
            <a:r>
              <a:rPr sz="850" spc="-40" dirty="0">
                <a:latin typeface="Times New Roman"/>
                <a:cs typeface="Times New Roman"/>
              </a:rPr>
              <a:t>Liabilities</a:t>
            </a:r>
            <a:endParaRPr sz="850">
              <a:latin typeface="Times New Roman"/>
              <a:cs typeface="Times New Roman"/>
            </a:endParaRPr>
          </a:p>
          <a:p>
            <a:pPr marR="5080" algn="r">
              <a:lnSpc>
                <a:spcPct val="100000"/>
              </a:lnSpc>
              <a:spcBef>
                <a:spcPts val="100"/>
              </a:spcBef>
            </a:pPr>
            <a:r>
              <a:rPr sz="850" spc="-20" dirty="0">
                <a:latin typeface="Times New Roman"/>
                <a:cs typeface="Times New Roman"/>
              </a:rPr>
              <a:t>25.0</a:t>
            </a:r>
            <a:endParaRPr sz="850">
              <a:latin typeface="Times New Roman"/>
              <a:cs typeface="Times New Roman"/>
            </a:endParaRPr>
          </a:p>
        </p:txBody>
      </p:sp>
      <p:sp>
        <p:nvSpPr>
          <p:cNvPr id="122" name="object 122"/>
          <p:cNvSpPr txBox="1"/>
          <p:nvPr/>
        </p:nvSpPr>
        <p:spPr>
          <a:xfrm>
            <a:off x="6793106" y="5910174"/>
            <a:ext cx="310515" cy="14414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850" dirty="0">
                <a:latin typeface="Times New Roman"/>
                <a:cs typeface="Times New Roman"/>
              </a:rPr>
              <a:t>A</a:t>
            </a:r>
            <a:r>
              <a:rPr sz="850" spc="5" dirty="0">
                <a:latin typeface="Times New Roman"/>
                <a:cs typeface="Times New Roman"/>
              </a:rPr>
              <a:t>s</a:t>
            </a:r>
            <a:r>
              <a:rPr sz="850" dirty="0">
                <a:latin typeface="Times New Roman"/>
                <a:cs typeface="Times New Roman"/>
              </a:rPr>
              <a:t>s</a:t>
            </a:r>
            <a:r>
              <a:rPr sz="850" spc="10" dirty="0">
                <a:latin typeface="Times New Roman"/>
                <a:cs typeface="Times New Roman"/>
              </a:rPr>
              <a:t>e</a:t>
            </a:r>
            <a:r>
              <a:rPr sz="850" spc="-15" dirty="0">
                <a:latin typeface="Times New Roman"/>
                <a:cs typeface="Times New Roman"/>
              </a:rPr>
              <a:t>t</a:t>
            </a:r>
            <a:r>
              <a:rPr sz="850" spc="-5" dirty="0">
                <a:latin typeface="Times New Roman"/>
                <a:cs typeface="Times New Roman"/>
              </a:rPr>
              <a:t>s</a:t>
            </a:r>
            <a:endParaRPr sz="850">
              <a:latin typeface="Times New Roman"/>
              <a:cs typeface="Times New Roman"/>
            </a:endParaRPr>
          </a:p>
        </p:txBody>
      </p:sp>
      <p:sp>
        <p:nvSpPr>
          <p:cNvPr id="123" name="object 123"/>
          <p:cNvSpPr txBox="1"/>
          <p:nvPr/>
        </p:nvSpPr>
        <p:spPr>
          <a:xfrm>
            <a:off x="7250277" y="5910174"/>
            <a:ext cx="421640" cy="28702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8255" algn="r">
              <a:lnSpc>
                <a:spcPct val="100000"/>
              </a:lnSpc>
            </a:pPr>
            <a:r>
              <a:rPr sz="850" spc="-40" dirty="0">
                <a:latin typeface="Times New Roman"/>
                <a:cs typeface="Times New Roman"/>
              </a:rPr>
              <a:t>Liabilities</a:t>
            </a:r>
            <a:endParaRPr sz="850">
              <a:latin typeface="Times New Roman"/>
              <a:cs typeface="Times New Roman"/>
            </a:endParaRPr>
          </a:p>
          <a:p>
            <a:pPr marR="5080" algn="r">
              <a:lnSpc>
                <a:spcPct val="100000"/>
              </a:lnSpc>
              <a:spcBef>
                <a:spcPts val="100"/>
              </a:spcBef>
            </a:pPr>
            <a:r>
              <a:rPr sz="850" spc="-20" dirty="0">
                <a:latin typeface="Times New Roman"/>
                <a:cs typeface="Times New Roman"/>
              </a:rPr>
              <a:t>237.5</a:t>
            </a:r>
            <a:endParaRPr sz="850">
              <a:latin typeface="Times New Roman"/>
              <a:cs typeface="Times New Roman"/>
            </a:endParaRPr>
          </a:p>
        </p:txBody>
      </p:sp>
      <p:sp>
        <p:nvSpPr>
          <p:cNvPr id="124" name="object 124"/>
          <p:cNvSpPr txBox="1"/>
          <p:nvPr/>
        </p:nvSpPr>
        <p:spPr>
          <a:xfrm>
            <a:off x="4457205" y="6195932"/>
            <a:ext cx="257810" cy="85851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850" spc="-40" dirty="0">
                <a:latin typeface="Times New Roman"/>
                <a:cs typeface="Times New Roman"/>
              </a:rPr>
              <a:t>2</a:t>
            </a:r>
            <a:r>
              <a:rPr sz="850" spc="-35" dirty="0">
                <a:latin typeface="Times New Roman"/>
                <a:cs typeface="Times New Roman"/>
              </a:rPr>
              <a:t>3</a:t>
            </a:r>
            <a:r>
              <a:rPr sz="850" spc="-40" dirty="0">
                <a:latin typeface="Times New Roman"/>
                <a:cs typeface="Times New Roman"/>
              </a:rPr>
              <a:t>7</a:t>
            </a:r>
            <a:r>
              <a:rPr sz="850" spc="10" dirty="0">
                <a:latin typeface="Times New Roman"/>
                <a:cs typeface="Times New Roman"/>
              </a:rPr>
              <a:t>.</a:t>
            </a:r>
            <a:r>
              <a:rPr sz="850" spc="-5" dirty="0">
                <a:latin typeface="Times New Roman"/>
                <a:cs typeface="Times New Roman"/>
              </a:rPr>
              <a:t>5</a:t>
            </a:r>
            <a:endParaRPr sz="85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850" spc="-40" dirty="0">
                <a:solidFill>
                  <a:srgbClr val="7F7F7F"/>
                </a:solidFill>
                <a:latin typeface="Times New Roman"/>
                <a:cs typeface="Times New Roman"/>
              </a:rPr>
              <a:t>1</a:t>
            </a:r>
            <a:r>
              <a:rPr sz="850" spc="-35" dirty="0">
                <a:solidFill>
                  <a:srgbClr val="7F7F7F"/>
                </a:solidFill>
                <a:latin typeface="Times New Roman"/>
                <a:cs typeface="Times New Roman"/>
              </a:rPr>
              <a:t>5</a:t>
            </a:r>
            <a:r>
              <a:rPr sz="850" spc="-40" dirty="0">
                <a:solidFill>
                  <a:srgbClr val="7F7F7F"/>
                </a:solidFill>
                <a:latin typeface="Times New Roman"/>
                <a:cs typeface="Times New Roman"/>
              </a:rPr>
              <a:t>0</a:t>
            </a:r>
            <a:r>
              <a:rPr sz="850" spc="10" dirty="0">
                <a:solidFill>
                  <a:srgbClr val="7F7F7F"/>
                </a:solidFill>
                <a:latin typeface="Times New Roman"/>
                <a:cs typeface="Times New Roman"/>
              </a:rPr>
              <a:t>.</a:t>
            </a:r>
            <a:r>
              <a:rPr sz="850" spc="-5" dirty="0">
                <a:solidFill>
                  <a:srgbClr val="7F7F7F"/>
                </a:solidFill>
                <a:latin typeface="Times New Roman"/>
                <a:cs typeface="Times New Roman"/>
              </a:rPr>
              <a:t>0</a:t>
            </a:r>
            <a:endParaRPr sz="850">
              <a:latin typeface="Times New Roman"/>
              <a:cs typeface="Times New Roman"/>
            </a:endParaRPr>
          </a:p>
          <a:p>
            <a:pPr marL="62230">
              <a:lnSpc>
                <a:spcPct val="100000"/>
              </a:lnSpc>
              <a:spcBef>
                <a:spcPts val="110"/>
              </a:spcBef>
            </a:pPr>
            <a:r>
              <a:rPr sz="850" spc="-35" dirty="0">
                <a:solidFill>
                  <a:srgbClr val="7F7F7F"/>
                </a:solidFill>
                <a:latin typeface="Times New Roman"/>
                <a:cs typeface="Times New Roman"/>
              </a:rPr>
              <a:t>6</a:t>
            </a:r>
            <a:r>
              <a:rPr sz="850" spc="-40" dirty="0">
                <a:solidFill>
                  <a:srgbClr val="7F7F7F"/>
                </a:solidFill>
                <a:latin typeface="Times New Roman"/>
                <a:cs typeface="Times New Roman"/>
              </a:rPr>
              <a:t>0</a:t>
            </a:r>
            <a:r>
              <a:rPr sz="850" spc="10" dirty="0">
                <a:solidFill>
                  <a:srgbClr val="7F7F7F"/>
                </a:solidFill>
                <a:latin typeface="Times New Roman"/>
                <a:cs typeface="Times New Roman"/>
              </a:rPr>
              <a:t>.</a:t>
            </a:r>
            <a:r>
              <a:rPr sz="850" spc="-5" dirty="0">
                <a:solidFill>
                  <a:srgbClr val="7F7F7F"/>
                </a:solidFill>
                <a:latin typeface="Times New Roman"/>
                <a:cs typeface="Times New Roman"/>
              </a:rPr>
              <a:t>0</a:t>
            </a:r>
            <a:endParaRPr sz="850">
              <a:latin typeface="Times New Roman"/>
              <a:cs typeface="Times New Roman"/>
            </a:endParaRPr>
          </a:p>
          <a:p>
            <a:pPr marL="62230">
              <a:lnSpc>
                <a:spcPct val="100000"/>
              </a:lnSpc>
              <a:spcBef>
                <a:spcPts val="100"/>
              </a:spcBef>
            </a:pPr>
            <a:r>
              <a:rPr sz="850" spc="-35" dirty="0">
                <a:solidFill>
                  <a:srgbClr val="7F7F7F"/>
                </a:solidFill>
                <a:latin typeface="Times New Roman"/>
                <a:cs typeface="Times New Roman"/>
              </a:rPr>
              <a:t>1</a:t>
            </a:r>
            <a:r>
              <a:rPr sz="850" spc="-40" dirty="0">
                <a:solidFill>
                  <a:srgbClr val="7F7F7F"/>
                </a:solidFill>
                <a:latin typeface="Times New Roman"/>
                <a:cs typeface="Times New Roman"/>
              </a:rPr>
              <a:t>5</a:t>
            </a:r>
            <a:r>
              <a:rPr sz="850" spc="10" dirty="0">
                <a:solidFill>
                  <a:srgbClr val="7F7F7F"/>
                </a:solidFill>
                <a:latin typeface="Times New Roman"/>
                <a:cs typeface="Times New Roman"/>
              </a:rPr>
              <a:t>.</a:t>
            </a:r>
            <a:r>
              <a:rPr sz="850" spc="-5" dirty="0">
                <a:solidFill>
                  <a:srgbClr val="7F7F7F"/>
                </a:solidFill>
                <a:latin typeface="Times New Roman"/>
                <a:cs typeface="Times New Roman"/>
              </a:rPr>
              <a:t>0</a:t>
            </a:r>
            <a:endParaRPr sz="850">
              <a:latin typeface="Times New Roman"/>
              <a:cs typeface="Times New Roman"/>
            </a:endParaRPr>
          </a:p>
          <a:p>
            <a:pPr marL="62230">
              <a:lnSpc>
                <a:spcPct val="100000"/>
              </a:lnSpc>
              <a:spcBef>
                <a:spcPts val="110"/>
              </a:spcBef>
            </a:pPr>
            <a:r>
              <a:rPr sz="850" spc="-35" dirty="0">
                <a:solidFill>
                  <a:srgbClr val="7F7F7F"/>
                </a:solidFill>
                <a:latin typeface="Times New Roman"/>
                <a:cs typeface="Times New Roman"/>
              </a:rPr>
              <a:t>1</a:t>
            </a:r>
            <a:r>
              <a:rPr sz="850" spc="-40" dirty="0">
                <a:solidFill>
                  <a:srgbClr val="7F7F7F"/>
                </a:solidFill>
                <a:latin typeface="Times New Roman"/>
                <a:cs typeface="Times New Roman"/>
              </a:rPr>
              <a:t>2</a:t>
            </a:r>
            <a:r>
              <a:rPr sz="850" spc="10" dirty="0">
                <a:solidFill>
                  <a:srgbClr val="7F7F7F"/>
                </a:solidFill>
                <a:latin typeface="Times New Roman"/>
                <a:cs typeface="Times New Roman"/>
              </a:rPr>
              <a:t>.</a:t>
            </a:r>
            <a:r>
              <a:rPr sz="850" spc="-5" dirty="0">
                <a:solidFill>
                  <a:srgbClr val="7F7F7F"/>
                </a:solidFill>
                <a:latin typeface="Times New Roman"/>
                <a:cs typeface="Times New Roman"/>
              </a:rPr>
              <a:t>5</a:t>
            </a:r>
            <a:endParaRPr sz="850">
              <a:latin typeface="Times New Roman"/>
              <a:cs typeface="Times New Roman"/>
            </a:endParaRPr>
          </a:p>
          <a:p>
            <a:pPr marL="62230">
              <a:lnSpc>
                <a:spcPct val="100000"/>
              </a:lnSpc>
              <a:spcBef>
                <a:spcPts val="100"/>
              </a:spcBef>
            </a:pPr>
            <a:r>
              <a:rPr sz="850" spc="-35" dirty="0">
                <a:latin typeface="Times New Roman"/>
                <a:cs typeface="Times New Roman"/>
              </a:rPr>
              <a:t>5</a:t>
            </a:r>
            <a:r>
              <a:rPr sz="850" spc="-40" dirty="0">
                <a:latin typeface="Times New Roman"/>
                <a:cs typeface="Times New Roman"/>
              </a:rPr>
              <a:t>0</a:t>
            </a:r>
            <a:r>
              <a:rPr sz="850" spc="10" dirty="0">
                <a:latin typeface="Times New Roman"/>
                <a:cs typeface="Times New Roman"/>
              </a:rPr>
              <a:t>.</a:t>
            </a:r>
            <a:r>
              <a:rPr sz="850" spc="-5" dirty="0">
                <a:latin typeface="Times New Roman"/>
                <a:cs typeface="Times New Roman"/>
              </a:rPr>
              <a:t>0</a:t>
            </a:r>
            <a:endParaRPr sz="850">
              <a:latin typeface="Times New Roman"/>
              <a:cs typeface="Times New Roman"/>
            </a:endParaRPr>
          </a:p>
        </p:txBody>
      </p:sp>
      <p:sp>
        <p:nvSpPr>
          <p:cNvPr id="125" name="object 125"/>
          <p:cNvSpPr txBox="1"/>
          <p:nvPr/>
        </p:nvSpPr>
        <p:spPr>
          <a:xfrm>
            <a:off x="5771750" y="6195932"/>
            <a:ext cx="157480" cy="14414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850" spc="-40" dirty="0">
                <a:latin typeface="Times New Roman"/>
                <a:cs typeface="Times New Roman"/>
              </a:rPr>
              <a:t>0</a:t>
            </a:r>
            <a:r>
              <a:rPr sz="850" spc="10" dirty="0">
                <a:latin typeface="Times New Roman"/>
                <a:cs typeface="Times New Roman"/>
              </a:rPr>
              <a:t>.</a:t>
            </a:r>
            <a:r>
              <a:rPr sz="850" spc="-5" dirty="0">
                <a:latin typeface="Times New Roman"/>
                <a:cs typeface="Times New Roman"/>
              </a:rPr>
              <a:t>0</a:t>
            </a:r>
            <a:endParaRPr sz="850">
              <a:latin typeface="Times New Roman"/>
              <a:cs typeface="Times New Roman"/>
            </a:endParaRPr>
          </a:p>
        </p:txBody>
      </p:sp>
      <p:sp>
        <p:nvSpPr>
          <p:cNvPr id="126" name="object 126"/>
          <p:cNvSpPr txBox="1"/>
          <p:nvPr/>
        </p:nvSpPr>
        <p:spPr>
          <a:xfrm>
            <a:off x="6885694" y="6195932"/>
            <a:ext cx="257810" cy="85851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850" spc="-35" dirty="0">
                <a:latin typeface="Times New Roman"/>
                <a:cs typeface="Times New Roman"/>
              </a:rPr>
              <a:t>2</a:t>
            </a:r>
            <a:r>
              <a:rPr sz="850" spc="-40" dirty="0">
                <a:latin typeface="Times New Roman"/>
                <a:cs typeface="Times New Roman"/>
              </a:rPr>
              <a:t>3</a:t>
            </a:r>
            <a:r>
              <a:rPr sz="850" spc="-35" dirty="0">
                <a:latin typeface="Times New Roman"/>
                <a:cs typeface="Times New Roman"/>
              </a:rPr>
              <a:t>7</a:t>
            </a:r>
            <a:r>
              <a:rPr sz="850" spc="5" dirty="0">
                <a:latin typeface="Times New Roman"/>
                <a:cs typeface="Times New Roman"/>
              </a:rPr>
              <a:t>.</a:t>
            </a:r>
            <a:r>
              <a:rPr sz="850" spc="-5" dirty="0">
                <a:latin typeface="Times New Roman"/>
                <a:cs typeface="Times New Roman"/>
              </a:rPr>
              <a:t>5</a:t>
            </a:r>
            <a:endParaRPr sz="850">
              <a:latin typeface="Times New Roman"/>
              <a:cs typeface="Times New Roman"/>
            </a:endParaRPr>
          </a:p>
          <a:p>
            <a:pPr marR="5080" algn="r">
              <a:lnSpc>
                <a:spcPct val="100000"/>
              </a:lnSpc>
              <a:spcBef>
                <a:spcPts val="100"/>
              </a:spcBef>
            </a:pPr>
            <a:r>
              <a:rPr sz="850" spc="-35" dirty="0">
                <a:solidFill>
                  <a:srgbClr val="7F7F7F"/>
                </a:solidFill>
                <a:latin typeface="Times New Roman"/>
                <a:cs typeface="Times New Roman"/>
              </a:rPr>
              <a:t>1</a:t>
            </a:r>
            <a:r>
              <a:rPr sz="850" spc="-40" dirty="0">
                <a:solidFill>
                  <a:srgbClr val="7F7F7F"/>
                </a:solidFill>
                <a:latin typeface="Times New Roman"/>
                <a:cs typeface="Times New Roman"/>
              </a:rPr>
              <a:t>5</a:t>
            </a:r>
            <a:r>
              <a:rPr sz="850" spc="-35" dirty="0">
                <a:solidFill>
                  <a:srgbClr val="7F7F7F"/>
                </a:solidFill>
                <a:latin typeface="Times New Roman"/>
                <a:cs typeface="Times New Roman"/>
              </a:rPr>
              <a:t>0</a:t>
            </a:r>
            <a:r>
              <a:rPr sz="850" spc="5" dirty="0">
                <a:solidFill>
                  <a:srgbClr val="7F7F7F"/>
                </a:solidFill>
                <a:latin typeface="Times New Roman"/>
                <a:cs typeface="Times New Roman"/>
              </a:rPr>
              <a:t>.</a:t>
            </a:r>
            <a:r>
              <a:rPr sz="850" spc="-5" dirty="0">
                <a:solidFill>
                  <a:srgbClr val="7F7F7F"/>
                </a:solidFill>
                <a:latin typeface="Times New Roman"/>
                <a:cs typeface="Times New Roman"/>
              </a:rPr>
              <a:t>0</a:t>
            </a:r>
            <a:endParaRPr sz="850">
              <a:latin typeface="Times New Roman"/>
              <a:cs typeface="Times New Roman"/>
            </a:endParaRPr>
          </a:p>
          <a:p>
            <a:pPr marR="5080" algn="r">
              <a:lnSpc>
                <a:spcPct val="100000"/>
              </a:lnSpc>
              <a:spcBef>
                <a:spcPts val="110"/>
              </a:spcBef>
            </a:pPr>
            <a:r>
              <a:rPr sz="850" spc="-20" dirty="0">
                <a:solidFill>
                  <a:srgbClr val="7F7F7F"/>
                </a:solidFill>
                <a:latin typeface="Times New Roman"/>
                <a:cs typeface="Times New Roman"/>
              </a:rPr>
              <a:t>60.0</a:t>
            </a:r>
            <a:endParaRPr sz="850">
              <a:latin typeface="Times New Roman"/>
              <a:cs typeface="Times New Roman"/>
            </a:endParaRPr>
          </a:p>
          <a:p>
            <a:pPr marR="5080" algn="r">
              <a:lnSpc>
                <a:spcPct val="100000"/>
              </a:lnSpc>
              <a:spcBef>
                <a:spcPts val="100"/>
              </a:spcBef>
            </a:pPr>
            <a:r>
              <a:rPr sz="850" spc="-20" dirty="0">
                <a:solidFill>
                  <a:srgbClr val="7F7F7F"/>
                </a:solidFill>
                <a:latin typeface="Times New Roman"/>
                <a:cs typeface="Times New Roman"/>
              </a:rPr>
              <a:t>15.0</a:t>
            </a:r>
            <a:endParaRPr sz="850">
              <a:latin typeface="Times New Roman"/>
              <a:cs typeface="Times New Roman"/>
            </a:endParaRPr>
          </a:p>
          <a:p>
            <a:pPr marR="5080" algn="r">
              <a:lnSpc>
                <a:spcPct val="100000"/>
              </a:lnSpc>
              <a:spcBef>
                <a:spcPts val="110"/>
              </a:spcBef>
            </a:pPr>
            <a:r>
              <a:rPr sz="850" spc="-20" dirty="0">
                <a:solidFill>
                  <a:srgbClr val="7F7F7F"/>
                </a:solidFill>
                <a:latin typeface="Times New Roman"/>
                <a:cs typeface="Times New Roman"/>
              </a:rPr>
              <a:t>12.5</a:t>
            </a:r>
            <a:endParaRPr sz="850">
              <a:latin typeface="Times New Roman"/>
              <a:cs typeface="Times New Roman"/>
            </a:endParaRPr>
          </a:p>
          <a:p>
            <a:pPr marR="5080" algn="r">
              <a:lnSpc>
                <a:spcPct val="100000"/>
              </a:lnSpc>
              <a:spcBef>
                <a:spcPts val="100"/>
              </a:spcBef>
            </a:pPr>
            <a:r>
              <a:rPr sz="850" spc="-10" dirty="0">
                <a:latin typeface="Times New Roman"/>
                <a:cs typeface="Times New Roman"/>
              </a:rPr>
              <a:t>0.0</a:t>
            </a:r>
            <a:endParaRPr sz="850">
              <a:latin typeface="Times New Roman"/>
              <a:cs typeface="Times New Roman"/>
            </a:endParaRPr>
          </a:p>
        </p:txBody>
      </p:sp>
      <p:sp>
        <p:nvSpPr>
          <p:cNvPr id="127" name="object 127"/>
          <p:cNvSpPr txBox="1"/>
          <p:nvPr/>
        </p:nvSpPr>
        <p:spPr>
          <a:xfrm>
            <a:off x="999247" y="6403224"/>
            <a:ext cx="384175" cy="2940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850" spc="-15" dirty="0">
                <a:latin typeface="Times New Roman"/>
                <a:cs typeface="Times New Roman"/>
              </a:rPr>
              <a:t>Capital</a:t>
            </a:r>
            <a:endParaRPr sz="85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155"/>
              </a:spcBef>
            </a:pPr>
            <a:r>
              <a:rPr sz="850" spc="-15" dirty="0">
                <a:latin typeface="Times New Roman"/>
                <a:cs typeface="Times New Roman"/>
              </a:rPr>
              <a:t>Account</a:t>
            </a:r>
            <a:endParaRPr sz="850">
              <a:latin typeface="Times New Roman"/>
              <a:cs typeface="Times New Roman"/>
            </a:endParaRPr>
          </a:p>
        </p:txBody>
      </p:sp>
      <p:sp>
        <p:nvSpPr>
          <p:cNvPr id="128" name="object 128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240"/>
              </a:lnSpc>
            </a:pPr>
            <a:fld id="{81D60167-4931-47E6-BA6A-407CBD079E47}" type="slidenum">
              <a:rPr dirty="0"/>
              <a:t>17</a:t>
            </a:fld>
            <a:endParaRPr dirty="0"/>
          </a:p>
        </p:txBody>
      </p:sp>
      <p:sp>
        <p:nvSpPr>
          <p:cNvPr id="129" name="object 129"/>
          <p:cNvSpPr txBox="1"/>
          <p:nvPr/>
        </p:nvSpPr>
        <p:spPr>
          <a:xfrm>
            <a:off x="5721384" y="6909947"/>
            <a:ext cx="208279" cy="14414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850" spc="-35" dirty="0">
                <a:latin typeface="Times New Roman"/>
                <a:cs typeface="Times New Roman"/>
              </a:rPr>
              <a:t>2</a:t>
            </a:r>
            <a:r>
              <a:rPr sz="850" spc="-40" dirty="0">
                <a:latin typeface="Times New Roman"/>
                <a:cs typeface="Times New Roman"/>
              </a:rPr>
              <a:t>5</a:t>
            </a:r>
            <a:r>
              <a:rPr sz="850" spc="10" dirty="0">
                <a:latin typeface="Times New Roman"/>
                <a:cs typeface="Times New Roman"/>
              </a:rPr>
              <a:t>.</a:t>
            </a:r>
            <a:r>
              <a:rPr sz="850" spc="-5" dirty="0">
                <a:latin typeface="Times New Roman"/>
                <a:cs typeface="Times New Roman"/>
              </a:rPr>
              <a:t>0</a:t>
            </a:r>
            <a:endParaRPr sz="850">
              <a:latin typeface="Times New Roman"/>
              <a:cs typeface="Times New Roman"/>
            </a:endParaRPr>
          </a:p>
        </p:txBody>
      </p:sp>
      <p:sp>
        <p:nvSpPr>
          <p:cNvPr id="78" name="object 78"/>
          <p:cNvSpPr txBox="1"/>
          <p:nvPr/>
        </p:nvSpPr>
        <p:spPr>
          <a:xfrm>
            <a:off x="3149608" y="4183979"/>
            <a:ext cx="241300" cy="15430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850" dirty="0">
                <a:latin typeface="Times New Roman"/>
                <a:cs typeface="Times New Roman"/>
              </a:rPr>
              <a:t>Us</a:t>
            </a:r>
            <a:r>
              <a:rPr sz="850" spc="15" dirty="0">
                <a:latin typeface="Times New Roman"/>
                <a:cs typeface="Times New Roman"/>
              </a:rPr>
              <a:t>es</a:t>
            </a:r>
            <a:endParaRPr sz="850">
              <a:latin typeface="Times New Roman"/>
              <a:cs typeface="Times New Roman"/>
            </a:endParaRPr>
          </a:p>
        </p:txBody>
      </p:sp>
      <p:sp>
        <p:nvSpPr>
          <p:cNvPr id="79" name="object 79"/>
          <p:cNvSpPr txBox="1"/>
          <p:nvPr/>
        </p:nvSpPr>
        <p:spPr>
          <a:xfrm>
            <a:off x="3556515" y="4183979"/>
            <a:ext cx="467359" cy="15430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850" spc="-5" dirty="0">
                <a:latin typeface="Times New Roman"/>
                <a:cs typeface="Times New Roman"/>
              </a:rPr>
              <a:t>R</a:t>
            </a:r>
            <a:r>
              <a:rPr sz="850" spc="15" dirty="0">
                <a:latin typeface="Times New Roman"/>
                <a:cs typeface="Times New Roman"/>
              </a:rPr>
              <a:t>e</a:t>
            </a:r>
            <a:r>
              <a:rPr sz="850" dirty="0">
                <a:latin typeface="Times New Roman"/>
                <a:cs typeface="Times New Roman"/>
              </a:rPr>
              <a:t>s</a:t>
            </a:r>
            <a:r>
              <a:rPr sz="850" spc="-35" dirty="0">
                <a:latin typeface="Times New Roman"/>
                <a:cs typeface="Times New Roman"/>
              </a:rPr>
              <a:t>o</a:t>
            </a:r>
            <a:r>
              <a:rPr sz="850" spc="-40" dirty="0">
                <a:latin typeface="Times New Roman"/>
                <a:cs typeface="Times New Roman"/>
              </a:rPr>
              <a:t>u</a:t>
            </a:r>
            <a:r>
              <a:rPr sz="850" spc="-5" dirty="0">
                <a:latin typeface="Times New Roman"/>
                <a:cs typeface="Times New Roman"/>
              </a:rPr>
              <a:t>r</a:t>
            </a:r>
            <a:r>
              <a:rPr sz="850" spc="15" dirty="0">
                <a:latin typeface="Times New Roman"/>
                <a:cs typeface="Times New Roman"/>
              </a:rPr>
              <a:t>c</a:t>
            </a:r>
            <a:r>
              <a:rPr sz="850" spc="10" dirty="0">
                <a:latin typeface="Times New Roman"/>
                <a:cs typeface="Times New Roman"/>
              </a:rPr>
              <a:t>e</a:t>
            </a:r>
            <a:r>
              <a:rPr sz="850" spc="-5" dirty="0">
                <a:latin typeface="Times New Roman"/>
                <a:cs typeface="Times New Roman"/>
              </a:rPr>
              <a:t>s</a:t>
            </a:r>
            <a:endParaRPr sz="850">
              <a:latin typeface="Times New Roman"/>
              <a:cs typeface="Times New Roman"/>
            </a:endParaRPr>
          </a:p>
        </p:txBody>
      </p:sp>
      <p:sp>
        <p:nvSpPr>
          <p:cNvPr id="80" name="object 80"/>
          <p:cNvSpPr txBox="1"/>
          <p:nvPr/>
        </p:nvSpPr>
        <p:spPr>
          <a:xfrm>
            <a:off x="4364250" y="4183979"/>
            <a:ext cx="238760" cy="15430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850" dirty="0">
                <a:latin typeface="Times New Roman"/>
                <a:cs typeface="Times New Roman"/>
              </a:rPr>
              <a:t>Us</a:t>
            </a:r>
            <a:r>
              <a:rPr sz="850" spc="15" dirty="0">
                <a:latin typeface="Times New Roman"/>
                <a:cs typeface="Times New Roman"/>
              </a:rPr>
              <a:t>e</a:t>
            </a:r>
            <a:r>
              <a:rPr sz="850" spc="-5" dirty="0">
                <a:latin typeface="Times New Roman"/>
                <a:cs typeface="Times New Roman"/>
              </a:rPr>
              <a:t>s</a:t>
            </a:r>
            <a:endParaRPr sz="850">
              <a:latin typeface="Times New Roman"/>
              <a:cs typeface="Times New Roman"/>
            </a:endParaRPr>
          </a:p>
        </p:txBody>
      </p:sp>
      <p:sp>
        <p:nvSpPr>
          <p:cNvPr id="81" name="object 81"/>
          <p:cNvSpPr txBox="1"/>
          <p:nvPr/>
        </p:nvSpPr>
        <p:spPr>
          <a:xfrm>
            <a:off x="4771124" y="4183979"/>
            <a:ext cx="470534" cy="15430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850" spc="-5" dirty="0">
                <a:latin typeface="Times New Roman"/>
                <a:cs typeface="Times New Roman"/>
              </a:rPr>
              <a:t>Resources</a:t>
            </a:r>
            <a:endParaRPr sz="850">
              <a:latin typeface="Times New Roman"/>
              <a:cs typeface="Times New Roman"/>
            </a:endParaRPr>
          </a:p>
        </p:txBody>
      </p:sp>
      <p:sp>
        <p:nvSpPr>
          <p:cNvPr id="82" name="object 82"/>
          <p:cNvSpPr txBox="1"/>
          <p:nvPr/>
        </p:nvSpPr>
        <p:spPr>
          <a:xfrm>
            <a:off x="5578132" y="4183979"/>
            <a:ext cx="238760" cy="15430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850" spc="5" dirty="0">
                <a:latin typeface="Times New Roman"/>
                <a:cs typeface="Times New Roman"/>
              </a:rPr>
              <a:t>U</a:t>
            </a:r>
            <a:r>
              <a:rPr sz="850" dirty="0">
                <a:latin typeface="Times New Roman"/>
                <a:cs typeface="Times New Roman"/>
              </a:rPr>
              <a:t>s</a:t>
            </a:r>
            <a:r>
              <a:rPr sz="850" spc="10" dirty="0">
                <a:latin typeface="Times New Roman"/>
                <a:cs typeface="Times New Roman"/>
              </a:rPr>
              <a:t>e</a:t>
            </a:r>
            <a:r>
              <a:rPr sz="850" spc="-5" dirty="0">
                <a:latin typeface="Times New Roman"/>
                <a:cs typeface="Times New Roman"/>
              </a:rPr>
              <a:t>s</a:t>
            </a:r>
            <a:endParaRPr sz="850">
              <a:latin typeface="Times New Roman"/>
              <a:cs typeface="Times New Roman"/>
            </a:endParaRPr>
          </a:p>
        </p:txBody>
      </p:sp>
      <p:sp>
        <p:nvSpPr>
          <p:cNvPr id="83" name="object 83"/>
          <p:cNvSpPr txBox="1"/>
          <p:nvPr/>
        </p:nvSpPr>
        <p:spPr>
          <a:xfrm>
            <a:off x="5985766" y="4183979"/>
            <a:ext cx="467359" cy="15430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850" spc="-5" dirty="0">
                <a:latin typeface="Times New Roman"/>
                <a:cs typeface="Times New Roman"/>
              </a:rPr>
              <a:t>R</a:t>
            </a:r>
            <a:r>
              <a:rPr sz="850" spc="10" dirty="0">
                <a:latin typeface="Times New Roman"/>
                <a:cs typeface="Times New Roman"/>
              </a:rPr>
              <a:t>e</a:t>
            </a:r>
            <a:r>
              <a:rPr sz="850" dirty="0">
                <a:latin typeface="Times New Roman"/>
                <a:cs typeface="Times New Roman"/>
              </a:rPr>
              <a:t>s</a:t>
            </a:r>
            <a:r>
              <a:rPr sz="850" spc="-35" dirty="0">
                <a:latin typeface="Times New Roman"/>
                <a:cs typeface="Times New Roman"/>
              </a:rPr>
              <a:t>ou</a:t>
            </a:r>
            <a:r>
              <a:rPr sz="850" spc="-5" dirty="0">
                <a:latin typeface="Times New Roman"/>
                <a:cs typeface="Times New Roman"/>
              </a:rPr>
              <a:t>r</a:t>
            </a:r>
            <a:r>
              <a:rPr sz="850" spc="10" dirty="0">
                <a:latin typeface="Times New Roman"/>
                <a:cs typeface="Times New Roman"/>
              </a:rPr>
              <a:t>c</a:t>
            </a:r>
            <a:r>
              <a:rPr sz="850" spc="15" dirty="0">
                <a:latin typeface="Times New Roman"/>
                <a:cs typeface="Times New Roman"/>
              </a:rPr>
              <a:t>e</a:t>
            </a:r>
            <a:r>
              <a:rPr sz="850" spc="-5" dirty="0">
                <a:latin typeface="Times New Roman"/>
                <a:cs typeface="Times New Roman"/>
              </a:rPr>
              <a:t>s</a:t>
            </a:r>
            <a:endParaRPr sz="850">
              <a:latin typeface="Times New Roman"/>
              <a:cs typeface="Times New Roman"/>
            </a:endParaRPr>
          </a:p>
        </p:txBody>
      </p:sp>
      <p:sp>
        <p:nvSpPr>
          <p:cNvPr id="84" name="object 84"/>
          <p:cNvSpPr txBox="1"/>
          <p:nvPr/>
        </p:nvSpPr>
        <p:spPr>
          <a:xfrm>
            <a:off x="6792741" y="4183979"/>
            <a:ext cx="238760" cy="15430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850" dirty="0">
                <a:latin typeface="Times New Roman"/>
                <a:cs typeface="Times New Roman"/>
              </a:rPr>
              <a:t>U</a:t>
            </a:r>
            <a:r>
              <a:rPr sz="850" spc="5" dirty="0">
                <a:latin typeface="Times New Roman"/>
                <a:cs typeface="Times New Roman"/>
              </a:rPr>
              <a:t>s</a:t>
            </a:r>
            <a:r>
              <a:rPr sz="850" spc="10" dirty="0">
                <a:latin typeface="Times New Roman"/>
                <a:cs typeface="Times New Roman"/>
              </a:rPr>
              <a:t>e</a:t>
            </a:r>
            <a:r>
              <a:rPr sz="850" spc="-5" dirty="0">
                <a:latin typeface="Times New Roman"/>
                <a:cs typeface="Times New Roman"/>
              </a:rPr>
              <a:t>s</a:t>
            </a:r>
            <a:endParaRPr sz="850">
              <a:latin typeface="Times New Roman"/>
              <a:cs typeface="Times New Roman"/>
            </a:endParaRPr>
          </a:p>
        </p:txBody>
      </p:sp>
      <p:sp>
        <p:nvSpPr>
          <p:cNvPr id="85" name="object 85"/>
          <p:cNvSpPr txBox="1"/>
          <p:nvPr/>
        </p:nvSpPr>
        <p:spPr>
          <a:xfrm>
            <a:off x="7200375" y="4183979"/>
            <a:ext cx="470534" cy="15430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850" spc="-5" dirty="0">
                <a:latin typeface="Times New Roman"/>
                <a:cs typeface="Times New Roman"/>
              </a:rPr>
              <a:t>Resources</a:t>
            </a:r>
            <a:endParaRPr sz="850">
              <a:latin typeface="Times New Roman"/>
              <a:cs typeface="Times New Roman"/>
            </a:endParaRPr>
          </a:p>
        </p:txBody>
      </p:sp>
      <p:sp>
        <p:nvSpPr>
          <p:cNvPr id="86" name="object 86"/>
          <p:cNvSpPr txBox="1"/>
          <p:nvPr/>
        </p:nvSpPr>
        <p:spPr>
          <a:xfrm>
            <a:off x="6250299" y="4326478"/>
            <a:ext cx="207010" cy="15430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850" spc="-40" dirty="0">
                <a:latin typeface="Times New Roman"/>
                <a:cs typeface="Times New Roman"/>
              </a:rPr>
              <a:t>2</a:t>
            </a:r>
            <a:r>
              <a:rPr sz="850" spc="-35" dirty="0">
                <a:latin typeface="Times New Roman"/>
                <a:cs typeface="Times New Roman"/>
              </a:rPr>
              <a:t>5</a:t>
            </a:r>
            <a:r>
              <a:rPr sz="850" spc="5" dirty="0">
                <a:latin typeface="Times New Roman"/>
                <a:cs typeface="Times New Roman"/>
              </a:rPr>
              <a:t>.</a:t>
            </a:r>
            <a:r>
              <a:rPr sz="850" spc="-5" dirty="0">
                <a:latin typeface="Times New Roman"/>
                <a:cs typeface="Times New Roman"/>
              </a:rPr>
              <a:t>0</a:t>
            </a:r>
            <a:endParaRPr sz="850">
              <a:latin typeface="Times New Roman"/>
              <a:cs typeface="Times New Roman"/>
            </a:endParaRPr>
          </a:p>
        </p:txBody>
      </p:sp>
      <p:graphicFrame>
        <p:nvGraphicFramePr>
          <p:cNvPr id="87" name="object 87"/>
          <p:cNvGraphicFramePr>
            <a:graphicFrameLocks noGrp="1"/>
          </p:cNvGraphicFramePr>
          <p:nvPr/>
        </p:nvGraphicFramePr>
        <p:xfrm>
          <a:off x="1640204" y="4328540"/>
          <a:ext cx="2393950" cy="44069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49606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131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334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39636">
                <a:tc>
                  <a:txBody>
                    <a:bodyPr/>
                    <a:lstStyle/>
                    <a:p>
                      <a:pPr marL="17145">
                        <a:lnSpc>
                          <a:spcPts val="955"/>
                        </a:lnSpc>
                        <a:spcBef>
                          <a:spcPts val="45"/>
                        </a:spcBef>
                      </a:pPr>
                      <a:r>
                        <a:rPr sz="850" spc="-10" dirty="0">
                          <a:latin typeface="Times New Roman"/>
                          <a:cs typeface="Times New Roman"/>
                        </a:rPr>
                        <a:t>Balance</a:t>
                      </a:r>
                      <a:r>
                        <a:rPr sz="850" spc="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850" spc="-25" dirty="0">
                          <a:latin typeface="Times New Roman"/>
                          <a:cs typeface="Times New Roman"/>
                        </a:rPr>
                        <a:t>of</a:t>
                      </a:r>
                      <a:r>
                        <a:rPr sz="850" spc="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850" spc="-25" dirty="0">
                          <a:latin typeface="Times New Roman"/>
                          <a:cs typeface="Times New Roman"/>
                        </a:rPr>
                        <a:t>primary incomes</a:t>
                      </a:r>
                      <a:endParaRPr sz="850">
                        <a:latin typeface="Times New Roman"/>
                        <a:cs typeface="Times New Roman"/>
                      </a:endParaRPr>
                    </a:p>
                  </a:txBody>
                  <a:tcPr marL="0" marR="0" marT="5715" marB="0">
                    <a:lnL w="9525">
                      <a:solidFill>
                        <a:srgbClr val="000000"/>
                      </a:solidFill>
                      <a:prstDash val="solid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</a:tcPr>
                </a:tc>
                <a:tc rowSpan="2">
                  <a:txBody>
                    <a:bodyPr/>
                    <a:lstStyle/>
                    <a:p>
                      <a:pPr marL="282575">
                        <a:lnSpc>
                          <a:spcPct val="100000"/>
                        </a:lnSpc>
                        <a:spcBef>
                          <a:spcPts val="45"/>
                        </a:spcBef>
                      </a:pPr>
                      <a:r>
                        <a:rPr sz="850" spc="-20" dirty="0">
                          <a:latin typeface="Times New Roman"/>
                          <a:cs typeface="Times New Roman"/>
                        </a:rPr>
                        <a:t>225.0</a:t>
                      </a:r>
                      <a:endParaRPr sz="850">
                        <a:latin typeface="Times New Roman"/>
                        <a:cs typeface="Times New Roman"/>
                      </a:endParaRPr>
                    </a:p>
                  </a:txBody>
                  <a:tcPr marL="0" marR="0" marT="5715" marB="0">
                    <a:lnL w="9525">
                      <a:solidFill>
                        <a:srgbClr val="000000"/>
                      </a:solidFill>
                      <a:prstDash val="solid"/>
                    </a:lnL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46113">
                <a:tc gridSpan="2">
                  <a:txBody>
                    <a:bodyPr/>
                    <a:lstStyle/>
                    <a:p>
                      <a:pPr marL="81915">
                        <a:lnSpc>
                          <a:spcPts val="975"/>
                        </a:lnSpc>
                        <a:spcBef>
                          <a:spcPts val="75"/>
                        </a:spcBef>
                        <a:tabLst>
                          <a:tab pos="1660525" algn="l"/>
                        </a:tabLst>
                      </a:pPr>
                      <a:r>
                        <a:rPr sz="850" spc="-20" dirty="0">
                          <a:latin typeface="Times New Roman"/>
                          <a:cs typeface="Times New Roman"/>
                        </a:rPr>
                        <a:t>Imputed</a:t>
                      </a:r>
                      <a:r>
                        <a:rPr sz="850" spc="-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850" spc="-5" dirty="0">
                          <a:latin typeface="Times New Roman"/>
                          <a:cs typeface="Times New Roman"/>
                        </a:rPr>
                        <a:t>transfer</a:t>
                      </a:r>
                      <a:r>
                        <a:rPr sz="850" spc="2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850" spc="-20" dirty="0">
                          <a:latin typeface="Times New Roman"/>
                          <a:cs typeface="Times New Roman"/>
                        </a:rPr>
                        <a:t>of</a:t>
                      </a:r>
                      <a:r>
                        <a:rPr sz="850" spc="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850" spc="5" dirty="0">
                          <a:latin typeface="Times New Roman"/>
                          <a:cs typeface="Times New Roman"/>
                        </a:rPr>
                        <a:t>OPs	</a:t>
                      </a:r>
                      <a:r>
                        <a:rPr sz="850" spc="-20" dirty="0">
                          <a:solidFill>
                            <a:srgbClr val="7F7F7F"/>
                          </a:solidFill>
                          <a:latin typeface="Times New Roman"/>
                          <a:cs typeface="Times New Roman"/>
                        </a:rPr>
                        <a:t>12.5</a:t>
                      </a:r>
                      <a:endParaRPr sz="850">
                        <a:latin typeface="Times New Roman"/>
                        <a:cs typeface="Times New Roman"/>
                      </a:endParaRPr>
                    </a:p>
                  </a:txBody>
                  <a:tcPr marL="0" marR="0" marT="952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solidFill>
                      <a:srgbClr val="A9D08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5715" marB="0">
                    <a:lnL w="9525">
                      <a:solidFill>
                        <a:srgbClr val="000000"/>
                      </a:solidFill>
                      <a:prstDash val="solid"/>
                    </a:lnL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46494">
                <a:tc gridSpan="2">
                  <a:txBody>
                    <a:bodyPr/>
                    <a:lstStyle/>
                    <a:p>
                      <a:pPr marL="17145">
                        <a:lnSpc>
                          <a:spcPts val="1005"/>
                        </a:lnSpc>
                        <a:spcBef>
                          <a:spcPts val="45"/>
                        </a:spcBef>
                        <a:tabLst>
                          <a:tab pos="1610995" algn="l"/>
                        </a:tabLst>
                      </a:pPr>
                      <a:r>
                        <a:rPr sz="850" spc="5" dirty="0">
                          <a:latin typeface="Times New Roman"/>
                          <a:cs typeface="Times New Roman"/>
                        </a:rPr>
                        <a:t>D</a:t>
                      </a:r>
                      <a:r>
                        <a:rPr sz="850" spc="-65" dirty="0">
                          <a:latin typeface="Times New Roman"/>
                          <a:cs typeface="Times New Roman"/>
                        </a:rPr>
                        <a:t>i</a:t>
                      </a:r>
                      <a:r>
                        <a:rPr sz="850" spc="5" dirty="0">
                          <a:latin typeface="Times New Roman"/>
                          <a:cs typeface="Times New Roman"/>
                        </a:rPr>
                        <a:t>s</a:t>
                      </a:r>
                      <a:r>
                        <a:rPr sz="850" spc="-35" dirty="0">
                          <a:latin typeface="Times New Roman"/>
                          <a:cs typeface="Times New Roman"/>
                        </a:rPr>
                        <a:t>p</a:t>
                      </a:r>
                      <a:r>
                        <a:rPr sz="850" spc="-30" dirty="0">
                          <a:latin typeface="Times New Roman"/>
                          <a:cs typeface="Times New Roman"/>
                        </a:rPr>
                        <a:t>o</a:t>
                      </a:r>
                      <a:r>
                        <a:rPr sz="850" spc="5" dirty="0">
                          <a:latin typeface="Times New Roman"/>
                          <a:cs typeface="Times New Roman"/>
                        </a:rPr>
                        <a:t>s</a:t>
                      </a:r>
                      <a:r>
                        <a:rPr sz="850" spc="20" dirty="0">
                          <a:latin typeface="Times New Roman"/>
                          <a:cs typeface="Times New Roman"/>
                        </a:rPr>
                        <a:t>a</a:t>
                      </a:r>
                      <a:r>
                        <a:rPr sz="850" spc="-30" dirty="0">
                          <a:latin typeface="Times New Roman"/>
                          <a:cs typeface="Times New Roman"/>
                        </a:rPr>
                        <a:t>b</a:t>
                      </a:r>
                      <a:r>
                        <a:rPr sz="850" spc="-70" dirty="0">
                          <a:latin typeface="Times New Roman"/>
                          <a:cs typeface="Times New Roman"/>
                        </a:rPr>
                        <a:t>l</a:t>
                      </a:r>
                      <a:r>
                        <a:rPr sz="850" dirty="0">
                          <a:latin typeface="Times New Roman"/>
                          <a:cs typeface="Times New Roman"/>
                        </a:rPr>
                        <a:t>e</a:t>
                      </a:r>
                      <a:r>
                        <a:rPr sz="850" spc="3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850" spc="-70" dirty="0">
                          <a:latin typeface="Times New Roman"/>
                          <a:cs typeface="Times New Roman"/>
                        </a:rPr>
                        <a:t>i</a:t>
                      </a:r>
                      <a:r>
                        <a:rPr sz="850" spc="-30" dirty="0">
                          <a:latin typeface="Times New Roman"/>
                          <a:cs typeface="Times New Roman"/>
                        </a:rPr>
                        <a:t>n</a:t>
                      </a:r>
                      <a:r>
                        <a:rPr sz="850" spc="15" dirty="0">
                          <a:latin typeface="Times New Roman"/>
                          <a:cs typeface="Times New Roman"/>
                        </a:rPr>
                        <a:t>c</a:t>
                      </a:r>
                      <a:r>
                        <a:rPr sz="850" spc="-30" dirty="0">
                          <a:latin typeface="Times New Roman"/>
                          <a:cs typeface="Times New Roman"/>
                        </a:rPr>
                        <a:t>o</a:t>
                      </a:r>
                      <a:r>
                        <a:rPr sz="850" spc="-40" dirty="0">
                          <a:latin typeface="Times New Roman"/>
                          <a:cs typeface="Times New Roman"/>
                        </a:rPr>
                        <a:t>m</a:t>
                      </a:r>
                      <a:r>
                        <a:rPr sz="850" dirty="0">
                          <a:latin typeface="Times New Roman"/>
                          <a:cs typeface="Times New Roman"/>
                        </a:rPr>
                        <a:t>e	</a:t>
                      </a:r>
                      <a:r>
                        <a:rPr sz="850" spc="-35" dirty="0">
                          <a:latin typeface="Times New Roman"/>
                          <a:cs typeface="Times New Roman"/>
                        </a:rPr>
                        <a:t>2</a:t>
                      </a:r>
                      <a:r>
                        <a:rPr sz="850" spc="-30" dirty="0">
                          <a:latin typeface="Times New Roman"/>
                          <a:cs typeface="Times New Roman"/>
                        </a:rPr>
                        <a:t>12</a:t>
                      </a:r>
                      <a:r>
                        <a:rPr sz="850" spc="10" dirty="0">
                          <a:latin typeface="Times New Roman"/>
                          <a:cs typeface="Times New Roman"/>
                        </a:rPr>
                        <a:t>.</a:t>
                      </a:r>
                      <a:r>
                        <a:rPr sz="850" dirty="0">
                          <a:latin typeface="Times New Roman"/>
                          <a:cs typeface="Times New Roman"/>
                        </a:rPr>
                        <a:t>5</a:t>
                      </a:r>
                      <a:endParaRPr sz="850">
                        <a:latin typeface="Times New Roman"/>
                        <a:cs typeface="Times New Roman"/>
                      </a:endParaRPr>
                    </a:p>
                  </a:txBody>
                  <a:tcPr marL="0" marR="0" marT="571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T w="9525">
                      <a:solidFill>
                        <a:srgbClr val="000000"/>
                      </a:solidFill>
                      <a:prstDash val="soli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aphicFrame>
        <p:nvGraphicFramePr>
          <p:cNvPr id="88" name="object 88"/>
          <p:cNvGraphicFramePr>
            <a:graphicFrameLocks noGrp="1"/>
          </p:cNvGraphicFramePr>
          <p:nvPr/>
        </p:nvGraphicFramePr>
        <p:xfrm>
          <a:off x="4350829" y="4328540"/>
          <a:ext cx="897255" cy="43624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6131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321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39636"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9525" algn="r">
                        <a:lnSpc>
                          <a:spcPts val="955"/>
                        </a:lnSpc>
                        <a:spcBef>
                          <a:spcPts val="45"/>
                        </a:spcBef>
                      </a:pPr>
                      <a:r>
                        <a:rPr sz="850" spc="-20" dirty="0">
                          <a:latin typeface="Times New Roman"/>
                          <a:cs typeface="Times New Roman"/>
                        </a:rPr>
                        <a:t>275.0</a:t>
                      </a:r>
                      <a:endParaRPr sz="850">
                        <a:latin typeface="Times New Roman"/>
                        <a:cs typeface="Times New Roman"/>
                      </a:endParaRPr>
                    </a:p>
                  </a:txBody>
                  <a:tcPr marL="0" marR="0" marT="5715" marB="0">
                    <a:lnL w="9525">
                      <a:solidFill>
                        <a:srgbClr val="000000"/>
                      </a:solidFill>
                      <a:prstDash val="solid"/>
                    </a:lnL>
                    <a:lnT w="9525">
                      <a:solidFill>
                        <a:srgbClr val="000000"/>
                      </a:solidFill>
                      <a:prstDash val="soli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46113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9525" algn="r">
                        <a:lnSpc>
                          <a:spcPts val="975"/>
                        </a:lnSpc>
                        <a:spcBef>
                          <a:spcPts val="75"/>
                        </a:spcBef>
                      </a:pPr>
                      <a:r>
                        <a:rPr sz="850" spc="-20" dirty="0">
                          <a:solidFill>
                            <a:srgbClr val="7F7F7F"/>
                          </a:solidFill>
                          <a:latin typeface="Times New Roman"/>
                          <a:cs typeface="Times New Roman"/>
                        </a:rPr>
                        <a:t>12.5</a:t>
                      </a:r>
                      <a:endParaRPr sz="850">
                        <a:latin typeface="Times New Roman"/>
                        <a:cs typeface="Times New Roman"/>
                      </a:endParaRPr>
                    </a:p>
                  </a:txBody>
                  <a:tcPr marL="0" marR="0" marT="9525" marB="0">
                    <a:lnL w="9525">
                      <a:solidFill>
                        <a:srgbClr val="000000"/>
                      </a:solidFill>
                      <a:prstDash val="solid"/>
                    </a:lnL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A9D08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46494">
                <a:tc>
                  <a:txBody>
                    <a:bodyPr/>
                    <a:lstStyle/>
                    <a:p>
                      <a:pPr marL="114935">
                        <a:lnSpc>
                          <a:spcPts val="1005"/>
                        </a:lnSpc>
                        <a:spcBef>
                          <a:spcPts val="45"/>
                        </a:spcBef>
                      </a:pPr>
                      <a:r>
                        <a:rPr sz="850" spc="-35" dirty="0">
                          <a:latin typeface="Times New Roman"/>
                          <a:cs typeface="Times New Roman"/>
                        </a:rPr>
                        <a:t>2</a:t>
                      </a:r>
                      <a:r>
                        <a:rPr sz="850" spc="-30" dirty="0">
                          <a:latin typeface="Times New Roman"/>
                          <a:cs typeface="Times New Roman"/>
                        </a:rPr>
                        <a:t>8</a:t>
                      </a:r>
                      <a:r>
                        <a:rPr sz="850" spc="-35" dirty="0">
                          <a:latin typeface="Times New Roman"/>
                          <a:cs typeface="Times New Roman"/>
                        </a:rPr>
                        <a:t>7</a:t>
                      </a:r>
                      <a:r>
                        <a:rPr sz="850" spc="15" dirty="0">
                          <a:latin typeface="Times New Roman"/>
                          <a:cs typeface="Times New Roman"/>
                        </a:rPr>
                        <a:t>.</a:t>
                      </a:r>
                      <a:r>
                        <a:rPr sz="850" dirty="0">
                          <a:latin typeface="Times New Roman"/>
                          <a:cs typeface="Times New Roman"/>
                        </a:rPr>
                        <a:t>5</a:t>
                      </a:r>
                      <a:endParaRPr sz="850">
                        <a:latin typeface="Times New Roman"/>
                        <a:cs typeface="Times New Roman"/>
                      </a:endParaRPr>
                    </a:p>
                  </a:txBody>
                  <a:tcPr marL="0" marR="0" marT="5715" marB="0"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T w="9525">
                      <a:solidFill>
                        <a:srgbClr val="000000"/>
                      </a:solidFill>
                      <a:prstDash val="soli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89" name="object 89"/>
          <p:cNvSpPr txBox="1"/>
          <p:nvPr/>
        </p:nvSpPr>
        <p:spPr>
          <a:xfrm>
            <a:off x="5721422" y="4612236"/>
            <a:ext cx="208279" cy="15430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850" spc="-35" dirty="0">
                <a:latin typeface="Times New Roman"/>
                <a:cs typeface="Times New Roman"/>
              </a:rPr>
              <a:t>2</a:t>
            </a:r>
            <a:r>
              <a:rPr sz="850" spc="-40" dirty="0">
                <a:latin typeface="Times New Roman"/>
                <a:cs typeface="Times New Roman"/>
              </a:rPr>
              <a:t>5</a:t>
            </a:r>
            <a:r>
              <a:rPr sz="850" spc="10" dirty="0">
                <a:latin typeface="Times New Roman"/>
                <a:cs typeface="Times New Roman"/>
              </a:rPr>
              <a:t>.</a:t>
            </a:r>
            <a:r>
              <a:rPr sz="850" spc="-5" dirty="0">
                <a:latin typeface="Times New Roman"/>
                <a:cs typeface="Times New Roman"/>
              </a:rPr>
              <a:t>0</a:t>
            </a:r>
            <a:endParaRPr sz="850">
              <a:latin typeface="Times New Roman"/>
              <a:cs typeface="Times New Roman"/>
            </a:endParaRPr>
          </a:p>
        </p:txBody>
      </p:sp>
      <p:graphicFrame>
        <p:nvGraphicFramePr>
          <p:cNvPr id="90" name="object 90"/>
          <p:cNvGraphicFramePr>
            <a:graphicFrameLocks noGrp="1"/>
          </p:cNvGraphicFramePr>
          <p:nvPr/>
        </p:nvGraphicFramePr>
        <p:xfrm>
          <a:off x="6780085" y="4328540"/>
          <a:ext cx="905510" cy="44069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6004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3276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39636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 marR="10160" algn="r">
                        <a:lnSpc>
                          <a:spcPts val="955"/>
                        </a:lnSpc>
                        <a:spcBef>
                          <a:spcPts val="45"/>
                        </a:spcBef>
                      </a:pPr>
                      <a:r>
                        <a:rPr sz="850" spc="-20" dirty="0">
                          <a:latin typeface="Times New Roman"/>
                          <a:cs typeface="Times New Roman"/>
                        </a:rPr>
                        <a:t>525.0</a:t>
                      </a:r>
                      <a:endParaRPr sz="850">
                        <a:latin typeface="Times New Roman"/>
                        <a:cs typeface="Times New Roman"/>
                      </a:endParaRPr>
                    </a:p>
                  </a:txBody>
                  <a:tcPr marL="0" marR="0" marT="5715" marB="0">
                    <a:lnL w="9525">
                      <a:solidFill>
                        <a:srgbClr val="000000"/>
                      </a:solidFill>
                      <a:prstDash val="solid"/>
                    </a:lnL>
                    <a:lnT w="9525">
                      <a:solidFill>
                        <a:srgbClr val="000000"/>
                      </a:solidFill>
                      <a:prstDash val="soli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46113">
                <a:tc>
                  <a:txBody>
                    <a:bodyPr/>
                    <a:lstStyle/>
                    <a:p>
                      <a:pPr marR="6350" algn="r">
                        <a:lnSpc>
                          <a:spcPts val="975"/>
                        </a:lnSpc>
                        <a:spcBef>
                          <a:spcPts val="75"/>
                        </a:spcBef>
                      </a:pPr>
                      <a:r>
                        <a:rPr sz="850" spc="-20" dirty="0">
                          <a:solidFill>
                            <a:srgbClr val="7F7F7F"/>
                          </a:solidFill>
                          <a:latin typeface="Times New Roman"/>
                          <a:cs typeface="Times New Roman"/>
                        </a:rPr>
                        <a:t>12.5</a:t>
                      </a:r>
                      <a:endParaRPr sz="850">
                        <a:latin typeface="Times New Roman"/>
                        <a:cs typeface="Times New Roman"/>
                      </a:endParaRPr>
                    </a:p>
                  </a:txBody>
                  <a:tcPr marL="0" marR="0" marT="9525" marB="0">
                    <a:lnR w="9525">
                      <a:solidFill>
                        <a:srgbClr val="000000"/>
                      </a:solidFill>
                      <a:prstDash val="solid"/>
                    </a:lnR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marR="10160" algn="r">
                        <a:lnSpc>
                          <a:spcPts val="975"/>
                        </a:lnSpc>
                        <a:spcBef>
                          <a:spcPts val="75"/>
                        </a:spcBef>
                      </a:pPr>
                      <a:r>
                        <a:rPr sz="850" spc="-20" dirty="0">
                          <a:solidFill>
                            <a:srgbClr val="7F7F7F"/>
                          </a:solidFill>
                          <a:latin typeface="Times New Roman"/>
                          <a:cs typeface="Times New Roman"/>
                        </a:rPr>
                        <a:t>12.5</a:t>
                      </a:r>
                      <a:endParaRPr sz="850">
                        <a:latin typeface="Times New Roman"/>
                        <a:cs typeface="Times New Roman"/>
                      </a:endParaRPr>
                    </a:p>
                  </a:txBody>
                  <a:tcPr marL="0" marR="0" marT="9525" marB="0">
                    <a:lnL w="9525">
                      <a:solidFill>
                        <a:srgbClr val="000000"/>
                      </a:solidFill>
                      <a:prstDash val="solid"/>
                    </a:lnL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A9D08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46494">
                <a:tc>
                  <a:txBody>
                    <a:bodyPr/>
                    <a:lstStyle/>
                    <a:p>
                      <a:pPr marR="6350" algn="r">
                        <a:lnSpc>
                          <a:spcPts val="1005"/>
                        </a:lnSpc>
                        <a:spcBef>
                          <a:spcPts val="45"/>
                        </a:spcBef>
                      </a:pPr>
                      <a:r>
                        <a:rPr sz="850" spc="-20" dirty="0">
                          <a:latin typeface="Times New Roman"/>
                          <a:cs typeface="Times New Roman"/>
                        </a:rPr>
                        <a:t>525.0</a:t>
                      </a:r>
                      <a:endParaRPr sz="850">
                        <a:latin typeface="Times New Roman"/>
                        <a:cs typeface="Times New Roman"/>
                      </a:endParaRPr>
                    </a:p>
                  </a:txBody>
                  <a:tcPr marL="0" marR="0" marT="5715" marB="0"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T w="9525">
                      <a:solidFill>
                        <a:srgbClr val="000000"/>
                      </a:solidFill>
                      <a:prstDash val="soli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91" name="object 91"/>
          <p:cNvSpPr txBox="1"/>
          <p:nvPr/>
        </p:nvSpPr>
        <p:spPr>
          <a:xfrm>
            <a:off x="3149608" y="4897983"/>
            <a:ext cx="241300" cy="15430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850" dirty="0">
                <a:latin typeface="Times New Roman"/>
                <a:cs typeface="Times New Roman"/>
              </a:rPr>
              <a:t>Us</a:t>
            </a:r>
            <a:r>
              <a:rPr sz="850" spc="15" dirty="0">
                <a:latin typeface="Times New Roman"/>
                <a:cs typeface="Times New Roman"/>
              </a:rPr>
              <a:t>es</a:t>
            </a:r>
            <a:endParaRPr sz="850">
              <a:latin typeface="Times New Roman"/>
              <a:cs typeface="Times New Roman"/>
            </a:endParaRPr>
          </a:p>
        </p:txBody>
      </p:sp>
      <p:sp>
        <p:nvSpPr>
          <p:cNvPr id="92" name="object 92"/>
          <p:cNvSpPr txBox="1"/>
          <p:nvPr/>
        </p:nvSpPr>
        <p:spPr>
          <a:xfrm>
            <a:off x="3556515" y="4897983"/>
            <a:ext cx="467359" cy="15430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850" spc="-5" dirty="0">
                <a:latin typeface="Times New Roman"/>
                <a:cs typeface="Times New Roman"/>
              </a:rPr>
              <a:t>R</a:t>
            </a:r>
            <a:r>
              <a:rPr sz="850" spc="15" dirty="0">
                <a:latin typeface="Times New Roman"/>
                <a:cs typeface="Times New Roman"/>
              </a:rPr>
              <a:t>e</a:t>
            </a:r>
            <a:r>
              <a:rPr sz="850" dirty="0">
                <a:latin typeface="Times New Roman"/>
                <a:cs typeface="Times New Roman"/>
              </a:rPr>
              <a:t>s</a:t>
            </a:r>
            <a:r>
              <a:rPr sz="850" spc="-35" dirty="0">
                <a:latin typeface="Times New Roman"/>
                <a:cs typeface="Times New Roman"/>
              </a:rPr>
              <a:t>o</a:t>
            </a:r>
            <a:r>
              <a:rPr sz="850" spc="-40" dirty="0">
                <a:latin typeface="Times New Roman"/>
                <a:cs typeface="Times New Roman"/>
              </a:rPr>
              <a:t>u</a:t>
            </a:r>
            <a:r>
              <a:rPr sz="850" spc="-5" dirty="0">
                <a:latin typeface="Times New Roman"/>
                <a:cs typeface="Times New Roman"/>
              </a:rPr>
              <a:t>r</a:t>
            </a:r>
            <a:r>
              <a:rPr sz="850" spc="15" dirty="0">
                <a:latin typeface="Times New Roman"/>
                <a:cs typeface="Times New Roman"/>
              </a:rPr>
              <a:t>c</a:t>
            </a:r>
            <a:r>
              <a:rPr sz="850" spc="10" dirty="0">
                <a:latin typeface="Times New Roman"/>
                <a:cs typeface="Times New Roman"/>
              </a:rPr>
              <a:t>e</a:t>
            </a:r>
            <a:r>
              <a:rPr sz="850" spc="-5" dirty="0">
                <a:latin typeface="Times New Roman"/>
                <a:cs typeface="Times New Roman"/>
              </a:rPr>
              <a:t>s</a:t>
            </a:r>
            <a:endParaRPr sz="850">
              <a:latin typeface="Times New Roman"/>
              <a:cs typeface="Times New Roman"/>
            </a:endParaRPr>
          </a:p>
        </p:txBody>
      </p:sp>
      <p:sp>
        <p:nvSpPr>
          <p:cNvPr id="93" name="object 93"/>
          <p:cNvSpPr txBox="1"/>
          <p:nvPr/>
        </p:nvSpPr>
        <p:spPr>
          <a:xfrm>
            <a:off x="4364250" y="4897983"/>
            <a:ext cx="238760" cy="15430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850" dirty="0">
                <a:latin typeface="Times New Roman"/>
                <a:cs typeface="Times New Roman"/>
              </a:rPr>
              <a:t>Us</a:t>
            </a:r>
            <a:r>
              <a:rPr sz="850" spc="15" dirty="0">
                <a:latin typeface="Times New Roman"/>
                <a:cs typeface="Times New Roman"/>
              </a:rPr>
              <a:t>e</a:t>
            </a:r>
            <a:r>
              <a:rPr sz="850" spc="-5" dirty="0">
                <a:latin typeface="Times New Roman"/>
                <a:cs typeface="Times New Roman"/>
              </a:rPr>
              <a:t>s</a:t>
            </a:r>
            <a:endParaRPr sz="850">
              <a:latin typeface="Times New Roman"/>
              <a:cs typeface="Times New Roman"/>
            </a:endParaRPr>
          </a:p>
        </p:txBody>
      </p:sp>
      <p:sp>
        <p:nvSpPr>
          <p:cNvPr id="94" name="object 94"/>
          <p:cNvSpPr txBox="1"/>
          <p:nvPr/>
        </p:nvSpPr>
        <p:spPr>
          <a:xfrm>
            <a:off x="4771124" y="4897983"/>
            <a:ext cx="470534" cy="15430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850" spc="-5" dirty="0">
                <a:latin typeface="Times New Roman"/>
                <a:cs typeface="Times New Roman"/>
              </a:rPr>
              <a:t>Resources</a:t>
            </a:r>
            <a:endParaRPr sz="850">
              <a:latin typeface="Times New Roman"/>
              <a:cs typeface="Times New Roman"/>
            </a:endParaRPr>
          </a:p>
        </p:txBody>
      </p:sp>
      <p:sp>
        <p:nvSpPr>
          <p:cNvPr id="95" name="object 95"/>
          <p:cNvSpPr txBox="1"/>
          <p:nvPr/>
        </p:nvSpPr>
        <p:spPr>
          <a:xfrm>
            <a:off x="5578132" y="4897983"/>
            <a:ext cx="238760" cy="15430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850" spc="5" dirty="0">
                <a:latin typeface="Times New Roman"/>
                <a:cs typeface="Times New Roman"/>
              </a:rPr>
              <a:t>U</a:t>
            </a:r>
            <a:r>
              <a:rPr sz="850" dirty="0">
                <a:latin typeface="Times New Roman"/>
                <a:cs typeface="Times New Roman"/>
              </a:rPr>
              <a:t>s</a:t>
            </a:r>
            <a:r>
              <a:rPr sz="850" spc="10" dirty="0">
                <a:latin typeface="Times New Roman"/>
                <a:cs typeface="Times New Roman"/>
              </a:rPr>
              <a:t>e</a:t>
            </a:r>
            <a:r>
              <a:rPr sz="850" spc="-5" dirty="0">
                <a:latin typeface="Times New Roman"/>
                <a:cs typeface="Times New Roman"/>
              </a:rPr>
              <a:t>s</a:t>
            </a:r>
            <a:endParaRPr sz="850">
              <a:latin typeface="Times New Roman"/>
              <a:cs typeface="Times New Roman"/>
            </a:endParaRPr>
          </a:p>
        </p:txBody>
      </p:sp>
      <p:sp>
        <p:nvSpPr>
          <p:cNvPr id="96" name="object 96"/>
          <p:cNvSpPr txBox="1"/>
          <p:nvPr/>
        </p:nvSpPr>
        <p:spPr>
          <a:xfrm>
            <a:off x="5985766" y="4897983"/>
            <a:ext cx="467359" cy="15430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850" spc="-5" dirty="0">
                <a:latin typeface="Times New Roman"/>
                <a:cs typeface="Times New Roman"/>
              </a:rPr>
              <a:t>R</a:t>
            </a:r>
            <a:r>
              <a:rPr sz="850" spc="10" dirty="0">
                <a:latin typeface="Times New Roman"/>
                <a:cs typeface="Times New Roman"/>
              </a:rPr>
              <a:t>e</a:t>
            </a:r>
            <a:r>
              <a:rPr sz="850" dirty="0">
                <a:latin typeface="Times New Roman"/>
                <a:cs typeface="Times New Roman"/>
              </a:rPr>
              <a:t>s</a:t>
            </a:r>
            <a:r>
              <a:rPr sz="850" spc="-35" dirty="0">
                <a:latin typeface="Times New Roman"/>
                <a:cs typeface="Times New Roman"/>
              </a:rPr>
              <a:t>ou</a:t>
            </a:r>
            <a:r>
              <a:rPr sz="850" spc="-5" dirty="0">
                <a:latin typeface="Times New Roman"/>
                <a:cs typeface="Times New Roman"/>
              </a:rPr>
              <a:t>r</a:t>
            </a:r>
            <a:r>
              <a:rPr sz="850" spc="10" dirty="0">
                <a:latin typeface="Times New Roman"/>
                <a:cs typeface="Times New Roman"/>
              </a:rPr>
              <a:t>c</a:t>
            </a:r>
            <a:r>
              <a:rPr sz="850" spc="15" dirty="0">
                <a:latin typeface="Times New Roman"/>
                <a:cs typeface="Times New Roman"/>
              </a:rPr>
              <a:t>e</a:t>
            </a:r>
            <a:r>
              <a:rPr sz="850" spc="-5" dirty="0">
                <a:latin typeface="Times New Roman"/>
                <a:cs typeface="Times New Roman"/>
              </a:rPr>
              <a:t>s</a:t>
            </a:r>
            <a:endParaRPr sz="850">
              <a:latin typeface="Times New Roman"/>
              <a:cs typeface="Times New Roman"/>
            </a:endParaRPr>
          </a:p>
        </p:txBody>
      </p:sp>
      <p:sp>
        <p:nvSpPr>
          <p:cNvPr id="97" name="object 97"/>
          <p:cNvSpPr txBox="1"/>
          <p:nvPr/>
        </p:nvSpPr>
        <p:spPr>
          <a:xfrm>
            <a:off x="6792741" y="4897983"/>
            <a:ext cx="238760" cy="15430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850" dirty="0">
                <a:latin typeface="Times New Roman"/>
                <a:cs typeface="Times New Roman"/>
              </a:rPr>
              <a:t>U</a:t>
            </a:r>
            <a:r>
              <a:rPr sz="850" spc="5" dirty="0">
                <a:latin typeface="Times New Roman"/>
                <a:cs typeface="Times New Roman"/>
              </a:rPr>
              <a:t>s</a:t>
            </a:r>
            <a:r>
              <a:rPr sz="850" spc="10" dirty="0">
                <a:latin typeface="Times New Roman"/>
                <a:cs typeface="Times New Roman"/>
              </a:rPr>
              <a:t>e</a:t>
            </a:r>
            <a:r>
              <a:rPr sz="850" spc="-5" dirty="0">
                <a:latin typeface="Times New Roman"/>
                <a:cs typeface="Times New Roman"/>
              </a:rPr>
              <a:t>s</a:t>
            </a:r>
            <a:endParaRPr sz="850">
              <a:latin typeface="Times New Roman"/>
              <a:cs typeface="Times New Roman"/>
            </a:endParaRPr>
          </a:p>
        </p:txBody>
      </p:sp>
      <p:sp>
        <p:nvSpPr>
          <p:cNvPr id="98" name="object 98"/>
          <p:cNvSpPr txBox="1"/>
          <p:nvPr/>
        </p:nvSpPr>
        <p:spPr>
          <a:xfrm>
            <a:off x="7200375" y="4897983"/>
            <a:ext cx="470534" cy="15430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850" spc="-5" dirty="0">
                <a:latin typeface="Times New Roman"/>
                <a:cs typeface="Times New Roman"/>
              </a:rPr>
              <a:t>Resources</a:t>
            </a:r>
            <a:endParaRPr sz="850">
              <a:latin typeface="Times New Roman"/>
              <a:cs typeface="Times New Roman"/>
            </a:endParaRPr>
          </a:p>
        </p:txBody>
      </p:sp>
      <p:sp>
        <p:nvSpPr>
          <p:cNvPr id="99" name="object 99"/>
          <p:cNvSpPr txBox="1"/>
          <p:nvPr/>
        </p:nvSpPr>
        <p:spPr>
          <a:xfrm>
            <a:off x="4985323" y="5041243"/>
            <a:ext cx="258445" cy="15430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850" spc="-35" dirty="0">
                <a:latin typeface="Times New Roman"/>
                <a:cs typeface="Times New Roman"/>
              </a:rPr>
              <a:t>28</a:t>
            </a:r>
            <a:r>
              <a:rPr sz="850" spc="-40" dirty="0">
                <a:latin typeface="Times New Roman"/>
                <a:cs typeface="Times New Roman"/>
              </a:rPr>
              <a:t>7</a:t>
            </a:r>
            <a:r>
              <a:rPr sz="850" spc="10" dirty="0">
                <a:latin typeface="Times New Roman"/>
                <a:cs typeface="Times New Roman"/>
              </a:rPr>
              <a:t>.</a:t>
            </a:r>
            <a:r>
              <a:rPr sz="850" spc="-5" dirty="0">
                <a:latin typeface="Times New Roman"/>
                <a:cs typeface="Times New Roman"/>
              </a:rPr>
              <a:t>5</a:t>
            </a:r>
            <a:endParaRPr sz="850">
              <a:latin typeface="Times New Roman"/>
              <a:cs typeface="Times New Roman"/>
            </a:endParaRPr>
          </a:p>
        </p:txBody>
      </p:sp>
      <p:sp>
        <p:nvSpPr>
          <p:cNvPr id="100" name="object 100"/>
          <p:cNvSpPr txBox="1"/>
          <p:nvPr/>
        </p:nvSpPr>
        <p:spPr>
          <a:xfrm>
            <a:off x="6250229" y="5041243"/>
            <a:ext cx="207010" cy="15430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850" spc="-40" dirty="0">
                <a:latin typeface="Times New Roman"/>
                <a:cs typeface="Times New Roman"/>
              </a:rPr>
              <a:t>2</a:t>
            </a:r>
            <a:r>
              <a:rPr sz="850" spc="-35" dirty="0">
                <a:latin typeface="Times New Roman"/>
                <a:cs typeface="Times New Roman"/>
              </a:rPr>
              <a:t>5</a:t>
            </a:r>
            <a:r>
              <a:rPr sz="850" spc="5" dirty="0">
                <a:latin typeface="Times New Roman"/>
                <a:cs typeface="Times New Roman"/>
              </a:rPr>
              <a:t>.</a:t>
            </a:r>
            <a:r>
              <a:rPr sz="850" spc="-5" dirty="0">
                <a:latin typeface="Times New Roman"/>
                <a:cs typeface="Times New Roman"/>
              </a:rPr>
              <a:t>0</a:t>
            </a:r>
            <a:endParaRPr sz="850">
              <a:latin typeface="Times New Roman"/>
              <a:cs typeface="Times New Roman"/>
            </a:endParaRPr>
          </a:p>
        </p:txBody>
      </p:sp>
      <p:sp>
        <p:nvSpPr>
          <p:cNvPr id="101" name="object 101"/>
          <p:cNvSpPr txBox="1"/>
          <p:nvPr/>
        </p:nvSpPr>
        <p:spPr>
          <a:xfrm>
            <a:off x="4557068" y="5183742"/>
            <a:ext cx="157480" cy="15430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850" spc="-40" dirty="0">
                <a:latin typeface="Times New Roman"/>
                <a:cs typeface="Times New Roman"/>
              </a:rPr>
              <a:t>0</a:t>
            </a:r>
            <a:r>
              <a:rPr sz="850" spc="10" dirty="0">
                <a:latin typeface="Times New Roman"/>
                <a:cs typeface="Times New Roman"/>
              </a:rPr>
              <a:t>.</a:t>
            </a:r>
            <a:r>
              <a:rPr sz="850" spc="-5" dirty="0">
                <a:latin typeface="Times New Roman"/>
                <a:cs typeface="Times New Roman"/>
              </a:rPr>
              <a:t>0</a:t>
            </a:r>
            <a:endParaRPr sz="850">
              <a:latin typeface="Times New Roman"/>
              <a:cs typeface="Times New Roman"/>
            </a:endParaRPr>
          </a:p>
        </p:txBody>
      </p:sp>
      <p:sp>
        <p:nvSpPr>
          <p:cNvPr id="102" name="object 102"/>
          <p:cNvSpPr txBox="1"/>
          <p:nvPr/>
        </p:nvSpPr>
        <p:spPr>
          <a:xfrm>
            <a:off x="5771698" y="5183742"/>
            <a:ext cx="157480" cy="15430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850" spc="-40" dirty="0">
                <a:latin typeface="Times New Roman"/>
                <a:cs typeface="Times New Roman"/>
              </a:rPr>
              <a:t>0</a:t>
            </a:r>
            <a:r>
              <a:rPr sz="850" spc="10" dirty="0">
                <a:latin typeface="Times New Roman"/>
                <a:cs typeface="Times New Roman"/>
              </a:rPr>
              <a:t>.</a:t>
            </a:r>
            <a:r>
              <a:rPr sz="850" spc="-5" dirty="0">
                <a:latin typeface="Times New Roman"/>
                <a:cs typeface="Times New Roman"/>
              </a:rPr>
              <a:t>0</a:t>
            </a:r>
            <a:endParaRPr sz="850">
              <a:latin typeface="Times New Roman"/>
              <a:cs typeface="Times New Roman"/>
            </a:endParaRPr>
          </a:p>
        </p:txBody>
      </p:sp>
      <p:graphicFrame>
        <p:nvGraphicFramePr>
          <p:cNvPr id="103" name="object 103"/>
          <p:cNvGraphicFramePr>
            <a:graphicFrameLocks noGrp="1"/>
          </p:cNvGraphicFramePr>
          <p:nvPr/>
        </p:nvGraphicFramePr>
        <p:xfrm>
          <a:off x="1640204" y="5042534"/>
          <a:ext cx="2393950" cy="72707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49606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131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334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49654">
                <a:tc>
                  <a:txBody>
                    <a:bodyPr/>
                    <a:lstStyle/>
                    <a:p>
                      <a:pPr marL="1714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850" spc="-25" dirty="0">
                          <a:latin typeface="Times New Roman"/>
                          <a:cs typeface="Times New Roman"/>
                        </a:rPr>
                        <a:t>Disposable</a:t>
                      </a:r>
                      <a:r>
                        <a:rPr sz="850" spc="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850" spc="-30" dirty="0">
                          <a:latin typeface="Times New Roman"/>
                          <a:cs typeface="Times New Roman"/>
                        </a:rPr>
                        <a:t>income</a:t>
                      </a:r>
                      <a:endParaRPr sz="850">
                        <a:latin typeface="Times New Roman"/>
                        <a:cs typeface="Times New Roman"/>
                      </a:endParaRPr>
                    </a:p>
                  </a:txBody>
                  <a:tcPr marL="0" marR="0" marT="6350" marB="0">
                    <a:lnL w="9525">
                      <a:solidFill>
                        <a:srgbClr val="000000"/>
                      </a:solidFill>
                      <a:prstDash val="solid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 marL="28257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850" spc="-20" dirty="0">
                          <a:latin typeface="Times New Roman"/>
                          <a:cs typeface="Times New Roman"/>
                        </a:rPr>
                        <a:t>212.5</a:t>
                      </a:r>
                      <a:endParaRPr sz="850">
                        <a:latin typeface="Times New Roman"/>
                        <a:cs typeface="Times New Roman"/>
                      </a:endParaRPr>
                    </a:p>
                  </a:txBody>
                  <a:tcPr marL="0" marR="0" marT="6350" marB="0">
                    <a:lnL w="9525">
                      <a:solidFill>
                        <a:srgbClr val="000000"/>
                      </a:solidFill>
                      <a:prstDash val="solid"/>
                    </a:lnL>
                    <a:lnT w="9525">
                      <a:solidFill>
                        <a:srgbClr val="000000"/>
                      </a:solidFill>
                      <a:prstDash val="soli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42879">
                <a:tc>
                  <a:txBody>
                    <a:bodyPr/>
                    <a:lstStyle/>
                    <a:p>
                      <a:pPr marL="17145">
                        <a:lnSpc>
                          <a:spcPts val="1015"/>
                        </a:lnSpc>
                      </a:pPr>
                      <a:r>
                        <a:rPr sz="850" spc="-20" dirty="0">
                          <a:latin typeface="Times New Roman"/>
                          <a:cs typeface="Times New Roman"/>
                        </a:rPr>
                        <a:t>F</a:t>
                      </a:r>
                      <a:r>
                        <a:rPr sz="850" spc="-70" dirty="0">
                          <a:latin typeface="Times New Roman"/>
                          <a:cs typeface="Times New Roman"/>
                        </a:rPr>
                        <a:t>i</a:t>
                      </a:r>
                      <a:r>
                        <a:rPr sz="850" spc="-30" dirty="0">
                          <a:latin typeface="Times New Roman"/>
                          <a:cs typeface="Times New Roman"/>
                        </a:rPr>
                        <a:t>n</a:t>
                      </a:r>
                      <a:r>
                        <a:rPr sz="850" spc="20" dirty="0">
                          <a:latin typeface="Times New Roman"/>
                          <a:cs typeface="Times New Roman"/>
                        </a:rPr>
                        <a:t>a</a:t>
                      </a:r>
                      <a:r>
                        <a:rPr sz="850" dirty="0">
                          <a:latin typeface="Times New Roman"/>
                          <a:cs typeface="Times New Roman"/>
                        </a:rPr>
                        <a:t>l</a:t>
                      </a:r>
                      <a:r>
                        <a:rPr sz="850" spc="-6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850" spc="20" dirty="0">
                          <a:latin typeface="Times New Roman"/>
                          <a:cs typeface="Times New Roman"/>
                        </a:rPr>
                        <a:t>c</a:t>
                      </a:r>
                      <a:r>
                        <a:rPr sz="850" spc="-30" dirty="0">
                          <a:latin typeface="Times New Roman"/>
                          <a:cs typeface="Times New Roman"/>
                        </a:rPr>
                        <a:t>o</a:t>
                      </a:r>
                      <a:r>
                        <a:rPr sz="850" spc="-35" dirty="0">
                          <a:latin typeface="Times New Roman"/>
                          <a:cs typeface="Times New Roman"/>
                        </a:rPr>
                        <a:t>n</a:t>
                      </a:r>
                      <a:r>
                        <a:rPr sz="850" spc="5" dirty="0">
                          <a:latin typeface="Times New Roman"/>
                          <a:cs typeface="Times New Roman"/>
                        </a:rPr>
                        <a:t>s</a:t>
                      </a:r>
                      <a:r>
                        <a:rPr sz="850" spc="-30" dirty="0">
                          <a:latin typeface="Times New Roman"/>
                          <a:cs typeface="Times New Roman"/>
                        </a:rPr>
                        <a:t>u</a:t>
                      </a:r>
                      <a:r>
                        <a:rPr sz="850" spc="-40" dirty="0">
                          <a:latin typeface="Times New Roman"/>
                          <a:cs typeface="Times New Roman"/>
                        </a:rPr>
                        <a:t>m</a:t>
                      </a:r>
                      <a:r>
                        <a:rPr sz="850" spc="-30" dirty="0">
                          <a:latin typeface="Times New Roman"/>
                          <a:cs typeface="Times New Roman"/>
                        </a:rPr>
                        <a:t>p</a:t>
                      </a:r>
                      <a:r>
                        <a:rPr sz="850" spc="-15" dirty="0">
                          <a:latin typeface="Times New Roman"/>
                          <a:cs typeface="Times New Roman"/>
                        </a:rPr>
                        <a:t>t</a:t>
                      </a:r>
                      <a:r>
                        <a:rPr sz="850" spc="-70" dirty="0">
                          <a:latin typeface="Times New Roman"/>
                          <a:cs typeface="Times New Roman"/>
                        </a:rPr>
                        <a:t>i</a:t>
                      </a:r>
                      <a:r>
                        <a:rPr sz="850" spc="-30" dirty="0">
                          <a:latin typeface="Times New Roman"/>
                          <a:cs typeface="Times New Roman"/>
                        </a:rPr>
                        <a:t>o</a:t>
                      </a:r>
                      <a:r>
                        <a:rPr sz="850" dirty="0">
                          <a:latin typeface="Times New Roman"/>
                          <a:cs typeface="Times New Roman"/>
                        </a:rPr>
                        <a:t>n</a:t>
                      </a:r>
                      <a:r>
                        <a:rPr sz="850" spc="-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850" spc="20" dirty="0">
                          <a:latin typeface="Times New Roman"/>
                          <a:cs typeface="Times New Roman"/>
                        </a:rPr>
                        <a:t>e</a:t>
                      </a:r>
                      <a:r>
                        <a:rPr sz="850" spc="-35" dirty="0">
                          <a:latin typeface="Times New Roman"/>
                          <a:cs typeface="Times New Roman"/>
                        </a:rPr>
                        <a:t>x</a:t>
                      </a:r>
                      <a:r>
                        <a:rPr sz="850" spc="-30" dirty="0">
                          <a:latin typeface="Times New Roman"/>
                          <a:cs typeface="Times New Roman"/>
                        </a:rPr>
                        <a:t>p</a:t>
                      </a:r>
                      <a:r>
                        <a:rPr sz="850" spc="20" dirty="0">
                          <a:latin typeface="Times New Roman"/>
                          <a:cs typeface="Times New Roman"/>
                        </a:rPr>
                        <a:t>e</a:t>
                      </a:r>
                      <a:r>
                        <a:rPr sz="850" spc="-35" dirty="0">
                          <a:latin typeface="Times New Roman"/>
                          <a:cs typeface="Times New Roman"/>
                        </a:rPr>
                        <a:t>n</a:t>
                      </a:r>
                      <a:r>
                        <a:rPr sz="850" spc="-30" dirty="0">
                          <a:latin typeface="Times New Roman"/>
                          <a:cs typeface="Times New Roman"/>
                        </a:rPr>
                        <a:t>d</a:t>
                      </a:r>
                      <a:r>
                        <a:rPr sz="850" spc="-70" dirty="0">
                          <a:latin typeface="Times New Roman"/>
                          <a:cs typeface="Times New Roman"/>
                        </a:rPr>
                        <a:t>i</a:t>
                      </a:r>
                      <a:r>
                        <a:rPr sz="850" spc="-10" dirty="0">
                          <a:latin typeface="Times New Roman"/>
                          <a:cs typeface="Times New Roman"/>
                        </a:rPr>
                        <a:t>t</a:t>
                      </a:r>
                      <a:r>
                        <a:rPr sz="850" spc="-35" dirty="0">
                          <a:latin typeface="Times New Roman"/>
                          <a:cs typeface="Times New Roman"/>
                        </a:rPr>
                        <a:t>u</a:t>
                      </a:r>
                      <a:r>
                        <a:rPr sz="850" dirty="0">
                          <a:latin typeface="Times New Roman"/>
                          <a:cs typeface="Times New Roman"/>
                        </a:rPr>
                        <a:t>re</a:t>
                      </a:r>
                      <a:endParaRPr sz="85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</a:tcPr>
                </a:tc>
                <a:tc>
                  <a:txBody>
                    <a:bodyPr/>
                    <a:lstStyle/>
                    <a:p>
                      <a:pPr marR="6350" algn="r">
                        <a:lnSpc>
                          <a:spcPts val="1015"/>
                        </a:lnSpc>
                      </a:pPr>
                      <a:r>
                        <a:rPr sz="850" spc="-20" dirty="0">
                          <a:latin typeface="Times New Roman"/>
                          <a:cs typeface="Times New Roman"/>
                        </a:rPr>
                        <a:t>287.5</a:t>
                      </a:r>
                      <a:endParaRPr sz="85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9525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32852">
                <a:tc>
                  <a:txBody>
                    <a:bodyPr/>
                    <a:lstStyle/>
                    <a:p>
                      <a:pPr marL="81915">
                        <a:lnSpc>
                          <a:spcPts val="944"/>
                        </a:lnSpc>
                      </a:pPr>
                      <a:r>
                        <a:rPr sz="850" spc="-15" dirty="0">
                          <a:latin typeface="Times New Roman"/>
                          <a:cs typeface="Times New Roman"/>
                        </a:rPr>
                        <a:t>Advertised</a:t>
                      </a:r>
                      <a:r>
                        <a:rPr sz="850" spc="-3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850" spc="-20" dirty="0">
                          <a:latin typeface="Times New Roman"/>
                          <a:cs typeface="Times New Roman"/>
                        </a:rPr>
                        <a:t>product</a:t>
                      </a:r>
                      <a:endParaRPr sz="85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</a:tcPr>
                </a:tc>
                <a:tc>
                  <a:txBody>
                    <a:bodyPr/>
                    <a:lstStyle/>
                    <a:p>
                      <a:pPr marR="6350" algn="r">
                        <a:lnSpc>
                          <a:spcPts val="944"/>
                        </a:lnSpc>
                      </a:pPr>
                      <a:r>
                        <a:rPr sz="850" spc="-20" dirty="0">
                          <a:solidFill>
                            <a:srgbClr val="7F7F7F"/>
                          </a:solidFill>
                          <a:latin typeface="Times New Roman"/>
                          <a:cs typeface="Times New Roman"/>
                        </a:rPr>
                        <a:t>275.0</a:t>
                      </a:r>
                      <a:endParaRPr sz="85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9525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46113">
                <a:tc>
                  <a:txBody>
                    <a:bodyPr/>
                    <a:lstStyle/>
                    <a:p>
                      <a:pPr marL="81915">
                        <a:lnSpc>
                          <a:spcPts val="975"/>
                        </a:lnSpc>
                        <a:spcBef>
                          <a:spcPts val="75"/>
                        </a:spcBef>
                      </a:pPr>
                      <a:r>
                        <a:rPr sz="850" spc="-65" dirty="0">
                          <a:latin typeface="Times New Roman"/>
                          <a:cs typeface="Times New Roman"/>
                        </a:rPr>
                        <a:t>"</a:t>
                      </a:r>
                      <a:r>
                        <a:rPr sz="850" spc="-20" dirty="0">
                          <a:latin typeface="Times New Roman"/>
                          <a:cs typeface="Times New Roman"/>
                        </a:rPr>
                        <a:t>F</a:t>
                      </a:r>
                      <a:r>
                        <a:rPr sz="850" spc="-5" dirty="0">
                          <a:latin typeface="Times New Roman"/>
                          <a:cs typeface="Times New Roman"/>
                        </a:rPr>
                        <a:t>r</a:t>
                      </a:r>
                      <a:r>
                        <a:rPr sz="850" spc="20" dirty="0">
                          <a:latin typeface="Times New Roman"/>
                          <a:cs typeface="Times New Roman"/>
                        </a:rPr>
                        <a:t>ee</a:t>
                      </a:r>
                      <a:r>
                        <a:rPr sz="850" dirty="0">
                          <a:latin typeface="Times New Roman"/>
                          <a:cs typeface="Times New Roman"/>
                        </a:rPr>
                        <a:t>"</a:t>
                      </a:r>
                      <a:r>
                        <a:rPr sz="850" spc="-5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850" spc="-30" dirty="0">
                          <a:latin typeface="Times New Roman"/>
                          <a:cs typeface="Times New Roman"/>
                        </a:rPr>
                        <a:t>p</a:t>
                      </a:r>
                      <a:r>
                        <a:rPr sz="850" dirty="0">
                          <a:latin typeface="Times New Roman"/>
                          <a:cs typeface="Times New Roman"/>
                        </a:rPr>
                        <a:t>r</a:t>
                      </a:r>
                      <a:r>
                        <a:rPr sz="850" spc="-35" dirty="0">
                          <a:latin typeface="Times New Roman"/>
                          <a:cs typeface="Times New Roman"/>
                        </a:rPr>
                        <a:t>o</a:t>
                      </a:r>
                      <a:r>
                        <a:rPr sz="850" spc="-30" dirty="0">
                          <a:latin typeface="Times New Roman"/>
                          <a:cs typeface="Times New Roman"/>
                        </a:rPr>
                        <a:t>d</a:t>
                      </a:r>
                      <a:r>
                        <a:rPr sz="850" spc="-35" dirty="0">
                          <a:latin typeface="Times New Roman"/>
                          <a:cs typeface="Times New Roman"/>
                        </a:rPr>
                        <a:t>u</a:t>
                      </a:r>
                      <a:r>
                        <a:rPr sz="850" spc="20" dirty="0">
                          <a:latin typeface="Times New Roman"/>
                          <a:cs typeface="Times New Roman"/>
                        </a:rPr>
                        <a:t>c</a:t>
                      </a:r>
                      <a:r>
                        <a:rPr sz="850" spc="-10" dirty="0">
                          <a:latin typeface="Times New Roman"/>
                          <a:cs typeface="Times New Roman"/>
                        </a:rPr>
                        <a:t>t</a:t>
                      </a:r>
                      <a:r>
                        <a:rPr sz="850" dirty="0">
                          <a:latin typeface="Times New Roman"/>
                          <a:cs typeface="Times New Roman"/>
                        </a:rPr>
                        <a:t>s</a:t>
                      </a:r>
                      <a:endParaRPr sz="850">
                        <a:latin typeface="Times New Roman"/>
                        <a:cs typeface="Times New Roman"/>
                      </a:endParaRPr>
                    </a:p>
                  </a:txBody>
                  <a:tcPr marL="0" marR="0" marT="9525" marB="0">
                    <a:lnL w="9525">
                      <a:solidFill>
                        <a:srgbClr val="000000"/>
                      </a:solidFill>
                      <a:prstDash val="solid"/>
                    </a:lnL>
                    <a:solidFill>
                      <a:srgbClr val="FFD965"/>
                    </a:solidFill>
                  </a:tcPr>
                </a:tc>
                <a:tc>
                  <a:txBody>
                    <a:bodyPr/>
                    <a:lstStyle/>
                    <a:p>
                      <a:pPr marR="6350" algn="r">
                        <a:lnSpc>
                          <a:spcPts val="975"/>
                        </a:lnSpc>
                        <a:spcBef>
                          <a:spcPts val="75"/>
                        </a:spcBef>
                      </a:pPr>
                      <a:r>
                        <a:rPr sz="850" spc="-20" dirty="0">
                          <a:solidFill>
                            <a:srgbClr val="7F7F7F"/>
                          </a:solidFill>
                          <a:latin typeface="Times New Roman"/>
                          <a:cs typeface="Times New Roman"/>
                        </a:rPr>
                        <a:t>12.5</a:t>
                      </a:r>
                      <a:endParaRPr sz="850">
                        <a:latin typeface="Times New Roman"/>
                        <a:cs typeface="Times New Roman"/>
                      </a:endParaRPr>
                    </a:p>
                  </a:txBody>
                  <a:tcPr marL="0" marR="0" marT="9525" marB="0">
                    <a:lnR w="9525">
                      <a:solidFill>
                        <a:srgbClr val="000000"/>
                      </a:solidFill>
                      <a:prstDash val="solid"/>
                    </a:lnR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FFD96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47256">
                <a:tc>
                  <a:txBody>
                    <a:bodyPr/>
                    <a:lstStyle/>
                    <a:p>
                      <a:pPr marL="17145">
                        <a:lnSpc>
                          <a:spcPts val="1005"/>
                        </a:lnSpc>
                        <a:spcBef>
                          <a:spcPts val="50"/>
                        </a:spcBef>
                      </a:pPr>
                      <a:r>
                        <a:rPr sz="850" spc="-30" dirty="0">
                          <a:latin typeface="Times New Roman"/>
                          <a:cs typeface="Times New Roman"/>
                        </a:rPr>
                        <a:t>Saving</a:t>
                      </a:r>
                      <a:endParaRPr sz="850">
                        <a:latin typeface="Times New Roman"/>
                        <a:cs typeface="Times New Roman"/>
                      </a:endParaRPr>
                    </a:p>
                  </a:txBody>
                  <a:tcPr marL="0" marR="0" marT="6350" marB="0">
                    <a:lnL w="9525">
                      <a:solidFill>
                        <a:srgbClr val="000000"/>
                      </a:solidFill>
                      <a:prstDash val="solid"/>
                    </a:lnL>
                  </a:tcPr>
                </a:tc>
                <a:tc>
                  <a:txBody>
                    <a:bodyPr/>
                    <a:lstStyle/>
                    <a:p>
                      <a:pPr marR="6350" algn="r">
                        <a:lnSpc>
                          <a:spcPts val="1005"/>
                        </a:lnSpc>
                        <a:spcBef>
                          <a:spcPts val="50"/>
                        </a:spcBef>
                      </a:pPr>
                      <a:r>
                        <a:rPr sz="850" spc="-15" dirty="0">
                          <a:latin typeface="Times New Roman"/>
                          <a:cs typeface="Times New Roman"/>
                        </a:rPr>
                        <a:t>-75.0</a:t>
                      </a:r>
                      <a:endParaRPr sz="850">
                        <a:latin typeface="Times New Roman"/>
                        <a:cs typeface="Times New Roman"/>
                      </a:endParaRPr>
                    </a:p>
                  </a:txBody>
                  <a:tcPr marL="0" marR="0" marT="6350" marB="0"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T w="9525">
                      <a:solidFill>
                        <a:srgbClr val="000000"/>
                      </a:solidFill>
                      <a:prstDash val="soli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graphicFrame>
        <p:nvGraphicFramePr>
          <p:cNvPr id="104" name="object 104"/>
          <p:cNvGraphicFramePr>
            <a:graphicFrameLocks noGrp="1"/>
          </p:cNvGraphicFramePr>
          <p:nvPr/>
        </p:nvGraphicFramePr>
        <p:xfrm>
          <a:off x="6780085" y="5042534"/>
          <a:ext cx="905510" cy="72707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6004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3276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49654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 marL="28257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850" spc="-20" dirty="0">
                          <a:latin typeface="Times New Roman"/>
                          <a:cs typeface="Times New Roman"/>
                        </a:rPr>
                        <a:t>525.0</a:t>
                      </a:r>
                      <a:endParaRPr sz="850">
                        <a:latin typeface="Times New Roman"/>
                        <a:cs typeface="Times New Roman"/>
                      </a:endParaRPr>
                    </a:p>
                  </a:txBody>
                  <a:tcPr marL="0" marR="0" marT="6350" marB="0">
                    <a:lnL w="9525">
                      <a:solidFill>
                        <a:srgbClr val="000000"/>
                      </a:solidFill>
                      <a:prstDash val="solid"/>
                    </a:lnL>
                    <a:lnT w="9525">
                      <a:solidFill>
                        <a:srgbClr val="000000"/>
                      </a:solidFill>
                      <a:prstDash val="soli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42879">
                <a:tc>
                  <a:txBody>
                    <a:bodyPr/>
                    <a:lstStyle/>
                    <a:p>
                      <a:pPr marR="6350" algn="r">
                        <a:lnSpc>
                          <a:spcPts val="1015"/>
                        </a:lnSpc>
                      </a:pPr>
                      <a:r>
                        <a:rPr sz="850" spc="-20" dirty="0">
                          <a:latin typeface="Times New Roman"/>
                          <a:cs typeface="Times New Roman"/>
                        </a:rPr>
                        <a:t>287.5</a:t>
                      </a:r>
                      <a:endParaRPr sz="85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9525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32852">
                <a:tc>
                  <a:txBody>
                    <a:bodyPr/>
                    <a:lstStyle/>
                    <a:p>
                      <a:pPr marR="6350" algn="r">
                        <a:lnSpc>
                          <a:spcPts val="944"/>
                        </a:lnSpc>
                      </a:pPr>
                      <a:r>
                        <a:rPr sz="850" spc="-20" dirty="0">
                          <a:solidFill>
                            <a:srgbClr val="7F7F7F"/>
                          </a:solidFill>
                          <a:latin typeface="Times New Roman"/>
                          <a:cs typeface="Times New Roman"/>
                        </a:rPr>
                        <a:t>275.0</a:t>
                      </a:r>
                      <a:endParaRPr sz="85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9525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46113">
                <a:tc>
                  <a:txBody>
                    <a:bodyPr/>
                    <a:lstStyle/>
                    <a:p>
                      <a:pPr marR="6350" algn="r">
                        <a:lnSpc>
                          <a:spcPts val="975"/>
                        </a:lnSpc>
                        <a:spcBef>
                          <a:spcPts val="75"/>
                        </a:spcBef>
                      </a:pPr>
                      <a:r>
                        <a:rPr sz="850" spc="-20" dirty="0">
                          <a:solidFill>
                            <a:srgbClr val="7F7F7F"/>
                          </a:solidFill>
                          <a:latin typeface="Times New Roman"/>
                          <a:cs typeface="Times New Roman"/>
                        </a:rPr>
                        <a:t>12.5</a:t>
                      </a:r>
                      <a:endParaRPr sz="850">
                        <a:latin typeface="Times New Roman"/>
                        <a:cs typeface="Times New Roman"/>
                      </a:endParaRPr>
                    </a:p>
                  </a:txBody>
                  <a:tcPr marL="0" marR="0" marT="9525" marB="0">
                    <a:lnR w="9525">
                      <a:solidFill>
                        <a:srgbClr val="000000"/>
                      </a:solidFill>
                      <a:prstDash val="solid"/>
                    </a:lnR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FFD96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47256">
                <a:tc>
                  <a:txBody>
                    <a:bodyPr/>
                    <a:lstStyle/>
                    <a:p>
                      <a:pPr marR="6350" algn="r">
                        <a:lnSpc>
                          <a:spcPts val="1005"/>
                        </a:lnSpc>
                        <a:spcBef>
                          <a:spcPts val="50"/>
                        </a:spcBef>
                      </a:pPr>
                      <a:r>
                        <a:rPr sz="850" spc="-20" dirty="0">
                          <a:latin typeface="Times New Roman"/>
                          <a:cs typeface="Times New Roman"/>
                        </a:rPr>
                        <a:t>237.5</a:t>
                      </a:r>
                      <a:endParaRPr sz="850">
                        <a:latin typeface="Times New Roman"/>
                        <a:cs typeface="Times New Roman"/>
                      </a:endParaRPr>
                    </a:p>
                  </a:txBody>
                  <a:tcPr marL="0" marR="0" marT="6350" marB="0"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T w="9525">
                      <a:solidFill>
                        <a:srgbClr val="000000"/>
                      </a:solidFill>
                      <a:prstDash val="soli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graphicFrame>
        <p:nvGraphicFramePr>
          <p:cNvPr id="105" name="object 105"/>
          <p:cNvGraphicFramePr>
            <a:graphicFrameLocks noGrp="1"/>
          </p:cNvGraphicFramePr>
          <p:nvPr/>
        </p:nvGraphicFramePr>
        <p:xfrm>
          <a:off x="1640204" y="6043040"/>
          <a:ext cx="2393950" cy="101219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5036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536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334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711517">
                <a:tc>
                  <a:txBody>
                    <a:bodyPr/>
                    <a:lstStyle/>
                    <a:p>
                      <a:pPr marL="1714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850" spc="-35" dirty="0">
                          <a:latin typeface="Times New Roman"/>
                          <a:cs typeface="Times New Roman"/>
                        </a:rPr>
                        <a:t>Saving</a:t>
                      </a:r>
                      <a:endParaRPr sz="850">
                        <a:latin typeface="Times New Roman"/>
                        <a:cs typeface="Times New Roman"/>
                      </a:endParaRPr>
                    </a:p>
                    <a:p>
                      <a:pPr marL="81915" marR="248920" indent="-64769">
                        <a:lnSpc>
                          <a:spcPct val="110200"/>
                        </a:lnSpc>
                      </a:pPr>
                      <a:r>
                        <a:rPr sz="850" spc="-50" dirty="0">
                          <a:latin typeface="Times New Roman"/>
                          <a:cs typeface="Times New Roman"/>
                        </a:rPr>
                        <a:t>G</a:t>
                      </a:r>
                      <a:r>
                        <a:rPr sz="850" dirty="0">
                          <a:latin typeface="Times New Roman"/>
                          <a:cs typeface="Times New Roman"/>
                        </a:rPr>
                        <a:t>r</a:t>
                      </a:r>
                      <a:r>
                        <a:rPr sz="850" spc="-30" dirty="0">
                          <a:latin typeface="Times New Roman"/>
                          <a:cs typeface="Times New Roman"/>
                        </a:rPr>
                        <a:t>o</a:t>
                      </a:r>
                      <a:r>
                        <a:rPr sz="850" spc="5" dirty="0">
                          <a:latin typeface="Times New Roman"/>
                          <a:cs typeface="Times New Roman"/>
                        </a:rPr>
                        <a:t>s</a:t>
                      </a:r>
                      <a:r>
                        <a:rPr sz="850" dirty="0">
                          <a:latin typeface="Times New Roman"/>
                          <a:cs typeface="Times New Roman"/>
                        </a:rPr>
                        <a:t>s</a:t>
                      </a:r>
                      <a:r>
                        <a:rPr sz="850" spc="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850" spc="-5" dirty="0">
                          <a:latin typeface="Times New Roman"/>
                          <a:cs typeface="Times New Roman"/>
                        </a:rPr>
                        <a:t>f</a:t>
                      </a:r>
                      <a:r>
                        <a:rPr sz="850" spc="-65" dirty="0">
                          <a:latin typeface="Times New Roman"/>
                          <a:cs typeface="Times New Roman"/>
                        </a:rPr>
                        <a:t>i</a:t>
                      </a:r>
                      <a:r>
                        <a:rPr sz="850" spc="-35" dirty="0">
                          <a:latin typeface="Times New Roman"/>
                          <a:cs typeface="Times New Roman"/>
                        </a:rPr>
                        <a:t>x</a:t>
                      </a:r>
                      <a:r>
                        <a:rPr sz="850" spc="20" dirty="0">
                          <a:latin typeface="Times New Roman"/>
                          <a:cs typeface="Times New Roman"/>
                        </a:rPr>
                        <a:t>e</a:t>
                      </a:r>
                      <a:r>
                        <a:rPr sz="850" dirty="0">
                          <a:latin typeface="Times New Roman"/>
                          <a:cs typeface="Times New Roman"/>
                        </a:rPr>
                        <a:t>d</a:t>
                      </a:r>
                      <a:r>
                        <a:rPr sz="850" spc="-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850" spc="20" dirty="0">
                          <a:latin typeface="Times New Roman"/>
                          <a:cs typeface="Times New Roman"/>
                        </a:rPr>
                        <a:t>c</a:t>
                      </a:r>
                      <a:r>
                        <a:rPr sz="850" spc="15" dirty="0">
                          <a:latin typeface="Times New Roman"/>
                          <a:cs typeface="Times New Roman"/>
                        </a:rPr>
                        <a:t>a</a:t>
                      </a:r>
                      <a:r>
                        <a:rPr sz="850" spc="-30" dirty="0">
                          <a:latin typeface="Times New Roman"/>
                          <a:cs typeface="Times New Roman"/>
                        </a:rPr>
                        <a:t>p</a:t>
                      </a:r>
                      <a:r>
                        <a:rPr sz="850" spc="-70" dirty="0">
                          <a:latin typeface="Times New Roman"/>
                          <a:cs typeface="Times New Roman"/>
                        </a:rPr>
                        <a:t>i</a:t>
                      </a:r>
                      <a:r>
                        <a:rPr sz="850" spc="-15" dirty="0">
                          <a:latin typeface="Times New Roman"/>
                          <a:cs typeface="Times New Roman"/>
                        </a:rPr>
                        <a:t>t</a:t>
                      </a:r>
                      <a:r>
                        <a:rPr sz="850" spc="20" dirty="0">
                          <a:latin typeface="Times New Roman"/>
                          <a:cs typeface="Times New Roman"/>
                        </a:rPr>
                        <a:t>a</a:t>
                      </a:r>
                      <a:r>
                        <a:rPr sz="850" dirty="0">
                          <a:latin typeface="Times New Roman"/>
                          <a:cs typeface="Times New Roman"/>
                        </a:rPr>
                        <a:t>l</a:t>
                      </a:r>
                      <a:r>
                        <a:rPr sz="850" spc="-5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850" dirty="0">
                          <a:latin typeface="Times New Roman"/>
                          <a:cs typeface="Times New Roman"/>
                        </a:rPr>
                        <a:t>f</a:t>
                      </a:r>
                      <a:r>
                        <a:rPr sz="850" spc="-35" dirty="0">
                          <a:latin typeface="Times New Roman"/>
                          <a:cs typeface="Times New Roman"/>
                        </a:rPr>
                        <a:t>o</a:t>
                      </a:r>
                      <a:r>
                        <a:rPr sz="850" dirty="0">
                          <a:latin typeface="Times New Roman"/>
                          <a:cs typeface="Times New Roman"/>
                        </a:rPr>
                        <a:t>r</a:t>
                      </a:r>
                      <a:r>
                        <a:rPr sz="850" spc="-40" dirty="0">
                          <a:latin typeface="Times New Roman"/>
                          <a:cs typeface="Times New Roman"/>
                        </a:rPr>
                        <a:t>m</a:t>
                      </a:r>
                      <a:r>
                        <a:rPr sz="850" spc="20" dirty="0">
                          <a:latin typeface="Times New Roman"/>
                          <a:cs typeface="Times New Roman"/>
                        </a:rPr>
                        <a:t>a</a:t>
                      </a:r>
                      <a:r>
                        <a:rPr sz="850" spc="-15" dirty="0">
                          <a:latin typeface="Times New Roman"/>
                          <a:cs typeface="Times New Roman"/>
                        </a:rPr>
                        <a:t>t</a:t>
                      </a:r>
                      <a:r>
                        <a:rPr sz="850" spc="-70" dirty="0">
                          <a:latin typeface="Times New Roman"/>
                          <a:cs typeface="Times New Roman"/>
                        </a:rPr>
                        <a:t>i</a:t>
                      </a:r>
                      <a:r>
                        <a:rPr sz="850" spc="-30" dirty="0">
                          <a:latin typeface="Times New Roman"/>
                          <a:cs typeface="Times New Roman"/>
                        </a:rPr>
                        <a:t>o</a:t>
                      </a:r>
                      <a:r>
                        <a:rPr sz="850" dirty="0">
                          <a:latin typeface="Times New Roman"/>
                          <a:cs typeface="Times New Roman"/>
                        </a:rPr>
                        <a:t>n  </a:t>
                      </a:r>
                      <a:r>
                        <a:rPr sz="850" spc="-20" dirty="0">
                          <a:latin typeface="Times New Roman"/>
                          <a:cs typeface="Times New Roman"/>
                        </a:rPr>
                        <a:t>S</a:t>
                      </a:r>
                      <a:r>
                        <a:rPr sz="850" spc="-35" dirty="0">
                          <a:latin typeface="Times New Roman"/>
                          <a:cs typeface="Times New Roman"/>
                        </a:rPr>
                        <a:t>o</a:t>
                      </a:r>
                      <a:r>
                        <a:rPr sz="850" dirty="0">
                          <a:latin typeface="Times New Roman"/>
                          <a:cs typeface="Times New Roman"/>
                        </a:rPr>
                        <a:t>f</a:t>
                      </a:r>
                      <a:r>
                        <a:rPr sz="850" spc="-10" dirty="0">
                          <a:latin typeface="Times New Roman"/>
                          <a:cs typeface="Times New Roman"/>
                        </a:rPr>
                        <a:t>t</a:t>
                      </a:r>
                      <a:r>
                        <a:rPr sz="850" spc="5" dirty="0">
                          <a:latin typeface="Times New Roman"/>
                          <a:cs typeface="Times New Roman"/>
                        </a:rPr>
                        <a:t>w</a:t>
                      </a:r>
                      <a:r>
                        <a:rPr sz="850" spc="15" dirty="0">
                          <a:latin typeface="Times New Roman"/>
                          <a:cs typeface="Times New Roman"/>
                        </a:rPr>
                        <a:t>a</a:t>
                      </a:r>
                      <a:r>
                        <a:rPr sz="850" dirty="0">
                          <a:latin typeface="Times New Roman"/>
                          <a:cs typeface="Times New Roman"/>
                        </a:rPr>
                        <a:t>re</a:t>
                      </a:r>
                      <a:r>
                        <a:rPr sz="850" spc="3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850" dirty="0">
                          <a:latin typeface="Times New Roman"/>
                          <a:cs typeface="Times New Roman"/>
                        </a:rPr>
                        <a:t>(</a:t>
                      </a:r>
                      <a:r>
                        <a:rPr sz="850" spc="-30" dirty="0">
                          <a:latin typeface="Times New Roman"/>
                          <a:cs typeface="Times New Roman"/>
                        </a:rPr>
                        <a:t>p</a:t>
                      </a:r>
                      <a:r>
                        <a:rPr sz="850" spc="-70" dirty="0">
                          <a:latin typeface="Times New Roman"/>
                          <a:cs typeface="Times New Roman"/>
                        </a:rPr>
                        <a:t>l</a:t>
                      </a:r>
                      <a:r>
                        <a:rPr sz="850" spc="20" dirty="0">
                          <a:latin typeface="Times New Roman"/>
                          <a:cs typeface="Times New Roman"/>
                        </a:rPr>
                        <a:t>a</a:t>
                      </a:r>
                      <a:r>
                        <a:rPr sz="850" spc="-15" dirty="0">
                          <a:latin typeface="Times New Roman"/>
                          <a:cs typeface="Times New Roman"/>
                        </a:rPr>
                        <a:t>t</a:t>
                      </a:r>
                      <a:r>
                        <a:rPr sz="850" dirty="0">
                          <a:latin typeface="Times New Roman"/>
                          <a:cs typeface="Times New Roman"/>
                        </a:rPr>
                        <a:t>f</a:t>
                      </a:r>
                      <a:r>
                        <a:rPr sz="850" spc="-30" dirty="0">
                          <a:latin typeface="Times New Roman"/>
                          <a:cs typeface="Times New Roman"/>
                        </a:rPr>
                        <a:t>o</a:t>
                      </a:r>
                      <a:r>
                        <a:rPr sz="850" dirty="0">
                          <a:latin typeface="Times New Roman"/>
                          <a:cs typeface="Times New Roman"/>
                        </a:rPr>
                        <a:t>rm</a:t>
                      </a:r>
                      <a:r>
                        <a:rPr sz="850" spc="-3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850" spc="20" dirty="0">
                          <a:latin typeface="Times New Roman"/>
                          <a:cs typeface="Times New Roman"/>
                        </a:rPr>
                        <a:t>a</a:t>
                      </a:r>
                      <a:r>
                        <a:rPr sz="850" spc="5" dirty="0">
                          <a:latin typeface="Times New Roman"/>
                          <a:cs typeface="Times New Roman"/>
                        </a:rPr>
                        <a:t>ss</a:t>
                      </a:r>
                      <a:r>
                        <a:rPr sz="850" spc="20" dirty="0">
                          <a:latin typeface="Times New Roman"/>
                          <a:cs typeface="Times New Roman"/>
                        </a:rPr>
                        <a:t>e</a:t>
                      </a:r>
                      <a:r>
                        <a:rPr sz="850" spc="-15" dirty="0">
                          <a:latin typeface="Times New Roman"/>
                          <a:cs typeface="Times New Roman"/>
                        </a:rPr>
                        <a:t>t</a:t>
                      </a:r>
                      <a:r>
                        <a:rPr sz="850" dirty="0">
                          <a:latin typeface="Times New Roman"/>
                          <a:cs typeface="Times New Roman"/>
                        </a:rPr>
                        <a:t>)  </a:t>
                      </a:r>
                      <a:r>
                        <a:rPr sz="850" spc="-10" dirty="0">
                          <a:latin typeface="Times New Roman"/>
                          <a:cs typeface="Times New Roman"/>
                        </a:rPr>
                        <a:t>Software</a:t>
                      </a:r>
                      <a:r>
                        <a:rPr sz="850" spc="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850" spc="-5" dirty="0">
                          <a:latin typeface="Times New Roman"/>
                          <a:cs typeface="Times New Roman"/>
                        </a:rPr>
                        <a:t>(database</a:t>
                      </a:r>
                      <a:r>
                        <a:rPr sz="850" spc="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850" dirty="0">
                          <a:latin typeface="Times New Roman"/>
                          <a:cs typeface="Times New Roman"/>
                        </a:rPr>
                        <a:t>asset) </a:t>
                      </a:r>
                      <a:r>
                        <a:rPr sz="850" spc="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850" spc="-10" dirty="0">
                          <a:latin typeface="Times New Roman"/>
                          <a:cs typeface="Times New Roman"/>
                        </a:rPr>
                        <a:t>Software</a:t>
                      </a:r>
                      <a:r>
                        <a:rPr sz="850" spc="-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850" spc="-10" dirty="0">
                          <a:latin typeface="Times New Roman"/>
                          <a:cs typeface="Times New Roman"/>
                        </a:rPr>
                        <a:t>(data</a:t>
                      </a:r>
                      <a:r>
                        <a:rPr sz="85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850" spc="5" dirty="0">
                          <a:latin typeface="Times New Roman"/>
                          <a:cs typeface="Times New Roman"/>
                        </a:rPr>
                        <a:t>asset-R&amp;P)</a:t>
                      </a:r>
                      <a:endParaRPr sz="850">
                        <a:latin typeface="Times New Roman"/>
                        <a:cs typeface="Times New Roman"/>
                      </a:endParaRPr>
                    </a:p>
                  </a:txBody>
                  <a:tcPr marL="0" marR="0" marT="6350" marB="0">
                    <a:lnL w="9525">
                      <a:solidFill>
                        <a:srgbClr val="000000"/>
                      </a:solidFill>
                      <a:prstDash val="solid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  <a:p>
                      <a:pPr marL="207010">
                        <a:lnSpc>
                          <a:spcPct val="100000"/>
                        </a:lnSpc>
                      </a:pPr>
                      <a:r>
                        <a:rPr sz="850" spc="-30" dirty="0">
                          <a:latin typeface="Times New Roman"/>
                          <a:cs typeface="Times New Roman"/>
                        </a:rPr>
                        <a:t>0</a:t>
                      </a:r>
                      <a:r>
                        <a:rPr sz="850" spc="10" dirty="0">
                          <a:latin typeface="Times New Roman"/>
                          <a:cs typeface="Times New Roman"/>
                        </a:rPr>
                        <a:t>.</a:t>
                      </a:r>
                      <a:r>
                        <a:rPr sz="850" dirty="0">
                          <a:latin typeface="Times New Roman"/>
                          <a:cs typeface="Times New Roman"/>
                        </a:rPr>
                        <a:t>0</a:t>
                      </a:r>
                      <a:endParaRPr sz="850">
                        <a:latin typeface="Times New Roman"/>
                        <a:cs typeface="Times New Roman"/>
                      </a:endParaRPr>
                    </a:p>
                  </a:txBody>
                  <a:tcPr marL="0" marR="0" marT="3175" marB="0"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</a:tcPr>
                </a:tc>
                <a:tc rowSpan="2">
                  <a:txBody>
                    <a:bodyPr/>
                    <a:lstStyle/>
                    <a:p>
                      <a:pPr marL="29654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850" spc="-15" dirty="0">
                          <a:latin typeface="Times New Roman"/>
                          <a:cs typeface="Times New Roman"/>
                        </a:rPr>
                        <a:t>-75.0</a:t>
                      </a:r>
                      <a:endParaRPr sz="850">
                        <a:latin typeface="Times New Roman"/>
                        <a:cs typeface="Times New Roman"/>
                      </a:endParaRPr>
                    </a:p>
                  </a:txBody>
                  <a:tcPr marL="0" marR="0" marT="6350" marB="0">
                    <a:lnL w="9525">
                      <a:solidFill>
                        <a:srgbClr val="000000"/>
                      </a:solidFill>
                      <a:prstDash val="solid"/>
                    </a:lnL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45732">
                <a:tc>
                  <a:txBody>
                    <a:bodyPr/>
                    <a:lstStyle/>
                    <a:p>
                      <a:pPr marL="81915">
                        <a:lnSpc>
                          <a:spcPts val="975"/>
                        </a:lnSpc>
                        <a:spcBef>
                          <a:spcPts val="75"/>
                        </a:spcBef>
                      </a:pPr>
                      <a:r>
                        <a:rPr sz="850" spc="-10" dirty="0">
                          <a:latin typeface="Times New Roman"/>
                          <a:cs typeface="Times New Roman"/>
                        </a:rPr>
                        <a:t>Software</a:t>
                      </a:r>
                      <a:r>
                        <a:rPr sz="850" spc="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850" spc="-10" dirty="0">
                          <a:latin typeface="Times New Roman"/>
                          <a:cs typeface="Times New Roman"/>
                        </a:rPr>
                        <a:t>(data</a:t>
                      </a:r>
                      <a:r>
                        <a:rPr sz="850" spc="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850" spc="5" dirty="0">
                          <a:latin typeface="Times New Roman"/>
                          <a:cs typeface="Times New Roman"/>
                        </a:rPr>
                        <a:t>asset-OP-P)</a:t>
                      </a:r>
                      <a:endParaRPr sz="850">
                        <a:latin typeface="Times New Roman"/>
                        <a:cs typeface="Times New Roman"/>
                      </a:endParaRPr>
                    </a:p>
                  </a:txBody>
                  <a:tcPr marL="0" marR="0" marT="9525" marB="0">
                    <a:lnL w="9525">
                      <a:solidFill>
                        <a:srgbClr val="000000"/>
                      </a:solidFill>
                      <a:prstDash val="solid"/>
                    </a:lnL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9525">
                      <a:solidFill>
                        <a:srgbClr val="000000"/>
                      </a:solidFill>
                      <a:prstDash val="solid"/>
                    </a:lnR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6350" marB="0">
                    <a:lnL w="9525">
                      <a:solidFill>
                        <a:srgbClr val="000000"/>
                      </a:solidFill>
                      <a:prstDash val="solid"/>
                    </a:lnL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46875">
                <a:tc gridSpan="2">
                  <a:txBody>
                    <a:bodyPr/>
                    <a:lstStyle/>
                    <a:p>
                      <a:pPr marL="17145">
                        <a:lnSpc>
                          <a:spcPts val="1005"/>
                        </a:lnSpc>
                        <a:spcBef>
                          <a:spcPts val="50"/>
                        </a:spcBef>
                        <a:tabLst>
                          <a:tab pos="1624965" algn="l"/>
                        </a:tabLst>
                      </a:pPr>
                      <a:r>
                        <a:rPr sz="850" spc="5" dirty="0">
                          <a:latin typeface="Times New Roman"/>
                          <a:cs typeface="Times New Roman"/>
                        </a:rPr>
                        <a:t>N</a:t>
                      </a:r>
                      <a:r>
                        <a:rPr sz="850" spc="20" dirty="0">
                          <a:latin typeface="Times New Roman"/>
                          <a:cs typeface="Times New Roman"/>
                        </a:rPr>
                        <a:t>e</a:t>
                      </a:r>
                      <a:r>
                        <a:rPr sz="850" dirty="0">
                          <a:latin typeface="Times New Roman"/>
                          <a:cs typeface="Times New Roman"/>
                        </a:rPr>
                        <a:t>t </a:t>
                      </a:r>
                      <a:r>
                        <a:rPr sz="850" spc="-70" dirty="0">
                          <a:latin typeface="Times New Roman"/>
                          <a:cs typeface="Times New Roman"/>
                        </a:rPr>
                        <a:t>l</a:t>
                      </a:r>
                      <a:r>
                        <a:rPr sz="850" spc="20" dirty="0">
                          <a:latin typeface="Times New Roman"/>
                          <a:cs typeface="Times New Roman"/>
                        </a:rPr>
                        <a:t>e</a:t>
                      </a:r>
                      <a:r>
                        <a:rPr sz="850" spc="-35" dirty="0">
                          <a:latin typeface="Times New Roman"/>
                          <a:cs typeface="Times New Roman"/>
                        </a:rPr>
                        <a:t>n</a:t>
                      </a:r>
                      <a:r>
                        <a:rPr sz="850" spc="-30" dirty="0">
                          <a:latin typeface="Times New Roman"/>
                          <a:cs typeface="Times New Roman"/>
                        </a:rPr>
                        <a:t>d</a:t>
                      </a:r>
                      <a:r>
                        <a:rPr sz="850" spc="-70" dirty="0">
                          <a:latin typeface="Times New Roman"/>
                          <a:cs typeface="Times New Roman"/>
                        </a:rPr>
                        <a:t>i</a:t>
                      </a:r>
                      <a:r>
                        <a:rPr sz="850" spc="-30" dirty="0">
                          <a:latin typeface="Times New Roman"/>
                          <a:cs typeface="Times New Roman"/>
                        </a:rPr>
                        <a:t>n</a:t>
                      </a:r>
                      <a:r>
                        <a:rPr sz="850" spc="-35" dirty="0">
                          <a:latin typeface="Times New Roman"/>
                          <a:cs typeface="Times New Roman"/>
                        </a:rPr>
                        <a:t>g</a:t>
                      </a:r>
                      <a:r>
                        <a:rPr sz="850" dirty="0">
                          <a:latin typeface="Times New Roman"/>
                          <a:cs typeface="Times New Roman"/>
                        </a:rPr>
                        <a:t>(</a:t>
                      </a:r>
                      <a:r>
                        <a:rPr sz="850" spc="-30" dirty="0">
                          <a:latin typeface="Times New Roman"/>
                          <a:cs typeface="Times New Roman"/>
                        </a:rPr>
                        <a:t>+</a:t>
                      </a:r>
                      <a:r>
                        <a:rPr sz="850" dirty="0">
                          <a:latin typeface="Times New Roman"/>
                          <a:cs typeface="Times New Roman"/>
                        </a:rPr>
                        <a:t>)</a:t>
                      </a:r>
                      <a:r>
                        <a:rPr sz="850" spc="-10" dirty="0">
                          <a:latin typeface="Times New Roman"/>
                          <a:cs typeface="Times New Roman"/>
                        </a:rPr>
                        <a:t>/</a:t>
                      </a:r>
                      <a:r>
                        <a:rPr sz="850" spc="-35" dirty="0">
                          <a:latin typeface="Times New Roman"/>
                          <a:cs typeface="Times New Roman"/>
                        </a:rPr>
                        <a:t>b</a:t>
                      </a:r>
                      <a:r>
                        <a:rPr sz="850" spc="-30" dirty="0">
                          <a:latin typeface="Times New Roman"/>
                          <a:cs typeface="Times New Roman"/>
                        </a:rPr>
                        <a:t>o</a:t>
                      </a:r>
                      <a:r>
                        <a:rPr sz="850" dirty="0">
                          <a:latin typeface="Times New Roman"/>
                          <a:cs typeface="Times New Roman"/>
                        </a:rPr>
                        <a:t>rr</a:t>
                      </a:r>
                      <a:r>
                        <a:rPr sz="850" spc="-35" dirty="0">
                          <a:latin typeface="Times New Roman"/>
                          <a:cs typeface="Times New Roman"/>
                        </a:rPr>
                        <a:t>o</a:t>
                      </a:r>
                      <a:r>
                        <a:rPr sz="850" spc="5" dirty="0">
                          <a:latin typeface="Times New Roman"/>
                          <a:cs typeface="Times New Roman"/>
                        </a:rPr>
                        <a:t>w</a:t>
                      </a:r>
                      <a:r>
                        <a:rPr sz="850" spc="-65" dirty="0">
                          <a:latin typeface="Times New Roman"/>
                          <a:cs typeface="Times New Roman"/>
                        </a:rPr>
                        <a:t>i</a:t>
                      </a:r>
                      <a:r>
                        <a:rPr sz="850" spc="-35" dirty="0">
                          <a:latin typeface="Times New Roman"/>
                          <a:cs typeface="Times New Roman"/>
                        </a:rPr>
                        <a:t>n</a:t>
                      </a:r>
                      <a:r>
                        <a:rPr sz="850" spc="-30" dirty="0">
                          <a:latin typeface="Times New Roman"/>
                          <a:cs typeface="Times New Roman"/>
                        </a:rPr>
                        <a:t>g</a:t>
                      </a:r>
                      <a:r>
                        <a:rPr sz="850" dirty="0">
                          <a:latin typeface="Times New Roman"/>
                          <a:cs typeface="Times New Roman"/>
                        </a:rPr>
                        <a:t>(-)	</a:t>
                      </a:r>
                      <a:r>
                        <a:rPr sz="850" spc="-5" dirty="0">
                          <a:latin typeface="Times New Roman"/>
                          <a:cs typeface="Times New Roman"/>
                        </a:rPr>
                        <a:t>-</a:t>
                      </a:r>
                      <a:r>
                        <a:rPr sz="850" spc="-30" dirty="0">
                          <a:latin typeface="Times New Roman"/>
                          <a:cs typeface="Times New Roman"/>
                        </a:rPr>
                        <a:t>75</a:t>
                      </a:r>
                      <a:r>
                        <a:rPr sz="850" spc="10" dirty="0">
                          <a:latin typeface="Times New Roman"/>
                          <a:cs typeface="Times New Roman"/>
                        </a:rPr>
                        <a:t>.</a:t>
                      </a:r>
                      <a:r>
                        <a:rPr sz="850" dirty="0">
                          <a:latin typeface="Times New Roman"/>
                          <a:cs typeface="Times New Roman"/>
                        </a:rPr>
                        <a:t>0</a:t>
                      </a:r>
                      <a:endParaRPr sz="850">
                        <a:latin typeface="Times New Roman"/>
                        <a:cs typeface="Times New Roman"/>
                      </a:endParaRPr>
                    </a:p>
                  </a:txBody>
                  <a:tcPr marL="0" marR="0" marT="635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T w="9525">
                      <a:solidFill>
                        <a:srgbClr val="000000"/>
                      </a:solidFill>
                      <a:prstDash val="soli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106" name="object 106"/>
          <p:cNvSpPr txBox="1"/>
          <p:nvPr/>
        </p:nvSpPr>
        <p:spPr>
          <a:xfrm>
            <a:off x="999247" y="4304994"/>
            <a:ext cx="472440" cy="46926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 marR="5080">
              <a:lnSpc>
                <a:spcPct val="113199"/>
              </a:lnSpc>
              <a:spcBef>
                <a:spcPts val="125"/>
              </a:spcBef>
            </a:pPr>
            <a:r>
              <a:rPr sz="850" spc="-25" dirty="0">
                <a:latin typeface="Times New Roman"/>
                <a:cs typeface="Times New Roman"/>
              </a:rPr>
              <a:t>S</a:t>
            </a:r>
            <a:r>
              <a:rPr sz="850" spc="15" dirty="0">
                <a:latin typeface="Times New Roman"/>
                <a:cs typeface="Times New Roman"/>
              </a:rPr>
              <a:t>e</a:t>
            </a:r>
            <a:r>
              <a:rPr sz="850" spc="10" dirty="0">
                <a:latin typeface="Times New Roman"/>
                <a:cs typeface="Times New Roman"/>
              </a:rPr>
              <a:t>c</a:t>
            </a:r>
            <a:r>
              <a:rPr sz="850" spc="-35" dirty="0">
                <a:latin typeface="Times New Roman"/>
                <a:cs typeface="Times New Roman"/>
              </a:rPr>
              <a:t>on</a:t>
            </a:r>
            <a:r>
              <a:rPr sz="850" spc="-40" dirty="0">
                <a:latin typeface="Times New Roman"/>
                <a:cs typeface="Times New Roman"/>
              </a:rPr>
              <a:t>d</a:t>
            </a:r>
            <a:r>
              <a:rPr sz="850" spc="15" dirty="0">
                <a:latin typeface="Times New Roman"/>
                <a:cs typeface="Times New Roman"/>
              </a:rPr>
              <a:t>a</a:t>
            </a:r>
            <a:r>
              <a:rPr sz="850" spc="-5" dirty="0">
                <a:latin typeface="Times New Roman"/>
                <a:cs typeface="Times New Roman"/>
              </a:rPr>
              <a:t>ry  </a:t>
            </a:r>
            <a:r>
              <a:rPr sz="850" spc="-20" dirty="0">
                <a:latin typeface="Times New Roman"/>
                <a:cs typeface="Times New Roman"/>
              </a:rPr>
              <a:t>Income </a:t>
            </a:r>
            <a:r>
              <a:rPr sz="850" spc="-15" dirty="0">
                <a:latin typeface="Times New Roman"/>
                <a:cs typeface="Times New Roman"/>
              </a:rPr>
              <a:t> Account</a:t>
            </a:r>
            <a:endParaRPr sz="850">
              <a:latin typeface="Times New Roman"/>
              <a:cs typeface="Times New Roman"/>
            </a:endParaRPr>
          </a:p>
        </p:txBody>
      </p:sp>
      <p:sp>
        <p:nvSpPr>
          <p:cNvPr id="107" name="object 107"/>
          <p:cNvSpPr txBox="1"/>
          <p:nvPr/>
        </p:nvSpPr>
        <p:spPr>
          <a:xfrm>
            <a:off x="999247" y="5155390"/>
            <a:ext cx="337820" cy="3257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15900"/>
              </a:lnSpc>
              <a:spcBef>
                <a:spcPts val="100"/>
              </a:spcBef>
            </a:pPr>
            <a:r>
              <a:rPr sz="850" dirty="0">
                <a:latin typeface="Times New Roman"/>
                <a:cs typeface="Times New Roman"/>
              </a:rPr>
              <a:t>Use </a:t>
            </a:r>
            <a:r>
              <a:rPr sz="850" spc="-25" dirty="0">
                <a:latin typeface="Times New Roman"/>
                <a:cs typeface="Times New Roman"/>
              </a:rPr>
              <a:t>of </a:t>
            </a:r>
            <a:r>
              <a:rPr sz="850" spc="-200" dirty="0">
                <a:latin typeface="Times New Roman"/>
                <a:cs typeface="Times New Roman"/>
              </a:rPr>
              <a:t> </a:t>
            </a:r>
            <a:r>
              <a:rPr sz="850" spc="-5" dirty="0">
                <a:latin typeface="Times New Roman"/>
                <a:cs typeface="Times New Roman"/>
              </a:rPr>
              <a:t>I</a:t>
            </a:r>
            <a:r>
              <a:rPr sz="850" spc="-35" dirty="0">
                <a:latin typeface="Times New Roman"/>
                <a:cs typeface="Times New Roman"/>
              </a:rPr>
              <a:t>n</a:t>
            </a:r>
            <a:r>
              <a:rPr sz="850" spc="10" dirty="0">
                <a:latin typeface="Times New Roman"/>
                <a:cs typeface="Times New Roman"/>
              </a:rPr>
              <a:t>c</a:t>
            </a:r>
            <a:r>
              <a:rPr sz="850" spc="-35" dirty="0">
                <a:latin typeface="Times New Roman"/>
                <a:cs typeface="Times New Roman"/>
              </a:rPr>
              <a:t>o</a:t>
            </a:r>
            <a:r>
              <a:rPr sz="850" spc="-45" dirty="0">
                <a:latin typeface="Times New Roman"/>
                <a:cs typeface="Times New Roman"/>
              </a:rPr>
              <a:t>m</a:t>
            </a:r>
            <a:r>
              <a:rPr sz="850" spc="-5" dirty="0">
                <a:latin typeface="Times New Roman"/>
                <a:cs typeface="Times New Roman"/>
              </a:rPr>
              <a:t>e</a:t>
            </a:r>
            <a:endParaRPr sz="850">
              <a:latin typeface="Times New Roman"/>
              <a:cs typeface="Times New Roman"/>
            </a:endParaRPr>
          </a:p>
        </p:txBody>
      </p:sp>
      <p:sp>
        <p:nvSpPr>
          <p:cNvPr id="108" name="object 108"/>
          <p:cNvSpPr txBox="1"/>
          <p:nvPr/>
        </p:nvSpPr>
        <p:spPr>
          <a:xfrm>
            <a:off x="3327933" y="1597831"/>
            <a:ext cx="508000" cy="15430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850" i="1" dirty="0">
                <a:latin typeface="Times New Roman"/>
                <a:cs typeface="Times New Roman"/>
              </a:rPr>
              <a:t>H</a:t>
            </a:r>
            <a:r>
              <a:rPr sz="850" i="1" spc="20" dirty="0">
                <a:latin typeface="Times New Roman"/>
                <a:cs typeface="Times New Roman"/>
              </a:rPr>
              <a:t>ou</a:t>
            </a:r>
            <a:r>
              <a:rPr sz="850" i="1" spc="5" dirty="0">
                <a:latin typeface="Times New Roman"/>
                <a:cs typeface="Times New Roman"/>
              </a:rPr>
              <a:t>s</a:t>
            </a:r>
            <a:r>
              <a:rPr sz="850" i="1" spc="10" dirty="0">
                <a:latin typeface="Times New Roman"/>
                <a:cs typeface="Times New Roman"/>
              </a:rPr>
              <a:t>e</a:t>
            </a:r>
            <a:r>
              <a:rPr sz="850" i="1" spc="20" dirty="0">
                <a:latin typeface="Times New Roman"/>
                <a:cs typeface="Times New Roman"/>
              </a:rPr>
              <a:t>ho</a:t>
            </a:r>
            <a:r>
              <a:rPr sz="850" i="1" spc="-15" dirty="0">
                <a:latin typeface="Times New Roman"/>
                <a:cs typeface="Times New Roman"/>
              </a:rPr>
              <a:t>l</a:t>
            </a:r>
            <a:r>
              <a:rPr sz="850" i="1" spc="-5" dirty="0">
                <a:latin typeface="Times New Roman"/>
                <a:cs typeface="Times New Roman"/>
              </a:rPr>
              <a:t>d</a:t>
            </a:r>
            <a:endParaRPr sz="850">
              <a:latin typeface="Times New Roman"/>
              <a:cs typeface="Times New Roman"/>
            </a:endParaRPr>
          </a:p>
        </p:txBody>
      </p:sp>
      <p:sp>
        <p:nvSpPr>
          <p:cNvPr id="109" name="object 109"/>
          <p:cNvSpPr txBox="1"/>
          <p:nvPr/>
        </p:nvSpPr>
        <p:spPr>
          <a:xfrm>
            <a:off x="4364228" y="1597831"/>
            <a:ext cx="874394" cy="454659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R="635" algn="ctr">
              <a:lnSpc>
                <a:spcPct val="100000"/>
              </a:lnSpc>
              <a:spcBef>
                <a:spcPts val="90"/>
              </a:spcBef>
            </a:pPr>
            <a:r>
              <a:rPr sz="850" i="1" dirty="0">
                <a:latin typeface="Times New Roman"/>
                <a:cs typeface="Times New Roman"/>
              </a:rPr>
              <a:t>Intermediary</a:t>
            </a:r>
            <a:endParaRPr sz="85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20"/>
              </a:spcBef>
            </a:pPr>
            <a:endParaRPr sz="1150">
              <a:latin typeface="Times New Roman"/>
              <a:cs typeface="Times New Roman"/>
            </a:endParaRPr>
          </a:p>
          <a:p>
            <a:pPr algn="ctr">
              <a:lnSpc>
                <a:spcPct val="100000"/>
              </a:lnSpc>
              <a:spcBef>
                <a:spcPts val="5"/>
              </a:spcBef>
              <a:tabLst>
                <a:tab pos="406400" algn="l"/>
              </a:tabLst>
            </a:pPr>
            <a:r>
              <a:rPr sz="850" dirty="0">
                <a:latin typeface="Times New Roman"/>
                <a:cs typeface="Times New Roman"/>
              </a:rPr>
              <a:t>Uses	</a:t>
            </a:r>
            <a:r>
              <a:rPr sz="850" spc="-5" dirty="0">
                <a:latin typeface="Times New Roman"/>
                <a:cs typeface="Times New Roman"/>
              </a:rPr>
              <a:t>Resources</a:t>
            </a:r>
            <a:endParaRPr sz="850">
              <a:latin typeface="Times New Roman"/>
              <a:cs typeface="Times New Roman"/>
            </a:endParaRPr>
          </a:p>
        </p:txBody>
      </p:sp>
      <p:sp>
        <p:nvSpPr>
          <p:cNvPr id="110" name="object 110"/>
          <p:cNvSpPr txBox="1"/>
          <p:nvPr/>
        </p:nvSpPr>
        <p:spPr>
          <a:xfrm>
            <a:off x="5771661" y="1597831"/>
            <a:ext cx="481330" cy="15430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850" i="1" dirty="0">
                <a:latin typeface="Times New Roman"/>
                <a:cs typeface="Times New Roman"/>
              </a:rPr>
              <a:t>Advertiser</a:t>
            </a:r>
            <a:endParaRPr sz="850">
              <a:latin typeface="Times New Roman"/>
              <a:cs typeface="Times New Roman"/>
            </a:endParaRPr>
          </a:p>
        </p:txBody>
      </p:sp>
      <p:sp>
        <p:nvSpPr>
          <p:cNvPr id="111" name="object 111"/>
          <p:cNvSpPr txBox="1"/>
          <p:nvPr/>
        </p:nvSpPr>
        <p:spPr>
          <a:xfrm>
            <a:off x="6792686" y="1597831"/>
            <a:ext cx="875030" cy="454659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R="7620" algn="ctr">
              <a:lnSpc>
                <a:spcPct val="100000"/>
              </a:lnSpc>
              <a:spcBef>
                <a:spcPts val="90"/>
              </a:spcBef>
            </a:pPr>
            <a:r>
              <a:rPr sz="850" i="1" dirty="0">
                <a:latin typeface="Times New Roman"/>
                <a:cs typeface="Times New Roman"/>
              </a:rPr>
              <a:t>Total</a:t>
            </a:r>
            <a:r>
              <a:rPr sz="850" i="1" spc="-20" dirty="0">
                <a:latin typeface="Times New Roman"/>
                <a:cs typeface="Times New Roman"/>
              </a:rPr>
              <a:t> </a:t>
            </a:r>
            <a:r>
              <a:rPr sz="850" i="1" dirty="0">
                <a:latin typeface="Times New Roman"/>
                <a:cs typeface="Times New Roman"/>
              </a:rPr>
              <a:t>Economy</a:t>
            </a:r>
            <a:endParaRPr sz="85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20"/>
              </a:spcBef>
            </a:pPr>
            <a:endParaRPr sz="1150">
              <a:latin typeface="Times New Roman"/>
              <a:cs typeface="Times New Roman"/>
            </a:endParaRPr>
          </a:p>
          <a:p>
            <a:pPr algn="ctr">
              <a:lnSpc>
                <a:spcPct val="100000"/>
              </a:lnSpc>
              <a:spcBef>
                <a:spcPts val="5"/>
              </a:spcBef>
              <a:tabLst>
                <a:tab pos="407034" algn="l"/>
              </a:tabLst>
            </a:pPr>
            <a:r>
              <a:rPr sz="850" dirty="0">
                <a:latin typeface="Times New Roman"/>
                <a:cs typeface="Times New Roman"/>
              </a:rPr>
              <a:t>Uses	</a:t>
            </a:r>
            <a:r>
              <a:rPr sz="850" spc="-5" dirty="0">
                <a:latin typeface="Times New Roman"/>
                <a:cs typeface="Times New Roman"/>
              </a:rPr>
              <a:t>Resources</a:t>
            </a:r>
            <a:endParaRPr sz="850">
              <a:latin typeface="Times New Roman"/>
              <a:cs typeface="Times New Roman"/>
            </a:endParaRPr>
          </a:p>
        </p:txBody>
      </p:sp>
      <p:sp>
        <p:nvSpPr>
          <p:cNvPr id="112" name="object 112"/>
          <p:cNvSpPr txBox="1"/>
          <p:nvPr/>
        </p:nvSpPr>
        <p:spPr>
          <a:xfrm>
            <a:off x="999247" y="2869400"/>
            <a:ext cx="479425" cy="3257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15900"/>
              </a:lnSpc>
              <a:spcBef>
                <a:spcPts val="100"/>
              </a:spcBef>
            </a:pPr>
            <a:r>
              <a:rPr sz="850" spc="35" dirty="0">
                <a:latin typeface="Times New Roman"/>
                <a:cs typeface="Times New Roman"/>
              </a:rPr>
              <a:t>P</a:t>
            </a:r>
            <a:r>
              <a:rPr sz="850" spc="-10" dirty="0">
                <a:latin typeface="Times New Roman"/>
                <a:cs typeface="Times New Roman"/>
              </a:rPr>
              <a:t>r</a:t>
            </a:r>
            <a:r>
              <a:rPr sz="850" spc="-35" dirty="0">
                <a:latin typeface="Times New Roman"/>
                <a:cs typeface="Times New Roman"/>
              </a:rPr>
              <a:t>od</a:t>
            </a:r>
            <a:r>
              <a:rPr sz="850" spc="-40" dirty="0">
                <a:latin typeface="Times New Roman"/>
                <a:cs typeface="Times New Roman"/>
              </a:rPr>
              <a:t>u</a:t>
            </a:r>
            <a:r>
              <a:rPr sz="850" spc="15" dirty="0">
                <a:latin typeface="Times New Roman"/>
                <a:cs typeface="Times New Roman"/>
              </a:rPr>
              <a:t>c</a:t>
            </a:r>
            <a:r>
              <a:rPr sz="850" spc="-20" dirty="0">
                <a:latin typeface="Times New Roman"/>
                <a:cs typeface="Times New Roman"/>
              </a:rPr>
              <a:t>t</a:t>
            </a:r>
            <a:r>
              <a:rPr sz="850" spc="-70" dirty="0">
                <a:latin typeface="Times New Roman"/>
                <a:cs typeface="Times New Roman"/>
              </a:rPr>
              <a:t>i</a:t>
            </a:r>
            <a:r>
              <a:rPr sz="850" spc="-40" dirty="0">
                <a:latin typeface="Times New Roman"/>
                <a:cs typeface="Times New Roman"/>
              </a:rPr>
              <a:t>o</a:t>
            </a:r>
            <a:r>
              <a:rPr sz="850" spc="-5" dirty="0">
                <a:latin typeface="Times New Roman"/>
                <a:cs typeface="Times New Roman"/>
              </a:rPr>
              <a:t>n  </a:t>
            </a:r>
            <a:r>
              <a:rPr sz="850" spc="-15" dirty="0">
                <a:latin typeface="Times New Roman"/>
                <a:cs typeface="Times New Roman"/>
              </a:rPr>
              <a:t>Account</a:t>
            </a:r>
            <a:endParaRPr sz="85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916939" y="731011"/>
            <a:ext cx="5897245" cy="51308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3200" spc="-15" dirty="0">
                <a:solidFill>
                  <a:srgbClr val="FF0000"/>
                </a:solidFill>
              </a:rPr>
              <a:t>Satellite</a:t>
            </a:r>
            <a:r>
              <a:rPr sz="3200" spc="20" dirty="0">
                <a:solidFill>
                  <a:srgbClr val="FF0000"/>
                </a:solidFill>
              </a:rPr>
              <a:t> </a:t>
            </a:r>
            <a:r>
              <a:rPr sz="3200" spc="-10" dirty="0">
                <a:solidFill>
                  <a:srgbClr val="FF0000"/>
                </a:solidFill>
              </a:rPr>
              <a:t>Account:</a:t>
            </a:r>
            <a:r>
              <a:rPr sz="3200" dirty="0">
                <a:solidFill>
                  <a:srgbClr val="FF0000"/>
                </a:solidFill>
              </a:rPr>
              <a:t> </a:t>
            </a:r>
            <a:r>
              <a:rPr sz="3200" spc="-25" dirty="0">
                <a:solidFill>
                  <a:srgbClr val="FF0000"/>
                </a:solidFill>
              </a:rPr>
              <a:t>Data</a:t>
            </a:r>
            <a:r>
              <a:rPr sz="3200" spc="15" dirty="0">
                <a:solidFill>
                  <a:srgbClr val="FF0000"/>
                </a:solidFill>
              </a:rPr>
              <a:t> </a:t>
            </a:r>
            <a:r>
              <a:rPr sz="3200" spc="-10" dirty="0">
                <a:solidFill>
                  <a:srgbClr val="FF0000"/>
                </a:solidFill>
              </a:rPr>
              <a:t>Asset</a:t>
            </a:r>
            <a:r>
              <a:rPr sz="3200" spc="-15" dirty="0">
                <a:solidFill>
                  <a:srgbClr val="FF0000"/>
                </a:solidFill>
              </a:rPr>
              <a:t> </a:t>
            </a:r>
            <a:r>
              <a:rPr sz="3200" spc="-5" dirty="0">
                <a:solidFill>
                  <a:srgbClr val="FF0000"/>
                </a:solidFill>
              </a:rPr>
              <a:t>(OP‐P)</a:t>
            </a:r>
            <a:endParaRPr sz="3200"/>
          </a:p>
        </p:txBody>
      </p:sp>
      <p:sp>
        <p:nvSpPr>
          <p:cNvPr id="3" name="object 3"/>
          <p:cNvSpPr/>
          <p:nvPr/>
        </p:nvSpPr>
        <p:spPr>
          <a:xfrm>
            <a:off x="4712208" y="2900172"/>
            <a:ext cx="535940" cy="150495"/>
          </a:xfrm>
          <a:custGeom>
            <a:avLst/>
            <a:gdLst/>
            <a:ahLst/>
            <a:cxnLst/>
            <a:rect l="l" t="t" r="r" b="b"/>
            <a:pathLst>
              <a:path w="535939" h="150494">
                <a:moveTo>
                  <a:pt x="535686" y="150113"/>
                </a:moveTo>
                <a:lnTo>
                  <a:pt x="535686" y="0"/>
                </a:lnTo>
                <a:lnTo>
                  <a:pt x="0" y="0"/>
                </a:lnTo>
                <a:lnTo>
                  <a:pt x="0" y="150113"/>
                </a:lnTo>
                <a:lnTo>
                  <a:pt x="535686" y="150113"/>
                </a:lnTo>
                <a:close/>
              </a:path>
            </a:pathLst>
          </a:custGeom>
          <a:solidFill>
            <a:srgbClr val="F4B08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7141464" y="2900172"/>
            <a:ext cx="535940" cy="150495"/>
          </a:xfrm>
          <a:custGeom>
            <a:avLst/>
            <a:gdLst/>
            <a:ahLst/>
            <a:cxnLst/>
            <a:rect l="l" t="t" r="r" b="b"/>
            <a:pathLst>
              <a:path w="535940" h="150494">
                <a:moveTo>
                  <a:pt x="535685" y="150113"/>
                </a:moveTo>
                <a:lnTo>
                  <a:pt x="535685" y="0"/>
                </a:lnTo>
                <a:lnTo>
                  <a:pt x="0" y="0"/>
                </a:lnTo>
                <a:lnTo>
                  <a:pt x="0" y="150113"/>
                </a:lnTo>
                <a:lnTo>
                  <a:pt x="535685" y="150113"/>
                </a:lnTo>
                <a:close/>
              </a:path>
            </a:pathLst>
          </a:custGeom>
          <a:solidFill>
            <a:srgbClr val="F4B08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4355591" y="3329178"/>
            <a:ext cx="364490" cy="150495"/>
          </a:xfrm>
          <a:custGeom>
            <a:avLst/>
            <a:gdLst/>
            <a:ahLst/>
            <a:cxnLst/>
            <a:rect l="l" t="t" r="r" b="b"/>
            <a:pathLst>
              <a:path w="364489" h="150495">
                <a:moveTo>
                  <a:pt x="364236" y="150113"/>
                </a:moveTo>
                <a:lnTo>
                  <a:pt x="364236" y="0"/>
                </a:lnTo>
                <a:lnTo>
                  <a:pt x="0" y="0"/>
                </a:lnTo>
                <a:lnTo>
                  <a:pt x="0" y="150113"/>
                </a:lnTo>
                <a:lnTo>
                  <a:pt x="364236" y="150113"/>
                </a:lnTo>
                <a:close/>
              </a:path>
            </a:pathLst>
          </a:custGeom>
          <a:solidFill>
            <a:srgbClr val="8EA9D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6784085" y="3329178"/>
            <a:ext cx="364490" cy="150495"/>
          </a:xfrm>
          <a:custGeom>
            <a:avLst/>
            <a:gdLst/>
            <a:ahLst/>
            <a:cxnLst/>
            <a:rect l="l" t="t" r="r" b="b"/>
            <a:pathLst>
              <a:path w="364490" h="150495">
                <a:moveTo>
                  <a:pt x="364235" y="150113"/>
                </a:moveTo>
                <a:lnTo>
                  <a:pt x="364235" y="0"/>
                </a:lnTo>
                <a:lnTo>
                  <a:pt x="0" y="0"/>
                </a:lnTo>
                <a:lnTo>
                  <a:pt x="0" y="150113"/>
                </a:lnTo>
                <a:lnTo>
                  <a:pt x="364235" y="150113"/>
                </a:lnTo>
                <a:close/>
              </a:path>
            </a:pathLst>
          </a:custGeom>
          <a:solidFill>
            <a:srgbClr val="8EA9D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4355591" y="3614928"/>
            <a:ext cx="364490" cy="150495"/>
          </a:xfrm>
          <a:custGeom>
            <a:avLst/>
            <a:gdLst/>
            <a:ahLst/>
            <a:cxnLst/>
            <a:rect l="l" t="t" r="r" b="b"/>
            <a:pathLst>
              <a:path w="364489" h="150495">
                <a:moveTo>
                  <a:pt x="364236" y="150113"/>
                </a:moveTo>
                <a:lnTo>
                  <a:pt x="364236" y="0"/>
                </a:lnTo>
                <a:lnTo>
                  <a:pt x="0" y="0"/>
                </a:lnTo>
                <a:lnTo>
                  <a:pt x="0" y="150113"/>
                </a:lnTo>
                <a:lnTo>
                  <a:pt x="364236" y="150113"/>
                </a:lnTo>
                <a:close/>
              </a:path>
            </a:pathLst>
          </a:custGeom>
          <a:solidFill>
            <a:srgbClr val="FFD96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6784085" y="3614928"/>
            <a:ext cx="364490" cy="150495"/>
          </a:xfrm>
          <a:custGeom>
            <a:avLst/>
            <a:gdLst/>
            <a:ahLst/>
            <a:cxnLst/>
            <a:rect l="l" t="t" r="r" b="b"/>
            <a:pathLst>
              <a:path w="364490" h="150495">
                <a:moveTo>
                  <a:pt x="364235" y="150113"/>
                </a:moveTo>
                <a:lnTo>
                  <a:pt x="364235" y="0"/>
                </a:lnTo>
                <a:lnTo>
                  <a:pt x="0" y="0"/>
                </a:lnTo>
                <a:lnTo>
                  <a:pt x="0" y="150113"/>
                </a:lnTo>
                <a:lnTo>
                  <a:pt x="364235" y="150113"/>
                </a:lnTo>
                <a:close/>
              </a:path>
            </a:pathLst>
          </a:custGeom>
          <a:solidFill>
            <a:srgbClr val="FFD96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4355591" y="5615178"/>
            <a:ext cx="364490" cy="150495"/>
          </a:xfrm>
          <a:custGeom>
            <a:avLst/>
            <a:gdLst/>
            <a:ahLst/>
            <a:cxnLst/>
            <a:rect l="l" t="t" r="r" b="b"/>
            <a:pathLst>
              <a:path w="364489" h="150495">
                <a:moveTo>
                  <a:pt x="364236" y="150113"/>
                </a:moveTo>
                <a:lnTo>
                  <a:pt x="364236" y="0"/>
                </a:lnTo>
                <a:lnTo>
                  <a:pt x="0" y="0"/>
                </a:lnTo>
                <a:lnTo>
                  <a:pt x="0" y="150113"/>
                </a:lnTo>
                <a:lnTo>
                  <a:pt x="364236" y="150113"/>
                </a:lnTo>
                <a:close/>
              </a:path>
            </a:pathLst>
          </a:custGeom>
          <a:solidFill>
            <a:srgbClr val="8EA9DB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10" name="object 10"/>
          <p:cNvGrpSpPr/>
          <p:nvPr/>
        </p:nvGrpSpPr>
        <p:grpSpPr>
          <a:xfrm>
            <a:off x="4354829" y="6043040"/>
            <a:ext cx="893444" cy="1007744"/>
            <a:chOff x="4354829" y="6043040"/>
            <a:chExt cx="893444" cy="1007744"/>
          </a:xfrm>
        </p:grpSpPr>
        <p:sp>
          <p:nvSpPr>
            <p:cNvPr id="11" name="object 11"/>
            <p:cNvSpPr/>
            <p:nvPr/>
          </p:nvSpPr>
          <p:spPr>
            <a:xfrm>
              <a:off x="4355591" y="6758177"/>
              <a:ext cx="364490" cy="149860"/>
            </a:xfrm>
            <a:custGeom>
              <a:avLst/>
              <a:gdLst/>
              <a:ahLst/>
              <a:cxnLst/>
              <a:rect l="l" t="t" r="r" b="b"/>
              <a:pathLst>
                <a:path w="364489" h="149859">
                  <a:moveTo>
                    <a:pt x="364236" y="149351"/>
                  </a:moveTo>
                  <a:lnTo>
                    <a:pt x="364236" y="0"/>
                  </a:lnTo>
                  <a:lnTo>
                    <a:pt x="0" y="0"/>
                  </a:lnTo>
                  <a:lnTo>
                    <a:pt x="0" y="149351"/>
                  </a:lnTo>
                  <a:lnTo>
                    <a:pt x="364236" y="149351"/>
                  </a:lnTo>
                  <a:close/>
                </a:path>
              </a:pathLst>
            </a:custGeom>
            <a:solidFill>
              <a:srgbClr val="F4B08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" name="object 12"/>
            <p:cNvSpPr/>
            <p:nvPr/>
          </p:nvSpPr>
          <p:spPr>
            <a:xfrm>
              <a:off x="4354829" y="6900671"/>
              <a:ext cx="893444" cy="0"/>
            </a:xfrm>
            <a:custGeom>
              <a:avLst/>
              <a:gdLst/>
              <a:ahLst/>
              <a:cxnLst/>
              <a:rect l="l" t="t" r="r" b="b"/>
              <a:pathLst>
                <a:path w="893445">
                  <a:moveTo>
                    <a:pt x="0" y="0"/>
                  </a:moveTo>
                  <a:lnTo>
                    <a:pt x="893063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object 13"/>
            <p:cNvSpPr/>
            <p:nvPr/>
          </p:nvSpPr>
          <p:spPr>
            <a:xfrm>
              <a:off x="4355591" y="6900671"/>
              <a:ext cx="892810" cy="6985"/>
            </a:xfrm>
            <a:custGeom>
              <a:avLst/>
              <a:gdLst/>
              <a:ahLst/>
              <a:cxnLst/>
              <a:rect l="l" t="t" r="r" b="b"/>
              <a:pathLst>
                <a:path w="892810" h="6984">
                  <a:moveTo>
                    <a:pt x="892301" y="6857"/>
                  </a:moveTo>
                  <a:lnTo>
                    <a:pt x="892301" y="0"/>
                  </a:lnTo>
                  <a:lnTo>
                    <a:pt x="0" y="0"/>
                  </a:lnTo>
                  <a:lnTo>
                    <a:pt x="0" y="6857"/>
                  </a:lnTo>
                  <a:lnTo>
                    <a:pt x="892301" y="6857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" name="object 14"/>
            <p:cNvSpPr/>
            <p:nvPr/>
          </p:nvSpPr>
          <p:spPr>
            <a:xfrm>
              <a:off x="4354829" y="6043421"/>
              <a:ext cx="893444" cy="0"/>
            </a:xfrm>
            <a:custGeom>
              <a:avLst/>
              <a:gdLst/>
              <a:ahLst/>
              <a:cxnLst/>
              <a:rect l="l" t="t" r="r" b="b"/>
              <a:pathLst>
                <a:path w="893445">
                  <a:moveTo>
                    <a:pt x="0" y="0"/>
                  </a:moveTo>
                  <a:lnTo>
                    <a:pt x="893063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" name="object 15"/>
            <p:cNvSpPr/>
            <p:nvPr/>
          </p:nvSpPr>
          <p:spPr>
            <a:xfrm>
              <a:off x="4355591" y="6043421"/>
              <a:ext cx="892810" cy="6985"/>
            </a:xfrm>
            <a:custGeom>
              <a:avLst/>
              <a:gdLst/>
              <a:ahLst/>
              <a:cxnLst/>
              <a:rect l="l" t="t" r="r" b="b"/>
              <a:pathLst>
                <a:path w="892810" h="6985">
                  <a:moveTo>
                    <a:pt x="892301" y="6857"/>
                  </a:moveTo>
                  <a:lnTo>
                    <a:pt x="892301" y="0"/>
                  </a:lnTo>
                  <a:lnTo>
                    <a:pt x="0" y="0"/>
                  </a:lnTo>
                  <a:lnTo>
                    <a:pt x="0" y="6857"/>
                  </a:lnTo>
                  <a:lnTo>
                    <a:pt x="892301" y="6857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" name="object 16"/>
            <p:cNvSpPr/>
            <p:nvPr/>
          </p:nvSpPr>
          <p:spPr>
            <a:xfrm>
              <a:off x="4712207" y="6050279"/>
              <a:ext cx="0" cy="1000125"/>
            </a:xfrm>
            <a:custGeom>
              <a:avLst/>
              <a:gdLst/>
              <a:ahLst/>
              <a:cxnLst/>
              <a:rect l="l" t="t" r="r" b="b"/>
              <a:pathLst>
                <a:path h="1000125">
                  <a:moveTo>
                    <a:pt x="0" y="0"/>
                  </a:moveTo>
                  <a:lnTo>
                    <a:pt x="0" y="999744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" name="object 17"/>
            <p:cNvSpPr/>
            <p:nvPr/>
          </p:nvSpPr>
          <p:spPr>
            <a:xfrm>
              <a:off x="4712207" y="6050279"/>
              <a:ext cx="7620" cy="1000760"/>
            </a:xfrm>
            <a:custGeom>
              <a:avLst/>
              <a:gdLst/>
              <a:ahLst/>
              <a:cxnLst/>
              <a:rect l="l" t="t" r="r" b="b"/>
              <a:pathLst>
                <a:path w="7620" h="1000759">
                  <a:moveTo>
                    <a:pt x="7620" y="1000505"/>
                  </a:moveTo>
                  <a:lnTo>
                    <a:pt x="7620" y="0"/>
                  </a:lnTo>
                  <a:lnTo>
                    <a:pt x="0" y="0"/>
                  </a:lnTo>
                  <a:lnTo>
                    <a:pt x="0" y="1000505"/>
                  </a:lnTo>
                  <a:lnTo>
                    <a:pt x="7620" y="100050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8" name="object 18"/>
          <p:cNvGrpSpPr/>
          <p:nvPr/>
        </p:nvGrpSpPr>
        <p:grpSpPr>
          <a:xfrm>
            <a:off x="6784085" y="6043040"/>
            <a:ext cx="893444" cy="1007744"/>
            <a:chOff x="6784085" y="6043040"/>
            <a:chExt cx="893444" cy="1007744"/>
          </a:xfrm>
        </p:grpSpPr>
        <p:sp>
          <p:nvSpPr>
            <p:cNvPr id="19" name="object 19"/>
            <p:cNvSpPr/>
            <p:nvPr/>
          </p:nvSpPr>
          <p:spPr>
            <a:xfrm>
              <a:off x="6784085" y="6758177"/>
              <a:ext cx="364490" cy="149860"/>
            </a:xfrm>
            <a:custGeom>
              <a:avLst/>
              <a:gdLst/>
              <a:ahLst/>
              <a:cxnLst/>
              <a:rect l="l" t="t" r="r" b="b"/>
              <a:pathLst>
                <a:path w="364490" h="149859">
                  <a:moveTo>
                    <a:pt x="364235" y="149351"/>
                  </a:moveTo>
                  <a:lnTo>
                    <a:pt x="364235" y="0"/>
                  </a:lnTo>
                  <a:lnTo>
                    <a:pt x="0" y="0"/>
                  </a:lnTo>
                  <a:lnTo>
                    <a:pt x="0" y="149351"/>
                  </a:lnTo>
                  <a:lnTo>
                    <a:pt x="364235" y="149351"/>
                  </a:lnTo>
                  <a:close/>
                </a:path>
              </a:pathLst>
            </a:custGeom>
            <a:solidFill>
              <a:srgbClr val="F4B08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" name="object 20"/>
            <p:cNvSpPr/>
            <p:nvPr/>
          </p:nvSpPr>
          <p:spPr>
            <a:xfrm>
              <a:off x="7140701" y="6050279"/>
              <a:ext cx="0" cy="1000125"/>
            </a:xfrm>
            <a:custGeom>
              <a:avLst/>
              <a:gdLst/>
              <a:ahLst/>
              <a:cxnLst/>
              <a:rect l="l" t="t" r="r" b="b"/>
              <a:pathLst>
                <a:path h="1000125">
                  <a:moveTo>
                    <a:pt x="0" y="0"/>
                  </a:moveTo>
                  <a:lnTo>
                    <a:pt x="0" y="999744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" name="object 21"/>
            <p:cNvSpPr/>
            <p:nvPr/>
          </p:nvSpPr>
          <p:spPr>
            <a:xfrm>
              <a:off x="7141463" y="6050279"/>
              <a:ext cx="6985" cy="1000760"/>
            </a:xfrm>
            <a:custGeom>
              <a:avLst/>
              <a:gdLst/>
              <a:ahLst/>
              <a:cxnLst/>
              <a:rect l="l" t="t" r="r" b="b"/>
              <a:pathLst>
                <a:path w="6984" h="1000759">
                  <a:moveTo>
                    <a:pt x="6858" y="1000506"/>
                  </a:moveTo>
                  <a:lnTo>
                    <a:pt x="6858" y="0"/>
                  </a:lnTo>
                  <a:lnTo>
                    <a:pt x="0" y="0"/>
                  </a:lnTo>
                  <a:lnTo>
                    <a:pt x="0" y="1000506"/>
                  </a:lnTo>
                  <a:lnTo>
                    <a:pt x="6858" y="1000506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" name="object 22"/>
            <p:cNvSpPr/>
            <p:nvPr/>
          </p:nvSpPr>
          <p:spPr>
            <a:xfrm>
              <a:off x="6784085" y="6043421"/>
              <a:ext cx="892810" cy="0"/>
            </a:xfrm>
            <a:custGeom>
              <a:avLst/>
              <a:gdLst/>
              <a:ahLst/>
              <a:cxnLst/>
              <a:rect l="l" t="t" r="r" b="b"/>
              <a:pathLst>
                <a:path w="892809">
                  <a:moveTo>
                    <a:pt x="0" y="0"/>
                  </a:moveTo>
                  <a:lnTo>
                    <a:pt x="892302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" name="object 23"/>
            <p:cNvSpPr/>
            <p:nvPr/>
          </p:nvSpPr>
          <p:spPr>
            <a:xfrm>
              <a:off x="6784085" y="6043421"/>
              <a:ext cx="893444" cy="6985"/>
            </a:xfrm>
            <a:custGeom>
              <a:avLst/>
              <a:gdLst/>
              <a:ahLst/>
              <a:cxnLst/>
              <a:rect l="l" t="t" r="r" b="b"/>
              <a:pathLst>
                <a:path w="893445" h="6985">
                  <a:moveTo>
                    <a:pt x="893064" y="6857"/>
                  </a:moveTo>
                  <a:lnTo>
                    <a:pt x="893064" y="0"/>
                  </a:lnTo>
                  <a:lnTo>
                    <a:pt x="0" y="0"/>
                  </a:lnTo>
                  <a:lnTo>
                    <a:pt x="0" y="6857"/>
                  </a:lnTo>
                  <a:lnTo>
                    <a:pt x="893064" y="6857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" name="object 24"/>
            <p:cNvSpPr/>
            <p:nvPr/>
          </p:nvSpPr>
          <p:spPr>
            <a:xfrm>
              <a:off x="6784085" y="6900671"/>
              <a:ext cx="892810" cy="0"/>
            </a:xfrm>
            <a:custGeom>
              <a:avLst/>
              <a:gdLst/>
              <a:ahLst/>
              <a:cxnLst/>
              <a:rect l="l" t="t" r="r" b="b"/>
              <a:pathLst>
                <a:path w="892809">
                  <a:moveTo>
                    <a:pt x="0" y="0"/>
                  </a:moveTo>
                  <a:lnTo>
                    <a:pt x="892302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" name="object 25"/>
            <p:cNvSpPr/>
            <p:nvPr/>
          </p:nvSpPr>
          <p:spPr>
            <a:xfrm>
              <a:off x="6784085" y="6900671"/>
              <a:ext cx="893444" cy="6985"/>
            </a:xfrm>
            <a:custGeom>
              <a:avLst/>
              <a:gdLst/>
              <a:ahLst/>
              <a:cxnLst/>
              <a:rect l="l" t="t" r="r" b="b"/>
              <a:pathLst>
                <a:path w="893445" h="6984">
                  <a:moveTo>
                    <a:pt x="893064" y="6857"/>
                  </a:moveTo>
                  <a:lnTo>
                    <a:pt x="893064" y="0"/>
                  </a:lnTo>
                  <a:lnTo>
                    <a:pt x="0" y="0"/>
                  </a:lnTo>
                  <a:lnTo>
                    <a:pt x="0" y="6857"/>
                  </a:lnTo>
                  <a:lnTo>
                    <a:pt x="893064" y="6857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6" name="object 26"/>
          <p:cNvSpPr txBox="1"/>
          <p:nvPr/>
        </p:nvSpPr>
        <p:spPr>
          <a:xfrm>
            <a:off x="5578076" y="1897926"/>
            <a:ext cx="238760" cy="15430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850" spc="5" dirty="0">
                <a:latin typeface="Times New Roman"/>
                <a:cs typeface="Times New Roman"/>
              </a:rPr>
              <a:t>U</a:t>
            </a:r>
            <a:r>
              <a:rPr sz="850" dirty="0">
                <a:latin typeface="Times New Roman"/>
                <a:cs typeface="Times New Roman"/>
              </a:rPr>
              <a:t>s</a:t>
            </a:r>
            <a:r>
              <a:rPr sz="850" spc="10" dirty="0">
                <a:latin typeface="Times New Roman"/>
                <a:cs typeface="Times New Roman"/>
              </a:rPr>
              <a:t>e</a:t>
            </a:r>
            <a:r>
              <a:rPr sz="850" spc="-5" dirty="0">
                <a:latin typeface="Times New Roman"/>
                <a:cs typeface="Times New Roman"/>
              </a:rPr>
              <a:t>s</a:t>
            </a:r>
            <a:endParaRPr sz="850">
              <a:latin typeface="Times New Roman"/>
              <a:cs typeface="Times New Roman"/>
            </a:endParaRPr>
          </a:p>
        </p:txBody>
      </p:sp>
      <p:sp>
        <p:nvSpPr>
          <p:cNvPr id="27" name="object 27"/>
          <p:cNvSpPr txBox="1"/>
          <p:nvPr/>
        </p:nvSpPr>
        <p:spPr>
          <a:xfrm>
            <a:off x="5985710" y="1897926"/>
            <a:ext cx="467359" cy="15430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850" spc="-5" dirty="0">
                <a:latin typeface="Times New Roman"/>
                <a:cs typeface="Times New Roman"/>
              </a:rPr>
              <a:t>R</a:t>
            </a:r>
            <a:r>
              <a:rPr sz="850" spc="10" dirty="0">
                <a:latin typeface="Times New Roman"/>
                <a:cs typeface="Times New Roman"/>
              </a:rPr>
              <a:t>e</a:t>
            </a:r>
            <a:r>
              <a:rPr sz="850" dirty="0">
                <a:latin typeface="Times New Roman"/>
                <a:cs typeface="Times New Roman"/>
              </a:rPr>
              <a:t>s</a:t>
            </a:r>
            <a:r>
              <a:rPr sz="850" spc="-35" dirty="0">
                <a:latin typeface="Times New Roman"/>
                <a:cs typeface="Times New Roman"/>
              </a:rPr>
              <a:t>ou</a:t>
            </a:r>
            <a:r>
              <a:rPr sz="850" spc="-5" dirty="0">
                <a:latin typeface="Times New Roman"/>
                <a:cs typeface="Times New Roman"/>
              </a:rPr>
              <a:t>r</a:t>
            </a:r>
            <a:r>
              <a:rPr sz="850" spc="10" dirty="0">
                <a:latin typeface="Times New Roman"/>
                <a:cs typeface="Times New Roman"/>
              </a:rPr>
              <a:t>c</a:t>
            </a:r>
            <a:r>
              <a:rPr sz="850" spc="15" dirty="0">
                <a:latin typeface="Times New Roman"/>
                <a:cs typeface="Times New Roman"/>
              </a:rPr>
              <a:t>e</a:t>
            </a:r>
            <a:r>
              <a:rPr sz="850" spc="-5" dirty="0">
                <a:latin typeface="Times New Roman"/>
                <a:cs typeface="Times New Roman"/>
              </a:rPr>
              <a:t>s</a:t>
            </a:r>
            <a:endParaRPr sz="850">
              <a:latin typeface="Times New Roman"/>
              <a:cs typeface="Times New Roman"/>
            </a:endParaRPr>
          </a:p>
        </p:txBody>
      </p:sp>
      <p:sp>
        <p:nvSpPr>
          <p:cNvPr id="28" name="object 28"/>
          <p:cNvSpPr txBox="1"/>
          <p:nvPr/>
        </p:nvSpPr>
        <p:spPr>
          <a:xfrm>
            <a:off x="1648206" y="2042922"/>
            <a:ext cx="1499870" cy="150495"/>
          </a:xfrm>
          <a:prstGeom prst="rect">
            <a:avLst/>
          </a:prstGeom>
          <a:solidFill>
            <a:srgbClr val="8EA9DB"/>
          </a:solidFill>
        </p:spPr>
        <p:txBody>
          <a:bodyPr vert="horz" wrap="square" lIns="0" tIns="9525" rIns="0" bIns="0" rtlCol="0">
            <a:spAutoFit/>
          </a:bodyPr>
          <a:lstStyle/>
          <a:p>
            <a:pPr marL="13335">
              <a:lnSpc>
                <a:spcPct val="100000"/>
              </a:lnSpc>
              <a:spcBef>
                <a:spcPts val="75"/>
              </a:spcBef>
            </a:pPr>
            <a:r>
              <a:rPr sz="850" spc="-25" dirty="0">
                <a:latin typeface="Times New Roman"/>
                <a:cs typeface="Times New Roman"/>
              </a:rPr>
              <a:t>Output</a:t>
            </a:r>
            <a:endParaRPr sz="850">
              <a:latin typeface="Times New Roman"/>
              <a:cs typeface="Times New Roman"/>
            </a:endParaRPr>
          </a:p>
        </p:txBody>
      </p:sp>
      <p:sp>
        <p:nvSpPr>
          <p:cNvPr id="29" name="object 29"/>
          <p:cNvSpPr txBox="1"/>
          <p:nvPr/>
        </p:nvSpPr>
        <p:spPr>
          <a:xfrm>
            <a:off x="6199870" y="2040424"/>
            <a:ext cx="257810" cy="15430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850" spc="-35" dirty="0">
                <a:latin typeface="Times New Roman"/>
                <a:cs typeface="Times New Roman"/>
              </a:rPr>
              <a:t>2</a:t>
            </a:r>
            <a:r>
              <a:rPr sz="850" spc="-40" dirty="0">
                <a:latin typeface="Times New Roman"/>
                <a:cs typeface="Times New Roman"/>
              </a:rPr>
              <a:t>7</a:t>
            </a:r>
            <a:r>
              <a:rPr sz="850" spc="-35" dirty="0">
                <a:latin typeface="Times New Roman"/>
                <a:cs typeface="Times New Roman"/>
              </a:rPr>
              <a:t>5</a:t>
            </a:r>
            <a:r>
              <a:rPr sz="850" spc="5" dirty="0">
                <a:latin typeface="Times New Roman"/>
                <a:cs typeface="Times New Roman"/>
              </a:rPr>
              <a:t>.</a:t>
            </a:r>
            <a:r>
              <a:rPr sz="850" spc="-5" dirty="0">
                <a:latin typeface="Times New Roman"/>
                <a:cs typeface="Times New Roman"/>
              </a:rPr>
              <a:t>0</a:t>
            </a:r>
            <a:endParaRPr sz="850">
              <a:latin typeface="Times New Roman"/>
              <a:cs typeface="Times New Roman"/>
            </a:endParaRPr>
          </a:p>
        </p:txBody>
      </p:sp>
      <p:sp>
        <p:nvSpPr>
          <p:cNvPr id="30" name="object 30"/>
          <p:cNvSpPr txBox="1"/>
          <p:nvPr/>
        </p:nvSpPr>
        <p:spPr>
          <a:xfrm>
            <a:off x="1713984" y="2169765"/>
            <a:ext cx="1189990" cy="7397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245745" algn="just">
              <a:lnSpc>
                <a:spcPct val="110000"/>
              </a:lnSpc>
              <a:spcBef>
                <a:spcPts val="100"/>
              </a:spcBef>
            </a:pPr>
            <a:r>
              <a:rPr sz="850" spc="-20" dirty="0">
                <a:latin typeface="Times New Roman"/>
                <a:cs typeface="Times New Roman"/>
              </a:rPr>
              <a:t>Predictive </a:t>
            </a:r>
            <a:r>
              <a:rPr sz="850" spc="5" dirty="0">
                <a:latin typeface="Times New Roman"/>
                <a:cs typeface="Times New Roman"/>
              </a:rPr>
              <a:t>ad </a:t>
            </a:r>
            <a:r>
              <a:rPr sz="850" spc="-5" dirty="0">
                <a:latin typeface="Times New Roman"/>
                <a:cs typeface="Times New Roman"/>
              </a:rPr>
              <a:t>services </a:t>
            </a:r>
            <a:r>
              <a:rPr sz="850" spc="-200" dirty="0">
                <a:latin typeface="Times New Roman"/>
                <a:cs typeface="Times New Roman"/>
              </a:rPr>
              <a:t> </a:t>
            </a:r>
            <a:r>
              <a:rPr sz="850" spc="-70" dirty="0">
                <a:latin typeface="Times New Roman"/>
                <a:cs typeface="Times New Roman"/>
              </a:rPr>
              <a:t>"</a:t>
            </a:r>
            <a:r>
              <a:rPr sz="850" spc="-25" dirty="0">
                <a:latin typeface="Times New Roman"/>
                <a:cs typeface="Times New Roman"/>
              </a:rPr>
              <a:t>F</a:t>
            </a:r>
            <a:r>
              <a:rPr sz="850" spc="-10" dirty="0">
                <a:latin typeface="Times New Roman"/>
                <a:cs typeface="Times New Roman"/>
              </a:rPr>
              <a:t>r</a:t>
            </a:r>
            <a:r>
              <a:rPr sz="850" spc="15" dirty="0">
                <a:latin typeface="Times New Roman"/>
                <a:cs typeface="Times New Roman"/>
              </a:rPr>
              <a:t>ee</a:t>
            </a:r>
            <a:r>
              <a:rPr sz="850" spc="-5" dirty="0">
                <a:latin typeface="Times New Roman"/>
                <a:cs typeface="Times New Roman"/>
              </a:rPr>
              <a:t>"</a:t>
            </a:r>
            <a:r>
              <a:rPr sz="850" spc="-55" dirty="0">
                <a:latin typeface="Times New Roman"/>
                <a:cs typeface="Times New Roman"/>
              </a:rPr>
              <a:t> </a:t>
            </a:r>
            <a:r>
              <a:rPr sz="850" spc="-35" dirty="0">
                <a:latin typeface="Times New Roman"/>
                <a:cs typeface="Times New Roman"/>
              </a:rPr>
              <a:t>p</a:t>
            </a:r>
            <a:r>
              <a:rPr sz="850" spc="-5" dirty="0">
                <a:latin typeface="Times New Roman"/>
                <a:cs typeface="Times New Roman"/>
              </a:rPr>
              <a:t>r</a:t>
            </a:r>
            <a:r>
              <a:rPr sz="850" spc="-40" dirty="0">
                <a:latin typeface="Times New Roman"/>
                <a:cs typeface="Times New Roman"/>
              </a:rPr>
              <a:t>o</a:t>
            </a:r>
            <a:r>
              <a:rPr sz="850" spc="-35" dirty="0">
                <a:latin typeface="Times New Roman"/>
                <a:cs typeface="Times New Roman"/>
              </a:rPr>
              <a:t>d</a:t>
            </a:r>
            <a:r>
              <a:rPr sz="850" spc="-40" dirty="0">
                <a:latin typeface="Times New Roman"/>
                <a:cs typeface="Times New Roman"/>
              </a:rPr>
              <a:t>u</a:t>
            </a:r>
            <a:r>
              <a:rPr sz="850" spc="15" dirty="0">
                <a:latin typeface="Times New Roman"/>
                <a:cs typeface="Times New Roman"/>
              </a:rPr>
              <a:t>c</a:t>
            </a:r>
            <a:r>
              <a:rPr sz="850" spc="-15" dirty="0">
                <a:latin typeface="Times New Roman"/>
                <a:cs typeface="Times New Roman"/>
              </a:rPr>
              <a:t>t</a:t>
            </a:r>
            <a:r>
              <a:rPr sz="850" spc="-5" dirty="0">
                <a:latin typeface="Times New Roman"/>
                <a:cs typeface="Times New Roman"/>
              </a:rPr>
              <a:t>s</a:t>
            </a:r>
            <a:endParaRPr sz="850">
              <a:latin typeface="Times New Roman"/>
              <a:cs typeface="Times New Roman"/>
            </a:endParaRPr>
          </a:p>
          <a:p>
            <a:pPr marL="12700" marR="5080" algn="just">
              <a:lnSpc>
                <a:spcPct val="110300"/>
              </a:lnSpc>
              <a:spcBef>
                <a:spcPts val="5"/>
              </a:spcBef>
            </a:pPr>
            <a:r>
              <a:rPr sz="850" spc="-25" dirty="0">
                <a:latin typeface="Times New Roman"/>
                <a:cs typeface="Times New Roman"/>
              </a:rPr>
              <a:t>S</a:t>
            </a:r>
            <a:r>
              <a:rPr sz="850" spc="-40" dirty="0">
                <a:latin typeface="Times New Roman"/>
                <a:cs typeface="Times New Roman"/>
              </a:rPr>
              <a:t>o</a:t>
            </a:r>
            <a:r>
              <a:rPr sz="850" spc="-5" dirty="0">
                <a:latin typeface="Times New Roman"/>
                <a:cs typeface="Times New Roman"/>
              </a:rPr>
              <a:t>f</a:t>
            </a:r>
            <a:r>
              <a:rPr sz="850" spc="-15" dirty="0">
                <a:latin typeface="Times New Roman"/>
                <a:cs typeface="Times New Roman"/>
              </a:rPr>
              <a:t>t</a:t>
            </a:r>
            <a:r>
              <a:rPr sz="850" dirty="0">
                <a:latin typeface="Times New Roman"/>
                <a:cs typeface="Times New Roman"/>
              </a:rPr>
              <a:t>w</a:t>
            </a:r>
            <a:r>
              <a:rPr sz="850" spc="10" dirty="0">
                <a:latin typeface="Times New Roman"/>
                <a:cs typeface="Times New Roman"/>
              </a:rPr>
              <a:t>a</a:t>
            </a:r>
            <a:r>
              <a:rPr sz="850" spc="-5" dirty="0">
                <a:latin typeface="Times New Roman"/>
                <a:cs typeface="Times New Roman"/>
              </a:rPr>
              <a:t>re</a:t>
            </a:r>
            <a:r>
              <a:rPr sz="850" spc="30" dirty="0">
                <a:latin typeface="Times New Roman"/>
                <a:cs typeface="Times New Roman"/>
              </a:rPr>
              <a:t> </a:t>
            </a:r>
            <a:r>
              <a:rPr sz="850" spc="-5" dirty="0">
                <a:latin typeface="Times New Roman"/>
                <a:cs typeface="Times New Roman"/>
              </a:rPr>
              <a:t>(</a:t>
            </a:r>
            <a:r>
              <a:rPr sz="850" spc="-35" dirty="0">
                <a:latin typeface="Times New Roman"/>
                <a:cs typeface="Times New Roman"/>
              </a:rPr>
              <a:t>p</a:t>
            </a:r>
            <a:r>
              <a:rPr sz="850" spc="-75" dirty="0">
                <a:latin typeface="Times New Roman"/>
                <a:cs typeface="Times New Roman"/>
              </a:rPr>
              <a:t>l</a:t>
            </a:r>
            <a:r>
              <a:rPr sz="850" spc="15" dirty="0">
                <a:latin typeface="Times New Roman"/>
                <a:cs typeface="Times New Roman"/>
              </a:rPr>
              <a:t>a</a:t>
            </a:r>
            <a:r>
              <a:rPr sz="850" spc="-20" dirty="0">
                <a:latin typeface="Times New Roman"/>
                <a:cs typeface="Times New Roman"/>
              </a:rPr>
              <a:t>t</a:t>
            </a:r>
            <a:r>
              <a:rPr sz="850" spc="-5" dirty="0">
                <a:latin typeface="Times New Roman"/>
                <a:cs typeface="Times New Roman"/>
              </a:rPr>
              <a:t>f</a:t>
            </a:r>
            <a:r>
              <a:rPr sz="850" spc="-35" dirty="0">
                <a:latin typeface="Times New Roman"/>
                <a:cs typeface="Times New Roman"/>
              </a:rPr>
              <a:t>o</a:t>
            </a:r>
            <a:r>
              <a:rPr sz="850" spc="-5" dirty="0">
                <a:latin typeface="Times New Roman"/>
                <a:cs typeface="Times New Roman"/>
              </a:rPr>
              <a:t>rm</a:t>
            </a:r>
            <a:r>
              <a:rPr sz="850" spc="-30" dirty="0">
                <a:latin typeface="Times New Roman"/>
                <a:cs typeface="Times New Roman"/>
              </a:rPr>
              <a:t> </a:t>
            </a:r>
            <a:r>
              <a:rPr sz="850" spc="15" dirty="0">
                <a:latin typeface="Times New Roman"/>
                <a:cs typeface="Times New Roman"/>
              </a:rPr>
              <a:t>a</a:t>
            </a:r>
            <a:r>
              <a:rPr sz="850" dirty="0">
                <a:latin typeface="Times New Roman"/>
                <a:cs typeface="Times New Roman"/>
              </a:rPr>
              <a:t>ss</a:t>
            </a:r>
            <a:r>
              <a:rPr sz="850" spc="15" dirty="0">
                <a:latin typeface="Times New Roman"/>
                <a:cs typeface="Times New Roman"/>
              </a:rPr>
              <a:t>e</a:t>
            </a:r>
            <a:r>
              <a:rPr sz="850" spc="-20" dirty="0">
                <a:latin typeface="Times New Roman"/>
                <a:cs typeface="Times New Roman"/>
              </a:rPr>
              <a:t>t</a:t>
            </a:r>
            <a:r>
              <a:rPr sz="850" spc="-5" dirty="0">
                <a:latin typeface="Times New Roman"/>
                <a:cs typeface="Times New Roman"/>
              </a:rPr>
              <a:t>)  </a:t>
            </a:r>
            <a:r>
              <a:rPr sz="850" spc="-10" dirty="0">
                <a:latin typeface="Times New Roman"/>
                <a:cs typeface="Times New Roman"/>
              </a:rPr>
              <a:t>Software </a:t>
            </a:r>
            <a:r>
              <a:rPr sz="850" spc="-5" dirty="0">
                <a:latin typeface="Times New Roman"/>
                <a:cs typeface="Times New Roman"/>
              </a:rPr>
              <a:t>(database </a:t>
            </a:r>
            <a:r>
              <a:rPr sz="850" dirty="0">
                <a:latin typeface="Times New Roman"/>
                <a:cs typeface="Times New Roman"/>
              </a:rPr>
              <a:t>asset) </a:t>
            </a:r>
            <a:r>
              <a:rPr sz="850" spc="5" dirty="0">
                <a:latin typeface="Times New Roman"/>
                <a:cs typeface="Times New Roman"/>
              </a:rPr>
              <a:t> </a:t>
            </a:r>
            <a:r>
              <a:rPr sz="850" spc="-10" dirty="0">
                <a:latin typeface="Times New Roman"/>
                <a:cs typeface="Times New Roman"/>
              </a:rPr>
              <a:t>Software</a:t>
            </a:r>
            <a:r>
              <a:rPr sz="850" spc="-5" dirty="0">
                <a:latin typeface="Times New Roman"/>
                <a:cs typeface="Times New Roman"/>
              </a:rPr>
              <a:t> </a:t>
            </a:r>
            <a:r>
              <a:rPr sz="850" spc="-10" dirty="0">
                <a:latin typeface="Times New Roman"/>
                <a:cs typeface="Times New Roman"/>
              </a:rPr>
              <a:t>(data</a:t>
            </a:r>
            <a:r>
              <a:rPr sz="850" dirty="0">
                <a:latin typeface="Times New Roman"/>
                <a:cs typeface="Times New Roman"/>
              </a:rPr>
              <a:t> </a:t>
            </a:r>
            <a:r>
              <a:rPr sz="850" spc="5" dirty="0">
                <a:latin typeface="Times New Roman"/>
                <a:cs typeface="Times New Roman"/>
              </a:rPr>
              <a:t>asset-R&amp;P)</a:t>
            </a:r>
            <a:endParaRPr sz="850">
              <a:latin typeface="Times New Roman"/>
              <a:cs typeface="Times New Roman"/>
            </a:endParaRPr>
          </a:p>
        </p:txBody>
      </p:sp>
      <p:sp>
        <p:nvSpPr>
          <p:cNvPr id="31" name="object 31"/>
          <p:cNvSpPr txBox="1"/>
          <p:nvPr/>
        </p:nvSpPr>
        <p:spPr>
          <a:xfrm>
            <a:off x="1648206" y="2900172"/>
            <a:ext cx="1499870" cy="150495"/>
          </a:xfrm>
          <a:prstGeom prst="rect">
            <a:avLst/>
          </a:prstGeom>
          <a:solidFill>
            <a:srgbClr val="F4B084"/>
          </a:solidFill>
        </p:spPr>
        <p:txBody>
          <a:bodyPr vert="horz" wrap="square" lIns="0" tIns="9525" rIns="0" bIns="0" rtlCol="0">
            <a:spAutoFit/>
          </a:bodyPr>
          <a:lstStyle/>
          <a:p>
            <a:pPr marL="78105">
              <a:lnSpc>
                <a:spcPct val="100000"/>
              </a:lnSpc>
              <a:spcBef>
                <a:spcPts val="75"/>
              </a:spcBef>
            </a:pPr>
            <a:r>
              <a:rPr sz="850" spc="-10" dirty="0">
                <a:latin typeface="Times New Roman"/>
                <a:cs typeface="Times New Roman"/>
              </a:rPr>
              <a:t>Software</a:t>
            </a:r>
            <a:r>
              <a:rPr sz="850" spc="20" dirty="0">
                <a:latin typeface="Times New Roman"/>
                <a:cs typeface="Times New Roman"/>
              </a:rPr>
              <a:t> </a:t>
            </a:r>
            <a:r>
              <a:rPr sz="850" spc="-10" dirty="0">
                <a:latin typeface="Times New Roman"/>
                <a:cs typeface="Times New Roman"/>
              </a:rPr>
              <a:t>(data</a:t>
            </a:r>
            <a:r>
              <a:rPr sz="850" spc="20" dirty="0">
                <a:latin typeface="Times New Roman"/>
                <a:cs typeface="Times New Roman"/>
              </a:rPr>
              <a:t> </a:t>
            </a:r>
            <a:r>
              <a:rPr sz="850" spc="5" dirty="0">
                <a:latin typeface="Times New Roman"/>
                <a:cs typeface="Times New Roman"/>
              </a:rPr>
              <a:t>asset-OP-P)</a:t>
            </a:r>
            <a:endParaRPr sz="850">
              <a:latin typeface="Times New Roman"/>
              <a:cs typeface="Times New Roman"/>
            </a:endParaRPr>
          </a:p>
        </p:txBody>
      </p:sp>
      <p:sp>
        <p:nvSpPr>
          <p:cNvPr id="32" name="object 32"/>
          <p:cNvSpPr txBox="1"/>
          <p:nvPr/>
        </p:nvSpPr>
        <p:spPr>
          <a:xfrm>
            <a:off x="1713984" y="3027039"/>
            <a:ext cx="826769" cy="3105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10000"/>
              </a:lnSpc>
              <a:spcBef>
                <a:spcPts val="100"/>
              </a:spcBef>
            </a:pPr>
            <a:r>
              <a:rPr sz="850" spc="25" dirty="0">
                <a:latin typeface="Times New Roman"/>
                <a:cs typeface="Times New Roman"/>
              </a:rPr>
              <a:t>P</a:t>
            </a:r>
            <a:r>
              <a:rPr sz="850" spc="-5" dirty="0">
                <a:latin typeface="Times New Roman"/>
                <a:cs typeface="Times New Roman"/>
              </a:rPr>
              <a:t>r</a:t>
            </a:r>
            <a:r>
              <a:rPr sz="850" spc="-35" dirty="0">
                <a:latin typeface="Times New Roman"/>
                <a:cs typeface="Times New Roman"/>
              </a:rPr>
              <a:t>o</a:t>
            </a:r>
            <a:r>
              <a:rPr sz="850" spc="-40" dirty="0">
                <a:latin typeface="Times New Roman"/>
                <a:cs typeface="Times New Roman"/>
              </a:rPr>
              <a:t>v</a:t>
            </a:r>
            <a:r>
              <a:rPr sz="850" spc="-75" dirty="0">
                <a:latin typeface="Times New Roman"/>
                <a:cs typeface="Times New Roman"/>
              </a:rPr>
              <a:t>i</a:t>
            </a:r>
            <a:r>
              <a:rPr sz="850" spc="5" dirty="0">
                <a:latin typeface="Times New Roman"/>
                <a:cs typeface="Times New Roman"/>
              </a:rPr>
              <a:t>s</a:t>
            </a:r>
            <a:r>
              <a:rPr sz="850" spc="-75" dirty="0">
                <a:latin typeface="Times New Roman"/>
                <a:cs typeface="Times New Roman"/>
              </a:rPr>
              <a:t>i</a:t>
            </a:r>
            <a:r>
              <a:rPr sz="850" spc="-40" dirty="0">
                <a:latin typeface="Times New Roman"/>
                <a:cs typeface="Times New Roman"/>
              </a:rPr>
              <a:t>o</a:t>
            </a:r>
            <a:r>
              <a:rPr sz="850" spc="-5" dirty="0">
                <a:latin typeface="Times New Roman"/>
                <a:cs typeface="Times New Roman"/>
              </a:rPr>
              <a:t>n</a:t>
            </a:r>
            <a:r>
              <a:rPr sz="850" spc="-20" dirty="0">
                <a:latin typeface="Times New Roman"/>
                <a:cs typeface="Times New Roman"/>
              </a:rPr>
              <a:t> </a:t>
            </a:r>
            <a:r>
              <a:rPr sz="850" spc="-35" dirty="0">
                <a:latin typeface="Times New Roman"/>
                <a:cs typeface="Times New Roman"/>
              </a:rPr>
              <a:t>o</a:t>
            </a:r>
            <a:r>
              <a:rPr sz="850" spc="-5" dirty="0">
                <a:latin typeface="Times New Roman"/>
                <a:cs typeface="Times New Roman"/>
              </a:rPr>
              <a:t>f</a:t>
            </a:r>
            <a:r>
              <a:rPr sz="850" spc="10" dirty="0">
                <a:latin typeface="Times New Roman"/>
                <a:cs typeface="Times New Roman"/>
              </a:rPr>
              <a:t> </a:t>
            </a:r>
            <a:r>
              <a:rPr sz="850" spc="5" dirty="0">
                <a:latin typeface="Times New Roman"/>
                <a:cs typeface="Times New Roman"/>
              </a:rPr>
              <a:t>O</a:t>
            </a:r>
            <a:r>
              <a:rPr sz="850" spc="25" dirty="0">
                <a:latin typeface="Times New Roman"/>
                <a:cs typeface="Times New Roman"/>
              </a:rPr>
              <a:t>P</a:t>
            </a:r>
            <a:r>
              <a:rPr sz="850" spc="-5" dirty="0">
                <a:latin typeface="Times New Roman"/>
                <a:cs typeface="Times New Roman"/>
              </a:rPr>
              <a:t>s  </a:t>
            </a:r>
            <a:r>
              <a:rPr sz="850" dirty="0">
                <a:latin typeface="Times New Roman"/>
                <a:cs typeface="Times New Roman"/>
              </a:rPr>
              <a:t>A</a:t>
            </a:r>
            <a:r>
              <a:rPr sz="850" spc="-40" dirty="0">
                <a:latin typeface="Times New Roman"/>
                <a:cs typeface="Times New Roman"/>
              </a:rPr>
              <a:t>d</a:t>
            </a:r>
            <a:r>
              <a:rPr sz="850" spc="-35" dirty="0">
                <a:latin typeface="Times New Roman"/>
                <a:cs typeface="Times New Roman"/>
              </a:rPr>
              <a:t>v</a:t>
            </a:r>
            <a:r>
              <a:rPr sz="850" spc="15" dirty="0">
                <a:latin typeface="Times New Roman"/>
                <a:cs typeface="Times New Roman"/>
              </a:rPr>
              <a:t>e</a:t>
            </a:r>
            <a:r>
              <a:rPr sz="850" spc="-5" dirty="0">
                <a:latin typeface="Times New Roman"/>
                <a:cs typeface="Times New Roman"/>
              </a:rPr>
              <a:t>r</a:t>
            </a:r>
            <a:r>
              <a:rPr sz="850" spc="-20" dirty="0">
                <a:latin typeface="Times New Roman"/>
                <a:cs typeface="Times New Roman"/>
              </a:rPr>
              <a:t>t</a:t>
            </a:r>
            <a:r>
              <a:rPr sz="850" spc="-75" dirty="0">
                <a:latin typeface="Times New Roman"/>
                <a:cs typeface="Times New Roman"/>
              </a:rPr>
              <a:t>i</a:t>
            </a:r>
            <a:r>
              <a:rPr sz="850" dirty="0">
                <a:latin typeface="Times New Roman"/>
                <a:cs typeface="Times New Roman"/>
              </a:rPr>
              <a:t>s</a:t>
            </a:r>
            <a:r>
              <a:rPr sz="850" spc="15" dirty="0">
                <a:latin typeface="Times New Roman"/>
                <a:cs typeface="Times New Roman"/>
              </a:rPr>
              <a:t>e</a:t>
            </a:r>
            <a:r>
              <a:rPr sz="850" spc="-5" dirty="0">
                <a:latin typeface="Times New Roman"/>
                <a:cs typeface="Times New Roman"/>
              </a:rPr>
              <a:t>d</a:t>
            </a:r>
            <a:r>
              <a:rPr sz="850" spc="-20" dirty="0">
                <a:latin typeface="Times New Roman"/>
                <a:cs typeface="Times New Roman"/>
              </a:rPr>
              <a:t> </a:t>
            </a:r>
            <a:r>
              <a:rPr sz="850" spc="-35" dirty="0">
                <a:latin typeface="Times New Roman"/>
                <a:cs typeface="Times New Roman"/>
              </a:rPr>
              <a:t>p</a:t>
            </a:r>
            <a:r>
              <a:rPr sz="850" spc="-5" dirty="0">
                <a:latin typeface="Times New Roman"/>
                <a:cs typeface="Times New Roman"/>
              </a:rPr>
              <a:t>r</a:t>
            </a:r>
            <a:r>
              <a:rPr sz="850" spc="-40" dirty="0">
                <a:latin typeface="Times New Roman"/>
                <a:cs typeface="Times New Roman"/>
              </a:rPr>
              <a:t>o</a:t>
            </a:r>
            <a:r>
              <a:rPr sz="850" spc="-35" dirty="0">
                <a:latin typeface="Times New Roman"/>
                <a:cs typeface="Times New Roman"/>
              </a:rPr>
              <a:t>du</a:t>
            </a:r>
            <a:r>
              <a:rPr sz="850" spc="10" dirty="0">
                <a:latin typeface="Times New Roman"/>
                <a:cs typeface="Times New Roman"/>
              </a:rPr>
              <a:t>c</a:t>
            </a:r>
            <a:r>
              <a:rPr sz="850" spc="-5" dirty="0">
                <a:latin typeface="Times New Roman"/>
                <a:cs typeface="Times New Roman"/>
              </a:rPr>
              <a:t>t</a:t>
            </a:r>
            <a:endParaRPr sz="850">
              <a:latin typeface="Times New Roman"/>
              <a:cs typeface="Times New Roman"/>
            </a:endParaRPr>
          </a:p>
        </p:txBody>
      </p:sp>
      <p:sp>
        <p:nvSpPr>
          <p:cNvPr id="33" name="object 33"/>
          <p:cNvSpPr txBox="1"/>
          <p:nvPr/>
        </p:nvSpPr>
        <p:spPr>
          <a:xfrm>
            <a:off x="6199899" y="3183457"/>
            <a:ext cx="257810" cy="15430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850" spc="-35" dirty="0">
                <a:solidFill>
                  <a:srgbClr val="7F7F7F"/>
                </a:solidFill>
                <a:latin typeface="Times New Roman"/>
                <a:cs typeface="Times New Roman"/>
              </a:rPr>
              <a:t>2</a:t>
            </a:r>
            <a:r>
              <a:rPr sz="850" spc="-40" dirty="0">
                <a:solidFill>
                  <a:srgbClr val="7F7F7F"/>
                </a:solidFill>
                <a:latin typeface="Times New Roman"/>
                <a:cs typeface="Times New Roman"/>
              </a:rPr>
              <a:t>7</a:t>
            </a:r>
            <a:r>
              <a:rPr sz="850" spc="-35" dirty="0">
                <a:solidFill>
                  <a:srgbClr val="7F7F7F"/>
                </a:solidFill>
                <a:latin typeface="Times New Roman"/>
                <a:cs typeface="Times New Roman"/>
              </a:rPr>
              <a:t>5</a:t>
            </a:r>
            <a:r>
              <a:rPr sz="850" spc="5" dirty="0">
                <a:solidFill>
                  <a:srgbClr val="7F7F7F"/>
                </a:solidFill>
                <a:latin typeface="Times New Roman"/>
                <a:cs typeface="Times New Roman"/>
              </a:rPr>
              <a:t>.</a:t>
            </a:r>
            <a:r>
              <a:rPr sz="850" spc="-5" dirty="0">
                <a:solidFill>
                  <a:srgbClr val="7F7F7F"/>
                </a:solidFill>
                <a:latin typeface="Times New Roman"/>
                <a:cs typeface="Times New Roman"/>
              </a:rPr>
              <a:t>0</a:t>
            </a:r>
            <a:endParaRPr sz="850">
              <a:latin typeface="Times New Roman"/>
              <a:cs typeface="Times New Roman"/>
            </a:endParaRPr>
          </a:p>
        </p:txBody>
      </p:sp>
      <p:sp>
        <p:nvSpPr>
          <p:cNvPr id="34" name="object 34"/>
          <p:cNvSpPr txBox="1"/>
          <p:nvPr/>
        </p:nvSpPr>
        <p:spPr>
          <a:xfrm>
            <a:off x="1648206" y="3329178"/>
            <a:ext cx="1499870" cy="150495"/>
          </a:xfrm>
          <a:prstGeom prst="rect">
            <a:avLst/>
          </a:prstGeom>
          <a:solidFill>
            <a:srgbClr val="8EA9DB"/>
          </a:solidFill>
        </p:spPr>
        <p:txBody>
          <a:bodyPr vert="horz" wrap="square" lIns="0" tIns="9525" rIns="0" bIns="0" rtlCol="0">
            <a:spAutoFit/>
          </a:bodyPr>
          <a:lstStyle/>
          <a:p>
            <a:pPr marL="13335">
              <a:lnSpc>
                <a:spcPct val="100000"/>
              </a:lnSpc>
              <a:spcBef>
                <a:spcPts val="75"/>
              </a:spcBef>
            </a:pPr>
            <a:r>
              <a:rPr sz="850" spc="-15" dirty="0">
                <a:latin typeface="Times New Roman"/>
                <a:cs typeface="Times New Roman"/>
              </a:rPr>
              <a:t>Intermediate</a:t>
            </a:r>
            <a:r>
              <a:rPr sz="850" spc="20" dirty="0">
                <a:latin typeface="Times New Roman"/>
                <a:cs typeface="Times New Roman"/>
              </a:rPr>
              <a:t> </a:t>
            </a:r>
            <a:r>
              <a:rPr sz="850" spc="-30" dirty="0">
                <a:latin typeface="Times New Roman"/>
                <a:cs typeface="Times New Roman"/>
              </a:rPr>
              <a:t>consumption</a:t>
            </a:r>
            <a:endParaRPr sz="850">
              <a:latin typeface="Times New Roman"/>
              <a:cs typeface="Times New Roman"/>
            </a:endParaRPr>
          </a:p>
        </p:txBody>
      </p:sp>
      <p:sp>
        <p:nvSpPr>
          <p:cNvPr id="35" name="object 35"/>
          <p:cNvSpPr txBox="1"/>
          <p:nvPr/>
        </p:nvSpPr>
        <p:spPr>
          <a:xfrm>
            <a:off x="1713984" y="3469214"/>
            <a:ext cx="948690" cy="15430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850" spc="-20" dirty="0">
                <a:latin typeface="Times New Roman"/>
                <a:cs typeface="Times New Roman"/>
              </a:rPr>
              <a:t>Predictive</a:t>
            </a:r>
            <a:r>
              <a:rPr sz="850" dirty="0">
                <a:latin typeface="Times New Roman"/>
                <a:cs typeface="Times New Roman"/>
              </a:rPr>
              <a:t> </a:t>
            </a:r>
            <a:r>
              <a:rPr sz="850" spc="5" dirty="0">
                <a:latin typeface="Times New Roman"/>
                <a:cs typeface="Times New Roman"/>
              </a:rPr>
              <a:t>ad</a:t>
            </a:r>
            <a:r>
              <a:rPr sz="850" spc="-45" dirty="0">
                <a:latin typeface="Times New Roman"/>
                <a:cs typeface="Times New Roman"/>
              </a:rPr>
              <a:t> </a:t>
            </a:r>
            <a:r>
              <a:rPr sz="850" spc="-5" dirty="0">
                <a:latin typeface="Times New Roman"/>
                <a:cs typeface="Times New Roman"/>
              </a:rPr>
              <a:t>services</a:t>
            </a:r>
            <a:endParaRPr sz="850">
              <a:latin typeface="Times New Roman"/>
              <a:cs typeface="Times New Roman"/>
            </a:endParaRPr>
          </a:p>
        </p:txBody>
      </p:sp>
      <p:sp>
        <p:nvSpPr>
          <p:cNvPr id="36" name="object 36"/>
          <p:cNvSpPr txBox="1"/>
          <p:nvPr/>
        </p:nvSpPr>
        <p:spPr>
          <a:xfrm>
            <a:off x="5671063" y="3312797"/>
            <a:ext cx="258445" cy="310515"/>
          </a:xfrm>
          <a:prstGeom prst="rect">
            <a:avLst/>
          </a:prstGeom>
        </p:spPr>
        <p:txBody>
          <a:bodyPr vert="horz" wrap="square" lIns="0" tIns="254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00"/>
              </a:spcBef>
            </a:pPr>
            <a:r>
              <a:rPr sz="850" spc="-35" dirty="0">
                <a:latin typeface="Times New Roman"/>
                <a:cs typeface="Times New Roman"/>
              </a:rPr>
              <a:t>25</a:t>
            </a:r>
            <a:r>
              <a:rPr sz="850" spc="-40" dirty="0">
                <a:latin typeface="Times New Roman"/>
                <a:cs typeface="Times New Roman"/>
              </a:rPr>
              <a:t>0</a:t>
            </a:r>
            <a:r>
              <a:rPr sz="850" spc="10" dirty="0">
                <a:latin typeface="Times New Roman"/>
                <a:cs typeface="Times New Roman"/>
              </a:rPr>
              <a:t>.</a:t>
            </a:r>
            <a:r>
              <a:rPr sz="850" spc="-5" dirty="0">
                <a:latin typeface="Times New Roman"/>
                <a:cs typeface="Times New Roman"/>
              </a:rPr>
              <a:t>0</a:t>
            </a:r>
            <a:endParaRPr sz="85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850" spc="-35" dirty="0">
                <a:solidFill>
                  <a:srgbClr val="7F7F7F"/>
                </a:solidFill>
                <a:latin typeface="Times New Roman"/>
                <a:cs typeface="Times New Roman"/>
              </a:rPr>
              <a:t>25</a:t>
            </a:r>
            <a:r>
              <a:rPr sz="850" spc="-40" dirty="0">
                <a:solidFill>
                  <a:srgbClr val="7F7F7F"/>
                </a:solidFill>
                <a:latin typeface="Times New Roman"/>
                <a:cs typeface="Times New Roman"/>
              </a:rPr>
              <a:t>0</a:t>
            </a:r>
            <a:r>
              <a:rPr sz="850" spc="10" dirty="0">
                <a:solidFill>
                  <a:srgbClr val="7F7F7F"/>
                </a:solidFill>
                <a:latin typeface="Times New Roman"/>
                <a:cs typeface="Times New Roman"/>
              </a:rPr>
              <a:t>.</a:t>
            </a:r>
            <a:r>
              <a:rPr sz="850" spc="-5" dirty="0">
                <a:solidFill>
                  <a:srgbClr val="7F7F7F"/>
                </a:solidFill>
                <a:latin typeface="Times New Roman"/>
                <a:cs typeface="Times New Roman"/>
              </a:rPr>
              <a:t>0</a:t>
            </a:r>
            <a:endParaRPr sz="850">
              <a:latin typeface="Times New Roman"/>
              <a:cs typeface="Times New Roman"/>
            </a:endParaRPr>
          </a:p>
        </p:txBody>
      </p:sp>
      <p:sp>
        <p:nvSpPr>
          <p:cNvPr id="37" name="object 37"/>
          <p:cNvSpPr txBox="1"/>
          <p:nvPr/>
        </p:nvSpPr>
        <p:spPr>
          <a:xfrm>
            <a:off x="1648206" y="3614928"/>
            <a:ext cx="1499870" cy="150495"/>
          </a:xfrm>
          <a:prstGeom prst="rect">
            <a:avLst/>
          </a:prstGeom>
          <a:solidFill>
            <a:srgbClr val="FFD965"/>
          </a:solidFill>
        </p:spPr>
        <p:txBody>
          <a:bodyPr vert="horz" wrap="square" lIns="0" tIns="9525" rIns="0" bIns="0" rtlCol="0">
            <a:spAutoFit/>
          </a:bodyPr>
          <a:lstStyle/>
          <a:p>
            <a:pPr marL="78105">
              <a:lnSpc>
                <a:spcPct val="100000"/>
              </a:lnSpc>
              <a:spcBef>
                <a:spcPts val="75"/>
              </a:spcBef>
            </a:pPr>
            <a:r>
              <a:rPr sz="850" spc="-70" dirty="0">
                <a:latin typeface="Times New Roman"/>
                <a:cs typeface="Times New Roman"/>
              </a:rPr>
              <a:t>"</a:t>
            </a:r>
            <a:r>
              <a:rPr sz="850" spc="-25" dirty="0">
                <a:latin typeface="Times New Roman"/>
                <a:cs typeface="Times New Roman"/>
              </a:rPr>
              <a:t>F</a:t>
            </a:r>
            <a:r>
              <a:rPr sz="850" spc="-10" dirty="0">
                <a:latin typeface="Times New Roman"/>
                <a:cs typeface="Times New Roman"/>
              </a:rPr>
              <a:t>r</a:t>
            </a:r>
            <a:r>
              <a:rPr sz="850" spc="15" dirty="0">
                <a:latin typeface="Times New Roman"/>
                <a:cs typeface="Times New Roman"/>
              </a:rPr>
              <a:t>ee</a:t>
            </a:r>
            <a:r>
              <a:rPr sz="850" spc="-5" dirty="0">
                <a:latin typeface="Times New Roman"/>
                <a:cs typeface="Times New Roman"/>
              </a:rPr>
              <a:t>"</a:t>
            </a:r>
            <a:r>
              <a:rPr sz="850" spc="-55" dirty="0">
                <a:latin typeface="Times New Roman"/>
                <a:cs typeface="Times New Roman"/>
              </a:rPr>
              <a:t> </a:t>
            </a:r>
            <a:r>
              <a:rPr sz="850" spc="-35" dirty="0">
                <a:latin typeface="Times New Roman"/>
                <a:cs typeface="Times New Roman"/>
              </a:rPr>
              <a:t>p</a:t>
            </a:r>
            <a:r>
              <a:rPr sz="850" spc="-5" dirty="0">
                <a:latin typeface="Times New Roman"/>
                <a:cs typeface="Times New Roman"/>
              </a:rPr>
              <a:t>r</a:t>
            </a:r>
            <a:r>
              <a:rPr sz="850" spc="-40" dirty="0">
                <a:latin typeface="Times New Roman"/>
                <a:cs typeface="Times New Roman"/>
              </a:rPr>
              <a:t>o</a:t>
            </a:r>
            <a:r>
              <a:rPr sz="850" spc="-35" dirty="0">
                <a:latin typeface="Times New Roman"/>
                <a:cs typeface="Times New Roman"/>
              </a:rPr>
              <a:t>d</a:t>
            </a:r>
            <a:r>
              <a:rPr sz="850" spc="-40" dirty="0">
                <a:latin typeface="Times New Roman"/>
                <a:cs typeface="Times New Roman"/>
              </a:rPr>
              <a:t>u</a:t>
            </a:r>
            <a:r>
              <a:rPr sz="850" spc="15" dirty="0">
                <a:latin typeface="Times New Roman"/>
                <a:cs typeface="Times New Roman"/>
              </a:rPr>
              <a:t>c</a:t>
            </a:r>
            <a:r>
              <a:rPr sz="850" spc="-15" dirty="0">
                <a:latin typeface="Times New Roman"/>
                <a:cs typeface="Times New Roman"/>
              </a:rPr>
              <a:t>t</a:t>
            </a:r>
            <a:r>
              <a:rPr sz="850" spc="-5" dirty="0">
                <a:latin typeface="Times New Roman"/>
                <a:cs typeface="Times New Roman"/>
              </a:rPr>
              <a:t>s</a:t>
            </a:r>
            <a:endParaRPr sz="850">
              <a:latin typeface="Times New Roman"/>
              <a:cs typeface="Times New Roman"/>
            </a:endParaRPr>
          </a:p>
        </p:txBody>
      </p:sp>
      <p:sp>
        <p:nvSpPr>
          <p:cNvPr id="38" name="object 38"/>
          <p:cNvSpPr txBox="1"/>
          <p:nvPr/>
        </p:nvSpPr>
        <p:spPr>
          <a:xfrm>
            <a:off x="1649220" y="3740293"/>
            <a:ext cx="803275" cy="3124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indent="64769">
              <a:lnSpc>
                <a:spcPct val="110600"/>
              </a:lnSpc>
              <a:spcBef>
                <a:spcPts val="100"/>
              </a:spcBef>
            </a:pPr>
            <a:r>
              <a:rPr sz="850" spc="25" dirty="0">
                <a:latin typeface="Times New Roman"/>
                <a:cs typeface="Times New Roman"/>
              </a:rPr>
              <a:t>P</a:t>
            </a:r>
            <a:r>
              <a:rPr sz="850" spc="-5" dirty="0">
                <a:latin typeface="Times New Roman"/>
                <a:cs typeface="Times New Roman"/>
              </a:rPr>
              <a:t>r</a:t>
            </a:r>
            <a:r>
              <a:rPr sz="850" spc="-35" dirty="0">
                <a:latin typeface="Times New Roman"/>
                <a:cs typeface="Times New Roman"/>
              </a:rPr>
              <a:t>o</a:t>
            </a:r>
            <a:r>
              <a:rPr sz="850" spc="-40" dirty="0">
                <a:latin typeface="Times New Roman"/>
                <a:cs typeface="Times New Roman"/>
              </a:rPr>
              <a:t>v</a:t>
            </a:r>
            <a:r>
              <a:rPr sz="850" spc="-75" dirty="0">
                <a:latin typeface="Times New Roman"/>
                <a:cs typeface="Times New Roman"/>
              </a:rPr>
              <a:t>i</a:t>
            </a:r>
            <a:r>
              <a:rPr sz="850" spc="5" dirty="0">
                <a:latin typeface="Times New Roman"/>
                <a:cs typeface="Times New Roman"/>
              </a:rPr>
              <a:t>s</a:t>
            </a:r>
            <a:r>
              <a:rPr sz="850" spc="-75" dirty="0">
                <a:latin typeface="Times New Roman"/>
                <a:cs typeface="Times New Roman"/>
              </a:rPr>
              <a:t>i</a:t>
            </a:r>
            <a:r>
              <a:rPr sz="850" spc="-40" dirty="0">
                <a:latin typeface="Times New Roman"/>
                <a:cs typeface="Times New Roman"/>
              </a:rPr>
              <a:t>o</a:t>
            </a:r>
            <a:r>
              <a:rPr sz="850" spc="-5" dirty="0">
                <a:latin typeface="Times New Roman"/>
                <a:cs typeface="Times New Roman"/>
              </a:rPr>
              <a:t>n</a:t>
            </a:r>
            <a:r>
              <a:rPr sz="850" spc="-20" dirty="0">
                <a:latin typeface="Times New Roman"/>
                <a:cs typeface="Times New Roman"/>
              </a:rPr>
              <a:t> </a:t>
            </a:r>
            <a:r>
              <a:rPr sz="850" spc="-35" dirty="0">
                <a:latin typeface="Times New Roman"/>
                <a:cs typeface="Times New Roman"/>
              </a:rPr>
              <a:t>o</a:t>
            </a:r>
            <a:r>
              <a:rPr sz="850" spc="-5" dirty="0">
                <a:latin typeface="Times New Roman"/>
                <a:cs typeface="Times New Roman"/>
              </a:rPr>
              <a:t>f</a:t>
            </a:r>
            <a:r>
              <a:rPr sz="850" spc="10" dirty="0">
                <a:latin typeface="Times New Roman"/>
                <a:cs typeface="Times New Roman"/>
              </a:rPr>
              <a:t> </a:t>
            </a:r>
            <a:r>
              <a:rPr sz="850" spc="5" dirty="0">
                <a:latin typeface="Times New Roman"/>
                <a:cs typeface="Times New Roman"/>
              </a:rPr>
              <a:t>O</a:t>
            </a:r>
            <a:r>
              <a:rPr sz="850" spc="25" dirty="0">
                <a:latin typeface="Times New Roman"/>
                <a:cs typeface="Times New Roman"/>
              </a:rPr>
              <a:t>P</a:t>
            </a:r>
            <a:r>
              <a:rPr sz="850" spc="-5" dirty="0">
                <a:latin typeface="Times New Roman"/>
                <a:cs typeface="Times New Roman"/>
              </a:rPr>
              <a:t>s  </a:t>
            </a:r>
            <a:r>
              <a:rPr sz="850" spc="-15" dirty="0">
                <a:latin typeface="Times New Roman"/>
                <a:cs typeface="Times New Roman"/>
              </a:rPr>
              <a:t>Value-added</a:t>
            </a:r>
            <a:endParaRPr sz="850">
              <a:latin typeface="Times New Roman"/>
              <a:cs typeface="Times New Roman"/>
            </a:endParaRPr>
          </a:p>
        </p:txBody>
      </p:sp>
      <p:sp>
        <p:nvSpPr>
          <p:cNvPr id="39" name="object 39"/>
          <p:cNvSpPr/>
          <p:nvPr/>
        </p:nvSpPr>
        <p:spPr>
          <a:xfrm>
            <a:off x="3140964" y="1743455"/>
            <a:ext cx="893444" cy="21590"/>
          </a:xfrm>
          <a:custGeom>
            <a:avLst/>
            <a:gdLst/>
            <a:ahLst/>
            <a:cxnLst/>
            <a:rect l="l" t="t" r="r" b="b"/>
            <a:pathLst>
              <a:path w="893445" h="21589">
                <a:moveTo>
                  <a:pt x="893063" y="21336"/>
                </a:moveTo>
                <a:lnTo>
                  <a:pt x="893063" y="0"/>
                </a:lnTo>
                <a:lnTo>
                  <a:pt x="0" y="0"/>
                </a:lnTo>
                <a:lnTo>
                  <a:pt x="0" y="21336"/>
                </a:lnTo>
                <a:lnTo>
                  <a:pt x="893063" y="21336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" name="object 40"/>
          <p:cNvSpPr/>
          <p:nvPr/>
        </p:nvSpPr>
        <p:spPr>
          <a:xfrm>
            <a:off x="4355591" y="1743455"/>
            <a:ext cx="892810" cy="21590"/>
          </a:xfrm>
          <a:custGeom>
            <a:avLst/>
            <a:gdLst/>
            <a:ahLst/>
            <a:cxnLst/>
            <a:rect l="l" t="t" r="r" b="b"/>
            <a:pathLst>
              <a:path w="892810" h="21589">
                <a:moveTo>
                  <a:pt x="892301" y="21336"/>
                </a:moveTo>
                <a:lnTo>
                  <a:pt x="892301" y="0"/>
                </a:lnTo>
                <a:lnTo>
                  <a:pt x="0" y="0"/>
                </a:lnTo>
                <a:lnTo>
                  <a:pt x="0" y="21336"/>
                </a:lnTo>
                <a:lnTo>
                  <a:pt x="892301" y="21336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" name="object 41"/>
          <p:cNvSpPr/>
          <p:nvPr/>
        </p:nvSpPr>
        <p:spPr>
          <a:xfrm>
            <a:off x="5569458" y="1743455"/>
            <a:ext cx="893444" cy="21590"/>
          </a:xfrm>
          <a:custGeom>
            <a:avLst/>
            <a:gdLst/>
            <a:ahLst/>
            <a:cxnLst/>
            <a:rect l="l" t="t" r="r" b="b"/>
            <a:pathLst>
              <a:path w="893445" h="21589">
                <a:moveTo>
                  <a:pt x="893063" y="21336"/>
                </a:moveTo>
                <a:lnTo>
                  <a:pt x="893063" y="0"/>
                </a:lnTo>
                <a:lnTo>
                  <a:pt x="0" y="0"/>
                </a:lnTo>
                <a:lnTo>
                  <a:pt x="0" y="21336"/>
                </a:lnTo>
                <a:lnTo>
                  <a:pt x="893063" y="21336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42" name="object 42"/>
          <p:cNvGrpSpPr/>
          <p:nvPr/>
        </p:nvGrpSpPr>
        <p:grpSpPr>
          <a:xfrm>
            <a:off x="1640204" y="2042922"/>
            <a:ext cx="8255" cy="2007870"/>
            <a:chOff x="1640204" y="2042922"/>
            <a:chExt cx="8255" cy="2007870"/>
          </a:xfrm>
        </p:grpSpPr>
        <p:sp>
          <p:nvSpPr>
            <p:cNvPr id="43" name="object 43"/>
            <p:cNvSpPr/>
            <p:nvPr/>
          </p:nvSpPr>
          <p:spPr>
            <a:xfrm>
              <a:off x="1640585" y="2042922"/>
              <a:ext cx="0" cy="2007235"/>
            </a:xfrm>
            <a:custGeom>
              <a:avLst/>
              <a:gdLst/>
              <a:ahLst/>
              <a:cxnLst/>
              <a:rect l="l" t="t" r="r" b="b"/>
              <a:pathLst>
                <a:path h="2007235">
                  <a:moveTo>
                    <a:pt x="0" y="0"/>
                  </a:moveTo>
                  <a:lnTo>
                    <a:pt x="0" y="2007108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4" name="object 44"/>
            <p:cNvSpPr/>
            <p:nvPr/>
          </p:nvSpPr>
          <p:spPr>
            <a:xfrm>
              <a:off x="1640585" y="2042922"/>
              <a:ext cx="7620" cy="2007870"/>
            </a:xfrm>
            <a:custGeom>
              <a:avLst/>
              <a:gdLst/>
              <a:ahLst/>
              <a:cxnLst/>
              <a:rect l="l" t="t" r="r" b="b"/>
              <a:pathLst>
                <a:path w="7619" h="2007870">
                  <a:moveTo>
                    <a:pt x="7620" y="2007870"/>
                  </a:moveTo>
                  <a:lnTo>
                    <a:pt x="7620" y="0"/>
                  </a:lnTo>
                  <a:lnTo>
                    <a:pt x="0" y="0"/>
                  </a:lnTo>
                  <a:lnTo>
                    <a:pt x="0" y="2007870"/>
                  </a:lnTo>
                  <a:lnTo>
                    <a:pt x="7620" y="200787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45" name="object 45"/>
          <p:cNvGrpSpPr/>
          <p:nvPr/>
        </p:nvGrpSpPr>
        <p:grpSpPr>
          <a:xfrm>
            <a:off x="5569458" y="2042541"/>
            <a:ext cx="893444" cy="2008505"/>
            <a:chOff x="5569458" y="2042541"/>
            <a:chExt cx="893444" cy="2008505"/>
          </a:xfrm>
        </p:grpSpPr>
        <p:sp>
          <p:nvSpPr>
            <p:cNvPr id="46" name="object 46"/>
            <p:cNvSpPr/>
            <p:nvPr/>
          </p:nvSpPr>
          <p:spPr>
            <a:xfrm>
              <a:off x="5569458" y="2042922"/>
              <a:ext cx="893444" cy="0"/>
            </a:xfrm>
            <a:custGeom>
              <a:avLst/>
              <a:gdLst/>
              <a:ahLst/>
              <a:cxnLst/>
              <a:rect l="l" t="t" r="r" b="b"/>
              <a:pathLst>
                <a:path w="893445">
                  <a:moveTo>
                    <a:pt x="0" y="0"/>
                  </a:moveTo>
                  <a:lnTo>
                    <a:pt x="893063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7" name="object 47"/>
            <p:cNvSpPr/>
            <p:nvPr/>
          </p:nvSpPr>
          <p:spPr>
            <a:xfrm>
              <a:off x="5569458" y="2042922"/>
              <a:ext cx="893444" cy="7620"/>
            </a:xfrm>
            <a:custGeom>
              <a:avLst/>
              <a:gdLst/>
              <a:ahLst/>
              <a:cxnLst/>
              <a:rect l="l" t="t" r="r" b="b"/>
              <a:pathLst>
                <a:path w="893445" h="7619">
                  <a:moveTo>
                    <a:pt x="893063" y="7619"/>
                  </a:moveTo>
                  <a:lnTo>
                    <a:pt x="893063" y="0"/>
                  </a:lnTo>
                  <a:lnTo>
                    <a:pt x="0" y="0"/>
                  </a:lnTo>
                  <a:lnTo>
                    <a:pt x="0" y="7619"/>
                  </a:lnTo>
                  <a:lnTo>
                    <a:pt x="893063" y="7619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8" name="object 48"/>
            <p:cNvSpPr/>
            <p:nvPr/>
          </p:nvSpPr>
          <p:spPr>
            <a:xfrm>
              <a:off x="5569458" y="3899916"/>
              <a:ext cx="893444" cy="0"/>
            </a:xfrm>
            <a:custGeom>
              <a:avLst/>
              <a:gdLst/>
              <a:ahLst/>
              <a:cxnLst/>
              <a:rect l="l" t="t" r="r" b="b"/>
              <a:pathLst>
                <a:path w="893445">
                  <a:moveTo>
                    <a:pt x="0" y="0"/>
                  </a:moveTo>
                  <a:lnTo>
                    <a:pt x="893063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9" name="object 49"/>
            <p:cNvSpPr/>
            <p:nvPr/>
          </p:nvSpPr>
          <p:spPr>
            <a:xfrm>
              <a:off x="5569458" y="3900677"/>
              <a:ext cx="893444" cy="6985"/>
            </a:xfrm>
            <a:custGeom>
              <a:avLst/>
              <a:gdLst/>
              <a:ahLst/>
              <a:cxnLst/>
              <a:rect l="l" t="t" r="r" b="b"/>
              <a:pathLst>
                <a:path w="893445" h="6985">
                  <a:moveTo>
                    <a:pt x="893063" y="6857"/>
                  </a:moveTo>
                  <a:lnTo>
                    <a:pt x="893063" y="0"/>
                  </a:lnTo>
                  <a:lnTo>
                    <a:pt x="0" y="0"/>
                  </a:lnTo>
                  <a:lnTo>
                    <a:pt x="0" y="6857"/>
                  </a:lnTo>
                  <a:lnTo>
                    <a:pt x="893063" y="6857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0" name="object 50"/>
            <p:cNvSpPr/>
            <p:nvPr/>
          </p:nvSpPr>
          <p:spPr>
            <a:xfrm>
              <a:off x="5926836" y="2049780"/>
              <a:ext cx="0" cy="2000250"/>
            </a:xfrm>
            <a:custGeom>
              <a:avLst/>
              <a:gdLst/>
              <a:ahLst/>
              <a:cxnLst/>
              <a:rect l="l" t="t" r="r" b="b"/>
              <a:pathLst>
                <a:path h="2000250">
                  <a:moveTo>
                    <a:pt x="0" y="0"/>
                  </a:moveTo>
                  <a:lnTo>
                    <a:pt x="0" y="200025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1" name="object 51"/>
            <p:cNvSpPr/>
            <p:nvPr/>
          </p:nvSpPr>
          <p:spPr>
            <a:xfrm>
              <a:off x="5926836" y="2050542"/>
              <a:ext cx="6985" cy="2000250"/>
            </a:xfrm>
            <a:custGeom>
              <a:avLst/>
              <a:gdLst/>
              <a:ahLst/>
              <a:cxnLst/>
              <a:rect l="l" t="t" r="r" b="b"/>
              <a:pathLst>
                <a:path w="6985" h="2000250">
                  <a:moveTo>
                    <a:pt x="6858" y="2000250"/>
                  </a:moveTo>
                  <a:lnTo>
                    <a:pt x="6858" y="0"/>
                  </a:lnTo>
                  <a:lnTo>
                    <a:pt x="0" y="0"/>
                  </a:lnTo>
                  <a:lnTo>
                    <a:pt x="0" y="2000250"/>
                  </a:lnTo>
                  <a:lnTo>
                    <a:pt x="6858" y="200025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aphicFrame>
        <p:nvGraphicFramePr>
          <p:cNvPr id="52" name="object 52"/>
          <p:cNvGraphicFramePr>
            <a:graphicFrameLocks noGrp="1"/>
          </p:cNvGraphicFramePr>
          <p:nvPr/>
        </p:nvGraphicFramePr>
        <p:xfrm>
          <a:off x="4350829" y="2042541"/>
          <a:ext cx="905510" cy="200850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6131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321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46494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 marR="9525" algn="r">
                        <a:lnSpc>
                          <a:spcPts val="1010"/>
                        </a:lnSpc>
                        <a:spcBef>
                          <a:spcPts val="45"/>
                        </a:spcBef>
                      </a:pPr>
                      <a:r>
                        <a:rPr sz="850" spc="-20" dirty="0">
                          <a:latin typeface="Times New Roman"/>
                          <a:cs typeface="Times New Roman"/>
                        </a:rPr>
                        <a:t>512.5</a:t>
                      </a:r>
                      <a:endParaRPr sz="850">
                        <a:latin typeface="Times New Roman"/>
                        <a:cs typeface="Times New Roman"/>
                      </a:endParaRPr>
                    </a:p>
                  </a:txBody>
                  <a:tcPr marL="0" marR="0" marT="5715" marB="0">
                    <a:lnL w="9525">
                      <a:solidFill>
                        <a:srgbClr val="000000"/>
                      </a:solidFill>
                      <a:prstDash val="solid"/>
                    </a:lnL>
                    <a:lnT w="9525">
                      <a:solidFill>
                        <a:srgbClr val="000000"/>
                      </a:solidFill>
                      <a:prstDash val="solid"/>
                    </a:lnT>
                    <a:solidFill>
                      <a:srgbClr val="8EA9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45594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9525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R="9525" algn="r"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r>
                        <a:rPr sz="850" spc="-20" dirty="0">
                          <a:solidFill>
                            <a:srgbClr val="7F7F7F"/>
                          </a:solidFill>
                          <a:latin typeface="Times New Roman"/>
                          <a:cs typeface="Times New Roman"/>
                        </a:rPr>
                        <a:t>250.0</a:t>
                      </a:r>
                      <a:endParaRPr sz="850">
                        <a:latin typeface="Times New Roman"/>
                        <a:cs typeface="Times New Roman"/>
                      </a:endParaRPr>
                    </a:p>
                  </a:txBody>
                  <a:tcPr marL="0" marR="0" marT="2540" marB="0">
                    <a:lnL w="9525">
                      <a:solidFill>
                        <a:srgbClr val="000000"/>
                      </a:solidFill>
                      <a:prstDash val="soli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4287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9525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R="9525" algn="r">
                        <a:lnSpc>
                          <a:spcPts val="1015"/>
                        </a:lnSpc>
                      </a:pPr>
                      <a:r>
                        <a:rPr sz="850" spc="-20" dirty="0">
                          <a:solidFill>
                            <a:srgbClr val="7F7F7F"/>
                          </a:solidFill>
                          <a:latin typeface="Times New Roman"/>
                          <a:cs typeface="Times New Roman"/>
                        </a:rPr>
                        <a:t>25.0</a:t>
                      </a:r>
                      <a:endParaRPr sz="85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4287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9525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R="9525" algn="r">
                        <a:lnSpc>
                          <a:spcPts val="1019"/>
                        </a:lnSpc>
                      </a:pPr>
                      <a:r>
                        <a:rPr sz="850" spc="-20" dirty="0">
                          <a:solidFill>
                            <a:srgbClr val="7F7F7F"/>
                          </a:solidFill>
                          <a:latin typeface="Times New Roman"/>
                          <a:cs typeface="Times New Roman"/>
                        </a:rPr>
                        <a:t>150.0</a:t>
                      </a:r>
                      <a:endParaRPr sz="85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4287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9525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R="9525" algn="r">
                        <a:lnSpc>
                          <a:spcPts val="1015"/>
                        </a:lnSpc>
                      </a:pPr>
                      <a:r>
                        <a:rPr sz="850" spc="-20" dirty="0">
                          <a:solidFill>
                            <a:srgbClr val="7F7F7F"/>
                          </a:solidFill>
                          <a:latin typeface="Times New Roman"/>
                          <a:cs typeface="Times New Roman"/>
                        </a:rPr>
                        <a:t>60.0</a:t>
                      </a:r>
                      <a:endParaRPr sz="85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4287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9525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R="9525" algn="r">
                        <a:lnSpc>
                          <a:spcPts val="1019"/>
                        </a:lnSpc>
                      </a:pPr>
                      <a:r>
                        <a:rPr sz="850" spc="-20" dirty="0">
                          <a:solidFill>
                            <a:srgbClr val="7F7F7F"/>
                          </a:solidFill>
                          <a:latin typeface="Times New Roman"/>
                          <a:cs typeface="Times New Roman"/>
                        </a:rPr>
                        <a:t>15.0</a:t>
                      </a:r>
                      <a:endParaRPr sz="85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85758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9525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R="9525" algn="r">
                        <a:lnSpc>
                          <a:spcPts val="1015"/>
                        </a:lnSpc>
                      </a:pPr>
                      <a:r>
                        <a:rPr sz="850" spc="-20" dirty="0">
                          <a:solidFill>
                            <a:srgbClr val="7F7F7F"/>
                          </a:solidFill>
                          <a:latin typeface="Times New Roman"/>
                          <a:cs typeface="Times New Roman"/>
                        </a:rPr>
                        <a:t>12.5</a:t>
                      </a:r>
                      <a:endParaRPr sz="85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57387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endParaRPr sz="950">
                        <a:latin typeface="Times New Roman"/>
                        <a:cs typeface="Times New Roman"/>
                      </a:endParaRPr>
                    </a:p>
                    <a:p>
                      <a:pPr marR="5715" algn="r">
                        <a:lnSpc>
                          <a:spcPct val="100000"/>
                        </a:lnSpc>
                      </a:pPr>
                      <a:r>
                        <a:rPr sz="850" spc="-20" dirty="0">
                          <a:latin typeface="Times New Roman"/>
                          <a:cs typeface="Times New Roman"/>
                        </a:rPr>
                        <a:t>12.5</a:t>
                      </a:r>
                      <a:endParaRPr sz="850">
                        <a:latin typeface="Times New Roman"/>
                        <a:cs typeface="Times New Roman"/>
                      </a:endParaRPr>
                    </a:p>
                  </a:txBody>
                  <a:tcPr marL="0" marR="0" marT="3810" marB="0">
                    <a:lnR w="9525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50242">
                <a:tc>
                  <a:txBody>
                    <a:bodyPr/>
                    <a:lstStyle/>
                    <a:p>
                      <a:pPr marR="6350" algn="r">
                        <a:lnSpc>
                          <a:spcPct val="100000"/>
                        </a:lnSpc>
                        <a:spcBef>
                          <a:spcPts val="560"/>
                        </a:spcBef>
                      </a:pPr>
                      <a:r>
                        <a:rPr sz="850" spc="-20" dirty="0">
                          <a:solidFill>
                            <a:srgbClr val="7F7F7F"/>
                          </a:solidFill>
                          <a:latin typeface="Times New Roman"/>
                          <a:cs typeface="Times New Roman"/>
                        </a:rPr>
                        <a:t>12.5</a:t>
                      </a:r>
                      <a:endParaRPr sz="850">
                        <a:latin typeface="Times New Roman"/>
                        <a:cs typeface="Times New Roman"/>
                      </a:endParaRPr>
                    </a:p>
                  </a:txBody>
                  <a:tcPr marL="0" marR="0" marT="71120" marB="0">
                    <a:lnR w="9525">
                      <a:solidFill>
                        <a:srgbClr val="000000"/>
                      </a:solidFill>
                      <a:prstDash val="solid"/>
                    </a:lnR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47256">
                <a:tc>
                  <a:txBody>
                    <a:bodyPr/>
                    <a:lstStyle/>
                    <a:p>
                      <a:pPr marR="6350" algn="r">
                        <a:lnSpc>
                          <a:spcPts val="1010"/>
                        </a:lnSpc>
                        <a:spcBef>
                          <a:spcPts val="50"/>
                        </a:spcBef>
                      </a:pPr>
                      <a:r>
                        <a:rPr sz="850" spc="-20" dirty="0">
                          <a:latin typeface="Times New Roman"/>
                          <a:cs typeface="Times New Roman"/>
                        </a:rPr>
                        <a:t>500.0</a:t>
                      </a:r>
                      <a:endParaRPr sz="850">
                        <a:latin typeface="Times New Roman"/>
                        <a:cs typeface="Times New Roman"/>
                      </a:endParaRPr>
                    </a:p>
                  </a:txBody>
                  <a:tcPr marL="0" marR="0" marT="6350" marB="0"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T w="9525">
                      <a:solidFill>
                        <a:srgbClr val="000000"/>
                      </a:solidFill>
                      <a:prstDash val="soli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sp>
        <p:nvSpPr>
          <p:cNvPr id="53" name="object 53"/>
          <p:cNvSpPr txBox="1"/>
          <p:nvPr/>
        </p:nvSpPr>
        <p:spPr>
          <a:xfrm>
            <a:off x="5721404" y="3898232"/>
            <a:ext cx="208279" cy="15430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850" spc="-35" dirty="0">
                <a:latin typeface="Times New Roman"/>
                <a:cs typeface="Times New Roman"/>
              </a:rPr>
              <a:t>2</a:t>
            </a:r>
            <a:r>
              <a:rPr sz="850" spc="-40" dirty="0">
                <a:latin typeface="Times New Roman"/>
                <a:cs typeface="Times New Roman"/>
              </a:rPr>
              <a:t>5</a:t>
            </a:r>
            <a:r>
              <a:rPr sz="850" spc="10" dirty="0">
                <a:latin typeface="Times New Roman"/>
                <a:cs typeface="Times New Roman"/>
              </a:rPr>
              <a:t>.</a:t>
            </a:r>
            <a:r>
              <a:rPr sz="850" spc="-5" dirty="0">
                <a:latin typeface="Times New Roman"/>
                <a:cs typeface="Times New Roman"/>
              </a:rPr>
              <a:t>0</a:t>
            </a:r>
            <a:endParaRPr sz="850">
              <a:latin typeface="Times New Roman"/>
              <a:cs typeface="Times New Roman"/>
            </a:endParaRPr>
          </a:p>
        </p:txBody>
      </p:sp>
      <p:grpSp>
        <p:nvGrpSpPr>
          <p:cNvPr id="54" name="object 54"/>
          <p:cNvGrpSpPr/>
          <p:nvPr/>
        </p:nvGrpSpPr>
        <p:grpSpPr>
          <a:xfrm>
            <a:off x="5569458" y="4328540"/>
            <a:ext cx="893444" cy="436245"/>
            <a:chOff x="5569458" y="4328540"/>
            <a:chExt cx="893444" cy="436245"/>
          </a:xfrm>
        </p:grpSpPr>
        <p:sp>
          <p:nvSpPr>
            <p:cNvPr id="55" name="object 55"/>
            <p:cNvSpPr/>
            <p:nvPr/>
          </p:nvSpPr>
          <p:spPr>
            <a:xfrm>
              <a:off x="5569458" y="4328921"/>
              <a:ext cx="893444" cy="0"/>
            </a:xfrm>
            <a:custGeom>
              <a:avLst/>
              <a:gdLst/>
              <a:ahLst/>
              <a:cxnLst/>
              <a:rect l="l" t="t" r="r" b="b"/>
              <a:pathLst>
                <a:path w="893445">
                  <a:moveTo>
                    <a:pt x="0" y="0"/>
                  </a:moveTo>
                  <a:lnTo>
                    <a:pt x="893063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6" name="object 56"/>
            <p:cNvSpPr/>
            <p:nvPr/>
          </p:nvSpPr>
          <p:spPr>
            <a:xfrm>
              <a:off x="5569458" y="4328921"/>
              <a:ext cx="893444" cy="7620"/>
            </a:xfrm>
            <a:custGeom>
              <a:avLst/>
              <a:gdLst/>
              <a:ahLst/>
              <a:cxnLst/>
              <a:rect l="l" t="t" r="r" b="b"/>
              <a:pathLst>
                <a:path w="893445" h="7620">
                  <a:moveTo>
                    <a:pt x="893063" y="7619"/>
                  </a:moveTo>
                  <a:lnTo>
                    <a:pt x="893063" y="0"/>
                  </a:lnTo>
                  <a:lnTo>
                    <a:pt x="0" y="0"/>
                  </a:lnTo>
                  <a:lnTo>
                    <a:pt x="0" y="7619"/>
                  </a:lnTo>
                  <a:lnTo>
                    <a:pt x="893063" y="7619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7" name="object 57"/>
            <p:cNvSpPr/>
            <p:nvPr/>
          </p:nvSpPr>
          <p:spPr>
            <a:xfrm>
              <a:off x="5569458" y="4614671"/>
              <a:ext cx="893444" cy="0"/>
            </a:xfrm>
            <a:custGeom>
              <a:avLst/>
              <a:gdLst/>
              <a:ahLst/>
              <a:cxnLst/>
              <a:rect l="l" t="t" r="r" b="b"/>
              <a:pathLst>
                <a:path w="893445">
                  <a:moveTo>
                    <a:pt x="0" y="0"/>
                  </a:moveTo>
                  <a:lnTo>
                    <a:pt x="893063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8" name="object 58"/>
            <p:cNvSpPr/>
            <p:nvPr/>
          </p:nvSpPr>
          <p:spPr>
            <a:xfrm>
              <a:off x="5569458" y="4614671"/>
              <a:ext cx="893444" cy="7620"/>
            </a:xfrm>
            <a:custGeom>
              <a:avLst/>
              <a:gdLst/>
              <a:ahLst/>
              <a:cxnLst/>
              <a:rect l="l" t="t" r="r" b="b"/>
              <a:pathLst>
                <a:path w="893445" h="7620">
                  <a:moveTo>
                    <a:pt x="893063" y="7619"/>
                  </a:moveTo>
                  <a:lnTo>
                    <a:pt x="893063" y="0"/>
                  </a:lnTo>
                  <a:lnTo>
                    <a:pt x="0" y="0"/>
                  </a:lnTo>
                  <a:lnTo>
                    <a:pt x="0" y="7619"/>
                  </a:lnTo>
                  <a:lnTo>
                    <a:pt x="893063" y="7619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9" name="object 59"/>
            <p:cNvSpPr/>
            <p:nvPr/>
          </p:nvSpPr>
          <p:spPr>
            <a:xfrm>
              <a:off x="5926836" y="4335779"/>
              <a:ext cx="0" cy="429259"/>
            </a:xfrm>
            <a:custGeom>
              <a:avLst/>
              <a:gdLst/>
              <a:ahLst/>
              <a:cxnLst/>
              <a:rect l="l" t="t" r="r" b="b"/>
              <a:pathLst>
                <a:path h="429260">
                  <a:moveTo>
                    <a:pt x="0" y="0"/>
                  </a:moveTo>
                  <a:lnTo>
                    <a:pt x="0" y="429006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0" name="object 60"/>
            <p:cNvSpPr/>
            <p:nvPr/>
          </p:nvSpPr>
          <p:spPr>
            <a:xfrm>
              <a:off x="5926836" y="4336541"/>
              <a:ext cx="6985" cy="428625"/>
            </a:xfrm>
            <a:custGeom>
              <a:avLst/>
              <a:gdLst/>
              <a:ahLst/>
              <a:cxnLst/>
              <a:rect l="l" t="t" r="r" b="b"/>
              <a:pathLst>
                <a:path w="6985" h="428625">
                  <a:moveTo>
                    <a:pt x="6858" y="428243"/>
                  </a:moveTo>
                  <a:lnTo>
                    <a:pt x="6858" y="0"/>
                  </a:lnTo>
                  <a:lnTo>
                    <a:pt x="0" y="0"/>
                  </a:lnTo>
                  <a:lnTo>
                    <a:pt x="0" y="428243"/>
                  </a:lnTo>
                  <a:lnTo>
                    <a:pt x="6858" y="428243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61" name="object 61"/>
          <p:cNvGrpSpPr/>
          <p:nvPr/>
        </p:nvGrpSpPr>
        <p:grpSpPr>
          <a:xfrm>
            <a:off x="4354829" y="5042534"/>
            <a:ext cx="893444" cy="723265"/>
            <a:chOff x="4354829" y="5042534"/>
            <a:chExt cx="893444" cy="723265"/>
          </a:xfrm>
        </p:grpSpPr>
        <p:sp>
          <p:nvSpPr>
            <p:cNvPr id="62" name="object 62"/>
            <p:cNvSpPr/>
            <p:nvPr/>
          </p:nvSpPr>
          <p:spPr>
            <a:xfrm>
              <a:off x="4354829" y="5614415"/>
              <a:ext cx="893444" cy="0"/>
            </a:xfrm>
            <a:custGeom>
              <a:avLst/>
              <a:gdLst/>
              <a:ahLst/>
              <a:cxnLst/>
              <a:rect l="l" t="t" r="r" b="b"/>
              <a:pathLst>
                <a:path w="893445">
                  <a:moveTo>
                    <a:pt x="0" y="0"/>
                  </a:moveTo>
                  <a:lnTo>
                    <a:pt x="893063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3" name="object 63"/>
            <p:cNvSpPr/>
            <p:nvPr/>
          </p:nvSpPr>
          <p:spPr>
            <a:xfrm>
              <a:off x="4355591" y="5615177"/>
              <a:ext cx="892810" cy="6985"/>
            </a:xfrm>
            <a:custGeom>
              <a:avLst/>
              <a:gdLst/>
              <a:ahLst/>
              <a:cxnLst/>
              <a:rect l="l" t="t" r="r" b="b"/>
              <a:pathLst>
                <a:path w="892810" h="6985">
                  <a:moveTo>
                    <a:pt x="892301" y="6858"/>
                  </a:moveTo>
                  <a:lnTo>
                    <a:pt x="892301" y="0"/>
                  </a:lnTo>
                  <a:lnTo>
                    <a:pt x="0" y="0"/>
                  </a:lnTo>
                  <a:lnTo>
                    <a:pt x="0" y="6858"/>
                  </a:lnTo>
                  <a:lnTo>
                    <a:pt x="892301" y="6858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4" name="object 64"/>
            <p:cNvSpPr/>
            <p:nvPr/>
          </p:nvSpPr>
          <p:spPr>
            <a:xfrm>
              <a:off x="4354829" y="5042915"/>
              <a:ext cx="893444" cy="0"/>
            </a:xfrm>
            <a:custGeom>
              <a:avLst/>
              <a:gdLst/>
              <a:ahLst/>
              <a:cxnLst/>
              <a:rect l="l" t="t" r="r" b="b"/>
              <a:pathLst>
                <a:path w="893445">
                  <a:moveTo>
                    <a:pt x="0" y="0"/>
                  </a:moveTo>
                  <a:lnTo>
                    <a:pt x="893063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5" name="object 65"/>
            <p:cNvSpPr/>
            <p:nvPr/>
          </p:nvSpPr>
          <p:spPr>
            <a:xfrm>
              <a:off x="4355591" y="5043677"/>
              <a:ext cx="892810" cy="6985"/>
            </a:xfrm>
            <a:custGeom>
              <a:avLst/>
              <a:gdLst/>
              <a:ahLst/>
              <a:cxnLst/>
              <a:rect l="l" t="t" r="r" b="b"/>
              <a:pathLst>
                <a:path w="892810" h="6985">
                  <a:moveTo>
                    <a:pt x="892301" y="6858"/>
                  </a:moveTo>
                  <a:lnTo>
                    <a:pt x="892301" y="0"/>
                  </a:lnTo>
                  <a:lnTo>
                    <a:pt x="0" y="0"/>
                  </a:lnTo>
                  <a:lnTo>
                    <a:pt x="0" y="6858"/>
                  </a:lnTo>
                  <a:lnTo>
                    <a:pt x="892301" y="6858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6" name="object 66"/>
            <p:cNvSpPr/>
            <p:nvPr/>
          </p:nvSpPr>
          <p:spPr>
            <a:xfrm>
              <a:off x="4712207" y="5050535"/>
              <a:ext cx="0" cy="714375"/>
            </a:xfrm>
            <a:custGeom>
              <a:avLst/>
              <a:gdLst/>
              <a:ahLst/>
              <a:cxnLst/>
              <a:rect l="l" t="t" r="r" b="b"/>
              <a:pathLst>
                <a:path h="714375">
                  <a:moveTo>
                    <a:pt x="0" y="0"/>
                  </a:moveTo>
                  <a:lnTo>
                    <a:pt x="0" y="713994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7" name="object 67"/>
            <p:cNvSpPr/>
            <p:nvPr/>
          </p:nvSpPr>
          <p:spPr>
            <a:xfrm>
              <a:off x="4712207" y="5050535"/>
              <a:ext cx="7620" cy="715010"/>
            </a:xfrm>
            <a:custGeom>
              <a:avLst/>
              <a:gdLst/>
              <a:ahLst/>
              <a:cxnLst/>
              <a:rect l="l" t="t" r="r" b="b"/>
              <a:pathLst>
                <a:path w="7620" h="715010">
                  <a:moveTo>
                    <a:pt x="7620" y="714756"/>
                  </a:moveTo>
                  <a:lnTo>
                    <a:pt x="7620" y="0"/>
                  </a:lnTo>
                  <a:lnTo>
                    <a:pt x="0" y="0"/>
                  </a:lnTo>
                  <a:lnTo>
                    <a:pt x="0" y="714756"/>
                  </a:lnTo>
                  <a:lnTo>
                    <a:pt x="7620" y="714756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68" name="object 68"/>
          <p:cNvGrpSpPr/>
          <p:nvPr/>
        </p:nvGrpSpPr>
        <p:grpSpPr>
          <a:xfrm>
            <a:off x="5569458" y="5042534"/>
            <a:ext cx="893444" cy="723265"/>
            <a:chOff x="5569458" y="5042534"/>
            <a:chExt cx="893444" cy="723265"/>
          </a:xfrm>
        </p:grpSpPr>
        <p:sp>
          <p:nvSpPr>
            <p:cNvPr id="69" name="object 69"/>
            <p:cNvSpPr/>
            <p:nvPr/>
          </p:nvSpPr>
          <p:spPr>
            <a:xfrm>
              <a:off x="5569458" y="5042915"/>
              <a:ext cx="893444" cy="0"/>
            </a:xfrm>
            <a:custGeom>
              <a:avLst/>
              <a:gdLst/>
              <a:ahLst/>
              <a:cxnLst/>
              <a:rect l="l" t="t" r="r" b="b"/>
              <a:pathLst>
                <a:path w="893445">
                  <a:moveTo>
                    <a:pt x="0" y="0"/>
                  </a:moveTo>
                  <a:lnTo>
                    <a:pt x="893063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0" name="object 70"/>
            <p:cNvSpPr/>
            <p:nvPr/>
          </p:nvSpPr>
          <p:spPr>
            <a:xfrm>
              <a:off x="5569458" y="5043677"/>
              <a:ext cx="893444" cy="6985"/>
            </a:xfrm>
            <a:custGeom>
              <a:avLst/>
              <a:gdLst/>
              <a:ahLst/>
              <a:cxnLst/>
              <a:rect l="l" t="t" r="r" b="b"/>
              <a:pathLst>
                <a:path w="893445" h="6985">
                  <a:moveTo>
                    <a:pt x="893063" y="6858"/>
                  </a:moveTo>
                  <a:lnTo>
                    <a:pt x="893063" y="0"/>
                  </a:lnTo>
                  <a:lnTo>
                    <a:pt x="0" y="0"/>
                  </a:lnTo>
                  <a:lnTo>
                    <a:pt x="0" y="6858"/>
                  </a:lnTo>
                  <a:lnTo>
                    <a:pt x="893063" y="6858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1" name="object 71"/>
            <p:cNvSpPr/>
            <p:nvPr/>
          </p:nvSpPr>
          <p:spPr>
            <a:xfrm>
              <a:off x="5569458" y="5614415"/>
              <a:ext cx="893444" cy="0"/>
            </a:xfrm>
            <a:custGeom>
              <a:avLst/>
              <a:gdLst/>
              <a:ahLst/>
              <a:cxnLst/>
              <a:rect l="l" t="t" r="r" b="b"/>
              <a:pathLst>
                <a:path w="893445">
                  <a:moveTo>
                    <a:pt x="0" y="0"/>
                  </a:moveTo>
                  <a:lnTo>
                    <a:pt x="893063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2" name="object 72"/>
            <p:cNvSpPr/>
            <p:nvPr/>
          </p:nvSpPr>
          <p:spPr>
            <a:xfrm>
              <a:off x="5569458" y="5615177"/>
              <a:ext cx="893444" cy="6985"/>
            </a:xfrm>
            <a:custGeom>
              <a:avLst/>
              <a:gdLst/>
              <a:ahLst/>
              <a:cxnLst/>
              <a:rect l="l" t="t" r="r" b="b"/>
              <a:pathLst>
                <a:path w="893445" h="6985">
                  <a:moveTo>
                    <a:pt x="893063" y="6858"/>
                  </a:moveTo>
                  <a:lnTo>
                    <a:pt x="893063" y="0"/>
                  </a:lnTo>
                  <a:lnTo>
                    <a:pt x="0" y="0"/>
                  </a:lnTo>
                  <a:lnTo>
                    <a:pt x="0" y="6858"/>
                  </a:lnTo>
                  <a:lnTo>
                    <a:pt x="893063" y="6858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3" name="object 73"/>
            <p:cNvSpPr/>
            <p:nvPr/>
          </p:nvSpPr>
          <p:spPr>
            <a:xfrm>
              <a:off x="5926836" y="5050535"/>
              <a:ext cx="0" cy="714375"/>
            </a:xfrm>
            <a:custGeom>
              <a:avLst/>
              <a:gdLst/>
              <a:ahLst/>
              <a:cxnLst/>
              <a:rect l="l" t="t" r="r" b="b"/>
              <a:pathLst>
                <a:path h="714375">
                  <a:moveTo>
                    <a:pt x="0" y="0"/>
                  </a:moveTo>
                  <a:lnTo>
                    <a:pt x="0" y="713994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4" name="object 74"/>
            <p:cNvSpPr/>
            <p:nvPr/>
          </p:nvSpPr>
          <p:spPr>
            <a:xfrm>
              <a:off x="5926836" y="5050535"/>
              <a:ext cx="6985" cy="715010"/>
            </a:xfrm>
            <a:custGeom>
              <a:avLst/>
              <a:gdLst/>
              <a:ahLst/>
              <a:cxnLst/>
              <a:rect l="l" t="t" r="r" b="b"/>
              <a:pathLst>
                <a:path w="6985" h="715010">
                  <a:moveTo>
                    <a:pt x="6858" y="714756"/>
                  </a:moveTo>
                  <a:lnTo>
                    <a:pt x="6858" y="0"/>
                  </a:lnTo>
                  <a:lnTo>
                    <a:pt x="0" y="0"/>
                  </a:lnTo>
                  <a:lnTo>
                    <a:pt x="0" y="714756"/>
                  </a:lnTo>
                  <a:lnTo>
                    <a:pt x="6858" y="714756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75" name="object 75"/>
          <p:cNvGrpSpPr/>
          <p:nvPr/>
        </p:nvGrpSpPr>
        <p:grpSpPr>
          <a:xfrm>
            <a:off x="5569458" y="6043040"/>
            <a:ext cx="893444" cy="1007744"/>
            <a:chOff x="5569458" y="6043040"/>
            <a:chExt cx="893444" cy="1007744"/>
          </a:xfrm>
        </p:grpSpPr>
        <p:sp>
          <p:nvSpPr>
            <p:cNvPr id="76" name="object 76"/>
            <p:cNvSpPr/>
            <p:nvPr/>
          </p:nvSpPr>
          <p:spPr>
            <a:xfrm>
              <a:off x="5569458" y="6043421"/>
              <a:ext cx="893444" cy="0"/>
            </a:xfrm>
            <a:custGeom>
              <a:avLst/>
              <a:gdLst/>
              <a:ahLst/>
              <a:cxnLst/>
              <a:rect l="l" t="t" r="r" b="b"/>
              <a:pathLst>
                <a:path w="893445">
                  <a:moveTo>
                    <a:pt x="0" y="0"/>
                  </a:moveTo>
                  <a:lnTo>
                    <a:pt x="893063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7" name="object 77"/>
            <p:cNvSpPr/>
            <p:nvPr/>
          </p:nvSpPr>
          <p:spPr>
            <a:xfrm>
              <a:off x="5569458" y="6043421"/>
              <a:ext cx="893444" cy="6985"/>
            </a:xfrm>
            <a:custGeom>
              <a:avLst/>
              <a:gdLst/>
              <a:ahLst/>
              <a:cxnLst/>
              <a:rect l="l" t="t" r="r" b="b"/>
              <a:pathLst>
                <a:path w="893445" h="6985">
                  <a:moveTo>
                    <a:pt x="893063" y="6857"/>
                  </a:moveTo>
                  <a:lnTo>
                    <a:pt x="893063" y="0"/>
                  </a:lnTo>
                  <a:lnTo>
                    <a:pt x="0" y="0"/>
                  </a:lnTo>
                  <a:lnTo>
                    <a:pt x="0" y="6857"/>
                  </a:lnTo>
                  <a:lnTo>
                    <a:pt x="893063" y="6857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8" name="object 78"/>
            <p:cNvSpPr/>
            <p:nvPr/>
          </p:nvSpPr>
          <p:spPr>
            <a:xfrm>
              <a:off x="5569458" y="6900671"/>
              <a:ext cx="893444" cy="0"/>
            </a:xfrm>
            <a:custGeom>
              <a:avLst/>
              <a:gdLst/>
              <a:ahLst/>
              <a:cxnLst/>
              <a:rect l="l" t="t" r="r" b="b"/>
              <a:pathLst>
                <a:path w="893445">
                  <a:moveTo>
                    <a:pt x="0" y="0"/>
                  </a:moveTo>
                  <a:lnTo>
                    <a:pt x="893063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9" name="object 79"/>
            <p:cNvSpPr/>
            <p:nvPr/>
          </p:nvSpPr>
          <p:spPr>
            <a:xfrm>
              <a:off x="5569458" y="6900671"/>
              <a:ext cx="893444" cy="6985"/>
            </a:xfrm>
            <a:custGeom>
              <a:avLst/>
              <a:gdLst/>
              <a:ahLst/>
              <a:cxnLst/>
              <a:rect l="l" t="t" r="r" b="b"/>
              <a:pathLst>
                <a:path w="893445" h="6984">
                  <a:moveTo>
                    <a:pt x="893063" y="6857"/>
                  </a:moveTo>
                  <a:lnTo>
                    <a:pt x="893063" y="0"/>
                  </a:lnTo>
                  <a:lnTo>
                    <a:pt x="0" y="0"/>
                  </a:lnTo>
                  <a:lnTo>
                    <a:pt x="0" y="6857"/>
                  </a:lnTo>
                  <a:lnTo>
                    <a:pt x="893063" y="6857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0" name="object 80"/>
            <p:cNvSpPr/>
            <p:nvPr/>
          </p:nvSpPr>
          <p:spPr>
            <a:xfrm>
              <a:off x="5926836" y="6050279"/>
              <a:ext cx="0" cy="1000125"/>
            </a:xfrm>
            <a:custGeom>
              <a:avLst/>
              <a:gdLst/>
              <a:ahLst/>
              <a:cxnLst/>
              <a:rect l="l" t="t" r="r" b="b"/>
              <a:pathLst>
                <a:path h="1000125">
                  <a:moveTo>
                    <a:pt x="0" y="0"/>
                  </a:moveTo>
                  <a:lnTo>
                    <a:pt x="0" y="999744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1" name="object 81"/>
            <p:cNvSpPr/>
            <p:nvPr/>
          </p:nvSpPr>
          <p:spPr>
            <a:xfrm>
              <a:off x="5926836" y="6050279"/>
              <a:ext cx="6985" cy="1000760"/>
            </a:xfrm>
            <a:custGeom>
              <a:avLst/>
              <a:gdLst/>
              <a:ahLst/>
              <a:cxnLst/>
              <a:rect l="l" t="t" r="r" b="b"/>
              <a:pathLst>
                <a:path w="6985" h="1000759">
                  <a:moveTo>
                    <a:pt x="6858" y="1000506"/>
                  </a:moveTo>
                  <a:lnTo>
                    <a:pt x="6858" y="0"/>
                  </a:lnTo>
                  <a:lnTo>
                    <a:pt x="0" y="0"/>
                  </a:lnTo>
                  <a:lnTo>
                    <a:pt x="0" y="1000506"/>
                  </a:lnTo>
                  <a:lnTo>
                    <a:pt x="6858" y="1000506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82" name="object 82"/>
          <p:cNvSpPr/>
          <p:nvPr/>
        </p:nvSpPr>
        <p:spPr>
          <a:xfrm>
            <a:off x="6784085" y="1743455"/>
            <a:ext cx="893444" cy="21590"/>
          </a:xfrm>
          <a:custGeom>
            <a:avLst/>
            <a:gdLst/>
            <a:ahLst/>
            <a:cxnLst/>
            <a:rect l="l" t="t" r="r" b="b"/>
            <a:pathLst>
              <a:path w="893445" h="21589">
                <a:moveTo>
                  <a:pt x="893064" y="21336"/>
                </a:moveTo>
                <a:lnTo>
                  <a:pt x="893064" y="0"/>
                </a:lnTo>
                <a:lnTo>
                  <a:pt x="0" y="0"/>
                </a:lnTo>
                <a:lnTo>
                  <a:pt x="0" y="21336"/>
                </a:lnTo>
                <a:lnTo>
                  <a:pt x="893064" y="21336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graphicFrame>
        <p:nvGraphicFramePr>
          <p:cNvPr id="83" name="object 83"/>
          <p:cNvGraphicFramePr>
            <a:graphicFrameLocks noGrp="1"/>
          </p:cNvGraphicFramePr>
          <p:nvPr/>
        </p:nvGraphicFramePr>
        <p:xfrm>
          <a:off x="6780085" y="2042541"/>
          <a:ext cx="905510" cy="201231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6004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3276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46494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 marR="10160" algn="r">
                        <a:lnSpc>
                          <a:spcPts val="1010"/>
                        </a:lnSpc>
                        <a:spcBef>
                          <a:spcPts val="45"/>
                        </a:spcBef>
                      </a:pPr>
                      <a:r>
                        <a:rPr sz="850" spc="-20" dirty="0">
                          <a:latin typeface="Times New Roman"/>
                          <a:cs typeface="Times New Roman"/>
                        </a:rPr>
                        <a:t>787.5</a:t>
                      </a:r>
                      <a:endParaRPr sz="850">
                        <a:latin typeface="Times New Roman"/>
                        <a:cs typeface="Times New Roman"/>
                      </a:endParaRPr>
                    </a:p>
                  </a:txBody>
                  <a:tcPr marL="0" marR="0" marT="5715" marB="0">
                    <a:lnL w="9525">
                      <a:solidFill>
                        <a:srgbClr val="000000"/>
                      </a:solidFill>
                      <a:prstDash val="solid"/>
                    </a:lnL>
                    <a:lnT w="9525">
                      <a:solidFill>
                        <a:srgbClr val="000000"/>
                      </a:solidFill>
                      <a:prstDash val="solid"/>
                    </a:lnT>
                    <a:solidFill>
                      <a:srgbClr val="8EA9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45594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9525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R="10160" algn="r"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r>
                        <a:rPr sz="850" spc="-20" dirty="0">
                          <a:solidFill>
                            <a:srgbClr val="7F7F7F"/>
                          </a:solidFill>
                          <a:latin typeface="Times New Roman"/>
                          <a:cs typeface="Times New Roman"/>
                        </a:rPr>
                        <a:t>250.0</a:t>
                      </a:r>
                      <a:endParaRPr sz="850">
                        <a:latin typeface="Times New Roman"/>
                        <a:cs typeface="Times New Roman"/>
                      </a:endParaRPr>
                    </a:p>
                  </a:txBody>
                  <a:tcPr marL="0" marR="0" marT="2540" marB="0">
                    <a:lnL w="9525">
                      <a:solidFill>
                        <a:srgbClr val="000000"/>
                      </a:solidFill>
                      <a:prstDash val="soli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4287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9525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R="10160" algn="r">
                        <a:lnSpc>
                          <a:spcPts val="1015"/>
                        </a:lnSpc>
                      </a:pPr>
                      <a:r>
                        <a:rPr sz="850" spc="-20" dirty="0">
                          <a:solidFill>
                            <a:srgbClr val="7F7F7F"/>
                          </a:solidFill>
                          <a:latin typeface="Times New Roman"/>
                          <a:cs typeface="Times New Roman"/>
                        </a:rPr>
                        <a:t>25.0</a:t>
                      </a:r>
                      <a:endParaRPr sz="85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4287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9525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R="10160" algn="r">
                        <a:lnSpc>
                          <a:spcPts val="1019"/>
                        </a:lnSpc>
                      </a:pPr>
                      <a:r>
                        <a:rPr sz="850" spc="-20" dirty="0">
                          <a:solidFill>
                            <a:srgbClr val="7F7F7F"/>
                          </a:solidFill>
                          <a:latin typeface="Times New Roman"/>
                          <a:cs typeface="Times New Roman"/>
                        </a:rPr>
                        <a:t>150.0</a:t>
                      </a:r>
                      <a:endParaRPr sz="85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4287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9525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R="10160" algn="r">
                        <a:lnSpc>
                          <a:spcPts val="1015"/>
                        </a:lnSpc>
                      </a:pPr>
                      <a:r>
                        <a:rPr sz="850" spc="-20" dirty="0">
                          <a:solidFill>
                            <a:srgbClr val="7F7F7F"/>
                          </a:solidFill>
                          <a:latin typeface="Times New Roman"/>
                          <a:cs typeface="Times New Roman"/>
                        </a:rPr>
                        <a:t>60.0</a:t>
                      </a:r>
                      <a:endParaRPr sz="85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4287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9525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R="10160" algn="r">
                        <a:lnSpc>
                          <a:spcPts val="1019"/>
                        </a:lnSpc>
                      </a:pPr>
                      <a:r>
                        <a:rPr sz="850" spc="-20" dirty="0">
                          <a:solidFill>
                            <a:srgbClr val="7F7F7F"/>
                          </a:solidFill>
                          <a:latin typeface="Times New Roman"/>
                          <a:cs typeface="Times New Roman"/>
                        </a:rPr>
                        <a:t>15.0</a:t>
                      </a:r>
                      <a:endParaRPr sz="85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4287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9525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R="10160" algn="r">
                        <a:lnSpc>
                          <a:spcPts val="1015"/>
                        </a:lnSpc>
                      </a:pPr>
                      <a:r>
                        <a:rPr sz="850" spc="-20" dirty="0">
                          <a:solidFill>
                            <a:srgbClr val="7F7F7F"/>
                          </a:solidFill>
                          <a:latin typeface="Times New Roman"/>
                          <a:cs typeface="Times New Roman"/>
                        </a:rPr>
                        <a:t>12.5</a:t>
                      </a:r>
                      <a:endParaRPr sz="85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4287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9525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R="10160" algn="r">
                        <a:lnSpc>
                          <a:spcPts val="1019"/>
                        </a:lnSpc>
                      </a:pPr>
                      <a:r>
                        <a:rPr sz="850" spc="-10" dirty="0">
                          <a:solidFill>
                            <a:srgbClr val="7F7F7F"/>
                          </a:solidFill>
                          <a:latin typeface="Times New Roman"/>
                          <a:cs typeface="Times New Roman"/>
                        </a:rPr>
                        <a:t>0.0</a:t>
                      </a:r>
                      <a:endParaRPr sz="85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4287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9525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R="10160" algn="r">
                        <a:lnSpc>
                          <a:spcPts val="1015"/>
                        </a:lnSpc>
                      </a:pPr>
                      <a:r>
                        <a:rPr sz="850" spc="-20" dirty="0">
                          <a:solidFill>
                            <a:srgbClr val="7F7F7F"/>
                          </a:solidFill>
                          <a:latin typeface="Times New Roman"/>
                          <a:cs typeface="Times New Roman"/>
                        </a:rPr>
                        <a:t>275.0</a:t>
                      </a:r>
                      <a:endParaRPr sz="85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42879">
                <a:tc>
                  <a:txBody>
                    <a:bodyPr/>
                    <a:lstStyle/>
                    <a:p>
                      <a:pPr marR="5715" algn="r">
                        <a:lnSpc>
                          <a:spcPts val="1019"/>
                        </a:lnSpc>
                      </a:pPr>
                      <a:r>
                        <a:rPr sz="850" spc="-20" dirty="0">
                          <a:latin typeface="Times New Roman"/>
                          <a:cs typeface="Times New Roman"/>
                        </a:rPr>
                        <a:t>262.5</a:t>
                      </a:r>
                      <a:endParaRPr sz="85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9525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42879">
                <a:tc>
                  <a:txBody>
                    <a:bodyPr/>
                    <a:lstStyle/>
                    <a:p>
                      <a:pPr marR="6350" algn="r">
                        <a:lnSpc>
                          <a:spcPts val="1015"/>
                        </a:lnSpc>
                      </a:pPr>
                      <a:r>
                        <a:rPr sz="850" spc="-20" dirty="0">
                          <a:solidFill>
                            <a:srgbClr val="7F7F7F"/>
                          </a:solidFill>
                          <a:latin typeface="Times New Roman"/>
                          <a:cs typeface="Times New Roman"/>
                        </a:rPr>
                        <a:t>250.0</a:t>
                      </a:r>
                      <a:endParaRPr sz="85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9525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42879">
                <a:tc>
                  <a:txBody>
                    <a:bodyPr/>
                    <a:lstStyle/>
                    <a:p>
                      <a:pPr marR="6350" algn="r">
                        <a:lnSpc>
                          <a:spcPts val="1019"/>
                        </a:lnSpc>
                      </a:pPr>
                      <a:r>
                        <a:rPr sz="850" spc="-20" dirty="0">
                          <a:solidFill>
                            <a:srgbClr val="7F7F7F"/>
                          </a:solidFill>
                          <a:latin typeface="Times New Roman"/>
                          <a:cs typeface="Times New Roman"/>
                        </a:rPr>
                        <a:t>12.5</a:t>
                      </a:r>
                      <a:endParaRPr sz="85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9525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36114">
                <a:tc>
                  <a:txBody>
                    <a:bodyPr/>
                    <a:lstStyle/>
                    <a:p>
                      <a:pPr marR="6350" algn="r">
                        <a:lnSpc>
                          <a:spcPts val="969"/>
                        </a:lnSpc>
                      </a:pPr>
                      <a:r>
                        <a:rPr sz="850" spc="-10" dirty="0">
                          <a:solidFill>
                            <a:srgbClr val="7F7F7F"/>
                          </a:solidFill>
                          <a:latin typeface="Times New Roman"/>
                          <a:cs typeface="Times New Roman"/>
                        </a:rPr>
                        <a:t>0.0</a:t>
                      </a:r>
                      <a:endParaRPr sz="85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9525">
                      <a:solidFill>
                        <a:srgbClr val="000000"/>
                      </a:solidFill>
                      <a:prstDash val="solid"/>
                    </a:lnR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147256">
                <a:tc>
                  <a:txBody>
                    <a:bodyPr/>
                    <a:lstStyle/>
                    <a:p>
                      <a:pPr marR="6350" algn="r">
                        <a:lnSpc>
                          <a:spcPts val="1010"/>
                        </a:lnSpc>
                        <a:spcBef>
                          <a:spcPts val="50"/>
                        </a:spcBef>
                      </a:pPr>
                      <a:r>
                        <a:rPr sz="850" spc="-20" dirty="0">
                          <a:latin typeface="Times New Roman"/>
                          <a:cs typeface="Times New Roman"/>
                        </a:rPr>
                        <a:t>525.0</a:t>
                      </a:r>
                      <a:endParaRPr sz="850">
                        <a:latin typeface="Times New Roman"/>
                        <a:cs typeface="Times New Roman"/>
                      </a:endParaRPr>
                    </a:p>
                  </a:txBody>
                  <a:tcPr marL="0" marR="0" marT="6350" marB="0"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T w="9525">
                      <a:solidFill>
                        <a:srgbClr val="000000"/>
                      </a:solidFill>
                      <a:prstDash val="soli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</a:tbl>
          </a:graphicData>
        </a:graphic>
      </p:graphicFrame>
      <p:sp>
        <p:nvSpPr>
          <p:cNvPr id="119" name="object 119"/>
          <p:cNvSpPr txBox="1"/>
          <p:nvPr/>
        </p:nvSpPr>
        <p:spPr>
          <a:xfrm>
            <a:off x="999247" y="5481210"/>
            <a:ext cx="384175" cy="14414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850" spc="-15" dirty="0">
                <a:latin typeface="Times New Roman"/>
                <a:cs typeface="Times New Roman"/>
              </a:rPr>
              <a:t>Account</a:t>
            </a:r>
            <a:endParaRPr sz="850">
              <a:latin typeface="Times New Roman"/>
              <a:cs typeface="Times New Roman"/>
            </a:endParaRPr>
          </a:p>
        </p:txBody>
      </p:sp>
      <p:sp>
        <p:nvSpPr>
          <p:cNvPr id="120" name="object 120"/>
          <p:cNvSpPr txBox="1"/>
          <p:nvPr/>
        </p:nvSpPr>
        <p:spPr>
          <a:xfrm>
            <a:off x="4457187" y="5624426"/>
            <a:ext cx="257810" cy="14414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850" spc="-40" dirty="0">
                <a:latin typeface="Times New Roman"/>
                <a:cs typeface="Times New Roman"/>
              </a:rPr>
              <a:t>2</a:t>
            </a:r>
            <a:r>
              <a:rPr sz="850" spc="-35" dirty="0">
                <a:latin typeface="Times New Roman"/>
                <a:cs typeface="Times New Roman"/>
              </a:rPr>
              <a:t>8</a:t>
            </a:r>
            <a:r>
              <a:rPr sz="850" spc="-40" dirty="0">
                <a:latin typeface="Times New Roman"/>
                <a:cs typeface="Times New Roman"/>
              </a:rPr>
              <a:t>7</a:t>
            </a:r>
            <a:r>
              <a:rPr sz="850" spc="10" dirty="0">
                <a:latin typeface="Times New Roman"/>
                <a:cs typeface="Times New Roman"/>
              </a:rPr>
              <a:t>.</a:t>
            </a:r>
            <a:r>
              <a:rPr sz="850" spc="-5" dirty="0">
                <a:latin typeface="Times New Roman"/>
                <a:cs typeface="Times New Roman"/>
              </a:rPr>
              <a:t>5</a:t>
            </a:r>
            <a:endParaRPr sz="850">
              <a:latin typeface="Times New Roman"/>
              <a:cs typeface="Times New Roman"/>
            </a:endParaRPr>
          </a:p>
        </p:txBody>
      </p:sp>
      <p:sp>
        <p:nvSpPr>
          <p:cNvPr id="121" name="object 121"/>
          <p:cNvSpPr txBox="1"/>
          <p:nvPr/>
        </p:nvSpPr>
        <p:spPr>
          <a:xfrm>
            <a:off x="5721333" y="5624426"/>
            <a:ext cx="208279" cy="14414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850" spc="-35" dirty="0">
                <a:latin typeface="Times New Roman"/>
                <a:cs typeface="Times New Roman"/>
              </a:rPr>
              <a:t>2</a:t>
            </a:r>
            <a:r>
              <a:rPr sz="850" spc="-40" dirty="0">
                <a:latin typeface="Times New Roman"/>
                <a:cs typeface="Times New Roman"/>
              </a:rPr>
              <a:t>5</a:t>
            </a:r>
            <a:r>
              <a:rPr sz="850" spc="10" dirty="0">
                <a:latin typeface="Times New Roman"/>
                <a:cs typeface="Times New Roman"/>
              </a:rPr>
              <a:t>.</a:t>
            </a:r>
            <a:r>
              <a:rPr sz="850" spc="-5" dirty="0">
                <a:latin typeface="Times New Roman"/>
                <a:cs typeface="Times New Roman"/>
              </a:rPr>
              <a:t>0</a:t>
            </a:r>
            <a:endParaRPr sz="850">
              <a:latin typeface="Times New Roman"/>
              <a:cs typeface="Times New Roman"/>
            </a:endParaRPr>
          </a:p>
        </p:txBody>
      </p:sp>
      <p:sp>
        <p:nvSpPr>
          <p:cNvPr id="122" name="object 122"/>
          <p:cNvSpPr txBox="1"/>
          <p:nvPr/>
        </p:nvSpPr>
        <p:spPr>
          <a:xfrm>
            <a:off x="3149608" y="5910174"/>
            <a:ext cx="310515" cy="14414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850" dirty="0">
                <a:latin typeface="Times New Roman"/>
                <a:cs typeface="Times New Roman"/>
              </a:rPr>
              <a:t>As</a:t>
            </a:r>
            <a:r>
              <a:rPr sz="850" spc="5" dirty="0">
                <a:latin typeface="Times New Roman"/>
                <a:cs typeface="Times New Roman"/>
              </a:rPr>
              <a:t>s</a:t>
            </a:r>
            <a:r>
              <a:rPr sz="850" spc="10" dirty="0">
                <a:latin typeface="Times New Roman"/>
                <a:cs typeface="Times New Roman"/>
              </a:rPr>
              <a:t>e</a:t>
            </a:r>
            <a:r>
              <a:rPr sz="850" spc="-15" dirty="0">
                <a:latin typeface="Times New Roman"/>
                <a:cs typeface="Times New Roman"/>
              </a:rPr>
              <a:t>t</a:t>
            </a:r>
            <a:r>
              <a:rPr sz="850" spc="-5" dirty="0">
                <a:latin typeface="Times New Roman"/>
                <a:cs typeface="Times New Roman"/>
              </a:rPr>
              <a:t>s</a:t>
            </a:r>
            <a:endParaRPr sz="850">
              <a:latin typeface="Times New Roman"/>
              <a:cs typeface="Times New Roman"/>
            </a:endParaRPr>
          </a:p>
        </p:txBody>
      </p:sp>
      <p:sp>
        <p:nvSpPr>
          <p:cNvPr id="123" name="object 123"/>
          <p:cNvSpPr txBox="1"/>
          <p:nvPr/>
        </p:nvSpPr>
        <p:spPr>
          <a:xfrm>
            <a:off x="3606779" y="5910174"/>
            <a:ext cx="417195" cy="14414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850" spc="-40" dirty="0">
                <a:latin typeface="Times New Roman"/>
                <a:cs typeface="Times New Roman"/>
              </a:rPr>
              <a:t>Liabilities</a:t>
            </a:r>
            <a:endParaRPr sz="850">
              <a:latin typeface="Times New Roman"/>
              <a:cs typeface="Times New Roman"/>
            </a:endParaRPr>
          </a:p>
        </p:txBody>
      </p:sp>
      <p:sp>
        <p:nvSpPr>
          <p:cNvPr id="124" name="object 124"/>
          <p:cNvSpPr txBox="1"/>
          <p:nvPr/>
        </p:nvSpPr>
        <p:spPr>
          <a:xfrm>
            <a:off x="4364368" y="5910174"/>
            <a:ext cx="309880" cy="14414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850" dirty="0">
                <a:latin typeface="Times New Roman"/>
                <a:cs typeface="Times New Roman"/>
              </a:rPr>
              <a:t>Ass</a:t>
            </a:r>
            <a:r>
              <a:rPr sz="850" spc="15" dirty="0">
                <a:latin typeface="Times New Roman"/>
                <a:cs typeface="Times New Roman"/>
              </a:rPr>
              <a:t>e</a:t>
            </a:r>
            <a:r>
              <a:rPr sz="850" spc="-20" dirty="0">
                <a:latin typeface="Times New Roman"/>
                <a:cs typeface="Times New Roman"/>
              </a:rPr>
              <a:t>t</a:t>
            </a:r>
            <a:r>
              <a:rPr sz="850" spc="-5" dirty="0">
                <a:latin typeface="Times New Roman"/>
                <a:cs typeface="Times New Roman"/>
              </a:rPr>
              <a:t>s</a:t>
            </a:r>
            <a:endParaRPr sz="850">
              <a:latin typeface="Times New Roman"/>
              <a:cs typeface="Times New Roman"/>
            </a:endParaRPr>
          </a:p>
        </p:txBody>
      </p:sp>
      <p:sp>
        <p:nvSpPr>
          <p:cNvPr id="125" name="object 125"/>
          <p:cNvSpPr txBox="1"/>
          <p:nvPr/>
        </p:nvSpPr>
        <p:spPr>
          <a:xfrm>
            <a:off x="4821540" y="5910174"/>
            <a:ext cx="422275" cy="28702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9525" algn="r">
              <a:lnSpc>
                <a:spcPct val="100000"/>
              </a:lnSpc>
            </a:pPr>
            <a:r>
              <a:rPr sz="850" spc="-40" dirty="0">
                <a:latin typeface="Times New Roman"/>
                <a:cs typeface="Times New Roman"/>
              </a:rPr>
              <a:t>Liabilities</a:t>
            </a:r>
            <a:endParaRPr sz="850">
              <a:latin typeface="Times New Roman"/>
              <a:cs typeface="Times New Roman"/>
            </a:endParaRPr>
          </a:p>
          <a:p>
            <a:pPr marR="5080" algn="r">
              <a:lnSpc>
                <a:spcPct val="100000"/>
              </a:lnSpc>
              <a:spcBef>
                <a:spcPts val="100"/>
              </a:spcBef>
            </a:pPr>
            <a:r>
              <a:rPr sz="850" spc="-20" dirty="0">
                <a:latin typeface="Times New Roman"/>
                <a:cs typeface="Times New Roman"/>
              </a:rPr>
              <a:t>287.5</a:t>
            </a:r>
            <a:endParaRPr sz="850">
              <a:latin typeface="Times New Roman"/>
              <a:cs typeface="Times New Roman"/>
            </a:endParaRPr>
          </a:p>
        </p:txBody>
      </p:sp>
      <p:sp>
        <p:nvSpPr>
          <p:cNvPr id="126" name="object 126"/>
          <p:cNvSpPr txBox="1"/>
          <p:nvPr/>
        </p:nvSpPr>
        <p:spPr>
          <a:xfrm>
            <a:off x="5578357" y="5910174"/>
            <a:ext cx="310515" cy="14414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850" spc="5" dirty="0">
                <a:latin typeface="Times New Roman"/>
                <a:cs typeface="Times New Roman"/>
              </a:rPr>
              <a:t>A</a:t>
            </a:r>
            <a:r>
              <a:rPr sz="850" dirty="0">
                <a:latin typeface="Times New Roman"/>
                <a:cs typeface="Times New Roman"/>
              </a:rPr>
              <a:t>ss</a:t>
            </a:r>
            <a:r>
              <a:rPr sz="850" spc="15" dirty="0">
                <a:latin typeface="Times New Roman"/>
                <a:cs typeface="Times New Roman"/>
              </a:rPr>
              <a:t>e</a:t>
            </a:r>
            <a:r>
              <a:rPr sz="850" spc="-20" dirty="0">
                <a:latin typeface="Times New Roman"/>
                <a:cs typeface="Times New Roman"/>
              </a:rPr>
              <a:t>t</a:t>
            </a:r>
            <a:r>
              <a:rPr sz="850" spc="-5" dirty="0">
                <a:latin typeface="Times New Roman"/>
                <a:cs typeface="Times New Roman"/>
              </a:rPr>
              <a:t>s</a:t>
            </a:r>
            <a:endParaRPr sz="850">
              <a:latin typeface="Times New Roman"/>
              <a:cs typeface="Times New Roman"/>
            </a:endParaRPr>
          </a:p>
        </p:txBody>
      </p:sp>
      <p:sp>
        <p:nvSpPr>
          <p:cNvPr id="127" name="object 127"/>
          <p:cNvSpPr txBox="1"/>
          <p:nvPr/>
        </p:nvSpPr>
        <p:spPr>
          <a:xfrm>
            <a:off x="6035529" y="5910174"/>
            <a:ext cx="421640" cy="28702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8890" algn="r">
              <a:lnSpc>
                <a:spcPct val="100000"/>
              </a:lnSpc>
            </a:pPr>
            <a:r>
              <a:rPr sz="850" spc="-40" dirty="0">
                <a:latin typeface="Times New Roman"/>
                <a:cs typeface="Times New Roman"/>
              </a:rPr>
              <a:t>Liabilities</a:t>
            </a:r>
            <a:endParaRPr sz="850">
              <a:latin typeface="Times New Roman"/>
              <a:cs typeface="Times New Roman"/>
            </a:endParaRPr>
          </a:p>
          <a:p>
            <a:pPr marR="5080" algn="r">
              <a:lnSpc>
                <a:spcPct val="100000"/>
              </a:lnSpc>
              <a:spcBef>
                <a:spcPts val="100"/>
              </a:spcBef>
            </a:pPr>
            <a:r>
              <a:rPr sz="850" spc="-20" dirty="0">
                <a:latin typeface="Times New Roman"/>
                <a:cs typeface="Times New Roman"/>
              </a:rPr>
              <a:t>25.0</a:t>
            </a:r>
            <a:endParaRPr sz="850">
              <a:latin typeface="Times New Roman"/>
              <a:cs typeface="Times New Roman"/>
            </a:endParaRPr>
          </a:p>
        </p:txBody>
      </p:sp>
      <p:sp>
        <p:nvSpPr>
          <p:cNvPr id="128" name="object 128"/>
          <p:cNvSpPr txBox="1"/>
          <p:nvPr/>
        </p:nvSpPr>
        <p:spPr>
          <a:xfrm>
            <a:off x="6793106" y="5910174"/>
            <a:ext cx="310515" cy="14414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850" dirty="0">
                <a:latin typeface="Times New Roman"/>
                <a:cs typeface="Times New Roman"/>
              </a:rPr>
              <a:t>A</a:t>
            </a:r>
            <a:r>
              <a:rPr sz="850" spc="5" dirty="0">
                <a:latin typeface="Times New Roman"/>
                <a:cs typeface="Times New Roman"/>
              </a:rPr>
              <a:t>s</a:t>
            </a:r>
            <a:r>
              <a:rPr sz="850" dirty="0">
                <a:latin typeface="Times New Roman"/>
                <a:cs typeface="Times New Roman"/>
              </a:rPr>
              <a:t>s</a:t>
            </a:r>
            <a:r>
              <a:rPr sz="850" spc="10" dirty="0">
                <a:latin typeface="Times New Roman"/>
                <a:cs typeface="Times New Roman"/>
              </a:rPr>
              <a:t>e</a:t>
            </a:r>
            <a:r>
              <a:rPr sz="850" spc="-15" dirty="0">
                <a:latin typeface="Times New Roman"/>
                <a:cs typeface="Times New Roman"/>
              </a:rPr>
              <a:t>t</a:t>
            </a:r>
            <a:r>
              <a:rPr sz="850" spc="-5" dirty="0">
                <a:latin typeface="Times New Roman"/>
                <a:cs typeface="Times New Roman"/>
              </a:rPr>
              <a:t>s</a:t>
            </a:r>
            <a:endParaRPr sz="850">
              <a:latin typeface="Times New Roman"/>
              <a:cs typeface="Times New Roman"/>
            </a:endParaRPr>
          </a:p>
        </p:txBody>
      </p:sp>
      <p:sp>
        <p:nvSpPr>
          <p:cNvPr id="129" name="object 129"/>
          <p:cNvSpPr txBox="1"/>
          <p:nvPr/>
        </p:nvSpPr>
        <p:spPr>
          <a:xfrm>
            <a:off x="7250277" y="5910174"/>
            <a:ext cx="421640" cy="28702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8255" algn="r">
              <a:lnSpc>
                <a:spcPct val="100000"/>
              </a:lnSpc>
            </a:pPr>
            <a:r>
              <a:rPr sz="850" spc="-40" dirty="0">
                <a:latin typeface="Times New Roman"/>
                <a:cs typeface="Times New Roman"/>
              </a:rPr>
              <a:t>Liabilities</a:t>
            </a:r>
            <a:endParaRPr sz="850">
              <a:latin typeface="Times New Roman"/>
              <a:cs typeface="Times New Roman"/>
            </a:endParaRPr>
          </a:p>
          <a:p>
            <a:pPr marR="5080" algn="r">
              <a:lnSpc>
                <a:spcPct val="100000"/>
              </a:lnSpc>
              <a:spcBef>
                <a:spcPts val="100"/>
              </a:spcBef>
            </a:pPr>
            <a:r>
              <a:rPr sz="850" spc="-20" dirty="0">
                <a:latin typeface="Times New Roman"/>
                <a:cs typeface="Times New Roman"/>
              </a:rPr>
              <a:t>237.5</a:t>
            </a:r>
            <a:endParaRPr sz="850">
              <a:latin typeface="Times New Roman"/>
              <a:cs typeface="Times New Roman"/>
            </a:endParaRPr>
          </a:p>
        </p:txBody>
      </p:sp>
      <p:sp>
        <p:nvSpPr>
          <p:cNvPr id="130" name="object 130"/>
          <p:cNvSpPr txBox="1"/>
          <p:nvPr/>
        </p:nvSpPr>
        <p:spPr>
          <a:xfrm>
            <a:off x="4457205" y="6195932"/>
            <a:ext cx="257810" cy="85851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850" spc="-40" dirty="0">
                <a:latin typeface="Times New Roman"/>
                <a:cs typeface="Times New Roman"/>
              </a:rPr>
              <a:t>2</a:t>
            </a:r>
            <a:r>
              <a:rPr sz="850" spc="-35" dirty="0">
                <a:latin typeface="Times New Roman"/>
                <a:cs typeface="Times New Roman"/>
              </a:rPr>
              <a:t>3</a:t>
            </a:r>
            <a:r>
              <a:rPr sz="850" spc="-40" dirty="0">
                <a:latin typeface="Times New Roman"/>
                <a:cs typeface="Times New Roman"/>
              </a:rPr>
              <a:t>7</a:t>
            </a:r>
            <a:r>
              <a:rPr sz="850" spc="10" dirty="0">
                <a:latin typeface="Times New Roman"/>
                <a:cs typeface="Times New Roman"/>
              </a:rPr>
              <a:t>.</a:t>
            </a:r>
            <a:r>
              <a:rPr sz="850" spc="-5" dirty="0">
                <a:latin typeface="Times New Roman"/>
                <a:cs typeface="Times New Roman"/>
              </a:rPr>
              <a:t>5</a:t>
            </a:r>
            <a:endParaRPr sz="85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850" spc="-40" dirty="0">
                <a:solidFill>
                  <a:srgbClr val="7F7F7F"/>
                </a:solidFill>
                <a:latin typeface="Times New Roman"/>
                <a:cs typeface="Times New Roman"/>
              </a:rPr>
              <a:t>1</a:t>
            </a:r>
            <a:r>
              <a:rPr sz="850" spc="-35" dirty="0">
                <a:solidFill>
                  <a:srgbClr val="7F7F7F"/>
                </a:solidFill>
                <a:latin typeface="Times New Roman"/>
                <a:cs typeface="Times New Roman"/>
              </a:rPr>
              <a:t>5</a:t>
            </a:r>
            <a:r>
              <a:rPr sz="850" spc="-40" dirty="0">
                <a:solidFill>
                  <a:srgbClr val="7F7F7F"/>
                </a:solidFill>
                <a:latin typeface="Times New Roman"/>
                <a:cs typeface="Times New Roman"/>
              </a:rPr>
              <a:t>0</a:t>
            </a:r>
            <a:r>
              <a:rPr sz="850" spc="10" dirty="0">
                <a:solidFill>
                  <a:srgbClr val="7F7F7F"/>
                </a:solidFill>
                <a:latin typeface="Times New Roman"/>
                <a:cs typeface="Times New Roman"/>
              </a:rPr>
              <a:t>.</a:t>
            </a:r>
            <a:r>
              <a:rPr sz="850" spc="-5" dirty="0">
                <a:solidFill>
                  <a:srgbClr val="7F7F7F"/>
                </a:solidFill>
                <a:latin typeface="Times New Roman"/>
                <a:cs typeface="Times New Roman"/>
              </a:rPr>
              <a:t>0</a:t>
            </a:r>
            <a:endParaRPr sz="850">
              <a:latin typeface="Times New Roman"/>
              <a:cs typeface="Times New Roman"/>
            </a:endParaRPr>
          </a:p>
          <a:p>
            <a:pPr marL="62230">
              <a:lnSpc>
                <a:spcPct val="100000"/>
              </a:lnSpc>
              <a:spcBef>
                <a:spcPts val="110"/>
              </a:spcBef>
            </a:pPr>
            <a:r>
              <a:rPr sz="850" spc="-35" dirty="0">
                <a:solidFill>
                  <a:srgbClr val="7F7F7F"/>
                </a:solidFill>
                <a:latin typeface="Times New Roman"/>
                <a:cs typeface="Times New Roman"/>
              </a:rPr>
              <a:t>6</a:t>
            </a:r>
            <a:r>
              <a:rPr sz="850" spc="-40" dirty="0">
                <a:solidFill>
                  <a:srgbClr val="7F7F7F"/>
                </a:solidFill>
                <a:latin typeface="Times New Roman"/>
                <a:cs typeface="Times New Roman"/>
              </a:rPr>
              <a:t>0</a:t>
            </a:r>
            <a:r>
              <a:rPr sz="850" spc="10" dirty="0">
                <a:solidFill>
                  <a:srgbClr val="7F7F7F"/>
                </a:solidFill>
                <a:latin typeface="Times New Roman"/>
                <a:cs typeface="Times New Roman"/>
              </a:rPr>
              <a:t>.</a:t>
            </a:r>
            <a:r>
              <a:rPr sz="850" spc="-5" dirty="0">
                <a:solidFill>
                  <a:srgbClr val="7F7F7F"/>
                </a:solidFill>
                <a:latin typeface="Times New Roman"/>
                <a:cs typeface="Times New Roman"/>
              </a:rPr>
              <a:t>0</a:t>
            </a:r>
            <a:endParaRPr sz="850">
              <a:latin typeface="Times New Roman"/>
              <a:cs typeface="Times New Roman"/>
            </a:endParaRPr>
          </a:p>
          <a:p>
            <a:pPr marL="62230">
              <a:lnSpc>
                <a:spcPct val="100000"/>
              </a:lnSpc>
              <a:spcBef>
                <a:spcPts val="100"/>
              </a:spcBef>
            </a:pPr>
            <a:r>
              <a:rPr sz="850" spc="-35" dirty="0">
                <a:solidFill>
                  <a:srgbClr val="7F7F7F"/>
                </a:solidFill>
                <a:latin typeface="Times New Roman"/>
                <a:cs typeface="Times New Roman"/>
              </a:rPr>
              <a:t>1</a:t>
            </a:r>
            <a:r>
              <a:rPr sz="850" spc="-40" dirty="0">
                <a:solidFill>
                  <a:srgbClr val="7F7F7F"/>
                </a:solidFill>
                <a:latin typeface="Times New Roman"/>
                <a:cs typeface="Times New Roman"/>
              </a:rPr>
              <a:t>5</a:t>
            </a:r>
            <a:r>
              <a:rPr sz="850" spc="10" dirty="0">
                <a:solidFill>
                  <a:srgbClr val="7F7F7F"/>
                </a:solidFill>
                <a:latin typeface="Times New Roman"/>
                <a:cs typeface="Times New Roman"/>
              </a:rPr>
              <a:t>.</a:t>
            </a:r>
            <a:r>
              <a:rPr sz="850" spc="-5" dirty="0">
                <a:solidFill>
                  <a:srgbClr val="7F7F7F"/>
                </a:solidFill>
                <a:latin typeface="Times New Roman"/>
                <a:cs typeface="Times New Roman"/>
              </a:rPr>
              <a:t>0</a:t>
            </a:r>
            <a:endParaRPr sz="850">
              <a:latin typeface="Times New Roman"/>
              <a:cs typeface="Times New Roman"/>
            </a:endParaRPr>
          </a:p>
          <a:p>
            <a:pPr marL="62230">
              <a:lnSpc>
                <a:spcPct val="100000"/>
              </a:lnSpc>
              <a:spcBef>
                <a:spcPts val="110"/>
              </a:spcBef>
            </a:pPr>
            <a:r>
              <a:rPr sz="850" spc="-35" dirty="0">
                <a:solidFill>
                  <a:srgbClr val="7F7F7F"/>
                </a:solidFill>
                <a:latin typeface="Times New Roman"/>
                <a:cs typeface="Times New Roman"/>
              </a:rPr>
              <a:t>1</a:t>
            </a:r>
            <a:r>
              <a:rPr sz="850" spc="-40" dirty="0">
                <a:solidFill>
                  <a:srgbClr val="7F7F7F"/>
                </a:solidFill>
                <a:latin typeface="Times New Roman"/>
                <a:cs typeface="Times New Roman"/>
              </a:rPr>
              <a:t>2</a:t>
            </a:r>
            <a:r>
              <a:rPr sz="850" spc="10" dirty="0">
                <a:solidFill>
                  <a:srgbClr val="7F7F7F"/>
                </a:solidFill>
                <a:latin typeface="Times New Roman"/>
                <a:cs typeface="Times New Roman"/>
              </a:rPr>
              <a:t>.</a:t>
            </a:r>
            <a:r>
              <a:rPr sz="850" spc="-5" dirty="0">
                <a:solidFill>
                  <a:srgbClr val="7F7F7F"/>
                </a:solidFill>
                <a:latin typeface="Times New Roman"/>
                <a:cs typeface="Times New Roman"/>
              </a:rPr>
              <a:t>5</a:t>
            </a:r>
            <a:endParaRPr sz="850">
              <a:latin typeface="Times New Roman"/>
              <a:cs typeface="Times New Roman"/>
            </a:endParaRPr>
          </a:p>
          <a:p>
            <a:pPr marL="62230">
              <a:lnSpc>
                <a:spcPct val="100000"/>
              </a:lnSpc>
              <a:spcBef>
                <a:spcPts val="100"/>
              </a:spcBef>
            </a:pPr>
            <a:r>
              <a:rPr sz="850" spc="-35" dirty="0">
                <a:latin typeface="Times New Roman"/>
                <a:cs typeface="Times New Roman"/>
              </a:rPr>
              <a:t>5</a:t>
            </a:r>
            <a:r>
              <a:rPr sz="850" spc="-40" dirty="0">
                <a:latin typeface="Times New Roman"/>
                <a:cs typeface="Times New Roman"/>
              </a:rPr>
              <a:t>0</a:t>
            </a:r>
            <a:r>
              <a:rPr sz="850" spc="10" dirty="0">
                <a:latin typeface="Times New Roman"/>
                <a:cs typeface="Times New Roman"/>
              </a:rPr>
              <a:t>.</a:t>
            </a:r>
            <a:r>
              <a:rPr sz="850" spc="-5" dirty="0">
                <a:latin typeface="Times New Roman"/>
                <a:cs typeface="Times New Roman"/>
              </a:rPr>
              <a:t>0</a:t>
            </a:r>
            <a:endParaRPr sz="850">
              <a:latin typeface="Times New Roman"/>
              <a:cs typeface="Times New Roman"/>
            </a:endParaRPr>
          </a:p>
        </p:txBody>
      </p:sp>
      <p:sp>
        <p:nvSpPr>
          <p:cNvPr id="131" name="object 131"/>
          <p:cNvSpPr txBox="1"/>
          <p:nvPr/>
        </p:nvSpPr>
        <p:spPr>
          <a:xfrm>
            <a:off x="5771750" y="6195932"/>
            <a:ext cx="157480" cy="14414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850" spc="-40" dirty="0">
                <a:latin typeface="Times New Roman"/>
                <a:cs typeface="Times New Roman"/>
              </a:rPr>
              <a:t>0</a:t>
            </a:r>
            <a:r>
              <a:rPr sz="850" spc="10" dirty="0">
                <a:latin typeface="Times New Roman"/>
                <a:cs typeface="Times New Roman"/>
              </a:rPr>
              <a:t>.</a:t>
            </a:r>
            <a:r>
              <a:rPr sz="850" spc="-5" dirty="0">
                <a:latin typeface="Times New Roman"/>
                <a:cs typeface="Times New Roman"/>
              </a:rPr>
              <a:t>0</a:t>
            </a:r>
            <a:endParaRPr sz="850">
              <a:latin typeface="Times New Roman"/>
              <a:cs typeface="Times New Roman"/>
            </a:endParaRPr>
          </a:p>
        </p:txBody>
      </p:sp>
      <p:sp>
        <p:nvSpPr>
          <p:cNvPr id="132" name="object 132"/>
          <p:cNvSpPr txBox="1"/>
          <p:nvPr/>
        </p:nvSpPr>
        <p:spPr>
          <a:xfrm>
            <a:off x="6885694" y="6195932"/>
            <a:ext cx="257810" cy="85851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850" spc="-35" dirty="0">
                <a:latin typeface="Times New Roman"/>
                <a:cs typeface="Times New Roman"/>
              </a:rPr>
              <a:t>2</a:t>
            </a:r>
            <a:r>
              <a:rPr sz="850" spc="-40" dirty="0">
                <a:latin typeface="Times New Roman"/>
                <a:cs typeface="Times New Roman"/>
              </a:rPr>
              <a:t>3</a:t>
            </a:r>
            <a:r>
              <a:rPr sz="850" spc="-35" dirty="0">
                <a:latin typeface="Times New Roman"/>
                <a:cs typeface="Times New Roman"/>
              </a:rPr>
              <a:t>7</a:t>
            </a:r>
            <a:r>
              <a:rPr sz="850" spc="5" dirty="0">
                <a:latin typeface="Times New Roman"/>
                <a:cs typeface="Times New Roman"/>
              </a:rPr>
              <a:t>.</a:t>
            </a:r>
            <a:r>
              <a:rPr sz="850" spc="-5" dirty="0">
                <a:latin typeface="Times New Roman"/>
                <a:cs typeface="Times New Roman"/>
              </a:rPr>
              <a:t>5</a:t>
            </a:r>
            <a:endParaRPr sz="850">
              <a:latin typeface="Times New Roman"/>
              <a:cs typeface="Times New Roman"/>
            </a:endParaRPr>
          </a:p>
          <a:p>
            <a:pPr marR="5080" algn="r">
              <a:lnSpc>
                <a:spcPct val="100000"/>
              </a:lnSpc>
              <a:spcBef>
                <a:spcPts val="100"/>
              </a:spcBef>
            </a:pPr>
            <a:r>
              <a:rPr sz="850" spc="-35" dirty="0">
                <a:solidFill>
                  <a:srgbClr val="7F7F7F"/>
                </a:solidFill>
                <a:latin typeface="Times New Roman"/>
                <a:cs typeface="Times New Roman"/>
              </a:rPr>
              <a:t>1</a:t>
            </a:r>
            <a:r>
              <a:rPr sz="850" spc="-40" dirty="0">
                <a:solidFill>
                  <a:srgbClr val="7F7F7F"/>
                </a:solidFill>
                <a:latin typeface="Times New Roman"/>
                <a:cs typeface="Times New Roman"/>
              </a:rPr>
              <a:t>5</a:t>
            </a:r>
            <a:r>
              <a:rPr sz="850" spc="-35" dirty="0">
                <a:solidFill>
                  <a:srgbClr val="7F7F7F"/>
                </a:solidFill>
                <a:latin typeface="Times New Roman"/>
                <a:cs typeface="Times New Roman"/>
              </a:rPr>
              <a:t>0</a:t>
            </a:r>
            <a:r>
              <a:rPr sz="850" spc="5" dirty="0">
                <a:solidFill>
                  <a:srgbClr val="7F7F7F"/>
                </a:solidFill>
                <a:latin typeface="Times New Roman"/>
                <a:cs typeface="Times New Roman"/>
              </a:rPr>
              <a:t>.</a:t>
            </a:r>
            <a:r>
              <a:rPr sz="850" spc="-5" dirty="0">
                <a:solidFill>
                  <a:srgbClr val="7F7F7F"/>
                </a:solidFill>
                <a:latin typeface="Times New Roman"/>
                <a:cs typeface="Times New Roman"/>
              </a:rPr>
              <a:t>0</a:t>
            </a:r>
            <a:endParaRPr sz="850">
              <a:latin typeface="Times New Roman"/>
              <a:cs typeface="Times New Roman"/>
            </a:endParaRPr>
          </a:p>
          <a:p>
            <a:pPr marR="5080" algn="r">
              <a:lnSpc>
                <a:spcPct val="100000"/>
              </a:lnSpc>
              <a:spcBef>
                <a:spcPts val="110"/>
              </a:spcBef>
            </a:pPr>
            <a:r>
              <a:rPr sz="850" spc="-20" dirty="0">
                <a:solidFill>
                  <a:srgbClr val="7F7F7F"/>
                </a:solidFill>
                <a:latin typeface="Times New Roman"/>
                <a:cs typeface="Times New Roman"/>
              </a:rPr>
              <a:t>60.0</a:t>
            </a:r>
            <a:endParaRPr sz="850">
              <a:latin typeface="Times New Roman"/>
              <a:cs typeface="Times New Roman"/>
            </a:endParaRPr>
          </a:p>
          <a:p>
            <a:pPr marR="5080" algn="r">
              <a:lnSpc>
                <a:spcPct val="100000"/>
              </a:lnSpc>
              <a:spcBef>
                <a:spcPts val="100"/>
              </a:spcBef>
            </a:pPr>
            <a:r>
              <a:rPr sz="850" spc="-20" dirty="0">
                <a:solidFill>
                  <a:srgbClr val="7F7F7F"/>
                </a:solidFill>
                <a:latin typeface="Times New Roman"/>
                <a:cs typeface="Times New Roman"/>
              </a:rPr>
              <a:t>15.0</a:t>
            </a:r>
            <a:endParaRPr sz="850">
              <a:latin typeface="Times New Roman"/>
              <a:cs typeface="Times New Roman"/>
            </a:endParaRPr>
          </a:p>
          <a:p>
            <a:pPr marR="5080" algn="r">
              <a:lnSpc>
                <a:spcPct val="100000"/>
              </a:lnSpc>
              <a:spcBef>
                <a:spcPts val="110"/>
              </a:spcBef>
            </a:pPr>
            <a:r>
              <a:rPr sz="850" spc="-20" dirty="0">
                <a:solidFill>
                  <a:srgbClr val="7F7F7F"/>
                </a:solidFill>
                <a:latin typeface="Times New Roman"/>
                <a:cs typeface="Times New Roman"/>
              </a:rPr>
              <a:t>12.5</a:t>
            </a:r>
            <a:endParaRPr sz="850">
              <a:latin typeface="Times New Roman"/>
              <a:cs typeface="Times New Roman"/>
            </a:endParaRPr>
          </a:p>
          <a:p>
            <a:pPr marR="5080" algn="r">
              <a:lnSpc>
                <a:spcPct val="100000"/>
              </a:lnSpc>
              <a:spcBef>
                <a:spcPts val="100"/>
              </a:spcBef>
            </a:pPr>
            <a:r>
              <a:rPr sz="850" spc="-10" dirty="0">
                <a:latin typeface="Times New Roman"/>
                <a:cs typeface="Times New Roman"/>
              </a:rPr>
              <a:t>0.0</a:t>
            </a:r>
            <a:endParaRPr sz="850">
              <a:latin typeface="Times New Roman"/>
              <a:cs typeface="Times New Roman"/>
            </a:endParaRPr>
          </a:p>
        </p:txBody>
      </p:sp>
      <p:sp>
        <p:nvSpPr>
          <p:cNvPr id="133" name="object 133"/>
          <p:cNvSpPr txBox="1"/>
          <p:nvPr/>
        </p:nvSpPr>
        <p:spPr>
          <a:xfrm>
            <a:off x="999247" y="6403224"/>
            <a:ext cx="384175" cy="2940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850" spc="-15" dirty="0">
                <a:latin typeface="Times New Roman"/>
                <a:cs typeface="Times New Roman"/>
              </a:rPr>
              <a:t>Capital</a:t>
            </a:r>
            <a:endParaRPr sz="85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155"/>
              </a:spcBef>
            </a:pPr>
            <a:r>
              <a:rPr sz="850" spc="-15" dirty="0">
                <a:latin typeface="Times New Roman"/>
                <a:cs typeface="Times New Roman"/>
              </a:rPr>
              <a:t>Account</a:t>
            </a:r>
            <a:endParaRPr sz="850">
              <a:latin typeface="Times New Roman"/>
              <a:cs typeface="Times New Roman"/>
            </a:endParaRPr>
          </a:p>
        </p:txBody>
      </p:sp>
      <p:sp>
        <p:nvSpPr>
          <p:cNvPr id="134" name="object 134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240"/>
              </a:lnSpc>
            </a:pPr>
            <a:fld id="{81D60167-4931-47E6-BA6A-407CBD079E47}" type="slidenum">
              <a:rPr dirty="0"/>
              <a:t>18</a:t>
            </a:fld>
            <a:endParaRPr dirty="0"/>
          </a:p>
        </p:txBody>
      </p:sp>
      <p:sp>
        <p:nvSpPr>
          <p:cNvPr id="135" name="object 135"/>
          <p:cNvSpPr txBox="1"/>
          <p:nvPr/>
        </p:nvSpPr>
        <p:spPr>
          <a:xfrm>
            <a:off x="5721384" y="6909947"/>
            <a:ext cx="208279" cy="14414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850" spc="-35" dirty="0">
                <a:latin typeface="Times New Roman"/>
                <a:cs typeface="Times New Roman"/>
              </a:rPr>
              <a:t>2</a:t>
            </a:r>
            <a:r>
              <a:rPr sz="850" spc="-40" dirty="0">
                <a:latin typeface="Times New Roman"/>
                <a:cs typeface="Times New Roman"/>
              </a:rPr>
              <a:t>5</a:t>
            </a:r>
            <a:r>
              <a:rPr sz="850" spc="10" dirty="0">
                <a:latin typeface="Times New Roman"/>
                <a:cs typeface="Times New Roman"/>
              </a:rPr>
              <a:t>.</a:t>
            </a:r>
            <a:r>
              <a:rPr sz="850" spc="-5" dirty="0">
                <a:latin typeface="Times New Roman"/>
                <a:cs typeface="Times New Roman"/>
              </a:rPr>
              <a:t>0</a:t>
            </a:r>
            <a:endParaRPr sz="850">
              <a:latin typeface="Times New Roman"/>
              <a:cs typeface="Times New Roman"/>
            </a:endParaRPr>
          </a:p>
        </p:txBody>
      </p:sp>
      <p:sp>
        <p:nvSpPr>
          <p:cNvPr id="84" name="object 84"/>
          <p:cNvSpPr txBox="1"/>
          <p:nvPr/>
        </p:nvSpPr>
        <p:spPr>
          <a:xfrm>
            <a:off x="3149608" y="4183979"/>
            <a:ext cx="241300" cy="15430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850" dirty="0">
                <a:latin typeface="Times New Roman"/>
                <a:cs typeface="Times New Roman"/>
              </a:rPr>
              <a:t>Us</a:t>
            </a:r>
            <a:r>
              <a:rPr sz="850" spc="15" dirty="0">
                <a:latin typeface="Times New Roman"/>
                <a:cs typeface="Times New Roman"/>
              </a:rPr>
              <a:t>es</a:t>
            </a:r>
            <a:endParaRPr sz="850">
              <a:latin typeface="Times New Roman"/>
              <a:cs typeface="Times New Roman"/>
            </a:endParaRPr>
          </a:p>
        </p:txBody>
      </p:sp>
      <p:sp>
        <p:nvSpPr>
          <p:cNvPr id="85" name="object 85"/>
          <p:cNvSpPr txBox="1"/>
          <p:nvPr/>
        </p:nvSpPr>
        <p:spPr>
          <a:xfrm>
            <a:off x="3556515" y="4183979"/>
            <a:ext cx="467359" cy="15430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850" spc="-5" dirty="0">
                <a:latin typeface="Times New Roman"/>
                <a:cs typeface="Times New Roman"/>
              </a:rPr>
              <a:t>R</a:t>
            </a:r>
            <a:r>
              <a:rPr sz="850" spc="15" dirty="0">
                <a:latin typeface="Times New Roman"/>
                <a:cs typeface="Times New Roman"/>
              </a:rPr>
              <a:t>e</a:t>
            </a:r>
            <a:r>
              <a:rPr sz="850" dirty="0">
                <a:latin typeface="Times New Roman"/>
                <a:cs typeface="Times New Roman"/>
              </a:rPr>
              <a:t>s</a:t>
            </a:r>
            <a:r>
              <a:rPr sz="850" spc="-35" dirty="0">
                <a:latin typeface="Times New Roman"/>
                <a:cs typeface="Times New Roman"/>
              </a:rPr>
              <a:t>o</a:t>
            </a:r>
            <a:r>
              <a:rPr sz="850" spc="-40" dirty="0">
                <a:latin typeface="Times New Roman"/>
                <a:cs typeface="Times New Roman"/>
              </a:rPr>
              <a:t>u</a:t>
            </a:r>
            <a:r>
              <a:rPr sz="850" spc="-5" dirty="0">
                <a:latin typeface="Times New Roman"/>
                <a:cs typeface="Times New Roman"/>
              </a:rPr>
              <a:t>r</a:t>
            </a:r>
            <a:r>
              <a:rPr sz="850" spc="15" dirty="0">
                <a:latin typeface="Times New Roman"/>
                <a:cs typeface="Times New Roman"/>
              </a:rPr>
              <a:t>c</a:t>
            </a:r>
            <a:r>
              <a:rPr sz="850" spc="10" dirty="0">
                <a:latin typeface="Times New Roman"/>
                <a:cs typeface="Times New Roman"/>
              </a:rPr>
              <a:t>e</a:t>
            </a:r>
            <a:r>
              <a:rPr sz="850" spc="-5" dirty="0">
                <a:latin typeface="Times New Roman"/>
                <a:cs typeface="Times New Roman"/>
              </a:rPr>
              <a:t>s</a:t>
            </a:r>
            <a:endParaRPr sz="850">
              <a:latin typeface="Times New Roman"/>
              <a:cs typeface="Times New Roman"/>
            </a:endParaRPr>
          </a:p>
        </p:txBody>
      </p:sp>
      <p:sp>
        <p:nvSpPr>
          <p:cNvPr id="86" name="object 86"/>
          <p:cNvSpPr txBox="1"/>
          <p:nvPr/>
        </p:nvSpPr>
        <p:spPr>
          <a:xfrm>
            <a:off x="4364250" y="4183979"/>
            <a:ext cx="238760" cy="15430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850" dirty="0">
                <a:latin typeface="Times New Roman"/>
                <a:cs typeface="Times New Roman"/>
              </a:rPr>
              <a:t>Us</a:t>
            </a:r>
            <a:r>
              <a:rPr sz="850" spc="15" dirty="0">
                <a:latin typeface="Times New Roman"/>
                <a:cs typeface="Times New Roman"/>
              </a:rPr>
              <a:t>e</a:t>
            </a:r>
            <a:r>
              <a:rPr sz="850" spc="-5" dirty="0">
                <a:latin typeface="Times New Roman"/>
                <a:cs typeface="Times New Roman"/>
              </a:rPr>
              <a:t>s</a:t>
            </a:r>
            <a:endParaRPr sz="850">
              <a:latin typeface="Times New Roman"/>
              <a:cs typeface="Times New Roman"/>
            </a:endParaRPr>
          </a:p>
        </p:txBody>
      </p:sp>
      <p:sp>
        <p:nvSpPr>
          <p:cNvPr id="87" name="object 87"/>
          <p:cNvSpPr txBox="1"/>
          <p:nvPr/>
        </p:nvSpPr>
        <p:spPr>
          <a:xfrm>
            <a:off x="4771124" y="4183979"/>
            <a:ext cx="470534" cy="15430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850" spc="-5" dirty="0">
                <a:latin typeface="Times New Roman"/>
                <a:cs typeface="Times New Roman"/>
              </a:rPr>
              <a:t>Resources</a:t>
            </a:r>
            <a:endParaRPr sz="850">
              <a:latin typeface="Times New Roman"/>
              <a:cs typeface="Times New Roman"/>
            </a:endParaRPr>
          </a:p>
        </p:txBody>
      </p:sp>
      <p:sp>
        <p:nvSpPr>
          <p:cNvPr id="88" name="object 88"/>
          <p:cNvSpPr txBox="1"/>
          <p:nvPr/>
        </p:nvSpPr>
        <p:spPr>
          <a:xfrm>
            <a:off x="5578132" y="4183979"/>
            <a:ext cx="238760" cy="15430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850" spc="5" dirty="0">
                <a:latin typeface="Times New Roman"/>
                <a:cs typeface="Times New Roman"/>
              </a:rPr>
              <a:t>U</a:t>
            </a:r>
            <a:r>
              <a:rPr sz="850" dirty="0">
                <a:latin typeface="Times New Roman"/>
                <a:cs typeface="Times New Roman"/>
              </a:rPr>
              <a:t>s</a:t>
            </a:r>
            <a:r>
              <a:rPr sz="850" spc="10" dirty="0">
                <a:latin typeface="Times New Roman"/>
                <a:cs typeface="Times New Roman"/>
              </a:rPr>
              <a:t>e</a:t>
            </a:r>
            <a:r>
              <a:rPr sz="850" spc="-5" dirty="0">
                <a:latin typeface="Times New Roman"/>
                <a:cs typeface="Times New Roman"/>
              </a:rPr>
              <a:t>s</a:t>
            </a:r>
            <a:endParaRPr sz="850">
              <a:latin typeface="Times New Roman"/>
              <a:cs typeface="Times New Roman"/>
            </a:endParaRPr>
          </a:p>
        </p:txBody>
      </p:sp>
      <p:sp>
        <p:nvSpPr>
          <p:cNvPr id="89" name="object 89"/>
          <p:cNvSpPr txBox="1"/>
          <p:nvPr/>
        </p:nvSpPr>
        <p:spPr>
          <a:xfrm>
            <a:off x="5985766" y="4183979"/>
            <a:ext cx="467359" cy="15430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850" spc="-5" dirty="0">
                <a:latin typeface="Times New Roman"/>
                <a:cs typeface="Times New Roman"/>
              </a:rPr>
              <a:t>R</a:t>
            </a:r>
            <a:r>
              <a:rPr sz="850" spc="10" dirty="0">
                <a:latin typeface="Times New Roman"/>
                <a:cs typeface="Times New Roman"/>
              </a:rPr>
              <a:t>e</a:t>
            </a:r>
            <a:r>
              <a:rPr sz="850" dirty="0">
                <a:latin typeface="Times New Roman"/>
                <a:cs typeface="Times New Roman"/>
              </a:rPr>
              <a:t>s</a:t>
            </a:r>
            <a:r>
              <a:rPr sz="850" spc="-35" dirty="0">
                <a:latin typeface="Times New Roman"/>
                <a:cs typeface="Times New Roman"/>
              </a:rPr>
              <a:t>ou</a:t>
            </a:r>
            <a:r>
              <a:rPr sz="850" spc="-5" dirty="0">
                <a:latin typeface="Times New Roman"/>
                <a:cs typeface="Times New Roman"/>
              </a:rPr>
              <a:t>r</a:t>
            </a:r>
            <a:r>
              <a:rPr sz="850" spc="10" dirty="0">
                <a:latin typeface="Times New Roman"/>
                <a:cs typeface="Times New Roman"/>
              </a:rPr>
              <a:t>c</a:t>
            </a:r>
            <a:r>
              <a:rPr sz="850" spc="15" dirty="0">
                <a:latin typeface="Times New Roman"/>
                <a:cs typeface="Times New Roman"/>
              </a:rPr>
              <a:t>e</a:t>
            </a:r>
            <a:r>
              <a:rPr sz="850" spc="-5" dirty="0">
                <a:latin typeface="Times New Roman"/>
                <a:cs typeface="Times New Roman"/>
              </a:rPr>
              <a:t>s</a:t>
            </a:r>
            <a:endParaRPr sz="850">
              <a:latin typeface="Times New Roman"/>
              <a:cs typeface="Times New Roman"/>
            </a:endParaRPr>
          </a:p>
        </p:txBody>
      </p:sp>
      <p:sp>
        <p:nvSpPr>
          <p:cNvPr id="90" name="object 90"/>
          <p:cNvSpPr txBox="1"/>
          <p:nvPr/>
        </p:nvSpPr>
        <p:spPr>
          <a:xfrm>
            <a:off x="6792741" y="4183979"/>
            <a:ext cx="238760" cy="15430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850" dirty="0">
                <a:latin typeface="Times New Roman"/>
                <a:cs typeface="Times New Roman"/>
              </a:rPr>
              <a:t>U</a:t>
            </a:r>
            <a:r>
              <a:rPr sz="850" spc="5" dirty="0">
                <a:latin typeface="Times New Roman"/>
                <a:cs typeface="Times New Roman"/>
              </a:rPr>
              <a:t>s</a:t>
            </a:r>
            <a:r>
              <a:rPr sz="850" spc="10" dirty="0">
                <a:latin typeface="Times New Roman"/>
                <a:cs typeface="Times New Roman"/>
              </a:rPr>
              <a:t>e</a:t>
            </a:r>
            <a:r>
              <a:rPr sz="850" spc="-5" dirty="0">
                <a:latin typeface="Times New Roman"/>
                <a:cs typeface="Times New Roman"/>
              </a:rPr>
              <a:t>s</a:t>
            </a:r>
            <a:endParaRPr sz="850">
              <a:latin typeface="Times New Roman"/>
              <a:cs typeface="Times New Roman"/>
            </a:endParaRPr>
          </a:p>
        </p:txBody>
      </p:sp>
      <p:sp>
        <p:nvSpPr>
          <p:cNvPr id="91" name="object 91"/>
          <p:cNvSpPr txBox="1"/>
          <p:nvPr/>
        </p:nvSpPr>
        <p:spPr>
          <a:xfrm>
            <a:off x="7200375" y="4183979"/>
            <a:ext cx="470534" cy="15430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850" spc="-5" dirty="0">
                <a:latin typeface="Times New Roman"/>
                <a:cs typeface="Times New Roman"/>
              </a:rPr>
              <a:t>Resources</a:t>
            </a:r>
            <a:endParaRPr sz="850">
              <a:latin typeface="Times New Roman"/>
              <a:cs typeface="Times New Roman"/>
            </a:endParaRPr>
          </a:p>
        </p:txBody>
      </p:sp>
      <p:sp>
        <p:nvSpPr>
          <p:cNvPr id="92" name="object 92"/>
          <p:cNvSpPr txBox="1"/>
          <p:nvPr/>
        </p:nvSpPr>
        <p:spPr>
          <a:xfrm>
            <a:off x="6250299" y="4326478"/>
            <a:ext cx="207010" cy="15430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850" spc="-40" dirty="0">
                <a:latin typeface="Times New Roman"/>
                <a:cs typeface="Times New Roman"/>
              </a:rPr>
              <a:t>2</a:t>
            </a:r>
            <a:r>
              <a:rPr sz="850" spc="-35" dirty="0">
                <a:latin typeface="Times New Roman"/>
                <a:cs typeface="Times New Roman"/>
              </a:rPr>
              <a:t>5</a:t>
            </a:r>
            <a:r>
              <a:rPr sz="850" spc="5" dirty="0">
                <a:latin typeface="Times New Roman"/>
                <a:cs typeface="Times New Roman"/>
              </a:rPr>
              <a:t>.</a:t>
            </a:r>
            <a:r>
              <a:rPr sz="850" spc="-5" dirty="0">
                <a:latin typeface="Times New Roman"/>
                <a:cs typeface="Times New Roman"/>
              </a:rPr>
              <a:t>0</a:t>
            </a:r>
            <a:endParaRPr sz="850">
              <a:latin typeface="Times New Roman"/>
              <a:cs typeface="Times New Roman"/>
            </a:endParaRPr>
          </a:p>
        </p:txBody>
      </p:sp>
      <p:graphicFrame>
        <p:nvGraphicFramePr>
          <p:cNvPr id="93" name="object 93"/>
          <p:cNvGraphicFramePr>
            <a:graphicFrameLocks noGrp="1"/>
          </p:cNvGraphicFramePr>
          <p:nvPr/>
        </p:nvGraphicFramePr>
        <p:xfrm>
          <a:off x="1640204" y="4328540"/>
          <a:ext cx="2393950" cy="44069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49606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131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334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39636">
                <a:tc>
                  <a:txBody>
                    <a:bodyPr/>
                    <a:lstStyle/>
                    <a:p>
                      <a:pPr marL="17145">
                        <a:lnSpc>
                          <a:spcPts val="955"/>
                        </a:lnSpc>
                        <a:spcBef>
                          <a:spcPts val="45"/>
                        </a:spcBef>
                      </a:pPr>
                      <a:r>
                        <a:rPr sz="850" spc="-10" dirty="0">
                          <a:latin typeface="Times New Roman"/>
                          <a:cs typeface="Times New Roman"/>
                        </a:rPr>
                        <a:t>Balance</a:t>
                      </a:r>
                      <a:r>
                        <a:rPr sz="850" spc="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850" spc="-25" dirty="0">
                          <a:latin typeface="Times New Roman"/>
                          <a:cs typeface="Times New Roman"/>
                        </a:rPr>
                        <a:t>of</a:t>
                      </a:r>
                      <a:r>
                        <a:rPr sz="850" spc="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850" spc="-25" dirty="0">
                          <a:latin typeface="Times New Roman"/>
                          <a:cs typeface="Times New Roman"/>
                        </a:rPr>
                        <a:t>primary incomes</a:t>
                      </a:r>
                      <a:endParaRPr sz="850">
                        <a:latin typeface="Times New Roman"/>
                        <a:cs typeface="Times New Roman"/>
                      </a:endParaRPr>
                    </a:p>
                  </a:txBody>
                  <a:tcPr marL="0" marR="0" marT="5715" marB="0">
                    <a:lnL w="9525">
                      <a:solidFill>
                        <a:srgbClr val="000000"/>
                      </a:solidFill>
                      <a:prstDash val="solid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</a:tcPr>
                </a:tc>
                <a:tc rowSpan="2">
                  <a:txBody>
                    <a:bodyPr/>
                    <a:lstStyle/>
                    <a:p>
                      <a:pPr marL="282575">
                        <a:lnSpc>
                          <a:spcPct val="100000"/>
                        </a:lnSpc>
                        <a:spcBef>
                          <a:spcPts val="45"/>
                        </a:spcBef>
                      </a:pPr>
                      <a:r>
                        <a:rPr sz="850" spc="-20" dirty="0">
                          <a:latin typeface="Times New Roman"/>
                          <a:cs typeface="Times New Roman"/>
                        </a:rPr>
                        <a:t>225.0</a:t>
                      </a:r>
                      <a:endParaRPr sz="850">
                        <a:latin typeface="Times New Roman"/>
                        <a:cs typeface="Times New Roman"/>
                      </a:endParaRPr>
                    </a:p>
                  </a:txBody>
                  <a:tcPr marL="0" marR="0" marT="5715" marB="0">
                    <a:lnL w="9525">
                      <a:solidFill>
                        <a:srgbClr val="000000"/>
                      </a:solidFill>
                      <a:prstDash val="solid"/>
                    </a:lnL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46113">
                <a:tc gridSpan="2">
                  <a:txBody>
                    <a:bodyPr/>
                    <a:lstStyle/>
                    <a:p>
                      <a:pPr marL="81915">
                        <a:lnSpc>
                          <a:spcPts val="975"/>
                        </a:lnSpc>
                        <a:spcBef>
                          <a:spcPts val="75"/>
                        </a:spcBef>
                        <a:tabLst>
                          <a:tab pos="1660525" algn="l"/>
                        </a:tabLst>
                      </a:pPr>
                      <a:r>
                        <a:rPr sz="850" spc="-20" dirty="0">
                          <a:latin typeface="Times New Roman"/>
                          <a:cs typeface="Times New Roman"/>
                        </a:rPr>
                        <a:t>Imputed</a:t>
                      </a:r>
                      <a:r>
                        <a:rPr sz="850" spc="-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850" spc="-5" dirty="0">
                          <a:latin typeface="Times New Roman"/>
                          <a:cs typeface="Times New Roman"/>
                        </a:rPr>
                        <a:t>transfer</a:t>
                      </a:r>
                      <a:r>
                        <a:rPr sz="850" spc="2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850" spc="-20" dirty="0">
                          <a:latin typeface="Times New Roman"/>
                          <a:cs typeface="Times New Roman"/>
                        </a:rPr>
                        <a:t>of</a:t>
                      </a:r>
                      <a:r>
                        <a:rPr sz="850" spc="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850" spc="5" dirty="0">
                          <a:latin typeface="Times New Roman"/>
                          <a:cs typeface="Times New Roman"/>
                        </a:rPr>
                        <a:t>OPs	</a:t>
                      </a:r>
                      <a:r>
                        <a:rPr sz="850" spc="-20" dirty="0">
                          <a:solidFill>
                            <a:srgbClr val="7F7F7F"/>
                          </a:solidFill>
                          <a:latin typeface="Times New Roman"/>
                          <a:cs typeface="Times New Roman"/>
                        </a:rPr>
                        <a:t>12.5</a:t>
                      </a:r>
                      <a:endParaRPr sz="850">
                        <a:latin typeface="Times New Roman"/>
                        <a:cs typeface="Times New Roman"/>
                      </a:endParaRPr>
                    </a:p>
                  </a:txBody>
                  <a:tcPr marL="0" marR="0" marT="952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solidFill>
                      <a:srgbClr val="A9D08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5715" marB="0">
                    <a:lnL w="9525">
                      <a:solidFill>
                        <a:srgbClr val="000000"/>
                      </a:solidFill>
                      <a:prstDash val="solid"/>
                    </a:lnL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46494">
                <a:tc gridSpan="2">
                  <a:txBody>
                    <a:bodyPr/>
                    <a:lstStyle/>
                    <a:p>
                      <a:pPr marL="17145">
                        <a:lnSpc>
                          <a:spcPts val="1005"/>
                        </a:lnSpc>
                        <a:spcBef>
                          <a:spcPts val="45"/>
                        </a:spcBef>
                        <a:tabLst>
                          <a:tab pos="1610995" algn="l"/>
                        </a:tabLst>
                      </a:pPr>
                      <a:r>
                        <a:rPr sz="850" spc="5" dirty="0">
                          <a:latin typeface="Times New Roman"/>
                          <a:cs typeface="Times New Roman"/>
                        </a:rPr>
                        <a:t>D</a:t>
                      </a:r>
                      <a:r>
                        <a:rPr sz="850" spc="-65" dirty="0">
                          <a:latin typeface="Times New Roman"/>
                          <a:cs typeface="Times New Roman"/>
                        </a:rPr>
                        <a:t>i</a:t>
                      </a:r>
                      <a:r>
                        <a:rPr sz="850" spc="5" dirty="0">
                          <a:latin typeface="Times New Roman"/>
                          <a:cs typeface="Times New Roman"/>
                        </a:rPr>
                        <a:t>s</a:t>
                      </a:r>
                      <a:r>
                        <a:rPr sz="850" spc="-35" dirty="0">
                          <a:latin typeface="Times New Roman"/>
                          <a:cs typeface="Times New Roman"/>
                        </a:rPr>
                        <a:t>p</a:t>
                      </a:r>
                      <a:r>
                        <a:rPr sz="850" spc="-30" dirty="0">
                          <a:latin typeface="Times New Roman"/>
                          <a:cs typeface="Times New Roman"/>
                        </a:rPr>
                        <a:t>o</a:t>
                      </a:r>
                      <a:r>
                        <a:rPr sz="850" spc="5" dirty="0">
                          <a:latin typeface="Times New Roman"/>
                          <a:cs typeface="Times New Roman"/>
                        </a:rPr>
                        <a:t>s</a:t>
                      </a:r>
                      <a:r>
                        <a:rPr sz="850" spc="20" dirty="0">
                          <a:latin typeface="Times New Roman"/>
                          <a:cs typeface="Times New Roman"/>
                        </a:rPr>
                        <a:t>a</a:t>
                      </a:r>
                      <a:r>
                        <a:rPr sz="850" spc="-30" dirty="0">
                          <a:latin typeface="Times New Roman"/>
                          <a:cs typeface="Times New Roman"/>
                        </a:rPr>
                        <a:t>b</a:t>
                      </a:r>
                      <a:r>
                        <a:rPr sz="850" spc="-70" dirty="0">
                          <a:latin typeface="Times New Roman"/>
                          <a:cs typeface="Times New Roman"/>
                        </a:rPr>
                        <a:t>l</a:t>
                      </a:r>
                      <a:r>
                        <a:rPr sz="850" dirty="0">
                          <a:latin typeface="Times New Roman"/>
                          <a:cs typeface="Times New Roman"/>
                        </a:rPr>
                        <a:t>e</a:t>
                      </a:r>
                      <a:r>
                        <a:rPr sz="850" spc="3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850" spc="-70" dirty="0">
                          <a:latin typeface="Times New Roman"/>
                          <a:cs typeface="Times New Roman"/>
                        </a:rPr>
                        <a:t>i</a:t>
                      </a:r>
                      <a:r>
                        <a:rPr sz="850" spc="-30" dirty="0">
                          <a:latin typeface="Times New Roman"/>
                          <a:cs typeface="Times New Roman"/>
                        </a:rPr>
                        <a:t>n</a:t>
                      </a:r>
                      <a:r>
                        <a:rPr sz="850" spc="15" dirty="0">
                          <a:latin typeface="Times New Roman"/>
                          <a:cs typeface="Times New Roman"/>
                        </a:rPr>
                        <a:t>c</a:t>
                      </a:r>
                      <a:r>
                        <a:rPr sz="850" spc="-30" dirty="0">
                          <a:latin typeface="Times New Roman"/>
                          <a:cs typeface="Times New Roman"/>
                        </a:rPr>
                        <a:t>o</a:t>
                      </a:r>
                      <a:r>
                        <a:rPr sz="850" spc="-40" dirty="0">
                          <a:latin typeface="Times New Roman"/>
                          <a:cs typeface="Times New Roman"/>
                        </a:rPr>
                        <a:t>m</a:t>
                      </a:r>
                      <a:r>
                        <a:rPr sz="850" dirty="0">
                          <a:latin typeface="Times New Roman"/>
                          <a:cs typeface="Times New Roman"/>
                        </a:rPr>
                        <a:t>e	</a:t>
                      </a:r>
                      <a:r>
                        <a:rPr sz="850" spc="-35" dirty="0">
                          <a:latin typeface="Times New Roman"/>
                          <a:cs typeface="Times New Roman"/>
                        </a:rPr>
                        <a:t>2</a:t>
                      </a:r>
                      <a:r>
                        <a:rPr sz="850" spc="-30" dirty="0">
                          <a:latin typeface="Times New Roman"/>
                          <a:cs typeface="Times New Roman"/>
                        </a:rPr>
                        <a:t>12</a:t>
                      </a:r>
                      <a:r>
                        <a:rPr sz="850" spc="10" dirty="0">
                          <a:latin typeface="Times New Roman"/>
                          <a:cs typeface="Times New Roman"/>
                        </a:rPr>
                        <a:t>.</a:t>
                      </a:r>
                      <a:r>
                        <a:rPr sz="850" dirty="0">
                          <a:latin typeface="Times New Roman"/>
                          <a:cs typeface="Times New Roman"/>
                        </a:rPr>
                        <a:t>5</a:t>
                      </a:r>
                      <a:endParaRPr sz="850">
                        <a:latin typeface="Times New Roman"/>
                        <a:cs typeface="Times New Roman"/>
                      </a:endParaRPr>
                    </a:p>
                  </a:txBody>
                  <a:tcPr marL="0" marR="0" marT="571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solidFill>
                      <a:srgbClr val="8EA9D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T w="9525">
                      <a:solidFill>
                        <a:srgbClr val="000000"/>
                      </a:solidFill>
                      <a:prstDash val="soli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aphicFrame>
        <p:nvGraphicFramePr>
          <p:cNvPr id="94" name="object 94"/>
          <p:cNvGraphicFramePr>
            <a:graphicFrameLocks noGrp="1"/>
          </p:cNvGraphicFramePr>
          <p:nvPr/>
        </p:nvGraphicFramePr>
        <p:xfrm>
          <a:off x="4351591" y="4328540"/>
          <a:ext cx="896619" cy="43624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6004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3213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39636"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9525" algn="r">
                        <a:lnSpc>
                          <a:spcPts val="955"/>
                        </a:lnSpc>
                        <a:spcBef>
                          <a:spcPts val="45"/>
                        </a:spcBef>
                      </a:pPr>
                      <a:r>
                        <a:rPr sz="850" spc="-20" dirty="0">
                          <a:latin typeface="Times New Roman"/>
                          <a:cs typeface="Times New Roman"/>
                        </a:rPr>
                        <a:t>275.0</a:t>
                      </a:r>
                      <a:endParaRPr sz="850">
                        <a:latin typeface="Times New Roman"/>
                        <a:cs typeface="Times New Roman"/>
                      </a:endParaRPr>
                    </a:p>
                  </a:txBody>
                  <a:tcPr marL="0" marR="0" marT="5715" marB="0">
                    <a:lnL w="9525">
                      <a:solidFill>
                        <a:srgbClr val="000000"/>
                      </a:solidFill>
                      <a:prstDash val="solid"/>
                    </a:lnL>
                    <a:lnT w="9525">
                      <a:solidFill>
                        <a:srgbClr val="000000"/>
                      </a:solidFill>
                      <a:prstDash val="soli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46113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9525" algn="r">
                        <a:lnSpc>
                          <a:spcPts val="975"/>
                        </a:lnSpc>
                        <a:spcBef>
                          <a:spcPts val="75"/>
                        </a:spcBef>
                      </a:pPr>
                      <a:r>
                        <a:rPr sz="850" spc="-20" dirty="0">
                          <a:solidFill>
                            <a:srgbClr val="7F7F7F"/>
                          </a:solidFill>
                          <a:latin typeface="Times New Roman"/>
                          <a:cs typeface="Times New Roman"/>
                        </a:rPr>
                        <a:t>12.5</a:t>
                      </a:r>
                      <a:endParaRPr sz="850">
                        <a:latin typeface="Times New Roman"/>
                        <a:cs typeface="Times New Roman"/>
                      </a:endParaRPr>
                    </a:p>
                  </a:txBody>
                  <a:tcPr marL="0" marR="0" marT="9525" marB="0">
                    <a:lnL w="9525">
                      <a:solidFill>
                        <a:srgbClr val="000000"/>
                      </a:solidFill>
                      <a:prstDash val="solid"/>
                    </a:lnL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A9D08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46494">
                <a:tc>
                  <a:txBody>
                    <a:bodyPr/>
                    <a:lstStyle/>
                    <a:p>
                      <a:pPr marL="114300">
                        <a:lnSpc>
                          <a:spcPts val="1005"/>
                        </a:lnSpc>
                        <a:spcBef>
                          <a:spcPts val="45"/>
                        </a:spcBef>
                      </a:pPr>
                      <a:r>
                        <a:rPr sz="850" spc="-35" dirty="0">
                          <a:latin typeface="Times New Roman"/>
                          <a:cs typeface="Times New Roman"/>
                        </a:rPr>
                        <a:t>2</a:t>
                      </a:r>
                      <a:r>
                        <a:rPr sz="850" spc="-30" dirty="0">
                          <a:latin typeface="Times New Roman"/>
                          <a:cs typeface="Times New Roman"/>
                        </a:rPr>
                        <a:t>8</a:t>
                      </a:r>
                      <a:r>
                        <a:rPr sz="850" spc="-35" dirty="0">
                          <a:latin typeface="Times New Roman"/>
                          <a:cs typeface="Times New Roman"/>
                        </a:rPr>
                        <a:t>7</a:t>
                      </a:r>
                      <a:r>
                        <a:rPr sz="850" spc="15" dirty="0">
                          <a:latin typeface="Times New Roman"/>
                          <a:cs typeface="Times New Roman"/>
                        </a:rPr>
                        <a:t>.</a:t>
                      </a:r>
                      <a:r>
                        <a:rPr sz="850" dirty="0">
                          <a:latin typeface="Times New Roman"/>
                          <a:cs typeface="Times New Roman"/>
                        </a:rPr>
                        <a:t>5</a:t>
                      </a:r>
                      <a:endParaRPr sz="850">
                        <a:latin typeface="Times New Roman"/>
                        <a:cs typeface="Times New Roman"/>
                      </a:endParaRPr>
                    </a:p>
                  </a:txBody>
                  <a:tcPr marL="0" marR="0" marT="5715" marB="0"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T w="9525">
                      <a:solidFill>
                        <a:srgbClr val="000000"/>
                      </a:solidFill>
                      <a:prstDash val="soli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95" name="object 95"/>
          <p:cNvSpPr txBox="1"/>
          <p:nvPr/>
        </p:nvSpPr>
        <p:spPr>
          <a:xfrm>
            <a:off x="5721422" y="4612236"/>
            <a:ext cx="208279" cy="15430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850" spc="-35" dirty="0">
                <a:latin typeface="Times New Roman"/>
                <a:cs typeface="Times New Roman"/>
              </a:rPr>
              <a:t>2</a:t>
            </a:r>
            <a:r>
              <a:rPr sz="850" spc="-40" dirty="0">
                <a:latin typeface="Times New Roman"/>
                <a:cs typeface="Times New Roman"/>
              </a:rPr>
              <a:t>5</a:t>
            </a:r>
            <a:r>
              <a:rPr sz="850" spc="10" dirty="0">
                <a:latin typeface="Times New Roman"/>
                <a:cs typeface="Times New Roman"/>
              </a:rPr>
              <a:t>.</a:t>
            </a:r>
            <a:r>
              <a:rPr sz="850" spc="-5" dirty="0">
                <a:latin typeface="Times New Roman"/>
                <a:cs typeface="Times New Roman"/>
              </a:rPr>
              <a:t>0</a:t>
            </a:r>
            <a:endParaRPr sz="850">
              <a:latin typeface="Times New Roman"/>
              <a:cs typeface="Times New Roman"/>
            </a:endParaRPr>
          </a:p>
        </p:txBody>
      </p:sp>
      <p:graphicFrame>
        <p:nvGraphicFramePr>
          <p:cNvPr id="96" name="object 96"/>
          <p:cNvGraphicFramePr>
            <a:graphicFrameLocks noGrp="1"/>
          </p:cNvGraphicFramePr>
          <p:nvPr/>
        </p:nvGraphicFramePr>
        <p:xfrm>
          <a:off x="6780085" y="4328540"/>
          <a:ext cx="905510" cy="44069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6004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3276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39636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 marR="10160" algn="r">
                        <a:lnSpc>
                          <a:spcPts val="955"/>
                        </a:lnSpc>
                        <a:spcBef>
                          <a:spcPts val="45"/>
                        </a:spcBef>
                      </a:pPr>
                      <a:r>
                        <a:rPr sz="850" spc="-20" dirty="0">
                          <a:latin typeface="Times New Roman"/>
                          <a:cs typeface="Times New Roman"/>
                        </a:rPr>
                        <a:t>525.0</a:t>
                      </a:r>
                      <a:endParaRPr sz="850">
                        <a:latin typeface="Times New Roman"/>
                        <a:cs typeface="Times New Roman"/>
                      </a:endParaRPr>
                    </a:p>
                  </a:txBody>
                  <a:tcPr marL="0" marR="0" marT="5715" marB="0">
                    <a:lnL w="9525">
                      <a:solidFill>
                        <a:srgbClr val="000000"/>
                      </a:solidFill>
                      <a:prstDash val="solid"/>
                    </a:lnL>
                    <a:lnT w="9525">
                      <a:solidFill>
                        <a:srgbClr val="000000"/>
                      </a:solidFill>
                      <a:prstDash val="soli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46113">
                <a:tc>
                  <a:txBody>
                    <a:bodyPr/>
                    <a:lstStyle/>
                    <a:p>
                      <a:pPr marR="6350" algn="r">
                        <a:lnSpc>
                          <a:spcPts val="975"/>
                        </a:lnSpc>
                        <a:spcBef>
                          <a:spcPts val="75"/>
                        </a:spcBef>
                      </a:pPr>
                      <a:r>
                        <a:rPr sz="850" spc="-20" dirty="0">
                          <a:solidFill>
                            <a:srgbClr val="7F7F7F"/>
                          </a:solidFill>
                          <a:latin typeface="Times New Roman"/>
                          <a:cs typeface="Times New Roman"/>
                        </a:rPr>
                        <a:t>12.5</a:t>
                      </a:r>
                      <a:endParaRPr sz="850">
                        <a:latin typeface="Times New Roman"/>
                        <a:cs typeface="Times New Roman"/>
                      </a:endParaRPr>
                    </a:p>
                  </a:txBody>
                  <a:tcPr marL="0" marR="0" marT="9525" marB="0">
                    <a:lnR w="9525">
                      <a:solidFill>
                        <a:srgbClr val="000000"/>
                      </a:solidFill>
                      <a:prstDash val="solid"/>
                    </a:lnR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marR="10160" algn="r">
                        <a:lnSpc>
                          <a:spcPts val="975"/>
                        </a:lnSpc>
                        <a:spcBef>
                          <a:spcPts val="75"/>
                        </a:spcBef>
                      </a:pPr>
                      <a:r>
                        <a:rPr sz="850" spc="-20" dirty="0">
                          <a:solidFill>
                            <a:srgbClr val="7F7F7F"/>
                          </a:solidFill>
                          <a:latin typeface="Times New Roman"/>
                          <a:cs typeface="Times New Roman"/>
                        </a:rPr>
                        <a:t>12.5</a:t>
                      </a:r>
                      <a:endParaRPr sz="850">
                        <a:latin typeface="Times New Roman"/>
                        <a:cs typeface="Times New Roman"/>
                      </a:endParaRPr>
                    </a:p>
                  </a:txBody>
                  <a:tcPr marL="0" marR="0" marT="9525" marB="0">
                    <a:lnL w="9525">
                      <a:solidFill>
                        <a:srgbClr val="000000"/>
                      </a:solidFill>
                      <a:prstDash val="solid"/>
                    </a:lnL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A9D08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46494">
                <a:tc>
                  <a:txBody>
                    <a:bodyPr/>
                    <a:lstStyle/>
                    <a:p>
                      <a:pPr marR="6350" algn="r">
                        <a:lnSpc>
                          <a:spcPts val="1005"/>
                        </a:lnSpc>
                        <a:spcBef>
                          <a:spcPts val="45"/>
                        </a:spcBef>
                      </a:pPr>
                      <a:r>
                        <a:rPr sz="850" spc="-20" dirty="0">
                          <a:latin typeface="Times New Roman"/>
                          <a:cs typeface="Times New Roman"/>
                        </a:rPr>
                        <a:t>525.0</a:t>
                      </a:r>
                      <a:endParaRPr sz="850">
                        <a:latin typeface="Times New Roman"/>
                        <a:cs typeface="Times New Roman"/>
                      </a:endParaRPr>
                    </a:p>
                  </a:txBody>
                  <a:tcPr marL="0" marR="0" marT="5715" marB="0"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T w="9525">
                      <a:solidFill>
                        <a:srgbClr val="000000"/>
                      </a:solidFill>
                      <a:prstDash val="soli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97" name="object 97"/>
          <p:cNvSpPr txBox="1"/>
          <p:nvPr/>
        </p:nvSpPr>
        <p:spPr>
          <a:xfrm>
            <a:off x="3149608" y="4897983"/>
            <a:ext cx="241300" cy="15430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850" dirty="0">
                <a:latin typeface="Times New Roman"/>
                <a:cs typeface="Times New Roman"/>
              </a:rPr>
              <a:t>Us</a:t>
            </a:r>
            <a:r>
              <a:rPr sz="850" spc="15" dirty="0">
                <a:latin typeface="Times New Roman"/>
                <a:cs typeface="Times New Roman"/>
              </a:rPr>
              <a:t>es</a:t>
            </a:r>
            <a:endParaRPr sz="850">
              <a:latin typeface="Times New Roman"/>
              <a:cs typeface="Times New Roman"/>
            </a:endParaRPr>
          </a:p>
        </p:txBody>
      </p:sp>
      <p:sp>
        <p:nvSpPr>
          <p:cNvPr id="98" name="object 98"/>
          <p:cNvSpPr txBox="1"/>
          <p:nvPr/>
        </p:nvSpPr>
        <p:spPr>
          <a:xfrm>
            <a:off x="3556515" y="4897983"/>
            <a:ext cx="467359" cy="15430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850" spc="-5" dirty="0">
                <a:latin typeface="Times New Roman"/>
                <a:cs typeface="Times New Roman"/>
              </a:rPr>
              <a:t>R</a:t>
            </a:r>
            <a:r>
              <a:rPr sz="850" spc="15" dirty="0">
                <a:latin typeface="Times New Roman"/>
                <a:cs typeface="Times New Roman"/>
              </a:rPr>
              <a:t>e</a:t>
            </a:r>
            <a:r>
              <a:rPr sz="850" dirty="0">
                <a:latin typeface="Times New Roman"/>
                <a:cs typeface="Times New Roman"/>
              </a:rPr>
              <a:t>s</a:t>
            </a:r>
            <a:r>
              <a:rPr sz="850" spc="-35" dirty="0">
                <a:latin typeface="Times New Roman"/>
                <a:cs typeface="Times New Roman"/>
              </a:rPr>
              <a:t>o</a:t>
            </a:r>
            <a:r>
              <a:rPr sz="850" spc="-40" dirty="0">
                <a:latin typeface="Times New Roman"/>
                <a:cs typeface="Times New Roman"/>
              </a:rPr>
              <a:t>u</a:t>
            </a:r>
            <a:r>
              <a:rPr sz="850" spc="-5" dirty="0">
                <a:latin typeface="Times New Roman"/>
                <a:cs typeface="Times New Roman"/>
              </a:rPr>
              <a:t>r</a:t>
            </a:r>
            <a:r>
              <a:rPr sz="850" spc="15" dirty="0">
                <a:latin typeface="Times New Roman"/>
                <a:cs typeface="Times New Roman"/>
              </a:rPr>
              <a:t>c</a:t>
            </a:r>
            <a:r>
              <a:rPr sz="850" spc="10" dirty="0">
                <a:latin typeface="Times New Roman"/>
                <a:cs typeface="Times New Roman"/>
              </a:rPr>
              <a:t>e</a:t>
            </a:r>
            <a:r>
              <a:rPr sz="850" spc="-5" dirty="0">
                <a:latin typeface="Times New Roman"/>
                <a:cs typeface="Times New Roman"/>
              </a:rPr>
              <a:t>s</a:t>
            </a:r>
            <a:endParaRPr sz="850">
              <a:latin typeface="Times New Roman"/>
              <a:cs typeface="Times New Roman"/>
            </a:endParaRPr>
          </a:p>
        </p:txBody>
      </p:sp>
      <p:sp>
        <p:nvSpPr>
          <p:cNvPr id="99" name="object 99"/>
          <p:cNvSpPr txBox="1"/>
          <p:nvPr/>
        </p:nvSpPr>
        <p:spPr>
          <a:xfrm>
            <a:off x="4364250" y="4897983"/>
            <a:ext cx="238760" cy="15430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850" dirty="0">
                <a:latin typeface="Times New Roman"/>
                <a:cs typeface="Times New Roman"/>
              </a:rPr>
              <a:t>Us</a:t>
            </a:r>
            <a:r>
              <a:rPr sz="850" spc="15" dirty="0">
                <a:latin typeface="Times New Roman"/>
                <a:cs typeface="Times New Roman"/>
              </a:rPr>
              <a:t>e</a:t>
            </a:r>
            <a:r>
              <a:rPr sz="850" spc="-5" dirty="0">
                <a:latin typeface="Times New Roman"/>
                <a:cs typeface="Times New Roman"/>
              </a:rPr>
              <a:t>s</a:t>
            </a:r>
            <a:endParaRPr sz="850">
              <a:latin typeface="Times New Roman"/>
              <a:cs typeface="Times New Roman"/>
            </a:endParaRPr>
          </a:p>
        </p:txBody>
      </p:sp>
      <p:sp>
        <p:nvSpPr>
          <p:cNvPr id="100" name="object 100"/>
          <p:cNvSpPr txBox="1"/>
          <p:nvPr/>
        </p:nvSpPr>
        <p:spPr>
          <a:xfrm>
            <a:off x="4771124" y="4897983"/>
            <a:ext cx="470534" cy="15430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850" spc="-5" dirty="0">
                <a:latin typeface="Times New Roman"/>
                <a:cs typeface="Times New Roman"/>
              </a:rPr>
              <a:t>Resources</a:t>
            </a:r>
            <a:endParaRPr sz="850">
              <a:latin typeface="Times New Roman"/>
              <a:cs typeface="Times New Roman"/>
            </a:endParaRPr>
          </a:p>
        </p:txBody>
      </p:sp>
      <p:sp>
        <p:nvSpPr>
          <p:cNvPr id="101" name="object 101"/>
          <p:cNvSpPr txBox="1"/>
          <p:nvPr/>
        </p:nvSpPr>
        <p:spPr>
          <a:xfrm>
            <a:off x="5578132" y="4897983"/>
            <a:ext cx="238760" cy="15430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850" spc="5" dirty="0">
                <a:latin typeface="Times New Roman"/>
                <a:cs typeface="Times New Roman"/>
              </a:rPr>
              <a:t>U</a:t>
            </a:r>
            <a:r>
              <a:rPr sz="850" dirty="0">
                <a:latin typeface="Times New Roman"/>
                <a:cs typeface="Times New Roman"/>
              </a:rPr>
              <a:t>s</a:t>
            </a:r>
            <a:r>
              <a:rPr sz="850" spc="10" dirty="0">
                <a:latin typeface="Times New Roman"/>
                <a:cs typeface="Times New Roman"/>
              </a:rPr>
              <a:t>e</a:t>
            </a:r>
            <a:r>
              <a:rPr sz="850" spc="-5" dirty="0">
                <a:latin typeface="Times New Roman"/>
                <a:cs typeface="Times New Roman"/>
              </a:rPr>
              <a:t>s</a:t>
            </a:r>
            <a:endParaRPr sz="850">
              <a:latin typeface="Times New Roman"/>
              <a:cs typeface="Times New Roman"/>
            </a:endParaRPr>
          </a:p>
        </p:txBody>
      </p:sp>
      <p:sp>
        <p:nvSpPr>
          <p:cNvPr id="102" name="object 102"/>
          <p:cNvSpPr txBox="1"/>
          <p:nvPr/>
        </p:nvSpPr>
        <p:spPr>
          <a:xfrm>
            <a:off x="5985766" y="4897983"/>
            <a:ext cx="467359" cy="15430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850" spc="-5" dirty="0">
                <a:latin typeface="Times New Roman"/>
                <a:cs typeface="Times New Roman"/>
              </a:rPr>
              <a:t>R</a:t>
            </a:r>
            <a:r>
              <a:rPr sz="850" spc="10" dirty="0">
                <a:latin typeface="Times New Roman"/>
                <a:cs typeface="Times New Roman"/>
              </a:rPr>
              <a:t>e</a:t>
            </a:r>
            <a:r>
              <a:rPr sz="850" dirty="0">
                <a:latin typeface="Times New Roman"/>
                <a:cs typeface="Times New Roman"/>
              </a:rPr>
              <a:t>s</a:t>
            </a:r>
            <a:r>
              <a:rPr sz="850" spc="-35" dirty="0">
                <a:latin typeface="Times New Roman"/>
                <a:cs typeface="Times New Roman"/>
              </a:rPr>
              <a:t>ou</a:t>
            </a:r>
            <a:r>
              <a:rPr sz="850" spc="-5" dirty="0">
                <a:latin typeface="Times New Roman"/>
                <a:cs typeface="Times New Roman"/>
              </a:rPr>
              <a:t>r</a:t>
            </a:r>
            <a:r>
              <a:rPr sz="850" spc="10" dirty="0">
                <a:latin typeface="Times New Roman"/>
                <a:cs typeface="Times New Roman"/>
              </a:rPr>
              <a:t>c</a:t>
            </a:r>
            <a:r>
              <a:rPr sz="850" spc="15" dirty="0">
                <a:latin typeface="Times New Roman"/>
                <a:cs typeface="Times New Roman"/>
              </a:rPr>
              <a:t>e</a:t>
            </a:r>
            <a:r>
              <a:rPr sz="850" spc="-5" dirty="0">
                <a:latin typeface="Times New Roman"/>
                <a:cs typeface="Times New Roman"/>
              </a:rPr>
              <a:t>s</a:t>
            </a:r>
            <a:endParaRPr sz="850">
              <a:latin typeface="Times New Roman"/>
              <a:cs typeface="Times New Roman"/>
            </a:endParaRPr>
          </a:p>
        </p:txBody>
      </p:sp>
      <p:sp>
        <p:nvSpPr>
          <p:cNvPr id="103" name="object 103"/>
          <p:cNvSpPr txBox="1"/>
          <p:nvPr/>
        </p:nvSpPr>
        <p:spPr>
          <a:xfrm>
            <a:off x="6792741" y="4897983"/>
            <a:ext cx="238760" cy="15430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850" dirty="0">
                <a:latin typeface="Times New Roman"/>
                <a:cs typeface="Times New Roman"/>
              </a:rPr>
              <a:t>U</a:t>
            </a:r>
            <a:r>
              <a:rPr sz="850" spc="5" dirty="0">
                <a:latin typeface="Times New Roman"/>
                <a:cs typeface="Times New Roman"/>
              </a:rPr>
              <a:t>s</a:t>
            </a:r>
            <a:r>
              <a:rPr sz="850" spc="10" dirty="0">
                <a:latin typeface="Times New Roman"/>
                <a:cs typeface="Times New Roman"/>
              </a:rPr>
              <a:t>e</a:t>
            </a:r>
            <a:r>
              <a:rPr sz="850" spc="-5" dirty="0">
                <a:latin typeface="Times New Roman"/>
                <a:cs typeface="Times New Roman"/>
              </a:rPr>
              <a:t>s</a:t>
            </a:r>
            <a:endParaRPr sz="850">
              <a:latin typeface="Times New Roman"/>
              <a:cs typeface="Times New Roman"/>
            </a:endParaRPr>
          </a:p>
        </p:txBody>
      </p:sp>
      <p:sp>
        <p:nvSpPr>
          <p:cNvPr id="104" name="object 104"/>
          <p:cNvSpPr txBox="1"/>
          <p:nvPr/>
        </p:nvSpPr>
        <p:spPr>
          <a:xfrm>
            <a:off x="7200375" y="4897983"/>
            <a:ext cx="470534" cy="15430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850" spc="-5" dirty="0">
                <a:latin typeface="Times New Roman"/>
                <a:cs typeface="Times New Roman"/>
              </a:rPr>
              <a:t>Resources</a:t>
            </a:r>
            <a:endParaRPr sz="850">
              <a:latin typeface="Times New Roman"/>
              <a:cs typeface="Times New Roman"/>
            </a:endParaRPr>
          </a:p>
        </p:txBody>
      </p:sp>
      <p:sp>
        <p:nvSpPr>
          <p:cNvPr id="105" name="object 105"/>
          <p:cNvSpPr txBox="1"/>
          <p:nvPr/>
        </p:nvSpPr>
        <p:spPr>
          <a:xfrm>
            <a:off x="4985323" y="5041243"/>
            <a:ext cx="258445" cy="15430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850" spc="-35" dirty="0">
                <a:latin typeface="Times New Roman"/>
                <a:cs typeface="Times New Roman"/>
              </a:rPr>
              <a:t>28</a:t>
            </a:r>
            <a:r>
              <a:rPr sz="850" spc="-40" dirty="0">
                <a:latin typeface="Times New Roman"/>
                <a:cs typeface="Times New Roman"/>
              </a:rPr>
              <a:t>7</a:t>
            </a:r>
            <a:r>
              <a:rPr sz="850" spc="10" dirty="0">
                <a:latin typeface="Times New Roman"/>
                <a:cs typeface="Times New Roman"/>
              </a:rPr>
              <a:t>.</a:t>
            </a:r>
            <a:r>
              <a:rPr sz="850" spc="-5" dirty="0">
                <a:latin typeface="Times New Roman"/>
                <a:cs typeface="Times New Roman"/>
              </a:rPr>
              <a:t>5</a:t>
            </a:r>
            <a:endParaRPr sz="850">
              <a:latin typeface="Times New Roman"/>
              <a:cs typeface="Times New Roman"/>
            </a:endParaRPr>
          </a:p>
        </p:txBody>
      </p:sp>
      <p:sp>
        <p:nvSpPr>
          <p:cNvPr id="106" name="object 106"/>
          <p:cNvSpPr txBox="1"/>
          <p:nvPr/>
        </p:nvSpPr>
        <p:spPr>
          <a:xfrm>
            <a:off x="6250229" y="5041243"/>
            <a:ext cx="207010" cy="15430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850" spc="-40" dirty="0">
                <a:latin typeface="Times New Roman"/>
                <a:cs typeface="Times New Roman"/>
              </a:rPr>
              <a:t>2</a:t>
            </a:r>
            <a:r>
              <a:rPr sz="850" spc="-35" dirty="0">
                <a:latin typeface="Times New Roman"/>
                <a:cs typeface="Times New Roman"/>
              </a:rPr>
              <a:t>5</a:t>
            </a:r>
            <a:r>
              <a:rPr sz="850" spc="5" dirty="0">
                <a:latin typeface="Times New Roman"/>
                <a:cs typeface="Times New Roman"/>
              </a:rPr>
              <a:t>.</a:t>
            </a:r>
            <a:r>
              <a:rPr sz="850" spc="-5" dirty="0">
                <a:latin typeface="Times New Roman"/>
                <a:cs typeface="Times New Roman"/>
              </a:rPr>
              <a:t>0</a:t>
            </a:r>
            <a:endParaRPr sz="850">
              <a:latin typeface="Times New Roman"/>
              <a:cs typeface="Times New Roman"/>
            </a:endParaRPr>
          </a:p>
        </p:txBody>
      </p:sp>
      <p:sp>
        <p:nvSpPr>
          <p:cNvPr id="107" name="object 107"/>
          <p:cNvSpPr txBox="1"/>
          <p:nvPr/>
        </p:nvSpPr>
        <p:spPr>
          <a:xfrm>
            <a:off x="4557068" y="5183742"/>
            <a:ext cx="157480" cy="15430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850" spc="-40" dirty="0">
                <a:latin typeface="Times New Roman"/>
                <a:cs typeface="Times New Roman"/>
              </a:rPr>
              <a:t>0</a:t>
            </a:r>
            <a:r>
              <a:rPr sz="850" spc="10" dirty="0">
                <a:latin typeface="Times New Roman"/>
                <a:cs typeface="Times New Roman"/>
              </a:rPr>
              <a:t>.</a:t>
            </a:r>
            <a:r>
              <a:rPr sz="850" spc="-5" dirty="0">
                <a:latin typeface="Times New Roman"/>
                <a:cs typeface="Times New Roman"/>
              </a:rPr>
              <a:t>0</a:t>
            </a:r>
            <a:endParaRPr sz="850">
              <a:latin typeface="Times New Roman"/>
              <a:cs typeface="Times New Roman"/>
            </a:endParaRPr>
          </a:p>
        </p:txBody>
      </p:sp>
      <p:sp>
        <p:nvSpPr>
          <p:cNvPr id="108" name="object 108"/>
          <p:cNvSpPr txBox="1"/>
          <p:nvPr/>
        </p:nvSpPr>
        <p:spPr>
          <a:xfrm>
            <a:off x="5771698" y="5183742"/>
            <a:ext cx="157480" cy="15430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850" spc="-40" dirty="0">
                <a:latin typeface="Times New Roman"/>
                <a:cs typeface="Times New Roman"/>
              </a:rPr>
              <a:t>0</a:t>
            </a:r>
            <a:r>
              <a:rPr sz="850" spc="10" dirty="0">
                <a:latin typeface="Times New Roman"/>
                <a:cs typeface="Times New Roman"/>
              </a:rPr>
              <a:t>.</a:t>
            </a:r>
            <a:r>
              <a:rPr sz="850" spc="-5" dirty="0">
                <a:latin typeface="Times New Roman"/>
                <a:cs typeface="Times New Roman"/>
              </a:rPr>
              <a:t>0</a:t>
            </a:r>
            <a:endParaRPr sz="850">
              <a:latin typeface="Times New Roman"/>
              <a:cs typeface="Times New Roman"/>
            </a:endParaRPr>
          </a:p>
        </p:txBody>
      </p:sp>
      <p:graphicFrame>
        <p:nvGraphicFramePr>
          <p:cNvPr id="109" name="object 109"/>
          <p:cNvGraphicFramePr>
            <a:graphicFrameLocks noGrp="1"/>
          </p:cNvGraphicFramePr>
          <p:nvPr/>
        </p:nvGraphicFramePr>
        <p:xfrm>
          <a:off x="1640204" y="5042534"/>
          <a:ext cx="2393950" cy="72707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49606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5369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334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25386">
                <a:tc>
                  <a:txBody>
                    <a:bodyPr/>
                    <a:lstStyle/>
                    <a:p>
                      <a:pPr marL="1714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850" spc="-25" dirty="0">
                          <a:latin typeface="Times New Roman"/>
                          <a:cs typeface="Times New Roman"/>
                        </a:rPr>
                        <a:t>Disposable</a:t>
                      </a:r>
                      <a:r>
                        <a:rPr sz="850" spc="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850" spc="-30" dirty="0">
                          <a:latin typeface="Times New Roman"/>
                          <a:cs typeface="Times New Roman"/>
                        </a:rPr>
                        <a:t>income</a:t>
                      </a:r>
                      <a:endParaRPr sz="850">
                        <a:latin typeface="Times New Roman"/>
                        <a:cs typeface="Times New Roman"/>
                      </a:endParaRPr>
                    </a:p>
                    <a:p>
                      <a:pPr marL="81915" marR="208279" indent="-64769">
                        <a:lnSpc>
                          <a:spcPts val="1130"/>
                        </a:lnSpc>
                      </a:pPr>
                      <a:r>
                        <a:rPr sz="850" spc="-20" dirty="0">
                          <a:latin typeface="Times New Roman"/>
                          <a:cs typeface="Times New Roman"/>
                        </a:rPr>
                        <a:t>F</a:t>
                      </a:r>
                      <a:r>
                        <a:rPr sz="850" spc="-70" dirty="0">
                          <a:latin typeface="Times New Roman"/>
                          <a:cs typeface="Times New Roman"/>
                        </a:rPr>
                        <a:t>i</a:t>
                      </a:r>
                      <a:r>
                        <a:rPr sz="850" spc="-30" dirty="0">
                          <a:latin typeface="Times New Roman"/>
                          <a:cs typeface="Times New Roman"/>
                        </a:rPr>
                        <a:t>n</a:t>
                      </a:r>
                      <a:r>
                        <a:rPr sz="850" spc="20" dirty="0">
                          <a:latin typeface="Times New Roman"/>
                          <a:cs typeface="Times New Roman"/>
                        </a:rPr>
                        <a:t>a</a:t>
                      </a:r>
                      <a:r>
                        <a:rPr sz="850" dirty="0">
                          <a:latin typeface="Times New Roman"/>
                          <a:cs typeface="Times New Roman"/>
                        </a:rPr>
                        <a:t>l</a:t>
                      </a:r>
                      <a:r>
                        <a:rPr sz="850" spc="-6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850" spc="20" dirty="0">
                          <a:latin typeface="Times New Roman"/>
                          <a:cs typeface="Times New Roman"/>
                        </a:rPr>
                        <a:t>c</a:t>
                      </a:r>
                      <a:r>
                        <a:rPr sz="850" spc="-30" dirty="0">
                          <a:latin typeface="Times New Roman"/>
                          <a:cs typeface="Times New Roman"/>
                        </a:rPr>
                        <a:t>o</a:t>
                      </a:r>
                      <a:r>
                        <a:rPr sz="850" spc="-35" dirty="0">
                          <a:latin typeface="Times New Roman"/>
                          <a:cs typeface="Times New Roman"/>
                        </a:rPr>
                        <a:t>n</a:t>
                      </a:r>
                      <a:r>
                        <a:rPr sz="850" spc="5" dirty="0">
                          <a:latin typeface="Times New Roman"/>
                          <a:cs typeface="Times New Roman"/>
                        </a:rPr>
                        <a:t>s</a:t>
                      </a:r>
                      <a:r>
                        <a:rPr sz="850" spc="-30" dirty="0">
                          <a:latin typeface="Times New Roman"/>
                          <a:cs typeface="Times New Roman"/>
                        </a:rPr>
                        <a:t>u</a:t>
                      </a:r>
                      <a:r>
                        <a:rPr sz="850" spc="-40" dirty="0">
                          <a:latin typeface="Times New Roman"/>
                          <a:cs typeface="Times New Roman"/>
                        </a:rPr>
                        <a:t>m</a:t>
                      </a:r>
                      <a:r>
                        <a:rPr sz="850" spc="-30" dirty="0">
                          <a:latin typeface="Times New Roman"/>
                          <a:cs typeface="Times New Roman"/>
                        </a:rPr>
                        <a:t>p</a:t>
                      </a:r>
                      <a:r>
                        <a:rPr sz="850" spc="-15" dirty="0">
                          <a:latin typeface="Times New Roman"/>
                          <a:cs typeface="Times New Roman"/>
                        </a:rPr>
                        <a:t>t</a:t>
                      </a:r>
                      <a:r>
                        <a:rPr sz="850" spc="-70" dirty="0">
                          <a:latin typeface="Times New Roman"/>
                          <a:cs typeface="Times New Roman"/>
                        </a:rPr>
                        <a:t>i</a:t>
                      </a:r>
                      <a:r>
                        <a:rPr sz="850" spc="-30" dirty="0">
                          <a:latin typeface="Times New Roman"/>
                          <a:cs typeface="Times New Roman"/>
                        </a:rPr>
                        <a:t>o</a:t>
                      </a:r>
                      <a:r>
                        <a:rPr sz="850" dirty="0">
                          <a:latin typeface="Times New Roman"/>
                          <a:cs typeface="Times New Roman"/>
                        </a:rPr>
                        <a:t>n</a:t>
                      </a:r>
                      <a:r>
                        <a:rPr sz="850" spc="-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850" spc="20" dirty="0">
                          <a:latin typeface="Times New Roman"/>
                          <a:cs typeface="Times New Roman"/>
                        </a:rPr>
                        <a:t>e</a:t>
                      </a:r>
                      <a:r>
                        <a:rPr sz="850" spc="-35" dirty="0">
                          <a:latin typeface="Times New Roman"/>
                          <a:cs typeface="Times New Roman"/>
                        </a:rPr>
                        <a:t>x</a:t>
                      </a:r>
                      <a:r>
                        <a:rPr sz="850" spc="-30" dirty="0">
                          <a:latin typeface="Times New Roman"/>
                          <a:cs typeface="Times New Roman"/>
                        </a:rPr>
                        <a:t>p</a:t>
                      </a:r>
                      <a:r>
                        <a:rPr sz="850" spc="20" dirty="0">
                          <a:latin typeface="Times New Roman"/>
                          <a:cs typeface="Times New Roman"/>
                        </a:rPr>
                        <a:t>e</a:t>
                      </a:r>
                      <a:r>
                        <a:rPr sz="850" spc="-35" dirty="0">
                          <a:latin typeface="Times New Roman"/>
                          <a:cs typeface="Times New Roman"/>
                        </a:rPr>
                        <a:t>n</a:t>
                      </a:r>
                      <a:r>
                        <a:rPr sz="850" spc="-30" dirty="0">
                          <a:latin typeface="Times New Roman"/>
                          <a:cs typeface="Times New Roman"/>
                        </a:rPr>
                        <a:t>d</a:t>
                      </a:r>
                      <a:r>
                        <a:rPr sz="850" spc="-70" dirty="0">
                          <a:latin typeface="Times New Roman"/>
                          <a:cs typeface="Times New Roman"/>
                        </a:rPr>
                        <a:t>i</a:t>
                      </a:r>
                      <a:r>
                        <a:rPr sz="850" spc="-10" dirty="0">
                          <a:latin typeface="Times New Roman"/>
                          <a:cs typeface="Times New Roman"/>
                        </a:rPr>
                        <a:t>t</a:t>
                      </a:r>
                      <a:r>
                        <a:rPr sz="850" spc="-35" dirty="0">
                          <a:latin typeface="Times New Roman"/>
                          <a:cs typeface="Times New Roman"/>
                        </a:rPr>
                        <a:t>u</a:t>
                      </a:r>
                      <a:r>
                        <a:rPr sz="850" dirty="0">
                          <a:latin typeface="Times New Roman"/>
                          <a:cs typeface="Times New Roman"/>
                        </a:rPr>
                        <a:t>re  </a:t>
                      </a:r>
                      <a:r>
                        <a:rPr sz="850" spc="-15" dirty="0">
                          <a:latin typeface="Times New Roman"/>
                          <a:cs typeface="Times New Roman"/>
                        </a:rPr>
                        <a:t>Advertised</a:t>
                      </a:r>
                      <a:r>
                        <a:rPr sz="850" spc="-2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850" spc="-20" dirty="0">
                          <a:latin typeface="Times New Roman"/>
                          <a:cs typeface="Times New Roman"/>
                        </a:rPr>
                        <a:t>product</a:t>
                      </a:r>
                      <a:endParaRPr sz="850">
                        <a:latin typeface="Times New Roman"/>
                        <a:cs typeface="Times New Roman"/>
                      </a:endParaRPr>
                    </a:p>
                  </a:txBody>
                  <a:tcPr marL="0" marR="0" marT="6350" marB="0">
                    <a:lnL w="9525">
                      <a:solidFill>
                        <a:srgbClr val="000000"/>
                      </a:solidFill>
                      <a:prstDash val="solid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  <a:p>
                      <a:pPr marL="114935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850" spc="-35" dirty="0">
                          <a:latin typeface="Times New Roman"/>
                          <a:cs typeface="Times New Roman"/>
                        </a:rPr>
                        <a:t>2</a:t>
                      </a:r>
                      <a:r>
                        <a:rPr sz="850" spc="-30" dirty="0">
                          <a:latin typeface="Times New Roman"/>
                          <a:cs typeface="Times New Roman"/>
                        </a:rPr>
                        <a:t>87</a:t>
                      </a:r>
                      <a:r>
                        <a:rPr sz="850" spc="10" dirty="0">
                          <a:latin typeface="Times New Roman"/>
                          <a:cs typeface="Times New Roman"/>
                        </a:rPr>
                        <a:t>.</a:t>
                      </a:r>
                      <a:r>
                        <a:rPr sz="850" dirty="0">
                          <a:latin typeface="Times New Roman"/>
                          <a:cs typeface="Times New Roman"/>
                        </a:rPr>
                        <a:t>5</a:t>
                      </a:r>
                      <a:endParaRPr sz="850">
                        <a:latin typeface="Times New Roman"/>
                        <a:cs typeface="Times New Roman"/>
                      </a:endParaRPr>
                    </a:p>
                    <a:p>
                      <a:pPr marL="114935">
                        <a:lnSpc>
                          <a:spcPts val="944"/>
                        </a:lnSpc>
                        <a:spcBef>
                          <a:spcPts val="105"/>
                        </a:spcBef>
                      </a:pPr>
                      <a:r>
                        <a:rPr sz="850" spc="-35" dirty="0">
                          <a:solidFill>
                            <a:srgbClr val="7F7F7F"/>
                          </a:solidFill>
                          <a:latin typeface="Times New Roman"/>
                          <a:cs typeface="Times New Roman"/>
                        </a:rPr>
                        <a:t>2</a:t>
                      </a:r>
                      <a:r>
                        <a:rPr sz="850" spc="-30" dirty="0">
                          <a:solidFill>
                            <a:srgbClr val="7F7F7F"/>
                          </a:solidFill>
                          <a:latin typeface="Times New Roman"/>
                          <a:cs typeface="Times New Roman"/>
                        </a:rPr>
                        <a:t>75</a:t>
                      </a:r>
                      <a:r>
                        <a:rPr sz="850" spc="10" dirty="0">
                          <a:solidFill>
                            <a:srgbClr val="7F7F7F"/>
                          </a:solidFill>
                          <a:latin typeface="Times New Roman"/>
                          <a:cs typeface="Times New Roman"/>
                        </a:rPr>
                        <a:t>.</a:t>
                      </a:r>
                      <a:r>
                        <a:rPr sz="850" dirty="0">
                          <a:solidFill>
                            <a:srgbClr val="7F7F7F"/>
                          </a:solidFill>
                          <a:latin typeface="Times New Roman"/>
                          <a:cs typeface="Times New Roman"/>
                        </a:rPr>
                        <a:t>0</a:t>
                      </a:r>
                      <a:endParaRPr sz="850">
                        <a:latin typeface="Times New Roman"/>
                        <a:cs typeface="Times New Roman"/>
                      </a:endParaRPr>
                    </a:p>
                  </a:txBody>
                  <a:tcPr marL="0" marR="0" marT="2540" marB="0"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</a:tcPr>
                </a:tc>
                <a:tc rowSpan="2">
                  <a:txBody>
                    <a:bodyPr/>
                    <a:lstStyle/>
                    <a:p>
                      <a:pPr marL="28257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850" spc="-20" dirty="0">
                          <a:latin typeface="Times New Roman"/>
                          <a:cs typeface="Times New Roman"/>
                        </a:rPr>
                        <a:t>212.5</a:t>
                      </a:r>
                      <a:endParaRPr sz="850">
                        <a:latin typeface="Times New Roman"/>
                        <a:cs typeface="Times New Roman"/>
                      </a:endParaRPr>
                    </a:p>
                  </a:txBody>
                  <a:tcPr marL="0" marR="0" marT="6350" marB="0">
                    <a:lnL w="9525">
                      <a:solidFill>
                        <a:srgbClr val="000000"/>
                      </a:solidFill>
                      <a:prstDash val="solid"/>
                    </a:lnL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46113">
                <a:tc gridSpan="2">
                  <a:txBody>
                    <a:bodyPr/>
                    <a:lstStyle/>
                    <a:p>
                      <a:pPr marL="81915">
                        <a:lnSpc>
                          <a:spcPts val="975"/>
                        </a:lnSpc>
                        <a:spcBef>
                          <a:spcPts val="75"/>
                        </a:spcBef>
                        <a:tabLst>
                          <a:tab pos="1660525" algn="l"/>
                        </a:tabLst>
                      </a:pPr>
                      <a:r>
                        <a:rPr sz="850" spc="-65" dirty="0">
                          <a:latin typeface="Times New Roman"/>
                          <a:cs typeface="Times New Roman"/>
                        </a:rPr>
                        <a:t>"</a:t>
                      </a:r>
                      <a:r>
                        <a:rPr sz="850" spc="-20" dirty="0">
                          <a:latin typeface="Times New Roman"/>
                          <a:cs typeface="Times New Roman"/>
                        </a:rPr>
                        <a:t>F</a:t>
                      </a:r>
                      <a:r>
                        <a:rPr sz="850" spc="-5" dirty="0">
                          <a:latin typeface="Times New Roman"/>
                          <a:cs typeface="Times New Roman"/>
                        </a:rPr>
                        <a:t>r</a:t>
                      </a:r>
                      <a:r>
                        <a:rPr sz="850" spc="20" dirty="0">
                          <a:latin typeface="Times New Roman"/>
                          <a:cs typeface="Times New Roman"/>
                        </a:rPr>
                        <a:t>ee</a:t>
                      </a:r>
                      <a:r>
                        <a:rPr sz="850" dirty="0">
                          <a:latin typeface="Times New Roman"/>
                          <a:cs typeface="Times New Roman"/>
                        </a:rPr>
                        <a:t>"</a:t>
                      </a:r>
                      <a:r>
                        <a:rPr sz="850" spc="-5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850" spc="-30" dirty="0">
                          <a:latin typeface="Times New Roman"/>
                          <a:cs typeface="Times New Roman"/>
                        </a:rPr>
                        <a:t>p</a:t>
                      </a:r>
                      <a:r>
                        <a:rPr sz="850" dirty="0">
                          <a:latin typeface="Times New Roman"/>
                          <a:cs typeface="Times New Roman"/>
                        </a:rPr>
                        <a:t>r</a:t>
                      </a:r>
                      <a:r>
                        <a:rPr sz="850" spc="-35" dirty="0">
                          <a:latin typeface="Times New Roman"/>
                          <a:cs typeface="Times New Roman"/>
                        </a:rPr>
                        <a:t>o</a:t>
                      </a:r>
                      <a:r>
                        <a:rPr sz="850" spc="-30" dirty="0">
                          <a:latin typeface="Times New Roman"/>
                          <a:cs typeface="Times New Roman"/>
                        </a:rPr>
                        <a:t>d</a:t>
                      </a:r>
                      <a:r>
                        <a:rPr sz="850" spc="-35" dirty="0">
                          <a:latin typeface="Times New Roman"/>
                          <a:cs typeface="Times New Roman"/>
                        </a:rPr>
                        <a:t>u</a:t>
                      </a:r>
                      <a:r>
                        <a:rPr sz="850" spc="20" dirty="0">
                          <a:latin typeface="Times New Roman"/>
                          <a:cs typeface="Times New Roman"/>
                        </a:rPr>
                        <a:t>c</a:t>
                      </a:r>
                      <a:r>
                        <a:rPr sz="850" spc="-10" dirty="0">
                          <a:latin typeface="Times New Roman"/>
                          <a:cs typeface="Times New Roman"/>
                        </a:rPr>
                        <a:t>t</a:t>
                      </a:r>
                      <a:r>
                        <a:rPr sz="850" dirty="0">
                          <a:latin typeface="Times New Roman"/>
                          <a:cs typeface="Times New Roman"/>
                        </a:rPr>
                        <a:t>s	</a:t>
                      </a:r>
                      <a:r>
                        <a:rPr sz="850" spc="-30" dirty="0">
                          <a:solidFill>
                            <a:srgbClr val="7F7F7F"/>
                          </a:solidFill>
                          <a:latin typeface="Times New Roman"/>
                          <a:cs typeface="Times New Roman"/>
                        </a:rPr>
                        <a:t>12</a:t>
                      </a:r>
                      <a:r>
                        <a:rPr sz="850" spc="10" dirty="0">
                          <a:solidFill>
                            <a:srgbClr val="7F7F7F"/>
                          </a:solidFill>
                          <a:latin typeface="Times New Roman"/>
                          <a:cs typeface="Times New Roman"/>
                        </a:rPr>
                        <a:t>.</a:t>
                      </a:r>
                      <a:r>
                        <a:rPr sz="850" dirty="0">
                          <a:solidFill>
                            <a:srgbClr val="7F7F7F"/>
                          </a:solidFill>
                          <a:latin typeface="Times New Roman"/>
                          <a:cs typeface="Times New Roman"/>
                        </a:rPr>
                        <a:t>5</a:t>
                      </a:r>
                      <a:endParaRPr sz="850">
                        <a:latin typeface="Times New Roman"/>
                        <a:cs typeface="Times New Roman"/>
                      </a:endParaRPr>
                    </a:p>
                  </a:txBody>
                  <a:tcPr marL="0" marR="0" marT="952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solidFill>
                      <a:srgbClr val="FFD96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6350" marB="0">
                    <a:lnL w="9525">
                      <a:solidFill>
                        <a:srgbClr val="000000"/>
                      </a:solidFill>
                      <a:prstDash val="solid"/>
                    </a:lnL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47256">
                <a:tc>
                  <a:txBody>
                    <a:bodyPr/>
                    <a:lstStyle/>
                    <a:p>
                      <a:pPr marL="17145">
                        <a:lnSpc>
                          <a:spcPts val="1005"/>
                        </a:lnSpc>
                        <a:spcBef>
                          <a:spcPts val="50"/>
                        </a:spcBef>
                      </a:pPr>
                      <a:r>
                        <a:rPr sz="850" spc="-30" dirty="0">
                          <a:latin typeface="Times New Roman"/>
                          <a:cs typeface="Times New Roman"/>
                        </a:rPr>
                        <a:t>Saving</a:t>
                      </a:r>
                      <a:endParaRPr sz="850">
                        <a:latin typeface="Times New Roman"/>
                        <a:cs typeface="Times New Roman"/>
                      </a:endParaRPr>
                    </a:p>
                  </a:txBody>
                  <a:tcPr marL="0" marR="0" marT="6350" marB="0">
                    <a:lnL w="9525">
                      <a:solidFill>
                        <a:srgbClr val="000000"/>
                      </a:solidFill>
                      <a:prstDash val="solid"/>
                    </a:lnL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marL="121920">
                        <a:lnSpc>
                          <a:spcPts val="1005"/>
                        </a:lnSpc>
                        <a:spcBef>
                          <a:spcPts val="50"/>
                        </a:spcBef>
                      </a:pPr>
                      <a:r>
                        <a:rPr sz="850" spc="-5" dirty="0">
                          <a:latin typeface="Times New Roman"/>
                          <a:cs typeface="Times New Roman"/>
                        </a:rPr>
                        <a:t>-</a:t>
                      </a:r>
                      <a:r>
                        <a:rPr sz="850" spc="-30" dirty="0">
                          <a:latin typeface="Times New Roman"/>
                          <a:cs typeface="Times New Roman"/>
                        </a:rPr>
                        <a:t>75</a:t>
                      </a:r>
                      <a:r>
                        <a:rPr sz="850" spc="10" dirty="0">
                          <a:latin typeface="Times New Roman"/>
                          <a:cs typeface="Times New Roman"/>
                        </a:rPr>
                        <a:t>.</a:t>
                      </a:r>
                      <a:r>
                        <a:rPr sz="850" dirty="0">
                          <a:latin typeface="Times New Roman"/>
                          <a:cs typeface="Times New Roman"/>
                        </a:rPr>
                        <a:t>0</a:t>
                      </a:r>
                      <a:endParaRPr sz="850">
                        <a:latin typeface="Times New Roman"/>
                        <a:cs typeface="Times New Roman"/>
                      </a:endParaRPr>
                    </a:p>
                  </a:txBody>
                  <a:tcPr marL="0" marR="0" marT="6350" marB="0"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T w="9525">
                      <a:solidFill>
                        <a:srgbClr val="000000"/>
                      </a:solidFill>
                      <a:prstDash val="soli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aphicFrame>
        <p:nvGraphicFramePr>
          <p:cNvPr id="110" name="object 110"/>
          <p:cNvGraphicFramePr>
            <a:graphicFrameLocks noGrp="1"/>
          </p:cNvGraphicFramePr>
          <p:nvPr/>
        </p:nvGraphicFramePr>
        <p:xfrm>
          <a:off x="6780085" y="5042534"/>
          <a:ext cx="905510" cy="72707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6004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3276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49654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 marL="28257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850" spc="-20" dirty="0">
                          <a:latin typeface="Times New Roman"/>
                          <a:cs typeface="Times New Roman"/>
                        </a:rPr>
                        <a:t>525.0</a:t>
                      </a:r>
                      <a:endParaRPr sz="850">
                        <a:latin typeface="Times New Roman"/>
                        <a:cs typeface="Times New Roman"/>
                      </a:endParaRPr>
                    </a:p>
                  </a:txBody>
                  <a:tcPr marL="0" marR="0" marT="6350" marB="0">
                    <a:lnL w="9525">
                      <a:solidFill>
                        <a:srgbClr val="000000"/>
                      </a:solidFill>
                      <a:prstDash val="solid"/>
                    </a:lnL>
                    <a:lnT w="9525">
                      <a:solidFill>
                        <a:srgbClr val="000000"/>
                      </a:solidFill>
                      <a:prstDash val="soli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42879">
                <a:tc>
                  <a:txBody>
                    <a:bodyPr/>
                    <a:lstStyle/>
                    <a:p>
                      <a:pPr marR="6350" algn="r">
                        <a:lnSpc>
                          <a:spcPts val="1015"/>
                        </a:lnSpc>
                      </a:pPr>
                      <a:r>
                        <a:rPr sz="850" spc="-20" dirty="0">
                          <a:latin typeface="Times New Roman"/>
                          <a:cs typeface="Times New Roman"/>
                        </a:rPr>
                        <a:t>287.5</a:t>
                      </a:r>
                      <a:endParaRPr sz="85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9525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32852">
                <a:tc>
                  <a:txBody>
                    <a:bodyPr/>
                    <a:lstStyle/>
                    <a:p>
                      <a:pPr marR="6350" algn="r">
                        <a:lnSpc>
                          <a:spcPts val="944"/>
                        </a:lnSpc>
                      </a:pPr>
                      <a:r>
                        <a:rPr sz="850" spc="-20" dirty="0">
                          <a:solidFill>
                            <a:srgbClr val="7F7F7F"/>
                          </a:solidFill>
                          <a:latin typeface="Times New Roman"/>
                          <a:cs typeface="Times New Roman"/>
                        </a:rPr>
                        <a:t>275.0</a:t>
                      </a:r>
                      <a:endParaRPr sz="85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9525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46113">
                <a:tc>
                  <a:txBody>
                    <a:bodyPr/>
                    <a:lstStyle/>
                    <a:p>
                      <a:pPr marR="6350" algn="r">
                        <a:lnSpc>
                          <a:spcPts val="975"/>
                        </a:lnSpc>
                        <a:spcBef>
                          <a:spcPts val="75"/>
                        </a:spcBef>
                      </a:pPr>
                      <a:r>
                        <a:rPr sz="850" spc="-20" dirty="0">
                          <a:solidFill>
                            <a:srgbClr val="7F7F7F"/>
                          </a:solidFill>
                          <a:latin typeface="Times New Roman"/>
                          <a:cs typeface="Times New Roman"/>
                        </a:rPr>
                        <a:t>12.5</a:t>
                      </a:r>
                      <a:endParaRPr sz="850">
                        <a:latin typeface="Times New Roman"/>
                        <a:cs typeface="Times New Roman"/>
                      </a:endParaRPr>
                    </a:p>
                  </a:txBody>
                  <a:tcPr marL="0" marR="0" marT="9525" marB="0">
                    <a:lnR w="9525">
                      <a:solidFill>
                        <a:srgbClr val="000000"/>
                      </a:solidFill>
                      <a:prstDash val="solid"/>
                    </a:lnR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FFD96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47256">
                <a:tc>
                  <a:txBody>
                    <a:bodyPr/>
                    <a:lstStyle/>
                    <a:p>
                      <a:pPr marR="6350" algn="r">
                        <a:lnSpc>
                          <a:spcPts val="1005"/>
                        </a:lnSpc>
                        <a:spcBef>
                          <a:spcPts val="50"/>
                        </a:spcBef>
                      </a:pPr>
                      <a:r>
                        <a:rPr sz="850" spc="-20" dirty="0">
                          <a:latin typeface="Times New Roman"/>
                          <a:cs typeface="Times New Roman"/>
                        </a:rPr>
                        <a:t>237.5</a:t>
                      </a:r>
                      <a:endParaRPr sz="850">
                        <a:latin typeface="Times New Roman"/>
                        <a:cs typeface="Times New Roman"/>
                      </a:endParaRPr>
                    </a:p>
                  </a:txBody>
                  <a:tcPr marL="0" marR="0" marT="6350" marB="0"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T w="9525">
                      <a:solidFill>
                        <a:srgbClr val="000000"/>
                      </a:solidFill>
                      <a:prstDash val="soli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graphicFrame>
        <p:nvGraphicFramePr>
          <p:cNvPr id="111" name="object 111"/>
          <p:cNvGraphicFramePr>
            <a:graphicFrameLocks noGrp="1"/>
          </p:cNvGraphicFramePr>
          <p:nvPr/>
        </p:nvGraphicFramePr>
        <p:xfrm>
          <a:off x="1640204" y="6043040"/>
          <a:ext cx="2393950" cy="101219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5036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536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334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711517">
                <a:tc>
                  <a:txBody>
                    <a:bodyPr/>
                    <a:lstStyle/>
                    <a:p>
                      <a:pPr marL="1714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850" spc="-35" dirty="0">
                          <a:latin typeface="Times New Roman"/>
                          <a:cs typeface="Times New Roman"/>
                        </a:rPr>
                        <a:t>Saving</a:t>
                      </a:r>
                      <a:endParaRPr sz="850">
                        <a:latin typeface="Times New Roman"/>
                        <a:cs typeface="Times New Roman"/>
                      </a:endParaRPr>
                    </a:p>
                    <a:p>
                      <a:pPr marL="81915" marR="248920" indent="-64769">
                        <a:lnSpc>
                          <a:spcPct val="110200"/>
                        </a:lnSpc>
                      </a:pPr>
                      <a:r>
                        <a:rPr sz="850" spc="-50" dirty="0">
                          <a:latin typeface="Times New Roman"/>
                          <a:cs typeface="Times New Roman"/>
                        </a:rPr>
                        <a:t>G</a:t>
                      </a:r>
                      <a:r>
                        <a:rPr sz="850" dirty="0">
                          <a:latin typeface="Times New Roman"/>
                          <a:cs typeface="Times New Roman"/>
                        </a:rPr>
                        <a:t>r</a:t>
                      </a:r>
                      <a:r>
                        <a:rPr sz="850" spc="-30" dirty="0">
                          <a:latin typeface="Times New Roman"/>
                          <a:cs typeface="Times New Roman"/>
                        </a:rPr>
                        <a:t>o</a:t>
                      </a:r>
                      <a:r>
                        <a:rPr sz="850" spc="5" dirty="0">
                          <a:latin typeface="Times New Roman"/>
                          <a:cs typeface="Times New Roman"/>
                        </a:rPr>
                        <a:t>s</a:t>
                      </a:r>
                      <a:r>
                        <a:rPr sz="850" dirty="0">
                          <a:latin typeface="Times New Roman"/>
                          <a:cs typeface="Times New Roman"/>
                        </a:rPr>
                        <a:t>s</a:t>
                      </a:r>
                      <a:r>
                        <a:rPr sz="850" spc="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850" spc="-5" dirty="0">
                          <a:latin typeface="Times New Roman"/>
                          <a:cs typeface="Times New Roman"/>
                        </a:rPr>
                        <a:t>f</a:t>
                      </a:r>
                      <a:r>
                        <a:rPr sz="850" spc="-65" dirty="0">
                          <a:latin typeface="Times New Roman"/>
                          <a:cs typeface="Times New Roman"/>
                        </a:rPr>
                        <a:t>i</a:t>
                      </a:r>
                      <a:r>
                        <a:rPr sz="850" spc="-35" dirty="0">
                          <a:latin typeface="Times New Roman"/>
                          <a:cs typeface="Times New Roman"/>
                        </a:rPr>
                        <a:t>x</a:t>
                      </a:r>
                      <a:r>
                        <a:rPr sz="850" spc="20" dirty="0">
                          <a:latin typeface="Times New Roman"/>
                          <a:cs typeface="Times New Roman"/>
                        </a:rPr>
                        <a:t>e</a:t>
                      </a:r>
                      <a:r>
                        <a:rPr sz="850" dirty="0">
                          <a:latin typeface="Times New Roman"/>
                          <a:cs typeface="Times New Roman"/>
                        </a:rPr>
                        <a:t>d</a:t>
                      </a:r>
                      <a:r>
                        <a:rPr sz="850" spc="-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850" spc="20" dirty="0">
                          <a:latin typeface="Times New Roman"/>
                          <a:cs typeface="Times New Roman"/>
                        </a:rPr>
                        <a:t>c</a:t>
                      </a:r>
                      <a:r>
                        <a:rPr sz="850" spc="15" dirty="0">
                          <a:latin typeface="Times New Roman"/>
                          <a:cs typeface="Times New Roman"/>
                        </a:rPr>
                        <a:t>a</a:t>
                      </a:r>
                      <a:r>
                        <a:rPr sz="850" spc="-30" dirty="0">
                          <a:latin typeface="Times New Roman"/>
                          <a:cs typeface="Times New Roman"/>
                        </a:rPr>
                        <a:t>p</a:t>
                      </a:r>
                      <a:r>
                        <a:rPr sz="850" spc="-70" dirty="0">
                          <a:latin typeface="Times New Roman"/>
                          <a:cs typeface="Times New Roman"/>
                        </a:rPr>
                        <a:t>i</a:t>
                      </a:r>
                      <a:r>
                        <a:rPr sz="850" spc="-15" dirty="0">
                          <a:latin typeface="Times New Roman"/>
                          <a:cs typeface="Times New Roman"/>
                        </a:rPr>
                        <a:t>t</a:t>
                      </a:r>
                      <a:r>
                        <a:rPr sz="850" spc="20" dirty="0">
                          <a:latin typeface="Times New Roman"/>
                          <a:cs typeface="Times New Roman"/>
                        </a:rPr>
                        <a:t>a</a:t>
                      </a:r>
                      <a:r>
                        <a:rPr sz="850" dirty="0">
                          <a:latin typeface="Times New Roman"/>
                          <a:cs typeface="Times New Roman"/>
                        </a:rPr>
                        <a:t>l</a:t>
                      </a:r>
                      <a:r>
                        <a:rPr sz="850" spc="-5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850" dirty="0">
                          <a:latin typeface="Times New Roman"/>
                          <a:cs typeface="Times New Roman"/>
                        </a:rPr>
                        <a:t>f</a:t>
                      </a:r>
                      <a:r>
                        <a:rPr sz="850" spc="-35" dirty="0">
                          <a:latin typeface="Times New Roman"/>
                          <a:cs typeface="Times New Roman"/>
                        </a:rPr>
                        <a:t>o</a:t>
                      </a:r>
                      <a:r>
                        <a:rPr sz="850" dirty="0">
                          <a:latin typeface="Times New Roman"/>
                          <a:cs typeface="Times New Roman"/>
                        </a:rPr>
                        <a:t>r</a:t>
                      </a:r>
                      <a:r>
                        <a:rPr sz="850" spc="-40" dirty="0">
                          <a:latin typeface="Times New Roman"/>
                          <a:cs typeface="Times New Roman"/>
                        </a:rPr>
                        <a:t>m</a:t>
                      </a:r>
                      <a:r>
                        <a:rPr sz="850" spc="20" dirty="0">
                          <a:latin typeface="Times New Roman"/>
                          <a:cs typeface="Times New Roman"/>
                        </a:rPr>
                        <a:t>a</a:t>
                      </a:r>
                      <a:r>
                        <a:rPr sz="850" spc="-15" dirty="0">
                          <a:latin typeface="Times New Roman"/>
                          <a:cs typeface="Times New Roman"/>
                        </a:rPr>
                        <a:t>t</a:t>
                      </a:r>
                      <a:r>
                        <a:rPr sz="850" spc="-70" dirty="0">
                          <a:latin typeface="Times New Roman"/>
                          <a:cs typeface="Times New Roman"/>
                        </a:rPr>
                        <a:t>i</a:t>
                      </a:r>
                      <a:r>
                        <a:rPr sz="850" spc="-30" dirty="0">
                          <a:latin typeface="Times New Roman"/>
                          <a:cs typeface="Times New Roman"/>
                        </a:rPr>
                        <a:t>o</a:t>
                      </a:r>
                      <a:r>
                        <a:rPr sz="850" dirty="0">
                          <a:latin typeface="Times New Roman"/>
                          <a:cs typeface="Times New Roman"/>
                        </a:rPr>
                        <a:t>n  </a:t>
                      </a:r>
                      <a:r>
                        <a:rPr sz="850" spc="-20" dirty="0">
                          <a:latin typeface="Times New Roman"/>
                          <a:cs typeface="Times New Roman"/>
                        </a:rPr>
                        <a:t>S</a:t>
                      </a:r>
                      <a:r>
                        <a:rPr sz="850" spc="-35" dirty="0">
                          <a:latin typeface="Times New Roman"/>
                          <a:cs typeface="Times New Roman"/>
                        </a:rPr>
                        <a:t>o</a:t>
                      </a:r>
                      <a:r>
                        <a:rPr sz="850" dirty="0">
                          <a:latin typeface="Times New Roman"/>
                          <a:cs typeface="Times New Roman"/>
                        </a:rPr>
                        <a:t>f</a:t>
                      </a:r>
                      <a:r>
                        <a:rPr sz="850" spc="-10" dirty="0">
                          <a:latin typeface="Times New Roman"/>
                          <a:cs typeface="Times New Roman"/>
                        </a:rPr>
                        <a:t>t</a:t>
                      </a:r>
                      <a:r>
                        <a:rPr sz="850" spc="5" dirty="0">
                          <a:latin typeface="Times New Roman"/>
                          <a:cs typeface="Times New Roman"/>
                        </a:rPr>
                        <a:t>w</a:t>
                      </a:r>
                      <a:r>
                        <a:rPr sz="850" spc="15" dirty="0">
                          <a:latin typeface="Times New Roman"/>
                          <a:cs typeface="Times New Roman"/>
                        </a:rPr>
                        <a:t>a</a:t>
                      </a:r>
                      <a:r>
                        <a:rPr sz="850" dirty="0">
                          <a:latin typeface="Times New Roman"/>
                          <a:cs typeface="Times New Roman"/>
                        </a:rPr>
                        <a:t>re</a:t>
                      </a:r>
                      <a:r>
                        <a:rPr sz="850" spc="3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850" dirty="0">
                          <a:latin typeface="Times New Roman"/>
                          <a:cs typeface="Times New Roman"/>
                        </a:rPr>
                        <a:t>(</a:t>
                      </a:r>
                      <a:r>
                        <a:rPr sz="850" spc="-30" dirty="0">
                          <a:latin typeface="Times New Roman"/>
                          <a:cs typeface="Times New Roman"/>
                        </a:rPr>
                        <a:t>p</a:t>
                      </a:r>
                      <a:r>
                        <a:rPr sz="850" spc="-70" dirty="0">
                          <a:latin typeface="Times New Roman"/>
                          <a:cs typeface="Times New Roman"/>
                        </a:rPr>
                        <a:t>l</a:t>
                      </a:r>
                      <a:r>
                        <a:rPr sz="850" spc="20" dirty="0">
                          <a:latin typeface="Times New Roman"/>
                          <a:cs typeface="Times New Roman"/>
                        </a:rPr>
                        <a:t>a</a:t>
                      </a:r>
                      <a:r>
                        <a:rPr sz="850" spc="-15" dirty="0">
                          <a:latin typeface="Times New Roman"/>
                          <a:cs typeface="Times New Roman"/>
                        </a:rPr>
                        <a:t>t</a:t>
                      </a:r>
                      <a:r>
                        <a:rPr sz="850" dirty="0">
                          <a:latin typeface="Times New Roman"/>
                          <a:cs typeface="Times New Roman"/>
                        </a:rPr>
                        <a:t>f</a:t>
                      </a:r>
                      <a:r>
                        <a:rPr sz="850" spc="-30" dirty="0">
                          <a:latin typeface="Times New Roman"/>
                          <a:cs typeface="Times New Roman"/>
                        </a:rPr>
                        <a:t>o</a:t>
                      </a:r>
                      <a:r>
                        <a:rPr sz="850" dirty="0">
                          <a:latin typeface="Times New Roman"/>
                          <a:cs typeface="Times New Roman"/>
                        </a:rPr>
                        <a:t>rm</a:t>
                      </a:r>
                      <a:r>
                        <a:rPr sz="850" spc="-3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850" spc="20" dirty="0">
                          <a:latin typeface="Times New Roman"/>
                          <a:cs typeface="Times New Roman"/>
                        </a:rPr>
                        <a:t>a</a:t>
                      </a:r>
                      <a:r>
                        <a:rPr sz="850" spc="5" dirty="0">
                          <a:latin typeface="Times New Roman"/>
                          <a:cs typeface="Times New Roman"/>
                        </a:rPr>
                        <a:t>ss</a:t>
                      </a:r>
                      <a:r>
                        <a:rPr sz="850" spc="20" dirty="0">
                          <a:latin typeface="Times New Roman"/>
                          <a:cs typeface="Times New Roman"/>
                        </a:rPr>
                        <a:t>e</a:t>
                      </a:r>
                      <a:r>
                        <a:rPr sz="850" spc="-15" dirty="0">
                          <a:latin typeface="Times New Roman"/>
                          <a:cs typeface="Times New Roman"/>
                        </a:rPr>
                        <a:t>t</a:t>
                      </a:r>
                      <a:r>
                        <a:rPr sz="850" dirty="0">
                          <a:latin typeface="Times New Roman"/>
                          <a:cs typeface="Times New Roman"/>
                        </a:rPr>
                        <a:t>)  </a:t>
                      </a:r>
                      <a:r>
                        <a:rPr sz="850" spc="-10" dirty="0">
                          <a:latin typeface="Times New Roman"/>
                          <a:cs typeface="Times New Roman"/>
                        </a:rPr>
                        <a:t>Software</a:t>
                      </a:r>
                      <a:r>
                        <a:rPr sz="850" spc="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850" spc="-5" dirty="0">
                          <a:latin typeface="Times New Roman"/>
                          <a:cs typeface="Times New Roman"/>
                        </a:rPr>
                        <a:t>(database</a:t>
                      </a:r>
                      <a:r>
                        <a:rPr sz="850" spc="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850" dirty="0">
                          <a:latin typeface="Times New Roman"/>
                          <a:cs typeface="Times New Roman"/>
                        </a:rPr>
                        <a:t>asset) </a:t>
                      </a:r>
                      <a:r>
                        <a:rPr sz="850" spc="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850" spc="-10" dirty="0">
                          <a:latin typeface="Times New Roman"/>
                          <a:cs typeface="Times New Roman"/>
                        </a:rPr>
                        <a:t>Software</a:t>
                      </a:r>
                      <a:r>
                        <a:rPr sz="850" spc="-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850" spc="-10" dirty="0">
                          <a:latin typeface="Times New Roman"/>
                          <a:cs typeface="Times New Roman"/>
                        </a:rPr>
                        <a:t>(data</a:t>
                      </a:r>
                      <a:r>
                        <a:rPr sz="85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850" spc="5" dirty="0">
                          <a:latin typeface="Times New Roman"/>
                          <a:cs typeface="Times New Roman"/>
                        </a:rPr>
                        <a:t>asset-R&amp;P)</a:t>
                      </a:r>
                      <a:endParaRPr sz="850">
                        <a:latin typeface="Times New Roman"/>
                        <a:cs typeface="Times New Roman"/>
                      </a:endParaRPr>
                    </a:p>
                  </a:txBody>
                  <a:tcPr marL="0" marR="0" marT="6350" marB="0">
                    <a:lnL w="9525">
                      <a:solidFill>
                        <a:srgbClr val="000000"/>
                      </a:solidFill>
                      <a:prstDash val="solid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  <a:p>
                      <a:pPr marL="207010">
                        <a:lnSpc>
                          <a:spcPct val="100000"/>
                        </a:lnSpc>
                      </a:pPr>
                      <a:r>
                        <a:rPr sz="850" spc="-30" dirty="0">
                          <a:latin typeface="Times New Roman"/>
                          <a:cs typeface="Times New Roman"/>
                        </a:rPr>
                        <a:t>0</a:t>
                      </a:r>
                      <a:r>
                        <a:rPr sz="850" spc="10" dirty="0">
                          <a:latin typeface="Times New Roman"/>
                          <a:cs typeface="Times New Roman"/>
                        </a:rPr>
                        <a:t>.</a:t>
                      </a:r>
                      <a:r>
                        <a:rPr sz="850" dirty="0">
                          <a:latin typeface="Times New Roman"/>
                          <a:cs typeface="Times New Roman"/>
                        </a:rPr>
                        <a:t>0</a:t>
                      </a:r>
                      <a:endParaRPr sz="850">
                        <a:latin typeface="Times New Roman"/>
                        <a:cs typeface="Times New Roman"/>
                      </a:endParaRPr>
                    </a:p>
                  </a:txBody>
                  <a:tcPr marL="0" marR="0" marT="3175" marB="0"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</a:tcPr>
                </a:tc>
                <a:tc rowSpan="2">
                  <a:txBody>
                    <a:bodyPr/>
                    <a:lstStyle/>
                    <a:p>
                      <a:pPr marL="29654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850" spc="-15" dirty="0">
                          <a:latin typeface="Times New Roman"/>
                          <a:cs typeface="Times New Roman"/>
                        </a:rPr>
                        <a:t>-75.0</a:t>
                      </a:r>
                      <a:endParaRPr sz="850">
                        <a:latin typeface="Times New Roman"/>
                        <a:cs typeface="Times New Roman"/>
                      </a:endParaRPr>
                    </a:p>
                  </a:txBody>
                  <a:tcPr marL="0" marR="0" marT="6350" marB="0">
                    <a:lnL w="9525">
                      <a:solidFill>
                        <a:srgbClr val="000000"/>
                      </a:solidFill>
                      <a:prstDash val="solid"/>
                    </a:lnL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45732">
                <a:tc>
                  <a:txBody>
                    <a:bodyPr/>
                    <a:lstStyle/>
                    <a:p>
                      <a:pPr marL="81915">
                        <a:lnSpc>
                          <a:spcPts val="975"/>
                        </a:lnSpc>
                        <a:spcBef>
                          <a:spcPts val="75"/>
                        </a:spcBef>
                      </a:pPr>
                      <a:r>
                        <a:rPr sz="850" spc="-10" dirty="0">
                          <a:latin typeface="Times New Roman"/>
                          <a:cs typeface="Times New Roman"/>
                        </a:rPr>
                        <a:t>Software</a:t>
                      </a:r>
                      <a:r>
                        <a:rPr sz="850" spc="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850" spc="-10" dirty="0">
                          <a:latin typeface="Times New Roman"/>
                          <a:cs typeface="Times New Roman"/>
                        </a:rPr>
                        <a:t>(data</a:t>
                      </a:r>
                      <a:r>
                        <a:rPr sz="850" spc="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850" spc="5" dirty="0">
                          <a:latin typeface="Times New Roman"/>
                          <a:cs typeface="Times New Roman"/>
                        </a:rPr>
                        <a:t>asset-OP-P)</a:t>
                      </a:r>
                      <a:endParaRPr sz="850">
                        <a:latin typeface="Times New Roman"/>
                        <a:cs typeface="Times New Roman"/>
                      </a:endParaRPr>
                    </a:p>
                  </a:txBody>
                  <a:tcPr marL="0" marR="0" marT="9525" marB="0">
                    <a:lnL w="9525">
                      <a:solidFill>
                        <a:srgbClr val="000000"/>
                      </a:solidFill>
                      <a:prstDash val="solid"/>
                    </a:lnL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9525">
                      <a:solidFill>
                        <a:srgbClr val="000000"/>
                      </a:solidFill>
                      <a:prstDash val="solid"/>
                    </a:lnR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6350" marB="0">
                    <a:lnL w="9525">
                      <a:solidFill>
                        <a:srgbClr val="000000"/>
                      </a:solidFill>
                      <a:prstDash val="solid"/>
                    </a:lnL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46875">
                <a:tc gridSpan="2">
                  <a:txBody>
                    <a:bodyPr/>
                    <a:lstStyle/>
                    <a:p>
                      <a:pPr marL="17145">
                        <a:lnSpc>
                          <a:spcPts val="1005"/>
                        </a:lnSpc>
                        <a:spcBef>
                          <a:spcPts val="50"/>
                        </a:spcBef>
                        <a:tabLst>
                          <a:tab pos="1624965" algn="l"/>
                        </a:tabLst>
                      </a:pPr>
                      <a:r>
                        <a:rPr sz="850" spc="5" dirty="0">
                          <a:latin typeface="Times New Roman"/>
                          <a:cs typeface="Times New Roman"/>
                        </a:rPr>
                        <a:t>N</a:t>
                      </a:r>
                      <a:r>
                        <a:rPr sz="850" spc="20" dirty="0">
                          <a:latin typeface="Times New Roman"/>
                          <a:cs typeface="Times New Roman"/>
                        </a:rPr>
                        <a:t>e</a:t>
                      </a:r>
                      <a:r>
                        <a:rPr sz="850" dirty="0">
                          <a:latin typeface="Times New Roman"/>
                          <a:cs typeface="Times New Roman"/>
                        </a:rPr>
                        <a:t>t </a:t>
                      </a:r>
                      <a:r>
                        <a:rPr sz="850" spc="-70" dirty="0">
                          <a:latin typeface="Times New Roman"/>
                          <a:cs typeface="Times New Roman"/>
                        </a:rPr>
                        <a:t>l</a:t>
                      </a:r>
                      <a:r>
                        <a:rPr sz="850" spc="20" dirty="0">
                          <a:latin typeface="Times New Roman"/>
                          <a:cs typeface="Times New Roman"/>
                        </a:rPr>
                        <a:t>e</a:t>
                      </a:r>
                      <a:r>
                        <a:rPr sz="850" spc="-35" dirty="0">
                          <a:latin typeface="Times New Roman"/>
                          <a:cs typeface="Times New Roman"/>
                        </a:rPr>
                        <a:t>n</a:t>
                      </a:r>
                      <a:r>
                        <a:rPr sz="850" spc="-30" dirty="0">
                          <a:latin typeface="Times New Roman"/>
                          <a:cs typeface="Times New Roman"/>
                        </a:rPr>
                        <a:t>d</a:t>
                      </a:r>
                      <a:r>
                        <a:rPr sz="850" spc="-70" dirty="0">
                          <a:latin typeface="Times New Roman"/>
                          <a:cs typeface="Times New Roman"/>
                        </a:rPr>
                        <a:t>i</a:t>
                      </a:r>
                      <a:r>
                        <a:rPr sz="850" spc="-30" dirty="0">
                          <a:latin typeface="Times New Roman"/>
                          <a:cs typeface="Times New Roman"/>
                        </a:rPr>
                        <a:t>n</a:t>
                      </a:r>
                      <a:r>
                        <a:rPr sz="850" spc="-35" dirty="0">
                          <a:latin typeface="Times New Roman"/>
                          <a:cs typeface="Times New Roman"/>
                        </a:rPr>
                        <a:t>g</a:t>
                      </a:r>
                      <a:r>
                        <a:rPr sz="850" dirty="0">
                          <a:latin typeface="Times New Roman"/>
                          <a:cs typeface="Times New Roman"/>
                        </a:rPr>
                        <a:t>(</a:t>
                      </a:r>
                      <a:r>
                        <a:rPr sz="850" spc="-30" dirty="0">
                          <a:latin typeface="Times New Roman"/>
                          <a:cs typeface="Times New Roman"/>
                        </a:rPr>
                        <a:t>+</a:t>
                      </a:r>
                      <a:r>
                        <a:rPr sz="850" dirty="0">
                          <a:latin typeface="Times New Roman"/>
                          <a:cs typeface="Times New Roman"/>
                        </a:rPr>
                        <a:t>)</a:t>
                      </a:r>
                      <a:r>
                        <a:rPr sz="850" spc="-10" dirty="0">
                          <a:latin typeface="Times New Roman"/>
                          <a:cs typeface="Times New Roman"/>
                        </a:rPr>
                        <a:t>/</a:t>
                      </a:r>
                      <a:r>
                        <a:rPr sz="850" spc="-35" dirty="0">
                          <a:latin typeface="Times New Roman"/>
                          <a:cs typeface="Times New Roman"/>
                        </a:rPr>
                        <a:t>b</a:t>
                      </a:r>
                      <a:r>
                        <a:rPr sz="850" spc="-30" dirty="0">
                          <a:latin typeface="Times New Roman"/>
                          <a:cs typeface="Times New Roman"/>
                        </a:rPr>
                        <a:t>o</a:t>
                      </a:r>
                      <a:r>
                        <a:rPr sz="850" dirty="0">
                          <a:latin typeface="Times New Roman"/>
                          <a:cs typeface="Times New Roman"/>
                        </a:rPr>
                        <a:t>rr</a:t>
                      </a:r>
                      <a:r>
                        <a:rPr sz="850" spc="-35" dirty="0">
                          <a:latin typeface="Times New Roman"/>
                          <a:cs typeface="Times New Roman"/>
                        </a:rPr>
                        <a:t>o</a:t>
                      </a:r>
                      <a:r>
                        <a:rPr sz="850" spc="5" dirty="0">
                          <a:latin typeface="Times New Roman"/>
                          <a:cs typeface="Times New Roman"/>
                        </a:rPr>
                        <a:t>w</a:t>
                      </a:r>
                      <a:r>
                        <a:rPr sz="850" spc="-65" dirty="0">
                          <a:latin typeface="Times New Roman"/>
                          <a:cs typeface="Times New Roman"/>
                        </a:rPr>
                        <a:t>i</a:t>
                      </a:r>
                      <a:r>
                        <a:rPr sz="850" spc="-35" dirty="0">
                          <a:latin typeface="Times New Roman"/>
                          <a:cs typeface="Times New Roman"/>
                        </a:rPr>
                        <a:t>n</a:t>
                      </a:r>
                      <a:r>
                        <a:rPr sz="850" spc="-30" dirty="0">
                          <a:latin typeface="Times New Roman"/>
                          <a:cs typeface="Times New Roman"/>
                        </a:rPr>
                        <a:t>g</a:t>
                      </a:r>
                      <a:r>
                        <a:rPr sz="850" dirty="0">
                          <a:latin typeface="Times New Roman"/>
                          <a:cs typeface="Times New Roman"/>
                        </a:rPr>
                        <a:t>(-)	</a:t>
                      </a:r>
                      <a:r>
                        <a:rPr sz="850" spc="-5" dirty="0">
                          <a:latin typeface="Times New Roman"/>
                          <a:cs typeface="Times New Roman"/>
                        </a:rPr>
                        <a:t>-</a:t>
                      </a:r>
                      <a:r>
                        <a:rPr sz="850" spc="-30" dirty="0">
                          <a:latin typeface="Times New Roman"/>
                          <a:cs typeface="Times New Roman"/>
                        </a:rPr>
                        <a:t>75</a:t>
                      </a:r>
                      <a:r>
                        <a:rPr sz="850" spc="10" dirty="0">
                          <a:latin typeface="Times New Roman"/>
                          <a:cs typeface="Times New Roman"/>
                        </a:rPr>
                        <a:t>.</a:t>
                      </a:r>
                      <a:r>
                        <a:rPr sz="850" dirty="0">
                          <a:latin typeface="Times New Roman"/>
                          <a:cs typeface="Times New Roman"/>
                        </a:rPr>
                        <a:t>0</a:t>
                      </a:r>
                      <a:endParaRPr sz="850">
                        <a:latin typeface="Times New Roman"/>
                        <a:cs typeface="Times New Roman"/>
                      </a:endParaRPr>
                    </a:p>
                  </a:txBody>
                  <a:tcPr marL="0" marR="0" marT="635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T w="9525">
                      <a:solidFill>
                        <a:srgbClr val="000000"/>
                      </a:solidFill>
                      <a:prstDash val="soli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112" name="object 112"/>
          <p:cNvSpPr txBox="1"/>
          <p:nvPr/>
        </p:nvSpPr>
        <p:spPr>
          <a:xfrm>
            <a:off x="999247" y="4304994"/>
            <a:ext cx="472440" cy="46926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 marR="5080">
              <a:lnSpc>
                <a:spcPct val="113199"/>
              </a:lnSpc>
              <a:spcBef>
                <a:spcPts val="125"/>
              </a:spcBef>
            </a:pPr>
            <a:r>
              <a:rPr sz="850" spc="-25" dirty="0">
                <a:latin typeface="Times New Roman"/>
                <a:cs typeface="Times New Roman"/>
              </a:rPr>
              <a:t>S</a:t>
            </a:r>
            <a:r>
              <a:rPr sz="850" spc="15" dirty="0">
                <a:latin typeface="Times New Roman"/>
                <a:cs typeface="Times New Roman"/>
              </a:rPr>
              <a:t>e</a:t>
            </a:r>
            <a:r>
              <a:rPr sz="850" spc="10" dirty="0">
                <a:latin typeface="Times New Roman"/>
                <a:cs typeface="Times New Roman"/>
              </a:rPr>
              <a:t>c</a:t>
            </a:r>
            <a:r>
              <a:rPr sz="850" spc="-35" dirty="0">
                <a:latin typeface="Times New Roman"/>
                <a:cs typeface="Times New Roman"/>
              </a:rPr>
              <a:t>on</a:t>
            </a:r>
            <a:r>
              <a:rPr sz="850" spc="-40" dirty="0">
                <a:latin typeface="Times New Roman"/>
                <a:cs typeface="Times New Roman"/>
              </a:rPr>
              <a:t>d</a:t>
            </a:r>
            <a:r>
              <a:rPr sz="850" spc="15" dirty="0">
                <a:latin typeface="Times New Roman"/>
                <a:cs typeface="Times New Roman"/>
              </a:rPr>
              <a:t>a</a:t>
            </a:r>
            <a:r>
              <a:rPr sz="850" spc="-5" dirty="0">
                <a:latin typeface="Times New Roman"/>
                <a:cs typeface="Times New Roman"/>
              </a:rPr>
              <a:t>ry  </a:t>
            </a:r>
            <a:r>
              <a:rPr sz="850" spc="-20" dirty="0">
                <a:latin typeface="Times New Roman"/>
                <a:cs typeface="Times New Roman"/>
              </a:rPr>
              <a:t>Income </a:t>
            </a:r>
            <a:r>
              <a:rPr sz="850" spc="-15" dirty="0">
                <a:latin typeface="Times New Roman"/>
                <a:cs typeface="Times New Roman"/>
              </a:rPr>
              <a:t> Account</a:t>
            </a:r>
            <a:endParaRPr sz="850">
              <a:latin typeface="Times New Roman"/>
              <a:cs typeface="Times New Roman"/>
            </a:endParaRPr>
          </a:p>
        </p:txBody>
      </p:sp>
      <p:sp>
        <p:nvSpPr>
          <p:cNvPr id="113" name="object 113"/>
          <p:cNvSpPr txBox="1"/>
          <p:nvPr/>
        </p:nvSpPr>
        <p:spPr>
          <a:xfrm>
            <a:off x="999247" y="5155390"/>
            <a:ext cx="337820" cy="3257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15900"/>
              </a:lnSpc>
              <a:spcBef>
                <a:spcPts val="100"/>
              </a:spcBef>
            </a:pPr>
            <a:r>
              <a:rPr sz="850" dirty="0">
                <a:latin typeface="Times New Roman"/>
                <a:cs typeface="Times New Roman"/>
              </a:rPr>
              <a:t>Use </a:t>
            </a:r>
            <a:r>
              <a:rPr sz="850" spc="-25" dirty="0">
                <a:latin typeface="Times New Roman"/>
                <a:cs typeface="Times New Roman"/>
              </a:rPr>
              <a:t>of </a:t>
            </a:r>
            <a:r>
              <a:rPr sz="850" spc="-200" dirty="0">
                <a:latin typeface="Times New Roman"/>
                <a:cs typeface="Times New Roman"/>
              </a:rPr>
              <a:t> </a:t>
            </a:r>
            <a:r>
              <a:rPr sz="850" spc="-5" dirty="0">
                <a:latin typeface="Times New Roman"/>
                <a:cs typeface="Times New Roman"/>
              </a:rPr>
              <a:t>I</a:t>
            </a:r>
            <a:r>
              <a:rPr sz="850" spc="-35" dirty="0">
                <a:latin typeface="Times New Roman"/>
                <a:cs typeface="Times New Roman"/>
              </a:rPr>
              <a:t>n</a:t>
            </a:r>
            <a:r>
              <a:rPr sz="850" spc="10" dirty="0">
                <a:latin typeface="Times New Roman"/>
                <a:cs typeface="Times New Roman"/>
              </a:rPr>
              <a:t>c</a:t>
            </a:r>
            <a:r>
              <a:rPr sz="850" spc="-35" dirty="0">
                <a:latin typeface="Times New Roman"/>
                <a:cs typeface="Times New Roman"/>
              </a:rPr>
              <a:t>o</a:t>
            </a:r>
            <a:r>
              <a:rPr sz="850" spc="-45" dirty="0">
                <a:latin typeface="Times New Roman"/>
                <a:cs typeface="Times New Roman"/>
              </a:rPr>
              <a:t>m</a:t>
            </a:r>
            <a:r>
              <a:rPr sz="850" spc="-5" dirty="0">
                <a:latin typeface="Times New Roman"/>
                <a:cs typeface="Times New Roman"/>
              </a:rPr>
              <a:t>e</a:t>
            </a:r>
            <a:endParaRPr sz="850">
              <a:latin typeface="Times New Roman"/>
              <a:cs typeface="Times New Roman"/>
            </a:endParaRPr>
          </a:p>
        </p:txBody>
      </p:sp>
      <p:sp>
        <p:nvSpPr>
          <p:cNvPr id="114" name="object 114"/>
          <p:cNvSpPr txBox="1"/>
          <p:nvPr/>
        </p:nvSpPr>
        <p:spPr>
          <a:xfrm>
            <a:off x="3327933" y="1597831"/>
            <a:ext cx="508000" cy="15430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850" i="1" dirty="0">
                <a:latin typeface="Times New Roman"/>
                <a:cs typeface="Times New Roman"/>
              </a:rPr>
              <a:t>H</a:t>
            </a:r>
            <a:r>
              <a:rPr sz="850" i="1" spc="20" dirty="0">
                <a:latin typeface="Times New Roman"/>
                <a:cs typeface="Times New Roman"/>
              </a:rPr>
              <a:t>ou</a:t>
            </a:r>
            <a:r>
              <a:rPr sz="850" i="1" spc="5" dirty="0">
                <a:latin typeface="Times New Roman"/>
                <a:cs typeface="Times New Roman"/>
              </a:rPr>
              <a:t>s</a:t>
            </a:r>
            <a:r>
              <a:rPr sz="850" i="1" spc="10" dirty="0">
                <a:latin typeface="Times New Roman"/>
                <a:cs typeface="Times New Roman"/>
              </a:rPr>
              <a:t>e</a:t>
            </a:r>
            <a:r>
              <a:rPr sz="850" i="1" spc="20" dirty="0">
                <a:latin typeface="Times New Roman"/>
                <a:cs typeface="Times New Roman"/>
              </a:rPr>
              <a:t>ho</a:t>
            </a:r>
            <a:r>
              <a:rPr sz="850" i="1" spc="-15" dirty="0">
                <a:latin typeface="Times New Roman"/>
                <a:cs typeface="Times New Roman"/>
              </a:rPr>
              <a:t>l</a:t>
            </a:r>
            <a:r>
              <a:rPr sz="850" i="1" spc="-5" dirty="0">
                <a:latin typeface="Times New Roman"/>
                <a:cs typeface="Times New Roman"/>
              </a:rPr>
              <a:t>d</a:t>
            </a:r>
            <a:endParaRPr sz="850">
              <a:latin typeface="Times New Roman"/>
              <a:cs typeface="Times New Roman"/>
            </a:endParaRPr>
          </a:p>
        </p:txBody>
      </p:sp>
      <p:sp>
        <p:nvSpPr>
          <p:cNvPr id="115" name="object 115"/>
          <p:cNvSpPr txBox="1"/>
          <p:nvPr/>
        </p:nvSpPr>
        <p:spPr>
          <a:xfrm>
            <a:off x="4364228" y="1597831"/>
            <a:ext cx="874394" cy="454659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R="635" algn="ctr">
              <a:lnSpc>
                <a:spcPct val="100000"/>
              </a:lnSpc>
              <a:spcBef>
                <a:spcPts val="90"/>
              </a:spcBef>
            </a:pPr>
            <a:r>
              <a:rPr sz="850" i="1" dirty="0">
                <a:latin typeface="Times New Roman"/>
                <a:cs typeface="Times New Roman"/>
              </a:rPr>
              <a:t>Intermediary</a:t>
            </a:r>
            <a:endParaRPr sz="85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20"/>
              </a:spcBef>
            </a:pPr>
            <a:endParaRPr sz="1150">
              <a:latin typeface="Times New Roman"/>
              <a:cs typeface="Times New Roman"/>
            </a:endParaRPr>
          </a:p>
          <a:p>
            <a:pPr algn="ctr">
              <a:lnSpc>
                <a:spcPct val="100000"/>
              </a:lnSpc>
              <a:spcBef>
                <a:spcPts val="5"/>
              </a:spcBef>
              <a:tabLst>
                <a:tab pos="406400" algn="l"/>
              </a:tabLst>
            </a:pPr>
            <a:r>
              <a:rPr sz="850" dirty="0">
                <a:latin typeface="Times New Roman"/>
                <a:cs typeface="Times New Roman"/>
              </a:rPr>
              <a:t>Uses	</a:t>
            </a:r>
            <a:r>
              <a:rPr sz="850" spc="-5" dirty="0">
                <a:latin typeface="Times New Roman"/>
                <a:cs typeface="Times New Roman"/>
              </a:rPr>
              <a:t>Resources</a:t>
            </a:r>
            <a:endParaRPr sz="850">
              <a:latin typeface="Times New Roman"/>
              <a:cs typeface="Times New Roman"/>
            </a:endParaRPr>
          </a:p>
        </p:txBody>
      </p:sp>
      <p:sp>
        <p:nvSpPr>
          <p:cNvPr id="116" name="object 116"/>
          <p:cNvSpPr txBox="1"/>
          <p:nvPr/>
        </p:nvSpPr>
        <p:spPr>
          <a:xfrm>
            <a:off x="5771661" y="1597831"/>
            <a:ext cx="481330" cy="15430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850" i="1" dirty="0">
                <a:latin typeface="Times New Roman"/>
                <a:cs typeface="Times New Roman"/>
              </a:rPr>
              <a:t>Advertiser</a:t>
            </a:r>
            <a:endParaRPr sz="850">
              <a:latin typeface="Times New Roman"/>
              <a:cs typeface="Times New Roman"/>
            </a:endParaRPr>
          </a:p>
        </p:txBody>
      </p:sp>
      <p:sp>
        <p:nvSpPr>
          <p:cNvPr id="117" name="object 117"/>
          <p:cNvSpPr txBox="1"/>
          <p:nvPr/>
        </p:nvSpPr>
        <p:spPr>
          <a:xfrm>
            <a:off x="6792686" y="1597831"/>
            <a:ext cx="875030" cy="454659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R="7620" algn="ctr">
              <a:lnSpc>
                <a:spcPct val="100000"/>
              </a:lnSpc>
              <a:spcBef>
                <a:spcPts val="90"/>
              </a:spcBef>
            </a:pPr>
            <a:r>
              <a:rPr sz="850" i="1" dirty="0">
                <a:latin typeface="Times New Roman"/>
                <a:cs typeface="Times New Roman"/>
              </a:rPr>
              <a:t>Total</a:t>
            </a:r>
            <a:r>
              <a:rPr sz="850" i="1" spc="-20" dirty="0">
                <a:latin typeface="Times New Roman"/>
                <a:cs typeface="Times New Roman"/>
              </a:rPr>
              <a:t> </a:t>
            </a:r>
            <a:r>
              <a:rPr sz="850" i="1" dirty="0">
                <a:latin typeface="Times New Roman"/>
                <a:cs typeface="Times New Roman"/>
              </a:rPr>
              <a:t>Economy</a:t>
            </a:r>
            <a:endParaRPr sz="85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20"/>
              </a:spcBef>
            </a:pPr>
            <a:endParaRPr sz="1150">
              <a:latin typeface="Times New Roman"/>
              <a:cs typeface="Times New Roman"/>
            </a:endParaRPr>
          </a:p>
          <a:p>
            <a:pPr algn="ctr">
              <a:lnSpc>
                <a:spcPct val="100000"/>
              </a:lnSpc>
              <a:spcBef>
                <a:spcPts val="5"/>
              </a:spcBef>
              <a:tabLst>
                <a:tab pos="407034" algn="l"/>
              </a:tabLst>
            </a:pPr>
            <a:r>
              <a:rPr sz="850" dirty="0">
                <a:latin typeface="Times New Roman"/>
                <a:cs typeface="Times New Roman"/>
              </a:rPr>
              <a:t>Uses	</a:t>
            </a:r>
            <a:r>
              <a:rPr sz="850" spc="-5" dirty="0">
                <a:latin typeface="Times New Roman"/>
                <a:cs typeface="Times New Roman"/>
              </a:rPr>
              <a:t>Resources</a:t>
            </a:r>
            <a:endParaRPr sz="850">
              <a:latin typeface="Times New Roman"/>
              <a:cs typeface="Times New Roman"/>
            </a:endParaRPr>
          </a:p>
        </p:txBody>
      </p:sp>
      <p:sp>
        <p:nvSpPr>
          <p:cNvPr id="118" name="object 118"/>
          <p:cNvSpPr txBox="1"/>
          <p:nvPr/>
        </p:nvSpPr>
        <p:spPr>
          <a:xfrm>
            <a:off x="999247" y="2869400"/>
            <a:ext cx="479425" cy="3257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15900"/>
              </a:lnSpc>
              <a:spcBef>
                <a:spcPts val="100"/>
              </a:spcBef>
            </a:pPr>
            <a:r>
              <a:rPr sz="850" spc="35" dirty="0">
                <a:latin typeface="Times New Roman"/>
                <a:cs typeface="Times New Roman"/>
              </a:rPr>
              <a:t>P</a:t>
            </a:r>
            <a:r>
              <a:rPr sz="850" spc="-10" dirty="0">
                <a:latin typeface="Times New Roman"/>
                <a:cs typeface="Times New Roman"/>
              </a:rPr>
              <a:t>r</a:t>
            </a:r>
            <a:r>
              <a:rPr sz="850" spc="-35" dirty="0">
                <a:latin typeface="Times New Roman"/>
                <a:cs typeface="Times New Roman"/>
              </a:rPr>
              <a:t>od</a:t>
            </a:r>
            <a:r>
              <a:rPr sz="850" spc="-40" dirty="0">
                <a:latin typeface="Times New Roman"/>
                <a:cs typeface="Times New Roman"/>
              </a:rPr>
              <a:t>u</a:t>
            </a:r>
            <a:r>
              <a:rPr sz="850" spc="15" dirty="0">
                <a:latin typeface="Times New Roman"/>
                <a:cs typeface="Times New Roman"/>
              </a:rPr>
              <a:t>c</a:t>
            </a:r>
            <a:r>
              <a:rPr sz="850" spc="-20" dirty="0">
                <a:latin typeface="Times New Roman"/>
                <a:cs typeface="Times New Roman"/>
              </a:rPr>
              <a:t>t</a:t>
            </a:r>
            <a:r>
              <a:rPr sz="850" spc="-70" dirty="0">
                <a:latin typeface="Times New Roman"/>
                <a:cs typeface="Times New Roman"/>
              </a:rPr>
              <a:t>i</a:t>
            </a:r>
            <a:r>
              <a:rPr sz="850" spc="-40" dirty="0">
                <a:latin typeface="Times New Roman"/>
                <a:cs typeface="Times New Roman"/>
              </a:rPr>
              <a:t>o</a:t>
            </a:r>
            <a:r>
              <a:rPr sz="850" spc="-5" dirty="0">
                <a:latin typeface="Times New Roman"/>
                <a:cs typeface="Times New Roman"/>
              </a:rPr>
              <a:t>n  </a:t>
            </a:r>
            <a:r>
              <a:rPr sz="850" spc="-15" dirty="0">
                <a:latin typeface="Times New Roman"/>
                <a:cs typeface="Times New Roman"/>
              </a:rPr>
              <a:t>Account</a:t>
            </a:r>
            <a:endParaRPr sz="85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916939" y="731011"/>
            <a:ext cx="4677410" cy="51308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3200" spc="-15" dirty="0">
                <a:solidFill>
                  <a:srgbClr val="FF0000"/>
                </a:solidFill>
              </a:rPr>
              <a:t>Satellite</a:t>
            </a:r>
            <a:r>
              <a:rPr sz="3200" spc="-5" dirty="0">
                <a:solidFill>
                  <a:srgbClr val="FF0000"/>
                </a:solidFill>
              </a:rPr>
              <a:t> </a:t>
            </a:r>
            <a:r>
              <a:rPr sz="3200" spc="-10" dirty="0">
                <a:solidFill>
                  <a:srgbClr val="FF0000"/>
                </a:solidFill>
              </a:rPr>
              <a:t>Account:</a:t>
            </a:r>
            <a:r>
              <a:rPr sz="3200" spc="-20" dirty="0">
                <a:solidFill>
                  <a:srgbClr val="FF0000"/>
                </a:solidFill>
              </a:rPr>
              <a:t> </a:t>
            </a:r>
            <a:r>
              <a:rPr sz="3200" spc="-15" dirty="0">
                <a:solidFill>
                  <a:srgbClr val="FF0000"/>
                </a:solidFill>
              </a:rPr>
              <a:t>Outcomes</a:t>
            </a:r>
            <a:endParaRPr sz="3200"/>
          </a:p>
        </p:txBody>
      </p:sp>
      <p:sp>
        <p:nvSpPr>
          <p:cNvPr id="4" name="object 4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240"/>
              </a:lnSpc>
            </a:pPr>
            <a:fld id="{81D60167-4931-47E6-BA6A-407CBD079E47}" type="slidenum">
              <a:rPr dirty="0"/>
              <a:t>19</a:t>
            </a:fld>
            <a:endParaRPr dirty="0"/>
          </a:p>
        </p:txBody>
      </p:sp>
      <p:sp>
        <p:nvSpPr>
          <p:cNvPr id="3" name="object 3"/>
          <p:cNvSpPr txBox="1"/>
          <p:nvPr/>
        </p:nvSpPr>
        <p:spPr>
          <a:xfrm>
            <a:off x="925322" y="1686560"/>
            <a:ext cx="7749540" cy="48418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34950" indent="-222885">
              <a:lnSpc>
                <a:spcPct val="100000"/>
              </a:lnSpc>
              <a:spcBef>
                <a:spcPts val="100"/>
              </a:spcBef>
              <a:buFont typeface="Arial"/>
              <a:buChar char="•"/>
              <a:tabLst>
                <a:tab pos="235585" algn="l"/>
              </a:tabLst>
            </a:pPr>
            <a:r>
              <a:rPr sz="2800" spc="-5" dirty="0">
                <a:latin typeface="Calibri"/>
                <a:cs typeface="Calibri"/>
              </a:rPr>
              <a:t>Increased</a:t>
            </a:r>
            <a:r>
              <a:rPr sz="2800" spc="-20" dirty="0">
                <a:latin typeface="Calibri"/>
                <a:cs typeface="Calibri"/>
              </a:rPr>
              <a:t> </a:t>
            </a:r>
            <a:r>
              <a:rPr sz="2800" spc="-5" dirty="0">
                <a:latin typeface="Calibri"/>
                <a:cs typeface="Calibri"/>
              </a:rPr>
              <a:t>visibility</a:t>
            </a:r>
            <a:r>
              <a:rPr sz="2800" spc="-30" dirty="0">
                <a:latin typeface="Calibri"/>
                <a:cs typeface="Calibri"/>
              </a:rPr>
              <a:t> </a:t>
            </a:r>
            <a:r>
              <a:rPr sz="2800" spc="-5" dirty="0">
                <a:latin typeface="Calibri"/>
                <a:cs typeface="Calibri"/>
              </a:rPr>
              <a:t>of the</a:t>
            </a:r>
            <a:r>
              <a:rPr sz="2800" dirty="0">
                <a:latin typeface="Calibri"/>
                <a:cs typeface="Calibri"/>
              </a:rPr>
              <a:t> </a:t>
            </a:r>
            <a:r>
              <a:rPr sz="2800" spc="-20" dirty="0">
                <a:latin typeface="Calibri"/>
                <a:cs typeface="Calibri"/>
              </a:rPr>
              <a:t>household’s</a:t>
            </a:r>
            <a:r>
              <a:rPr sz="2800" spc="15" dirty="0">
                <a:latin typeface="Calibri"/>
                <a:cs typeface="Calibri"/>
              </a:rPr>
              <a:t> </a:t>
            </a:r>
            <a:r>
              <a:rPr sz="2800" spc="-15" dirty="0">
                <a:latin typeface="Calibri"/>
                <a:cs typeface="Calibri"/>
              </a:rPr>
              <a:t>role</a:t>
            </a:r>
            <a:endParaRPr sz="2800">
              <a:latin typeface="Calibri"/>
              <a:cs typeface="Calibri"/>
            </a:endParaRPr>
          </a:p>
          <a:p>
            <a:pPr marL="689610" lvl="1" indent="-287655">
              <a:lnSpc>
                <a:spcPct val="100000"/>
              </a:lnSpc>
              <a:spcBef>
                <a:spcPts val="25"/>
              </a:spcBef>
              <a:buFont typeface="Arial"/>
              <a:buChar char="–"/>
              <a:tabLst>
                <a:tab pos="690245" algn="l"/>
              </a:tabLst>
            </a:pPr>
            <a:r>
              <a:rPr sz="2400" dirty="0">
                <a:latin typeface="Calibri"/>
                <a:cs typeface="Calibri"/>
              </a:rPr>
              <a:t>Final</a:t>
            </a:r>
            <a:r>
              <a:rPr sz="2400" spc="-15" dirty="0">
                <a:latin typeface="Calibri"/>
                <a:cs typeface="Calibri"/>
              </a:rPr>
              <a:t> </a:t>
            </a:r>
            <a:r>
              <a:rPr sz="2400" spc="-10" dirty="0">
                <a:latin typeface="Calibri"/>
                <a:cs typeface="Calibri"/>
              </a:rPr>
              <a:t>consumer</a:t>
            </a:r>
            <a:r>
              <a:rPr sz="2400" dirty="0">
                <a:latin typeface="Calibri"/>
                <a:cs typeface="Calibri"/>
              </a:rPr>
              <a:t> </a:t>
            </a:r>
            <a:r>
              <a:rPr sz="2400" spc="-5" dirty="0">
                <a:latin typeface="Calibri"/>
                <a:cs typeface="Calibri"/>
              </a:rPr>
              <a:t>of</a:t>
            </a:r>
            <a:r>
              <a:rPr sz="2400" spc="-10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some</a:t>
            </a:r>
            <a:r>
              <a:rPr sz="2400" spc="-15" dirty="0">
                <a:latin typeface="Calibri"/>
                <a:cs typeface="Calibri"/>
              </a:rPr>
              <a:t> </a:t>
            </a:r>
            <a:r>
              <a:rPr sz="2400" spc="-10" dirty="0">
                <a:latin typeface="Calibri"/>
                <a:cs typeface="Calibri"/>
              </a:rPr>
              <a:t>“free”</a:t>
            </a:r>
            <a:r>
              <a:rPr sz="2400" dirty="0">
                <a:latin typeface="Calibri"/>
                <a:cs typeface="Calibri"/>
              </a:rPr>
              <a:t> </a:t>
            </a:r>
            <a:r>
              <a:rPr sz="2400" spc="-10" dirty="0">
                <a:latin typeface="Calibri"/>
                <a:cs typeface="Calibri"/>
              </a:rPr>
              <a:t>products</a:t>
            </a:r>
            <a:r>
              <a:rPr sz="2400" dirty="0">
                <a:latin typeface="Calibri"/>
                <a:cs typeface="Calibri"/>
              </a:rPr>
              <a:t> </a:t>
            </a:r>
            <a:r>
              <a:rPr sz="2400" spc="-5" dirty="0">
                <a:latin typeface="Calibri"/>
                <a:cs typeface="Calibri"/>
              </a:rPr>
              <a:t>(but</a:t>
            </a:r>
            <a:r>
              <a:rPr sz="2400" spc="-10" dirty="0">
                <a:latin typeface="Calibri"/>
                <a:cs typeface="Calibri"/>
              </a:rPr>
              <a:t> </a:t>
            </a:r>
            <a:r>
              <a:rPr sz="2400" spc="-5" dirty="0">
                <a:latin typeface="Calibri"/>
                <a:cs typeface="Calibri"/>
              </a:rPr>
              <a:t>not</a:t>
            </a:r>
            <a:r>
              <a:rPr sz="2400" spc="-15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all)</a:t>
            </a:r>
            <a:endParaRPr sz="2400">
              <a:latin typeface="Calibri"/>
              <a:cs typeface="Calibri"/>
            </a:endParaRPr>
          </a:p>
          <a:p>
            <a:pPr marL="689610" lvl="1" indent="-287655">
              <a:lnSpc>
                <a:spcPct val="100000"/>
              </a:lnSpc>
              <a:buFont typeface="Arial"/>
              <a:buChar char="–"/>
              <a:tabLst>
                <a:tab pos="690245" algn="l"/>
              </a:tabLst>
            </a:pPr>
            <a:r>
              <a:rPr sz="2400" spc="-5" dirty="0">
                <a:latin typeface="Calibri"/>
                <a:cs typeface="Calibri"/>
              </a:rPr>
              <a:t>Imputed</a:t>
            </a:r>
            <a:r>
              <a:rPr sz="2400" spc="-15" dirty="0">
                <a:latin typeface="Calibri"/>
                <a:cs typeface="Calibri"/>
              </a:rPr>
              <a:t> </a:t>
            </a:r>
            <a:r>
              <a:rPr sz="2400" spc="-20" dirty="0">
                <a:latin typeface="Calibri"/>
                <a:cs typeface="Calibri"/>
              </a:rPr>
              <a:t>transfer</a:t>
            </a:r>
            <a:r>
              <a:rPr sz="2400" spc="5" dirty="0">
                <a:latin typeface="Calibri"/>
                <a:cs typeface="Calibri"/>
              </a:rPr>
              <a:t> </a:t>
            </a:r>
            <a:r>
              <a:rPr sz="2400" spc="-5" dirty="0">
                <a:latin typeface="Calibri"/>
                <a:cs typeface="Calibri"/>
              </a:rPr>
              <a:t>of </a:t>
            </a:r>
            <a:r>
              <a:rPr sz="2400" spc="-15" dirty="0">
                <a:latin typeface="Calibri"/>
                <a:cs typeface="Calibri"/>
              </a:rPr>
              <a:t>OPs</a:t>
            </a:r>
            <a:r>
              <a:rPr sz="2400" spc="-20" dirty="0">
                <a:latin typeface="Calibri"/>
                <a:cs typeface="Calibri"/>
              </a:rPr>
              <a:t> for</a:t>
            </a:r>
            <a:r>
              <a:rPr sz="2400" spc="-10" dirty="0">
                <a:latin typeface="Calibri"/>
                <a:cs typeface="Calibri"/>
              </a:rPr>
              <a:t> </a:t>
            </a:r>
            <a:r>
              <a:rPr sz="2400" spc="-5" dirty="0">
                <a:latin typeface="Calibri"/>
                <a:cs typeface="Calibri"/>
              </a:rPr>
              <a:t>displaced</a:t>
            </a:r>
            <a:r>
              <a:rPr sz="2400" spc="10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final </a:t>
            </a:r>
            <a:r>
              <a:rPr sz="2400" spc="-10" dirty="0">
                <a:latin typeface="Calibri"/>
                <a:cs typeface="Calibri"/>
              </a:rPr>
              <a:t>consumption</a:t>
            </a:r>
            <a:endParaRPr sz="2400">
              <a:latin typeface="Calibri"/>
              <a:cs typeface="Calibri"/>
            </a:endParaRPr>
          </a:p>
          <a:p>
            <a:pPr lvl="1">
              <a:lnSpc>
                <a:spcPct val="100000"/>
              </a:lnSpc>
              <a:spcBef>
                <a:spcPts val="40"/>
              </a:spcBef>
              <a:buFont typeface="Arial"/>
              <a:buChar char="–"/>
            </a:pPr>
            <a:endParaRPr sz="2700">
              <a:latin typeface="Calibri"/>
              <a:cs typeface="Calibri"/>
            </a:endParaRPr>
          </a:p>
          <a:p>
            <a:pPr marL="234950" marR="951230" indent="-235585" algn="r">
              <a:lnSpc>
                <a:spcPct val="100000"/>
              </a:lnSpc>
              <a:buFont typeface="Arial"/>
              <a:buChar char="•"/>
              <a:tabLst>
                <a:tab pos="235585" algn="l"/>
              </a:tabLst>
            </a:pPr>
            <a:r>
              <a:rPr sz="2800" spc="-10" dirty="0">
                <a:latin typeface="Calibri"/>
                <a:cs typeface="Calibri"/>
              </a:rPr>
              <a:t>Preserved</a:t>
            </a:r>
            <a:r>
              <a:rPr sz="2800" spc="-20" dirty="0">
                <a:latin typeface="Calibri"/>
                <a:cs typeface="Calibri"/>
              </a:rPr>
              <a:t> </a:t>
            </a:r>
            <a:r>
              <a:rPr sz="2800" spc="-10" dirty="0">
                <a:latin typeface="Calibri"/>
                <a:cs typeface="Calibri"/>
              </a:rPr>
              <a:t>current</a:t>
            </a:r>
            <a:r>
              <a:rPr sz="2800" dirty="0">
                <a:latin typeface="Calibri"/>
                <a:cs typeface="Calibri"/>
              </a:rPr>
              <a:t> </a:t>
            </a:r>
            <a:r>
              <a:rPr sz="2800" spc="-5" dirty="0">
                <a:latin typeface="Calibri"/>
                <a:cs typeface="Calibri"/>
              </a:rPr>
              <a:t>SNA</a:t>
            </a:r>
            <a:r>
              <a:rPr sz="2800" spc="10" dirty="0">
                <a:latin typeface="Calibri"/>
                <a:cs typeface="Calibri"/>
              </a:rPr>
              <a:t> </a:t>
            </a:r>
            <a:r>
              <a:rPr sz="2800" spc="-10" dirty="0">
                <a:latin typeface="Calibri"/>
                <a:cs typeface="Calibri"/>
              </a:rPr>
              <a:t>scope</a:t>
            </a:r>
            <a:r>
              <a:rPr sz="2800" spc="10" dirty="0">
                <a:latin typeface="Calibri"/>
                <a:cs typeface="Calibri"/>
              </a:rPr>
              <a:t> </a:t>
            </a:r>
            <a:r>
              <a:rPr sz="2800" spc="-25" dirty="0">
                <a:latin typeface="Calibri"/>
                <a:cs typeface="Calibri"/>
              </a:rPr>
              <a:t>for</a:t>
            </a:r>
            <a:r>
              <a:rPr sz="2800" spc="-10" dirty="0">
                <a:latin typeface="Calibri"/>
                <a:cs typeface="Calibri"/>
              </a:rPr>
              <a:t> </a:t>
            </a:r>
            <a:r>
              <a:rPr sz="2800" spc="-5" dirty="0">
                <a:latin typeface="Calibri"/>
                <a:cs typeface="Calibri"/>
              </a:rPr>
              <a:t>sum</a:t>
            </a:r>
            <a:r>
              <a:rPr sz="2800" spc="10" dirty="0">
                <a:latin typeface="Calibri"/>
                <a:cs typeface="Calibri"/>
              </a:rPr>
              <a:t> </a:t>
            </a:r>
            <a:r>
              <a:rPr sz="2800" spc="-5" dirty="0">
                <a:latin typeface="Calibri"/>
                <a:cs typeface="Calibri"/>
              </a:rPr>
              <a:t>of</a:t>
            </a:r>
            <a:r>
              <a:rPr sz="2800" dirty="0">
                <a:latin typeface="Calibri"/>
                <a:cs typeface="Calibri"/>
              </a:rPr>
              <a:t> </a:t>
            </a:r>
            <a:r>
              <a:rPr sz="2800" spc="-15" dirty="0">
                <a:latin typeface="Calibri"/>
                <a:cs typeface="Calibri"/>
              </a:rPr>
              <a:t>costs</a:t>
            </a:r>
            <a:endParaRPr sz="2800">
              <a:latin typeface="Calibri"/>
              <a:cs typeface="Calibri"/>
            </a:endParaRPr>
          </a:p>
          <a:p>
            <a:pPr marL="287655" marR="930275" lvl="1" indent="-287655" algn="r">
              <a:lnSpc>
                <a:spcPct val="100000"/>
              </a:lnSpc>
              <a:spcBef>
                <a:spcPts val="20"/>
              </a:spcBef>
              <a:buFont typeface="Arial"/>
              <a:buChar char="–"/>
              <a:tabLst>
                <a:tab pos="287655" algn="l"/>
              </a:tabLst>
            </a:pPr>
            <a:r>
              <a:rPr sz="2400" dirty="0">
                <a:latin typeface="Calibri"/>
                <a:cs typeface="Calibri"/>
              </a:rPr>
              <a:t>SOC</a:t>
            </a:r>
            <a:r>
              <a:rPr sz="2400" spc="-20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=</a:t>
            </a:r>
            <a:r>
              <a:rPr sz="2400" spc="-5" dirty="0">
                <a:latin typeface="Calibri"/>
                <a:cs typeface="Calibri"/>
              </a:rPr>
              <a:t> labor</a:t>
            </a:r>
            <a:r>
              <a:rPr sz="2400" spc="-15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+</a:t>
            </a:r>
            <a:r>
              <a:rPr sz="2400" spc="-5" dirty="0">
                <a:latin typeface="Calibri"/>
                <a:cs typeface="Calibri"/>
              </a:rPr>
              <a:t> </a:t>
            </a:r>
            <a:r>
              <a:rPr sz="2400" spc="-10" dirty="0">
                <a:latin typeface="Calibri"/>
                <a:cs typeface="Calibri"/>
              </a:rPr>
              <a:t>capital</a:t>
            </a:r>
            <a:r>
              <a:rPr sz="2400" spc="-25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+</a:t>
            </a:r>
            <a:r>
              <a:rPr sz="2400" spc="-5" dirty="0">
                <a:latin typeface="Calibri"/>
                <a:cs typeface="Calibri"/>
              </a:rPr>
              <a:t> </a:t>
            </a:r>
            <a:r>
              <a:rPr sz="2400" spc="-10" dirty="0">
                <a:latin typeface="Calibri"/>
                <a:cs typeface="Calibri"/>
              </a:rPr>
              <a:t>intermediate consumption</a:t>
            </a:r>
            <a:endParaRPr sz="2400">
              <a:latin typeface="Calibri"/>
              <a:cs typeface="Calibri"/>
            </a:endParaRPr>
          </a:p>
          <a:p>
            <a:pPr lvl="1">
              <a:lnSpc>
                <a:spcPct val="100000"/>
              </a:lnSpc>
              <a:spcBef>
                <a:spcPts val="45"/>
              </a:spcBef>
              <a:buFont typeface="Arial"/>
              <a:buChar char="–"/>
            </a:pPr>
            <a:endParaRPr sz="2700">
              <a:latin typeface="Calibri"/>
              <a:cs typeface="Calibri"/>
            </a:endParaRPr>
          </a:p>
          <a:p>
            <a:pPr marL="234950" indent="-222885">
              <a:lnSpc>
                <a:spcPct val="100000"/>
              </a:lnSpc>
              <a:buFont typeface="Arial"/>
              <a:buChar char="•"/>
              <a:tabLst>
                <a:tab pos="235585" algn="l"/>
              </a:tabLst>
            </a:pPr>
            <a:r>
              <a:rPr sz="2800" spc="-15" dirty="0">
                <a:latin typeface="Calibri"/>
                <a:cs typeface="Calibri"/>
              </a:rPr>
              <a:t>Avoided</a:t>
            </a:r>
            <a:r>
              <a:rPr sz="2800" spc="-5" dirty="0">
                <a:latin typeface="Calibri"/>
                <a:cs typeface="Calibri"/>
              </a:rPr>
              <a:t> double</a:t>
            </a:r>
            <a:r>
              <a:rPr sz="2800" dirty="0">
                <a:latin typeface="Calibri"/>
                <a:cs typeface="Calibri"/>
              </a:rPr>
              <a:t> </a:t>
            </a:r>
            <a:r>
              <a:rPr sz="2800" spc="-10" dirty="0">
                <a:latin typeface="Calibri"/>
                <a:cs typeface="Calibri"/>
              </a:rPr>
              <a:t>counting</a:t>
            </a:r>
            <a:r>
              <a:rPr sz="2800" dirty="0">
                <a:latin typeface="Calibri"/>
                <a:cs typeface="Calibri"/>
              </a:rPr>
              <a:t> </a:t>
            </a:r>
            <a:r>
              <a:rPr sz="2800" spc="-10" dirty="0">
                <a:latin typeface="Calibri"/>
                <a:cs typeface="Calibri"/>
              </a:rPr>
              <a:t>production</a:t>
            </a:r>
            <a:endParaRPr sz="2800">
              <a:latin typeface="Calibri"/>
              <a:cs typeface="Calibri"/>
            </a:endParaRPr>
          </a:p>
          <a:p>
            <a:pPr marL="689610" lvl="1" indent="-287655">
              <a:lnSpc>
                <a:spcPct val="100000"/>
              </a:lnSpc>
              <a:spcBef>
                <a:spcPts val="20"/>
              </a:spcBef>
              <a:buFont typeface="Arial"/>
              <a:buChar char="–"/>
              <a:tabLst>
                <a:tab pos="690245" algn="l"/>
              </a:tabLst>
            </a:pPr>
            <a:r>
              <a:rPr sz="2400" spc="-5" dirty="0">
                <a:latin typeface="Calibri"/>
                <a:cs typeface="Calibri"/>
              </a:rPr>
              <a:t>Output</a:t>
            </a:r>
            <a:r>
              <a:rPr sz="2400" spc="-15" dirty="0">
                <a:latin typeface="Calibri"/>
                <a:cs typeface="Calibri"/>
              </a:rPr>
              <a:t> </a:t>
            </a:r>
            <a:r>
              <a:rPr sz="2400" spc="-5" dirty="0">
                <a:latin typeface="Calibri"/>
                <a:cs typeface="Calibri"/>
              </a:rPr>
              <a:t>only</a:t>
            </a:r>
            <a:r>
              <a:rPr sz="2400" spc="-10" dirty="0">
                <a:latin typeface="Calibri"/>
                <a:cs typeface="Calibri"/>
              </a:rPr>
              <a:t> increases</a:t>
            </a:r>
            <a:r>
              <a:rPr sz="2400" dirty="0">
                <a:latin typeface="Calibri"/>
                <a:cs typeface="Calibri"/>
              </a:rPr>
              <a:t> </a:t>
            </a:r>
            <a:r>
              <a:rPr sz="2400" spc="-10" dirty="0">
                <a:latin typeface="Calibri"/>
                <a:cs typeface="Calibri"/>
              </a:rPr>
              <a:t>by</a:t>
            </a:r>
            <a:r>
              <a:rPr sz="2400" dirty="0">
                <a:latin typeface="Calibri"/>
                <a:cs typeface="Calibri"/>
              </a:rPr>
              <a:t> </a:t>
            </a:r>
            <a:r>
              <a:rPr sz="2400" spc="-5" dirty="0">
                <a:latin typeface="Calibri"/>
                <a:cs typeface="Calibri"/>
              </a:rPr>
              <a:t>the</a:t>
            </a:r>
            <a:r>
              <a:rPr sz="2400" spc="-10" dirty="0">
                <a:latin typeface="Calibri"/>
                <a:cs typeface="Calibri"/>
              </a:rPr>
              <a:t> value</a:t>
            </a:r>
            <a:r>
              <a:rPr sz="2400" dirty="0">
                <a:latin typeface="Calibri"/>
                <a:cs typeface="Calibri"/>
              </a:rPr>
              <a:t> </a:t>
            </a:r>
            <a:r>
              <a:rPr sz="2400" spc="-5" dirty="0">
                <a:latin typeface="Calibri"/>
                <a:cs typeface="Calibri"/>
              </a:rPr>
              <a:t>of</a:t>
            </a:r>
            <a:r>
              <a:rPr sz="2400" spc="-10" dirty="0">
                <a:latin typeface="Calibri"/>
                <a:cs typeface="Calibri"/>
              </a:rPr>
              <a:t> </a:t>
            </a:r>
            <a:r>
              <a:rPr sz="2400" spc="-5" dirty="0">
                <a:latin typeface="Calibri"/>
                <a:cs typeface="Calibri"/>
              </a:rPr>
              <a:t>the </a:t>
            </a:r>
            <a:r>
              <a:rPr sz="2400" spc="-15" dirty="0">
                <a:latin typeface="Calibri"/>
                <a:cs typeface="Calibri"/>
              </a:rPr>
              <a:t>data</a:t>
            </a:r>
            <a:r>
              <a:rPr sz="2400" spc="-5" dirty="0">
                <a:latin typeface="Calibri"/>
                <a:cs typeface="Calibri"/>
              </a:rPr>
              <a:t> asset</a:t>
            </a:r>
            <a:endParaRPr sz="2400">
              <a:latin typeface="Calibri"/>
              <a:cs typeface="Calibri"/>
            </a:endParaRPr>
          </a:p>
          <a:p>
            <a:pPr marL="689610" lvl="1" indent="-287655">
              <a:lnSpc>
                <a:spcPct val="100000"/>
              </a:lnSpc>
              <a:buFont typeface="Arial"/>
              <a:buChar char="–"/>
              <a:tabLst>
                <a:tab pos="690245" algn="l"/>
              </a:tabLst>
            </a:pPr>
            <a:r>
              <a:rPr sz="2400" spc="-15" dirty="0">
                <a:latin typeface="Calibri"/>
                <a:cs typeface="Calibri"/>
              </a:rPr>
              <a:t>Value‐added</a:t>
            </a:r>
            <a:r>
              <a:rPr sz="2400" spc="10" dirty="0">
                <a:latin typeface="Calibri"/>
                <a:cs typeface="Calibri"/>
              </a:rPr>
              <a:t> </a:t>
            </a:r>
            <a:r>
              <a:rPr sz="2400" spc="-5" dirty="0">
                <a:latin typeface="Calibri"/>
                <a:cs typeface="Calibri"/>
              </a:rPr>
              <a:t>only</a:t>
            </a:r>
            <a:r>
              <a:rPr sz="2400" spc="-10" dirty="0">
                <a:latin typeface="Calibri"/>
                <a:cs typeface="Calibri"/>
              </a:rPr>
              <a:t> increases</a:t>
            </a:r>
            <a:r>
              <a:rPr sz="2400" spc="10" dirty="0">
                <a:latin typeface="Calibri"/>
                <a:cs typeface="Calibri"/>
              </a:rPr>
              <a:t> </a:t>
            </a:r>
            <a:r>
              <a:rPr sz="2400" spc="-10" dirty="0">
                <a:latin typeface="Calibri"/>
                <a:cs typeface="Calibri"/>
              </a:rPr>
              <a:t>by</a:t>
            </a:r>
            <a:r>
              <a:rPr sz="2400" dirty="0">
                <a:latin typeface="Calibri"/>
                <a:cs typeface="Calibri"/>
              </a:rPr>
              <a:t> </a:t>
            </a:r>
            <a:r>
              <a:rPr sz="2400" spc="-5" dirty="0">
                <a:latin typeface="Calibri"/>
                <a:cs typeface="Calibri"/>
              </a:rPr>
              <a:t>the</a:t>
            </a:r>
            <a:r>
              <a:rPr sz="2400" dirty="0">
                <a:latin typeface="Calibri"/>
                <a:cs typeface="Calibri"/>
              </a:rPr>
              <a:t> </a:t>
            </a:r>
            <a:r>
              <a:rPr sz="2400" spc="-10" dirty="0">
                <a:latin typeface="Calibri"/>
                <a:cs typeface="Calibri"/>
              </a:rPr>
              <a:t>value</a:t>
            </a:r>
            <a:r>
              <a:rPr sz="2400" dirty="0">
                <a:latin typeface="Calibri"/>
                <a:cs typeface="Calibri"/>
              </a:rPr>
              <a:t> </a:t>
            </a:r>
            <a:r>
              <a:rPr sz="2400" spc="-5" dirty="0">
                <a:latin typeface="Calibri"/>
                <a:cs typeface="Calibri"/>
              </a:rPr>
              <a:t>of</a:t>
            </a:r>
            <a:r>
              <a:rPr sz="2400" dirty="0">
                <a:latin typeface="Calibri"/>
                <a:cs typeface="Calibri"/>
              </a:rPr>
              <a:t> </a:t>
            </a:r>
            <a:r>
              <a:rPr sz="2400" spc="-5" dirty="0">
                <a:latin typeface="Calibri"/>
                <a:cs typeface="Calibri"/>
              </a:rPr>
              <a:t>the R&amp;P</a:t>
            </a:r>
            <a:r>
              <a:rPr sz="2400" spc="-10" dirty="0">
                <a:latin typeface="Calibri"/>
                <a:cs typeface="Calibri"/>
              </a:rPr>
              <a:t> </a:t>
            </a:r>
            <a:r>
              <a:rPr sz="2400" spc="-15" dirty="0">
                <a:latin typeface="Calibri"/>
                <a:cs typeface="Calibri"/>
              </a:rPr>
              <a:t>costs</a:t>
            </a:r>
            <a:endParaRPr sz="2400">
              <a:latin typeface="Calibri"/>
              <a:cs typeface="Calibri"/>
            </a:endParaRPr>
          </a:p>
          <a:p>
            <a:pPr lvl="1">
              <a:lnSpc>
                <a:spcPct val="100000"/>
              </a:lnSpc>
              <a:spcBef>
                <a:spcPts val="40"/>
              </a:spcBef>
              <a:buFont typeface="Arial"/>
              <a:buChar char="–"/>
            </a:pPr>
            <a:endParaRPr sz="2700">
              <a:latin typeface="Calibri"/>
              <a:cs typeface="Calibri"/>
            </a:endParaRPr>
          </a:p>
          <a:p>
            <a:pPr marL="234950" indent="-222885">
              <a:lnSpc>
                <a:spcPct val="100000"/>
              </a:lnSpc>
              <a:spcBef>
                <a:spcPts val="5"/>
              </a:spcBef>
              <a:buFont typeface="Arial"/>
              <a:buChar char="•"/>
              <a:tabLst>
                <a:tab pos="235585" algn="l"/>
              </a:tabLst>
            </a:pPr>
            <a:r>
              <a:rPr sz="2800" spc="-15" dirty="0">
                <a:latin typeface="Calibri"/>
                <a:cs typeface="Calibri"/>
              </a:rPr>
              <a:t>Mitigated</a:t>
            </a:r>
            <a:r>
              <a:rPr sz="2800" spc="-25" dirty="0">
                <a:latin typeface="Calibri"/>
                <a:cs typeface="Calibri"/>
              </a:rPr>
              <a:t> </a:t>
            </a:r>
            <a:r>
              <a:rPr sz="2800" spc="-10" dirty="0">
                <a:latin typeface="Calibri"/>
                <a:cs typeface="Calibri"/>
              </a:rPr>
              <a:t>imputed</a:t>
            </a:r>
            <a:r>
              <a:rPr sz="2800" spc="-5" dirty="0">
                <a:latin typeface="Calibri"/>
                <a:cs typeface="Calibri"/>
              </a:rPr>
              <a:t> </a:t>
            </a:r>
            <a:r>
              <a:rPr sz="2800" spc="-10" dirty="0">
                <a:latin typeface="Calibri"/>
                <a:cs typeface="Calibri"/>
              </a:rPr>
              <a:t>transactions</a:t>
            </a:r>
            <a:endParaRPr sz="28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916939" y="731011"/>
            <a:ext cx="1976755" cy="51308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3200" spc="-15" dirty="0">
                <a:solidFill>
                  <a:srgbClr val="9EA2A2"/>
                </a:solidFill>
              </a:rPr>
              <a:t>Background</a:t>
            </a:r>
            <a:endParaRPr sz="3200"/>
          </a:p>
        </p:txBody>
      </p:sp>
      <p:sp>
        <p:nvSpPr>
          <p:cNvPr id="3" name="object 3"/>
          <p:cNvSpPr txBox="1"/>
          <p:nvPr/>
        </p:nvSpPr>
        <p:spPr>
          <a:xfrm>
            <a:off x="925322" y="1686560"/>
            <a:ext cx="6833234" cy="32569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34950" indent="-222885">
              <a:lnSpc>
                <a:spcPct val="100000"/>
              </a:lnSpc>
              <a:spcBef>
                <a:spcPts val="100"/>
              </a:spcBef>
              <a:buFont typeface="Arial"/>
              <a:buChar char="•"/>
              <a:tabLst>
                <a:tab pos="235585" algn="l"/>
              </a:tabLst>
            </a:pPr>
            <a:r>
              <a:rPr sz="2800" spc="-10" dirty="0">
                <a:latin typeface="Calibri"/>
                <a:cs typeface="Calibri"/>
              </a:rPr>
              <a:t>March </a:t>
            </a:r>
            <a:r>
              <a:rPr sz="2800" dirty="0">
                <a:latin typeface="Calibri"/>
                <a:cs typeface="Calibri"/>
              </a:rPr>
              <a:t>2020</a:t>
            </a:r>
            <a:endParaRPr sz="2800">
              <a:latin typeface="Calibri"/>
              <a:cs typeface="Calibri"/>
            </a:endParaRPr>
          </a:p>
          <a:p>
            <a:pPr marL="689610" lvl="1" indent="-287655">
              <a:lnSpc>
                <a:spcPct val="100000"/>
              </a:lnSpc>
              <a:spcBef>
                <a:spcPts val="25"/>
              </a:spcBef>
              <a:buFont typeface="Arial"/>
              <a:buChar char="–"/>
              <a:tabLst>
                <a:tab pos="690245" algn="l"/>
              </a:tabLst>
            </a:pPr>
            <a:r>
              <a:rPr sz="2400" spc="-5" dirty="0">
                <a:latin typeface="Calibri"/>
                <a:cs typeface="Calibri"/>
              </a:rPr>
              <a:t>Issue paper on</a:t>
            </a:r>
            <a:r>
              <a:rPr sz="2400" spc="-10" dirty="0">
                <a:latin typeface="Calibri"/>
                <a:cs typeface="Calibri"/>
              </a:rPr>
              <a:t> </a:t>
            </a:r>
            <a:r>
              <a:rPr sz="2400" spc="-15" dirty="0">
                <a:latin typeface="Calibri"/>
                <a:cs typeface="Calibri"/>
              </a:rPr>
              <a:t>data, </a:t>
            </a:r>
            <a:r>
              <a:rPr sz="2400" spc="-10" dirty="0">
                <a:latin typeface="Calibri"/>
                <a:cs typeface="Calibri"/>
              </a:rPr>
              <a:t>free</a:t>
            </a:r>
            <a:r>
              <a:rPr sz="2400" dirty="0">
                <a:latin typeface="Calibri"/>
                <a:cs typeface="Calibri"/>
              </a:rPr>
              <a:t> </a:t>
            </a:r>
            <a:r>
              <a:rPr sz="2400" spc="-5" dirty="0">
                <a:latin typeface="Calibri"/>
                <a:cs typeface="Calibri"/>
              </a:rPr>
              <a:t>assets,</a:t>
            </a:r>
            <a:r>
              <a:rPr sz="2400" dirty="0">
                <a:latin typeface="Calibri"/>
                <a:cs typeface="Calibri"/>
              </a:rPr>
              <a:t> and</a:t>
            </a:r>
            <a:r>
              <a:rPr sz="2400" spc="-10" dirty="0">
                <a:latin typeface="Calibri"/>
                <a:cs typeface="Calibri"/>
              </a:rPr>
              <a:t> free</a:t>
            </a:r>
            <a:r>
              <a:rPr sz="2400" spc="10" dirty="0">
                <a:latin typeface="Calibri"/>
                <a:cs typeface="Calibri"/>
              </a:rPr>
              <a:t> </a:t>
            </a:r>
            <a:r>
              <a:rPr sz="2400" spc="-5" dirty="0">
                <a:latin typeface="Calibri"/>
                <a:cs typeface="Calibri"/>
              </a:rPr>
              <a:t>services</a:t>
            </a:r>
            <a:endParaRPr sz="2400">
              <a:latin typeface="Calibri"/>
              <a:cs typeface="Calibri"/>
            </a:endParaRPr>
          </a:p>
          <a:p>
            <a:pPr lvl="1">
              <a:lnSpc>
                <a:spcPct val="100000"/>
              </a:lnSpc>
              <a:spcBef>
                <a:spcPts val="40"/>
              </a:spcBef>
              <a:buFont typeface="Arial"/>
              <a:buChar char="–"/>
            </a:pPr>
            <a:endParaRPr sz="2700">
              <a:latin typeface="Calibri"/>
              <a:cs typeface="Calibri"/>
            </a:endParaRPr>
          </a:p>
          <a:p>
            <a:pPr marL="234950" indent="-222885">
              <a:lnSpc>
                <a:spcPct val="100000"/>
              </a:lnSpc>
              <a:buFont typeface="Arial"/>
              <a:buChar char="•"/>
              <a:tabLst>
                <a:tab pos="235585" algn="l"/>
              </a:tabLst>
            </a:pPr>
            <a:r>
              <a:rPr sz="2800" spc="-5" dirty="0">
                <a:latin typeface="Calibri"/>
                <a:cs typeface="Calibri"/>
              </a:rPr>
              <a:t>June</a:t>
            </a:r>
            <a:r>
              <a:rPr sz="2800" spc="-20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2020</a:t>
            </a:r>
            <a:endParaRPr sz="2800">
              <a:latin typeface="Calibri"/>
              <a:cs typeface="Calibri"/>
            </a:endParaRPr>
          </a:p>
          <a:p>
            <a:pPr marL="689610" lvl="1" indent="-287655">
              <a:lnSpc>
                <a:spcPct val="100000"/>
              </a:lnSpc>
              <a:spcBef>
                <a:spcPts val="20"/>
              </a:spcBef>
              <a:buFont typeface="Arial"/>
              <a:buChar char="–"/>
              <a:tabLst>
                <a:tab pos="690245" algn="l"/>
              </a:tabLst>
            </a:pPr>
            <a:r>
              <a:rPr sz="2400" spc="-5" dirty="0">
                <a:latin typeface="Calibri"/>
                <a:cs typeface="Calibri"/>
              </a:rPr>
              <a:t>GN</a:t>
            </a:r>
            <a:r>
              <a:rPr sz="2400" spc="-10" dirty="0">
                <a:latin typeface="Calibri"/>
                <a:cs typeface="Calibri"/>
              </a:rPr>
              <a:t> </a:t>
            </a:r>
            <a:r>
              <a:rPr sz="2400" spc="-5" dirty="0">
                <a:latin typeface="Calibri"/>
                <a:cs typeface="Calibri"/>
              </a:rPr>
              <a:t>on</a:t>
            </a:r>
            <a:r>
              <a:rPr sz="2400" spc="-15" dirty="0">
                <a:latin typeface="Calibri"/>
                <a:cs typeface="Calibri"/>
              </a:rPr>
              <a:t> recording</a:t>
            </a:r>
            <a:r>
              <a:rPr sz="2400" spc="-5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and</a:t>
            </a:r>
            <a:r>
              <a:rPr sz="2400" spc="-10" dirty="0">
                <a:latin typeface="Calibri"/>
                <a:cs typeface="Calibri"/>
              </a:rPr>
              <a:t> valuation </a:t>
            </a:r>
            <a:r>
              <a:rPr sz="2400" spc="-5" dirty="0">
                <a:latin typeface="Calibri"/>
                <a:cs typeface="Calibri"/>
              </a:rPr>
              <a:t>of</a:t>
            </a:r>
            <a:r>
              <a:rPr sz="2400" spc="-10" dirty="0">
                <a:latin typeface="Calibri"/>
                <a:cs typeface="Calibri"/>
              </a:rPr>
              <a:t> </a:t>
            </a:r>
            <a:r>
              <a:rPr sz="2400" spc="-15" dirty="0">
                <a:latin typeface="Calibri"/>
                <a:cs typeface="Calibri"/>
              </a:rPr>
              <a:t>data</a:t>
            </a:r>
            <a:r>
              <a:rPr sz="2400" spc="-10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as</a:t>
            </a:r>
            <a:r>
              <a:rPr sz="2400" spc="-20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an</a:t>
            </a:r>
            <a:r>
              <a:rPr sz="2400" spc="-10" dirty="0">
                <a:latin typeface="Calibri"/>
                <a:cs typeface="Calibri"/>
              </a:rPr>
              <a:t> </a:t>
            </a:r>
            <a:r>
              <a:rPr sz="2400" spc="-5" dirty="0">
                <a:latin typeface="Calibri"/>
                <a:cs typeface="Calibri"/>
              </a:rPr>
              <a:t>asset</a:t>
            </a:r>
            <a:endParaRPr sz="2400">
              <a:latin typeface="Calibri"/>
              <a:cs typeface="Calibri"/>
            </a:endParaRPr>
          </a:p>
          <a:p>
            <a:pPr marL="689610" lvl="1" indent="-287655">
              <a:lnSpc>
                <a:spcPct val="100000"/>
              </a:lnSpc>
              <a:buFont typeface="Arial"/>
              <a:buChar char="–"/>
              <a:tabLst>
                <a:tab pos="690245" algn="l"/>
              </a:tabLst>
            </a:pPr>
            <a:r>
              <a:rPr sz="2400" spc="-45" dirty="0">
                <a:latin typeface="Calibri"/>
                <a:cs typeface="Calibri"/>
              </a:rPr>
              <a:t>Way</a:t>
            </a:r>
            <a:r>
              <a:rPr sz="2400" spc="-10" dirty="0">
                <a:latin typeface="Calibri"/>
                <a:cs typeface="Calibri"/>
              </a:rPr>
              <a:t> </a:t>
            </a:r>
            <a:r>
              <a:rPr sz="2400" spc="-20" dirty="0">
                <a:latin typeface="Calibri"/>
                <a:cs typeface="Calibri"/>
              </a:rPr>
              <a:t>forward</a:t>
            </a:r>
            <a:r>
              <a:rPr sz="2400" spc="-5" dirty="0">
                <a:latin typeface="Calibri"/>
                <a:cs typeface="Calibri"/>
              </a:rPr>
              <a:t> </a:t>
            </a:r>
            <a:r>
              <a:rPr sz="2400" spc="-20" dirty="0">
                <a:latin typeface="Calibri"/>
                <a:cs typeface="Calibri"/>
              </a:rPr>
              <a:t>for</a:t>
            </a:r>
            <a:r>
              <a:rPr sz="2400" spc="-10" dirty="0">
                <a:latin typeface="Calibri"/>
                <a:cs typeface="Calibri"/>
              </a:rPr>
              <a:t> “free”</a:t>
            </a:r>
            <a:r>
              <a:rPr sz="2400" spc="5" dirty="0">
                <a:latin typeface="Calibri"/>
                <a:cs typeface="Calibri"/>
              </a:rPr>
              <a:t> </a:t>
            </a:r>
            <a:r>
              <a:rPr sz="2400" spc="-10" dirty="0">
                <a:latin typeface="Calibri"/>
                <a:cs typeface="Calibri"/>
              </a:rPr>
              <a:t>products</a:t>
            </a:r>
            <a:endParaRPr sz="2400">
              <a:latin typeface="Calibri"/>
              <a:cs typeface="Calibri"/>
            </a:endParaRPr>
          </a:p>
          <a:p>
            <a:pPr lvl="1">
              <a:lnSpc>
                <a:spcPct val="100000"/>
              </a:lnSpc>
              <a:spcBef>
                <a:spcPts val="45"/>
              </a:spcBef>
              <a:buFont typeface="Arial"/>
              <a:buChar char="–"/>
            </a:pPr>
            <a:endParaRPr sz="2700">
              <a:latin typeface="Calibri"/>
              <a:cs typeface="Calibri"/>
            </a:endParaRPr>
          </a:p>
          <a:p>
            <a:pPr marL="234950" indent="-222885">
              <a:lnSpc>
                <a:spcPct val="100000"/>
              </a:lnSpc>
              <a:buFont typeface="Arial"/>
              <a:buChar char="•"/>
              <a:tabLst>
                <a:tab pos="235585" algn="l"/>
              </a:tabLst>
            </a:pPr>
            <a:r>
              <a:rPr sz="2800" spc="-10" dirty="0">
                <a:latin typeface="Calibri"/>
                <a:cs typeface="Calibri"/>
              </a:rPr>
              <a:t>November</a:t>
            </a:r>
            <a:r>
              <a:rPr sz="2800" spc="-15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2020:</a:t>
            </a:r>
            <a:r>
              <a:rPr sz="2800" spc="5" dirty="0">
                <a:latin typeface="Calibri"/>
                <a:cs typeface="Calibri"/>
              </a:rPr>
              <a:t> </a:t>
            </a:r>
            <a:r>
              <a:rPr sz="2800" spc="-50" dirty="0">
                <a:latin typeface="Calibri"/>
                <a:cs typeface="Calibri"/>
              </a:rPr>
              <a:t>Two</a:t>
            </a:r>
            <a:r>
              <a:rPr sz="2800" spc="-10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GNs</a:t>
            </a:r>
            <a:r>
              <a:rPr sz="2800" spc="-5" dirty="0">
                <a:latin typeface="Calibri"/>
                <a:cs typeface="Calibri"/>
              </a:rPr>
              <a:t> </a:t>
            </a:r>
            <a:r>
              <a:rPr sz="2800" spc="-25" dirty="0">
                <a:latin typeface="Calibri"/>
                <a:cs typeface="Calibri"/>
              </a:rPr>
              <a:t>for</a:t>
            </a:r>
            <a:r>
              <a:rPr sz="2800" spc="-15" dirty="0">
                <a:latin typeface="Calibri"/>
                <a:cs typeface="Calibri"/>
              </a:rPr>
              <a:t> </a:t>
            </a:r>
            <a:r>
              <a:rPr sz="2800" spc="-10" dirty="0">
                <a:latin typeface="Calibri"/>
                <a:cs typeface="Calibri"/>
              </a:rPr>
              <a:t>“free” products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315466" y="4920488"/>
            <a:ext cx="4997450" cy="7569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99720" indent="-287655">
              <a:lnSpc>
                <a:spcPct val="100000"/>
              </a:lnSpc>
              <a:spcBef>
                <a:spcPts val="100"/>
              </a:spcBef>
              <a:buFont typeface="Arial"/>
              <a:buChar char="–"/>
              <a:tabLst>
                <a:tab pos="300355" algn="l"/>
              </a:tabLst>
            </a:pPr>
            <a:r>
              <a:rPr sz="2400" spc="-5" dirty="0">
                <a:latin typeface="Calibri"/>
                <a:cs typeface="Calibri"/>
              </a:rPr>
              <a:t>Clarification</a:t>
            </a:r>
            <a:r>
              <a:rPr sz="2400" spc="-35" dirty="0">
                <a:latin typeface="Calibri"/>
                <a:cs typeface="Calibri"/>
              </a:rPr>
              <a:t> </a:t>
            </a:r>
            <a:r>
              <a:rPr sz="2400" spc="-5" dirty="0">
                <a:latin typeface="Calibri"/>
                <a:cs typeface="Calibri"/>
              </a:rPr>
              <a:t>of</a:t>
            </a:r>
            <a:r>
              <a:rPr sz="2400" spc="-15" dirty="0">
                <a:latin typeface="Calibri"/>
                <a:cs typeface="Calibri"/>
              </a:rPr>
              <a:t> current</a:t>
            </a:r>
            <a:r>
              <a:rPr sz="2400" spc="-5" dirty="0">
                <a:latin typeface="Calibri"/>
                <a:cs typeface="Calibri"/>
              </a:rPr>
              <a:t> SNA</a:t>
            </a:r>
            <a:r>
              <a:rPr sz="2400" spc="-20" dirty="0">
                <a:latin typeface="Calibri"/>
                <a:cs typeface="Calibri"/>
              </a:rPr>
              <a:t> </a:t>
            </a:r>
            <a:r>
              <a:rPr sz="2400" spc="-10" dirty="0">
                <a:latin typeface="Calibri"/>
                <a:cs typeface="Calibri"/>
              </a:rPr>
              <a:t>treatment</a:t>
            </a:r>
            <a:endParaRPr sz="2400">
              <a:latin typeface="Calibri"/>
              <a:cs typeface="Calibri"/>
            </a:endParaRPr>
          </a:p>
          <a:p>
            <a:pPr marL="299720" indent="-287655">
              <a:lnSpc>
                <a:spcPct val="100000"/>
              </a:lnSpc>
              <a:buFont typeface="Arial"/>
              <a:buChar char="–"/>
              <a:tabLst>
                <a:tab pos="300355" algn="l"/>
              </a:tabLst>
            </a:pPr>
            <a:r>
              <a:rPr sz="2400" spc="-10" dirty="0">
                <a:latin typeface="Calibri"/>
                <a:cs typeface="Calibri"/>
              </a:rPr>
              <a:t>Proposal</a:t>
            </a:r>
            <a:r>
              <a:rPr sz="2400" spc="-20" dirty="0">
                <a:latin typeface="Calibri"/>
                <a:cs typeface="Calibri"/>
              </a:rPr>
              <a:t> for</a:t>
            </a:r>
            <a:r>
              <a:rPr sz="2400" spc="-10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an</a:t>
            </a:r>
            <a:r>
              <a:rPr sz="2400" spc="-10" dirty="0">
                <a:latin typeface="Calibri"/>
                <a:cs typeface="Calibri"/>
              </a:rPr>
              <a:t> </a:t>
            </a:r>
            <a:r>
              <a:rPr sz="2400" spc="-5" dirty="0">
                <a:latin typeface="Calibri"/>
                <a:cs typeface="Calibri"/>
              </a:rPr>
              <a:t>SNA</a:t>
            </a:r>
            <a:r>
              <a:rPr sz="2400" spc="-15" dirty="0">
                <a:latin typeface="Calibri"/>
                <a:cs typeface="Calibri"/>
              </a:rPr>
              <a:t> satellite</a:t>
            </a:r>
            <a:r>
              <a:rPr sz="2400" spc="-10" dirty="0">
                <a:latin typeface="Calibri"/>
                <a:cs typeface="Calibri"/>
              </a:rPr>
              <a:t> account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925322" y="6075679"/>
            <a:ext cx="7574915" cy="4527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34950" indent="-222885">
              <a:lnSpc>
                <a:spcPct val="100000"/>
              </a:lnSpc>
              <a:spcBef>
                <a:spcPts val="100"/>
              </a:spcBef>
              <a:buFont typeface="Arial"/>
              <a:buChar char="•"/>
              <a:tabLst>
                <a:tab pos="235585" algn="l"/>
              </a:tabLst>
            </a:pPr>
            <a:r>
              <a:rPr sz="2800" dirty="0">
                <a:latin typeface="Calibri"/>
                <a:cs typeface="Calibri"/>
              </a:rPr>
              <a:t>April</a:t>
            </a:r>
            <a:r>
              <a:rPr sz="2800" spc="-10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2021:</a:t>
            </a:r>
            <a:r>
              <a:rPr sz="2800" spc="10" dirty="0">
                <a:latin typeface="Calibri"/>
                <a:cs typeface="Calibri"/>
              </a:rPr>
              <a:t> </a:t>
            </a:r>
            <a:r>
              <a:rPr sz="2800" spc="-15" dirty="0">
                <a:latin typeface="Calibri"/>
                <a:cs typeface="Calibri"/>
              </a:rPr>
              <a:t>OECD</a:t>
            </a:r>
            <a:r>
              <a:rPr sz="2800" spc="-10" dirty="0">
                <a:latin typeface="Calibri"/>
                <a:cs typeface="Calibri"/>
              </a:rPr>
              <a:t> </a:t>
            </a:r>
            <a:r>
              <a:rPr sz="2800" spc="-15" dirty="0">
                <a:latin typeface="Calibri"/>
                <a:cs typeface="Calibri"/>
              </a:rPr>
              <a:t>update</a:t>
            </a:r>
            <a:r>
              <a:rPr sz="2800" spc="10" dirty="0">
                <a:latin typeface="Calibri"/>
                <a:cs typeface="Calibri"/>
              </a:rPr>
              <a:t> </a:t>
            </a:r>
            <a:r>
              <a:rPr sz="2800" spc="-5" dirty="0">
                <a:latin typeface="Calibri"/>
                <a:cs typeface="Calibri"/>
              </a:rPr>
              <a:t>paper</a:t>
            </a:r>
            <a:r>
              <a:rPr sz="2800" dirty="0">
                <a:latin typeface="Calibri"/>
                <a:cs typeface="Calibri"/>
              </a:rPr>
              <a:t> </a:t>
            </a:r>
            <a:r>
              <a:rPr sz="2800" spc="-5" dirty="0">
                <a:latin typeface="Calibri"/>
                <a:cs typeface="Calibri"/>
              </a:rPr>
              <a:t>on</a:t>
            </a:r>
            <a:r>
              <a:rPr sz="2800" dirty="0">
                <a:latin typeface="Calibri"/>
                <a:cs typeface="Calibri"/>
              </a:rPr>
              <a:t> </a:t>
            </a:r>
            <a:r>
              <a:rPr sz="2800" spc="-20" dirty="0">
                <a:latin typeface="Calibri"/>
                <a:cs typeface="Calibri"/>
              </a:rPr>
              <a:t>data</a:t>
            </a:r>
            <a:r>
              <a:rPr sz="2800" dirty="0">
                <a:latin typeface="Calibri"/>
                <a:cs typeface="Calibri"/>
              </a:rPr>
              <a:t> as an </a:t>
            </a:r>
            <a:r>
              <a:rPr sz="2800" spc="-5" dirty="0">
                <a:latin typeface="Calibri"/>
                <a:cs typeface="Calibri"/>
              </a:rPr>
              <a:t>asset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6324600" y="5029200"/>
            <a:ext cx="381000" cy="609600"/>
          </a:xfrm>
          <a:custGeom>
            <a:avLst/>
            <a:gdLst/>
            <a:ahLst/>
            <a:cxnLst/>
            <a:rect l="l" t="t" r="r" b="b"/>
            <a:pathLst>
              <a:path w="381000" h="609600">
                <a:moveTo>
                  <a:pt x="0" y="0"/>
                </a:moveTo>
                <a:lnTo>
                  <a:pt x="74449" y="2536"/>
                </a:lnTo>
                <a:lnTo>
                  <a:pt x="134969" y="9429"/>
                </a:lnTo>
                <a:lnTo>
                  <a:pt x="175629" y="19609"/>
                </a:lnTo>
                <a:lnTo>
                  <a:pt x="190500" y="273558"/>
                </a:lnTo>
                <a:lnTo>
                  <a:pt x="205478" y="285833"/>
                </a:lnTo>
                <a:lnTo>
                  <a:pt x="246316" y="295751"/>
                </a:lnTo>
                <a:lnTo>
                  <a:pt x="306871" y="302383"/>
                </a:lnTo>
                <a:lnTo>
                  <a:pt x="381000" y="304799"/>
                </a:lnTo>
                <a:lnTo>
                  <a:pt x="306871" y="307336"/>
                </a:lnTo>
                <a:lnTo>
                  <a:pt x="246316" y="314229"/>
                </a:lnTo>
                <a:lnTo>
                  <a:pt x="205478" y="324409"/>
                </a:lnTo>
                <a:lnTo>
                  <a:pt x="190500" y="336804"/>
                </a:lnTo>
                <a:lnTo>
                  <a:pt x="190500" y="578358"/>
                </a:lnTo>
                <a:lnTo>
                  <a:pt x="175629" y="590633"/>
                </a:lnTo>
                <a:lnTo>
                  <a:pt x="134969" y="600551"/>
                </a:lnTo>
                <a:lnTo>
                  <a:pt x="74449" y="607183"/>
                </a:lnTo>
                <a:lnTo>
                  <a:pt x="0" y="609600"/>
                </a:lnTo>
              </a:path>
            </a:pathLst>
          </a:custGeom>
          <a:ln w="952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 txBox="1"/>
          <p:nvPr/>
        </p:nvSpPr>
        <p:spPr>
          <a:xfrm>
            <a:off x="6804152" y="4941061"/>
            <a:ext cx="2366645" cy="7569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2400" dirty="0">
                <a:solidFill>
                  <a:srgbClr val="FF0000"/>
                </a:solidFill>
                <a:latin typeface="Calibri"/>
                <a:cs typeface="Calibri"/>
              </a:rPr>
              <a:t>No</a:t>
            </a:r>
            <a:r>
              <a:rPr sz="2400" spc="-40" dirty="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2400" spc="-5" dirty="0">
                <a:solidFill>
                  <a:srgbClr val="FF0000"/>
                </a:solidFill>
                <a:latin typeface="Calibri"/>
                <a:cs typeface="Calibri"/>
              </a:rPr>
              <a:t>changes</a:t>
            </a:r>
            <a:r>
              <a:rPr sz="2400" spc="-30" dirty="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2400" spc="-15" dirty="0">
                <a:solidFill>
                  <a:srgbClr val="FF0000"/>
                </a:solidFill>
                <a:latin typeface="Calibri"/>
                <a:cs typeface="Calibri"/>
              </a:rPr>
              <a:t>to</a:t>
            </a:r>
            <a:r>
              <a:rPr sz="2400" spc="-40" dirty="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2400" spc="-5" dirty="0">
                <a:solidFill>
                  <a:srgbClr val="FF0000"/>
                </a:solidFill>
                <a:latin typeface="Calibri"/>
                <a:cs typeface="Calibri"/>
              </a:rPr>
              <a:t>SNA </a:t>
            </a:r>
            <a:r>
              <a:rPr sz="2400" spc="-530" dirty="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2400" spc="-15" dirty="0">
                <a:solidFill>
                  <a:srgbClr val="FF0000"/>
                </a:solidFill>
                <a:latin typeface="Calibri"/>
                <a:cs typeface="Calibri"/>
              </a:rPr>
              <a:t>central</a:t>
            </a:r>
            <a:r>
              <a:rPr sz="2400" spc="-35" dirty="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2400" spc="-15" dirty="0">
                <a:solidFill>
                  <a:srgbClr val="FF0000"/>
                </a:solidFill>
                <a:latin typeface="Calibri"/>
                <a:cs typeface="Calibri"/>
              </a:rPr>
              <a:t>framework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8" name="object 8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240"/>
              </a:lnSpc>
            </a:pPr>
            <a:fld id="{81D60167-4931-47E6-BA6A-407CBD079E47}" type="slidenum">
              <a:rPr dirty="0"/>
              <a:t>2</a:t>
            </a:fld>
            <a:endParaRPr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767582" y="3139693"/>
            <a:ext cx="2379980" cy="6356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4000" b="1" spc="-5" dirty="0">
                <a:latin typeface="Calibri"/>
                <a:cs typeface="Calibri"/>
              </a:rPr>
              <a:t>Thank</a:t>
            </a:r>
            <a:r>
              <a:rPr sz="4000" b="1" spc="-65" dirty="0">
                <a:latin typeface="Calibri"/>
                <a:cs typeface="Calibri"/>
              </a:rPr>
              <a:t> </a:t>
            </a:r>
            <a:r>
              <a:rPr sz="4000" b="1" spc="-15" dirty="0">
                <a:latin typeface="Calibri"/>
                <a:cs typeface="Calibri"/>
              </a:rPr>
              <a:t>you!</a:t>
            </a:r>
            <a:endParaRPr sz="4000">
              <a:latin typeface="Calibri"/>
              <a:cs typeface="Calibri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240"/>
              </a:lnSpc>
            </a:pPr>
            <a:fld id="{81D60167-4931-47E6-BA6A-407CBD079E47}" type="slidenum">
              <a:rPr dirty="0"/>
              <a:t>20</a:t>
            </a:fld>
            <a:endParaRPr dirty="0"/>
          </a:p>
        </p:txBody>
      </p:sp>
      <p:sp>
        <p:nvSpPr>
          <p:cNvPr id="3" name="object 3"/>
          <p:cNvSpPr txBox="1"/>
          <p:nvPr/>
        </p:nvSpPr>
        <p:spPr>
          <a:xfrm>
            <a:off x="3068827" y="4365752"/>
            <a:ext cx="3774440" cy="51308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3200" spc="-10" dirty="0">
                <a:latin typeface="Calibri"/>
                <a:cs typeface="Calibri"/>
                <a:hlinkClick r:id="rId2"/>
              </a:rPr>
              <a:t>dylan.rassier@bea.gov</a:t>
            </a:r>
            <a:endParaRPr sz="32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916939" y="731011"/>
            <a:ext cx="6706870" cy="51308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3200" spc="-15" dirty="0">
                <a:solidFill>
                  <a:srgbClr val="9EA2A2"/>
                </a:solidFill>
              </a:rPr>
              <a:t>Intersection</a:t>
            </a:r>
            <a:r>
              <a:rPr sz="3200" spc="10" dirty="0">
                <a:solidFill>
                  <a:srgbClr val="9EA2A2"/>
                </a:solidFill>
              </a:rPr>
              <a:t> </a:t>
            </a:r>
            <a:r>
              <a:rPr sz="3200" spc="-5" dirty="0">
                <a:solidFill>
                  <a:srgbClr val="9EA2A2"/>
                </a:solidFill>
              </a:rPr>
              <a:t>of</a:t>
            </a:r>
            <a:r>
              <a:rPr sz="3200" spc="5" dirty="0">
                <a:solidFill>
                  <a:srgbClr val="9EA2A2"/>
                </a:solidFill>
              </a:rPr>
              <a:t> </a:t>
            </a:r>
            <a:r>
              <a:rPr sz="3200" spc="-10" dirty="0">
                <a:solidFill>
                  <a:srgbClr val="9EA2A2"/>
                </a:solidFill>
              </a:rPr>
              <a:t>“Free”</a:t>
            </a:r>
            <a:r>
              <a:rPr sz="3200" spc="-5" dirty="0">
                <a:solidFill>
                  <a:srgbClr val="9EA2A2"/>
                </a:solidFill>
              </a:rPr>
              <a:t> </a:t>
            </a:r>
            <a:r>
              <a:rPr sz="3200" spc="-15" dirty="0">
                <a:solidFill>
                  <a:srgbClr val="9EA2A2"/>
                </a:solidFill>
              </a:rPr>
              <a:t>Products</a:t>
            </a:r>
            <a:r>
              <a:rPr sz="3200" spc="20" dirty="0">
                <a:solidFill>
                  <a:srgbClr val="9EA2A2"/>
                </a:solidFill>
              </a:rPr>
              <a:t> </a:t>
            </a:r>
            <a:r>
              <a:rPr sz="3200" spc="-5" dirty="0">
                <a:solidFill>
                  <a:srgbClr val="9EA2A2"/>
                </a:solidFill>
              </a:rPr>
              <a:t>and</a:t>
            </a:r>
            <a:r>
              <a:rPr sz="3200" spc="20" dirty="0">
                <a:solidFill>
                  <a:srgbClr val="9EA2A2"/>
                </a:solidFill>
              </a:rPr>
              <a:t> </a:t>
            </a:r>
            <a:r>
              <a:rPr sz="3200" spc="-25" dirty="0">
                <a:solidFill>
                  <a:srgbClr val="9EA2A2"/>
                </a:solidFill>
              </a:rPr>
              <a:t>Data</a:t>
            </a:r>
            <a:endParaRPr sz="3200"/>
          </a:p>
        </p:txBody>
      </p:sp>
      <p:sp>
        <p:nvSpPr>
          <p:cNvPr id="4" name="object 4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240"/>
              </a:lnSpc>
            </a:pPr>
            <a:fld id="{81D60167-4931-47E6-BA6A-407CBD079E47}" type="slidenum">
              <a:rPr dirty="0"/>
              <a:t>3</a:t>
            </a:fld>
            <a:endParaRPr dirty="0"/>
          </a:p>
        </p:txBody>
      </p:sp>
      <p:sp>
        <p:nvSpPr>
          <p:cNvPr id="3" name="object 3"/>
          <p:cNvSpPr txBox="1"/>
          <p:nvPr/>
        </p:nvSpPr>
        <p:spPr>
          <a:xfrm>
            <a:off x="925322" y="1686560"/>
            <a:ext cx="8062595" cy="405574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34950" indent="-222885">
              <a:lnSpc>
                <a:spcPct val="100000"/>
              </a:lnSpc>
              <a:spcBef>
                <a:spcPts val="100"/>
              </a:spcBef>
              <a:buFont typeface="Arial"/>
              <a:buChar char="•"/>
              <a:tabLst>
                <a:tab pos="235585" algn="l"/>
              </a:tabLst>
            </a:pPr>
            <a:r>
              <a:rPr sz="2800" spc="-10" dirty="0">
                <a:latin typeface="Calibri"/>
                <a:cs typeface="Calibri"/>
              </a:rPr>
              <a:t>Focus</a:t>
            </a:r>
            <a:r>
              <a:rPr sz="2800" spc="10" dirty="0">
                <a:latin typeface="Calibri"/>
                <a:cs typeface="Calibri"/>
              </a:rPr>
              <a:t> </a:t>
            </a:r>
            <a:r>
              <a:rPr sz="2800" spc="-5" dirty="0">
                <a:latin typeface="Calibri"/>
                <a:cs typeface="Calibri"/>
              </a:rPr>
              <a:t>on</a:t>
            </a:r>
            <a:r>
              <a:rPr sz="2800" spc="5" dirty="0">
                <a:latin typeface="Calibri"/>
                <a:cs typeface="Calibri"/>
              </a:rPr>
              <a:t> </a:t>
            </a:r>
            <a:r>
              <a:rPr sz="2800" spc="-10" dirty="0">
                <a:latin typeface="Calibri"/>
                <a:cs typeface="Calibri"/>
              </a:rPr>
              <a:t>digital</a:t>
            </a:r>
            <a:r>
              <a:rPr sz="2800" spc="-15" dirty="0">
                <a:latin typeface="Calibri"/>
                <a:cs typeface="Calibri"/>
              </a:rPr>
              <a:t> platforms</a:t>
            </a:r>
            <a:r>
              <a:rPr sz="2800" spc="-5" dirty="0">
                <a:latin typeface="Calibri"/>
                <a:cs typeface="Calibri"/>
              </a:rPr>
              <a:t> and</a:t>
            </a:r>
            <a:r>
              <a:rPr sz="2800" spc="5" dirty="0">
                <a:latin typeface="Calibri"/>
                <a:cs typeface="Calibri"/>
              </a:rPr>
              <a:t> </a:t>
            </a:r>
            <a:r>
              <a:rPr sz="2800" spc="-10" dirty="0">
                <a:latin typeface="Calibri"/>
                <a:cs typeface="Calibri"/>
              </a:rPr>
              <a:t>digital</a:t>
            </a:r>
            <a:r>
              <a:rPr sz="2800" spc="-15" dirty="0">
                <a:latin typeface="Calibri"/>
                <a:cs typeface="Calibri"/>
              </a:rPr>
              <a:t> </a:t>
            </a:r>
            <a:r>
              <a:rPr sz="2800" spc="-10" dirty="0">
                <a:latin typeface="Calibri"/>
                <a:cs typeface="Calibri"/>
              </a:rPr>
              <a:t>apps</a:t>
            </a:r>
            <a:endParaRPr sz="28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5"/>
              </a:spcBef>
              <a:buFont typeface="Arial"/>
              <a:buChar char="•"/>
            </a:pPr>
            <a:endParaRPr sz="2750">
              <a:latin typeface="Calibri"/>
              <a:cs typeface="Calibri"/>
            </a:endParaRPr>
          </a:p>
          <a:p>
            <a:pPr marL="234950" indent="-222885">
              <a:lnSpc>
                <a:spcPct val="100000"/>
              </a:lnSpc>
              <a:buFont typeface="Arial"/>
              <a:buChar char="•"/>
              <a:tabLst>
                <a:tab pos="235585" algn="l"/>
              </a:tabLst>
            </a:pPr>
            <a:r>
              <a:rPr sz="2800" spc="-15" dirty="0">
                <a:latin typeface="Calibri"/>
                <a:cs typeface="Calibri"/>
              </a:rPr>
              <a:t>OECD</a:t>
            </a:r>
            <a:r>
              <a:rPr sz="2800" spc="-10" dirty="0">
                <a:latin typeface="Calibri"/>
                <a:cs typeface="Calibri"/>
              </a:rPr>
              <a:t> </a:t>
            </a:r>
            <a:r>
              <a:rPr sz="2800" spc="-15" dirty="0">
                <a:latin typeface="Calibri"/>
                <a:cs typeface="Calibri"/>
              </a:rPr>
              <a:t>update</a:t>
            </a:r>
            <a:r>
              <a:rPr sz="2800" spc="5" dirty="0">
                <a:latin typeface="Calibri"/>
                <a:cs typeface="Calibri"/>
              </a:rPr>
              <a:t> </a:t>
            </a:r>
            <a:r>
              <a:rPr sz="2800" spc="-5" dirty="0">
                <a:latin typeface="Calibri"/>
                <a:cs typeface="Calibri"/>
              </a:rPr>
              <a:t>on</a:t>
            </a:r>
            <a:r>
              <a:rPr sz="2800" spc="5" dirty="0">
                <a:latin typeface="Calibri"/>
                <a:cs typeface="Calibri"/>
              </a:rPr>
              <a:t> </a:t>
            </a:r>
            <a:r>
              <a:rPr sz="2800" spc="-15" dirty="0">
                <a:latin typeface="Calibri"/>
                <a:cs typeface="Calibri"/>
              </a:rPr>
              <a:t>recording</a:t>
            </a:r>
            <a:r>
              <a:rPr sz="2800" spc="-10" dirty="0">
                <a:latin typeface="Calibri"/>
                <a:cs typeface="Calibri"/>
              </a:rPr>
              <a:t> </a:t>
            </a:r>
            <a:r>
              <a:rPr sz="2800" spc="-5" dirty="0">
                <a:latin typeface="Calibri"/>
                <a:cs typeface="Calibri"/>
              </a:rPr>
              <a:t>and</a:t>
            </a:r>
            <a:r>
              <a:rPr sz="2800" spc="5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measuring</a:t>
            </a:r>
            <a:r>
              <a:rPr sz="2800" spc="-15" dirty="0">
                <a:latin typeface="Calibri"/>
                <a:cs typeface="Calibri"/>
              </a:rPr>
              <a:t> </a:t>
            </a:r>
            <a:r>
              <a:rPr sz="2800" spc="-20" dirty="0">
                <a:latin typeface="Calibri"/>
                <a:cs typeface="Calibri"/>
              </a:rPr>
              <a:t>data</a:t>
            </a:r>
            <a:endParaRPr sz="2800">
              <a:latin typeface="Calibri"/>
              <a:cs typeface="Calibri"/>
            </a:endParaRPr>
          </a:p>
          <a:p>
            <a:pPr marL="689610" lvl="1" indent="-287655">
              <a:lnSpc>
                <a:spcPct val="100000"/>
              </a:lnSpc>
              <a:spcBef>
                <a:spcPts val="20"/>
              </a:spcBef>
              <a:buFont typeface="Arial"/>
              <a:buChar char="–"/>
              <a:tabLst>
                <a:tab pos="690245" algn="l"/>
              </a:tabLst>
            </a:pPr>
            <a:r>
              <a:rPr sz="2400" spc="-15" dirty="0">
                <a:latin typeface="Calibri"/>
                <a:cs typeface="Calibri"/>
              </a:rPr>
              <a:t>Paper</a:t>
            </a:r>
            <a:r>
              <a:rPr sz="2400" spc="-10" dirty="0">
                <a:latin typeface="Calibri"/>
                <a:cs typeface="Calibri"/>
              </a:rPr>
              <a:t> by</a:t>
            </a:r>
            <a:r>
              <a:rPr sz="2400" spc="-5" dirty="0">
                <a:latin typeface="Calibri"/>
                <a:cs typeface="Calibri"/>
              </a:rPr>
              <a:t> </a:t>
            </a:r>
            <a:r>
              <a:rPr sz="2400" spc="-15" dirty="0">
                <a:latin typeface="Calibri"/>
                <a:cs typeface="Calibri"/>
              </a:rPr>
              <a:t>van </a:t>
            </a:r>
            <a:r>
              <a:rPr sz="2400" spc="-5" dirty="0">
                <a:latin typeface="Calibri"/>
                <a:cs typeface="Calibri"/>
              </a:rPr>
              <a:t>de</a:t>
            </a:r>
            <a:r>
              <a:rPr sz="2400" dirty="0">
                <a:latin typeface="Calibri"/>
                <a:cs typeface="Calibri"/>
              </a:rPr>
              <a:t> </a:t>
            </a:r>
            <a:r>
              <a:rPr sz="2400" spc="-35" dirty="0">
                <a:latin typeface="Calibri"/>
                <a:cs typeface="Calibri"/>
              </a:rPr>
              <a:t>Ven,</a:t>
            </a:r>
            <a:r>
              <a:rPr sz="2400" spc="5" dirty="0">
                <a:latin typeface="Calibri"/>
                <a:cs typeface="Calibri"/>
              </a:rPr>
              <a:t> </a:t>
            </a:r>
            <a:r>
              <a:rPr sz="2400" spc="-10" dirty="0">
                <a:latin typeface="Calibri"/>
                <a:cs typeface="Calibri"/>
              </a:rPr>
              <a:t>Zwijnenburg,</a:t>
            </a:r>
            <a:r>
              <a:rPr sz="2400" spc="10" dirty="0">
                <a:latin typeface="Calibri"/>
                <a:cs typeface="Calibri"/>
              </a:rPr>
              <a:t> </a:t>
            </a:r>
            <a:r>
              <a:rPr sz="2400" spc="-5" dirty="0">
                <a:latin typeface="Calibri"/>
                <a:cs typeface="Calibri"/>
              </a:rPr>
              <a:t>Mitchell</a:t>
            </a:r>
            <a:r>
              <a:rPr sz="2400" spc="-15" dirty="0">
                <a:latin typeface="Calibri"/>
                <a:cs typeface="Calibri"/>
              </a:rPr>
              <a:t> </a:t>
            </a:r>
            <a:r>
              <a:rPr sz="2400" spc="-5" dirty="0">
                <a:latin typeface="Calibri"/>
                <a:cs typeface="Calibri"/>
              </a:rPr>
              <a:t>(2021)</a:t>
            </a:r>
            <a:endParaRPr sz="2400">
              <a:latin typeface="Calibri"/>
              <a:cs typeface="Calibri"/>
            </a:endParaRPr>
          </a:p>
          <a:p>
            <a:pPr marL="689610" marR="5080" lvl="1" indent="-287655">
              <a:lnSpc>
                <a:spcPct val="100000"/>
              </a:lnSpc>
              <a:buFont typeface="Arial"/>
              <a:buChar char="–"/>
              <a:tabLst>
                <a:tab pos="690245" algn="l"/>
              </a:tabLst>
            </a:pPr>
            <a:r>
              <a:rPr sz="2400" spc="-10" dirty="0">
                <a:latin typeface="Calibri"/>
                <a:cs typeface="Calibri"/>
              </a:rPr>
              <a:t>Distinguishes</a:t>
            </a:r>
            <a:r>
              <a:rPr sz="2400" spc="10" dirty="0">
                <a:latin typeface="Calibri"/>
                <a:cs typeface="Calibri"/>
              </a:rPr>
              <a:t> </a:t>
            </a:r>
            <a:r>
              <a:rPr sz="2400" spc="-15" dirty="0">
                <a:latin typeface="Calibri"/>
                <a:cs typeface="Calibri"/>
              </a:rPr>
              <a:t>recording</a:t>
            </a:r>
            <a:r>
              <a:rPr sz="2400" spc="5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and </a:t>
            </a:r>
            <a:r>
              <a:rPr sz="2400" spc="-10" dirty="0">
                <a:latin typeface="Calibri"/>
                <a:cs typeface="Calibri"/>
              </a:rPr>
              <a:t>processing</a:t>
            </a:r>
            <a:r>
              <a:rPr sz="2400" spc="5" dirty="0">
                <a:latin typeface="Calibri"/>
                <a:cs typeface="Calibri"/>
              </a:rPr>
              <a:t> </a:t>
            </a:r>
            <a:r>
              <a:rPr sz="2400" spc="-5" dirty="0">
                <a:latin typeface="Calibri"/>
                <a:cs typeface="Calibri"/>
              </a:rPr>
              <a:t>(R&amp;P)</a:t>
            </a:r>
            <a:r>
              <a:rPr sz="2400" spc="-10" dirty="0">
                <a:latin typeface="Calibri"/>
                <a:cs typeface="Calibri"/>
              </a:rPr>
              <a:t> </a:t>
            </a:r>
            <a:r>
              <a:rPr sz="2400" spc="-15" dirty="0">
                <a:latin typeface="Calibri"/>
                <a:cs typeface="Calibri"/>
              </a:rPr>
              <a:t>costs from</a:t>
            </a:r>
            <a:r>
              <a:rPr sz="2400" dirty="0">
                <a:latin typeface="Calibri"/>
                <a:cs typeface="Calibri"/>
              </a:rPr>
              <a:t> OP </a:t>
            </a:r>
            <a:r>
              <a:rPr sz="2400" spc="-525" dirty="0">
                <a:latin typeface="Calibri"/>
                <a:cs typeface="Calibri"/>
              </a:rPr>
              <a:t> </a:t>
            </a:r>
            <a:r>
              <a:rPr sz="2400" spc="-15" dirty="0">
                <a:latin typeface="Calibri"/>
                <a:cs typeface="Calibri"/>
              </a:rPr>
              <a:t>procurement</a:t>
            </a:r>
            <a:r>
              <a:rPr sz="2400" dirty="0">
                <a:latin typeface="Calibri"/>
                <a:cs typeface="Calibri"/>
              </a:rPr>
              <a:t> </a:t>
            </a:r>
            <a:r>
              <a:rPr sz="2400" spc="-5" dirty="0">
                <a:latin typeface="Calibri"/>
                <a:cs typeface="Calibri"/>
              </a:rPr>
              <a:t>(OP‐P)</a:t>
            </a:r>
            <a:r>
              <a:rPr sz="2400" spc="-20" dirty="0">
                <a:latin typeface="Calibri"/>
                <a:cs typeface="Calibri"/>
              </a:rPr>
              <a:t> </a:t>
            </a:r>
            <a:r>
              <a:rPr sz="2400" spc="-15" dirty="0">
                <a:latin typeface="Calibri"/>
                <a:cs typeface="Calibri"/>
              </a:rPr>
              <a:t>costs</a:t>
            </a:r>
            <a:endParaRPr sz="2400">
              <a:latin typeface="Calibri"/>
              <a:cs typeface="Calibri"/>
            </a:endParaRPr>
          </a:p>
          <a:p>
            <a:pPr marL="689610" lvl="1" indent="-287655">
              <a:lnSpc>
                <a:spcPct val="100000"/>
              </a:lnSpc>
              <a:buFont typeface="Arial"/>
              <a:buChar char="–"/>
              <a:tabLst>
                <a:tab pos="690245" algn="l"/>
              </a:tabLst>
            </a:pPr>
            <a:r>
              <a:rPr sz="2400" spc="-5" dirty="0">
                <a:latin typeface="Calibri"/>
                <a:cs typeface="Calibri"/>
              </a:rPr>
              <a:t>OP‐P</a:t>
            </a:r>
            <a:r>
              <a:rPr sz="2400" spc="-15" dirty="0">
                <a:latin typeface="Calibri"/>
                <a:cs typeface="Calibri"/>
              </a:rPr>
              <a:t> costs</a:t>
            </a:r>
            <a:r>
              <a:rPr sz="2400" spc="-20" dirty="0">
                <a:latin typeface="Calibri"/>
                <a:cs typeface="Calibri"/>
              </a:rPr>
              <a:t> </a:t>
            </a:r>
            <a:r>
              <a:rPr sz="2400" spc="-15" dirty="0">
                <a:latin typeface="Calibri"/>
                <a:cs typeface="Calibri"/>
              </a:rPr>
              <a:t>may</a:t>
            </a:r>
            <a:r>
              <a:rPr sz="2400" spc="-20" dirty="0">
                <a:latin typeface="Calibri"/>
                <a:cs typeface="Calibri"/>
              </a:rPr>
              <a:t> </a:t>
            </a:r>
            <a:r>
              <a:rPr sz="2400" spc="-5" dirty="0">
                <a:latin typeface="Calibri"/>
                <a:cs typeface="Calibri"/>
              </a:rPr>
              <a:t>be</a:t>
            </a:r>
            <a:r>
              <a:rPr sz="2400" dirty="0">
                <a:latin typeface="Calibri"/>
                <a:cs typeface="Calibri"/>
              </a:rPr>
              <a:t> either </a:t>
            </a:r>
            <a:r>
              <a:rPr sz="2400" spc="-10" dirty="0">
                <a:latin typeface="Calibri"/>
                <a:cs typeface="Calibri"/>
              </a:rPr>
              <a:t>produced</a:t>
            </a:r>
            <a:r>
              <a:rPr sz="2400" dirty="0">
                <a:latin typeface="Calibri"/>
                <a:cs typeface="Calibri"/>
              </a:rPr>
              <a:t> </a:t>
            </a:r>
            <a:r>
              <a:rPr sz="2400" spc="-5" dirty="0">
                <a:latin typeface="Calibri"/>
                <a:cs typeface="Calibri"/>
              </a:rPr>
              <a:t>or </a:t>
            </a:r>
            <a:r>
              <a:rPr sz="2400" spc="-10" dirty="0">
                <a:latin typeface="Calibri"/>
                <a:cs typeface="Calibri"/>
              </a:rPr>
              <a:t>non‐produced</a:t>
            </a:r>
            <a:endParaRPr sz="2400">
              <a:latin typeface="Calibri"/>
              <a:cs typeface="Calibri"/>
            </a:endParaRPr>
          </a:p>
          <a:p>
            <a:pPr marL="689610" lvl="1" indent="-287655">
              <a:lnSpc>
                <a:spcPct val="100000"/>
              </a:lnSpc>
              <a:buFont typeface="Arial"/>
              <a:buChar char="–"/>
              <a:tabLst>
                <a:tab pos="690245" algn="l"/>
              </a:tabLst>
            </a:pPr>
            <a:r>
              <a:rPr sz="2400" spc="-5" dirty="0">
                <a:latin typeface="Calibri"/>
                <a:cs typeface="Calibri"/>
              </a:rPr>
              <a:t>Access</a:t>
            </a:r>
            <a:r>
              <a:rPr sz="2400" spc="-20" dirty="0">
                <a:latin typeface="Calibri"/>
                <a:cs typeface="Calibri"/>
              </a:rPr>
              <a:t> </a:t>
            </a:r>
            <a:r>
              <a:rPr sz="2400" spc="-15" dirty="0">
                <a:latin typeface="Calibri"/>
                <a:cs typeface="Calibri"/>
              </a:rPr>
              <a:t>to</a:t>
            </a:r>
            <a:r>
              <a:rPr sz="2400" spc="-25" dirty="0">
                <a:latin typeface="Calibri"/>
                <a:cs typeface="Calibri"/>
              </a:rPr>
              <a:t> </a:t>
            </a:r>
            <a:r>
              <a:rPr sz="2400" spc="-15" dirty="0">
                <a:latin typeface="Calibri"/>
                <a:cs typeface="Calibri"/>
              </a:rPr>
              <a:t>OPs</a:t>
            </a:r>
            <a:endParaRPr sz="2400">
              <a:latin typeface="Calibri"/>
              <a:cs typeface="Calibri"/>
            </a:endParaRPr>
          </a:p>
          <a:p>
            <a:pPr marL="1146810" lvl="2" indent="-229235">
              <a:lnSpc>
                <a:spcPct val="100000"/>
              </a:lnSpc>
              <a:spcBef>
                <a:spcPts val="30"/>
              </a:spcBef>
              <a:buFont typeface="Arial"/>
              <a:buChar char="•"/>
              <a:tabLst>
                <a:tab pos="1146810" algn="l"/>
                <a:tab pos="1147445" algn="l"/>
              </a:tabLst>
            </a:pPr>
            <a:r>
              <a:rPr sz="2000" spc="-10" dirty="0">
                <a:latin typeface="Calibri"/>
                <a:cs typeface="Calibri"/>
              </a:rPr>
              <a:t>Exchanged </a:t>
            </a:r>
            <a:r>
              <a:rPr sz="2000" spc="-20" dirty="0">
                <a:latin typeface="Calibri"/>
                <a:cs typeface="Calibri"/>
              </a:rPr>
              <a:t>for</a:t>
            </a:r>
            <a:r>
              <a:rPr sz="2000" spc="-10" dirty="0">
                <a:latin typeface="Calibri"/>
                <a:cs typeface="Calibri"/>
              </a:rPr>
              <a:t> “free”</a:t>
            </a:r>
            <a:r>
              <a:rPr sz="2000" spc="5" dirty="0">
                <a:latin typeface="Calibri"/>
                <a:cs typeface="Calibri"/>
              </a:rPr>
              <a:t> </a:t>
            </a:r>
            <a:r>
              <a:rPr sz="2000" dirty="0">
                <a:latin typeface="Calibri"/>
                <a:cs typeface="Calibri"/>
              </a:rPr>
              <a:t>services</a:t>
            </a:r>
            <a:endParaRPr sz="2000">
              <a:latin typeface="Calibri"/>
              <a:cs typeface="Calibri"/>
            </a:endParaRPr>
          </a:p>
          <a:p>
            <a:pPr marL="1146810" lvl="2" indent="-229235">
              <a:lnSpc>
                <a:spcPct val="100000"/>
              </a:lnSpc>
              <a:buFont typeface="Arial"/>
              <a:buChar char="•"/>
              <a:tabLst>
                <a:tab pos="1146810" algn="l"/>
                <a:tab pos="1147445" algn="l"/>
              </a:tabLst>
            </a:pPr>
            <a:r>
              <a:rPr sz="2000" spc="-10" dirty="0">
                <a:latin typeface="Calibri"/>
                <a:cs typeface="Calibri"/>
              </a:rPr>
              <a:t>Exchanged </a:t>
            </a:r>
            <a:r>
              <a:rPr sz="2000" spc="-20" dirty="0">
                <a:latin typeface="Calibri"/>
                <a:cs typeface="Calibri"/>
              </a:rPr>
              <a:t>for</a:t>
            </a:r>
            <a:r>
              <a:rPr sz="2000" spc="-10" dirty="0">
                <a:latin typeface="Calibri"/>
                <a:cs typeface="Calibri"/>
              </a:rPr>
              <a:t> explicit</a:t>
            </a:r>
            <a:r>
              <a:rPr sz="2000" spc="25" dirty="0">
                <a:latin typeface="Calibri"/>
                <a:cs typeface="Calibri"/>
              </a:rPr>
              <a:t> </a:t>
            </a:r>
            <a:r>
              <a:rPr sz="2000" spc="-10" dirty="0">
                <a:latin typeface="Calibri"/>
                <a:cs typeface="Calibri"/>
              </a:rPr>
              <a:t>payment</a:t>
            </a:r>
            <a:endParaRPr sz="2000">
              <a:latin typeface="Calibri"/>
              <a:cs typeface="Calibri"/>
            </a:endParaRPr>
          </a:p>
          <a:p>
            <a:pPr marL="1146810" lvl="2" indent="-229235">
              <a:lnSpc>
                <a:spcPct val="100000"/>
              </a:lnSpc>
              <a:buFont typeface="Arial"/>
              <a:buChar char="•"/>
              <a:tabLst>
                <a:tab pos="1146810" algn="l"/>
                <a:tab pos="1147445" algn="l"/>
              </a:tabLst>
            </a:pPr>
            <a:r>
              <a:rPr sz="2000" spc="-10" dirty="0">
                <a:latin typeface="Calibri"/>
                <a:cs typeface="Calibri"/>
              </a:rPr>
              <a:t>By‐product</a:t>
            </a:r>
            <a:r>
              <a:rPr sz="2000" spc="-5" dirty="0">
                <a:latin typeface="Calibri"/>
                <a:cs typeface="Calibri"/>
              </a:rPr>
              <a:t> of</a:t>
            </a:r>
            <a:r>
              <a:rPr sz="2000" spc="-20" dirty="0">
                <a:latin typeface="Calibri"/>
                <a:cs typeface="Calibri"/>
              </a:rPr>
              <a:t> </a:t>
            </a:r>
            <a:r>
              <a:rPr sz="2000" spc="-5" dirty="0">
                <a:latin typeface="Calibri"/>
                <a:cs typeface="Calibri"/>
              </a:rPr>
              <a:t>production</a:t>
            </a:r>
            <a:endParaRPr sz="20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916939" y="731011"/>
            <a:ext cx="6939280" cy="51308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3200" spc="-5" dirty="0">
                <a:solidFill>
                  <a:srgbClr val="9EA2A2"/>
                </a:solidFill>
              </a:rPr>
              <a:t>Guidance</a:t>
            </a:r>
            <a:r>
              <a:rPr sz="3200" spc="20" dirty="0">
                <a:solidFill>
                  <a:srgbClr val="9EA2A2"/>
                </a:solidFill>
              </a:rPr>
              <a:t> </a:t>
            </a:r>
            <a:r>
              <a:rPr sz="3200" spc="-10" dirty="0">
                <a:solidFill>
                  <a:srgbClr val="9EA2A2"/>
                </a:solidFill>
              </a:rPr>
              <a:t>Note </a:t>
            </a:r>
            <a:r>
              <a:rPr sz="3200" spc="-5" dirty="0">
                <a:solidFill>
                  <a:srgbClr val="9EA2A2"/>
                </a:solidFill>
              </a:rPr>
              <a:t>on</a:t>
            </a:r>
            <a:r>
              <a:rPr sz="3200" dirty="0">
                <a:solidFill>
                  <a:srgbClr val="9EA2A2"/>
                </a:solidFill>
              </a:rPr>
              <a:t> </a:t>
            </a:r>
            <a:r>
              <a:rPr sz="3200" spc="-15" dirty="0">
                <a:solidFill>
                  <a:srgbClr val="9EA2A2"/>
                </a:solidFill>
              </a:rPr>
              <a:t>Current</a:t>
            </a:r>
            <a:r>
              <a:rPr sz="3200" spc="10" dirty="0">
                <a:solidFill>
                  <a:srgbClr val="9EA2A2"/>
                </a:solidFill>
              </a:rPr>
              <a:t> </a:t>
            </a:r>
            <a:r>
              <a:rPr sz="3200" spc="-5" dirty="0">
                <a:solidFill>
                  <a:srgbClr val="9EA2A2"/>
                </a:solidFill>
              </a:rPr>
              <a:t>SNA</a:t>
            </a:r>
            <a:r>
              <a:rPr sz="3200" dirty="0">
                <a:solidFill>
                  <a:srgbClr val="9EA2A2"/>
                </a:solidFill>
              </a:rPr>
              <a:t> </a:t>
            </a:r>
            <a:r>
              <a:rPr sz="3200" spc="-40" dirty="0">
                <a:solidFill>
                  <a:srgbClr val="9EA2A2"/>
                </a:solidFill>
              </a:rPr>
              <a:t>Treatment</a:t>
            </a:r>
            <a:endParaRPr sz="3200"/>
          </a:p>
        </p:txBody>
      </p:sp>
      <p:sp>
        <p:nvSpPr>
          <p:cNvPr id="4" name="object 4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240"/>
              </a:lnSpc>
            </a:pPr>
            <a:fld id="{81D60167-4931-47E6-BA6A-407CBD079E47}" type="slidenum">
              <a:rPr dirty="0"/>
              <a:t>4</a:t>
            </a:fld>
            <a:endParaRPr dirty="0"/>
          </a:p>
        </p:txBody>
      </p:sp>
      <p:sp>
        <p:nvSpPr>
          <p:cNvPr id="3" name="object 3"/>
          <p:cNvSpPr txBox="1"/>
          <p:nvPr/>
        </p:nvSpPr>
        <p:spPr>
          <a:xfrm>
            <a:off x="925322" y="1686560"/>
            <a:ext cx="7966709" cy="49028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34950" indent="-222885">
              <a:lnSpc>
                <a:spcPct val="100000"/>
              </a:lnSpc>
              <a:spcBef>
                <a:spcPts val="100"/>
              </a:spcBef>
              <a:buFont typeface="Arial"/>
              <a:buChar char="•"/>
              <a:tabLst>
                <a:tab pos="235585" algn="l"/>
              </a:tabLst>
            </a:pPr>
            <a:r>
              <a:rPr sz="2800" spc="-20" dirty="0">
                <a:latin typeface="Calibri"/>
                <a:cs typeface="Calibri"/>
              </a:rPr>
              <a:t>Draft</a:t>
            </a:r>
            <a:r>
              <a:rPr sz="2800" spc="-10" dirty="0">
                <a:latin typeface="Calibri"/>
                <a:cs typeface="Calibri"/>
              </a:rPr>
              <a:t> by</a:t>
            </a:r>
            <a:r>
              <a:rPr sz="2800" spc="-5" dirty="0">
                <a:latin typeface="Calibri"/>
                <a:cs typeface="Calibri"/>
              </a:rPr>
              <a:t> </a:t>
            </a:r>
            <a:r>
              <a:rPr sz="2800" spc="-10" dirty="0">
                <a:latin typeface="Calibri"/>
                <a:cs typeface="Calibri"/>
              </a:rPr>
              <a:t>Reinsdorf</a:t>
            </a:r>
            <a:r>
              <a:rPr sz="2800" dirty="0">
                <a:latin typeface="Calibri"/>
                <a:cs typeface="Calibri"/>
              </a:rPr>
              <a:t> </a:t>
            </a:r>
            <a:r>
              <a:rPr sz="2800" spc="-5" dirty="0">
                <a:latin typeface="Calibri"/>
                <a:cs typeface="Calibri"/>
              </a:rPr>
              <a:t>and</a:t>
            </a:r>
            <a:r>
              <a:rPr sz="2800" dirty="0">
                <a:latin typeface="Calibri"/>
                <a:cs typeface="Calibri"/>
              </a:rPr>
              <a:t> </a:t>
            </a:r>
            <a:r>
              <a:rPr sz="2800" spc="-10" dirty="0">
                <a:latin typeface="Calibri"/>
                <a:cs typeface="Calibri"/>
              </a:rPr>
              <a:t>Ribarsky </a:t>
            </a:r>
            <a:r>
              <a:rPr sz="2800" dirty="0">
                <a:latin typeface="Calibri"/>
                <a:cs typeface="Calibri"/>
              </a:rPr>
              <a:t>(2021)</a:t>
            </a:r>
            <a:endParaRPr sz="28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5"/>
              </a:spcBef>
              <a:buFont typeface="Arial"/>
              <a:buChar char="•"/>
            </a:pPr>
            <a:endParaRPr sz="2750">
              <a:latin typeface="Calibri"/>
              <a:cs typeface="Calibri"/>
            </a:endParaRPr>
          </a:p>
          <a:p>
            <a:pPr marL="234950" marR="5080" indent="-222885">
              <a:lnSpc>
                <a:spcPct val="100000"/>
              </a:lnSpc>
              <a:buFont typeface="Arial"/>
              <a:buChar char="•"/>
              <a:tabLst>
                <a:tab pos="235585" algn="l"/>
              </a:tabLst>
            </a:pPr>
            <a:r>
              <a:rPr sz="2800" spc="-10" dirty="0">
                <a:latin typeface="Calibri"/>
                <a:cs typeface="Calibri"/>
              </a:rPr>
              <a:t>Digital</a:t>
            </a:r>
            <a:r>
              <a:rPr sz="2800" spc="-15" dirty="0">
                <a:latin typeface="Calibri"/>
                <a:cs typeface="Calibri"/>
              </a:rPr>
              <a:t> platforms </a:t>
            </a:r>
            <a:r>
              <a:rPr sz="2800" spc="-5" dirty="0">
                <a:latin typeface="Calibri"/>
                <a:cs typeface="Calibri"/>
              </a:rPr>
              <a:t>supply</a:t>
            </a:r>
            <a:r>
              <a:rPr sz="2800" spc="15" dirty="0">
                <a:latin typeface="Calibri"/>
                <a:cs typeface="Calibri"/>
              </a:rPr>
              <a:t> </a:t>
            </a:r>
            <a:r>
              <a:rPr sz="2800" spc="-10" dirty="0">
                <a:latin typeface="Calibri"/>
                <a:cs typeface="Calibri"/>
              </a:rPr>
              <a:t>“free”</a:t>
            </a:r>
            <a:r>
              <a:rPr sz="2800" spc="-5" dirty="0">
                <a:latin typeface="Calibri"/>
                <a:cs typeface="Calibri"/>
              </a:rPr>
              <a:t> </a:t>
            </a:r>
            <a:r>
              <a:rPr sz="2800" spc="-10" dirty="0">
                <a:latin typeface="Calibri"/>
                <a:cs typeface="Calibri"/>
              </a:rPr>
              <a:t>products</a:t>
            </a:r>
            <a:r>
              <a:rPr sz="2800" spc="35" dirty="0">
                <a:latin typeface="Calibri"/>
                <a:cs typeface="Calibri"/>
              </a:rPr>
              <a:t> </a:t>
            </a:r>
            <a:r>
              <a:rPr sz="2800" spc="-10" dirty="0">
                <a:latin typeface="Calibri"/>
                <a:cs typeface="Calibri"/>
              </a:rPr>
              <a:t>that</a:t>
            </a:r>
            <a:r>
              <a:rPr sz="2800" spc="5" dirty="0">
                <a:latin typeface="Calibri"/>
                <a:cs typeface="Calibri"/>
              </a:rPr>
              <a:t> </a:t>
            </a:r>
            <a:r>
              <a:rPr sz="2800" spc="-20" dirty="0">
                <a:latin typeface="Calibri"/>
                <a:cs typeface="Calibri"/>
              </a:rPr>
              <a:t>facilitate </a:t>
            </a:r>
            <a:r>
              <a:rPr sz="2800" spc="-620" dirty="0">
                <a:latin typeface="Calibri"/>
                <a:cs typeface="Calibri"/>
              </a:rPr>
              <a:t> </a:t>
            </a:r>
            <a:r>
              <a:rPr sz="2800" spc="-5" dirty="0">
                <a:latin typeface="Calibri"/>
                <a:cs typeface="Calibri"/>
              </a:rPr>
              <a:t>the</a:t>
            </a:r>
            <a:r>
              <a:rPr sz="2800" dirty="0">
                <a:latin typeface="Calibri"/>
                <a:cs typeface="Calibri"/>
              </a:rPr>
              <a:t> </a:t>
            </a:r>
            <a:r>
              <a:rPr sz="2800" spc="-15" dirty="0">
                <a:latin typeface="Calibri"/>
                <a:cs typeface="Calibri"/>
              </a:rPr>
              <a:t>interaction</a:t>
            </a:r>
            <a:r>
              <a:rPr sz="2800" spc="-10" dirty="0">
                <a:latin typeface="Calibri"/>
                <a:cs typeface="Calibri"/>
              </a:rPr>
              <a:t> </a:t>
            </a:r>
            <a:r>
              <a:rPr sz="2800" spc="-5" dirty="0">
                <a:latin typeface="Calibri"/>
                <a:cs typeface="Calibri"/>
              </a:rPr>
              <a:t>of</a:t>
            </a:r>
            <a:r>
              <a:rPr sz="2800" dirty="0">
                <a:latin typeface="Calibri"/>
                <a:cs typeface="Calibri"/>
              </a:rPr>
              <a:t> </a:t>
            </a:r>
            <a:r>
              <a:rPr sz="2800" spc="-10" dirty="0">
                <a:latin typeface="Calibri"/>
                <a:cs typeface="Calibri"/>
              </a:rPr>
              <a:t>two</a:t>
            </a:r>
            <a:r>
              <a:rPr sz="2800" spc="-5" dirty="0">
                <a:latin typeface="Calibri"/>
                <a:cs typeface="Calibri"/>
              </a:rPr>
              <a:t> or</a:t>
            </a:r>
            <a:r>
              <a:rPr sz="2800" spc="5" dirty="0">
                <a:latin typeface="Calibri"/>
                <a:cs typeface="Calibri"/>
              </a:rPr>
              <a:t> </a:t>
            </a:r>
            <a:r>
              <a:rPr sz="2800" spc="-15" dirty="0">
                <a:latin typeface="Calibri"/>
                <a:cs typeface="Calibri"/>
              </a:rPr>
              <a:t>more</a:t>
            </a:r>
            <a:r>
              <a:rPr sz="2800" spc="-20" dirty="0">
                <a:latin typeface="Calibri"/>
                <a:cs typeface="Calibri"/>
              </a:rPr>
              <a:t> </a:t>
            </a:r>
            <a:r>
              <a:rPr sz="2800" spc="-5" dirty="0">
                <a:latin typeface="Calibri"/>
                <a:cs typeface="Calibri"/>
              </a:rPr>
              <a:t>parties</a:t>
            </a:r>
            <a:endParaRPr sz="2800">
              <a:latin typeface="Calibri"/>
              <a:cs typeface="Calibri"/>
            </a:endParaRPr>
          </a:p>
          <a:p>
            <a:pPr marL="689610" lvl="1" indent="-287655">
              <a:lnSpc>
                <a:spcPct val="100000"/>
              </a:lnSpc>
              <a:spcBef>
                <a:spcPts val="20"/>
              </a:spcBef>
              <a:buFont typeface="Arial"/>
              <a:buChar char="–"/>
              <a:tabLst>
                <a:tab pos="690245" algn="l"/>
              </a:tabLst>
            </a:pPr>
            <a:r>
              <a:rPr sz="2400" spc="-15" dirty="0">
                <a:latin typeface="Calibri"/>
                <a:cs typeface="Calibri"/>
              </a:rPr>
              <a:t>Subsidized</a:t>
            </a:r>
            <a:r>
              <a:rPr sz="2400" spc="5" dirty="0">
                <a:latin typeface="Calibri"/>
                <a:cs typeface="Calibri"/>
              </a:rPr>
              <a:t> </a:t>
            </a:r>
            <a:r>
              <a:rPr sz="2400" spc="-5" dirty="0">
                <a:latin typeface="Calibri"/>
                <a:cs typeface="Calibri"/>
              </a:rPr>
              <a:t>side </a:t>
            </a:r>
            <a:r>
              <a:rPr sz="2400" dirty="0">
                <a:latin typeface="Calibri"/>
                <a:cs typeface="Calibri"/>
              </a:rPr>
              <a:t>(e.g.,</a:t>
            </a:r>
            <a:r>
              <a:rPr sz="2400" spc="-25" dirty="0">
                <a:latin typeface="Calibri"/>
                <a:cs typeface="Calibri"/>
              </a:rPr>
              <a:t> </a:t>
            </a:r>
            <a:r>
              <a:rPr sz="2400" spc="-5" dirty="0">
                <a:latin typeface="Calibri"/>
                <a:cs typeface="Calibri"/>
              </a:rPr>
              <a:t>households)</a:t>
            </a:r>
            <a:endParaRPr sz="2400">
              <a:latin typeface="Calibri"/>
              <a:cs typeface="Calibri"/>
            </a:endParaRPr>
          </a:p>
          <a:p>
            <a:pPr marL="689610" lvl="1" indent="-287655">
              <a:lnSpc>
                <a:spcPct val="100000"/>
              </a:lnSpc>
              <a:buFont typeface="Arial"/>
              <a:buChar char="–"/>
              <a:tabLst>
                <a:tab pos="690245" algn="l"/>
              </a:tabLst>
            </a:pPr>
            <a:r>
              <a:rPr sz="2400" spc="-5" dirty="0">
                <a:latin typeface="Calibri"/>
                <a:cs typeface="Calibri"/>
              </a:rPr>
              <a:t>Funder side</a:t>
            </a:r>
            <a:r>
              <a:rPr sz="2400" spc="-10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(e.g.,</a:t>
            </a:r>
            <a:r>
              <a:rPr sz="2400" spc="-25" dirty="0">
                <a:latin typeface="Calibri"/>
                <a:cs typeface="Calibri"/>
              </a:rPr>
              <a:t> </a:t>
            </a:r>
            <a:r>
              <a:rPr sz="2400" spc="-10" dirty="0">
                <a:latin typeface="Calibri"/>
                <a:cs typeface="Calibri"/>
              </a:rPr>
              <a:t>advertisers)</a:t>
            </a:r>
            <a:endParaRPr sz="2400">
              <a:latin typeface="Calibri"/>
              <a:cs typeface="Calibri"/>
            </a:endParaRPr>
          </a:p>
          <a:p>
            <a:pPr lvl="1">
              <a:lnSpc>
                <a:spcPct val="100000"/>
              </a:lnSpc>
              <a:spcBef>
                <a:spcPts val="40"/>
              </a:spcBef>
              <a:buFont typeface="Arial"/>
              <a:buChar char="–"/>
            </a:pPr>
            <a:endParaRPr sz="2700">
              <a:latin typeface="Calibri"/>
              <a:cs typeface="Calibri"/>
            </a:endParaRPr>
          </a:p>
          <a:p>
            <a:pPr marL="234950" indent="-222885">
              <a:lnSpc>
                <a:spcPct val="100000"/>
              </a:lnSpc>
              <a:spcBef>
                <a:spcPts val="5"/>
              </a:spcBef>
              <a:buFont typeface="Arial"/>
              <a:buChar char="•"/>
              <a:tabLst>
                <a:tab pos="235585" algn="l"/>
              </a:tabLst>
            </a:pPr>
            <a:r>
              <a:rPr sz="2800" spc="-5" dirty="0">
                <a:latin typeface="Calibri"/>
                <a:cs typeface="Calibri"/>
              </a:rPr>
              <a:t>Funder</a:t>
            </a:r>
            <a:r>
              <a:rPr sz="2800" spc="15" dirty="0">
                <a:latin typeface="Calibri"/>
                <a:cs typeface="Calibri"/>
              </a:rPr>
              <a:t> </a:t>
            </a:r>
            <a:r>
              <a:rPr sz="2800" spc="-25" dirty="0">
                <a:latin typeface="Calibri"/>
                <a:cs typeface="Calibri"/>
              </a:rPr>
              <a:t>pays</a:t>
            </a:r>
            <a:r>
              <a:rPr sz="2800" spc="5" dirty="0">
                <a:latin typeface="Calibri"/>
                <a:cs typeface="Calibri"/>
              </a:rPr>
              <a:t> </a:t>
            </a:r>
            <a:r>
              <a:rPr sz="2800" spc="-10" dirty="0">
                <a:latin typeface="Calibri"/>
                <a:cs typeface="Calibri"/>
              </a:rPr>
              <a:t>markup</a:t>
            </a:r>
            <a:r>
              <a:rPr sz="2800" spc="5" dirty="0">
                <a:latin typeface="Calibri"/>
                <a:cs typeface="Calibri"/>
              </a:rPr>
              <a:t> </a:t>
            </a:r>
            <a:r>
              <a:rPr sz="2800" spc="-20" dirty="0">
                <a:latin typeface="Calibri"/>
                <a:cs typeface="Calibri"/>
              </a:rPr>
              <a:t>to</a:t>
            </a:r>
            <a:r>
              <a:rPr sz="2800" dirty="0">
                <a:latin typeface="Calibri"/>
                <a:cs typeface="Calibri"/>
              </a:rPr>
              <a:t> </a:t>
            </a:r>
            <a:r>
              <a:rPr sz="2800" spc="-20" dirty="0">
                <a:latin typeface="Calibri"/>
                <a:cs typeface="Calibri"/>
              </a:rPr>
              <a:t>cover</a:t>
            </a:r>
            <a:r>
              <a:rPr sz="2800" spc="5" dirty="0">
                <a:latin typeface="Calibri"/>
                <a:cs typeface="Calibri"/>
              </a:rPr>
              <a:t> </a:t>
            </a:r>
            <a:r>
              <a:rPr sz="2800" spc="-20" dirty="0">
                <a:latin typeface="Calibri"/>
                <a:cs typeface="Calibri"/>
              </a:rPr>
              <a:t>cost</a:t>
            </a:r>
            <a:r>
              <a:rPr sz="2800" spc="15" dirty="0">
                <a:latin typeface="Calibri"/>
                <a:cs typeface="Calibri"/>
              </a:rPr>
              <a:t> </a:t>
            </a:r>
            <a:r>
              <a:rPr sz="2800" spc="-5" dirty="0">
                <a:latin typeface="Calibri"/>
                <a:cs typeface="Calibri"/>
              </a:rPr>
              <a:t>of </a:t>
            </a:r>
            <a:r>
              <a:rPr sz="2800" spc="-10" dirty="0">
                <a:latin typeface="Calibri"/>
                <a:cs typeface="Calibri"/>
              </a:rPr>
              <a:t>“free”</a:t>
            </a:r>
            <a:r>
              <a:rPr sz="2800" spc="-5" dirty="0">
                <a:latin typeface="Calibri"/>
                <a:cs typeface="Calibri"/>
              </a:rPr>
              <a:t> </a:t>
            </a:r>
            <a:r>
              <a:rPr sz="2800" spc="-10" dirty="0">
                <a:latin typeface="Calibri"/>
                <a:cs typeface="Calibri"/>
              </a:rPr>
              <a:t>products</a:t>
            </a:r>
            <a:endParaRPr sz="2800">
              <a:latin typeface="Calibri"/>
              <a:cs typeface="Calibri"/>
            </a:endParaRPr>
          </a:p>
          <a:p>
            <a:pPr marL="689610" lvl="1" indent="-287655">
              <a:lnSpc>
                <a:spcPct val="100000"/>
              </a:lnSpc>
              <a:spcBef>
                <a:spcPts val="20"/>
              </a:spcBef>
              <a:buFont typeface="Arial"/>
              <a:buChar char="–"/>
              <a:tabLst>
                <a:tab pos="690245" algn="l"/>
              </a:tabLst>
            </a:pPr>
            <a:r>
              <a:rPr sz="2400" spc="-5" dirty="0">
                <a:latin typeface="Calibri"/>
                <a:cs typeface="Calibri"/>
              </a:rPr>
              <a:t>Funder</a:t>
            </a:r>
            <a:r>
              <a:rPr sz="2400" spc="5" dirty="0">
                <a:latin typeface="Calibri"/>
                <a:cs typeface="Calibri"/>
              </a:rPr>
              <a:t> </a:t>
            </a:r>
            <a:r>
              <a:rPr sz="2400" spc="-5" dirty="0">
                <a:latin typeface="Calibri"/>
                <a:cs typeface="Calibri"/>
              </a:rPr>
              <a:t>side </a:t>
            </a:r>
            <a:r>
              <a:rPr sz="2400" spc="-20" dirty="0">
                <a:latin typeface="Calibri"/>
                <a:cs typeface="Calibri"/>
              </a:rPr>
              <a:t>recovers</a:t>
            </a:r>
            <a:r>
              <a:rPr sz="2400" spc="-5" dirty="0">
                <a:latin typeface="Calibri"/>
                <a:cs typeface="Calibri"/>
              </a:rPr>
              <a:t> the</a:t>
            </a:r>
            <a:r>
              <a:rPr sz="2400" spc="-10" dirty="0">
                <a:latin typeface="Calibri"/>
                <a:cs typeface="Calibri"/>
              </a:rPr>
              <a:t> </a:t>
            </a:r>
            <a:r>
              <a:rPr sz="2400" spc="-15" dirty="0">
                <a:latin typeface="Calibri"/>
                <a:cs typeface="Calibri"/>
              </a:rPr>
              <a:t>cost </a:t>
            </a:r>
            <a:r>
              <a:rPr sz="2400" dirty="0">
                <a:latin typeface="Calibri"/>
                <a:cs typeface="Calibri"/>
              </a:rPr>
              <a:t>in</a:t>
            </a:r>
            <a:r>
              <a:rPr sz="2400" spc="-10" dirty="0">
                <a:latin typeface="Calibri"/>
                <a:cs typeface="Calibri"/>
              </a:rPr>
              <a:t> </a:t>
            </a:r>
            <a:r>
              <a:rPr sz="2400" spc="-5" dirty="0">
                <a:latin typeface="Calibri"/>
                <a:cs typeface="Calibri"/>
              </a:rPr>
              <a:t>its</a:t>
            </a:r>
            <a:r>
              <a:rPr sz="2400" spc="-20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sales</a:t>
            </a:r>
            <a:endParaRPr sz="2400">
              <a:latin typeface="Calibri"/>
              <a:cs typeface="Calibri"/>
            </a:endParaRPr>
          </a:p>
          <a:p>
            <a:pPr marL="689610" lvl="1" indent="-287655">
              <a:lnSpc>
                <a:spcPct val="100000"/>
              </a:lnSpc>
              <a:buFont typeface="Arial"/>
              <a:buChar char="–"/>
              <a:tabLst>
                <a:tab pos="690245" algn="l"/>
              </a:tabLst>
            </a:pPr>
            <a:r>
              <a:rPr sz="2400" spc="-15" dirty="0">
                <a:latin typeface="Calibri"/>
                <a:cs typeface="Calibri"/>
              </a:rPr>
              <a:t>Subsidized</a:t>
            </a:r>
            <a:r>
              <a:rPr sz="2400" spc="15" dirty="0">
                <a:latin typeface="Calibri"/>
                <a:cs typeface="Calibri"/>
              </a:rPr>
              <a:t> </a:t>
            </a:r>
            <a:r>
              <a:rPr sz="2400" spc="-5" dirty="0">
                <a:latin typeface="Calibri"/>
                <a:cs typeface="Calibri"/>
              </a:rPr>
              <a:t>side</a:t>
            </a:r>
            <a:r>
              <a:rPr sz="2400" spc="5" dirty="0">
                <a:latin typeface="Calibri"/>
                <a:cs typeface="Calibri"/>
              </a:rPr>
              <a:t> </a:t>
            </a:r>
            <a:r>
              <a:rPr sz="2400" spc="-10" dirty="0">
                <a:latin typeface="Calibri"/>
                <a:cs typeface="Calibri"/>
              </a:rPr>
              <a:t>indirectly</a:t>
            </a:r>
            <a:r>
              <a:rPr sz="2400" dirty="0">
                <a:latin typeface="Calibri"/>
                <a:cs typeface="Calibri"/>
              </a:rPr>
              <a:t> </a:t>
            </a:r>
            <a:r>
              <a:rPr sz="2400" spc="-20" dirty="0">
                <a:latin typeface="Calibri"/>
                <a:cs typeface="Calibri"/>
              </a:rPr>
              <a:t>pays</a:t>
            </a:r>
            <a:r>
              <a:rPr sz="2400" dirty="0">
                <a:latin typeface="Calibri"/>
                <a:cs typeface="Calibri"/>
              </a:rPr>
              <a:t> </a:t>
            </a:r>
            <a:r>
              <a:rPr sz="2400" spc="-20" dirty="0">
                <a:latin typeface="Calibri"/>
                <a:cs typeface="Calibri"/>
              </a:rPr>
              <a:t>for</a:t>
            </a:r>
            <a:r>
              <a:rPr sz="2400" dirty="0">
                <a:latin typeface="Calibri"/>
                <a:cs typeface="Calibri"/>
              </a:rPr>
              <a:t> </a:t>
            </a:r>
            <a:r>
              <a:rPr sz="2400" spc="-5" dirty="0">
                <a:latin typeface="Calibri"/>
                <a:cs typeface="Calibri"/>
              </a:rPr>
              <a:t>use</a:t>
            </a:r>
            <a:r>
              <a:rPr sz="2400" spc="5" dirty="0">
                <a:latin typeface="Calibri"/>
                <a:cs typeface="Calibri"/>
              </a:rPr>
              <a:t> </a:t>
            </a:r>
            <a:r>
              <a:rPr sz="2400" spc="-5" dirty="0">
                <a:latin typeface="Calibri"/>
                <a:cs typeface="Calibri"/>
              </a:rPr>
              <a:t>of</a:t>
            </a:r>
            <a:r>
              <a:rPr sz="2400" dirty="0">
                <a:latin typeface="Calibri"/>
                <a:cs typeface="Calibri"/>
              </a:rPr>
              <a:t> </a:t>
            </a:r>
            <a:r>
              <a:rPr sz="2400" spc="-10" dirty="0">
                <a:latin typeface="Calibri"/>
                <a:cs typeface="Calibri"/>
              </a:rPr>
              <a:t>“free”</a:t>
            </a:r>
            <a:r>
              <a:rPr sz="2400" spc="10" dirty="0">
                <a:latin typeface="Calibri"/>
                <a:cs typeface="Calibri"/>
              </a:rPr>
              <a:t> </a:t>
            </a:r>
            <a:r>
              <a:rPr sz="2400" spc="-10" dirty="0">
                <a:latin typeface="Calibri"/>
                <a:cs typeface="Calibri"/>
              </a:rPr>
              <a:t>products</a:t>
            </a:r>
            <a:endParaRPr sz="2400">
              <a:latin typeface="Calibri"/>
              <a:cs typeface="Calibri"/>
            </a:endParaRPr>
          </a:p>
          <a:p>
            <a:pPr lvl="1">
              <a:lnSpc>
                <a:spcPct val="100000"/>
              </a:lnSpc>
              <a:spcBef>
                <a:spcPts val="40"/>
              </a:spcBef>
              <a:buFont typeface="Arial"/>
              <a:buChar char="–"/>
            </a:pPr>
            <a:endParaRPr sz="2700">
              <a:latin typeface="Calibri"/>
              <a:cs typeface="Calibri"/>
            </a:endParaRPr>
          </a:p>
          <a:p>
            <a:pPr marL="234950" indent="-222885">
              <a:lnSpc>
                <a:spcPct val="100000"/>
              </a:lnSpc>
              <a:buFont typeface="Arial"/>
              <a:buChar char="•"/>
              <a:tabLst>
                <a:tab pos="235585" algn="l"/>
              </a:tabLst>
            </a:pPr>
            <a:r>
              <a:rPr sz="2800" spc="-15" dirty="0">
                <a:latin typeface="Calibri"/>
                <a:cs typeface="Calibri"/>
              </a:rPr>
              <a:t>Consistent</a:t>
            </a:r>
            <a:r>
              <a:rPr sz="2800" dirty="0">
                <a:latin typeface="Calibri"/>
                <a:cs typeface="Calibri"/>
              </a:rPr>
              <a:t> </a:t>
            </a:r>
            <a:r>
              <a:rPr sz="2800" spc="-15" dirty="0">
                <a:latin typeface="Calibri"/>
                <a:cs typeface="Calibri"/>
              </a:rPr>
              <a:t>treatment </a:t>
            </a:r>
            <a:r>
              <a:rPr sz="2800" spc="-25" dirty="0">
                <a:latin typeface="Calibri"/>
                <a:cs typeface="Calibri"/>
              </a:rPr>
              <a:t>for</a:t>
            </a:r>
            <a:r>
              <a:rPr sz="2800" spc="-10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all</a:t>
            </a:r>
            <a:r>
              <a:rPr sz="2800" spc="-15" dirty="0">
                <a:latin typeface="Calibri"/>
                <a:cs typeface="Calibri"/>
              </a:rPr>
              <a:t> </a:t>
            </a:r>
            <a:r>
              <a:rPr sz="2800" spc="-5" dirty="0">
                <a:latin typeface="Calibri"/>
                <a:cs typeface="Calibri"/>
              </a:rPr>
              <a:t>bundled</a:t>
            </a:r>
            <a:r>
              <a:rPr sz="2800" spc="20" dirty="0">
                <a:latin typeface="Calibri"/>
                <a:cs typeface="Calibri"/>
              </a:rPr>
              <a:t> </a:t>
            </a:r>
            <a:r>
              <a:rPr sz="2800" spc="-10" dirty="0">
                <a:latin typeface="Calibri"/>
                <a:cs typeface="Calibri"/>
              </a:rPr>
              <a:t>products</a:t>
            </a:r>
            <a:endParaRPr sz="28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916939" y="731011"/>
            <a:ext cx="4667250" cy="51308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3200" spc="-15" dirty="0">
                <a:solidFill>
                  <a:srgbClr val="9EA2A2"/>
                </a:solidFill>
              </a:rPr>
              <a:t>Current</a:t>
            </a:r>
            <a:r>
              <a:rPr sz="3200" spc="5" dirty="0">
                <a:solidFill>
                  <a:srgbClr val="9EA2A2"/>
                </a:solidFill>
              </a:rPr>
              <a:t> </a:t>
            </a:r>
            <a:r>
              <a:rPr sz="3200" spc="-35" dirty="0">
                <a:solidFill>
                  <a:srgbClr val="9EA2A2"/>
                </a:solidFill>
              </a:rPr>
              <a:t>Treatment:</a:t>
            </a:r>
            <a:r>
              <a:rPr sz="3200" spc="15" dirty="0">
                <a:solidFill>
                  <a:srgbClr val="9EA2A2"/>
                </a:solidFill>
              </a:rPr>
              <a:t> </a:t>
            </a:r>
            <a:r>
              <a:rPr sz="3200" spc="-10" dirty="0">
                <a:solidFill>
                  <a:srgbClr val="9EA2A2"/>
                </a:solidFill>
              </a:rPr>
              <a:t>Baseline</a:t>
            </a:r>
            <a:endParaRPr sz="3200"/>
          </a:p>
        </p:txBody>
      </p:sp>
      <p:sp>
        <p:nvSpPr>
          <p:cNvPr id="3" name="object 3"/>
          <p:cNvSpPr txBox="1"/>
          <p:nvPr/>
        </p:nvSpPr>
        <p:spPr>
          <a:xfrm>
            <a:off x="6692148" y="1986442"/>
            <a:ext cx="309880" cy="19685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1100" spc="30" dirty="0">
                <a:latin typeface="Times New Roman"/>
                <a:cs typeface="Times New Roman"/>
              </a:rPr>
              <a:t>U</a:t>
            </a:r>
            <a:r>
              <a:rPr sz="1100" spc="15" dirty="0">
                <a:latin typeface="Times New Roman"/>
                <a:cs typeface="Times New Roman"/>
              </a:rPr>
              <a:t>s</a:t>
            </a:r>
            <a:r>
              <a:rPr sz="1100" spc="30" dirty="0">
                <a:latin typeface="Times New Roman"/>
                <a:cs typeface="Times New Roman"/>
              </a:rPr>
              <a:t>e</a:t>
            </a:r>
            <a:r>
              <a:rPr sz="1100" spc="5" dirty="0">
                <a:latin typeface="Times New Roman"/>
                <a:cs typeface="Times New Roman"/>
              </a:rPr>
              <a:t>s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7235400" y="1986442"/>
            <a:ext cx="614680" cy="19685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1100" spc="10" dirty="0">
                <a:latin typeface="Times New Roman"/>
                <a:cs typeface="Times New Roman"/>
              </a:rPr>
              <a:t>R</a:t>
            </a:r>
            <a:r>
              <a:rPr sz="1100" spc="30" dirty="0">
                <a:latin typeface="Times New Roman"/>
                <a:cs typeface="Times New Roman"/>
              </a:rPr>
              <a:t>e</a:t>
            </a:r>
            <a:r>
              <a:rPr sz="1100" spc="15" dirty="0">
                <a:latin typeface="Times New Roman"/>
                <a:cs typeface="Times New Roman"/>
              </a:rPr>
              <a:t>s</a:t>
            </a:r>
            <a:r>
              <a:rPr sz="1100" spc="-25" dirty="0">
                <a:latin typeface="Times New Roman"/>
                <a:cs typeface="Times New Roman"/>
              </a:rPr>
              <a:t>o</a:t>
            </a:r>
            <a:r>
              <a:rPr sz="1100" spc="-35" dirty="0">
                <a:latin typeface="Times New Roman"/>
                <a:cs typeface="Times New Roman"/>
              </a:rPr>
              <a:t>u</a:t>
            </a:r>
            <a:r>
              <a:rPr sz="1100" spc="5" dirty="0">
                <a:latin typeface="Times New Roman"/>
                <a:cs typeface="Times New Roman"/>
              </a:rPr>
              <a:t>r</a:t>
            </a:r>
            <a:r>
              <a:rPr sz="1100" spc="30" dirty="0">
                <a:latin typeface="Times New Roman"/>
                <a:cs typeface="Times New Roman"/>
              </a:rPr>
              <a:t>c</a:t>
            </a:r>
            <a:r>
              <a:rPr sz="1100" spc="35" dirty="0">
                <a:latin typeface="Times New Roman"/>
                <a:cs typeface="Times New Roman"/>
              </a:rPr>
              <a:t>e</a:t>
            </a:r>
            <a:r>
              <a:rPr sz="1100" spc="5" dirty="0">
                <a:latin typeface="Times New Roman"/>
                <a:cs typeface="Times New Roman"/>
              </a:rPr>
              <a:t>s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7625596" y="2176947"/>
            <a:ext cx="230504" cy="19685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1100" spc="-25" dirty="0">
                <a:latin typeface="Times New Roman"/>
                <a:cs typeface="Times New Roman"/>
              </a:rPr>
              <a:t>3</a:t>
            </a:r>
            <a:r>
              <a:rPr sz="1100" spc="-35" dirty="0">
                <a:latin typeface="Times New Roman"/>
                <a:cs typeface="Times New Roman"/>
              </a:rPr>
              <a:t>0</a:t>
            </a:r>
            <a:r>
              <a:rPr sz="1100" spc="10" dirty="0">
                <a:latin typeface="Times New Roman"/>
                <a:cs typeface="Times New Roman"/>
              </a:rPr>
              <a:t>0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7625591" y="2938967"/>
            <a:ext cx="230504" cy="19685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1100" spc="-25" dirty="0">
                <a:solidFill>
                  <a:srgbClr val="7F7F7F"/>
                </a:solidFill>
                <a:latin typeface="Times New Roman"/>
                <a:cs typeface="Times New Roman"/>
              </a:rPr>
              <a:t>3</a:t>
            </a:r>
            <a:r>
              <a:rPr sz="1100" spc="-35" dirty="0">
                <a:solidFill>
                  <a:srgbClr val="7F7F7F"/>
                </a:solidFill>
                <a:latin typeface="Times New Roman"/>
                <a:cs typeface="Times New Roman"/>
              </a:rPr>
              <a:t>0</a:t>
            </a:r>
            <a:r>
              <a:rPr sz="1100" spc="10" dirty="0">
                <a:solidFill>
                  <a:srgbClr val="7F7F7F"/>
                </a:solidFill>
                <a:latin typeface="Times New Roman"/>
                <a:cs typeface="Times New Roman"/>
              </a:rPr>
              <a:t>0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6920736" y="3110375"/>
            <a:ext cx="230504" cy="407034"/>
          </a:xfrm>
          <a:prstGeom prst="rect">
            <a:avLst/>
          </a:prstGeom>
        </p:spPr>
        <p:txBody>
          <a:bodyPr vert="horz" wrap="square" lIns="0" tIns="349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75"/>
              </a:spcBef>
            </a:pPr>
            <a:r>
              <a:rPr sz="1100" spc="-25" dirty="0">
                <a:latin typeface="Times New Roman"/>
                <a:cs typeface="Times New Roman"/>
              </a:rPr>
              <a:t>2</a:t>
            </a:r>
            <a:r>
              <a:rPr sz="1100" spc="-35" dirty="0">
                <a:latin typeface="Times New Roman"/>
                <a:cs typeface="Times New Roman"/>
              </a:rPr>
              <a:t>7</a:t>
            </a:r>
            <a:r>
              <a:rPr sz="1100" spc="10" dirty="0">
                <a:latin typeface="Times New Roman"/>
                <a:cs typeface="Times New Roman"/>
              </a:rPr>
              <a:t>5</a:t>
            </a:r>
            <a:endParaRPr sz="11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180"/>
              </a:spcBef>
            </a:pPr>
            <a:r>
              <a:rPr sz="1100" spc="-25" dirty="0">
                <a:solidFill>
                  <a:srgbClr val="7F7F7F"/>
                </a:solidFill>
                <a:latin typeface="Times New Roman"/>
                <a:cs typeface="Times New Roman"/>
              </a:rPr>
              <a:t>2</a:t>
            </a:r>
            <a:r>
              <a:rPr sz="1100" spc="-35" dirty="0">
                <a:solidFill>
                  <a:srgbClr val="7F7F7F"/>
                </a:solidFill>
                <a:latin typeface="Times New Roman"/>
                <a:cs typeface="Times New Roman"/>
              </a:rPr>
              <a:t>7</a:t>
            </a:r>
            <a:r>
              <a:rPr sz="1100" spc="10" dirty="0">
                <a:solidFill>
                  <a:srgbClr val="7F7F7F"/>
                </a:solidFill>
                <a:latin typeface="Times New Roman"/>
                <a:cs typeface="Times New Roman"/>
              </a:rPr>
              <a:t>5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1454150" y="2157850"/>
            <a:ext cx="1577975" cy="1550035"/>
          </a:xfrm>
          <a:prstGeom prst="rect">
            <a:avLst/>
          </a:prstGeom>
        </p:spPr>
        <p:txBody>
          <a:bodyPr vert="horz" wrap="square" lIns="0" tIns="349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75"/>
              </a:spcBef>
            </a:pPr>
            <a:r>
              <a:rPr sz="1100" spc="-20" dirty="0">
                <a:latin typeface="Times New Roman"/>
                <a:cs typeface="Times New Roman"/>
              </a:rPr>
              <a:t>Output</a:t>
            </a:r>
            <a:endParaRPr sz="1100">
              <a:latin typeface="Times New Roman"/>
              <a:cs typeface="Times New Roman"/>
            </a:endParaRPr>
          </a:p>
          <a:p>
            <a:pPr marL="97790" marR="5080">
              <a:lnSpc>
                <a:spcPct val="113599"/>
              </a:lnSpc>
            </a:pPr>
            <a:r>
              <a:rPr sz="1100" spc="-10" dirty="0">
                <a:latin typeface="Times New Roman"/>
                <a:cs typeface="Times New Roman"/>
              </a:rPr>
              <a:t>Predictive</a:t>
            </a:r>
            <a:r>
              <a:rPr sz="1100" spc="40" dirty="0">
                <a:latin typeface="Times New Roman"/>
                <a:cs typeface="Times New Roman"/>
              </a:rPr>
              <a:t> </a:t>
            </a:r>
            <a:r>
              <a:rPr sz="1100" spc="20" dirty="0">
                <a:latin typeface="Times New Roman"/>
                <a:cs typeface="Times New Roman"/>
              </a:rPr>
              <a:t>ad</a:t>
            </a:r>
            <a:r>
              <a:rPr sz="1100" spc="-1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Times New Roman"/>
                <a:cs typeface="Times New Roman"/>
              </a:rPr>
              <a:t>services </a:t>
            </a:r>
            <a:r>
              <a:rPr sz="1100" spc="5" dirty="0">
                <a:latin typeface="Times New Roman"/>
                <a:cs typeface="Times New Roman"/>
              </a:rPr>
              <a:t> Software </a:t>
            </a:r>
            <a:r>
              <a:rPr sz="1100" spc="-10" dirty="0">
                <a:latin typeface="Times New Roman"/>
                <a:cs typeface="Times New Roman"/>
              </a:rPr>
              <a:t>(platform </a:t>
            </a:r>
            <a:r>
              <a:rPr sz="1100" spc="15" dirty="0">
                <a:latin typeface="Times New Roman"/>
                <a:cs typeface="Times New Roman"/>
              </a:rPr>
              <a:t>asset) </a:t>
            </a:r>
            <a:r>
              <a:rPr sz="1100" spc="-260" dirty="0">
                <a:latin typeface="Times New Roman"/>
                <a:cs typeface="Times New Roman"/>
              </a:rPr>
              <a:t> </a:t>
            </a:r>
            <a:r>
              <a:rPr sz="1100" spc="5" dirty="0">
                <a:latin typeface="Times New Roman"/>
                <a:cs typeface="Times New Roman"/>
              </a:rPr>
              <a:t>Software</a:t>
            </a:r>
            <a:r>
              <a:rPr sz="1100" spc="20" dirty="0">
                <a:latin typeface="Times New Roman"/>
                <a:cs typeface="Times New Roman"/>
              </a:rPr>
              <a:t> </a:t>
            </a:r>
            <a:r>
              <a:rPr sz="1100" spc="5" dirty="0">
                <a:latin typeface="Times New Roman"/>
                <a:cs typeface="Times New Roman"/>
              </a:rPr>
              <a:t>(database</a:t>
            </a:r>
            <a:r>
              <a:rPr sz="1100" spc="25" dirty="0">
                <a:latin typeface="Times New Roman"/>
                <a:cs typeface="Times New Roman"/>
              </a:rPr>
              <a:t> </a:t>
            </a:r>
            <a:r>
              <a:rPr sz="1100" spc="15" dirty="0">
                <a:latin typeface="Times New Roman"/>
                <a:cs typeface="Times New Roman"/>
              </a:rPr>
              <a:t>asset) </a:t>
            </a:r>
            <a:r>
              <a:rPr sz="1100" spc="-260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Times New Roman"/>
                <a:cs typeface="Times New Roman"/>
              </a:rPr>
              <a:t>Advertised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spc="-10" dirty="0">
                <a:latin typeface="Times New Roman"/>
                <a:cs typeface="Times New Roman"/>
              </a:rPr>
              <a:t>product</a:t>
            </a:r>
            <a:endParaRPr sz="1100">
              <a:latin typeface="Times New Roman"/>
              <a:cs typeface="Times New Roman"/>
            </a:endParaRPr>
          </a:p>
          <a:p>
            <a:pPr marL="97790" marR="114300" indent="-85725">
              <a:lnSpc>
                <a:spcPct val="113599"/>
              </a:lnSpc>
            </a:pPr>
            <a:r>
              <a:rPr sz="1100" spc="-10" dirty="0">
                <a:latin typeface="Times New Roman"/>
                <a:cs typeface="Times New Roman"/>
              </a:rPr>
              <a:t>Intermediate</a:t>
            </a:r>
            <a:r>
              <a:rPr sz="1100" spc="35" dirty="0">
                <a:latin typeface="Times New Roman"/>
                <a:cs typeface="Times New Roman"/>
              </a:rPr>
              <a:t> </a:t>
            </a:r>
            <a:r>
              <a:rPr sz="1100" spc="-20" dirty="0">
                <a:latin typeface="Times New Roman"/>
                <a:cs typeface="Times New Roman"/>
              </a:rPr>
              <a:t>consumption </a:t>
            </a:r>
            <a:r>
              <a:rPr sz="1100" spc="-260" dirty="0">
                <a:latin typeface="Times New Roman"/>
                <a:cs typeface="Times New Roman"/>
              </a:rPr>
              <a:t> </a:t>
            </a:r>
            <a:r>
              <a:rPr sz="1100" spc="-10" dirty="0">
                <a:latin typeface="Times New Roman"/>
                <a:cs typeface="Times New Roman"/>
              </a:rPr>
              <a:t>Predictive</a:t>
            </a:r>
            <a:r>
              <a:rPr sz="1100" spc="35" dirty="0">
                <a:latin typeface="Times New Roman"/>
                <a:cs typeface="Times New Roman"/>
              </a:rPr>
              <a:t> </a:t>
            </a:r>
            <a:r>
              <a:rPr sz="1100" spc="20" dirty="0">
                <a:latin typeface="Times New Roman"/>
                <a:cs typeface="Times New Roman"/>
              </a:rPr>
              <a:t>ad</a:t>
            </a:r>
            <a:r>
              <a:rPr sz="1100" spc="-1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Times New Roman"/>
                <a:cs typeface="Times New Roman"/>
              </a:rPr>
              <a:t>services</a:t>
            </a:r>
            <a:endParaRPr sz="11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180"/>
              </a:spcBef>
            </a:pPr>
            <a:r>
              <a:rPr sz="1100" dirty="0">
                <a:latin typeface="Times New Roman"/>
                <a:cs typeface="Times New Roman"/>
              </a:rPr>
              <a:t>Value-added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3438144" y="1776983"/>
            <a:ext cx="1190625" cy="28575"/>
          </a:xfrm>
          <a:custGeom>
            <a:avLst/>
            <a:gdLst/>
            <a:ahLst/>
            <a:cxnLst/>
            <a:rect l="l" t="t" r="r" b="b"/>
            <a:pathLst>
              <a:path w="1190625" h="28575">
                <a:moveTo>
                  <a:pt x="1190244" y="28193"/>
                </a:moveTo>
                <a:lnTo>
                  <a:pt x="1190244" y="0"/>
                </a:lnTo>
                <a:lnTo>
                  <a:pt x="0" y="0"/>
                </a:lnTo>
                <a:lnTo>
                  <a:pt x="0" y="28193"/>
                </a:lnTo>
                <a:lnTo>
                  <a:pt x="1190244" y="28193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5057394" y="1776983"/>
            <a:ext cx="1190625" cy="28575"/>
          </a:xfrm>
          <a:custGeom>
            <a:avLst/>
            <a:gdLst/>
            <a:ahLst/>
            <a:cxnLst/>
            <a:rect l="l" t="t" r="r" b="b"/>
            <a:pathLst>
              <a:path w="1190625" h="28575">
                <a:moveTo>
                  <a:pt x="1190244" y="28193"/>
                </a:moveTo>
                <a:lnTo>
                  <a:pt x="1190244" y="0"/>
                </a:lnTo>
                <a:lnTo>
                  <a:pt x="0" y="0"/>
                </a:lnTo>
                <a:lnTo>
                  <a:pt x="0" y="28193"/>
                </a:lnTo>
                <a:lnTo>
                  <a:pt x="1190244" y="28193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6676643" y="1776983"/>
            <a:ext cx="1190625" cy="28575"/>
          </a:xfrm>
          <a:custGeom>
            <a:avLst/>
            <a:gdLst/>
            <a:ahLst/>
            <a:cxnLst/>
            <a:rect l="l" t="t" r="r" b="b"/>
            <a:pathLst>
              <a:path w="1190625" h="28575">
                <a:moveTo>
                  <a:pt x="1190244" y="28193"/>
                </a:moveTo>
                <a:lnTo>
                  <a:pt x="1190244" y="0"/>
                </a:lnTo>
                <a:lnTo>
                  <a:pt x="0" y="0"/>
                </a:lnTo>
                <a:lnTo>
                  <a:pt x="0" y="28193"/>
                </a:lnTo>
                <a:lnTo>
                  <a:pt x="1190244" y="28193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12" name="object 12"/>
          <p:cNvGrpSpPr/>
          <p:nvPr/>
        </p:nvGrpSpPr>
        <p:grpSpPr>
          <a:xfrm>
            <a:off x="1437513" y="2176272"/>
            <a:ext cx="10795" cy="1534160"/>
            <a:chOff x="1437513" y="2176272"/>
            <a:chExt cx="10795" cy="1534160"/>
          </a:xfrm>
        </p:grpSpPr>
        <p:sp>
          <p:nvSpPr>
            <p:cNvPr id="13" name="object 13"/>
            <p:cNvSpPr/>
            <p:nvPr/>
          </p:nvSpPr>
          <p:spPr>
            <a:xfrm>
              <a:off x="1437894" y="2176272"/>
              <a:ext cx="0" cy="1533525"/>
            </a:xfrm>
            <a:custGeom>
              <a:avLst/>
              <a:gdLst/>
              <a:ahLst/>
              <a:cxnLst/>
              <a:rect l="l" t="t" r="r" b="b"/>
              <a:pathLst>
                <a:path h="1533525">
                  <a:moveTo>
                    <a:pt x="0" y="0"/>
                  </a:moveTo>
                  <a:lnTo>
                    <a:pt x="0" y="1533144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" name="object 14"/>
            <p:cNvSpPr/>
            <p:nvPr/>
          </p:nvSpPr>
          <p:spPr>
            <a:xfrm>
              <a:off x="1437894" y="2177034"/>
              <a:ext cx="10160" cy="1533525"/>
            </a:xfrm>
            <a:custGeom>
              <a:avLst/>
              <a:gdLst/>
              <a:ahLst/>
              <a:cxnLst/>
              <a:rect l="l" t="t" r="r" b="b"/>
              <a:pathLst>
                <a:path w="10159" h="1533525">
                  <a:moveTo>
                    <a:pt x="9906" y="1533144"/>
                  </a:moveTo>
                  <a:lnTo>
                    <a:pt x="9906" y="0"/>
                  </a:lnTo>
                  <a:lnTo>
                    <a:pt x="0" y="0"/>
                  </a:lnTo>
                  <a:lnTo>
                    <a:pt x="0" y="1533144"/>
                  </a:lnTo>
                  <a:lnTo>
                    <a:pt x="9906" y="1533144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5" name="object 15"/>
          <p:cNvGrpSpPr/>
          <p:nvPr/>
        </p:nvGrpSpPr>
        <p:grpSpPr>
          <a:xfrm>
            <a:off x="6675881" y="2175891"/>
            <a:ext cx="1191260" cy="1534795"/>
            <a:chOff x="6675881" y="2175891"/>
            <a:chExt cx="1191260" cy="1534795"/>
          </a:xfrm>
        </p:grpSpPr>
        <p:sp>
          <p:nvSpPr>
            <p:cNvPr id="16" name="object 16"/>
            <p:cNvSpPr/>
            <p:nvPr/>
          </p:nvSpPr>
          <p:spPr>
            <a:xfrm>
              <a:off x="6675881" y="2176272"/>
              <a:ext cx="1191260" cy="0"/>
            </a:xfrm>
            <a:custGeom>
              <a:avLst/>
              <a:gdLst/>
              <a:ahLst/>
              <a:cxnLst/>
              <a:rect l="l" t="t" r="r" b="b"/>
              <a:pathLst>
                <a:path w="1191259">
                  <a:moveTo>
                    <a:pt x="0" y="0"/>
                  </a:moveTo>
                  <a:lnTo>
                    <a:pt x="1191006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" name="object 17"/>
            <p:cNvSpPr/>
            <p:nvPr/>
          </p:nvSpPr>
          <p:spPr>
            <a:xfrm>
              <a:off x="6676643" y="2177034"/>
              <a:ext cx="1190625" cy="9525"/>
            </a:xfrm>
            <a:custGeom>
              <a:avLst/>
              <a:gdLst/>
              <a:ahLst/>
              <a:cxnLst/>
              <a:rect l="l" t="t" r="r" b="b"/>
              <a:pathLst>
                <a:path w="1190625" h="9525">
                  <a:moveTo>
                    <a:pt x="1190244" y="9143"/>
                  </a:moveTo>
                  <a:lnTo>
                    <a:pt x="1190244" y="0"/>
                  </a:lnTo>
                  <a:lnTo>
                    <a:pt x="0" y="0"/>
                  </a:lnTo>
                  <a:lnTo>
                    <a:pt x="0" y="9143"/>
                  </a:lnTo>
                  <a:lnTo>
                    <a:pt x="1190244" y="9143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" name="object 18"/>
            <p:cNvSpPr/>
            <p:nvPr/>
          </p:nvSpPr>
          <p:spPr>
            <a:xfrm>
              <a:off x="6675881" y="3509772"/>
              <a:ext cx="1191260" cy="0"/>
            </a:xfrm>
            <a:custGeom>
              <a:avLst/>
              <a:gdLst/>
              <a:ahLst/>
              <a:cxnLst/>
              <a:rect l="l" t="t" r="r" b="b"/>
              <a:pathLst>
                <a:path w="1191259">
                  <a:moveTo>
                    <a:pt x="0" y="0"/>
                  </a:moveTo>
                  <a:lnTo>
                    <a:pt x="1191006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" name="object 19"/>
            <p:cNvSpPr/>
            <p:nvPr/>
          </p:nvSpPr>
          <p:spPr>
            <a:xfrm>
              <a:off x="6676643" y="3509772"/>
              <a:ext cx="1190625" cy="10160"/>
            </a:xfrm>
            <a:custGeom>
              <a:avLst/>
              <a:gdLst/>
              <a:ahLst/>
              <a:cxnLst/>
              <a:rect l="l" t="t" r="r" b="b"/>
              <a:pathLst>
                <a:path w="1190625" h="10160">
                  <a:moveTo>
                    <a:pt x="1190244" y="9905"/>
                  </a:moveTo>
                  <a:lnTo>
                    <a:pt x="1190244" y="0"/>
                  </a:lnTo>
                  <a:lnTo>
                    <a:pt x="0" y="0"/>
                  </a:lnTo>
                  <a:lnTo>
                    <a:pt x="0" y="9905"/>
                  </a:lnTo>
                  <a:lnTo>
                    <a:pt x="1190244" y="990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" name="object 20"/>
            <p:cNvSpPr/>
            <p:nvPr/>
          </p:nvSpPr>
          <p:spPr>
            <a:xfrm>
              <a:off x="7152131" y="2186178"/>
              <a:ext cx="0" cy="1523365"/>
            </a:xfrm>
            <a:custGeom>
              <a:avLst/>
              <a:gdLst/>
              <a:ahLst/>
              <a:cxnLst/>
              <a:rect l="l" t="t" r="r" b="b"/>
              <a:pathLst>
                <a:path h="1523364">
                  <a:moveTo>
                    <a:pt x="0" y="0"/>
                  </a:moveTo>
                  <a:lnTo>
                    <a:pt x="0" y="1523238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" name="object 21"/>
            <p:cNvSpPr/>
            <p:nvPr/>
          </p:nvSpPr>
          <p:spPr>
            <a:xfrm>
              <a:off x="7152893" y="2186178"/>
              <a:ext cx="9525" cy="1524000"/>
            </a:xfrm>
            <a:custGeom>
              <a:avLst/>
              <a:gdLst/>
              <a:ahLst/>
              <a:cxnLst/>
              <a:rect l="l" t="t" r="r" b="b"/>
              <a:pathLst>
                <a:path w="9525" h="1524000">
                  <a:moveTo>
                    <a:pt x="9143" y="1523999"/>
                  </a:moveTo>
                  <a:lnTo>
                    <a:pt x="9143" y="0"/>
                  </a:lnTo>
                  <a:lnTo>
                    <a:pt x="0" y="0"/>
                  </a:lnTo>
                  <a:lnTo>
                    <a:pt x="0" y="1523999"/>
                  </a:lnTo>
                  <a:lnTo>
                    <a:pt x="9143" y="1523999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22" name="object 22"/>
          <p:cNvGrpSpPr/>
          <p:nvPr/>
        </p:nvGrpSpPr>
        <p:grpSpPr>
          <a:xfrm>
            <a:off x="3438144" y="4080890"/>
            <a:ext cx="1190625" cy="772795"/>
            <a:chOff x="3438144" y="4080890"/>
            <a:chExt cx="1190625" cy="772795"/>
          </a:xfrm>
        </p:grpSpPr>
        <p:sp>
          <p:nvSpPr>
            <p:cNvPr id="23" name="object 23"/>
            <p:cNvSpPr/>
            <p:nvPr/>
          </p:nvSpPr>
          <p:spPr>
            <a:xfrm>
              <a:off x="3438144" y="4081271"/>
              <a:ext cx="1190625" cy="0"/>
            </a:xfrm>
            <a:custGeom>
              <a:avLst/>
              <a:gdLst/>
              <a:ahLst/>
              <a:cxnLst/>
              <a:rect l="l" t="t" r="r" b="b"/>
              <a:pathLst>
                <a:path w="1190625">
                  <a:moveTo>
                    <a:pt x="0" y="0"/>
                  </a:moveTo>
                  <a:lnTo>
                    <a:pt x="1190244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" name="object 24"/>
            <p:cNvSpPr/>
            <p:nvPr/>
          </p:nvSpPr>
          <p:spPr>
            <a:xfrm>
              <a:off x="3438144" y="4081271"/>
              <a:ext cx="1190625" cy="10160"/>
            </a:xfrm>
            <a:custGeom>
              <a:avLst/>
              <a:gdLst/>
              <a:ahLst/>
              <a:cxnLst/>
              <a:rect l="l" t="t" r="r" b="b"/>
              <a:pathLst>
                <a:path w="1190625" h="10160">
                  <a:moveTo>
                    <a:pt x="1190244" y="9905"/>
                  </a:moveTo>
                  <a:lnTo>
                    <a:pt x="1190244" y="0"/>
                  </a:lnTo>
                  <a:lnTo>
                    <a:pt x="0" y="0"/>
                  </a:lnTo>
                  <a:lnTo>
                    <a:pt x="0" y="9905"/>
                  </a:lnTo>
                  <a:lnTo>
                    <a:pt x="1190244" y="990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" name="object 25"/>
            <p:cNvSpPr/>
            <p:nvPr/>
          </p:nvSpPr>
          <p:spPr>
            <a:xfrm>
              <a:off x="3914394" y="4090415"/>
              <a:ext cx="0" cy="762000"/>
            </a:xfrm>
            <a:custGeom>
              <a:avLst/>
              <a:gdLst/>
              <a:ahLst/>
              <a:cxnLst/>
              <a:rect l="l" t="t" r="r" b="b"/>
              <a:pathLst>
                <a:path h="762000">
                  <a:moveTo>
                    <a:pt x="0" y="0"/>
                  </a:moveTo>
                  <a:lnTo>
                    <a:pt x="0" y="76200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" name="object 26"/>
            <p:cNvSpPr/>
            <p:nvPr/>
          </p:nvSpPr>
          <p:spPr>
            <a:xfrm>
              <a:off x="3914394" y="4091177"/>
              <a:ext cx="10160" cy="762000"/>
            </a:xfrm>
            <a:custGeom>
              <a:avLst/>
              <a:gdLst/>
              <a:ahLst/>
              <a:cxnLst/>
              <a:rect l="l" t="t" r="r" b="b"/>
              <a:pathLst>
                <a:path w="10160" h="762000">
                  <a:moveTo>
                    <a:pt x="9905" y="762000"/>
                  </a:moveTo>
                  <a:lnTo>
                    <a:pt x="9905" y="0"/>
                  </a:lnTo>
                  <a:lnTo>
                    <a:pt x="0" y="0"/>
                  </a:lnTo>
                  <a:lnTo>
                    <a:pt x="0" y="762000"/>
                  </a:lnTo>
                  <a:lnTo>
                    <a:pt x="9905" y="76200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aphicFrame>
        <p:nvGraphicFramePr>
          <p:cNvPr id="27" name="object 27"/>
          <p:cNvGraphicFramePr>
            <a:graphicFrameLocks noGrp="1"/>
          </p:cNvGraphicFramePr>
          <p:nvPr/>
        </p:nvGraphicFramePr>
        <p:xfrm>
          <a:off x="5051488" y="2175891"/>
          <a:ext cx="1196340" cy="153479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8133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1056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9851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 marR="15875" algn="r">
                        <a:lnSpc>
                          <a:spcPct val="100000"/>
                        </a:lnSpc>
                        <a:spcBef>
                          <a:spcPts val="90"/>
                        </a:spcBef>
                      </a:pPr>
                      <a:r>
                        <a:rPr sz="1100" spc="-15" dirty="0">
                          <a:latin typeface="Times New Roman"/>
                          <a:cs typeface="Times New Roman"/>
                        </a:rPr>
                        <a:t>485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11430" marB="0">
                    <a:lnL w="12700">
                      <a:solidFill>
                        <a:srgbClr val="000000"/>
                      </a:solidFill>
                      <a:prstDash val="solid"/>
                    </a:lnL>
                    <a:lnT w="12700">
                      <a:solidFill>
                        <a:srgbClr val="000000"/>
                      </a:solidFill>
                      <a:prstDash val="soli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0504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12700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R="15875" algn="r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r>
                        <a:rPr sz="1100" spc="-15" dirty="0">
                          <a:solidFill>
                            <a:srgbClr val="7F7F7F"/>
                          </a:solidFill>
                          <a:latin typeface="Times New Roman"/>
                          <a:cs typeface="Times New Roman"/>
                        </a:rPr>
                        <a:t>275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3810" marB="0">
                    <a:lnL w="12700">
                      <a:solidFill>
                        <a:srgbClr val="000000"/>
                      </a:solidFill>
                      <a:prstDash val="soli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90504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12700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R="15875" algn="r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r>
                        <a:rPr sz="1100" spc="-15" dirty="0">
                          <a:solidFill>
                            <a:srgbClr val="7F7F7F"/>
                          </a:solidFill>
                          <a:latin typeface="Times New Roman"/>
                          <a:cs typeface="Times New Roman"/>
                        </a:rPr>
                        <a:t>150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3810" marB="0">
                    <a:lnL w="12700">
                      <a:solidFill>
                        <a:srgbClr val="000000"/>
                      </a:solidFill>
                      <a:prstDash val="soli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85757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12700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R="20955" algn="r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r>
                        <a:rPr sz="1100" spc="-35" dirty="0">
                          <a:solidFill>
                            <a:srgbClr val="7F7F7F"/>
                          </a:solidFill>
                          <a:latin typeface="Times New Roman"/>
                          <a:cs typeface="Times New Roman"/>
                        </a:rPr>
                        <a:t>60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3810" marB="0">
                    <a:lnL w="12700">
                      <a:solidFill>
                        <a:srgbClr val="000000"/>
                      </a:solidFill>
                      <a:prstDash val="soli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68221">
                <a:tc>
                  <a:txBody>
                    <a:bodyPr/>
                    <a:lstStyle/>
                    <a:p>
                      <a:pPr marR="10795" algn="r">
                        <a:lnSpc>
                          <a:spcPct val="100000"/>
                        </a:lnSpc>
                        <a:spcBef>
                          <a:spcPts val="780"/>
                        </a:spcBef>
                      </a:pPr>
                      <a:r>
                        <a:rPr sz="1100" dirty="0">
                          <a:latin typeface="Times New Roman"/>
                          <a:cs typeface="Times New Roman"/>
                        </a:rPr>
                        <a:t>0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99060" marB="0">
                    <a:lnR w="12700">
                      <a:solidFill>
                        <a:srgbClr val="000000"/>
                      </a:solidFill>
                      <a:prstDash val="solid"/>
                    </a:lnR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95643">
                <a:tc>
                  <a:txBody>
                    <a:bodyPr/>
                    <a:lstStyle/>
                    <a:p>
                      <a:pPr marR="10795" algn="r">
                        <a:lnSpc>
                          <a:spcPct val="100000"/>
                        </a:lnSpc>
                        <a:spcBef>
                          <a:spcPts val="90"/>
                        </a:spcBef>
                      </a:pPr>
                      <a:r>
                        <a:rPr sz="1100" spc="-15" dirty="0">
                          <a:latin typeface="Times New Roman"/>
                          <a:cs typeface="Times New Roman"/>
                        </a:rPr>
                        <a:t>485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11430" marB="0"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T w="12700">
                      <a:solidFill>
                        <a:srgbClr val="000000"/>
                      </a:solidFill>
                      <a:prstDash val="soli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28" name="object 28"/>
          <p:cNvSpPr txBox="1"/>
          <p:nvPr/>
        </p:nvSpPr>
        <p:spPr>
          <a:xfrm>
            <a:off x="6987924" y="3510482"/>
            <a:ext cx="163195" cy="19685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1100" spc="-35" dirty="0">
                <a:latin typeface="Times New Roman"/>
                <a:cs typeface="Times New Roman"/>
              </a:rPr>
              <a:t>2</a:t>
            </a:r>
            <a:r>
              <a:rPr sz="1100" spc="10" dirty="0">
                <a:latin typeface="Times New Roman"/>
                <a:cs typeface="Times New Roman"/>
              </a:rPr>
              <a:t>5</a:t>
            </a:r>
            <a:endParaRPr sz="1100">
              <a:latin typeface="Times New Roman"/>
              <a:cs typeface="Times New Roman"/>
            </a:endParaRPr>
          </a:p>
        </p:txBody>
      </p:sp>
      <p:grpSp>
        <p:nvGrpSpPr>
          <p:cNvPr id="29" name="object 29"/>
          <p:cNvGrpSpPr/>
          <p:nvPr/>
        </p:nvGrpSpPr>
        <p:grpSpPr>
          <a:xfrm>
            <a:off x="1437513" y="4081271"/>
            <a:ext cx="10795" cy="772160"/>
            <a:chOff x="1437513" y="4081271"/>
            <a:chExt cx="10795" cy="772160"/>
          </a:xfrm>
        </p:grpSpPr>
        <p:sp>
          <p:nvSpPr>
            <p:cNvPr id="30" name="object 30"/>
            <p:cNvSpPr/>
            <p:nvPr/>
          </p:nvSpPr>
          <p:spPr>
            <a:xfrm>
              <a:off x="1437894" y="4081271"/>
              <a:ext cx="0" cy="771525"/>
            </a:xfrm>
            <a:custGeom>
              <a:avLst/>
              <a:gdLst/>
              <a:ahLst/>
              <a:cxnLst/>
              <a:rect l="l" t="t" r="r" b="b"/>
              <a:pathLst>
                <a:path h="771525">
                  <a:moveTo>
                    <a:pt x="0" y="0"/>
                  </a:moveTo>
                  <a:lnTo>
                    <a:pt x="0" y="771144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" name="object 31"/>
            <p:cNvSpPr/>
            <p:nvPr/>
          </p:nvSpPr>
          <p:spPr>
            <a:xfrm>
              <a:off x="1437894" y="4081271"/>
              <a:ext cx="10160" cy="772160"/>
            </a:xfrm>
            <a:custGeom>
              <a:avLst/>
              <a:gdLst/>
              <a:ahLst/>
              <a:cxnLst/>
              <a:rect l="l" t="t" r="r" b="b"/>
              <a:pathLst>
                <a:path w="10159" h="772160">
                  <a:moveTo>
                    <a:pt x="9906" y="771905"/>
                  </a:moveTo>
                  <a:lnTo>
                    <a:pt x="9906" y="0"/>
                  </a:lnTo>
                  <a:lnTo>
                    <a:pt x="0" y="0"/>
                  </a:lnTo>
                  <a:lnTo>
                    <a:pt x="0" y="771905"/>
                  </a:lnTo>
                  <a:lnTo>
                    <a:pt x="9906" y="77190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32" name="object 32"/>
          <p:cNvGrpSpPr/>
          <p:nvPr/>
        </p:nvGrpSpPr>
        <p:grpSpPr>
          <a:xfrm>
            <a:off x="5056632" y="4080890"/>
            <a:ext cx="1191260" cy="772795"/>
            <a:chOff x="5056632" y="4080890"/>
            <a:chExt cx="1191260" cy="772795"/>
          </a:xfrm>
        </p:grpSpPr>
        <p:sp>
          <p:nvSpPr>
            <p:cNvPr id="33" name="object 33"/>
            <p:cNvSpPr/>
            <p:nvPr/>
          </p:nvSpPr>
          <p:spPr>
            <a:xfrm>
              <a:off x="5056632" y="4081271"/>
              <a:ext cx="1191260" cy="0"/>
            </a:xfrm>
            <a:custGeom>
              <a:avLst/>
              <a:gdLst/>
              <a:ahLst/>
              <a:cxnLst/>
              <a:rect l="l" t="t" r="r" b="b"/>
              <a:pathLst>
                <a:path w="1191260">
                  <a:moveTo>
                    <a:pt x="0" y="0"/>
                  </a:moveTo>
                  <a:lnTo>
                    <a:pt x="1191006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4" name="object 34"/>
            <p:cNvSpPr/>
            <p:nvPr/>
          </p:nvSpPr>
          <p:spPr>
            <a:xfrm>
              <a:off x="5057394" y="4081271"/>
              <a:ext cx="1190625" cy="10160"/>
            </a:xfrm>
            <a:custGeom>
              <a:avLst/>
              <a:gdLst/>
              <a:ahLst/>
              <a:cxnLst/>
              <a:rect l="l" t="t" r="r" b="b"/>
              <a:pathLst>
                <a:path w="1190625" h="10160">
                  <a:moveTo>
                    <a:pt x="1190244" y="9905"/>
                  </a:moveTo>
                  <a:lnTo>
                    <a:pt x="1190244" y="0"/>
                  </a:lnTo>
                  <a:lnTo>
                    <a:pt x="0" y="0"/>
                  </a:lnTo>
                  <a:lnTo>
                    <a:pt x="0" y="9906"/>
                  </a:lnTo>
                  <a:lnTo>
                    <a:pt x="1190244" y="990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5" name="object 35"/>
            <p:cNvSpPr/>
            <p:nvPr/>
          </p:nvSpPr>
          <p:spPr>
            <a:xfrm>
              <a:off x="5532882" y="4090415"/>
              <a:ext cx="0" cy="762000"/>
            </a:xfrm>
            <a:custGeom>
              <a:avLst/>
              <a:gdLst/>
              <a:ahLst/>
              <a:cxnLst/>
              <a:rect l="l" t="t" r="r" b="b"/>
              <a:pathLst>
                <a:path h="762000">
                  <a:moveTo>
                    <a:pt x="0" y="0"/>
                  </a:moveTo>
                  <a:lnTo>
                    <a:pt x="0" y="76200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6" name="object 36"/>
            <p:cNvSpPr/>
            <p:nvPr/>
          </p:nvSpPr>
          <p:spPr>
            <a:xfrm>
              <a:off x="5533644" y="4091177"/>
              <a:ext cx="9525" cy="762000"/>
            </a:xfrm>
            <a:custGeom>
              <a:avLst/>
              <a:gdLst/>
              <a:ahLst/>
              <a:cxnLst/>
              <a:rect l="l" t="t" r="r" b="b"/>
              <a:pathLst>
                <a:path w="9525" h="762000">
                  <a:moveTo>
                    <a:pt x="9144" y="762000"/>
                  </a:moveTo>
                  <a:lnTo>
                    <a:pt x="9144" y="0"/>
                  </a:lnTo>
                  <a:lnTo>
                    <a:pt x="0" y="0"/>
                  </a:lnTo>
                  <a:lnTo>
                    <a:pt x="0" y="762000"/>
                  </a:lnTo>
                  <a:lnTo>
                    <a:pt x="9144" y="76200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37" name="object 37"/>
          <p:cNvGrpSpPr/>
          <p:nvPr/>
        </p:nvGrpSpPr>
        <p:grpSpPr>
          <a:xfrm>
            <a:off x="6675881" y="4080890"/>
            <a:ext cx="1191260" cy="772795"/>
            <a:chOff x="6675881" y="4080890"/>
            <a:chExt cx="1191260" cy="772795"/>
          </a:xfrm>
        </p:grpSpPr>
        <p:sp>
          <p:nvSpPr>
            <p:cNvPr id="38" name="object 38"/>
            <p:cNvSpPr/>
            <p:nvPr/>
          </p:nvSpPr>
          <p:spPr>
            <a:xfrm>
              <a:off x="6675881" y="4081271"/>
              <a:ext cx="1191260" cy="0"/>
            </a:xfrm>
            <a:custGeom>
              <a:avLst/>
              <a:gdLst/>
              <a:ahLst/>
              <a:cxnLst/>
              <a:rect l="l" t="t" r="r" b="b"/>
              <a:pathLst>
                <a:path w="1191259">
                  <a:moveTo>
                    <a:pt x="0" y="0"/>
                  </a:moveTo>
                  <a:lnTo>
                    <a:pt x="1191006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9" name="object 39"/>
            <p:cNvSpPr/>
            <p:nvPr/>
          </p:nvSpPr>
          <p:spPr>
            <a:xfrm>
              <a:off x="6676643" y="4081271"/>
              <a:ext cx="1190625" cy="10160"/>
            </a:xfrm>
            <a:custGeom>
              <a:avLst/>
              <a:gdLst/>
              <a:ahLst/>
              <a:cxnLst/>
              <a:rect l="l" t="t" r="r" b="b"/>
              <a:pathLst>
                <a:path w="1190625" h="10160">
                  <a:moveTo>
                    <a:pt x="1190244" y="9905"/>
                  </a:moveTo>
                  <a:lnTo>
                    <a:pt x="1190244" y="0"/>
                  </a:lnTo>
                  <a:lnTo>
                    <a:pt x="0" y="0"/>
                  </a:lnTo>
                  <a:lnTo>
                    <a:pt x="0" y="9905"/>
                  </a:lnTo>
                  <a:lnTo>
                    <a:pt x="1190244" y="990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0" name="object 40"/>
            <p:cNvSpPr/>
            <p:nvPr/>
          </p:nvSpPr>
          <p:spPr>
            <a:xfrm>
              <a:off x="7152131" y="4090415"/>
              <a:ext cx="0" cy="762000"/>
            </a:xfrm>
            <a:custGeom>
              <a:avLst/>
              <a:gdLst/>
              <a:ahLst/>
              <a:cxnLst/>
              <a:rect l="l" t="t" r="r" b="b"/>
              <a:pathLst>
                <a:path h="762000">
                  <a:moveTo>
                    <a:pt x="0" y="0"/>
                  </a:moveTo>
                  <a:lnTo>
                    <a:pt x="0" y="76200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1" name="object 41"/>
            <p:cNvSpPr/>
            <p:nvPr/>
          </p:nvSpPr>
          <p:spPr>
            <a:xfrm>
              <a:off x="7152893" y="4091177"/>
              <a:ext cx="9525" cy="762000"/>
            </a:xfrm>
            <a:custGeom>
              <a:avLst/>
              <a:gdLst/>
              <a:ahLst/>
              <a:cxnLst/>
              <a:rect l="l" t="t" r="r" b="b"/>
              <a:pathLst>
                <a:path w="9525" h="762000">
                  <a:moveTo>
                    <a:pt x="9143" y="762000"/>
                  </a:moveTo>
                  <a:lnTo>
                    <a:pt x="9143" y="0"/>
                  </a:lnTo>
                  <a:lnTo>
                    <a:pt x="0" y="0"/>
                  </a:lnTo>
                  <a:lnTo>
                    <a:pt x="0" y="762000"/>
                  </a:lnTo>
                  <a:lnTo>
                    <a:pt x="9143" y="76200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42" name="object 42"/>
          <p:cNvGrpSpPr/>
          <p:nvPr/>
        </p:nvGrpSpPr>
        <p:grpSpPr>
          <a:xfrm>
            <a:off x="1437513" y="5223509"/>
            <a:ext cx="10795" cy="962660"/>
            <a:chOff x="1437513" y="5223509"/>
            <a:chExt cx="10795" cy="962660"/>
          </a:xfrm>
        </p:grpSpPr>
        <p:sp>
          <p:nvSpPr>
            <p:cNvPr id="43" name="object 43"/>
            <p:cNvSpPr/>
            <p:nvPr/>
          </p:nvSpPr>
          <p:spPr>
            <a:xfrm>
              <a:off x="1437894" y="5223509"/>
              <a:ext cx="0" cy="962660"/>
            </a:xfrm>
            <a:custGeom>
              <a:avLst/>
              <a:gdLst/>
              <a:ahLst/>
              <a:cxnLst/>
              <a:rect l="l" t="t" r="r" b="b"/>
              <a:pathLst>
                <a:path h="962660">
                  <a:moveTo>
                    <a:pt x="0" y="0"/>
                  </a:moveTo>
                  <a:lnTo>
                    <a:pt x="0" y="962406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4" name="object 44"/>
            <p:cNvSpPr/>
            <p:nvPr/>
          </p:nvSpPr>
          <p:spPr>
            <a:xfrm>
              <a:off x="1437894" y="5224271"/>
              <a:ext cx="10160" cy="962025"/>
            </a:xfrm>
            <a:custGeom>
              <a:avLst/>
              <a:gdLst/>
              <a:ahLst/>
              <a:cxnLst/>
              <a:rect l="l" t="t" r="r" b="b"/>
              <a:pathLst>
                <a:path w="10159" h="962025">
                  <a:moveTo>
                    <a:pt x="9906" y="961644"/>
                  </a:moveTo>
                  <a:lnTo>
                    <a:pt x="9906" y="0"/>
                  </a:lnTo>
                  <a:lnTo>
                    <a:pt x="0" y="0"/>
                  </a:lnTo>
                  <a:lnTo>
                    <a:pt x="0" y="961644"/>
                  </a:lnTo>
                  <a:lnTo>
                    <a:pt x="9906" y="961644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45" name="object 45"/>
          <p:cNvGrpSpPr/>
          <p:nvPr/>
        </p:nvGrpSpPr>
        <p:grpSpPr>
          <a:xfrm>
            <a:off x="6675881" y="5223128"/>
            <a:ext cx="1191260" cy="963294"/>
            <a:chOff x="6675881" y="5223128"/>
            <a:chExt cx="1191260" cy="963294"/>
          </a:xfrm>
        </p:grpSpPr>
        <p:sp>
          <p:nvSpPr>
            <p:cNvPr id="46" name="object 46"/>
            <p:cNvSpPr/>
            <p:nvPr/>
          </p:nvSpPr>
          <p:spPr>
            <a:xfrm>
              <a:off x="6675881" y="5223509"/>
              <a:ext cx="1191260" cy="0"/>
            </a:xfrm>
            <a:custGeom>
              <a:avLst/>
              <a:gdLst/>
              <a:ahLst/>
              <a:cxnLst/>
              <a:rect l="l" t="t" r="r" b="b"/>
              <a:pathLst>
                <a:path w="1191259">
                  <a:moveTo>
                    <a:pt x="0" y="0"/>
                  </a:moveTo>
                  <a:lnTo>
                    <a:pt x="1191006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7" name="object 47"/>
            <p:cNvSpPr/>
            <p:nvPr/>
          </p:nvSpPr>
          <p:spPr>
            <a:xfrm>
              <a:off x="6676643" y="5224271"/>
              <a:ext cx="1190625" cy="9525"/>
            </a:xfrm>
            <a:custGeom>
              <a:avLst/>
              <a:gdLst/>
              <a:ahLst/>
              <a:cxnLst/>
              <a:rect l="l" t="t" r="r" b="b"/>
              <a:pathLst>
                <a:path w="1190625" h="9525">
                  <a:moveTo>
                    <a:pt x="1190244" y="9143"/>
                  </a:moveTo>
                  <a:lnTo>
                    <a:pt x="1190244" y="0"/>
                  </a:lnTo>
                  <a:lnTo>
                    <a:pt x="0" y="0"/>
                  </a:lnTo>
                  <a:lnTo>
                    <a:pt x="0" y="9143"/>
                  </a:lnTo>
                  <a:lnTo>
                    <a:pt x="1190244" y="9143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8" name="object 48"/>
            <p:cNvSpPr/>
            <p:nvPr/>
          </p:nvSpPr>
          <p:spPr>
            <a:xfrm>
              <a:off x="6675881" y="5985509"/>
              <a:ext cx="1191260" cy="0"/>
            </a:xfrm>
            <a:custGeom>
              <a:avLst/>
              <a:gdLst/>
              <a:ahLst/>
              <a:cxnLst/>
              <a:rect l="l" t="t" r="r" b="b"/>
              <a:pathLst>
                <a:path w="1191259">
                  <a:moveTo>
                    <a:pt x="0" y="0"/>
                  </a:moveTo>
                  <a:lnTo>
                    <a:pt x="1191006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9" name="object 49"/>
            <p:cNvSpPr/>
            <p:nvPr/>
          </p:nvSpPr>
          <p:spPr>
            <a:xfrm>
              <a:off x="6676643" y="5986271"/>
              <a:ext cx="1190625" cy="9525"/>
            </a:xfrm>
            <a:custGeom>
              <a:avLst/>
              <a:gdLst/>
              <a:ahLst/>
              <a:cxnLst/>
              <a:rect l="l" t="t" r="r" b="b"/>
              <a:pathLst>
                <a:path w="1190625" h="9525">
                  <a:moveTo>
                    <a:pt x="1190244" y="9143"/>
                  </a:moveTo>
                  <a:lnTo>
                    <a:pt x="1190244" y="0"/>
                  </a:lnTo>
                  <a:lnTo>
                    <a:pt x="0" y="0"/>
                  </a:lnTo>
                  <a:lnTo>
                    <a:pt x="0" y="9143"/>
                  </a:lnTo>
                  <a:lnTo>
                    <a:pt x="1190244" y="9143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0" name="object 50"/>
            <p:cNvSpPr/>
            <p:nvPr/>
          </p:nvSpPr>
          <p:spPr>
            <a:xfrm>
              <a:off x="7152131" y="5233415"/>
              <a:ext cx="0" cy="952500"/>
            </a:xfrm>
            <a:custGeom>
              <a:avLst/>
              <a:gdLst/>
              <a:ahLst/>
              <a:cxnLst/>
              <a:rect l="l" t="t" r="r" b="b"/>
              <a:pathLst>
                <a:path h="952500">
                  <a:moveTo>
                    <a:pt x="0" y="0"/>
                  </a:moveTo>
                  <a:lnTo>
                    <a:pt x="0" y="95250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1" name="object 51"/>
            <p:cNvSpPr/>
            <p:nvPr/>
          </p:nvSpPr>
          <p:spPr>
            <a:xfrm>
              <a:off x="7152893" y="5233415"/>
              <a:ext cx="9525" cy="952500"/>
            </a:xfrm>
            <a:custGeom>
              <a:avLst/>
              <a:gdLst/>
              <a:ahLst/>
              <a:cxnLst/>
              <a:rect l="l" t="t" r="r" b="b"/>
              <a:pathLst>
                <a:path w="9525" h="952500">
                  <a:moveTo>
                    <a:pt x="9143" y="952500"/>
                  </a:moveTo>
                  <a:lnTo>
                    <a:pt x="9143" y="0"/>
                  </a:lnTo>
                  <a:lnTo>
                    <a:pt x="0" y="0"/>
                  </a:lnTo>
                  <a:lnTo>
                    <a:pt x="0" y="952500"/>
                  </a:lnTo>
                  <a:lnTo>
                    <a:pt x="9143" y="95250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52" name="object 52"/>
          <p:cNvGrpSpPr/>
          <p:nvPr/>
        </p:nvGrpSpPr>
        <p:grpSpPr>
          <a:xfrm>
            <a:off x="3438144" y="5223128"/>
            <a:ext cx="1190625" cy="963294"/>
            <a:chOff x="3438144" y="5223128"/>
            <a:chExt cx="1190625" cy="963294"/>
          </a:xfrm>
        </p:grpSpPr>
        <p:sp>
          <p:nvSpPr>
            <p:cNvPr id="53" name="object 53"/>
            <p:cNvSpPr/>
            <p:nvPr/>
          </p:nvSpPr>
          <p:spPr>
            <a:xfrm>
              <a:off x="3438144" y="5223509"/>
              <a:ext cx="1190625" cy="0"/>
            </a:xfrm>
            <a:custGeom>
              <a:avLst/>
              <a:gdLst/>
              <a:ahLst/>
              <a:cxnLst/>
              <a:rect l="l" t="t" r="r" b="b"/>
              <a:pathLst>
                <a:path w="1190625">
                  <a:moveTo>
                    <a:pt x="0" y="0"/>
                  </a:moveTo>
                  <a:lnTo>
                    <a:pt x="1190244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4" name="object 54"/>
            <p:cNvSpPr/>
            <p:nvPr/>
          </p:nvSpPr>
          <p:spPr>
            <a:xfrm>
              <a:off x="3438144" y="5224271"/>
              <a:ext cx="1190625" cy="9525"/>
            </a:xfrm>
            <a:custGeom>
              <a:avLst/>
              <a:gdLst/>
              <a:ahLst/>
              <a:cxnLst/>
              <a:rect l="l" t="t" r="r" b="b"/>
              <a:pathLst>
                <a:path w="1190625" h="9525">
                  <a:moveTo>
                    <a:pt x="1190244" y="9143"/>
                  </a:moveTo>
                  <a:lnTo>
                    <a:pt x="1190244" y="0"/>
                  </a:lnTo>
                  <a:lnTo>
                    <a:pt x="0" y="0"/>
                  </a:lnTo>
                  <a:lnTo>
                    <a:pt x="0" y="9143"/>
                  </a:lnTo>
                  <a:lnTo>
                    <a:pt x="1190244" y="9143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5" name="object 55"/>
            <p:cNvSpPr/>
            <p:nvPr/>
          </p:nvSpPr>
          <p:spPr>
            <a:xfrm>
              <a:off x="3438144" y="5985509"/>
              <a:ext cx="1190625" cy="0"/>
            </a:xfrm>
            <a:custGeom>
              <a:avLst/>
              <a:gdLst/>
              <a:ahLst/>
              <a:cxnLst/>
              <a:rect l="l" t="t" r="r" b="b"/>
              <a:pathLst>
                <a:path w="1190625">
                  <a:moveTo>
                    <a:pt x="0" y="0"/>
                  </a:moveTo>
                  <a:lnTo>
                    <a:pt x="1190244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6" name="object 56"/>
            <p:cNvSpPr/>
            <p:nvPr/>
          </p:nvSpPr>
          <p:spPr>
            <a:xfrm>
              <a:off x="3438144" y="5986271"/>
              <a:ext cx="1190625" cy="9525"/>
            </a:xfrm>
            <a:custGeom>
              <a:avLst/>
              <a:gdLst/>
              <a:ahLst/>
              <a:cxnLst/>
              <a:rect l="l" t="t" r="r" b="b"/>
              <a:pathLst>
                <a:path w="1190625" h="9525">
                  <a:moveTo>
                    <a:pt x="1190244" y="9143"/>
                  </a:moveTo>
                  <a:lnTo>
                    <a:pt x="1190244" y="0"/>
                  </a:lnTo>
                  <a:lnTo>
                    <a:pt x="0" y="0"/>
                  </a:lnTo>
                  <a:lnTo>
                    <a:pt x="0" y="9143"/>
                  </a:lnTo>
                  <a:lnTo>
                    <a:pt x="1190244" y="9143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7" name="object 57"/>
            <p:cNvSpPr/>
            <p:nvPr/>
          </p:nvSpPr>
          <p:spPr>
            <a:xfrm>
              <a:off x="3914394" y="5233415"/>
              <a:ext cx="0" cy="952500"/>
            </a:xfrm>
            <a:custGeom>
              <a:avLst/>
              <a:gdLst/>
              <a:ahLst/>
              <a:cxnLst/>
              <a:rect l="l" t="t" r="r" b="b"/>
              <a:pathLst>
                <a:path h="952500">
                  <a:moveTo>
                    <a:pt x="0" y="0"/>
                  </a:moveTo>
                  <a:lnTo>
                    <a:pt x="0" y="95250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8" name="object 58"/>
            <p:cNvSpPr/>
            <p:nvPr/>
          </p:nvSpPr>
          <p:spPr>
            <a:xfrm>
              <a:off x="3914394" y="5233415"/>
              <a:ext cx="10160" cy="952500"/>
            </a:xfrm>
            <a:custGeom>
              <a:avLst/>
              <a:gdLst/>
              <a:ahLst/>
              <a:cxnLst/>
              <a:rect l="l" t="t" r="r" b="b"/>
              <a:pathLst>
                <a:path w="10160" h="952500">
                  <a:moveTo>
                    <a:pt x="9906" y="952500"/>
                  </a:moveTo>
                  <a:lnTo>
                    <a:pt x="9905" y="0"/>
                  </a:lnTo>
                  <a:lnTo>
                    <a:pt x="0" y="0"/>
                  </a:lnTo>
                  <a:lnTo>
                    <a:pt x="0" y="952500"/>
                  </a:lnTo>
                  <a:lnTo>
                    <a:pt x="9906" y="95250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59" name="object 59"/>
          <p:cNvSpPr/>
          <p:nvPr/>
        </p:nvSpPr>
        <p:spPr>
          <a:xfrm>
            <a:off x="8295893" y="1776983"/>
            <a:ext cx="1190625" cy="28575"/>
          </a:xfrm>
          <a:custGeom>
            <a:avLst/>
            <a:gdLst/>
            <a:ahLst/>
            <a:cxnLst/>
            <a:rect l="l" t="t" r="r" b="b"/>
            <a:pathLst>
              <a:path w="1190625" h="28575">
                <a:moveTo>
                  <a:pt x="1190244" y="28193"/>
                </a:moveTo>
                <a:lnTo>
                  <a:pt x="1190244" y="0"/>
                </a:lnTo>
                <a:lnTo>
                  <a:pt x="0" y="0"/>
                </a:lnTo>
                <a:lnTo>
                  <a:pt x="0" y="28193"/>
                </a:lnTo>
                <a:lnTo>
                  <a:pt x="1190244" y="28193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60" name="object 60"/>
          <p:cNvGrpSpPr/>
          <p:nvPr/>
        </p:nvGrpSpPr>
        <p:grpSpPr>
          <a:xfrm>
            <a:off x="8295131" y="4080890"/>
            <a:ext cx="1191260" cy="772795"/>
            <a:chOff x="8295131" y="4080890"/>
            <a:chExt cx="1191260" cy="772795"/>
          </a:xfrm>
        </p:grpSpPr>
        <p:sp>
          <p:nvSpPr>
            <p:cNvPr id="61" name="object 61"/>
            <p:cNvSpPr/>
            <p:nvPr/>
          </p:nvSpPr>
          <p:spPr>
            <a:xfrm>
              <a:off x="8771381" y="4090415"/>
              <a:ext cx="0" cy="762000"/>
            </a:xfrm>
            <a:custGeom>
              <a:avLst/>
              <a:gdLst/>
              <a:ahLst/>
              <a:cxnLst/>
              <a:rect l="l" t="t" r="r" b="b"/>
              <a:pathLst>
                <a:path h="762000">
                  <a:moveTo>
                    <a:pt x="0" y="0"/>
                  </a:moveTo>
                  <a:lnTo>
                    <a:pt x="0" y="76200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2" name="object 62"/>
            <p:cNvSpPr/>
            <p:nvPr/>
          </p:nvSpPr>
          <p:spPr>
            <a:xfrm>
              <a:off x="8771381" y="4091177"/>
              <a:ext cx="10160" cy="762000"/>
            </a:xfrm>
            <a:custGeom>
              <a:avLst/>
              <a:gdLst/>
              <a:ahLst/>
              <a:cxnLst/>
              <a:rect l="l" t="t" r="r" b="b"/>
              <a:pathLst>
                <a:path w="10159" h="762000">
                  <a:moveTo>
                    <a:pt x="9905" y="762000"/>
                  </a:moveTo>
                  <a:lnTo>
                    <a:pt x="9905" y="0"/>
                  </a:lnTo>
                  <a:lnTo>
                    <a:pt x="0" y="0"/>
                  </a:lnTo>
                  <a:lnTo>
                    <a:pt x="0" y="762000"/>
                  </a:lnTo>
                  <a:lnTo>
                    <a:pt x="9905" y="76200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3" name="object 63"/>
            <p:cNvSpPr/>
            <p:nvPr/>
          </p:nvSpPr>
          <p:spPr>
            <a:xfrm>
              <a:off x="8295131" y="4081271"/>
              <a:ext cx="1190625" cy="0"/>
            </a:xfrm>
            <a:custGeom>
              <a:avLst/>
              <a:gdLst/>
              <a:ahLst/>
              <a:cxnLst/>
              <a:rect l="l" t="t" r="r" b="b"/>
              <a:pathLst>
                <a:path w="1190625">
                  <a:moveTo>
                    <a:pt x="0" y="0"/>
                  </a:moveTo>
                  <a:lnTo>
                    <a:pt x="1190244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4" name="object 64"/>
            <p:cNvSpPr/>
            <p:nvPr/>
          </p:nvSpPr>
          <p:spPr>
            <a:xfrm>
              <a:off x="8295893" y="4081271"/>
              <a:ext cx="1190625" cy="10160"/>
            </a:xfrm>
            <a:custGeom>
              <a:avLst/>
              <a:gdLst/>
              <a:ahLst/>
              <a:cxnLst/>
              <a:rect l="l" t="t" r="r" b="b"/>
              <a:pathLst>
                <a:path w="1190625" h="10160">
                  <a:moveTo>
                    <a:pt x="1190244" y="9905"/>
                  </a:moveTo>
                  <a:lnTo>
                    <a:pt x="1190244" y="0"/>
                  </a:lnTo>
                  <a:lnTo>
                    <a:pt x="0" y="0"/>
                  </a:lnTo>
                  <a:lnTo>
                    <a:pt x="0" y="9905"/>
                  </a:lnTo>
                  <a:lnTo>
                    <a:pt x="1190244" y="990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5" name="object 65"/>
            <p:cNvSpPr/>
            <p:nvPr/>
          </p:nvSpPr>
          <p:spPr>
            <a:xfrm>
              <a:off x="8295131" y="4652771"/>
              <a:ext cx="1190625" cy="0"/>
            </a:xfrm>
            <a:custGeom>
              <a:avLst/>
              <a:gdLst/>
              <a:ahLst/>
              <a:cxnLst/>
              <a:rect l="l" t="t" r="r" b="b"/>
              <a:pathLst>
                <a:path w="1190625">
                  <a:moveTo>
                    <a:pt x="0" y="0"/>
                  </a:moveTo>
                  <a:lnTo>
                    <a:pt x="1190244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6" name="object 66"/>
            <p:cNvSpPr/>
            <p:nvPr/>
          </p:nvSpPr>
          <p:spPr>
            <a:xfrm>
              <a:off x="8295893" y="4652771"/>
              <a:ext cx="1190625" cy="10160"/>
            </a:xfrm>
            <a:custGeom>
              <a:avLst/>
              <a:gdLst/>
              <a:ahLst/>
              <a:cxnLst/>
              <a:rect l="l" t="t" r="r" b="b"/>
              <a:pathLst>
                <a:path w="1190625" h="10160">
                  <a:moveTo>
                    <a:pt x="1190244" y="9905"/>
                  </a:moveTo>
                  <a:lnTo>
                    <a:pt x="1190244" y="0"/>
                  </a:lnTo>
                  <a:lnTo>
                    <a:pt x="0" y="0"/>
                  </a:lnTo>
                  <a:lnTo>
                    <a:pt x="0" y="9905"/>
                  </a:lnTo>
                  <a:lnTo>
                    <a:pt x="1190244" y="990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aphicFrame>
        <p:nvGraphicFramePr>
          <p:cNvPr id="67" name="object 67"/>
          <p:cNvGraphicFramePr>
            <a:graphicFrameLocks noGrp="1"/>
          </p:cNvGraphicFramePr>
          <p:nvPr/>
        </p:nvGraphicFramePr>
        <p:xfrm>
          <a:off x="8289988" y="2175891"/>
          <a:ext cx="1206500" cy="153987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8069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0993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9851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 marR="15875" algn="r">
                        <a:lnSpc>
                          <a:spcPct val="100000"/>
                        </a:lnSpc>
                        <a:spcBef>
                          <a:spcPts val="90"/>
                        </a:spcBef>
                      </a:pPr>
                      <a:r>
                        <a:rPr sz="1100" spc="-15" dirty="0">
                          <a:latin typeface="Times New Roman"/>
                          <a:cs typeface="Times New Roman"/>
                        </a:rPr>
                        <a:t>785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11430" marB="0">
                    <a:lnL w="12700">
                      <a:solidFill>
                        <a:srgbClr val="000000"/>
                      </a:solidFill>
                      <a:prstDash val="solid"/>
                    </a:lnL>
                    <a:lnT w="12700">
                      <a:solidFill>
                        <a:srgbClr val="000000"/>
                      </a:solidFill>
                      <a:prstDash val="soli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0504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12700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R="20320" algn="r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r>
                        <a:rPr sz="1100" spc="-30" dirty="0">
                          <a:solidFill>
                            <a:srgbClr val="7F7F7F"/>
                          </a:solidFill>
                          <a:latin typeface="Times New Roman"/>
                          <a:cs typeface="Times New Roman"/>
                        </a:rPr>
                        <a:t>275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3810" marB="0">
                    <a:lnL w="12700">
                      <a:solidFill>
                        <a:srgbClr val="000000"/>
                      </a:solidFill>
                      <a:prstDash val="soli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90504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12700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R="20320" algn="r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r>
                        <a:rPr sz="1100" spc="-30" dirty="0">
                          <a:solidFill>
                            <a:srgbClr val="7F7F7F"/>
                          </a:solidFill>
                          <a:latin typeface="Times New Roman"/>
                          <a:cs typeface="Times New Roman"/>
                        </a:rPr>
                        <a:t>150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3810" marB="0">
                    <a:lnL w="12700">
                      <a:solidFill>
                        <a:srgbClr val="000000"/>
                      </a:solidFill>
                      <a:prstDash val="soli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90504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12700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R="15875" algn="r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r>
                        <a:rPr sz="1100" spc="-10" dirty="0">
                          <a:solidFill>
                            <a:srgbClr val="7F7F7F"/>
                          </a:solidFill>
                          <a:latin typeface="Times New Roman"/>
                          <a:cs typeface="Times New Roman"/>
                        </a:rPr>
                        <a:t>60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3810" marB="0">
                    <a:lnL w="12700">
                      <a:solidFill>
                        <a:srgbClr val="000000"/>
                      </a:solidFill>
                      <a:prstDash val="soli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90504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12700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R="20320" algn="r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r>
                        <a:rPr sz="1100" spc="-30" dirty="0">
                          <a:solidFill>
                            <a:srgbClr val="7F7F7F"/>
                          </a:solidFill>
                          <a:latin typeface="Times New Roman"/>
                          <a:cs typeface="Times New Roman"/>
                        </a:rPr>
                        <a:t>300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3810" marB="0">
                    <a:lnL w="12700">
                      <a:solidFill>
                        <a:srgbClr val="000000"/>
                      </a:solidFill>
                      <a:prstDash val="soli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90504">
                <a:tc>
                  <a:txBody>
                    <a:bodyPr/>
                    <a:lstStyle/>
                    <a:p>
                      <a:pPr marR="14604" algn="r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r>
                        <a:rPr sz="1100" spc="-30" dirty="0">
                          <a:latin typeface="Times New Roman"/>
                          <a:cs typeface="Times New Roman"/>
                        </a:rPr>
                        <a:t>275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3810" marB="0">
                    <a:lnR w="12700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82464">
                <a:tc>
                  <a:txBody>
                    <a:bodyPr/>
                    <a:lstStyle/>
                    <a:p>
                      <a:pPr marR="15240" algn="r">
                        <a:lnSpc>
                          <a:spcPts val="1305"/>
                        </a:lnSpc>
                        <a:spcBef>
                          <a:spcPts val="30"/>
                        </a:spcBef>
                      </a:pPr>
                      <a:r>
                        <a:rPr sz="1100" spc="-30" dirty="0">
                          <a:solidFill>
                            <a:srgbClr val="7F7F7F"/>
                          </a:solidFill>
                          <a:latin typeface="Times New Roman"/>
                          <a:cs typeface="Times New Roman"/>
                        </a:rPr>
                        <a:t>275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3810" marB="0">
                    <a:lnR w="12700">
                      <a:solidFill>
                        <a:srgbClr val="000000"/>
                      </a:solidFill>
                      <a:prstDash val="solid"/>
                    </a:lnR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95643">
                <a:tc>
                  <a:txBody>
                    <a:bodyPr/>
                    <a:lstStyle/>
                    <a:p>
                      <a:pPr marR="10795" algn="r">
                        <a:lnSpc>
                          <a:spcPct val="100000"/>
                        </a:lnSpc>
                        <a:spcBef>
                          <a:spcPts val="90"/>
                        </a:spcBef>
                      </a:pPr>
                      <a:r>
                        <a:rPr sz="1100" spc="-15" dirty="0">
                          <a:latin typeface="Times New Roman"/>
                          <a:cs typeface="Times New Roman"/>
                        </a:rPr>
                        <a:t>510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11430" marB="0"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T w="12700">
                      <a:solidFill>
                        <a:srgbClr val="000000"/>
                      </a:solidFill>
                      <a:prstDash val="soli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93" name="object 93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240"/>
              </a:lnSpc>
            </a:pPr>
            <a:fld id="{81D60167-4931-47E6-BA6A-407CBD079E47}" type="slidenum">
              <a:rPr dirty="0"/>
              <a:t>5</a:t>
            </a:fld>
            <a:endParaRPr dirty="0"/>
          </a:p>
        </p:txBody>
      </p:sp>
      <p:graphicFrame>
        <p:nvGraphicFramePr>
          <p:cNvPr id="68" name="object 68"/>
          <p:cNvGraphicFramePr>
            <a:graphicFrameLocks noGrp="1"/>
          </p:cNvGraphicFramePr>
          <p:nvPr/>
        </p:nvGraphicFramePr>
        <p:xfrm>
          <a:off x="1420431" y="3919731"/>
          <a:ext cx="8086090" cy="93345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01739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806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2646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215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271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69278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92710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69342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730884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</a:tblGrid>
              <a:tr h="16154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8575">
                        <a:lnSpc>
                          <a:spcPts val="1170"/>
                        </a:lnSpc>
                      </a:pPr>
                      <a:r>
                        <a:rPr sz="1100" spc="20" dirty="0">
                          <a:latin typeface="Times New Roman"/>
                          <a:cs typeface="Times New Roman"/>
                        </a:rPr>
                        <a:t>Uses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238760" algn="r">
                        <a:lnSpc>
                          <a:spcPts val="1170"/>
                        </a:lnSpc>
                      </a:pPr>
                      <a:r>
                        <a:rPr sz="1100" spc="10" dirty="0">
                          <a:latin typeface="Times New Roman"/>
                          <a:cs typeface="Times New Roman"/>
                        </a:rPr>
                        <a:t>Resources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40029">
                        <a:lnSpc>
                          <a:spcPts val="1170"/>
                        </a:lnSpc>
                      </a:pPr>
                      <a:r>
                        <a:rPr sz="1100" spc="20" dirty="0">
                          <a:latin typeface="Times New Roman"/>
                          <a:cs typeface="Times New Roman"/>
                        </a:rPr>
                        <a:t>Uses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238760" algn="r">
                        <a:lnSpc>
                          <a:spcPts val="1170"/>
                        </a:lnSpc>
                      </a:pPr>
                      <a:r>
                        <a:rPr sz="1100" spc="10" dirty="0">
                          <a:latin typeface="Times New Roman"/>
                          <a:cs typeface="Times New Roman"/>
                        </a:rPr>
                        <a:t>Resources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40029">
                        <a:lnSpc>
                          <a:spcPts val="1170"/>
                        </a:lnSpc>
                      </a:pPr>
                      <a:r>
                        <a:rPr sz="1100" spc="20" dirty="0">
                          <a:latin typeface="Times New Roman"/>
                          <a:cs typeface="Times New Roman"/>
                        </a:rPr>
                        <a:t>Uses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238760" algn="r">
                        <a:lnSpc>
                          <a:spcPts val="1170"/>
                        </a:lnSpc>
                      </a:pPr>
                      <a:r>
                        <a:rPr sz="1100" spc="10" dirty="0">
                          <a:latin typeface="Times New Roman"/>
                          <a:cs typeface="Times New Roman"/>
                        </a:rPr>
                        <a:t>Resources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40029">
                        <a:lnSpc>
                          <a:spcPts val="1170"/>
                        </a:lnSpc>
                      </a:pPr>
                      <a:r>
                        <a:rPr sz="1100" spc="20" dirty="0">
                          <a:latin typeface="Times New Roman"/>
                          <a:cs typeface="Times New Roman"/>
                        </a:rPr>
                        <a:t>Uses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42545" algn="r">
                        <a:lnSpc>
                          <a:spcPts val="1170"/>
                        </a:lnSpc>
                      </a:pPr>
                      <a:r>
                        <a:rPr sz="1100" spc="10" dirty="0">
                          <a:latin typeface="Times New Roman"/>
                          <a:cs typeface="Times New Roman"/>
                        </a:rPr>
                        <a:t>Resources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9469">
                <a:tc>
                  <a:txBody>
                    <a:bodyPr/>
                    <a:lstStyle/>
                    <a:p>
                      <a:pPr marL="46355">
                        <a:lnSpc>
                          <a:spcPct val="100000"/>
                        </a:lnSpc>
                        <a:spcBef>
                          <a:spcPts val="130"/>
                        </a:spcBef>
                      </a:pPr>
                      <a:r>
                        <a:rPr sz="1100" spc="-15" dirty="0">
                          <a:latin typeface="Times New Roman"/>
                          <a:cs typeface="Times New Roman"/>
                        </a:rPr>
                        <a:t>Disposable</a:t>
                      </a:r>
                      <a:r>
                        <a:rPr sz="1100" spc="3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100" spc="-25" dirty="0">
                          <a:latin typeface="Times New Roman"/>
                          <a:cs typeface="Times New Roman"/>
                        </a:rPr>
                        <a:t>income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1651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232410" algn="r">
                        <a:lnSpc>
                          <a:spcPct val="100000"/>
                        </a:lnSpc>
                        <a:spcBef>
                          <a:spcPts val="130"/>
                        </a:spcBef>
                      </a:pPr>
                      <a:r>
                        <a:rPr sz="1100" spc="-15" dirty="0">
                          <a:latin typeface="Times New Roman"/>
                          <a:cs typeface="Times New Roman"/>
                        </a:rPr>
                        <a:t>225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1651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232410" algn="r">
                        <a:lnSpc>
                          <a:spcPct val="100000"/>
                        </a:lnSpc>
                        <a:spcBef>
                          <a:spcPts val="130"/>
                        </a:spcBef>
                      </a:pPr>
                      <a:r>
                        <a:rPr sz="1100" spc="-15" dirty="0">
                          <a:latin typeface="Times New Roman"/>
                          <a:cs typeface="Times New Roman"/>
                        </a:rPr>
                        <a:t>260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1651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232410" algn="r">
                        <a:lnSpc>
                          <a:spcPct val="100000"/>
                        </a:lnSpc>
                        <a:spcBef>
                          <a:spcPts val="130"/>
                        </a:spcBef>
                      </a:pPr>
                      <a:r>
                        <a:rPr sz="1100" spc="-15" dirty="0">
                          <a:latin typeface="Times New Roman"/>
                          <a:cs typeface="Times New Roman"/>
                        </a:rPr>
                        <a:t>25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1651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35560" algn="r">
                        <a:lnSpc>
                          <a:spcPct val="100000"/>
                        </a:lnSpc>
                        <a:spcBef>
                          <a:spcPts val="130"/>
                        </a:spcBef>
                      </a:pPr>
                      <a:r>
                        <a:rPr sz="1100" spc="-15" dirty="0">
                          <a:latin typeface="Times New Roman"/>
                          <a:cs typeface="Times New Roman"/>
                        </a:rPr>
                        <a:t>510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1651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74344">
                <a:tc>
                  <a:txBody>
                    <a:bodyPr/>
                    <a:lstStyle/>
                    <a:p>
                      <a:pPr marL="46355">
                        <a:lnSpc>
                          <a:spcPts val="1220"/>
                        </a:lnSpc>
                      </a:pPr>
                      <a:r>
                        <a:rPr sz="1100" spc="-30" dirty="0">
                          <a:latin typeface="Times New Roman"/>
                          <a:cs typeface="Times New Roman"/>
                        </a:rPr>
                        <a:t>F</a:t>
                      </a:r>
                      <a:r>
                        <a:rPr sz="1100" spc="-95" dirty="0">
                          <a:latin typeface="Times New Roman"/>
                          <a:cs typeface="Times New Roman"/>
                        </a:rPr>
                        <a:t>i</a:t>
                      </a:r>
                      <a:r>
                        <a:rPr sz="1100" spc="-35" dirty="0">
                          <a:latin typeface="Times New Roman"/>
                          <a:cs typeface="Times New Roman"/>
                        </a:rPr>
                        <a:t>n</a:t>
                      </a:r>
                      <a:r>
                        <a:rPr sz="1100" spc="20" dirty="0">
                          <a:latin typeface="Times New Roman"/>
                          <a:cs typeface="Times New Roman"/>
                        </a:rPr>
                        <a:t>a</a:t>
                      </a:r>
                      <a:r>
                        <a:rPr sz="1100" dirty="0">
                          <a:latin typeface="Times New Roman"/>
                          <a:cs typeface="Times New Roman"/>
                        </a:rPr>
                        <a:t>l</a:t>
                      </a:r>
                      <a:r>
                        <a:rPr sz="1100" spc="-6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100" spc="20" dirty="0">
                          <a:latin typeface="Times New Roman"/>
                          <a:cs typeface="Times New Roman"/>
                        </a:rPr>
                        <a:t>c</a:t>
                      </a:r>
                      <a:r>
                        <a:rPr sz="1100" spc="-35" dirty="0">
                          <a:latin typeface="Times New Roman"/>
                          <a:cs typeface="Times New Roman"/>
                        </a:rPr>
                        <a:t>o</a:t>
                      </a:r>
                      <a:r>
                        <a:rPr sz="1100" spc="-45" dirty="0">
                          <a:latin typeface="Times New Roman"/>
                          <a:cs typeface="Times New Roman"/>
                        </a:rPr>
                        <a:t>n</a:t>
                      </a:r>
                      <a:r>
                        <a:rPr sz="1100" spc="10" dirty="0">
                          <a:latin typeface="Times New Roman"/>
                          <a:cs typeface="Times New Roman"/>
                        </a:rPr>
                        <a:t>s</a:t>
                      </a:r>
                      <a:r>
                        <a:rPr sz="1100" spc="-35" dirty="0">
                          <a:latin typeface="Times New Roman"/>
                          <a:cs typeface="Times New Roman"/>
                        </a:rPr>
                        <a:t>u</a:t>
                      </a:r>
                      <a:r>
                        <a:rPr sz="1100" spc="-55" dirty="0">
                          <a:latin typeface="Times New Roman"/>
                          <a:cs typeface="Times New Roman"/>
                        </a:rPr>
                        <a:t>m</a:t>
                      </a:r>
                      <a:r>
                        <a:rPr sz="1100" spc="-35" dirty="0">
                          <a:latin typeface="Times New Roman"/>
                          <a:cs typeface="Times New Roman"/>
                        </a:rPr>
                        <a:t>p</a:t>
                      </a:r>
                      <a:r>
                        <a:rPr sz="1100" spc="-15" dirty="0">
                          <a:latin typeface="Times New Roman"/>
                          <a:cs typeface="Times New Roman"/>
                        </a:rPr>
                        <a:t>t</a:t>
                      </a:r>
                      <a:r>
                        <a:rPr sz="1100" spc="-95" dirty="0">
                          <a:latin typeface="Times New Roman"/>
                          <a:cs typeface="Times New Roman"/>
                        </a:rPr>
                        <a:t>i</a:t>
                      </a:r>
                      <a:r>
                        <a:rPr sz="1100" spc="-35" dirty="0">
                          <a:latin typeface="Times New Roman"/>
                          <a:cs typeface="Times New Roman"/>
                        </a:rPr>
                        <a:t>o</a:t>
                      </a:r>
                      <a:r>
                        <a:rPr sz="1100" dirty="0">
                          <a:latin typeface="Times New Roman"/>
                          <a:cs typeface="Times New Roman"/>
                        </a:rPr>
                        <a:t>n</a:t>
                      </a:r>
                      <a:r>
                        <a:rPr sz="1100" spc="-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100" spc="25" dirty="0">
                          <a:latin typeface="Times New Roman"/>
                          <a:cs typeface="Times New Roman"/>
                        </a:rPr>
                        <a:t>e</a:t>
                      </a:r>
                      <a:r>
                        <a:rPr sz="1100" spc="-45" dirty="0">
                          <a:latin typeface="Times New Roman"/>
                          <a:cs typeface="Times New Roman"/>
                        </a:rPr>
                        <a:t>x</a:t>
                      </a:r>
                      <a:r>
                        <a:rPr sz="1100" spc="-35" dirty="0">
                          <a:latin typeface="Times New Roman"/>
                          <a:cs typeface="Times New Roman"/>
                        </a:rPr>
                        <a:t>p</a:t>
                      </a:r>
                      <a:r>
                        <a:rPr sz="1100" spc="20" dirty="0">
                          <a:latin typeface="Times New Roman"/>
                          <a:cs typeface="Times New Roman"/>
                        </a:rPr>
                        <a:t>e</a:t>
                      </a:r>
                      <a:r>
                        <a:rPr sz="1100" spc="-35" dirty="0">
                          <a:latin typeface="Times New Roman"/>
                          <a:cs typeface="Times New Roman"/>
                        </a:rPr>
                        <a:t>n</a:t>
                      </a:r>
                      <a:r>
                        <a:rPr sz="1100" spc="-45" dirty="0">
                          <a:latin typeface="Times New Roman"/>
                          <a:cs typeface="Times New Roman"/>
                        </a:rPr>
                        <a:t>d</a:t>
                      </a:r>
                      <a:r>
                        <a:rPr sz="1100" spc="-85" dirty="0">
                          <a:latin typeface="Times New Roman"/>
                          <a:cs typeface="Times New Roman"/>
                        </a:rPr>
                        <a:t>i</a:t>
                      </a:r>
                      <a:r>
                        <a:rPr sz="1100" spc="-15" dirty="0">
                          <a:latin typeface="Times New Roman"/>
                          <a:cs typeface="Times New Roman"/>
                        </a:rPr>
                        <a:t>t</a:t>
                      </a:r>
                      <a:r>
                        <a:rPr sz="1100" spc="-45" dirty="0">
                          <a:latin typeface="Times New Roman"/>
                          <a:cs typeface="Times New Roman"/>
                        </a:rPr>
                        <a:t>u</a:t>
                      </a:r>
                      <a:r>
                        <a:rPr sz="1100" dirty="0">
                          <a:latin typeface="Times New Roman"/>
                          <a:cs typeface="Times New Roman"/>
                        </a:rPr>
                        <a:t>re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14604" algn="r">
                        <a:lnSpc>
                          <a:spcPts val="1220"/>
                        </a:lnSpc>
                      </a:pPr>
                      <a:r>
                        <a:rPr sz="1100" spc="-30" dirty="0">
                          <a:latin typeface="Times New Roman"/>
                          <a:cs typeface="Times New Roman"/>
                        </a:rPr>
                        <a:t>300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 marR="10795" algn="r">
                        <a:lnSpc>
                          <a:spcPts val="1220"/>
                        </a:lnSpc>
                      </a:pPr>
                      <a:r>
                        <a:rPr sz="1100" dirty="0">
                          <a:latin typeface="Times New Roman"/>
                          <a:cs typeface="Times New Roman"/>
                        </a:rPr>
                        <a:t>0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 marR="10795" algn="r">
                        <a:lnSpc>
                          <a:spcPts val="1220"/>
                        </a:lnSpc>
                      </a:pPr>
                      <a:r>
                        <a:rPr sz="1100" dirty="0">
                          <a:latin typeface="Times New Roman"/>
                          <a:cs typeface="Times New Roman"/>
                        </a:rPr>
                        <a:t>0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 marR="10795" algn="r">
                        <a:lnSpc>
                          <a:spcPts val="1220"/>
                        </a:lnSpc>
                      </a:pPr>
                      <a:r>
                        <a:rPr sz="1100" spc="-15" dirty="0">
                          <a:latin typeface="Times New Roman"/>
                          <a:cs typeface="Times New Roman"/>
                        </a:rPr>
                        <a:t>300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82449">
                <a:tc>
                  <a:txBody>
                    <a:bodyPr/>
                    <a:lstStyle/>
                    <a:p>
                      <a:pPr marL="131445">
                        <a:lnSpc>
                          <a:spcPts val="1305"/>
                        </a:lnSpc>
                        <a:spcBef>
                          <a:spcPts val="30"/>
                        </a:spcBef>
                      </a:pPr>
                      <a:r>
                        <a:rPr sz="1100" spc="-5" dirty="0">
                          <a:latin typeface="Times New Roman"/>
                          <a:cs typeface="Times New Roman"/>
                        </a:rPr>
                        <a:t>Advertised</a:t>
                      </a:r>
                      <a:r>
                        <a:rPr sz="1100" spc="-3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100" spc="-10" dirty="0">
                          <a:latin typeface="Times New Roman"/>
                          <a:cs typeface="Times New Roman"/>
                        </a:rPr>
                        <a:t>product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3810" marB="0"/>
                </a:tc>
                <a:tc>
                  <a:txBody>
                    <a:bodyPr/>
                    <a:lstStyle/>
                    <a:p>
                      <a:pPr marR="10795" algn="r">
                        <a:lnSpc>
                          <a:spcPts val="1305"/>
                        </a:lnSpc>
                        <a:spcBef>
                          <a:spcPts val="30"/>
                        </a:spcBef>
                      </a:pPr>
                      <a:r>
                        <a:rPr sz="1100" spc="-15" dirty="0">
                          <a:solidFill>
                            <a:srgbClr val="7F7F7F"/>
                          </a:solidFill>
                          <a:latin typeface="Times New Roman"/>
                          <a:cs typeface="Times New Roman"/>
                        </a:rPr>
                        <a:t>300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3810" marB="0"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 marR="10795" algn="r">
                        <a:lnSpc>
                          <a:spcPts val="1305"/>
                        </a:lnSpc>
                        <a:spcBef>
                          <a:spcPts val="30"/>
                        </a:spcBef>
                      </a:pPr>
                      <a:r>
                        <a:rPr sz="1100" spc="-15" dirty="0">
                          <a:solidFill>
                            <a:srgbClr val="7F7F7F"/>
                          </a:solidFill>
                          <a:latin typeface="Times New Roman"/>
                          <a:cs typeface="Times New Roman"/>
                        </a:rPr>
                        <a:t>300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381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95643">
                <a:tc>
                  <a:txBody>
                    <a:bodyPr/>
                    <a:lstStyle/>
                    <a:p>
                      <a:pPr marL="46355">
                        <a:lnSpc>
                          <a:spcPct val="100000"/>
                        </a:lnSpc>
                        <a:spcBef>
                          <a:spcPts val="90"/>
                        </a:spcBef>
                      </a:pPr>
                      <a:r>
                        <a:rPr sz="1100" spc="-25" dirty="0">
                          <a:latin typeface="Times New Roman"/>
                          <a:cs typeface="Times New Roman"/>
                        </a:rPr>
                        <a:t>Saving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11430" marB="0"/>
                </a:tc>
                <a:tc>
                  <a:txBody>
                    <a:bodyPr/>
                    <a:lstStyle/>
                    <a:p>
                      <a:pPr marR="10795" algn="r">
                        <a:lnSpc>
                          <a:spcPct val="100000"/>
                        </a:lnSpc>
                        <a:spcBef>
                          <a:spcPts val="90"/>
                        </a:spcBef>
                      </a:pPr>
                      <a:r>
                        <a:rPr sz="1100" spc="-5" dirty="0">
                          <a:latin typeface="Times New Roman"/>
                          <a:cs typeface="Times New Roman"/>
                        </a:rPr>
                        <a:t>-75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11430" marB="0">
                    <a:lnT w="12700">
                      <a:solidFill>
                        <a:srgbClr val="000000"/>
                      </a:solidFill>
                      <a:prstDash val="solid"/>
                    </a:lnT>
                  </a:tcPr>
                </a:tc>
                <a:tc gridSpan="2">
                  <a:txBody>
                    <a:bodyPr/>
                    <a:lstStyle/>
                    <a:p>
                      <a:pPr marR="10795" algn="r">
                        <a:lnSpc>
                          <a:spcPct val="100000"/>
                        </a:lnSpc>
                        <a:spcBef>
                          <a:spcPts val="90"/>
                        </a:spcBef>
                      </a:pPr>
                      <a:r>
                        <a:rPr sz="1100" spc="-15" dirty="0">
                          <a:latin typeface="Times New Roman"/>
                          <a:cs typeface="Times New Roman"/>
                        </a:rPr>
                        <a:t>260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1143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 marR="10795" algn="r">
                        <a:lnSpc>
                          <a:spcPct val="100000"/>
                        </a:lnSpc>
                        <a:spcBef>
                          <a:spcPts val="90"/>
                        </a:spcBef>
                      </a:pPr>
                      <a:r>
                        <a:rPr sz="1100" spc="-15" dirty="0">
                          <a:latin typeface="Times New Roman"/>
                          <a:cs typeface="Times New Roman"/>
                        </a:rPr>
                        <a:t>25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1143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 marR="10795" algn="r">
                        <a:lnSpc>
                          <a:spcPct val="100000"/>
                        </a:lnSpc>
                        <a:spcBef>
                          <a:spcPts val="90"/>
                        </a:spcBef>
                      </a:pPr>
                      <a:r>
                        <a:rPr sz="1100" spc="-15" dirty="0">
                          <a:latin typeface="Times New Roman"/>
                          <a:cs typeface="Times New Roman"/>
                        </a:rPr>
                        <a:t>210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1143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69" name="object 69"/>
          <p:cNvSpPr txBox="1"/>
          <p:nvPr/>
        </p:nvSpPr>
        <p:spPr>
          <a:xfrm>
            <a:off x="3454401" y="5033736"/>
            <a:ext cx="405130" cy="19685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1100" spc="20" dirty="0">
                <a:latin typeface="Times New Roman"/>
                <a:cs typeface="Times New Roman"/>
              </a:rPr>
              <a:t>Ass</a:t>
            </a:r>
            <a:r>
              <a:rPr sz="1100" spc="35" dirty="0">
                <a:latin typeface="Times New Roman"/>
                <a:cs typeface="Times New Roman"/>
              </a:rPr>
              <a:t>e</a:t>
            </a:r>
            <a:r>
              <a:rPr sz="1100" spc="-10" dirty="0">
                <a:latin typeface="Times New Roman"/>
                <a:cs typeface="Times New Roman"/>
              </a:rPr>
              <a:t>t</a:t>
            </a:r>
            <a:r>
              <a:rPr sz="1100" spc="5" dirty="0">
                <a:latin typeface="Times New Roman"/>
                <a:cs typeface="Times New Roman"/>
              </a:rPr>
              <a:t>s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70" name="object 70"/>
          <p:cNvSpPr txBox="1"/>
          <p:nvPr/>
        </p:nvSpPr>
        <p:spPr>
          <a:xfrm>
            <a:off x="4064164" y="5033736"/>
            <a:ext cx="548005" cy="19685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1100" dirty="0">
                <a:latin typeface="Times New Roman"/>
                <a:cs typeface="Times New Roman"/>
              </a:rPr>
              <a:t>L</a:t>
            </a:r>
            <a:r>
              <a:rPr sz="1100" spc="-80" dirty="0">
                <a:latin typeface="Times New Roman"/>
                <a:cs typeface="Times New Roman"/>
              </a:rPr>
              <a:t>i</a:t>
            </a:r>
            <a:r>
              <a:rPr sz="1100" spc="30" dirty="0">
                <a:latin typeface="Times New Roman"/>
                <a:cs typeface="Times New Roman"/>
              </a:rPr>
              <a:t>a</a:t>
            </a:r>
            <a:r>
              <a:rPr sz="1100" spc="-25" dirty="0">
                <a:latin typeface="Times New Roman"/>
                <a:cs typeface="Times New Roman"/>
              </a:rPr>
              <a:t>b</a:t>
            </a:r>
            <a:r>
              <a:rPr sz="1100" spc="-90" dirty="0">
                <a:latin typeface="Times New Roman"/>
                <a:cs typeface="Times New Roman"/>
              </a:rPr>
              <a:t>i</a:t>
            </a:r>
            <a:r>
              <a:rPr sz="1100" spc="-80" dirty="0">
                <a:latin typeface="Times New Roman"/>
                <a:cs typeface="Times New Roman"/>
              </a:rPr>
              <a:t>l</a:t>
            </a:r>
            <a:r>
              <a:rPr sz="1100" spc="-90" dirty="0">
                <a:latin typeface="Times New Roman"/>
                <a:cs typeface="Times New Roman"/>
              </a:rPr>
              <a:t>i</a:t>
            </a:r>
            <a:r>
              <a:rPr sz="1100" spc="-10" dirty="0">
                <a:latin typeface="Times New Roman"/>
                <a:cs typeface="Times New Roman"/>
              </a:rPr>
              <a:t>t</a:t>
            </a:r>
            <a:r>
              <a:rPr sz="1100" spc="-80" dirty="0">
                <a:latin typeface="Times New Roman"/>
                <a:cs typeface="Times New Roman"/>
              </a:rPr>
              <a:t>i</a:t>
            </a:r>
            <a:r>
              <a:rPr sz="1100" spc="30" dirty="0">
                <a:latin typeface="Times New Roman"/>
                <a:cs typeface="Times New Roman"/>
              </a:rPr>
              <a:t>e</a:t>
            </a:r>
            <a:r>
              <a:rPr sz="1100" spc="5" dirty="0">
                <a:latin typeface="Times New Roman"/>
                <a:cs typeface="Times New Roman"/>
              </a:rPr>
              <a:t>s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71" name="object 71"/>
          <p:cNvSpPr txBox="1"/>
          <p:nvPr/>
        </p:nvSpPr>
        <p:spPr>
          <a:xfrm>
            <a:off x="5073268" y="5033736"/>
            <a:ext cx="405130" cy="19685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1100" spc="30" dirty="0">
                <a:latin typeface="Times New Roman"/>
                <a:cs typeface="Times New Roman"/>
              </a:rPr>
              <a:t>A</a:t>
            </a:r>
            <a:r>
              <a:rPr sz="1100" spc="15" dirty="0">
                <a:latin typeface="Times New Roman"/>
                <a:cs typeface="Times New Roman"/>
              </a:rPr>
              <a:t>ss</a:t>
            </a:r>
            <a:r>
              <a:rPr sz="1100" spc="30" dirty="0">
                <a:latin typeface="Times New Roman"/>
                <a:cs typeface="Times New Roman"/>
              </a:rPr>
              <a:t>e</a:t>
            </a:r>
            <a:r>
              <a:rPr sz="1100" spc="-10" dirty="0">
                <a:latin typeface="Times New Roman"/>
                <a:cs typeface="Times New Roman"/>
              </a:rPr>
              <a:t>t</a:t>
            </a:r>
            <a:r>
              <a:rPr sz="1100" spc="5" dirty="0">
                <a:latin typeface="Times New Roman"/>
                <a:cs typeface="Times New Roman"/>
              </a:rPr>
              <a:t>s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72" name="object 72"/>
          <p:cNvSpPr txBox="1"/>
          <p:nvPr/>
        </p:nvSpPr>
        <p:spPr>
          <a:xfrm>
            <a:off x="5682735" y="5033736"/>
            <a:ext cx="548640" cy="19685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1100" spc="-35" dirty="0">
                <a:latin typeface="Times New Roman"/>
                <a:cs typeface="Times New Roman"/>
              </a:rPr>
              <a:t>Liabilities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73" name="object 73"/>
          <p:cNvSpPr txBox="1"/>
          <p:nvPr/>
        </p:nvSpPr>
        <p:spPr>
          <a:xfrm>
            <a:off x="6692582" y="5033736"/>
            <a:ext cx="405130" cy="19685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1100" spc="30" dirty="0">
                <a:latin typeface="Times New Roman"/>
                <a:cs typeface="Times New Roman"/>
              </a:rPr>
              <a:t>A</a:t>
            </a:r>
            <a:r>
              <a:rPr sz="1100" spc="15" dirty="0">
                <a:latin typeface="Times New Roman"/>
                <a:cs typeface="Times New Roman"/>
              </a:rPr>
              <a:t>ss</a:t>
            </a:r>
            <a:r>
              <a:rPr sz="1100" spc="30" dirty="0">
                <a:latin typeface="Times New Roman"/>
                <a:cs typeface="Times New Roman"/>
              </a:rPr>
              <a:t>e</a:t>
            </a:r>
            <a:r>
              <a:rPr sz="1100" spc="-10" dirty="0">
                <a:latin typeface="Times New Roman"/>
                <a:cs typeface="Times New Roman"/>
              </a:rPr>
              <a:t>t</a:t>
            </a:r>
            <a:r>
              <a:rPr sz="1100" spc="5" dirty="0">
                <a:latin typeface="Times New Roman"/>
                <a:cs typeface="Times New Roman"/>
              </a:rPr>
              <a:t>s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74" name="object 74"/>
          <p:cNvSpPr txBox="1"/>
          <p:nvPr/>
        </p:nvSpPr>
        <p:spPr>
          <a:xfrm>
            <a:off x="7302048" y="5033736"/>
            <a:ext cx="548640" cy="19685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1100" spc="-35" dirty="0">
                <a:latin typeface="Times New Roman"/>
                <a:cs typeface="Times New Roman"/>
              </a:rPr>
              <a:t>Liabilities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75" name="object 75"/>
          <p:cNvSpPr txBox="1"/>
          <p:nvPr/>
        </p:nvSpPr>
        <p:spPr>
          <a:xfrm>
            <a:off x="8311881" y="5033736"/>
            <a:ext cx="405130" cy="19685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1100" spc="30" dirty="0">
                <a:latin typeface="Times New Roman"/>
                <a:cs typeface="Times New Roman"/>
              </a:rPr>
              <a:t>A</a:t>
            </a:r>
            <a:r>
              <a:rPr sz="1100" spc="15" dirty="0">
                <a:latin typeface="Times New Roman"/>
                <a:cs typeface="Times New Roman"/>
              </a:rPr>
              <a:t>ss</a:t>
            </a:r>
            <a:r>
              <a:rPr sz="1100" spc="30" dirty="0">
                <a:latin typeface="Times New Roman"/>
                <a:cs typeface="Times New Roman"/>
              </a:rPr>
              <a:t>e</a:t>
            </a:r>
            <a:r>
              <a:rPr sz="1100" spc="-10" dirty="0">
                <a:latin typeface="Times New Roman"/>
                <a:cs typeface="Times New Roman"/>
              </a:rPr>
              <a:t>t</a:t>
            </a:r>
            <a:r>
              <a:rPr sz="1100" spc="5" dirty="0">
                <a:latin typeface="Times New Roman"/>
                <a:cs typeface="Times New Roman"/>
              </a:rPr>
              <a:t>s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76" name="object 76"/>
          <p:cNvSpPr txBox="1"/>
          <p:nvPr/>
        </p:nvSpPr>
        <p:spPr>
          <a:xfrm>
            <a:off x="8921348" y="5033736"/>
            <a:ext cx="548005" cy="19685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1100" dirty="0">
                <a:latin typeface="Times New Roman"/>
                <a:cs typeface="Times New Roman"/>
              </a:rPr>
              <a:t>L</a:t>
            </a:r>
            <a:r>
              <a:rPr sz="1100" spc="-80" dirty="0">
                <a:latin typeface="Times New Roman"/>
                <a:cs typeface="Times New Roman"/>
              </a:rPr>
              <a:t>i</a:t>
            </a:r>
            <a:r>
              <a:rPr sz="1100" spc="30" dirty="0">
                <a:latin typeface="Times New Roman"/>
                <a:cs typeface="Times New Roman"/>
              </a:rPr>
              <a:t>a</a:t>
            </a:r>
            <a:r>
              <a:rPr sz="1100" spc="-25" dirty="0">
                <a:latin typeface="Times New Roman"/>
                <a:cs typeface="Times New Roman"/>
              </a:rPr>
              <a:t>b</a:t>
            </a:r>
            <a:r>
              <a:rPr sz="1100" spc="-90" dirty="0">
                <a:latin typeface="Times New Roman"/>
                <a:cs typeface="Times New Roman"/>
              </a:rPr>
              <a:t>i</a:t>
            </a:r>
            <a:r>
              <a:rPr sz="1100" spc="-80" dirty="0">
                <a:latin typeface="Times New Roman"/>
                <a:cs typeface="Times New Roman"/>
              </a:rPr>
              <a:t>l</a:t>
            </a:r>
            <a:r>
              <a:rPr sz="1100" spc="-90" dirty="0">
                <a:latin typeface="Times New Roman"/>
                <a:cs typeface="Times New Roman"/>
              </a:rPr>
              <a:t>i</a:t>
            </a:r>
            <a:r>
              <a:rPr sz="1100" spc="-10" dirty="0">
                <a:latin typeface="Times New Roman"/>
                <a:cs typeface="Times New Roman"/>
              </a:rPr>
              <a:t>t</a:t>
            </a:r>
            <a:r>
              <a:rPr sz="1100" spc="-80" dirty="0">
                <a:latin typeface="Times New Roman"/>
                <a:cs typeface="Times New Roman"/>
              </a:rPr>
              <a:t>i</a:t>
            </a:r>
            <a:r>
              <a:rPr sz="1100" spc="30" dirty="0">
                <a:latin typeface="Times New Roman"/>
                <a:cs typeface="Times New Roman"/>
              </a:rPr>
              <a:t>e</a:t>
            </a:r>
            <a:r>
              <a:rPr sz="1100" spc="5" dirty="0">
                <a:latin typeface="Times New Roman"/>
                <a:cs typeface="Times New Roman"/>
              </a:rPr>
              <a:t>s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77" name="object 77"/>
          <p:cNvSpPr txBox="1"/>
          <p:nvPr/>
        </p:nvSpPr>
        <p:spPr>
          <a:xfrm>
            <a:off x="4406894" y="5224241"/>
            <a:ext cx="211454" cy="19685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1100" dirty="0">
                <a:latin typeface="Times New Roman"/>
                <a:cs typeface="Times New Roman"/>
              </a:rPr>
              <a:t>-</a:t>
            </a:r>
            <a:r>
              <a:rPr sz="1100" spc="-25" dirty="0">
                <a:latin typeface="Times New Roman"/>
                <a:cs typeface="Times New Roman"/>
              </a:rPr>
              <a:t>7</a:t>
            </a:r>
            <a:r>
              <a:rPr sz="1100" spc="10" dirty="0">
                <a:latin typeface="Times New Roman"/>
                <a:cs typeface="Times New Roman"/>
              </a:rPr>
              <a:t>5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78" name="object 78"/>
          <p:cNvSpPr txBox="1"/>
          <p:nvPr/>
        </p:nvSpPr>
        <p:spPr>
          <a:xfrm>
            <a:off x="7692655" y="5224241"/>
            <a:ext cx="163195" cy="19685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1100" spc="-35" dirty="0">
                <a:latin typeface="Times New Roman"/>
                <a:cs typeface="Times New Roman"/>
              </a:rPr>
              <a:t>2</a:t>
            </a:r>
            <a:r>
              <a:rPr sz="1100" spc="10" dirty="0">
                <a:latin typeface="Times New Roman"/>
                <a:cs typeface="Times New Roman"/>
              </a:rPr>
              <a:t>5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79" name="object 79"/>
          <p:cNvSpPr txBox="1"/>
          <p:nvPr/>
        </p:nvSpPr>
        <p:spPr>
          <a:xfrm>
            <a:off x="3816549" y="5414746"/>
            <a:ext cx="97155" cy="19685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1100" spc="10" dirty="0">
                <a:latin typeface="Times New Roman"/>
                <a:cs typeface="Times New Roman"/>
              </a:rPr>
              <a:t>0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80" name="object 80"/>
          <p:cNvSpPr txBox="1"/>
          <p:nvPr/>
        </p:nvSpPr>
        <p:spPr>
          <a:xfrm>
            <a:off x="7054294" y="5414746"/>
            <a:ext cx="97155" cy="19685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1100" spc="10" dirty="0">
                <a:latin typeface="Times New Roman"/>
                <a:cs typeface="Times New Roman"/>
              </a:rPr>
              <a:t>0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81" name="object 81"/>
          <p:cNvSpPr txBox="1"/>
          <p:nvPr/>
        </p:nvSpPr>
        <p:spPr>
          <a:xfrm>
            <a:off x="1454150" y="5205143"/>
            <a:ext cx="1640205" cy="978535"/>
          </a:xfrm>
          <a:prstGeom prst="rect">
            <a:avLst/>
          </a:prstGeom>
        </p:spPr>
        <p:txBody>
          <a:bodyPr vert="horz" wrap="square" lIns="0" tIns="34925" rIns="0" bIns="0" rtlCol="0">
            <a:spAutoFit/>
          </a:bodyPr>
          <a:lstStyle/>
          <a:p>
            <a:pPr marR="1235075" algn="ctr">
              <a:lnSpc>
                <a:spcPct val="100000"/>
              </a:lnSpc>
              <a:spcBef>
                <a:spcPts val="275"/>
              </a:spcBef>
            </a:pPr>
            <a:r>
              <a:rPr sz="1100" spc="-25" dirty="0">
                <a:latin typeface="Times New Roman"/>
                <a:cs typeface="Times New Roman"/>
              </a:rPr>
              <a:t>Saving</a:t>
            </a:r>
            <a:endParaRPr sz="1100">
              <a:latin typeface="Times New Roman"/>
              <a:cs typeface="Times New Roman"/>
            </a:endParaRPr>
          </a:p>
          <a:p>
            <a:pPr marL="12700" marR="5080" algn="ctr">
              <a:lnSpc>
                <a:spcPct val="113599"/>
              </a:lnSpc>
            </a:pPr>
            <a:r>
              <a:rPr sz="1100" spc="-50" dirty="0">
                <a:latin typeface="Times New Roman"/>
                <a:cs typeface="Times New Roman"/>
              </a:rPr>
              <a:t>G</a:t>
            </a:r>
            <a:r>
              <a:rPr sz="1100" dirty="0">
                <a:latin typeface="Times New Roman"/>
                <a:cs typeface="Times New Roman"/>
              </a:rPr>
              <a:t>r</a:t>
            </a:r>
            <a:r>
              <a:rPr sz="1100" spc="-25" dirty="0">
                <a:latin typeface="Times New Roman"/>
                <a:cs typeface="Times New Roman"/>
              </a:rPr>
              <a:t>o</a:t>
            </a:r>
            <a:r>
              <a:rPr sz="1100" spc="15" dirty="0">
                <a:latin typeface="Times New Roman"/>
                <a:cs typeface="Times New Roman"/>
              </a:rPr>
              <a:t>s</a:t>
            </a:r>
            <a:r>
              <a:rPr sz="1100" spc="5" dirty="0">
                <a:latin typeface="Times New Roman"/>
                <a:cs typeface="Times New Roman"/>
              </a:rPr>
              <a:t>s</a:t>
            </a:r>
            <a:r>
              <a:rPr sz="1100" spc="3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Times New Roman"/>
                <a:cs typeface="Times New Roman"/>
              </a:rPr>
              <a:t>f</a:t>
            </a:r>
            <a:r>
              <a:rPr sz="1100" spc="-80" dirty="0">
                <a:latin typeface="Times New Roman"/>
                <a:cs typeface="Times New Roman"/>
              </a:rPr>
              <a:t>i</a:t>
            </a:r>
            <a:r>
              <a:rPr sz="1100" spc="-35" dirty="0">
                <a:latin typeface="Times New Roman"/>
                <a:cs typeface="Times New Roman"/>
              </a:rPr>
              <a:t>x</a:t>
            </a:r>
            <a:r>
              <a:rPr sz="1100" spc="35" dirty="0">
                <a:latin typeface="Times New Roman"/>
                <a:cs typeface="Times New Roman"/>
              </a:rPr>
              <a:t>e</a:t>
            </a:r>
            <a:r>
              <a:rPr sz="1100" spc="10" dirty="0">
                <a:latin typeface="Times New Roman"/>
                <a:cs typeface="Times New Roman"/>
              </a:rPr>
              <a:t>d</a:t>
            </a:r>
            <a:r>
              <a:rPr sz="1100" spc="-20" dirty="0">
                <a:latin typeface="Times New Roman"/>
                <a:cs typeface="Times New Roman"/>
              </a:rPr>
              <a:t> </a:t>
            </a:r>
            <a:r>
              <a:rPr sz="1100" spc="35" dirty="0">
                <a:latin typeface="Times New Roman"/>
                <a:cs typeface="Times New Roman"/>
              </a:rPr>
              <a:t>c</a:t>
            </a:r>
            <a:r>
              <a:rPr sz="1100" spc="30" dirty="0">
                <a:latin typeface="Times New Roman"/>
                <a:cs typeface="Times New Roman"/>
              </a:rPr>
              <a:t>a</a:t>
            </a:r>
            <a:r>
              <a:rPr sz="1100" spc="-25" dirty="0">
                <a:latin typeface="Times New Roman"/>
                <a:cs typeface="Times New Roman"/>
              </a:rPr>
              <a:t>p</a:t>
            </a:r>
            <a:r>
              <a:rPr sz="1100" spc="-90" dirty="0">
                <a:latin typeface="Times New Roman"/>
                <a:cs typeface="Times New Roman"/>
              </a:rPr>
              <a:t>i</a:t>
            </a:r>
            <a:r>
              <a:rPr sz="1100" spc="-10" dirty="0">
                <a:latin typeface="Times New Roman"/>
                <a:cs typeface="Times New Roman"/>
              </a:rPr>
              <a:t>t</a:t>
            </a:r>
            <a:r>
              <a:rPr sz="1100" spc="35" dirty="0">
                <a:latin typeface="Times New Roman"/>
                <a:cs typeface="Times New Roman"/>
              </a:rPr>
              <a:t>a</a:t>
            </a:r>
            <a:r>
              <a:rPr sz="1100" spc="5" dirty="0">
                <a:latin typeface="Times New Roman"/>
                <a:cs typeface="Times New Roman"/>
              </a:rPr>
              <a:t>l</a:t>
            </a:r>
            <a:r>
              <a:rPr sz="1100" spc="-70" dirty="0">
                <a:latin typeface="Times New Roman"/>
                <a:cs typeface="Times New Roman"/>
              </a:rPr>
              <a:t> </a:t>
            </a:r>
            <a:r>
              <a:rPr sz="1100" spc="5" dirty="0">
                <a:latin typeface="Times New Roman"/>
                <a:cs typeface="Times New Roman"/>
              </a:rPr>
              <a:t>f</a:t>
            </a:r>
            <a:r>
              <a:rPr sz="1100" spc="-35" dirty="0">
                <a:latin typeface="Times New Roman"/>
                <a:cs typeface="Times New Roman"/>
              </a:rPr>
              <a:t>o</a:t>
            </a:r>
            <a:r>
              <a:rPr sz="1100" spc="5" dirty="0">
                <a:latin typeface="Times New Roman"/>
                <a:cs typeface="Times New Roman"/>
              </a:rPr>
              <a:t>r</a:t>
            </a:r>
            <a:r>
              <a:rPr sz="1100" spc="-40" dirty="0">
                <a:latin typeface="Times New Roman"/>
                <a:cs typeface="Times New Roman"/>
              </a:rPr>
              <a:t>m</a:t>
            </a:r>
            <a:r>
              <a:rPr sz="1100" spc="35" dirty="0">
                <a:latin typeface="Times New Roman"/>
                <a:cs typeface="Times New Roman"/>
              </a:rPr>
              <a:t>a</a:t>
            </a:r>
            <a:r>
              <a:rPr sz="1100" spc="-10" dirty="0">
                <a:latin typeface="Times New Roman"/>
                <a:cs typeface="Times New Roman"/>
              </a:rPr>
              <a:t>t</a:t>
            </a:r>
            <a:r>
              <a:rPr sz="1100" spc="-90" dirty="0">
                <a:latin typeface="Times New Roman"/>
                <a:cs typeface="Times New Roman"/>
              </a:rPr>
              <a:t>i</a:t>
            </a:r>
            <a:r>
              <a:rPr sz="1100" spc="-25" dirty="0">
                <a:latin typeface="Times New Roman"/>
                <a:cs typeface="Times New Roman"/>
              </a:rPr>
              <a:t>o</a:t>
            </a:r>
            <a:r>
              <a:rPr sz="1100" spc="5" dirty="0">
                <a:latin typeface="Times New Roman"/>
                <a:cs typeface="Times New Roman"/>
              </a:rPr>
              <a:t>n  Software</a:t>
            </a:r>
            <a:r>
              <a:rPr sz="1100" spc="30" dirty="0">
                <a:latin typeface="Times New Roman"/>
                <a:cs typeface="Times New Roman"/>
              </a:rPr>
              <a:t> </a:t>
            </a:r>
            <a:r>
              <a:rPr sz="1100" spc="-10" dirty="0">
                <a:latin typeface="Times New Roman"/>
                <a:cs typeface="Times New Roman"/>
              </a:rPr>
              <a:t>(platform</a:t>
            </a:r>
            <a:r>
              <a:rPr sz="1100" spc="-35" dirty="0">
                <a:latin typeface="Times New Roman"/>
                <a:cs typeface="Times New Roman"/>
              </a:rPr>
              <a:t> </a:t>
            </a:r>
            <a:r>
              <a:rPr sz="1100" spc="15" dirty="0">
                <a:latin typeface="Times New Roman"/>
                <a:cs typeface="Times New Roman"/>
              </a:rPr>
              <a:t>asset) </a:t>
            </a:r>
            <a:r>
              <a:rPr sz="1100" spc="20" dirty="0">
                <a:latin typeface="Times New Roman"/>
                <a:cs typeface="Times New Roman"/>
              </a:rPr>
              <a:t> </a:t>
            </a:r>
            <a:r>
              <a:rPr sz="1100" spc="5" dirty="0">
                <a:latin typeface="Times New Roman"/>
                <a:cs typeface="Times New Roman"/>
              </a:rPr>
              <a:t>Software</a:t>
            </a:r>
            <a:r>
              <a:rPr sz="1100" spc="35" dirty="0">
                <a:latin typeface="Times New Roman"/>
                <a:cs typeface="Times New Roman"/>
              </a:rPr>
              <a:t> </a:t>
            </a:r>
            <a:r>
              <a:rPr sz="1100" spc="5" dirty="0">
                <a:latin typeface="Times New Roman"/>
                <a:cs typeface="Times New Roman"/>
              </a:rPr>
              <a:t>(database</a:t>
            </a:r>
            <a:r>
              <a:rPr sz="1100" spc="40" dirty="0">
                <a:latin typeface="Times New Roman"/>
                <a:cs typeface="Times New Roman"/>
              </a:rPr>
              <a:t> </a:t>
            </a:r>
            <a:r>
              <a:rPr sz="1100" spc="15" dirty="0">
                <a:latin typeface="Times New Roman"/>
                <a:cs typeface="Times New Roman"/>
              </a:rPr>
              <a:t>asset) </a:t>
            </a:r>
            <a:r>
              <a:rPr sz="1100" spc="20" dirty="0">
                <a:latin typeface="Times New Roman"/>
                <a:cs typeface="Times New Roman"/>
              </a:rPr>
              <a:t> Net</a:t>
            </a:r>
            <a:r>
              <a:rPr sz="1100" spc="-10" dirty="0">
                <a:latin typeface="Times New Roman"/>
                <a:cs typeface="Times New Roman"/>
              </a:rPr>
              <a:t> </a:t>
            </a:r>
            <a:r>
              <a:rPr sz="1100" spc="-20" dirty="0">
                <a:latin typeface="Times New Roman"/>
                <a:cs typeface="Times New Roman"/>
              </a:rPr>
              <a:t>lending(+)/borrowing(-)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82" name="object 82"/>
          <p:cNvSpPr txBox="1"/>
          <p:nvPr/>
        </p:nvSpPr>
        <p:spPr>
          <a:xfrm>
            <a:off x="3702522" y="5986260"/>
            <a:ext cx="211454" cy="19685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1100" dirty="0">
                <a:latin typeface="Times New Roman"/>
                <a:cs typeface="Times New Roman"/>
              </a:rPr>
              <a:t>-</a:t>
            </a:r>
            <a:r>
              <a:rPr sz="1100" spc="-25" dirty="0">
                <a:latin typeface="Times New Roman"/>
                <a:cs typeface="Times New Roman"/>
              </a:rPr>
              <a:t>7</a:t>
            </a:r>
            <a:r>
              <a:rPr sz="1100" spc="10" dirty="0">
                <a:latin typeface="Times New Roman"/>
                <a:cs typeface="Times New Roman"/>
              </a:rPr>
              <a:t>5</a:t>
            </a:r>
            <a:endParaRPr sz="1100">
              <a:latin typeface="Times New Roman"/>
              <a:cs typeface="Times New Roman"/>
            </a:endParaRPr>
          </a:p>
        </p:txBody>
      </p:sp>
      <p:graphicFrame>
        <p:nvGraphicFramePr>
          <p:cNvPr id="83" name="object 83"/>
          <p:cNvGraphicFramePr>
            <a:graphicFrameLocks noGrp="1"/>
          </p:cNvGraphicFramePr>
          <p:nvPr/>
        </p:nvGraphicFramePr>
        <p:xfrm>
          <a:off x="5051488" y="5223128"/>
          <a:ext cx="1196340" cy="96329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8133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1056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98566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 marR="15875" algn="r">
                        <a:lnSpc>
                          <a:spcPct val="100000"/>
                        </a:lnSpc>
                        <a:spcBef>
                          <a:spcPts val="90"/>
                        </a:spcBef>
                      </a:pPr>
                      <a:r>
                        <a:rPr sz="1100" spc="-15" dirty="0">
                          <a:latin typeface="Times New Roman"/>
                          <a:cs typeface="Times New Roman"/>
                        </a:rPr>
                        <a:t>260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11430" marB="0">
                    <a:lnL w="12700">
                      <a:solidFill>
                        <a:srgbClr val="000000"/>
                      </a:solidFill>
                      <a:prstDash val="solid"/>
                    </a:lnL>
                    <a:lnT w="12700">
                      <a:solidFill>
                        <a:srgbClr val="000000"/>
                      </a:solidFill>
                      <a:prstDash val="soli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0504">
                <a:tc>
                  <a:txBody>
                    <a:bodyPr/>
                    <a:lstStyle/>
                    <a:p>
                      <a:pPr marR="10795" algn="r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r>
                        <a:rPr sz="1100" spc="-15" dirty="0">
                          <a:latin typeface="Times New Roman"/>
                          <a:cs typeface="Times New Roman"/>
                        </a:rPr>
                        <a:t>210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3810" marB="0">
                    <a:lnR w="12700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90504">
                <a:tc>
                  <a:txBody>
                    <a:bodyPr/>
                    <a:lstStyle/>
                    <a:p>
                      <a:pPr marR="10795" algn="r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r>
                        <a:rPr sz="1100" spc="-15" dirty="0">
                          <a:solidFill>
                            <a:srgbClr val="7F7F7F"/>
                          </a:solidFill>
                          <a:latin typeface="Times New Roman"/>
                          <a:cs typeface="Times New Roman"/>
                        </a:rPr>
                        <a:t>150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3810" marB="0">
                    <a:lnR w="12700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82423">
                <a:tc>
                  <a:txBody>
                    <a:bodyPr/>
                    <a:lstStyle/>
                    <a:p>
                      <a:pPr marR="15875" algn="r">
                        <a:lnSpc>
                          <a:spcPts val="1305"/>
                        </a:lnSpc>
                        <a:spcBef>
                          <a:spcPts val="30"/>
                        </a:spcBef>
                      </a:pPr>
                      <a:r>
                        <a:rPr sz="1100" spc="-35" dirty="0">
                          <a:solidFill>
                            <a:srgbClr val="7F7F7F"/>
                          </a:solidFill>
                          <a:latin typeface="Times New Roman"/>
                          <a:cs typeface="Times New Roman"/>
                        </a:rPr>
                        <a:t>60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3810" marB="0">
                    <a:lnR w="12700">
                      <a:solidFill>
                        <a:srgbClr val="000000"/>
                      </a:solidFill>
                      <a:prstDash val="solid"/>
                    </a:lnR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95643">
                <a:tc>
                  <a:txBody>
                    <a:bodyPr/>
                    <a:lstStyle/>
                    <a:p>
                      <a:pPr marR="15240" algn="r">
                        <a:lnSpc>
                          <a:spcPct val="100000"/>
                        </a:lnSpc>
                        <a:spcBef>
                          <a:spcPts val="90"/>
                        </a:spcBef>
                      </a:pPr>
                      <a:r>
                        <a:rPr sz="1100" spc="-35" dirty="0">
                          <a:latin typeface="Times New Roman"/>
                          <a:cs typeface="Times New Roman"/>
                        </a:rPr>
                        <a:t>50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11430" marB="0"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T w="12700">
                      <a:solidFill>
                        <a:srgbClr val="000000"/>
                      </a:solidFill>
                      <a:prstDash val="soli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4" name="object 84"/>
          <p:cNvSpPr txBox="1"/>
          <p:nvPr/>
        </p:nvSpPr>
        <p:spPr>
          <a:xfrm>
            <a:off x="6988339" y="5986260"/>
            <a:ext cx="158115" cy="19685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1100" spc="-35" dirty="0">
                <a:latin typeface="Times New Roman"/>
                <a:cs typeface="Times New Roman"/>
              </a:rPr>
              <a:t>25</a:t>
            </a:r>
            <a:endParaRPr sz="1100">
              <a:latin typeface="Times New Roman"/>
              <a:cs typeface="Times New Roman"/>
            </a:endParaRPr>
          </a:p>
        </p:txBody>
      </p:sp>
      <p:graphicFrame>
        <p:nvGraphicFramePr>
          <p:cNvPr id="85" name="object 85"/>
          <p:cNvGraphicFramePr>
            <a:graphicFrameLocks noGrp="1"/>
          </p:cNvGraphicFramePr>
          <p:nvPr/>
        </p:nvGraphicFramePr>
        <p:xfrm>
          <a:off x="8289988" y="5223128"/>
          <a:ext cx="1206500" cy="96837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8069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0993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98566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 marR="15875" algn="r">
                        <a:lnSpc>
                          <a:spcPct val="100000"/>
                        </a:lnSpc>
                        <a:spcBef>
                          <a:spcPts val="90"/>
                        </a:spcBef>
                      </a:pPr>
                      <a:r>
                        <a:rPr sz="1100" spc="-15" dirty="0">
                          <a:latin typeface="Times New Roman"/>
                          <a:cs typeface="Times New Roman"/>
                        </a:rPr>
                        <a:t>210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11430" marB="0">
                    <a:lnL w="12700">
                      <a:solidFill>
                        <a:srgbClr val="000000"/>
                      </a:solidFill>
                      <a:prstDash val="solid"/>
                    </a:lnL>
                    <a:lnT w="12700">
                      <a:solidFill>
                        <a:srgbClr val="000000"/>
                      </a:solidFill>
                      <a:prstDash val="soli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0504">
                <a:tc>
                  <a:txBody>
                    <a:bodyPr/>
                    <a:lstStyle/>
                    <a:p>
                      <a:pPr marR="10795" algn="r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r>
                        <a:rPr sz="1100" spc="-15" dirty="0">
                          <a:latin typeface="Times New Roman"/>
                          <a:cs typeface="Times New Roman"/>
                        </a:rPr>
                        <a:t>210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3810" marB="0">
                    <a:lnR w="12700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90504">
                <a:tc>
                  <a:txBody>
                    <a:bodyPr/>
                    <a:lstStyle/>
                    <a:p>
                      <a:pPr marR="15240" algn="r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r>
                        <a:rPr sz="1100" spc="-30" dirty="0">
                          <a:solidFill>
                            <a:srgbClr val="7F7F7F"/>
                          </a:solidFill>
                          <a:latin typeface="Times New Roman"/>
                          <a:cs typeface="Times New Roman"/>
                        </a:rPr>
                        <a:t>150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3810" marB="0">
                    <a:lnR w="12700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82423">
                <a:tc>
                  <a:txBody>
                    <a:bodyPr/>
                    <a:lstStyle/>
                    <a:p>
                      <a:pPr marR="10795" algn="r">
                        <a:lnSpc>
                          <a:spcPts val="1305"/>
                        </a:lnSpc>
                        <a:spcBef>
                          <a:spcPts val="30"/>
                        </a:spcBef>
                      </a:pPr>
                      <a:r>
                        <a:rPr sz="1100" spc="-10" dirty="0">
                          <a:solidFill>
                            <a:srgbClr val="7F7F7F"/>
                          </a:solidFill>
                          <a:latin typeface="Times New Roman"/>
                          <a:cs typeface="Times New Roman"/>
                        </a:rPr>
                        <a:t>60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3810" marB="0">
                    <a:lnR w="12700">
                      <a:solidFill>
                        <a:srgbClr val="000000"/>
                      </a:solidFill>
                      <a:prstDash val="solid"/>
                    </a:lnR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95643">
                <a:tc>
                  <a:txBody>
                    <a:bodyPr/>
                    <a:lstStyle/>
                    <a:p>
                      <a:pPr marR="10160" algn="r">
                        <a:lnSpc>
                          <a:spcPct val="100000"/>
                        </a:lnSpc>
                        <a:spcBef>
                          <a:spcPts val="90"/>
                        </a:spcBef>
                      </a:pPr>
                      <a:r>
                        <a:rPr sz="1100" dirty="0">
                          <a:latin typeface="Times New Roman"/>
                          <a:cs typeface="Times New Roman"/>
                        </a:rPr>
                        <a:t>0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11430" marB="0"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T w="12700">
                      <a:solidFill>
                        <a:srgbClr val="000000"/>
                      </a:solidFill>
                      <a:prstDash val="soli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6" name="object 86"/>
          <p:cNvSpPr txBox="1"/>
          <p:nvPr/>
        </p:nvSpPr>
        <p:spPr>
          <a:xfrm>
            <a:off x="587762" y="5472624"/>
            <a:ext cx="502920" cy="42481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>
              <a:lnSpc>
                <a:spcPct val="119100"/>
              </a:lnSpc>
              <a:spcBef>
                <a:spcPts val="95"/>
              </a:spcBef>
            </a:pPr>
            <a:r>
              <a:rPr sz="1100" spc="-10" dirty="0">
                <a:latin typeface="Times New Roman"/>
                <a:cs typeface="Times New Roman"/>
              </a:rPr>
              <a:t>Capital </a:t>
            </a:r>
            <a:r>
              <a:rPr sz="1100" spc="-5" dirty="0">
                <a:latin typeface="Times New Roman"/>
                <a:cs typeface="Times New Roman"/>
              </a:rPr>
              <a:t> </a:t>
            </a:r>
            <a:r>
              <a:rPr sz="1100" spc="20" dirty="0">
                <a:latin typeface="Times New Roman"/>
                <a:cs typeface="Times New Roman"/>
              </a:rPr>
              <a:t>A</a:t>
            </a:r>
            <a:r>
              <a:rPr sz="1100" spc="35" dirty="0">
                <a:latin typeface="Times New Roman"/>
                <a:cs typeface="Times New Roman"/>
              </a:rPr>
              <a:t>c</a:t>
            </a:r>
            <a:r>
              <a:rPr sz="1100" spc="30" dirty="0">
                <a:latin typeface="Times New Roman"/>
                <a:cs typeface="Times New Roman"/>
              </a:rPr>
              <a:t>c</a:t>
            </a:r>
            <a:r>
              <a:rPr sz="1100" spc="-35" dirty="0">
                <a:latin typeface="Times New Roman"/>
                <a:cs typeface="Times New Roman"/>
              </a:rPr>
              <a:t>o</a:t>
            </a:r>
            <a:r>
              <a:rPr sz="1100" spc="-25" dirty="0">
                <a:latin typeface="Times New Roman"/>
                <a:cs typeface="Times New Roman"/>
              </a:rPr>
              <a:t>u</a:t>
            </a:r>
            <a:r>
              <a:rPr sz="1100" spc="-35" dirty="0">
                <a:latin typeface="Times New Roman"/>
                <a:cs typeface="Times New Roman"/>
              </a:rPr>
              <a:t>n</a:t>
            </a:r>
            <a:r>
              <a:rPr sz="1100" spc="5" dirty="0">
                <a:latin typeface="Times New Roman"/>
                <a:cs typeface="Times New Roman"/>
              </a:rPr>
              <a:t>t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87" name="object 87"/>
          <p:cNvSpPr txBox="1"/>
          <p:nvPr/>
        </p:nvSpPr>
        <p:spPr>
          <a:xfrm>
            <a:off x="8311408" y="1587220"/>
            <a:ext cx="1156970" cy="59626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R="12700" algn="ctr">
              <a:lnSpc>
                <a:spcPct val="100000"/>
              </a:lnSpc>
              <a:spcBef>
                <a:spcPts val="125"/>
              </a:spcBef>
            </a:pPr>
            <a:r>
              <a:rPr sz="1100" i="1" spc="15" dirty="0">
                <a:latin typeface="Times New Roman"/>
                <a:cs typeface="Times New Roman"/>
              </a:rPr>
              <a:t>Total</a:t>
            </a:r>
            <a:r>
              <a:rPr sz="1100" i="1" spc="-10" dirty="0">
                <a:latin typeface="Times New Roman"/>
                <a:cs typeface="Times New Roman"/>
              </a:rPr>
              <a:t> </a:t>
            </a:r>
            <a:r>
              <a:rPr sz="1100" i="1" spc="20" dirty="0">
                <a:latin typeface="Times New Roman"/>
                <a:cs typeface="Times New Roman"/>
              </a:rPr>
              <a:t>Economy</a:t>
            </a:r>
            <a:endParaRPr sz="11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40"/>
              </a:spcBef>
            </a:pPr>
            <a:endParaRPr sz="1550">
              <a:latin typeface="Times New Roman"/>
              <a:cs typeface="Times New Roman"/>
            </a:endParaRPr>
          </a:p>
          <a:p>
            <a:pPr algn="ctr">
              <a:lnSpc>
                <a:spcPct val="100000"/>
              </a:lnSpc>
              <a:tabLst>
                <a:tab pos="542290" algn="l"/>
              </a:tabLst>
            </a:pPr>
            <a:r>
              <a:rPr sz="1100" spc="20" dirty="0">
                <a:latin typeface="Times New Roman"/>
                <a:cs typeface="Times New Roman"/>
              </a:rPr>
              <a:t>Uses	</a:t>
            </a:r>
            <a:r>
              <a:rPr sz="1100" spc="10" dirty="0">
                <a:latin typeface="Times New Roman"/>
                <a:cs typeface="Times New Roman"/>
              </a:rPr>
              <a:t>Resources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88" name="object 88"/>
          <p:cNvSpPr txBox="1"/>
          <p:nvPr/>
        </p:nvSpPr>
        <p:spPr>
          <a:xfrm>
            <a:off x="587762" y="2711124"/>
            <a:ext cx="629920" cy="42481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>
              <a:lnSpc>
                <a:spcPct val="119100"/>
              </a:lnSpc>
              <a:spcBef>
                <a:spcPts val="95"/>
              </a:spcBef>
            </a:pPr>
            <a:r>
              <a:rPr sz="1100" spc="55" dirty="0">
                <a:latin typeface="Times New Roman"/>
                <a:cs typeface="Times New Roman"/>
              </a:rPr>
              <a:t>P</a:t>
            </a:r>
            <a:r>
              <a:rPr sz="1100" spc="5" dirty="0">
                <a:latin typeface="Times New Roman"/>
                <a:cs typeface="Times New Roman"/>
              </a:rPr>
              <a:t>r</a:t>
            </a:r>
            <a:r>
              <a:rPr sz="1100" spc="-35" dirty="0">
                <a:latin typeface="Times New Roman"/>
                <a:cs typeface="Times New Roman"/>
              </a:rPr>
              <a:t>od</a:t>
            </a:r>
            <a:r>
              <a:rPr sz="1100" spc="-25" dirty="0">
                <a:latin typeface="Times New Roman"/>
                <a:cs typeface="Times New Roman"/>
              </a:rPr>
              <a:t>u</a:t>
            </a:r>
            <a:r>
              <a:rPr sz="1100" spc="30" dirty="0">
                <a:latin typeface="Times New Roman"/>
                <a:cs typeface="Times New Roman"/>
              </a:rPr>
              <a:t>c</a:t>
            </a:r>
            <a:r>
              <a:rPr sz="1100" spc="-10" dirty="0">
                <a:latin typeface="Times New Roman"/>
                <a:cs typeface="Times New Roman"/>
              </a:rPr>
              <a:t>t</a:t>
            </a:r>
            <a:r>
              <a:rPr sz="1100" spc="-80" dirty="0">
                <a:latin typeface="Times New Roman"/>
                <a:cs typeface="Times New Roman"/>
              </a:rPr>
              <a:t>i</a:t>
            </a:r>
            <a:r>
              <a:rPr sz="1100" spc="-35" dirty="0">
                <a:latin typeface="Times New Roman"/>
                <a:cs typeface="Times New Roman"/>
              </a:rPr>
              <a:t>o</a:t>
            </a:r>
            <a:r>
              <a:rPr sz="1100" spc="5" dirty="0">
                <a:latin typeface="Times New Roman"/>
                <a:cs typeface="Times New Roman"/>
              </a:rPr>
              <a:t>n  </a:t>
            </a:r>
            <a:r>
              <a:rPr sz="1100" dirty="0">
                <a:latin typeface="Times New Roman"/>
                <a:cs typeface="Times New Roman"/>
              </a:rPr>
              <a:t>Account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89" name="object 89"/>
          <p:cNvSpPr txBox="1"/>
          <p:nvPr/>
        </p:nvSpPr>
        <p:spPr>
          <a:xfrm>
            <a:off x="587762" y="4138361"/>
            <a:ext cx="502920" cy="617220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 marR="5080" algn="just">
              <a:lnSpc>
                <a:spcPct val="116599"/>
              </a:lnSpc>
              <a:spcBef>
                <a:spcPts val="130"/>
              </a:spcBef>
            </a:pPr>
            <a:r>
              <a:rPr sz="1100" spc="15" dirty="0">
                <a:latin typeface="Times New Roman"/>
                <a:cs typeface="Times New Roman"/>
              </a:rPr>
              <a:t>Use </a:t>
            </a:r>
            <a:r>
              <a:rPr sz="1100" spc="-10" dirty="0">
                <a:latin typeface="Times New Roman"/>
                <a:cs typeface="Times New Roman"/>
              </a:rPr>
              <a:t>of </a:t>
            </a:r>
            <a:r>
              <a:rPr sz="1100" spc="-5" dirty="0">
                <a:latin typeface="Times New Roman"/>
                <a:cs typeface="Times New Roman"/>
              </a:rPr>
              <a:t> </a:t>
            </a:r>
            <a:r>
              <a:rPr sz="1100" spc="-10" dirty="0">
                <a:latin typeface="Times New Roman"/>
                <a:cs typeface="Times New Roman"/>
              </a:rPr>
              <a:t>Income </a:t>
            </a:r>
            <a:r>
              <a:rPr sz="1100" spc="-5" dirty="0">
                <a:latin typeface="Times New Roman"/>
                <a:cs typeface="Times New Roman"/>
              </a:rPr>
              <a:t> </a:t>
            </a:r>
            <a:r>
              <a:rPr sz="1100" spc="20" dirty="0">
                <a:latin typeface="Times New Roman"/>
                <a:cs typeface="Times New Roman"/>
              </a:rPr>
              <a:t>A</a:t>
            </a:r>
            <a:r>
              <a:rPr sz="1100" spc="35" dirty="0">
                <a:latin typeface="Times New Roman"/>
                <a:cs typeface="Times New Roman"/>
              </a:rPr>
              <a:t>c</a:t>
            </a:r>
            <a:r>
              <a:rPr sz="1100" spc="30" dirty="0">
                <a:latin typeface="Times New Roman"/>
                <a:cs typeface="Times New Roman"/>
              </a:rPr>
              <a:t>c</a:t>
            </a:r>
            <a:r>
              <a:rPr sz="1100" spc="-35" dirty="0">
                <a:latin typeface="Times New Roman"/>
                <a:cs typeface="Times New Roman"/>
              </a:rPr>
              <a:t>o</a:t>
            </a:r>
            <a:r>
              <a:rPr sz="1100" spc="-25" dirty="0">
                <a:latin typeface="Times New Roman"/>
                <a:cs typeface="Times New Roman"/>
              </a:rPr>
              <a:t>u</a:t>
            </a:r>
            <a:r>
              <a:rPr sz="1100" spc="-35" dirty="0">
                <a:latin typeface="Times New Roman"/>
                <a:cs typeface="Times New Roman"/>
              </a:rPr>
              <a:t>n</a:t>
            </a:r>
            <a:r>
              <a:rPr sz="1100" spc="5" dirty="0">
                <a:latin typeface="Times New Roman"/>
                <a:cs typeface="Times New Roman"/>
              </a:rPr>
              <a:t>t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90" name="object 90"/>
          <p:cNvSpPr txBox="1"/>
          <p:nvPr/>
        </p:nvSpPr>
        <p:spPr>
          <a:xfrm>
            <a:off x="3692148" y="1587220"/>
            <a:ext cx="668655" cy="19685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1100" i="1" spc="30" dirty="0">
                <a:latin typeface="Times New Roman"/>
                <a:cs typeface="Times New Roman"/>
              </a:rPr>
              <a:t>H</a:t>
            </a:r>
            <a:r>
              <a:rPr sz="1100" i="1" spc="45" dirty="0">
                <a:latin typeface="Times New Roman"/>
                <a:cs typeface="Times New Roman"/>
              </a:rPr>
              <a:t>ou</a:t>
            </a:r>
            <a:r>
              <a:rPr sz="1100" i="1" spc="15" dirty="0">
                <a:latin typeface="Times New Roman"/>
                <a:cs typeface="Times New Roman"/>
              </a:rPr>
              <a:t>s</a:t>
            </a:r>
            <a:r>
              <a:rPr sz="1100" i="1" spc="30" dirty="0">
                <a:latin typeface="Times New Roman"/>
                <a:cs typeface="Times New Roman"/>
              </a:rPr>
              <a:t>e</a:t>
            </a:r>
            <a:r>
              <a:rPr sz="1100" i="1" spc="45" dirty="0">
                <a:latin typeface="Times New Roman"/>
                <a:cs typeface="Times New Roman"/>
              </a:rPr>
              <a:t>ho</a:t>
            </a:r>
            <a:r>
              <a:rPr sz="1100" i="1" spc="-10" dirty="0">
                <a:latin typeface="Times New Roman"/>
                <a:cs typeface="Times New Roman"/>
              </a:rPr>
              <a:t>l</a:t>
            </a:r>
            <a:r>
              <a:rPr sz="1100" i="1" spc="10" dirty="0">
                <a:latin typeface="Times New Roman"/>
                <a:cs typeface="Times New Roman"/>
              </a:rPr>
              <a:t>d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91" name="object 91"/>
          <p:cNvSpPr txBox="1"/>
          <p:nvPr/>
        </p:nvSpPr>
        <p:spPr>
          <a:xfrm>
            <a:off x="5072888" y="1587220"/>
            <a:ext cx="1158240" cy="59626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R="3175" algn="ctr">
              <a:lnSpc>
                <a:spcPct val="100000"/>
              </a:lnSpc>
              <a:spcBef>
                <a:spcPts val="125"/>
              </a:spcBef>
            </a:pPr>
            <a:r>
              <a:rPr sz="1100" i="1" spc="15" dirty="0">
                <a:latin typeface="Times New Roman"/>
                <a:cs typeface="Times New Roman"/>
              </a:rPr>
              <a:t>Intermediary</a:t>
            </a:r>
            <a:endParaRPr sz="11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40"/>
              </a:spcBef>
            </a:pPr>
            <a:endParaRPr sz="1550">
              <a:latin typeface="Times New Roman"/>
              <a:cs typeface="Times New Roman"/>
            </a:endParaRPr>
          </a:p>
          <a:p>
            <a:pPr algn="ctr">
              <a:lnSpc>
                <a:spcPct val="100000"/>
              </a:lnSpc>
              <a:tabLst>
                <a:tab pos="542925" algn="l"/>
              </a:tabLst>
            </a:pPr>
            <a:r>
              <a:rPr sz="1100" spc="20" dirty="0">
                <a:latin typeface="Times New Roman"/>
                <a:cs typeface="Times New Roman"/>
              </a:rPr>
              <a:t>Uses	</a:t>
            </a:r>
            <a:r>
              <a:rPr sz="1100" spc="10" dirty="0">
                <a:latin typeface="Times New Roman"/>
                <a:cs typeface="Times New Roman"/>
              </a:rPr>
              <a:t>Resources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92" name="object 92"/>
          <p:cNvSpPr txBox="1"/>
          <p:nvPr/>
        </p:nvSpPr>
        <p:spPr>
          <a:xfrm>
            <a:off x="6949753" y="1587220"/>
            <a:ext cx="633730" cy="19685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1100" i="1" spc="15" dirty="0">
                <a:latin typeface="Times New Roman"/>
                <a:cs typeface="Times New Roman"/>
              </a:rPr>
              <a:t>Advertiser</a:t>
            </a:r>
            <a:endParaRPr sz="11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916939" y="731011"/>
            <a:ext cx="3964304" cy="51308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3200" spc="-15" dirty="0">
                <a:solidFill>
                  <a:srgbClr val="9EA2A2"/>
                </a:solidFill>
              </a:rPr>
              <a:t>Current</a:t>
            </a:r>
            <a:r>
              <a:rPr sz="3200" spc="-5" dirty="0">
                <a:solidFill>
                  <a:srgbClr val="9EA2A2"/>
                </a:solidFill>
              </a:rPr>
              <a:t> </a:t>
            </a:r>
            <a:r>
              <a:rPr sz="3200" spc="-35" dirty="0">
                <a:solidFill>
                  <a:srgbClr val="9EA2A2"/>
                </a:solidFill>
              </a:rPr>
              <a:t>Treatment:</a:t>
            </a:r>
            <a:r>
              <a:rPr sz="3200" spc="5" dirty="0">
                <a:solidFill>
                  <a:srgbClr val="9EA2A2"/>
                </a:solidFill>
              </a:rPr>
              <a:t> </a:t>
            </a:r>
            <a:r>
              <a:rPr sz="3200" spc="-20" dirty="0">
                <a:solidFill>
                  <a:srgbClr val="9EA2A2"/>
                </a:solidFill>
              </a:rPr>
              <a:t>IPPs</a:t>
            </a:r>
            <a:endParaRPr sz="3200"/>
          </a:p>
        </p:txBody>
      </p:sp>
      <p:sp>
        <p:nvSpPr>
          <p:cNvPr id="3" name="object 3"/>
          <p:cNvSpPr txBox="1"/>
          <p:nvPr/>
        </p:nvSpPr>
        <p:spPr>
          <a:xfrm>
            <a:off x="6692148" y="1986442"/>
            <a:ext cx="309880" cy="19685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1100" spc="30" dirty="0">
                <a:latin typeface="Times New Roman"/>
                <a:cs typeface="Times New Roman"/>
              </a:rPr>
              <a:t>U</a:t>
            </a:r>
            <a:r>
              <a:rPr sz="1100" spc="15" dirty="0">
                <a:latin typeface="Times New Roman"/>
                <a:cs typeface="Times New Roman"/>
              </a:rPr>
              <a:t>s</a:t>
            </a:r>
            <a:r>
              <a:rPr sz="1100" spc="30" dirty="0">
                <a:latin typeface="Times New Roman"/>
                <a:cs typeface="Times New Roman"/>
              </a:rPr>
              <a:t>e</a:t>
            </a:r>
            <a:r>
              <a:rPr sz="1100" spc="5" dirty="0">
                <a:latin typeface="Times New Roman"/>
                <a:cs typeface="Times New Roman"/>
              </a:rPr>
              <a:t>s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7235400" y="1986442"/>
            <a:ext cx="614680" cy="19685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1100" spc="10" dirty="0">
                <a:latin typeface="Times New Roman"/>
                <a:cs typeface="Times New Roman"/>
              </a:rPr>
              <a:t>R</a:t>
            </a:r>
            <a:r>
              <a:rPr sz="1100" spc="30" dirty="0">
                <a:latin typeface="Times New Roman"/>
                <a:cs typeface="Times New Roman"/>
              </a:rPr>
              <a:t>e</a:t>
            </a:r>
            <a:r>
              <a:rPr sz="1100" spc="15" dirty="0">
                <a:latin typeface="Times New Roman"/>
                <a:cs typeface="Times New Roman"/>
              </a:rPr>
              <a:t>s</a:t>
            </a:r>
            <a:r>
              <a:rPr sz="1100" spc="-25" dirty="0">
                <a:latin typeface="Times New Roman"/>
                <a:cs typeface="Times New Roman"/>
              </a:rPr>
              <a:t>o</a:t>
            </a:r>
            <a:r>
              <a:rPr sz="1100" spc="-35" dirty="0">
                <a:latin typeface="Times New Roman"/>
                <a:cs typeface="Times New Roman"/>
              </a:rPr>
              <a:t>u</a:t>
            </a:r>
            <a:r>
              <a:rPr sz="1100" spc="5" dirty="0">
                <a:latin typeface="Times New Roman"/>
                <a:cs typeface="Times New Roman"/>
              </a:rPr>
              <a:t>r</a:t>
            </a:r>
            <a:r>
              <a:rPr sz="1100" spc="30" dirty="0">
                <a:latin typeface="Times New Roman"/>
                <a:cs typeface="Times New Roman"/>
              </a:rPr>
              <a:t>c</a:t>
            </a:r>
            <a:r>
              <a:rPr sz="1100" spc="35" dirty="0">
                <a:latin typeface="Times New Roman"/>
                <a:cs typeface="Times New Roman"/>
              </a:rPr>
              <a:t>e</a:t>
            </a:r>
            <a:r>
              <a:rPr sz="1100" spc="5" dirty="0">
                <a:latin typeface="Times New Roman"/>
                <a:cs typeface="Times New Roman"/>
              </a:rPr>
              <a:t>s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7625596" y="2176947"/>
            <a:ext cx="230504" cy="19685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1100" spc="-25" dirty="0">
                <a:latin typeface="Times New Roman"/>
                <a:cs typeface="Times New Roman"/>
              </a:rPr>
              <a:t>3</a:t>
            </a:r>
            <a:r>
              <a:rPr sz="1100" spc="-35" dirty="0">
                <a:latin typeface="Times New Roman"/>
                <a:cs typeface="Times New Roman"/>
              </a:rPr>
              <a:t>0</a:t>
            </a:r>
            <a:r>
              <a:rPr sz="1100" spc="10" dirty="0">
                <a:latin typeface="Times New Roman"/>
                <a:cs typeface="Times New Roman"/>
              </a:rPr>
              <a:t>0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1454150" y="2157850"/>
            <a:ext cx="1338580" cy="407034"/>
          </a:xfrm>
          <a:prstGeom prst="rect">
            <a:avLst/>
          </a:prstGeom>
        </p:spPr>
        <p:txBody>
          <a:bodyPr vert="horz" wrap="square" lIns="0" tIns="349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75"/>
              </a:spcBef>
            </a:pPr>
            <a:r>
              <a:rPr sz="1100" spc="-20" dirty="0">
                <a:latin typeface="Times New Roman"/>
                <a:cs typeface="Times New Roman"/>
              </a:rPr>
              <a:t>Output</a:t>
            </a:r>
            <a:endParaRPr sz="1100">
              <a:latin typeface="Times New Roman"/>
              <a:cs typeface="Times New Roman"/>
            </a:endParaRPr>
          </a:p>
          <a:p>
            <a:pPr marL="97790">
              <a:lnSpc>
                <a:spcPct val="100000"/>
              </a:lnSpc>
              <a:spcBef>
                <a:spcPts val="180"/>
              </a:spcBef>
            </a:pPr>
            <a:r>
              <a:rPr sz="1100" spc="-10" dirty="0">
                <a:latin typeface="Times New Roman"/>
                <a:cs typeface="Times New Roman"/>
              </a:rPr>
              <a:t>Predictive</a:t>
            </a:r>
            <a:r>
              <a:rPr sz="1100" spc="25" dirty="0">
                <a:latin typeface="Times New Roman"/>
                <a:cs typeface="Times New Roman"/>
              </a:rPr>
              <a:t> </a:t>
            </a:r>
            <a:r>
              <a:rPr sz="1100" spc="20" dirty="0">
                <a:latin typeface="Times New Roman"/>
                <a:cs typeface="Times New Roman"/>
              </a:rPr>
              <a:t>ad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Times New Roman"/>
                <a:cs typeface="Times New Roman"/>
              </a:rPr>
              <a:t>services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447800" y="2558033"/>
            <a:ext cx="2000250" cy="390525"/>
          </a:xfrm>
          <a:prstGeom prst="rect">
            <a:avLst/>
          </a:prstGeom>
          <a:solidFill>
            <a:srgbClr val="F4B084"/>
          </a:solidFill>
        </p:spPr>
        <p:txBody>
          <a:bodyPr vert="horz" wrap="square" lIns="0" tIns="3175" rIns="0" bIns="0" rtlCol="0">
            <a:spAutoFit/>
          </a:bodyPr>
          <a:lstStyle/>
          <a:p>
            <a:pPr marL="104139" marR="421005">
              <a:lnSpc>
                <a:spcPts val="1500"/>
              </a:lnSpc>
              <a:spcBef>
                <a:spcPts val="25"/>
              </a:spcBef>
            </a:pPr>
            <a:r>
              <a:rPr sz="1100" spc="5" dirty="0">
                <a:latin typeface="Times New Roman"/>
                <a:cs typeface="Times New Roman"/>
              </a:rPr>
              <a:t>Software </a:t>
            </a:r>
            <a:r>
              <a:rPr sz="1100" spc="-10" dirty="0">
                <a:latin typeface="Times New Roman"/>
                <a:cs typeface="Times New Roman"/>
              </a:rPr>
              <a:t>(platform </a:t>
            </a:r>
            <a:r>
              <a:rPr sz="1100" spc="15" dirty="0">
                <a:latin typeface="Times New Roman"/>
                <a:cs typeface="Times New Roman"/>
              </a:rPr>
              <a:t>asset) </a:t>
            </a:r>
            <a:r>
              <a:rPr sz="1100" spc="-260" dirty="0">
                <a:latin typeface="Times New Roman"/>
                <a:cs typeface="Times New Roman"/>
              </a:rPr>
              <a:t> </a:t>
            </a:r>
            <a:r>
              <a:rPr sz="1100" spc="5" dirty="0">
                <a:latin typeface="Times New Roman"/>
                <a:cs typeface="Times New Roman"/>
              </a:rPr>
              <a:t>Software</a:t>
            </a:r>
            <a:r>
              <a:rPr sz="1100" spc="20" dirty="0">
                <a:latin typeface="Times New Roman"/>
                <a:cs typeface="Times New Roman"/>
              </a:rPr>
              <a:t> </a:t>
            </a:r>
            <a:r>
              <a:rPr sz="1100" spc="5" dirty="0">
                <a:latin typeface="Times New Roman"/>
                <a:cs typeface="Times New Roman"/>
              </a:rPr>
              <a:t>(database</a:t>
            </a:r>
            <a:r>
              <a:rPr sz="1100" spc="25" dirty="0">
                <a:latin typeface="Times New Roman"/>
                <a:cs typeface="Times New Roman"/>
              </a:rPr>
              <a:t> </a:t>
            </a:r>
            <a:r>
              <a:rPr sz="1100" spc="15" dirty="0">
                <a:latin typeface="Times New Roman"/>
                <a:cs typeface="Times New Roman"/>
              </a:rPr>
              <a:t>asset)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7625591" y="2938967"/>
            <a:ext cx="230504" cy="19685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1100" spc="-25" dirty="0">
                <a:solidFill>
                  <a:srgbClr val="7F7F7F"/>
                </a:solidFill>
                <a:latin typeface="Times New Roman"/>
                <a:cs typeface="Times New Roman"/>
              </a:rPr>
              <a:t>3</a:t>
            </a:r>
            <a:r>
              <a:rPr sz="1100" spc="-35" dirty="0">
                <a:solidFill>
                  <a:srgbClr val="7F7F7F"/>
                </a:solidFill>
                <a:latin typeface="Times New Roman"/>
                <a:cs typeface="Times New Roman"/>
              </a:rPr>
              <a:t>0</a:t>
            </a:r>
            <a:r>
              <a:rPr sz="1100" spc="10" dirty="0">
                <a:solidFill>
                  <a:srgbClr val="7F7F7F"/>
                </a:solidFill>
                <a:latin typeface="Times New Roman"/>
                <a:cs typeface="Times New Roman"/>
              </a:rPr>
              <a:t>0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6920736" y="3110375"/>
            <a:ext cx="230504" cy="407034"/>
          </a:xfrm>
          <a:prstGeom prst="rect">
            <a:avLst/>
          </a:prstGeom>
        </p:spPr>
        <p:txBody>
          <a:bodyPr vert="horz" wrap="square" lIns="0" tIns="349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75"/>
              </a:spcBef>
            </a:pPr>
            <a:r>
              <a:rPr sz="1100" spc="-25" dirty="0">
                <a:latin typeface="Times New Roman"/>
                <a:cs typeface="Times New Roman"/>
              </a:rPr>
              <a:t>2</a:t>
            </a:r>
            <a:r>
              <a:rPr sz="1100" spc="-35" dirty="0">
                <a:latin typeface="Times New Roman"/>
                <a:cs typeface="Times New Roman"/>
              </a:rPr>
              <a:t>7</a:t>
            </a:r>
            <a:r>
              <a:rPr sz="1100" spc="10" dirty="0">
                <a:latin typeface="Times New Roman"/>
                <a:cs typeface="Times New Roman"/>
              </a:rPr>
              <a:t>5</a:t>
            </a:r>
            <a:endParaRPr sz="11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180"/>
              </a:spcBef>
            </a:pPr>
            <a:r>
              <a:rPr sz="1100" spc="-25" dirty="0">
                <a:solidFill>
                  <a:srgbClr val="7F7F7F"/>
                </a:solidFill>
                <a:latin typeface="Times New Roman"/>
                <a:cs typeface="Times New Roman"/>
              </a:rPr>
              <a:t>2</a:t>
            </a:r>
            <a:r>
              <a:rPr sz="1100" spc="-35" dirty="0">
                <a:solidFill>
                  <a:srgbClr val="7F7F7F"/>
                </a:solidFill>
                <a:latin typeface="Times New Roman"/>
                <a:cs typeface="Times New Roman"/>
              </a:rPr>
              <a:t>7</a:t>
            </a:r>
            <a:r>
              <a:rPr sz="1100" spc="10" dirty="0">
                <a:solidFill>
                  <a:srgbClr val="7F7F7F"/>
                </a:solidFill>
                <a:latin typeface="Times New Roman"/>
                <a:cs typeface="Times New Roman"/>
              </a:rPr>
              <a:t>5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1454150" y="2919869"/>
            <a:ext cx="1468755" cy="78803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 indent="85090">
              <a:lnSpc>
                <a:spcPct val="113599"/>
              </a:lnSpc>
              <a:spcBef>
                <a:spcPts val="95"/>
              </a:spcBef>
            </a:pPr>
            <a:r>
              <a:rPr sz="1100" spc="-5" dirty="0">
                <a:latin typeface="Times New Roman"/>
                <a:cs typeface="Times New Roman"/>
              </a:rPr>
              <a:t>Advertised </a:t>
            </a:r>
            <a:r>
              <a:rPr sz="1100" spc="-10" dirty="0">
                <a:latin typeface="Times New Roman"/>
                <a:cs typeface="Times New Roman"/>
              </a:rPr>
              <a:t>product </a:t>
            </a:r>
            <a:r>
              <a:rPr sz="1100" spc="-5" dirty="0">
                <a:latin typeface="Times New Roman"/>
                <a:cs typeface="Times New Roman"/>
              </a:rPr>
              <a:t> </a:t>
            </a:r>
            <a:r>
              <a:rPr sz="1100" spc="-10" dirty="0">
                <a:latin typeface="Times New Roman"/>
                <a:cs typeface="Times New Roman"/>
              </a:rPr>
              <a:t>Intermediate</a:t>
            </a:r>
            <a:r>
              <a:rPr sz="1100" spc="35" dirty="0">
                <a:latin typeface="Times New Roman"/>
                <a:cs typeface="Times New Roman"/>
              </a:rPr>
              <a:t> </a:t>
            </a:r>
            <a:r>
              <a:rPr sz="1100" spc="-20" dirty="0">
                <a:latin typeface="Times New Roman"/>
                <a:cs typeface="Times New Roman"/>
              </a:rPr>
              <a:t>consumption</a:t>
            </a:r>
            <a:endParaRPr sz="1100">
              <a:latin typeface="Times New Roman"/>
              <a:cs typeface="Times New Roman"/>
            </a:endParaRPr>
          </a:p>
          <a:p>
            <a:pPr marL="12700" marR="134620" indent="85090">
              <a:lnSpc>
                <a:spcPct val="113599"/>
              </a:lnSpc>
            </a:pPr>
            <a:r>
              <a:rPr sz="1100" spc="-10" dirty="0">
                <a:latin typeface="Times New Roman"/>
                <a:cs typeface="Times New Roman"/>
              </a:rPr>
              <a:t>Predictive </a:t>
            </a:r>
            <a:r>
              <a:rPr sz="1100" spc="20" dirty="0">
                <a:latin typeface="Times New Roman"/>
                <a:cs typeface="Times New Roman"/>
              </a:rPr>
              <a:t>ad </a:t>
            </a:r>
            <a:r>
              <a:rPr sz="1100" dirty="0">
                <a:latin typeface="Times New Roman"/>
                <a:cs typeface="Times New Roman"/>
              </a:rPr>
              <a:t>services </a:t>
            </a:r>
            <a:r>
              <a:rPr sz="1100" spc="-26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Times New Roman"/>
                <a:cs typeface="Times New Roman"/>
              </a:rPr>
              <a:t>Value-added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3438144" y="1776983"/>
            <a:ext cx="1190625" cy="28575"/>
          </a:xfrm>
          <a:custGeom>
            <a:avLst/>
            <a:gdLst/>
            <a:ahLst/>
            <a:cxnLst/>
            <a:rect l="l" t="t" r="r" b="b"/>
            <a:pathLst>
              <a:path w="1190625" h="28575">
                <a:moveTo>
                  <a:pt x="1190244" y="28193"/>
                </a:moveTo>
                <a:lnTo>
                  <a:pt x="1190244" y="0"/>
                </a:lnTo>
                <a:lnTo>
                  <a:pt x="0" y="0"/>
                </a:lnTo>
                <a:lnTo>
                  <a:pt x="0" y="28193"/>
                </a:lnTo>
                <a:lnTo>
                  <a:pt x="1190244" y="28193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5057394" y="1776983"/>
            <a:ext cx="1190625" cy="28575"/>
          </a:xfrm>
          <a:custGeom>
            <a:avLst/>
            <a:gdLst/>
            <a:ahLst/>
            <a:cxnLst/>
            <a:rect l="l" t="t" r="r" b="b"/>
            <a:pathLst>
              <a:path w="1190625" h="28575">
                <a:moveTo>
                  <a:pt x="1190244" y="28193"/>
                </a:moveTo>
                <a:lnTo>
                  <a:pt x="1190244" y="0"/>
                </a:lnTo>
                <a:lnTo>
                  <a:pt x="0" y="0"/>
                </a:lnTo>
                <a:lnTo>
                  <a:pt x="0" y="28193"/>
                </a:lnTo>
                <a:lnTo>
                  <a:pt x="1190244" y="28193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6676643" y="1776983"/>
            <a:ext cx="1190625" cy="28575"/>
          </a:xfrm>
          <a:custGeom>
            <a:avLst/>
            <a:gdLst/>
            <a:ahLst/>
            <a:cxnLst/>
            <a:rect l="l" t="t" r="r" b="b"/>
            <a:pathLst>
              <a:path w="1190625" h="28575">
                <a:moveTo>
                  <a:pt x="1190244" y="28193"/>
                </a:moveTo>
                <a:lnTo>
                  <a:pt x="1190244" y="0"/>
                </a:lnTo>
                <a:lnTo>
                  <a:pt x="0" y="0"/>
                </a:lnTo>
                <a:lnTo>
                  <a:pt x="0" y="28193"/>
                </a:lnTo>
                <a:lnTo>
                  <a:pt x="1190244" y="28193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14" name="object 14"/>
          <p:cNvGrpSpPr/>
          <p:nvPr/>
        </p:nvGrpSpPr>
        <p:grpSpPr>
          <a:xfrm>
            <a:off x="1437513" y="2176272"/>
            <a:ext cx="10795" cy="1534160"/>
            <a:chOff x="1437513" y="2176272"/>
            <a:chExt cx="10795" cy="1534160"/>
          </a:xfrm>
        </p:grpSpPr>
        <p:sp>
          <p:nvSpPr>
            <p:cNvPr id="15" name="object 15"/>
            <p:cNvSpPr/>
            <p:nvPr/>
          </p:nvSpPr>
          <p:spPr>
            <a:xfrm>
              <a:off x="1437894" y="2176272"/>
              <a:ext cx="0" cy="1533525"/>
            </a:xfrm>
            <a:custGeom>
              <a:avLst/>
              <a:gdLst/>
              <a:ahLst/>
              <a:cxnLst/>
              <a:rect l="l" t="t" r="r" b="b"/>
              <a:pathLst>
                <a:path h="1533525">
                  <a:moveTo>
                    <a:pt x="0" y="0"/>
                  </a:moveTo>
                  <a:lnTo>
                    <a:pt x="0" y="1533144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" name="object 16"/>
            <p:cNvSpPr/>
            <p:nvPr/>
          </p:nvSpPr>
          <p:spPr>
            <a:xfrm>
              <a:off x="1437894" y="2177034"/>
              <a:ext cx="10160" cy="1533525"/>
            </a:xfrm>
            <a:custGeom>
              <a:avLst/>
              <a:gdLst/>
              <a:ahLst/>
              <a:cxnLst/>
              <a:rect l="l" t="t" r="r" b="b"/>
              <a:pathLst>
                <a:path w="10159" h="1533525">
                  <a:moveTo>
                    <a:pt x="9906" y="1533144"/>
                  </a:moveTo>
                  <a:lnTo>
                    <a:pt x="9906" y="0"/>
                  </a:lnTo>
                  <a:lnTo>
                    <a:pt x="0" y="0"/>
                  </a:lnTo>
                  <a:lnTo>
                    <a:pt x="0" y="1533144"/>
                  </a:lnTo>
                  <a:lnTo>
                    <a:pt x="9906" y="1533144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7" name="object 17"/>
          <p:cNvGrpSpPr/>
          <p:nvPr/>
        </p:nvGrpSpPr>
        <p:grpSpPr>
          <a:xfrm>
            <a:off x="6675881" y="2175891"/>
            <a:ext cx="1191260" cy="1534795"/>
            <a:chOff x="6675881" y="2175891"/>
            <a:chExt cx="1191260" cy="1534795"/>
          </a:xfrm>
        </p:grpSpPr>
        <p:sp>
          <p:nvSpPr>
            <p:cNvPr id="18" name="object 18"/>
            <p:cNvSpPr/>
            <p:nvPr/>
          </p:nvSpPr>
          <p:spPr>
            <a:xfrm>
              <a:off x="6675881" y="2176272"/>
              <a:ext cx="1191260" cy="0"/>
            </a:xfrm>
            <a:custGeom>
              <a:avLst/>
              <a:gdLst/>
              <a:ahLst/>
              <a:cxnLst/>
              <a:rect l="l" t="t" r="r" b="b"/>
              <a:pathLst>
                <a:path w="1191259">
                  <a:moveTo>
                    <a:pt x="0" y="0"/>
                  </a:moveTo>
                  <a:lnTo>
                    <a:pt x="1191006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" name="object 19"/>
            <p:cNvSpPr/>
            <p:nvPr/>
          </p:nvSpPr>
          <p:spPr>
            <a:xfrm>
              <a:off x="6676643" y="2177034"/>
              <a:ext cx="1190625" cy="9525"/>
            </a:xfrm>
            <a:custGeom>
              <a:avLst/>
              <a:gdLst/>
              <a:ahLst/>
              <a:cxnLst/>
              <a:rect l="l" t="t" r="r" b="b"/>
              <a:pathLst>
                <a:path w="1190625" h="9525">
                  <a:moveTo>
                    <a:pt x="1190244" y="9143"/>
                  </a:moveTo>
                  <a:lnTo>
                    <a:pt x="1190244" y="0"/>
                  </a:lnTo>
                  <a:lnTo>
                    <a:pt x="0" y="0"/>
                  </a:lnTo>
                  <a:lnTo>
                    <a:pt x="0" y="9143"/>
                  </a:lnTo>
                  <a:lnTo>
                    <a:pt x="1190244" y="9143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" name="object 20"/>
            <p:cNvSpPr/>
            <p:nvPr/>
          </p:nvSpPr>
          <p:spPr>
            <a:xfrm>
              <a:off x="6675881" y="3509772"/>
              <a:ext cx="1191260" cy="0"/>
            </a:xfrm>
            <a:custGeom>
              <a:avLst/>
              <a:gdLst/>
              <a:ahLst/>
              <a:cxnLst/>
              <a:rect l="l" t="t" r="r" b="b"/>
              <a:pathLst>
                <a:path w="1191259">
                  <a:moveTo>
                    <a:pt x="0" y="0"/>
                  </a:moveTo>
                  <a:lnTo>
                    <a:pt x="1191006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" name="object 21"/>
            <p:cNvSpPr/>
            <p:nvPr/>
          </p:nvSpPr>
          <p:spPr>
            <a:xfrm>
              <a:off x="6676643" y="3509772"/>
              <a:ext cx="1190625" cy="10160"/>
            </a:xfrm>
            <a:custGeom>
              <a:avLst/>
              <a:gdLst/>
              <a:ahLst/>
              <a:cxnLst/>
              <a:rect l="l" t="t" r="r" b="b"/>
              <a:pathLst>
                <a:path w="1190625" h="10160">
                  <a:moveTo>
                    <a:pt x="1190244" y="9905"/>
                  </a:moveTo>
                  <a:lnTo>
                    <a:pt x="1190244" y="0"/>
                  </a:lnTo>
                  <a:lnTo>
                    <a:pt x="0" y="0"/>
                  </a:lnTo>
                  <a:lnTo>
                    <a:pt x="0" y="9905"/>
                  </a:lnTo>
                  <a:lnTo>
                    <a:pt x="1190244" y="990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" name="object 22"/>
            <p:cNvSpPr/>
            <p:nvPr/>
          </p:nvSpPr>
          <p:spPr>
            <a:xfrm>
              <a:off x="7152131" y="2186178"/>
              <a:ext cx="0" cy="1523365"/>
            </a:xfrm>
            <a:custGeom>
              <a:avLst/>
              <a:gdLst/>
              <a:ahLst/>
              <a:cxnLst/>
              <a:rect l="l" t="t" r="r" b="b"/>
              <a:pathLst>
                <a:path h="1523364">
                  <a:moveTo>
                    <a:pt x="0" y="0"/>
                  </a:moveTo>
                  <a:lnTo>
                    <a:pt x="0" y="1523238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" name="object 23"/>
            <p:cNvSpPr/>
            <p:nvPr/>
          </p:nvSpPr>
          <p:spPr>
            <a:xfrm>
              <a:off x="7152893" y="2186178"/>
              <a:ext cx="9525" cy="1524000"/>
            </a:xfrm>
            <a:custGeom>
              <a:avLst/>
              <a:gdLst/>
              <a:ahLst/>
              <a:cxnLst/>
              <a:rect l="l" t="t" r="r" b="b"/>
              <a:pathLst>
                <a:path w="9525" h="1524000">
                  <a:moveTo>
                    <a:pt x="9143" y="1523999"/>
                  </a:moveTo>
                  <a:lnTo>
                    <a:pt x="9143" y="0"/>
                  </a:lnTo>
                  <a:lnTo>
                    <a:pt x="0" y="0"/>
                  </a:lnTo>
                  <a:lnTo>
                    <a:pt x="0" y="1523999"/>
                  </a:lnTo>
                  <a:lnTo>
                    <a:pt x="9143" y="1523999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24" name="object 24"/>
          <p:cNvGrpSpPr/>
          <p:nvPr/>
        </p:nvGrpSpPr>
        <p:grpSpPr>
          <a:xfrm>
            <a:off x="3438144" y="4080890"/>
            <a:ext cx="1190625" cy="772795"/>
            <a:chOff x="3438144" y="4080890"/>
            <a:chExt cx="1190625" cy="772795"/>
          </a:xfrm>
        </p:grpSpPr>
        <p:sp>
          <p:nvSpPr>
            <p:cNvPr id="25" name="object 25"/>
            <p:cNvSpPr/>
            <p:nvPr/>
          </p:nvSpPr>
          <p:spPr>
            <a:xfrm>
              <a:off x="3438144" y="4081271"/>
              <a:ext cx="1190625" cy="0"/>
            </a:xfrm>
            <a:custGeom>
              <a:avLst/>
              <a:gdLst/>
              <a:ahLst/>
              <a:cxnLst/>
              <a:rect l="l" t="t" r="r" b="b"/>
              <a:pathLst>
                <a:path w="1190625">
                  <a:moveTo>
                    <a:pt x="0" y="0"/>
                  </a:moveTo>
                  <a:lnTo>
                    <a:pt x="1190244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" name="object 26"/>
            <p:cNvSpPr/>
            <p:nvPr/>
          </p:nvSpPr>
          <p:spPr>
            <a:xfrm>
              <a:off x="3438144" y="4081271"/>
              <a:ext cx="1190625" cy="10160"/>
            </a:xfrm>
            <a:custGeom>
              <a:avLst/>
              <a:gdLst/>
              <a:ahLst/>
              <a:cxnLst/>
              <a:rect l="l" t="t" r="r" b="b"/>
              <a:pathLst>
                <a:path w="1190625" h="10160">
                  <a:moveTo>
                    <a:pt x="1190244" y="9905"/>
                  </a:moveTo>
                  <a:lnTo>
                    <a:pt x="1190244" y="0"/>
                  </a:lnTo>
                  <a:lnTo>
                    <a:pt x="0" y="0"/>
                  </a:lnTo>
                  <a:lnTo>
                    <a:pt x="0" y="9905"/>
                  </a:lnTo>
                  <a:lnTo>
                    <a:pt x="1190244" y="990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" name="object 27"/>
            <p:cNvSpPr/>
            <p:nvPr/>
          </p:nvSpPr>
          <p:spPr>
            <a:xfrm>
              <a:off x="3914394" y="4090415"/>
              <a:ext cx="0" cy="762000"/>
            </a:xfrm>
            <a:custGeom>
              <a:avLst/>
              <a:gdLst/>
              <a:ahLst/>
              <a:cxnLst/>
              <a:rect l="l" t="t" r="r" b="b"/>
              <a:pathLst>
                <a:path h="762000">
                  <a:moveTo>
                    <a:pt x="0" y="0"/>
                  </a:moveTo>
                  <a:lnTo>
                    <a:pt x="0" y="76200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" name="object 28"/>
            <p:cNvSpPr/>
            <p:nvPr/>
          </p:nvSpPr>
          <p:spPr>
            <a:xfrm>
              <a:off x="3914394" y="4091177"/>
              <a:ext cx="10160" cy="762000"/>
            </a:xfrm>
            <a:custGeom>
              <a:avLst/>
              <a:gdLst/>
              <a:ahLst/>
              <a:cxnLst/>
              <a:rect l="l" t="t" r="r" b="b"/>
              <a:pathLst>
                <a:path w="10160" h="762000">
                  <a:moveTo>
                    <a:pt x="9905" y="762000"/>
                  </a:moveTo>
                  <a:lnTo>
                    <a:pt x="9905" y="0"/>
                  </a:lnTo>
                  <a:lnTo>
                    <a:pt x="0" y="0"/>
                  </a:lnTo>
                  <a:lnTo>
                    <a:pt x="0" y="762000"/>
                  </a:lnTo>
                  <a:lnTo>
                    <a:pt x="9905" y="76200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aphicFrame>
        <p:nvGraphicFramePr>
          <p:cNvPr id="29" name="object 29"/>
          <p:cNvGraphicFramePr>
            <a:graphicFrameLocks noGrp="1"/>
          </p:cNvGraphicFramePr>
          <p:nvPr/>
        </p:nvGraphicFramePr>
        <p:xfrm>
          <a:off x="5051488" y="2175891"/>
          <a:ext cx="1196340" cy="153479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8133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1056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9851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 marR="15875" algn="r">
                        <a:lnSpc>
                          <a:spcPct val="100000"/>
                        </a:lnSpc>
                        <a:spcBef>
                          <a:spcPts val="90"/>
                        </a:spcBef>
                      </a:pPr>
                      <a:r>
                        <a:rPr sz="1100" spc="-15" dirty="0">
                          <a:latin typeface="Times New Roman"/>
                          <a:cs typeface="Times New Roman"/>
                        </a:rPr>
                        <a:t>485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11430" marB="0">
                    <a:lnL w="12700">
                      <a:solidFill>
                        <a:srgbClr val="000000"/>
                      </a:solidFill>
                      <a:prstDash val="solid"/>
                    </a:lnL>
                    <a:lnT w="12700">
                      <a:solidFill>
                        <a:srgbClr val="000000"/>
                      </a:solidFill>
                      <a:prstDash val="soli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78488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12700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R="15875" algn="r">
                        <a:lnSpc>
                          <a:spcPts val="1275"/>
                        </a:lnSpc>
                        <a:spcBef>
                          <a:spcPts val="30"/>
                        </a:spcBef>
                      </a:pPr>
                      <a:r>
                        <a:rPr sz="1100" spc="-15" dirty="0">
                          <a:solidFill>
                            <a:srgbClr val="7F7F7F"/>
                          </a:solidFill>
                          <a:latin typeface="Times New Roman"/>
                          <a:cs typeface="Times New Roman"/>
                        </a:rPr>
                        <a:t>275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3810" marB="0">
                    <a:lnL w="12700">
                      <a:solidFill>
                        <a:srgbClr val="000000"/>
                      </a:solidFill>
                      <a:prstDash val="soli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2521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12700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R="15875" algn="r">
                        <a:lnSpc>
                          <a:spcPct val="100000"/>
                        </a:lnSpc>
                        <a:spcBef>
                          <a:spcPts val="125"/>
                        </a:spcBef>
                      </a:pPr>
                      <a:r>
                        <a:rPr sz="1100" spc="-15" dirty="0">
                          <a:solidFill>
                            <a:srgbClr val="7F7F7F"/>
                          </a:solidFill>
                          <a:latin typeface="Times New Roman"/>
                          <a:cs typeface="Times New Roman"/>
                        </a:rPr>
                        <a:t>150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15875" marB="0">
                    <a:lnL w="12700">
                      <a:solidFill>
                        <a:srgbClr val="000000"/>
                      </a:solidFill>
                      <a:prstDash val="solid"/>
                    </a:lnL>
                    <a:solidFill>
                      <a:srgbClr val="F4B0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87622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12700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R="20955" algn="r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r>
                        <a:rPr sz="1100" spc="-35" dirty="0">
                          <a:solidFill>
                            <a:srgbClr val="7F7F7F"/>
                          </a:solidFill>
                          <a:latin typeface="Times New Roman"/>
                          <a:cs typeface="Times New Roman"/>
                        </a:rPr>
                        <a:t>60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3810" marB="0">
                    <a:lnL w="12700">
                      <a:solidFill>
                        <a:srgbClr val="000000"/>
                      </a:solidFill>
                      <a:prstDash val="solid"/>
                    </a:lnL>
                    <a:solidFill>
                      <a:srgbClr val="F4B0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66356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5"/>
                        </a:spcBef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  <a:p>
                      <a:pPr marR="10795" algn="r">
                        <a:lnSpc>
                          <a:spcPct val="100000"/>
                        </a:lnSpc>
                      </a:pPr>
                      <a:r>
                        <a:rPr sz="1100" dirty="0">
                          <a:latin typeface="Times New Roman"/>
                          <a:cs typeface="Times New Roman"/>
                        </a:rPr>
                        <a:t>0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6985" marB="0">
                    <a:lnR w="12700">
                      <a:solidFill>
                        <a:srgbClr val="000000"/>
                      </a:solidFill>
                      <a:prstDash val="solid"/>
                    </a:lnR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95643">
                <a:tc>
                  <a:txBody>
                    <a:bodyPr/>
                    <a:lstStyle/>
                    <a:p>
                      <a:pPr marR="10795" algn="r">
                        <a:lnSpc>
                          <a:spcPct val="100000"/>
                        </a:lnSpc>
                        <a:spcBef>
                          <a:spcPts val="90"/>
                        </a:spcBef>
                      </a:pPr>
                      <a:r>
                        <a:rPr sz="1100" spc="-15" dirty="0">
                          <a:latin typeface="Times New Roman"/>
                          <a:cs typeface="Times New Roman"/>
                        </a:rPr>
                        <a:t>485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11430" marB="0"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T w="12700">
                      <a:solidFill>
                        <a:srgbClr val="000000"/>
                      </a:solidFill>
                      <a:prstDash val="soli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30" name="object 30"/>
          <p:cNvSpPr txBox="1"/>
          <p:nvPr/>
        </p:nvSpPr>
        <p:spPr>
          <a:xfrm>
            <a:off x="6987924" y="3510482"/>
            <a:ext cx="163195" cy="19685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1100" spc="-35" dirty="0">
                <a:latin typeface="Times New Roman"/>
                <a:cs typeface="Times New Roman"/>
              </a:rPr>
              <a:t>2</a:t>
            </a:r>
            <a:r>
              <a:rPr sz="1100" spc="10" dirty="0">
                <a:latin typeface="Times New Roman"/>
                <a:cs typeface="Times New Roman"/>
              </a:rPr>
              <a:t>5</a:t>
            </a:r>
            <a:endParaRPr sz="1100">
              <a:latin typeface="Times New Roman"/>
              <a:cs typeface="Times New Roman"/>
            </a:endParaRPr>
          </a:p>
        </p:txBody>
      </p:sp>
      <p:grpSp>
        <p:nvGrpSpPr>
          <p:cNvPr id="31" name="object 31"/>
          <p:cNvGrpSpPr/>
          <p:nvPr/>
        </p:nvGrpSpPr>
        <p:grpSpPr>
          <a:xfrm>
            <a:off x="1437513" y="4081271"/>
            <a:ext cx="10795" cy="772160"/>
            <a:chOff x="1437513" y="4081271"/>
            <a:chExt cx="10795" cy="772160"/>
          </a:xfrm>
        </p:grpSpPr>
        <p:sp>
          <p:nvSpPr>
            <p:cNvPr id="32" name="object 32"/>
            <p:cNvSpPr/>
            <p:nvPr/>
          </p:nvSpPr>
          <p:spPr>
            <a:xfrm>
              <a:off x="1437894" y="4081271"/>
              <a:ext cx="0" cy="771525"/>
            </a:xfrm>
            <a:custGeom>
              <a:avLst/>
              <a:gdLst/>
              <a:ahLst/>
              <a:cxnLst/>
              <a:rect l="l" t="t" r="r" b="b"/>
              <a:pathLst>
                <a:path h="771525">
                  <a:moveTo>
                    <a:pt x="0" y="0"/>
                  </a:moveTo>
                  <a:lnTo>
                    <a:pt x="0" y="771144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" name="object 33"/>
            <p:cNvSpPr/>
            <p:nvPr/>
          </p:nvSpPr>
          <p:spPr>
            <a:xfrm>
              <a:off x="1437894" y="4081271"/>
              <a:ext cx="10160" cy="772160"/>
            </a:xfrm>
            <a:custGeom>
              <a:avLst/>
              <a:gdLst/>
              <a:ahLst/>
              <a:cxnLst/>
              <a:rect l="l" t="t" r="r" b="b"/>
              <a:pathLst>
                <a:path w="10159" h="772160">
                  <a:moveTo>
                    <a:pt x="9906" y="771905"/>
                  </a:moveTo>
                  <a:lnTo>
                    <a:pt x="9906" y="0"/>
                  </a:lnTo>
                  <a:lnTo>
                    <a:pt x="0" y="0"/>
                  </a:lnTo>
                  <a:lnTo>
                    <a:pt x="0" y="771905"/>
                  </a:lnTo>
                  <a:lnTo>
                    <a:pt x="9906" y="77190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34" name="object 34"/>
          <p:cNvGrpSpPr/>
          <p:nvPr/>
        </p:nvGrpSpPr>
        <p:grpSpPr>
          <a:xfrm>
            <a:off x="5056632" y="4080890"/>
            <a:ext cx="1191260" cy="772795"/>
            <a:chOff x="5056632" y="4080890"/>
            <a:chExt cx="1191260" cy="772795"/>
          </a:xfrm>
        </p:grpSpPr>
        <p:sp>
          <p:nvSpPr>
            <p:cNvPr id="35" name="object 35"/>
            <p:cNvSpPr/>
            <p:nvPr/>
          </p:nvSpPr>
          <p:spPr>
            <a:xfrm>
              <a:off x="5056632" y="4081271"/>
              <a:ext cx="1191260" cy="0"/>
            </a:xfrm>
            <a:custGeom>
              <a:avLst/>
              <a:gdLst/>
              <a:ahLst/>
              <a:cxnLst/>
              <a:rect l="l" t="t" r="r" b="b"/>
              <a:pathLst>
                <a:path w="1191260">
                  <a:moveTo>
                    <a:pt x="0" y="0"/>
                  </a:moveTo>
                  <a:lnTo>
                    <a:pt x="1191006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6" name="object 36"/>
            <p:cNvSpPr/>
            <p:nvPr/>
          </p:nvSpPr>
          <p:spPr>
            <a:xfrm>
              <a:off x="5057394" y="4081271"/>
              <a:ext cx="1190625" cy="10160"/>
            </a:xfrm>
            <a:custGeom>
              <a:avLst/>
              <a:gdLst/>
              <a:ahLst/>
              <a:cxnLst/>
              <a:rect l="l" t="t" r="r" b="b"/>
              <a:pathLst>
                <a:path w="1190625" h="10160">
                  <a:moveTo>
                    <a:pt x="1190244" y="9905"/>
                  </a:moveTo>
                  <a:lnTo>
                    <a:pt x="1190244" y="0"/>
                  </a:lnTo>
                  <a:lnTo>
                    <a:pt x="0" y="0"/>
                  </a:lnTo>
                  <a:lnTo>
                    <a:pt x="0" y="9906"/>
                  </a:lnTo>
                  <a:lnTo>
                    <a:pt x="1190244" y="990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7" name="object 37"/>
            <p:cNvSpPr/>
            <p:nvPr/>
          </p:nvSpPr>
          <p:spPr>
            <a:xfrm>
              <a:off x="5532882" y="4090415"/>
              <a:ext cx="0" cy="762000"/>
            </a:xfrm>
            <a:custGeom>
              <a:avLst/>
              <a:gdLst/>
              <a:ahLst/>
              <a:cxnLst/>
              <a:rect l="l" t="t" r="r" b="b"/>
              <a:pathLst>
                <a:path h="762000">
                  <a:moveTo>
                    <a:pt x="0" y="0"/>
                  </a:moveTo>
                  <a:lnTo>
                    <a:pt x="0" y="76200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8" name="object 38"/>
            <p:cNvSpPr/>
            <p:nvPr/>
          </p:nvSpPr>
          <p:spPr>
            <a:xfrm>
              <a:off x="5533644" y="4091177"/>
              <a:ext cx="9525" cy="762000"/>
            </a:xfrm>
            <a:custGeom>
              <a:avLst/>
              <a:gdLst/>
              <a:ahLst/>
              <a:cxnLst/>
              <a:rect l="l" t="t" r="r" b="b"/>
              <a:pathLst>
                <a:path w="9525" h="762000">
                  <a:moveTo>
                    <a:pt x="9144" y="762000"/>
                  </a:moveTo>
                  <a:lnTo>
                    <a:pt x="9144" y="0"/>
                  </a:lnTo>
                  <a:lnTo>
                    <a:pt x="0" y="0"/>
                  </a:lnTo>
                  <a:lnTo>
                    <a:pt x="0" y="762000"/>
                  </a:lnTo>
                  <a:lnTo>
                    <a:pt x="9144" y="76200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39" name="object 39"/>
          <p:cNvGrpSpPr/>
          <p:nvPr/>
        </p:nvGrpSpPr>
        <p:grpSpPr>
          <a:xfrm>
            <a:off x="6675881" y="4080890"/>
            <a:ext cx="1191260" cy="772795"/>
            <a:chOff x="6675881" y="4080890"/>
            <a:chExt cx="1191260" cy="772795"/>
          </a:xfrm>
        </p:grpSpPr>
        <p:sp>
          <p:nvSpPr>
            <p:cNvPr id="40" name="object 40"/>
            <p:cNvSpPr/>
            <p:nvPr/>
          </p:nvSpPr>
          <p:spPr>
            <a:xfrm>
              <a:off x="6675881" y="4081271"/>
              <a:ext cx="1191260" cy="0"/>
            </a:xfrm>
            <a:custGeom>
              <a:avLst/>
              <a:gdLst/>
              <a:ahLst/>
              <a:cxnLst/>
              <a:rect l="l" t="t" r="r" b="b"/>
              <a:pathLst>
                <a:path w="1191259">
                  <a:moveTo>
                    <a:pt x="0" y="0"/>
                  </a:moveTo>
                  <a:lnTo>
                    <a:pt x="1191006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1" name="object 41"/>
            <p:cNvSpPr/>
            <p:nvPr/>
          </p:nvSpPr>
          <p:spPr>
            <a:xfrm>
              <a:off x="6676643" y="4081271"/>
              <a:ext cx="1190625" cy="10160"/>
            </a:xfrm>
            <a:custGeom>
              <a:avLst/>
              <a:gdLst/>
              <a:ahLst/>
              <a:cxnLst/>
              <a:rect l="l" t="t" r="r" b="b"/>
              <a:pathLst>
                <a:path w="1190625" h="10160">
                  <a:moveTo>
                    <a:pt x="1190244" y="9905"/>
                  </a:moveTo>
                  <a:lnTo>
                    <a:pt x="1190244" y="0"/>
                  </a:lnTo>
                  <a:lnTo>
                    <a:pt x="0" y="0"/>
                  </a:lnTo>
                  <a:lnTo>
                    <a:pt x="0" y="9905"/>
                  </a:lnTo>
                  <a:lnTo>
                    <a:pt x="1190244" y="990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2" name="object 42"/>
            <p:cNvSpPr/>
            <p:nvPr/>
          </p:nvSpPr>
          <p:spPr>
            <a:xfrm>
              <a:off x="7152131" y="4090415"/>
              <a:ext cx="0" cy="762000"/>
            </a:xfrm>
            <a:custGeom>
              <a:avLst/>
              <a:gdLst/>
              <a:ahLst/>
              <a:cxnLst/>
              <a:rect l="l" t="t" r="r" b="b"/>
              <a:pathLst>
                <a:path h="762000">
                  <a:moveTo>
                    <a:pt x="0" y="0"/>
                  </a:moveTo>
                  <a:lnTo>
                    <a:pt x="0" y="76200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3" name="object 43"/>
            <p:cNvSpPr/>
            <p:nvPr/>
          </p:nvSpPr>
          <p:spPr>
            <a:xfrm>
              <a:off x="7152893" y="4091177"/>
              <a:ext cx="9525" cy="762000"/>
            </a:xfrm>
            <a:custGeom>
              <a:avLst/>
              <a:gdLst/>
              <a:ahLst/>
              <a:cxnLst/>
              <a:rect l="l" t="t" r="r" b="b"/>
              <a:pathLst>
                <a:path w="9525" h="762000">
                  <a:moveTo>
                    <a:pt x="9143" y="762000"/>
                  </a:moveTo>
                  <a:lnTo>
                    <a:pt x="9143" y="0"/>
                  </a:lnTo>
                  <a:lnTo>
                    <a:pt x="0" y="0"/>
                  </a:lnTo>
                  <a:lnTo>
                    <a:pt x="0" y="762000"/>
                  </a:lnTo>
                  <a:lnTo>
                    <a:pt x="9143" y="76200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44" name="object 44"/>
          <p:cNvGrpSpPr/>
          <p:nvPr/>
        </p:nvGrpSpPr>
        <p:grpSpPr>
          <a:xfrm>
            <a:off x="5056632" y="5223128"/>
            <a:ext cx="1191260" cy="963294"/>
            <a:chOff x="5056632" y="5223128"/>
            <a:chExt cx="1191260" cy="963294"/>
          </a:xfrm>
        </p:grpSpPr>
        <p:sp>
          <p:nvSpPr>
            <p:cNvPr id="45" name="object 45"/>
            <p:cNvSpPr/>
            <p:nvPr/>
          </p:nvSpPr>
          <p:spPr>
            <a:xfrm>
              <a:off x="5056632" y="5223509"/>
              <a:ext cx="1191260" cy="0"/>
            </a:xfrm>
            <a:custGeom>
              <a:avLst/>
              <a:gdLst/>
              <a:ahLst/>
              <a:cxnLst/>
              <a:rect l="l" t="t" r="r" b="b"/>
              <a:pathLst>
                <a:path w="1191260">
                  <a:moveTo>
                    <a:pt x="0" y="0"/>
                  </a:moveTo>
                  <a:lnTo>
                    <a:pt x="1191006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6" name="object 46"/>
            <p:cNvSpPr/>
            <p:nvPr/>
          </p:nvSpPr>
          <p:spPr>
            <a:xfrm>
              <a:off x="5057394" y="5224271"/>
              <a:ext cx="1190625" cy="9525"/>
            </a:xfrm>
            <a:custGeom>
              <a:avLst/>
              <a:gdLst/>
              <a:ahLst/>
              <a:cxnLst/>
              <a:rect l="l" t="t" r="r" b="b"/>
              <a:pathLst>
                <a:path w="1190625" h="9525">
                  <a:moveTo>
                    <a:pt x="1190244" y="9143"/>
                  </a:moveTo>
                  <a:lnTo>
                    <a:pt x="1190244" y="0"/>
                  </a:lnTo>
                  <a:lnTo>
                    <a:pt x="0" y="0"/>
                  </a:lnTo>
                  <a:lnTo>
                    <a:pt x="0" y="9143"/>
                  </a:lnTo>
                  <a:lnTo>
                    <a:pt x="1190244" y="9143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7" name="object 47"/>
            <p:cNvSpPr/>
            <p:nvPr/>
          </p:nvSpPr>
          <p:spPr>
            <a:xfrm>
              <a:off x="5056632" y="5985509"/>
              <a:ext cx="1191260" cy="0"/>
            </a:xfrm>
            <a:custGeom>
              <a:avLst/>
              <a:gdLst/>
              <a:ahLst/>
              <a:cxnLst/>
              <a:rect l="l" t="t" r="r" b="b"/>
              <a:pathLst>
                <a:path w="1191260">
                  <a:moveTo>
                    <a:pt x="0" y="0"/>
                  </a:moveTo>
                  <a:lnTo>
                    <a:pt x="1191006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8" name="object 48"/>
            <p:cNvSpPr/>
            <p:nvPr/>
          </p:nvSpPr>
          <p:spPr>
            <a:xfrm>
              <a:off x="5057394" y="5986271"/>
              <a:ext cx="1190625" cy="9525"/>
            </a:xfrm>
            <a:custGeom>
              <a:avLst/>
              <a:gdLst/>
              <a:ahLst/>
              <a:cxnLst/>
              <a:rect l="l" t="t" r="r" b="b"/>
              <a:pathLst>
                <a:path w="1190625" h="9525">
                  <a:moveTo>
                    <a:pt x="1190244" y="9143"/>
                  </a:moveTo>
                  <a:lnTo>
                    <a:pt x="1190244" y="0"/>
                  </a:lnTo>
                  <a:lnTo>
                    <a:pt x="0" y="0"/>
                  </a:lnTo>
                  <a:lnTo>
                    <a:pt x="0" y="9143"/>
                  </a:lnTo>
                  <a:lnTo>
                    <a:pt x="1190244" y="9143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9" name="object 49"/>
            <p:cNvSpPr/>
            <p:nvPr/>
          </p:nvSpPr>
          <p:spPr>
            <a:xfrm>
              <a:off x="5532882" y="5233415"/>
              <a:ext cx="0" cy="952500"/>
            </a:xfrm>
            <a:custGeom>
              <a:avLst/>
              <a:gdLst/>
              <a:ahLst/>
              <a:cxnLst/>
              <a:rect l="l" t="t" r="r" b="b"/>
              <a:pathLst>
                <a:path h="952500">
                  <a:moveTo>
                    <a:pt x="0" y="0"/>
                  </a:moveTo>
                  <a:lnTo>
                    <a:pt x="0" y="95250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0" name="object 50"/>
            <p:cNvSpPr/>
            <p:nvPr/>
          </p:nvSpPr>
          <p:spPr>
            <a:xfrm>
              <a:off x="5533644" y="5233415"/>
              <a:ext cx="9525" cy="952500"/>
            </a:xfrm>
            <a:custGeom>
              <a:avLst/>
              <a:gdLst/>
              <a:ahLst/>
              <a:cxnLst/>
              <a:rect l="l" t="t" r="r" b="b"/>
              <a:pathLst>
                <a:path w="9525" h="952500">
                  <a:moveTo>
                    <a:pt x="9144" y="952500"/>
                  </a:moveTo>
                  <a:lnTo>
                    <a:pt x="9144" y="0"/>
                  </a:lnTo>
                  <a:lnTo>
                    <a:pt x="0" y="0"/>
                  </a:lnTo>
                  <a:lnTo>
                    <a:pt x="0" y="952500"/>
                  </a:lnTo>
                  <a:lnTo>
                    <a:pt x="9144" y="95250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51" name="object 51"/>
          <p:cNvGrpSpPr/>
          <p:nvPr/>
        </p:nvGrpSpPr>
        <p:grpSpPr>
          <a:xfrm>
            <a:off x="6675881" y="5223128"/>
            <a:ext cx="1191260" cy="963294"/>
            <a:chOff x="6675881" y="5223128"/>
            <a:chExt cx="1191260" cy="963294"/>
          </a:xfrm>
        </p:grpSpPr>
        <p:sp>
          <p:nvSpPr>
            <p:cNvPr id="52" name="object 52"/>
            <p:cNvSpPr/>
            <p:nvPr/>
          </p:nvSpPr>
          <p:spPr>
            <a:xfrm>
              <a:off x="6675881" y="5223509"/>
              <a:ext cx="1191260" cy="0"/>
            </a:xfrm>
            <a:custGeom>
              <a:avLst/>
              <a:gdLst/>
              <a:ahLst/>
              <a:cxnLst/>
              <a:rect l="l" t="t" r="r" b="b"/>
              <a:pathLst>
                <a:path w="1191259">
                  <a:moveTo>
                    <a:pt x="0" y="0"/>
                  </a:moveTo>
                  <a:lnTo>
                    <a:pt x="1191006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3" name="object 53"/>
            <p:cNvSpPr/>
            <p:nvPr/>
          </p:nvSpPr>
          <p:spPr>
            <a:xfrm>
              <a:off x="6676643" y="5224271"/>
              <a:ext cx="1190625" cy="9525"/>
            </a:xfrm>
            <a:custGeom>
              <a:avLst/>
              <a:gdLst/>
              <a:ahLst/>
              <a:cxnLst/>
              <a:rect l="l" t="t" r="r" b="b"/>
              <a:pathLst>
                <a:path w="1190625" h="9525">
                  <a:moveTo>
                    <a:pt x="1190244" y="9143"/>
                  </a:moveTo>
                  <a:lnTo>
                    <a:pt x="1190244" y="0"/>
                  </a:lnTo>
                  <a:lnTo>
                    <a:pt x="0" y="0"/>
                  </a:lnTo>
                  <a:lnTo>
                    <a:pt x="0" y="9143"/>
                  </a:lnTo>
                  <a:lnTo>
                    <a:pt x="1190244" y="9143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4" name="object 54"/>
            <p:cNvSpPr/>
            <p:nvPr/>
          </p:nvSpPr>
          <p:spPr>
            <a:xfrm>
              <a:off x="6675881" y="5985509"/>
              <a:ext cx="1191260" cy="0"/>
            </a:xfrm>
            <a:custGeom>
              <a:avLst/>
              <a:gdLst/>
              <a:ahLst/>
              <a:cxnLst/>
              <a:rect l="l" t="t" r="r" b="b"/>
              <a:pathLst>
                <a:path w="1191259">
                  <a:moveTo>
                    <a:pt x="0" y="0"/>
                  </a:moveTo>
                  <a:lnTo>
                    <a:pt x="1191006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5" name="object 55"/>
            <p:cNvSpPr/>
            <p:nvPr/>
          </p:nvSpPr>
          <p:spPr>
            <a:xfrm>
              <a:off x="6676643" y="5986271"/>
              <a:ext cx="1190625" cy="9525"/>
            </a:xfrm>
            <a:custGeom>
              <a:avLst/>
              <a:gdLst/>
              <a:ahLst/>
              <a:cxnLst/>
              <a:rect l="l" t="t" r="r" b="b"/>
              <a:pathLst>
                <a:path w="1190625" h="9525">
                  <a:moveTo>
                    <a:pt x="1190244" y="9143"/>
                  </a:moveTo>
                  <a:lnTo>
                    <a:pt x="1190244" y="0"/>
                  </a:lnTo>
                  <a:lnTo>
                    <a:pt x="0" y="0"/>
                  </a:lnTo>
                  <a:lnTo>
                    <a:pt x="0" y="9143"/>
                  </a:lnTo>
                  <a:lnTo>
                    <a:pt x="1190244" y="9143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6" name="object 56"/>
            <p:cNvSpPr/>
            <p:nvPr/>
          </p:nvSpPr>
          <p:spPr>
            <a:xfrm>
              <a:off x="7152131" y="5233415"/>
              <a:ext cx="0" cy="952500"/>
            </a:xfrm>
            <a:custGeom>
              <a:avLst/>
              <a:gdLst/>
              <a:ahLst/>
              <a:cxnLst/>
              <a:rect l="l" t="t" r="r" b="b"/>
              <a:pathLst>
                <a:path h="952500">
                  <a:moveTo>
                    <a:pt x="0" y="0"/>
                  </a:moveTo>
                  <a:lnTo>
                    <a:pt x="0" y="95250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7" name="object 57"/>
            <p:cNvSpPr/>
            <p:nvPr/>
          </p:nvSpPr>
          <p:spPr>
            <a:xfrm>
              <a:off x="7152893" y="5233415"/>
              <a:ext cx="9525" cy="952500"/>
            </a:xfrm>
            <a:custGeom>
              <a:avLst/>
              <a:gdLst/>
              <a:ahLst/>
              <a:cxnLst/>
              <a:rect l="l" t="t" r="r" b="b"/>
              <a:pathLst>
                <a:path w="9525" h="952500">
                  <a:moveTo>
                    <a:pt x="9143" y="952500"/>
                  </a:moveTo>
                  <a:lnTo>
                    <a:pt x="9143" y="0"/>
                  </a:lnTo>
                  <a:lnTo>
                    <a:pt x="0" y="0"/>
                  </a:lnTo>
                  <a:lnTo>
                    <a:pt x="0" y="952500"/>
                  </a:lnTo>
                  <a:lnTo>
                    <a:pt x="9143" y="95250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58" name="object 58"/>
          <p:cNvSpPr/>
          <p:nvPr/>
        </p:nvSpPr>
        <p:spPr>
          <a:xfrm>
            <a:off x="8295893" y="1776983"/>
            <a:ext cx="1190625" cy="28575"/>
          </a:xfrm>
          <a:custGeom>
            <a:avLst/>
            <a:gdLst/>
            <a:ahLst/>
            <a:cxnLst/>
            <a:rect l="l" t="t" r="r" b="b"/>
            <a:pathLst>
              <a:path w="1190625" h="28575">
                <a:moveTo>
                  <a:pt x="1190244" y="28193"/>
                </a:moveTo>
                <a:lnTo>
                  <a:pt x="1190244" y="0"/>
                </a:lnTo>
                <a:lnTo>
                  <a:pt x="0" y="0"/>
                </a:lnTo>
                <a:lnTo>
                  <a:pt x="0" y="28193"/>
                </a:lnTo>
                <a:lnTo>
                  <a:pt x="1190244" y="28193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59" name="object 59"/>
          <p:cNvGrpSpPr/>
          <p:nvPr/>
        </p:nvGrpSpPr>
        <p:grpSpPr>
          <a:xfrm>
            <a:off x="8295131" y="4080890"/>
            <a:ext cx="1191260" cy="772795"/>
            <a:chOff x="8295131" y="4080890"/>
            <a:chExt cx="1191260" cy="772795"/>
          </a:xfrm>
        </p:grpSpPr>
        <p:sp>
          <p:nvSpPr>
            <p:cNvPr id="60" name="object 60"/>
            <p:cNvSpPr/>
            <p:nvPr/>
          </p:nvSpPr>
          <p:spPr>
            <a:xfrm>
              <a:off x="8771381" y="4090415"/>
              <a:ext cx="0" cy="762000"/>
            </a:xfrm>
            <a:custGeom>
              <a:avLst/>
              <a:gdLst/>
              <a:ahLst/>
              <a:cxnLst/>
              <a:rect l="l" t="t" r="r" b="b"/>
              <a:pathLst>
                <a:path h="762000">
                  <a:moveTo>
                    <a:pt x="0" y="0"/>
                  </a:moveTo>
                  <a:lnTo>
                    <a:pt x="0" y="76200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1" name="object 61"/>
            <p:cNvSpPr/>
            <p:nvPr/>
          </p:nvSpPr>
          <p:spPr>
            <a:xfrm>
              <a:off x="8771381" y="4091177"/>
              <a:ext cx="10160" cy="762000"/>
            </a:xfrm>
            <a:custGeom>
              <a:avLst/>
              <a:gdLst/>
              <a:ahLst/>
              <a:cxnLst/>
              <a:rect l="l" t="t" r="r" b="b"/>
              <a:pathLst>
                <a:path w="10159" h="762000">
                  <a:moveTo>
                    <a:pt x="9905" y="762000"/>
                  </a:moveTo>
                  <a:lnTo>
                    <a:pt x="9905" y="0"/>
                  </a:lnTo>
                  <a:lnTo>
                    <a:pt x="0" y="0"/>
                  </a:lnTo>
                  <a:lnTo>
                    <a:pt x="0" y="762000"/>
                  </a:lnTo>
                  <a:lnTo>
                    <a:pt x="9905" y="76200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2" name="object 62"/>
            <p:cNvSpPr/>
            <p:nvPr/>
          </p:nvSpPr>
          <p:spPr>
            <a:xfrm>
              <a:off x="8295131" y="4081271"/>
              <a:ext cx="1190625" cy="0"/>
            </a:xfrm>
            <a:custGeom>
              <a:avLst/>
              <a:gdLst/>
              <a:ahLst/>
              <a:cxnLst/>
              <a:rect l="l" t="t" r="r" b="b"/>
              <a:pathLst>
                <a:path w="1190625">
                  <a:moveTo>
                    <a:pt x="0" y="0"/>
                  </a:moveTo>
                  <a:lnTo>
                    <a:pt x="1190244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3" name="object 63"/>
            <p:cNvSpPr/>
            <p:nvPr/>
          </p:nvSpPr>
          <p:spPr>
            <a:xfrm>
              <a:off x="8295893" y="4081271"/>
              <a:ext cx="1190625" cy="10160"/>
            </a:xfrm>
            <a:custGeom>
              <a:avLst/>
              <a:gdLst/>
              <a:ahLst/>
              <a:cxnLst/>
              <a:rect l="l" t="t" r="r" b="b"/>
              <a:pathLst>
                <a:path w="1190625" h="10160">
                  <a:moveTo>
                    <a:pt x="1190244" y="9905"/>
                  </a:moveTo>
                  <a:lnTo>
                    <a:pt x="1190244" y="0"/>
                  </a:lnTo>
                  <a:lnTo>
                    <a:pt x="0" y="0"/>
                  </a:lnTo>
                  <a:lnTo>
                    <a:pt x="0" y="9905"/>
                  </a:lnTo>
                  <a:lnTo>
                    <a:pt x="1190244" y="990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4" name="object 64"/>
            <p:cNvSpPr/>
            <p:nvPr/>
          </p:nvSpPr>
          <p:spPr>
            <a:xfrm>
              <a:off x="8295131" y="4652771"/>
              <a:ext cx="1190625" cy="0"/>
            </a:xfrm>
            <a:custGeom>
              <a:avLst/>
              <a:gdLst/>
              <a:ahLst/>
              <a:cxnLst/>
              <a:rect l="l" t="t" r="r" b="b"/>
              <a:pathLst>
                <a:path w="1190625">
                  <a:moveTo>
                    <a:pt x="0" y="0"/>
                  </a:moveTo>
                  <a:lnTo>
                    <a:pt x="1190244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5" name="object 65"/>
            <p:cNvSpPr/>
            <p:nvPr/>
          </p:nvSpPr>
          <p:spPr>
            <a:xfrm>
              <a:off x="8295893" y="4652771"/>
              <a:ext cx="1190625" cy="10160"/>
            </a:xfrm>
            <a:custGeom>
              <a:avLst/>
              <a:gdLst/>
              <a:ahLst/>
              <a:cxnLst/>
              <a:rect l="l" t="t" r="r" b="b"/>
              <a:pathLst>
                <a:path w="1190625" h="10160">
                  <a:moveTo>
                    <a:pt x="1190244" y="9905"/>
                  </a:moveTo>
                  <a:lnTo>
                    <a:pt x="1190244" y="0"/>
                  </a:lnTo>
                  <a:lnTo>
                    <a:pt x="0" y="0"/>
                  </a:lnTo>
                  <a:lnTo>
                    <a:pt x="0" y="9905"/>
                  </a:lnTo>
                  <a:lnTo>
                    <a:pt x="1190244" y="990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aphicFrame>
        <p:nvGraphicFramePr>
          <p:cNvPr id="66" name="object 66"/>
          <p:cNvGraphicFramePr>
            <a:graphicFrameLocks noGrp="1"/>
          </p:cNvGraphicFramePr>
          <p:nvPr/>
        </p:nvGraphicFramePr>
        <p:xfrm>
          <a:off x="8289988" y="2175891"/>
          <a:ext cx="1206500" cy="153987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8069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0993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9851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 marR="15875" algn="r">
                        <a:lnSpc>
                          <a:spcPct val="100000"/>
                        </a:lnSpc>
                        <a:spcBef>
                          <a:spcPts val="90"/>
                        </a:spcBef>
                      </a:pPr>
                      <a:r>
                        <a:rPr sz="1100" spc="-15" dirty="0">
                          <a:latin typeface="Times New Roman"/>
                          <a:cs typeface="Times New Roman"/>
                        </a:rPr>
                        <a:t>785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11430" marB="0">
                    <a:lnL w="12700">
                      <a:solidFill>
                        <a:srgbClr val="000000"/>
                      </a:solidFill>
                      <a:prstDash val="solid"/>
                    </a:lnL>
                    <a:lnT w="12700">
                      <a:solidFill>
                        <a:srgbClr val="000000"/>
                      </a:solidFill>
                      <a:prstDash val="soli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0504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12700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R="20320" algn="r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r>
                        <a:rPr sz="1100" spc="-30" dirty="0">
                          <a:solidFill>
                            <a:srgbClr val="7F7F7F"/>
                          </a:solidFill>
                          <a:latin typeface="Times New Roman"/>
                          <a:cs typeface="Times New Roman"/>
                        </a:rPr>
                        <a:t>275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3810" marB="0">
                    <a:lnL w="12700">
                      <a:solidFill>
                        <a:srgbClr val="000000"/>
                      </a:solidFill>
                      <a:prstDash val="soli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90504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12700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R="20320" algn="r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r>
                        <a:rPr sz="1100" spc="-30" dirty="0">
                          <a:solidFill>
                            <a:srgbClr val="7F7F7F"/>
                          </a:solidFill>
                          <a:latin typeface="Times New Roman"/>
                          <a:cs typeface="Times New Roman"/>
                        </a:rPr>
                        <a:t>150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3810" marB="0">
                    <a:lnL w="12700">
                      <a:solidFill>
                        <a:srgbClr val="000000"/>
                      </a:solidFill>
                      <a:prstDash val="soli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90504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12700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R="15875" algn="r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r>
                        <a:rPr sz="1100" spc="-10" dirty="0">
                          <a:solidFill>
                            <a:srgbClr val="7F7F7F"/>
                          </a:solidFill>
                          <a:latin typeface="Times New Roman"/>
                          <a:cs typeface="Times New Roman"/>
                        </a:rPr>
                        <a:t>60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3810" marB="0">
                    <a:lnL w="12700">
                      <a:solidFill>
                        <a:srgbClr val="000000"/>
                      </a:solidFill>
                      <a:prstDash val="soli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90504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12700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R="20320" algn="r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r>
                        <a:rPr sz="1100" spc="-30" dirty="0">
                          <a:solidFill>
                            <a:srgbClr val="7F7F7F"/>
                          </a:solidFill>
                          <a:latin typeface="Times New Roman"/>
                          <a:cs typeface="Times New Roman"/>
                        </a:rPr>
                        <a:t>300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3810" marB="0">
                    <a:lnL w="12700">
                      <a:solidFill>
                        <a:srgbClr val="000000"/>
                      </a:solidFill>
                      <a:prstDash val="soli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90504">
                <a:tc>
                  <a:txBody>
                    <a:bodyPr/>
                    <a:lstStyle/>
                    <a:p>
                      <a:pPr marR="14604" algn="r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r>
                        <a:rPr sz="1100" spc="-30" dirty="0">
                          <a:latin typeface="Times New Roman"/>
                          <a:cs typeface="Times New Roman"/>
                        </a:rPr>
                        <a:t>275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3810" marB="0">
                    <a:lnR w="12700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82464">
                <a:tc>
                  <a:txBody>
                    <a:bodyPr/>
                    <a:lstStyle/>
                    <a:p>
                      <a:pPr marR="15240" algn="r">
                        <a:lnSpc>
                          <a:spcPts val="1305"/>
                        </a:lnSpc>
                        <a:spcBef>
                          <a:spcPts val="30"/>
                        </a:spcBef>
                      </a:pPr>
                      <a:r>
                        <a:rPr sz="1100" spc="-30" dirty="0">
                          <a:solidFill>
                            <a:srgbClr val="7F7F7F"/>
                          </a:solidFill>
                          <a:latin typeface="Times New Roman"/>
                          <a:cs typeface="Times New Roman"/>
                        </a:rPr>
                        <a:t>275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3810" marB="0">
                    <a:lnR w="12700">
                      <a:solidFill>
                        <a:srgbClr val="000000"/>
                      </a:solidFill>
                      <a:prstDash val="solid"/>
                    </a:lnR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95643">
                <a:tc>
                  <a:txBody>
                    <a:bodyPr/>
                    <a:lstStyle/>
                    <a:p>
                      <a:pPr marR="10795" algn="r">
                        <a:lnSpc>
                          <a:spcPct val="100000"/>
                        </a:lnSpc>
                        <a:spcBef>
                          <a:spcPts val="90"/>
                        </a:spcBef>
                      </a:pPr>
                      <a:r>
                        <a:rPr sz="1100" spc="-15" dirty="0">
                          <a:latin typeface="Times New Roman"/>
                          <a:cs typeface="Times New Roman"/>
                        </a:rPr>
                        <a:t>510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11430" marB="0"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T w="12700">
                      <a:solidFill>
                        <a:srgbClr val="000000"/>
                      </a:solidFill>
                      <a:prstDash val="soli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92" name="object 92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240"/>
              </a:lnSpc>
            </a:pPr>
            <a:fld id="{81D60167-4931-47E6-BA6A-407CBD079E47}" type="slidenum">
              <a:rPr dirty="0"/>
              <a:t>6</a:t>
            </a:fld>
            <a:endParaRPr dirty="0"/>
          </a:p>
        </p:txBody>
      </p:sp>
      <p:graphicFrame>
        <p:nvGraphicFramePr>
          <p:cNvPr id="67" name="object 67"/>
          <p:cNvGraphicFramePr>
            <a:graphicFrameLocks noGrp="1"/>
          </p:cNvGraphicFramePr>
          <p:nvPr/>
        </p:nvGraphicFramePr>
        <p:xfrm>
          <a:off x="1420431" y="3919731"/>
          <a:ext cx="8086090" cy="93345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01739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806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2646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215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271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69278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92710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69342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730884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</a:tblGrid>
              <a:tr h="16154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8575">
                        <a:lnSpc>
                          <a:spcPts val="1170"/>
                        </a:lnSpc>
                      </a:pPr>
                      <a:r>
                        <a:rPr sz="1100" spc="20" dirty="0">
                          <a:latin typeface="Times New Roman"/>
                          <a:cs typeface="Times New Roman"/>
                        </a:rPr>
                        <a:t>Uses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238760" algn="r">
                        <a:lnSpc>
                          <a:spcPts val="1170"/>
                        </a:lnSpc>
                      </a:pPr>
                      <a:r>
                        <a:rPr sz="1100" spc="10" dirty="0">
                          <a:latin typeface="Times New Roman"/>
                          <a:cs typeface="Times New Roman"/>
                        </a:rPr>
                        <a:t>Resources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40029">
                        <a:lnSpc>
                          <a:spcPts val="1170"/>
                        </a:lnSpc>
                      </a:pPr>
                      <a:r>
                        <a:rPr sz="1100" spc="20" dirty="0">
                          <a:latin typeface="Times New Roman"/>
                          <a:cs typeface="Times New Roman"/>
                        </a:rPr>
                        <a:t>Uses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238760" algn="r">
                        <a:lnSpc>
                          <a:spcPts val="1170"/>
                        </a:lnSpc>
                      </a:pPr>
                      <a:r>
                        <a:rPr sz="1100" spc="10" dirty="0">
                          <a:latin typeface="Times New Roman"/>
                          <a:cs typeface="Times New Roman"/>
                        </a:rPr>
                        <a:t>Resources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40029">
                        <a:lnSpc>
                          <a:spcPts val="1170"/>
                        </a:lnSpc>
                      </a:pPr>
                      <a:r>
                        <a:rPr sz="1100" spc="20" dirty="0">
                          <a:latin typeface="Times New Roman"/>
                          <a:cs typeface="Times New Roman"/>
                        </a:rPr>
                        <a:t>Uses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238760" algn="r">
                        <a:lnSpc>
                          <a:spcPts val="1170"/>
                        </a:lnSpc>
                      </a:pPr>
                      <a:r>
                        <a:rPr sz="1100" spc="10" dirty="0">
                          <a:latin typeface="Times New Roman"/>
                          <a:cs typeface="Times New Roman"/>
                        </a:rPr>
                        <a:t>Resources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40029">
                        <a:lnSpc>
                          <a:spcPts val="1170"/>
                        </a:lnSpc>
                      </a:pPr>
                      <a:r>
                        <a:rPr sz="1100" spc="20" dirty="0">
                          <a:latin typeface="Times New Roman"/>
                          <a:cs typeface="Times New Roman"/>
                        </a:rPr>
                        <a:t>Uses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42545" algn="r">
                        <a:lnSpc>
                          <a:spcPts val="1170"/>
                        </a:lnSpc>
                      </a:pPr>
                      <a:r>
                        <a:rPr sz="1100" spc="10" dirty="0">
                          <a:latin typeface="Times New Roman"/>
                          <a:cs typeface="Times New Roman"/>
                        </a:rPr>
                        <a:t>Resources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9469">
                <a:tc>
                  <a:txBody>
                    <a:bodyPr/>
                    <a:lstStyle/>
                    <a:p>
                      <a:pPr marL="46355">
                        <a:lnSpc>
                          <a:spcPct val="100000"/>
                        </a:lnSpc>
                        <a:spcBef>
                          <a:spcPts val="130"/>
                        </a:spcBef>
                      </a:pPr>
                      <a:r>
                        <a:rPr sz="1100" spc="-15" dirty="0">
                          <a:latin typeface="Times New Roman"/>
                          <a:cs typeface="Times New Roman"/>
                        </a:rPr>
                        <a:t>Disposable</a:t>
                      </a:r>
                      <a:r>
                        <a:rPr sz="1100" spc="3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100" spc="-25" dirty="0">
                          <a:latin typeface="Times New Roman"/>
                          <a:cs typeface="Times New Roman"/>
                        </a:rPr>
                        <a:t>income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1651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232410" algn="r">
                        <a:lnSpc>
                          <a:spcPct val="100000"/>
                        </a:lnSpc>
                        <a:spcBef>
                          <a:spcPts val="130"/>
                        </a:spcBef>
                      </a:pPr>
                      <a:r>
                        <a:rPr sz="1100" spc="-15" dirty="0">
                          <a:latin typeface="Times New Roman"/>
                          <a:cs typeface="Times New Roman"/>
                        </a:rPr>
                        <a:t>225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1651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232410" algn="r">
                        <a:lnSpc>
                          <a:spcPct val="100000"/>
                        </a:lnSpc>
                        <a:spcBef>
                          <a:spcPts val="130"/>
                        </a:spcBef>
                      </a:pPr>
                      <a:r>
                        <a:rPr sz="1100" spc="-15" dirty="0">
                          <a:latin typeface="Times New Roman"/>
                          <a:cs typeface="Times New Roman"/>
                        </a:rPr>
                        <a:t>260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1651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232410" algn="r">
                        <a:lnSpc>
                          <a:spcPct val="100000"/>
                        </a:lnSpc>
                        <a:spcBef>
                          <a:spcPts val="130"/>
                        </a:spcBef>
                      </a:pPr>
                      <a:r>
                        <a:rPr sz="1100" spc="-15" dirty="0">
                          <a:latin typeface="Times New Roman"/>
                          <a:cs typeface="Times New Roman"/>
                        </a:rPr>
                        <a:t>25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1651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35560" algn="r">
                        <a:lnSpc>
                          <a:spcPct val="100000"/>
                        </a:lnSpc>
                        <a:spcBef>
                          <a:spcPts val="130"/>
                        </a:spcBef>
                      </a:pPr>
                      <a:r>
                        <a:rPr sz="1100" spc="-15" dirty="0">
                          <a:latin typeface="Times New Roman"/>
                          <a:cs typeface="Times New Roman"/>
                        </a:rPr>
                        <a:t>510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1651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74344">
                <a:tc>
                  <a:txBody>
                    <a:bodyPr/>
                    <a:lstStyle/>
                    <a:p>
                      <a:pPr marL="46355">
                        <a:lnSpc>
                          <a:spcPts val="1220"/>
                        </a:lnSpc>
                      </a:pPr>
                      <a:r>
                        <a:rPr sz="1100" spc="-30" dirty="0">
                          <a:latin typeface="Times New Roman"/>
                          <a:cs typeface="Times New Roman"/>
                        </a:rPr>
                        <a:t>F</a:t>
                      </a:r>
                      <a:r>
                        <a:rPr sz="1100" spc="-95" dirty="0">
                          <a:latin typeface="Times New Roman"/>
                          <a:cs typeface="Times New Roman"/>
                        </a:rPr>
                        <a:t>i</a:t>
                      </a:r>
                      <a:r>
                        <a:rPr sz="1100" spc="-35" dirty="0">
                          <a:latin typeface="Times New Roman"/>
                          <a:cs typeface="Times New Roman"/>
                        </a:rPr>
                        <a:t>n</a:t>
                      </a:r>
                      <a:r>
                        <a:rPr sz="1100" spc="20" dirty="0">
                          <a:latin typeface="Times New Roman"/>
                          <a:cs typeface="Times New Roman"/>
                        </a:rPr>
                        <a:t>a</a:t>
                      </a:r>
                      <a:r>
                        <a:rPr sz="1100" dirty="0">
                          <a:latin typeface="Times New Roman"/>
                          <a:cs typeface="Times New Roman"/>
                        </a:rPr>
                        <a:t>l</a:t>
                      </a:r>
                      <a:r>
                        <a:rPr sz="1100" spc="-6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100" spc="20" dirty="0">
                          <a:latin typeface="Times New Roman"/>
                          <a:cs typeface="Times New Roman"/>
                        </a:rPr>
                        <a:t>c</a:t>
                      </a:r>
                      <a:r>
                        <a:rPr sz="1100" spc="-35" dirty="0">
                          <a:latin typeface="Times New Roman"/>
                          <a:cs typeface="Times New Roman"/>
                        </a:rPr>
                        <a:t>o</a:t>
                      </a:r>
                      <a:r>
                        <a:rPr sz="1100" spc="-45" dirty="0">
                          <a:latin typeface="Times New Roman"/>
                          <a:cs typeface="Times New Roman"/>
                        </a:rPr>
                        <a:t>n</a:t>
                      </a:r>
                      <a:r>
                        <a:rPr sz="1100" spc="10" dirty="0">
                          <a:latin typeface="Times New Roman"/>
                          <a:cs typeface="Times New Roman"/>
                        </a:rPr>
                        <a:t>s</a:t>
                      </a:r>
                      <a:r>
                        <a:rPr sz="1100" spc="-35" dirty="0">
                          <a:latin typeface="Times New Roman"/>
                          <a:cs typeface="Times New Roman"/>
                        </a:rPr>
                        <a:t>u</a:t>
                      </a:r>
                      <a:r>
                        <a:rPr sz="1100" spc="-55" dirty="0">
                          <a:latin typeface="Times New Roman"/>
                          <a:cs typeface="Times New Roman"/>
                        </a:rPr>
                        <a:t>m</a:t>
                      </a:r>
                      <a:r>
                        <a:rPr sz="1100" spc="-35" dirty="0">
                          <a:latin typeface="Times New Roman"/>
                          <a:cs typeface="Times New Roman"/>
                        </a:rPr>
                        <a:t>p</a:t>
                      </a:r>
                      <a:r>
                        <a:rPr sz="1100" spc="-15" dirty="0">
                          <a:latin typeface="Times New Roman"/>
                          <a:cs typeface="Times New Roman"/>
                        </a:rPr>
                        <a:t>t</a:t>
                      </a:r>
                      <a:r>
                        <a:rPr sz="1100" spc="-95" dirty="0">
                          <a:latin typeface="Times New Roman"/>
                          <a:cs typeface="Times New Roman"/>
                        </a:rPr>
                        <a:t>i</a:t>
                      </a:r>
                      <a:r>
                        <a:rPr sz="1100" spc="-35" dirty="0">
                          <a:latin typeface="Times New Roman"/>
                          <a:cs typeface="Times New Roman"/>
                        </a:rPr>
                        <a:t>o</a:t>
                      </a:r>
                      <a:r>
                        <a:rPr sz="1100" dirty="0">
                          <a:latin typeface="Times New Roman"/>
                          <a:cs typeface="Times New Roman"/>
                        </a:rPr>
                        <a:t>n</a:t>
                      </a:r>
                      <a:r>
                        <a:rPr sz="1100" spc="-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100" spc="25" dirty="0">
                          <a:latin typeface="Times New Roman"/>
                          <a:cs typeface="Times New Roman"/>
                        </a:rPr>
                        <a:t>e</a:t>
                      </a:r>
                      <a:r>
                        <a:rPr sz="1100" spc="-45" dirty="0">
                          <a:latin typeface="Times New Roman"/>
                          <a:cs typeface="Times New Roman"/>
                        </a:rPr>
                        <a:t>x</a:t>
                      </a:r>
                      <a:r>
                        <a:rPr sz="1100" spc="-35" dirty="0">
                          <a:latin typeface="Times New Roman"/>
                          <a:cs typeface="Times New Roman"/>
                        </a:rPr>
                        <a:t>p</a:t>
                      </a:r>
                      <a:r>
                        <a:rPr sz="1100" spc="20" dirty="0">
                          <a:latin typeface="Times New Roman"/>
                          <a:cs typeface="Times New Roman"/>
                        </a:rPr>
                        <a:t>e</a:t>
                      </a:r>
                      <a:r>
                        <a:rPr sz="1100" spc="-35" dirty="0">
                          <a:latin typeface="Times New Roman"/>
                          <a:cs typeface="Times New Roman"/>
                        </a:rPr>
                        <a:t>n</a:t>
                      </a:r>
                      <a:r>
                        <a:rPr sz="1100" spc="-45" dirty="0">
                          <a:latin typeface="Times New Roman"/>
                          <a:cs typeface="Times New Roman"/>
                        </a:rPr>
                        <a:t>d</a:t>
                      </a:r>
                      <a:r>
                        <a:rPr sz="1100" spc="-85" dirty="0">
                          <a:latin typeface="Times New Roman"/>
                          <a:cs typeface="Times New Roman"/>
                        </a:rPr>
                        <a:t>i</a:t>
                      </a:r>
                      <a:r>
                        <a:rPr sz="1100" spc="-15" dirty="0">
                          <a:latin typeface="Times New Roman"/>
                          <a:cs typeface="Times New Roman"/>
                        </a:rPr>
                        <a:t>t</a:t>
                      </a:r>
                      <a:r>
                        <a:rPr sz="1100" spc="-45" dirty="0">
                          <a:latin typeface="Times New Roman"/>
                          <a:cs typeface="Times New Roman"/>
                        </a:rPr>
                        <a:t>u</a:t>
                      </a:r>
                      <a:r>
                        <a:rPr sz="1100" dirty="0">
                          <a:latin typeface="Times New Roman"/>
                          <a:cs typeface="Times New Roman"/>
                        </a:rPr>
                        <a:t>re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14604" algn="r">
                        <a:lnSpc>
                          <a:spcPts val="1220"/>
                        </a:lnSpc>
                      </a:pPr>
                      <a:r>
                        <a:rPr sz="1100" spc="-30" dirty="0">
                          <a:latin typeface="Times New Roman"/>
                          <a:cs typeface="Times New Roman"/>
                        </a:rPr>
                        <a:t>300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 marR="10795" algn="r">
                        <a:lnSpc>
                          <a:spcPts val="1220"/>
                        </a:lnSpc>
                      </a:pPr>
                      <a:r>
                        <a:rPr sz="1100" dirty="0">
                          <a:latin typeface="Times New Roman"/>
                          <a:cs typeface="Times New Roman"/>
                        </a:rPr>
                        <a:t>0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 marR="10795" algn="r">
                        <a:lnSpc>
                          <a:spcPts val="1220"/>
                        </a:lnSpc>
                      </a:pPr>
                      <a:r>
                        <a:rPr sz="1100" dirty="0">
                          <a:latin typeface="Times New Roman"/>
                          <a:cs typeface="Times New Roman"/>
                        </a:rPr>
                        <a:t>0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 marR="10795" algn="r">
                        <a:lnSpc>
                          <a:spcPts val="1220"/>
                        </a:lnSpc>
                      </a:pPr>
                      <a:r>
                        <a:rPr sz="1100" spc="-15" dirty="0">
                          <a:latin typeface="Times New Roman"/>
                          <a:cs typeface="Times New Roman"/>
                        </a:rPr>
                        <a:t>300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82449">
                <a:tc>
                  <a:txBody>
                    <a:bodyPr/>
                    <a:lstStyle/>
                    <a:p>
                      <a:pPr marL="131445">
                        <a:lnSpc>
                          <a:spcPts val="1305"/>
                        </a:lnSpc>
                        <a:spcBef>
                          <a:spcPts val="30"/>
                        </a:spcBef>
                      </a:pPr>
                      <a:r>
                        <a:rPr sz="1100" spc="-5" dirty="0">
                          <a:latin typeface="Times New Roman"/>
                          <a:cs typeface="Times New Roman"/>
                        </a:rPr>
                        <a:t>Advertised</a:t>
                      </a:r>
                      <a:r>
                        <a:rPr sz="1100" spc="-3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100" spc="-10" dirty="0">
                          <a:latin typeface="Times New Roman"/>
                          <a:cs typeface="Times New Roman"/>
                        </a:rPr>
                        <a:t>product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3810" marB="0"/>
                </a:tc>
                <a:tc>
                  <a:txBody>
                    <a:bodyPr/>
                    <a:lstStyle/>
                    <a:p>
                      <a:pPr marR="10795" algn="r">
                        <a:lnSpc>
                          <a:spcPts val="1305"/>
                        </a:lnSpc>
                        <a:spcBef>
                          <a:spcPts val="30"/>
                        </a:spcBef>
                      </a:pPr>
                      <a:r>
                        <a:rPr sz="1100" spc="-15" dirty="0">
                          <a:solidFill>
                            <a:srgbClr val="7F7F7F"/>
                          </a:solidFill>
                          <a:latin typeface="Times New Roman"/>
                          <a:cs typeface="Times New Roman"/>
                        </a:rPr>
                        <a:t>300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3810" marB="0"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 marR="10795" algn="r">
                        <a:lnSpc>
                          <a:spcPts val="1305"/>
                        </a:lnSpc>
                        <a:spcBef>
                          <a:spcPts val="30"/>
                        </a:spcBef>
                      </a:pPr>
                      <a:r>
                        <a:rPr sz="1100" spc="-15" dirty="0">
                          <a:solidFill>
                            <a:srgbClr val="7F7F7F"/>
                          </a:solidFill>
                          <a:latin typeface="Times New Roman"/>
                          <a:cs typeface="Times New Roman"/>
                        </a:rPr>
                        <a:t>300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381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95643">
                <a:tc>
                  <a:txBody>
                    <a:bodyPr/>
                    <a:lstStyle/>
                    <a:p>
                      <a:pPr marL="46355">
                        <a:lnSpc>
                          <a:spcPct val="100000"/>
                        </a:lnSpc>
                        <a:spcBef>
                          <a:spcPts val="90"/>
                        </a:spcBef>
                      </a:pPr>
                      <a:r>
                        <a:rPr sz="1100" spc="-25" dirty="0">
                          <a:latin typeface="Times New Roman"/>
                          <a:cs typeface="Times New Roman"/>
                        </a:rPr>
                        <a:t>Saving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11430" marB="0"/>
                </a:tc>
                <a:tc>
                  <a:txBody>
                    <a:bodyPr/>
                    <a:lstStyle/>
                    <a:p>
                      <a:pPr marR="10795" algn="r">
                        <a:lnSpc>
                          <a:spcPct val="100000"/>
                        </a:lnSpc>
                        <a:spcBef>
                          <a:spcPts val="90"/>
                        </a:spcBef>
                      </a:pPr>
                      <a:r>
                        <a:rPr sz="1100" spc="-5" dirty="0">
                          <a:latin typeface="Times New Roman"/>
                          <a:cs typeface="Times New Roman"/>
                        </a:rPr>
                        <a:t>-75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11430" marB="0">
                    <a:lnT w="12700">
                      <a:solidFill>
                        <a:srgbClr val="000000"/>
                      </a:solidFill>
                      <a:prstDash val="solid"/>
                    </a:lnT>
                  </a:tcPr>
                </a:tc>
                <a:tc gridSpan="2">
                  <a:txBody>
                    <a:bodyPr/>
                    <a:lstStyle/>
                    <a:p>
                      <a:pPr marR="10795" algn="r">
                        <a:lnSpc>
                          <a:spcPct val="100000"/>
                        </a:lnSpc>
                        <a:spcBef>
                          <a:spcPts val="90"/>
                        </a:spcBef>
                      </a:pPr>
                      <a:r>
                        <a:rPr sz="1100" spc="-15" dirty="0">
                          <a:latin typeface="Times New Roman"/>
                          <a:cs typeface="Times New Roman"/>
                        </a:rPr>
                        <a:t>260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1143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 marR="10795" algn="r">
                        <a:lnSpc>
                          <a:spcPct val="100000"/>
                        </a:lnSpc>
                        <a:spcBef>
                          <a:spcPts val="90"/>
                        </a:spcBef>
                      </a:pPr>
                      <a:r>
                        <a:rPr sz="1100" spc="-15" dirty="0">
                          <a:latin typeface="Times New Roman"/>
                          <a:cs typeface="Times New Roman"/>
                        </a:rPr>
                        <a:t>25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1143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 marR="10795" algn="r">
                        <a:lnSpc>
                          <a:spcPct val="100000"/>
                        </a:lnSpc>
                        <a:spcBef>
                          <a:spcPts val="90"/>
                        </a:spcBef>
                      </a:pPr>
                      <a:r>
                        <a:rPr sz="1100" spc="-15" dirty="0">
                          <a:latin typeface="Times New Roman"/>
                          <a:cs typeface="Times New Roman"/>
                        </a:rPr>
                        <a:t>210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1143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68" name="object 68"/>
          <p:cNvSpPr txBox="1"/>
          <p:nvPr/>
        </p:nvSpPr>
        <p:spPr>
          <a:xfrm>
            <a:off x="3454401" y="5033736"/>
            <a:ext cx="405130" cy="19685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1100" spc="20" dirty="0">
                <a:latin typeface="Times New Roman"/>
                <a:cs typeface="Times New Roman"/>
              </a:rPr>
              <a:t>Ass</a:t>
            </a:r>
            <a:r>
              <a:rPr sz="1100" spc="35" dirty="0">
                <a:latin typeface="Times New Roman"/>
                <a:cs typeface="Times New Roman"/>
              </a:rPr>
              <a:t>e</a:t>
            </a:r>
            <a:r>
              <a:rPr sz="1100" spc="-10" dirty="0">
                <a:latin typeface="Times New Roman"/>
                <a:cs typeface="Times New Roman"/>
              </a:rPr>
              <a:t>t</a:t>
            </a:r>
            <a:r>
              <a:rPr sz="1100" spc="5" dirty="0">
                <a:latin typeface="Times New Roman"/>
                <a:cs typeface="Times New Roman"/>
              </a:rPr>
              <a:t>s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69" name="object 69"/>
          <p:cNvSpPr txBox="1"/>
          <p:nvPr/>
        </p:nvSpPr>
        <p:spPr>
          <a:xfrm>
            <a:off x="4064164" y="5033736"/>
            <a:ext cx="548005" cy="19685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1100" dirty="0">
                <a:latin typeface="Times New Roman"/>
                <a:cs typeface="Times New Roman"/>
              </a:rPr>
              <a:t>L</a:t>
            </a:r>
            <a:r>
              <a:rPr sz="1100" spc="-80" dirty="0">
                <a:latin typeface="Times New Roman"/>
                <a:cs typeface="Times New Roman"/>
              </a:rPr>
              <a:t>i</a:t>
            </a:r>
            <a:r>
              <a:rPr sz="1100" spc="30" dirty="0">
                <a:latin typeface="Times New Roman"/>
                <a:cs typeface="Times New Roman"/>
              </a:rPr>
              <a:t>a</a:t>
            </a:r>
            <a:r>
              <a:rPr sz="1100" spc="-25" dirty="0">
                <a:latin typeface="Times New Roman"/>
                <a:cs typeface="Times New Roman"/>
              </a:rPr>
              <a:t>b</a:t>
            </a:r>
            <a:r>
              <a:rPr sz="1100" spc="-90" dirty="0">
                <a:latin typeface="Times New Roman"/>
                <a:cs typeface="Times New Roman"/>
              </a:rPr>
              <a:t>i</a:t>
            </a:r>
            <a:r>
              <a:rPr sz="1100" spc="-80" dirty="0">
                <a:latin typeface="Times New Roman"/>
                <a:cs typeface="Times New Roman"/>
              </a:rPr>
              <a:t>l</a:t>
            </a:r>
            <a:r>
              <a:rPr sz="1100" spc="-90" dirty="0">
                <a:latin typeface="Times New Roman"/>
                <a:cs typeface="Times New Roman"/>
              </a:rPr>
              <a:t>i</a:t>
            </a:r>
            <a:r>
              <a:rPr sz="1100" spc="-10" dirty="0">
                <a:latin typeface="Times New Roman"/>
                <a:cs typeface="Times New Roman"/>
              </a:rPr>
              <a:t>t</a:t>
            </a:r>
            <a:r>
              <a:rPr sz="1100" spc="-80" dirty="0">
                <a:latin typeface="Times New Roman"/>
                <a:cs typeface="Times New Roman"/>
              </a:rPr>
              <a:t>i</a:t>
            </a:r>
            <a:r>
              <a:rPr sz="1100" spc="30" dirty="0">
                <a:latin typeface="Times New Roman"/>
                <a:cs typeface="Times New Roman"/>
              </a:rPr>
              <a:t>e</a:t>
            </a:r>
            <a:r>
              <a:rPr sz="1100" spc="5" dirty="0">
                <a:latin typeface="Times New Roman"/>
                <a:cs typeface="Times New Roman"/>
              </a:rPr>
              <a:t>s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70" name="object 70"/>
          <p:cNvSpPr txBox="1"/>
          <p:nvPr/>
        </p:nvSpPr>
        <p:spPr>
          <a:xfrm>
            <a:off x="5073268" y="5033736"/>
            <a:ext cx="405130" cy="19685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1100" spc="30" dirty="0">
                <a:latin typeface="Times New Roman"/>
                <a:cs typeface="Times New Roman"/>
              </a:rPr>
              <a:t>A</a:t>
            </a:r>
            <a:r>
              <a:rPr sz="1100" spc="15" dirty="0">
                <a:latin typeface="Times New Roman"/>
                <a:cs typeface="Times New Roman"/>
              </a:rPr>
              <a:t>ss</a:t>
            </a:r>
            <a:r>
              <a:rPr sz="1100" spc="30" dirty="0">
                <a:latin typeface="Times New Roman"/>
                <a:cs typeface="Times New Roman"/>
              </a:rPr>
              <a:t>e</a:t>
            </a:r>
            <a:r>
              <a:rPr sz="1100" spc="-10" dirty="0">
                <a:latin typeface="Times New Roman"/>
                <a:cs typeface="Times New Roman"/>
              </a:rPr>
              <a:t>t</a:t>
            </a:r>
            <a:r>
              <a:rPr sz="1100" spc="5" dirty="0">
                <a:latin typeface="Times New Roman"/>
                <a:cs typeface="Times New Roman"/>
              </a:rPr>
              <a:t>s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71" name="object 71"/>
          <p:cNvSpPr txBox="1"/>
          <p:nvPr/>
        </p:nvSpPr>
        <p:spPr>
          <a:xfrm>
            <a:off x="5682735" y="5033736"/>
            <a:ext cx="548640" cy="19685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1100" spc="-35" dirty="0">
                <a:latin typeface="Times New Roman"/>
                <a:cs typeface="Times New Roman"/>
              </a:rPr>
              <a:t>Liabilities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72" name="object 72"/>
          <p:cNvSpPr txBox="1"/>
          <p:nvPr/>
        </p:nvSpPr>
        <p:spPr>
          <a:xfrm>
            <a:off x="6692582" y="5033736"/>
            <a:ext cx="405130" cy="19685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1100" spc="30" dirty="0">
                <a:latin typeface="Times New Roman"/>
                <a:cs typeface="Times New Roman"/>
              </a:rPr>
              <a:t>A</a:t>
            </a:r>
            <a:r>
              <a:rPr sz="1100" spc="15" dirty="0">
                <a:latin typeface="Times New Roman"/>
                <a:cs typeface="Times New Roman"/>
              </a:rPr>
              <a:t>ss</a:t>
            </a:r>
            <a:r>
              <a:rPr sz="1100" spc="30" dirty="0">
                <a:latin typeface="Times New Roman"/>
                <a:cs typeface="Times New Roman"/>
              </a:rPr>
              <a:t>e</a:t>
            </a:r>
            <a:r>
              <a:rPr sz="1100" spc="-10" dirty="0">
                <a:latin typeface="Times New Roman"/>
                <a:cs typeface="Times New Roman"/>
              </a:rPr>
              <a:t>t</a:t>
            </a:r>
            <a:r>
              <a:rPr sz="1100" spc="5" dirty="0">
                <a:latin typeface="Times New Roman"/>
                <a:cs typeface="Times New Roman"/>
              </a:rPr>
              <a:t>s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73" name="object 73"/>
          <p:cNvSpPr txBox="1"/>
          <p:nvPr/>
        </p:nvSpPr>
        <p:spPr>
          <a:xfrm>
            <a:off x="7302048" y="5033736"/>
            <a:ext cx="548640" cy="19685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1100" spc="-35" dirty="0">
                <a:latin typeface="Times New Roman"/>
                <a:cs typeface="Times New Roman"/>
              </a:rPr>
              <a:t>Liabilities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74" name="object 74"/>
          <p:cNvSpPr txBox="1"/>
          <p:nvPr/>
        </p:nvSpPr>
        <p:spPr>
          <a:xfrm>
            <a:off x="8311881" y="5033736"/>
            <a:ext cx="405130" cy="19685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1100" spc="30" dirty="0">
                <a:latin typeface="Times New Roman"/>
                <a:cs typeface="Times New Roman"/>
              </a:rPr>
              <a:t>A</a:t>
            </a:r>
            <a:r>
              <a:rPr sz="1100" spc="15" dirty="0">
                <a:latin typeface="Times New Roman"/>
                <a:cs typeface="Times New Roman"/>
              </a:rPr>
              <a:t>ss</a:t>
            </a:r>
            <a:r>
              <a:rPr sz="1100" spc="30" dirty="0">
                <a:latin typeface="Times New Roman"/>
                <a:cs typeface="Times New Roman"/>
              </a:rPr>
              <a:t>e</a:t>
            </a:r>
            <a:r>
              <a:rPr sz="1100" spc="-10" dirty="0">
                <a:latin typeface="Times New Roman"/>
                <a:cs typeface="Times New Roman"/>
              </a:rPr>
              <a:t>t</a:t>
            </a:r>
            <a:r>
              <a:rPr sz="1100" spc="5" dirty="0">
                <a:latin typeface="Times New Roman"/>
                <a:cs typeface="Times New Roman"/>
              </a:rPr>
              <a:t>s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75" name="object 75"/>
          <p:cNvSpPr txBox="1"/>
          <p:nvPr/>
        </p:nvSpPr>
        <p:spPr>
          <a:xfrm>
            <a:off x="8921348" y="5033736"/>
            <a:ext cx="548005" cy="19685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1100" dirty="0">
                <a:latin typeface="Times New Roman"/>
                <a:cs typeface="Times New Roman"/>
              </a:rPr>
              <a:t>L</a:t>
            </a:r>
            <a:r>
              <a:rPr sz="1100" spc="-80" dirty="0">
                <a:latin typeface="Times New Roman"/>
                <a:cs typeface="Times New Roman"/>
              </a:rPr>
              <a:t>i</a:t>
            </a:r>
            <a:r>
              <a:rPr sz="1100" spc="30" dirty="0">
                <a:latin typeface="Times New Roman"/>
                <a:cs typeface="Times New Roman"/>
              </a:rPr>
              <a:t>a</a:t>
            </a:r>
            <a:r>
              <a:rPr sz="1100" spc="-25" dirty="0">
                <a:latin typeface="Times New Roman"/>
                <a:cs typeface="Times New Roman"/>
              </a:rPr>
              <a:t>b</a:t>
            </a:r>
            <a:r>
              <a:rPr sz="1100" spc="-90" dirty="0">
                <a:latin typeface="Times New Roman"/>
                <a:cs typeface="Times New Roman"/>
              </a:rPr>
              <a:t>i</a:t>
            </a:r>
            <a:r>
              <a:rPr sz="1100" spc="-80" dirty="0">
                <a:latin typeface="Times New Roman"/>
                <a:cs typeface="Times New Roman"/>
              </a:rPr>
              <a:t>l</a:t>
            </a:r>
            <a:r>
              <a:rPr sz="1100" spc="-90" dirty="0">
                <a:latin typeface="Times New Roman"/>
                <a:cs typeface="Times New Roman"/>
              </a:rPr>
              <a:t>i</a:t>
            </a:r>
            <a:r>
              <a:rPr sz="1100" spc="-10" dirty="0">
                <a:latin typeface="Times New Roman"/>
                <a:cs typeface="Times New Roman"/>
              </a:rPr>
              <a:t>t</a:t>
            </a:r>
            <a:r>
              <a:rPr sz="1100" spc="-80" dirty="0">
                <a:latin typeface="Times New Roman"/>
                <a:cs typeface="Times New Roman"/>
              </a:rPr>
              <a:t>i</a:t>
            </a:r>
            <a:r>
              <a:rPr sz="1100" spc="30" dirty="0">
                <a:latin typeface="Times New Roman"/>
                <a:cs typeface="Times New Roman"/>
              </a:rPr>
              <a:t>e</a:t>
            </a:r>
            <a:r>
              <a:rPr sz="1100" spc="5" dirty="0">
                <a:latin typeface="Times New Roman"/>
                <a:cs typeface="Times New Roman"/>
              </a:rPr>
              <a:t>s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76" name="object 76"/>
          <p:cNvSpPr txBox="1"/>
          <p:nvPr/>
        </p:nvSpPr>
        <p:spPr>
          <a:xfrm>
            <a:off x="6006338" y="5224241"/>
            <a:ext cx="230504" cy="19685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1100" spc="-25" dirty="0">
                <a:latin typeface="Times New Roman"/>
                <a:cs typeface="Times New Roman"/>
              </a:rPr>
              <a:t>2</a:t>
            </a:r>
            <a:r>
              <a:rPr sz="1100" spc="-35" dirty="0">
                <a:latin typeface="Times New Roman"/>
                <a:cs typeface="Times New Roman"/>
              </a:rPr>
              <a:t>6</a:t>
            </a:r>
            <a:r>
              <a:rPr sz="1100" spc="10" dirty="0">
                <a:latin typeface="Times New Roman"/>
                <a:cs typeface="Times New Roman"/>
              </a:rPr>
              <a:t>0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77" name="object 77"/>
          <p:cNvSpPr txBox="1"/>
          <p:nvPr/>
        </p:nvSpPr>
        <p:spPr>
          <a:xfrm>
            <a:off x="7692655" y="5224241"/>
            <a:ext cx="163195" cy="19685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1100" spc="-35" dirty="0">
                <a:latin typeface="Times New Roman"/>
                <a:cs typeface="Times New Roman"/>
              </a:rPr>
              <a:t>2</a:t>
            </a:r>
            <a:r>
              <a:rPr sz="1100" spc="10" dirty="0">
                <a:latin typeface="Times New Roman"/>
                <a:cs typeface="Times New Roman"/>
              </a:rPr>
              <a:t>5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78" name="object 78"/>
          <p:cNvSpPr txBox="1"/>
          <p:nvPr/>
        </p:nvSpPr>
        <p:spPr>
          <a:xfrm>
            <a:off x="5301691" y="5414746"/>
            <a:ext cx="230504" cy="19685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1100" spc="-25" dirty="0">
                <a:latin typeface="Times New Roman"/>
                <a:cs typeface="Times New Roman"/>
              </a:rPr>
              <a:t>2</a:t>
            </a:r>
            <a:r>
              <a:rPr sz="1100" spc="-35" dirty="0">
                <a:latin typeface="Times New Roman"/>
                <a:cs typeface="Times New Roman"/>
              </a:rPr>
              <a:t>1</a:t>
            </a:r>
            <a:r>
              <a:rPr sz="1100" spc="10" dirty="0">
                <a:latin typeface="Times New Roman"/>
                <a:cs typeface="Times New Roman"/>
              </a:rPr>
              <a:t>0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79" name="object 79"/>
          <p:cNvSpPr txBox="1"/>
          <p:nvPr/>
        </p:nvSpPr>
        <p:spPr>
          <a:xfrm>
            <a:off x="7054294" y="5414746"/>
            <a:ext cx="97155" cy="19685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1100" spc="10" dirty="0">
                <a:latin typeface="Times New Roman"/>
                <a:cs typeface="Times New Roman"/>
              </a:rPr>
              <a:t>0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80" name="object 80"/>
          <p:cNvSpPr txBox="1"/>
          <p:nvPr/>
        </p:nvSpPr>
        <p:spPr>
          <a:xfrm>
            <a:off x="5057394" y="5605271"/>
            <a:ext cx="475615" cy="380365"/>
          </a:xfrm>
          <a:prstGeom prst="rect">
            <a:avLst/>
          </a:prstGeom>
          <a:solidFill>
            <a:srgbClr val="F4B084"/>
          </a:solidFill>
        </p:spPr>
        <p:txBody>
          <a:bodyPr vert="horz" wrap="square" lIns="0" tIns="15875" rIns="0" bIns="0" rtlCol="0">
            <a:spAutoFit/>
          </a:bodyPr>
          <a:lstStyle/>
          <a:p>
            <a:pPr marR="5715" algn="r">
              <a:lnSpc>
                <a:spcPct val="100000"/>
              </a:lnSpc>
              <a:spcBef>
                <a:spcPts val="125"/>
              </a:spcBef>
            </a:pPr>
            <a:r>
              <a:rPr sz="1100" spc="-15" dirty="0">
                <a:solidFill>
                  <a:srgbClr val="7F7F7F"/>
                </a:solidFill>
                <a:latin typeface="Times New Roman"/>
                <a:cs typeface="Times New Roman"/>
              </a:rPr>
              <a:t>150</a:t>
            </a:r>
            <a:endParaRPr sz="1100">
              <a:latin typeface="Times New Roman"/>
              <a:cs typeface="Times New Roman"/>
            </a:endParaRPr>
          </a:p>
          <a:p>
            <a:pPr marR="10795" algn="r">
              <a:lnSpc>
                <a:spcPct val="100000"/>
              </a:lnSpc>
              <a:spcBef>
                <a:spcPts val="180"/>
              </a:spcBef>
            </a:pPr>
            <a:r>
              <a:rPr sz="1100" spc="-35" dirty="0">
                <a:solidFill>
                  <a:srgbClr val="7F7F7F"/>
                </a:solidFill>
                <a:latin typeface="Times New Roman"/>
                <a:cs typeface="Times New Roman"/>
              </a:rPr>
              <a:t>60</a:t>
            </a:r>
            <a:endParaRPr sz="1100">
              <a:latin typeface="Times New Roman"/>
              <a:cs typeface="Times New Roman"/>
            </a:endParaRPr>
          </a:p>
        </p:txBody>
      </p:sp>
      <p:graphicFrame>
        <p:nvGraphicFramePr>
          <p:cNvPr id="81" name="object 81"/>
          <p:cNvGraphicFramePr>
            <a:graphicFrameLocks noGrp="1"/>
          </p:cNvGraphicFramePr>
          <p:nvPr/>
        </p:nvGraphicFramePr>
        <p:xfrm>
          <a:off x="1437513" y="5223128"/>
          <a:ext cx="3190875" cy="96837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00533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7116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0929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6999">
                <a:tc>
                  <a:txBody>
                    <a:bodyPr/>
                    <a:lstStyle/>
                    <a:p>
                      <a:pPr marL="24130">
                        <a:lnSpc>
                          <a:spcPct val="100000"/>
                        </a:lnSpc>
                        <a:spcBef>
                          <a:spcPts val="90"/>
                        </a:spcBef>
                      </a:pPr>
                      <a:r>
                        <a:rPr sz="1100" spc="-25" dirty="0">
                          <a:latin typeface="Times New Roman"/>
                          <a:cs typeface="Times New Roman"/>
                        </a:rPr>
                        <a:t>Saving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 marL="24130">
                        <a:lnSpc>
                          <a:spcPts val="1275"/>
                        </a:lnSpc>
                        <a:spcBef>
                          <a:spcPts val="180"/>
                        </a:spcBef>
                      </a:pPr>
                      <a:r>
                        <a:rPr sz="1100" spc="-65" dirty="0">
                          <a:latin typeface="Times New Roman"/>
                          <a:cs typeface="Times New Roman"/>
                        </a:rPr>
                        <a:t>G</a:t>
                      </a:r>
                      <a:r>
                        <a:rPr sz="1100" spc="-5" dirty="0">
                          <a:latin typeface="Times New Roman"/>
                          <a:cs typeface="Times New Roman"/>
                        </a:rPr>
                        <a:t>r</a:t>
                      </a:r>
                      <a:r>
                        <a:rPr sz="1100" spc="-35" dirty="0">
                          <a:latin typeface="Times New Roman"/>
                          <a:cs typeface="Times New Roman"/>
                        </a:rPr>
                        <a:t>o</a:t>
                      </a:r>
                      <a:r>
                        <a:rPr sz="1100" spc="10" dirty="0">
                          <a:latin typeface="Times New Roman"/>
                          <a:cs typeface="Times New Roman"/>
                        </a:rPr>
                        <a:t>s</a:t>
                      </a:r>
                      <a:r>
                        <a:rPr sz="1100" dirty="0">
                          <a:latin typeface="Times New Roman"/>
                          <a:cs typeface="Times New Roman"/>
                        </a:rPr>
                        <a:t>s</a:t>
                      </a:r>
                      <a:r>
                        <a:rPr sz="1100" spc="3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100" spc="-5" dirty="0">
                          <a:latin typeface="Times New Roman"/>
                          <a:cs typeface="Times New Roman"/>
                        </a:rPr>
                        <a:t>f</a:t>
                      </a:r>
                      <a:r>
                        <a:rPr sz="1100" spc="-85" dirty="0">
                          <a:latin typeface="Times New Roman"/>
                          <a:cs typeface="Times New Roman"/>
                        </a:rPr>
                        <a:t>i</a:t>
                      </a:r>
                      <a:r>
                        <a:rPr sz="1100" spc="-45" dirty="0">
                          <a:latin typeface="Times New Roman"/>
                          <a:cs typeface="Times New Roman"/>
                        </a:rPr>
                        <a:t>x</a:t>
                      </a:r>
                      <a:r>
                        <a:rPr sz="1100" spc="25" dirty="0">
                          <a:latin typeface="Times New Roman"/>
                          <a:cs typeface="Times New Roman"/>
                        </a:rPr>
                        <a:t>e</a:t>
                      </a:r>
                      <a:r>
                        <a:rPr sz="1100" dirty="0">
                          <a:latin typeface="Times New Roman"/>
                          <a:cs typeface="Times New Roman"/>
                        </a:rPr>
                        <a:t>d</a:t>
                      </a:r>
                      <a:r>
                        <a:rPr sz="1100" spc="-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100" spc="25" dirty="0">
                          <a:latin typeface="Times New Roman"/>
                          <a:cs typeface="Times New Roman"/>
                        </a:rPr>
                        <a:t>c</a:t>
                      </a:r>
                      <a:r>
                        <a:rPr sz="1100" spc="20" dirty="0">
                          <a:latin typeface="Times New Roman"/>
                          <a:cs typeface="Times New Roman"/>
                        </a:rPr>
                        <a:t>a</a:t>
                      </a:r>
                      <a:r>
                        <a:rPr sz="1100" spc="-35" dirty="0">
                          <a:latin typeface="Times New Roman"/>
                          <a:cs typeface="Times New Roman"/>
                        </a:rPr>
                        <a:t>p</a:t>
                      </a:r>
                      <a:r>
                        <a:rPr sz="1100" spc="-95" dirty="0">
                          <a:latin typeface="Times New Roman"/>
                          <a:cs typeface="Times New Roman"/>
                        </a:rPr>
                        <a:t>i</a:t>
                      </a:r>
                      <a:r>
                        <a:rPr sz="1100" spc="-15" dirty="0">
                          <a:latin typeface="Times New Roman"/>
                          <a:cs typeface="Times New Roman"/>
                        </a:rPr>
                        <a:t>t</a:t>
                      </a:r>
                      <a:r>
                        <a:rPr sz="1100" spc="25" dirty="0">
                          <a:latin typeface="Times New Roman"/>
                          <a:cs typeface="Times New Roman"/>
                        </a:rPr>
                        <a:t>a</a:t>
                      </a:r>
                      <a:r>
                        <a:rPr sz="1100" dirty="0">
                          <a:latin typeface="Times New Roman"/>
                          <a:cs typeface="Times New Roman"/>
                        </a:rPr>
                        <a:t>l</a:t>
                      </a:r>
                      <a:r>
                        <a:rPr sz="1100" spc="-7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100" dirty="0">
                          <a:latin typeface="Times New Roman"/>
                          <a:cs typeface="Times New Roman"/>
                        </a:rPr>
                        <a:t>f</a:t>
                      </a:r>
                      <a:r>
                        <a:rPr sz="1100" spc="-45" dirty="0">
                          <a:latin typeface="Times New Roman"/>
                          <a:cs typeface="Times New Roman"/>
                        </a:rPr>
                        <a:t>o</a:t>
                      </a:r>
                      <a:r>
                        <a:rPr sz="1100" dirty="0">
                          <a:latin typeface="Times New Roman"/>
                          <a:cs typeface="Times New Roman"/>
                        </a:rPr>
                        <a:t>r</a:t>
                      </a:r>
                      <a:r>
                        <a:rPr sz="1100" spc="-55" dirty="0">
                          <a:latin typeface="Times New Roman"/>
                          <a:cs typeface="Times New Roman"/>
                        </a:rPr>
                        <a:t>m</a:t>
                      </a:r>
                      <a:r>
                        <a:rPr sz="1100" spc="25" dirty="0">
                          <a:latin typeface="Times New Roman"/>
                          <a:cs typeface="Times New Roman"/>
                        </a:rPr>
                        <a:t>a</a:t>
                      </a:r>
                      <a:r>
                        <a:rPr sz="1100" spc="-15" dirty="0">
                          <a:latin typeface="Times New Roman"/>
                          <a:cs typeface="Times New Roman"/>
                        </a:rPr>
                        <a:t>t</a:t>
                      </a:r>
                      <a:r>
                        <a:rPr sz="1100" spc="-95" dirty="0">
                          <a:latin typeface="Times New Roman"/>
                          <a:cs typeface="Times New Roman"/>
                        </a:rPr>
                        <a:t>i</a:t>
                      </a:r>
                      <a:r>
                        <a:rPr sz="1100" spc="-35" dirty="0">
                          <a:latin typeface="Times New Roman"/>
                          <a:cs typeface="Times New Roman"/>
                        </a:rPr>
                        <a:t>o</a:t>
                      </a:r>
                      <a:r>
                        <a:rPr sz="1100" dirty="0">
                          <a:latin typeface="Times New Roman"/>
                          <a:cs typeface="Times New Roman"/>
                        </a:rPr>
                        <a:t>n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11430" marB="0">
                    <a:lnL w="12700">
                      <a:solidFill>
                        <a:srgbClr val="000000"/>
                      </a:solidFill>
                      <a:prstDash val="solid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endParaRPr sz="1350">
                        <a:latin typeface="Times New Roman"/>
                        <a:cs typeface="Times New Roman"/>
                      </a:endParaRPr>
                    </a:p>
                    <a:p>
                      <a:pPr marR="10795" algn="r">
                        <a:lnSpc>
                          <a:spcPts val="1275"/>
                        </a:lnSpc>
                      </a:pPr>
                      <a:r>
                        <a:rPr sz="1100" dirty="0">
                          <a:latin typeface="Times New Roman"/>
                          <a:cs typeface="Times New Roman"/>
                        </a:rPr>
                        <a:t>0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5080" marB="0"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</a:tcPr>
                </a:tc>
                <a:tc rowSpan="2">
                  <a:txBody>
                    <a:bodyPr/>
                    <a:lstStyle/>
                    <a:p>
                      <a:pPr marR="15240" algn="r">
                        <a:lnSpc>
                          <a:spcPct val="100000"/>
                        </a:lnSpc>
                        <a:spcBef>
                          <a:spcPts val="90"/>
                        </a:spcBef>
                      </a:pPr>
                      <a:r>
                        <a:rPr sz="1100" spc="-5" dirty="0">
                          <a:latin typeface="Times New Roman"/>
                          <a:cs typeface="Times New Roman"/>
                        </a:rPr>
                        <a:t>-75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11430" marB="0">
                    <a:lnL w="12700">
                      <a:solidFill>
                        <a:srgbClr val="000000"/>
                      </a:solidFill>
                      <a:prstDash val="solid"/>
                    </a:lnL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5000">
                <a:tc>
                  <a:txBody>
                    <a:bodyPr/>
                    <a:lstStyle/>
                    <a:p>
                      <a:pPr marL="109220" marR="421005">
                        <a:lnSpc>
                          <a:spcPts val="1500"/>
                        </a:lnSpc>
                      </a:pPr>
                      <a:r>
                        <a:rPr sz="1100" spc="5" dirty="0">
                          <a:latin typeface="Times New Roman"/>
                          <a:cs typeface="Times New Roman"/>
                        </a:rPr>
                        <a:t>Software </a:t>
                      </a:r>
                      <a:r>
                        <a:rPr sz="1100" spc="-10" dirty="0">
                          <a:latin typeface="Times New Roman"/>
                          <a:cs typeface="Times New Roman"/>
                        </a:rPr>
                        <a:t>(platform </a:t>
                      </a:r>
                      <a:r>
                        <a:rPr sz="1100" spc="15" dirty="0">
                          <a:latin typeface="Times New Roman"/>
                          <a:cs typeface="Times New Roman"/>
                        </a:rPr>
                        <a:t>asset) </a:t>
                      </a:r>
                      <a:r>
                        <a:rPr sz="1100" spc="-26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100" spc="5" dirty="0">
                          <a:latin typeface="Times New Roman"/>
                          <a:cs typeface="Times New Roman"/>
                        </a:rPr>
                        <a:t>Software</a:t>
                      </a:r>
                      <a:r>
                        <a:rPr sz="1100" spc="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100" spc="5" dirty="0">
                          <a:latin typeface="Times New Roman"/>
                          <a:cs typeface="Times New Roman"/>
                        </a:rPr>
                        <a:t>(database</a:t>
                      </a:r>
                      <a:r>
                        <a:rPr sz="1100" spc="2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100" spc="15" dirty="0">
                          <a:latin typeface="Times New Roman"/>
                          <a:cs typeface="Times New Roman"/>
                        </a:rPr>
                        <a:t>asset)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12700">
                      <a:solidFill>
                        <a:srgbClr val="000000"/>
                      </a:solidFill>
                      <a:prstDash val="solid"/>
                    </a:lnR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11430" marB="0">
                    <a:lnL w="12700">
                      <a:solidFill>
                        <a:srgbClr val="000000"/>
                      </a:solidFill>
                      <a:prstDash val="solid"/>
                    </a:lnL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95643">
                <a:tc gridSpan="2">
                  <a:txBody>
                    <a:bodyPr/>
                    <a:lstStyle/>
                    <a:p>
                      <a:pPr marL="24130">
                        <a:lnSpc>
                          <a:spcPct val="100000"/>
                        </a:lnSpc>
                        <a:spcBef>
                          <a:spcPts val="90"/>
                        </a:spcBef>
                        <a:tabLst>
                          <a:tab pos="2272030" algn="l"/>
                        </a:tabLst>
                      </a:pPr>
                      <a:r>
                        <a:rPr sz="1100" spc="20" dirty="0">
                          <a:latin typeface="Times New Roman"/>
                          <a:cs typeface="Times New Roman"/>
                        </a:rPr>
                        <a:t>Net </a:t>
                      </a:r>
                      <a:r>
                        <a:rPr sz="1100" spc="-20" dirty="0">
                          <a:latin typeface="Times New Roman"/>
                          <a:cs typeface="Times New Roman"/>
                        </a:rPr>
                        <a:t>lending(+)/borrowing(-)	</a:t>
                      </a:r>
                      <a:r>
                        <a:rPr sz="1100" spc="-5" dirty="0">
                          <a:latin typeface="Times New Roman"/>
                          <a:cs typeface="Times New Roman"/>
                        </a:rPr>
                        <a:t>-75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1143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T w="12700">
                      <a:solidFill>
                        <a:srgbClr val="000000"/>
                      </a:solidFill>
                      <a:prstDash val="soli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82" name="object 82"/>
          <p:cNvSpPr txBox="1"/>
          <p:nvPr/>
        </p:nvSpPr>
        <p:spPr>
          <a:xfrm>
            <a:off x="5369067" y="5986260"/>
            <a:ext cx="158115" cy="19685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1100" spc="-35" dirty="0">
                <a:latin typeface="Times New Roman"/>
                <a:cs typeface="Times New Roman"/>
              </a:rPr>
              <a:t>50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83" name="object 83"/>
          <p:cNvSpPr txBox="1"/>
          <p:nvPr/>
        </p:nvSpPr>
        <p:spPr>
          <a:xfrm>
            <a:off x="6988339" y="5986260"/>
            <a:ext cx="158115" cy="19685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1100" spc="-35" dirty="0">
                <a:latin typeface="Times New Roman"/>
                <a:cs typeface="Times New Roman"/>
              </a:rPr>
              <a:t>25</a:t>
            </a:r>
            <a:endParaRPr sz="1100">
              <a:latin typeface="Times New Roman"/>
              <a:cs typeface="Times New Roman"/>
            </a:endParaRPr>
          </a:p>
        </p:txBody>
      </p:sp>
      <p:graphicFrame>
        <p:nvGraphicFramePr>
          <p:cNvPr id="84" name="object 84"/>
          <p:cNvGraphicFramePr>
            <a:graphicFrameLocks noGrp="1"/>
          </p:cNvGraphicFramePr>
          <p:nvPr/>
        </p:nvGraphicFramePr>
        <p:xfrm>
          <a:off x="8289988" y="5223128"/>
          <a:ext cx="1206500" cy="96837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8069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0993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98566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 marR="15875" algn="r">
                        <a:lnSpc>
                          <a:spcPct val="100000"/>
                        </a:lnSpc>
                        <a:spcBef>
                          <a:spcPts val="90"/>
                        </a:spcBef>
                      </a:pPr>
                      <a:r>
                        <a:rPr sz="1100" spc="-15" dirty="0">
                          <a:latin typeface="Times New Roman"/>
                          <a:cs typeface="Times New Roman"/>
                        </a:rPr>
                        <a:t>210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11430" marB="0">
                    <a:lnL w="12700">
                      <a:solidFill>
                        <a:srgbClr val="000000"/>
                      </a:solidFill>
                      <a:prstDash val="solid"/>
                    </a:lnL>
                    <a:lnT w="12700">
                      <a:solidFill>
                        <a:srgbClr val="000000"/>
                      </a:solidFill>
                      <a:prstDash val="soli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0504">
                <a:tc>
                  <a:txBody>
                    <a:bodyPr/>
                    <a:lstStyle/>
                    <a:p>
                      <a:pPr marR="10795" algn="r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r>
                        <a:rPr sz="1100" spc="-15" dirty="0">
                          <a:latin typeface="Times New Roman"/>
                          <a:cs typeface="Times New Roman"/>
                        </a:rPr>
                        <a:t>210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3810" marB="0">
                    <a:lnR w="12700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90504">
                <a:tc>
                  <a:txBody>
                    <a:bodyPr/>
                    <a:lstStyle/>
                    <a:p>
                      <a:pPr marR="15240" algn="r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r>
                        <a:rPr sz="1100" spc="-30" dirty="0">
                          <a:solidFill>
                            <a:srgbClr val="7F7F7F"/>
                          </a:solidFill>
                          <a:latin typeface="Times New Roman"/>
                          <a:cs typeface="Times New Roman"/>
                        </a:rPr>
                        <a:t>150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3810" marB="0">
                    <a:lnR w="12700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82423">
                <a:tc>
                  <a:txBody>
                    <a:bodyPr/>
                    <a:lstStyle/>
                    <a:p>
                      <a:pPr marR="10795" algn="r">
                        <a:lnSpc>
                          <a:spcPts val="1305"/>
                        </a:lnSpc>
                        <a:spcBef>
                          <a:spcPts val="30"/>
                        </a:spcBef>
                      </a:pPr>
                      <a:r>
                        <a:rPr sz="1100" spc="-10" dirty="0">
                          <a:solidFill>
                            <a:srgbClr val="7F7F7F"/>
                          </a:solidFill>
                          <a:latin typeface="Times New Roman"/>
                          <a:cs typeface="Times New Roman"/>
                        </a:rPr>
                        <a:t>60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3810" marB="0">
                    <a:lnR w="12700">
                      <a:solidFill>
                        <a:srgbClr val="000000"/>
                      </a:solidFill>
                      <a:prstDash val="solid"/>
                    </a:lnR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95643">
                <a:tc>
                  <a:txBody>
                    <a:bodyPr/>
                    <a:lstStyle/>
                    <a:p>
                      <a:pPr marR="10160" algn="r">
                        <a:lnSpc>
                          <a:spcPct val="100000"/>
                        </a:lnSpc>
                        <a:spcBef>
                          <a:spcPts val="90"/>
                        </a:spcBef>
                      </a:pPr>
                      <a:r>
                        <a:rPr sz="1100" dirty="0">
                          <a:latin typeface="Times New Roman"/>
                          <a:cs typeface="Times New Roman"/>
                        </a:rPr>
                        <a:t>0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11430" marB="0"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T w="12700">
                      <a:solidFill>
                        <a:srgbClr val="000000"/>
                      </a:solidFill>
                      <a:prstDash val="soli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5" name="object 85"/>
          <p:cNvSpPr txBox="1"/>
          <p:nvPr/>
        </p:nvSpPr>
        <p:spPr>
          <a:xfrm>
            <a:off x="5072888" y="1587220"/>
            <a:ext cx="1158240" cy="59626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R="3175" algn="ctr">
              <a:lnSpc>
                <a:spcPct val="100000"/>
              </a:lnSpc>
              <a:spcBef>
                <a:spcPts val="125"/>
              </a:spcBef>
            </a:pPr>
            <a:r>
              <a:rPr sz="1100" i="1" spc="15" dirty="0">
                <a:latin typeface="Times New Roman"/>
                <a:cs typeface="Times New Roman"/>
              </a:rPr>
              <a:t>Intermediary</a:t>
            </a:r>
            <a:endParaRPr sz="11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40"/>
              </a:spcBef>
            </a:pPr>
            <a:endParaRPr sz="1550">
              <a:latin typeface="Times New Roman"/>
              <a:cs typeface="Times New Roman"/>
            </a:endParaRPr>
          </a:p>
          <a:p>
            <a:pPr algn="ctr">
              <a:lnSpc>
                <a:spcPct val="100000"/>
              </a:lnSpc>
              <a:tabLst>
                <a:tab pos="542925" algn="l"/>
              </a:tabLst>
            </a:pPr>
            <a:r>
              <a:rPr sz="1100" spc="20" dirty="0">
                <a:latin typeface="Times New Roman"/>
                <a:cs typeface="Times New Roman"/>
              </a:rPr>
              <a:t>Uses	</a:t>
            </a:r>
            <a:r>
              <a:rPr sz="1100" spc="10" dirty="0">
                <a:latin typeface="Times New Roman"/>
                <a:cs typeface="Times New Roman"/>
              </a:rPr>
              <a:t>Resources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86" name="object 86"/>
          <p:cNvSpPr txBox="1"/>
          <p:nvPr/>
        </p:nvSpPr>
        <p:spPr>
          <a:xfrm>
            <a:off x="6949764" y="1587220"/>
            <a:ext cx="633730" cy="19685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1100" i="1" spc="15" dirty="0">
                <a:latin typeface="Times New Roman"/>
                <a:cs typeface="Times New Roman"/>
              </a:rPr>
              <a:t>Advertiser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87" name="object 87"/>
          <p:cNvSpPr txBox="1"/>
          <p:nvPr/>
        </p:nvSpPr>
        <p:spPr>
          <a:xfrm>
            <a:off x="8311408" y="1587220"/>
            <a:ext cx="1156970" cy="59626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R="12065" algn="ctr">
              <a:lnSpc>
                <a:spcPct val="100000"/>
              </a:lnSpc>
              <a:spcBef>
                <a:spcPts val="125"/>
              </a:spcBef>
            </a:pPr>
            <a:r>
              <a:rPr sz="1100" i="1" spc="15" dirty="0">
                <a:latin typeface="Times New Roman"/>
                <a:cs typeface="Times New Roman"/>
              </a:rPr>
              <a:t>Total</a:t>
            </a:r>
            <a:r>
              <a:rPr sz="1100" i="1" spc="-10" dirty="0">
                <a:latin typeface="Times New Roman"/>
                <a:cs typeface="Times New Roman"/>
              </a:rPr>
              <a:t> </a:t>
            </a:r>
            <a:r>
              <a:rPr sz="1100" i="1" spc="20" dirty="0">
                <a:latin typeface="Times New Roman"/>
                <a:cs typeface="Times New Roman"/>
              </a:rPr>
              <a:t>Economy</a:t>
            </a:r>
            <a:endParaRPr sz="11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40"/>
              </a:spcBef>
            </a:pPr>
            <a:endParaRPr sz="1550">
              <a:latin typeface="Times New Roman"/>
              <a:cs typeface="Times New Roman"/>
            </a:endParaRPr>
          </a:p>
          <a:p>
            <a:pPr algn="ctr">
              <a:lnSpc>
                <a:spcPct val="100000"/>
              </a:lnSpc>
              <a:tabLst>
                <a:tab pos="542290" algn="l"/>
              </a:tabLst>
            </a:pPr>
            <a:r>
              <a:rPr sz="1100" spc="20" dirty="0">
                <a:latin typeface="Times New Roman"/>
                <a:cs typeface="Times New Roman"/>
              </a:rPr>
              <a:t>Uses	</a:t>
            </a:r>
            <a:r>
              <a:rPr sz="1100" spc="10" dirty="0">
                <a:latin typeface="Times New Roman"/>
                <a:cs typeface="Times New Roman"/>
              </a:rPr>
              <a:t>Resources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88" name="object 88"/>
          <p:cNvSpPr txBox="1"/>
          <p:nvPr/>
        </p:nvSpPr>
        <p:spPr>
          <a:xfrm>
            <a:off x="587762" y="2711124"/>
            <a:ext cx="629920" cy="42481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>
              <a:lnSpc>
                <a:spcPct val="119100"/>
              </a:lnSpc>
              <a:spcBef>
                <a:spcPts val="95"/>
              </a:spcBef>
            </a:pPr>
            <a:r>
              <a:rPr sz="1100" spc="55" dirty="0">
                <a:latin typeface="Times New Roman"/>
                <a:cs typeface="Times New Roman"/>
              </a:rPr>
              <a:t>P</a:t>
            </a:r>
            <a:r>
              <a:rPr sz="1100" spc="5" dirty="0">
                <a:latin typeface="Times New Roman"/>
                <a:cs typeface="Times New Roman"/>
              </a:rPr>
              <a:t>r</a:t>
            </a:r>
            <a:r>
              <a:rPr sz="1100" spc="-35" dirty="0">
                <a:latin typeface="Times New Roman"/>
                <a:cs typeface="Times New Roman"/>
              </a:rPr>
              <a:t>od</a:t>
            </a:r>
            <a:r>
              <a:rPr sz="1100" spc="-25" dirty="0">
                <a:latin typeface="Times New Roman"/>
                <a:cs typeface="Times New Roman"/>
              </a:rPr>
              <a:t>u</a:t>
            </a:r>
            <a:r>
              <a:rPr sz="1100" spc="30" dirty="0">
                <a:latin typeface="Times New Roman"/>
                <a:cs typeface="Times New Roman"/>
              </a:rPr>
              <a:t>c</a:t>
            </a:r>
            <a:r>
              <a:rPr sz="1100" spc="-10" dirty="0">
                <a:latin typeface="Times New Roman"/>
                <a:cs typeface="Times New Roman"/>
              </a:rPr>
              <a:t>t</a:t>
            </a:r>
            <a:r>
              <a:rPr sz="1100" spc="-80" dirty="0">
                <a:latin typeface="Times New Roman"/>
                <a:cs typeface="Times New Roman"/>
              </a:rPr>
              <a:t>i</a:t>
            </a:r>
            <a:r>
              <a:rPr sz="1100" spc="-35" dirty="0">
                <a:latin typeface="Times New Roman"/>
                <a:cs typeface="Times New Roman"/>
              </a:rPr>
              <a:t>o</a:t>
            </a:r>
            <a:r>
              <a:rPr sz="1100" spc="5" dirty="0">
                <a:latin typeface="Times New Roman"/>
                <a:cs typeface="Times New Roman"/>
              </a:rPr>
              <a:t>n  </a:t>
            </a:r>
            <a:r>
              <a:rPr sz="1100" dirty="0">
                <a:latin typeface="Times New Roman"/>
                <a:cs typeface="Times New Roman"/>
              </a:rPr>
              <a:t>Account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89" name="object 89"/>
          <p:cNvSpPr txBox="1"/>
          <p:nvPr/>
        </p:nvSpPr>
        <p:spPr>
          <a:xfrm>
            <a:off x="587762" y="4138361"/>
            <a:ext cx="502920" cy="617220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 marR="5080" algn="just">
              <a:lnSpc>
                <a:spcPct val="116599"/>
              </a:lnSpc>
              <a:spcBef>
                <a:spcPts val="130"/>
              </a:spcBef>
            </a:pPr>
            <a:r>
              <a:rPr sz="1100" spc="15" dirty="0">
                <a:latin typeface="Times New Roman"/>
                <a:cs typeface="Times New Roman"/>
              </a:rPr>
              <a:t>Use </a:t>
            </a:r>
            <a:r>
              <a:rPr sz="1100" spc="-10" dirty="0">
                <a:latin typeface="Times New Roman"/>
                <a:cs typeface="Times New Roman"/>
              </a:rPr>
              <a:t>of </a:t>
            </a:r>
            <a:r>
              <a:rPr sz="1100" spc="-5" dirty="0">
                <a:latin typeface="Times New Roman"/>
                <a:cs typeface="Times New Roman"/>
              </a:rPr>
              <a:t> </a:t>
            </a:r>
            <a:r>
              <a:rPr sz="1100" spc="-10" dirty="0">
                <a:latin typeface="Times New Roman"/>
                <a:cs typeface="Times New Roman"/>
              </a:rPr>
              <a:t>Income </a:t>
            </a:r>
            <a:r>
              <a:rPr sz="1100" spc="-5" dirty="0">
                <a:latin typeface="Times New Roman"/>
                <a:cs typeface="Times New Roman"/>
              </a:rPr>
              <a:t> </a:t>
            </a:r>
            <a:r>
              <a:rPr sz="1100" spc="20" dirty="0">
                <a:latin typeface="Times New Roman"/>
                <a:cs typeface="Times New Roman"/>
              </a:rPr>
              <a:t>A</a:t>
            </a:r>
            <a:r>
              <a:rPr sz="1100" spc="35" dirty="0">
                <a:latin typeface="Times New Roman"/>
                <a:cs typeface="Times New Roman"/>
              </a:rPr>
              <a:t>c</a:t>
            </a:r>
            <a:r>
              <a:rPr sz="1100" spc="30" dirty="0">
                <a:latin typeface="Times New Roman"/>
                <a:cs typeface="Times New Roman"/>
              </a:rPr>
              <a:t>c</a:t>
            </a:r>
            <a:r>
              <a:rPr sz="1100" spc="-35" dirty="0">
                <a:latin typeface="Times New Roman"/>
                <a:cs typeface="Times New Roman"/>
              </a:rPr>
              <a:t>o</a:t>
            </a:r>
            <a:r>
              <a:rPr sz="1100" spc="-25" dirty="0">
                <a:latin typeface="Times New Roman"/>
                <a:cs typeface="Times New Roman"/>
              </a:rPr>
              <a:t>u</a:t>
            </a:r>
            <a:r>
              <a:rPr sz="1100" spc="-35" dirty="0">
                <a:latin typeface="Times New Roman"/>
                <a:cs typeface="Times New Roman"/>
              </a:rPr>
              <a:t>n</a:t>
            </a:r>
            <a:r>
              <a:rPr sz="1100" spc="5" dirty="0">
                <a:latin typeface="Times New Roman"/>
                <a:cs typeface="Times New Roman"/>
              </a:rPr>
              <a:t>t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90" name="object 90"/>
          <p:cNvSpPr txBox="1"/>
          <p:nvPr/>
        </p:nvSpPr>
        <p:spPr>
          <a:xfrm>
            <a:off x="587762" y="5472624"/>
            <a:ext cx="502920" cy="42481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>
              <a:lnSpc>
                <a:spcPct val="119100"/>
              </a:lnSpc>
              <a:spcBef>
                <a:spcPts val="95"/>
              </a:spcBef>
            </a:pPr>
            <a:r>
              <a:rPr sz="1100" spc="-10" dirty="0">
                <a:latin typeface="Times New Roman"/>
                <a:cs typeface="Times New Roman"/>
              </a:rPr>
              <a:t>Capital </a:t>
            </a:r>
            <a:r>
              <a:rPr sz="1100" spc="-5" dirty="0">
                <a:latin typeface="Times New Roman"/>
                <a:cs typeface="Times New Roman"/>
              </a:rPr>
              <a:t> </a:t>
            </a:r>
            <a:r>
              <a:rPr sz="1100" spc="20" dirty="0">
                <a:latin typeface="Times New Roman"/>
                <a:cs typeface="Times New Roman"/>
              </a:rPr>
              <a:t>A</a:t>
            </a:r>
            <a:r>
              <a:rPr sz="1100" spc="35" dirty="0">
                <a:latin typeface="Times New Roman"/>
                <a:cs typeface="Times New Roman"/>
              </a:rPr>
              <a:t>c</a:t>
            </a:r>
            <a:r>
              <a:rPr sz="1100" spc="30" dirty="0">
                <a:latin typeface="Times New Roman"/>
                <a:cs typeface="Times New Roman"/>
              </a:rPr>
              <a:t>c</a:t>
            </a:r>
            <a:r>
              <a:rPr sz="1100" spc="-35" dirty="0">
                <a:latin typeface="Times New Roman"/>
                <a:cs typeface="Times New Roman"/>
              </a:rPr>
              <a:t>o</a:t>
            </a:r>
            <a:r>
              <a:rPr sz="1100" spc="-25" dirty="0">
                <a:latin typeface="Times New Roman"/>
                <a:cs typeface="Times New Roman"/>
              </a:rPr>
              <a:t>u</a:t>
            </a:r>
            <a:r>
              <a:rPr sz="1100" spc="-35" dirty="0">
                <a:latin typeface="Times New Roman"/>
                <a:cs typeface="Times New Roman"/>
              </a:rPr>
              <a:t>n</a:t>
            </a:r>
            <a:r>
              <a:rPr sz="1100" spc="5" dirty="0">
                <a:latin typeface="Times New Roman"/>
                <a:cs typeface="Times New Roman"/>
              </a:rPr>
              <a:t>t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91" name="object 91"/>
          <p:cNvSpPr txBox="1"/>
          <p:nvPr/>
        </p:nvSpPr>
        <p:spPr>
          <a:xfrm>
            <a:off x="3692148" y="1587220"/>
            <a:ext cx="668655" cy="19685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1100" i="1" spc="30" dirty="0">
                <a:latin typeface="Times New Roman"/>
                <a:cs typeface="Times New Roman"/>
              </a:rPr>
              <a:t>H</a:t>
            </a:r>
            <a:r>
              <a:rPr sz="1100" i="1" spc="45" dirty="0">
                <a:latin typeface="Times New Roman"/>
                <a:cs typeface="Times New Roman"/>
              </a:rPr>
              <a:t>ou</a:t>
            </a:r>
            <a:r>
              <a:rPr sz="1100" i="1" spc="15" dirty="0">
                <a:latin typeface="Times New Roman"/>
                <a:cs typeface="Times New Roman"/>
              </a:rPr>
              <a:t>s</a:t>
            </a:r>
            <a:r>
              <a:rPr sz="1100" i="1" spc="30" dirty="0">
                <a:latin typeface="Times New Roman"/>
                <a:cs typeface="Times New Roman"/>
              </a:rPr>
              <a:t>e</a:t>
            </a:r>
            <a:r>
              <a:rPr sz="1100" i="1" spc="45" dirty="0">
                <a:latin typeface="Times New Roman"/>
                <a:cs typeface="Times New Roman"/>
              </a:rPr>
              <a:t>ho</a:t>
            </a:r>
            <a:r>
              <a:rPr sz="1100" i="1" spc="-10" dirty="0">
                <a:latin typeface="Times New Roman"/>
                <a:cs typeface="Times New Roman"/>
              </a:rPr>
              <a:t>l</a:t>
            </a:r>
            <a:r>
              <a:rPr sz="1100" i="1" spc="10" dirty="0">
                <a:latin typeface="Times New Roman"/>
                <a:cs typeface="Times New Roman"/>
              </a:rPr>
              <a:t>d</a:t>
            </a:r>
            <a:endParaRPr sz="11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916939" y="731011"/>
            <a:ext cx="6585584" cy="51308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3200" spc="-15" dirty="0">
                <a:solidFill>
                  <a:srgbClr val="9EA2A2"/>
                </a:solidFill>
              </a:rPr>
              <a:t>Current</a:t>
            </a:r>
            <a:r>
              <a:rPr sz="3200" spc="10" dirty="0">
                <a:solidFill>
                  <a:srgbClr val="9EA2A2"/>
                </a:solidFill>
              </a:rPr>
              <a:t> </a:t>
            </a:r>
            <a:r>
              <a:rPr sz="3200" spc="-35" dirty="0">
                <a:solidFill>
                  <a:srgbClr val="9EA2A2"/>
                </a:solidFill>
              </a:rPr>
              <a:t>Treatment:</a:t>
            </a:r>
            <a:r>
              <a:rPr sz="3200" spc="20" dirty="0">
                <a:solidFill>
                  <a:srgbClr val="9EA2A2"/>
                </a:solidFill>
              </a:rPr>
              <a:t> </a:t>
            </a:r>
            <a:r>
              <a:rPr sz="3200" spc="-5" dirty="0">
                <a:solidFill>
                  <a:srgbClr val="9EA2A2"/>
                </a:solidFill>
              </a:rPr>
              <a:t>Advertising</a:t>
            </a:r>
            <a:r>
              <a:rPr sz="3200" spc="15" dirty="0">
                <a:solidFill>
                  <a:srgbClr val="9EA2A2"/>
                </a:solidFill>
              </a:rPr>
              <a:t> </a:t>
            </a:r>
            <a:r>
              <a:rPr sz="3200" spc="-5" dirty="0">
                <a:solidFill>
                  <a:srgbClr val="9EA2A2"/>
                </a:solidFill>
              </a:rPr>
              <a:t>Services</a:t>
            </a:r>
            <a:endParaRPr sz="3200"/>
          </a:p>
        </p:txBody>
      </p:sp>
      <p:sp>
        <p:nvSpPr>
          <p:cNvPr id="3" name="object 3"/>
          <p:cNvSpPr txBox="1"/>
          <p:nvPr/>
        </p:nvSpPr>
        <p:spPr>
          <a:xfrm>
            <a:off x="6692148" y="1986442"/>
            <a:ext cx="309880" cy="19685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1100" spc="30" dirty="0">
                <a:latin typeface="Times New Roman"/>
                <a:cs typeface="Times New Roman"/>
              </a:rPr>
              <a:t>U</a:t>
            </a:r>
            <a:r>
              <a:rPr sz="1100" spc="15" dirty="0">
                <a:latin typeface="Times New Roman"/>
                <a:cs typeface="Times New Roman"/>
              </a:rPr>
              <a:t>s</a:t>
            </a:r>
            <a:r>
              <a:rPr sz="1100" spc="30" dirty="0">
                <a:latin typeface="Times New Roman"/>
                <a:cs typeface="Times New Roman"/>
              </a:rPr>
              <a:t>e</a:t>
            </a:r>
            <a:r>
              <a:rPr sz="1100" spc="5" dirty="0">
                <a:latin typeface="Times New Roman"/>
                <a:cs typeface="Times New Roman"/>
              </a:rPr>
              <a:t>s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7235400" y="1986442"/>
            <a:ext cx="614680" cy="19685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1100" spc="10" dirty="0">
                <a:latin typeface="Times New Roman"/>
                <a:cs typeface="Times New Roman"/>
              </a:rPr>
              <a:t>R</a:t>
            </a:r>
            <a:r>
              <a:rPr sz="1100" spc="30" dirty="0">
                <a:latin typeface="Times New Roman"/>
                <a:cs typeface="Times New Roman"/>
              </a:rPr>
              <a:t>e</a:t>
            </a:r>
            <a:r>
              <a:rPr sz="1100" spc="15" dirty="0">
                <a:latin typeface="Times New Roman"/>
                <a:cs typeface="Times New Roman"/>
              </a:rPr>
              <a:t>s</a:t>
            </a:r>
            <a:r>
              <a:rPr sz="1100" spc="-25" dirty="0">
                <a:latin typeface="Times New Roman"/>
                <a:cs typeface="Times New Roman"/>
              </a:rPr>
              <a:t>o</a:t>
            </a:r>
            <a:r>
              <a:rPr sz="1100" spc="-35" dirty="0">
                <a:latin typeface="Times New Roman"/>
                <a:cs typeface="Times New Roman"/>
              </a:rPr>
              <a:t>u</a:t>
            </a:r>
            <a:r>
              <a:rPr sz="1100" spc="5" dirty="0">
                <a:latin typeface="Times New Roman"/>
                <a:cs typeface="Times New Roman"/>
              </a:rPr>
              <a:t>r</a:t>
            </a:r>
            <a:r>
              <a:rPr sz="1100" spc="30" dirty="0">
                <a:latin typeface="Times New Roman"/>
                <a:cs typeface="Times New Roman"/>
              </a:rPr>
              <a:t>c</a:t>
            </a:r>
            <a:r>
              <a:rPr sz="1100" spc="35" dirty="0">
                <a:latin typeface="Times New Roman"/>
                <a:cs typeface="Times New Roman"/>
              </a:rPr>
              <a:t>e</a:t>
            </a:r>
            <a:r>
              <a:rPr sz="1100" spc="5" dirty="0">
                <a:latin typeface="Times New Roman"/>
                <a:cs typeface="Times New Roman"/>
              </a:rPr>
              <a:t>s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1454150" y="2176947"/>
            <a:ext cx="403860" cy="19685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1100" spc="-20" dirty="0">
                <a:latin typeface="Times New Roman"/>
                <a:cs typeface="Times New Roman"/>
              </a:rPr>
              <a:t>Output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1447800" y="2367533"/>
            <a:ext cx="2000250" cy="200025"/>
          </a:xfrm>
          <a:prstGeom prst="rect">
            <a:avLst/>
          </a:prstGeom>
          <a:solidFill>
            <a:srgbClr val="F4B084"/>
          </a:solidFill>
        </p:spPr>
        <p:txBody>
          <a:bodyPr vert="horz" wrap="square" lIns="0" tIns="15875" rIns="0" bIns="0" rtlCol="0">
            <a:spAutoFit/>
          </a:bodyPr>
          <a:lstStyle/>
          <a:p>
            <a:pPr marL="104139">
              <a:lnSpc>
                <a:spcPct val="100000"/>
              </a:lnSpc>
              <a:spcBef>
                <a:spcPts val="125"/>
              </a:spcBef>
            </a:pPr>
            <a:r>
              <a:rPr sz="1100" spc="-10" dirty="0">
                <a:latin typeface="Times New Roman"/>
                <a:cs typeface="Times New Roman"/>
              </a:rPr>
              <a:t>Predictive</a:t>
            </a:r>
            <a:r>
              <a:rPr sz="1100" spc="35" dirty="0">
                <a:latin typeface="Times New Roman"/>
                <a:cs typeface="Times New Roman"/>
              </a:rPr>
              <a:t> </a:t>
            </a:r>
            <a:r>
              <a:rPr sz="1100" spc="20" dirty="0">
                <a:latin typeface="Times New Roman"/>
                <a:cs typeface="Times New Roman"/>
              </a:rPr>
              <a:t>ad</a:t>
            </a:r>
            <a:r>
              <a:rPr sz="1100" spc="-1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Times New Roman"/>
                <a:cs typeface="Times New Roman"/>
              </a:rPr>
              <a:t>services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454150" y="2538859"/>
            <a:ext cx="1577975" cy="78803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97790" marR="5080" algn="just">
              <a:lnSpc>
                <a:spcPct val="113599"/>
              </a:lnSpc>
              <a:spcBef>
                <a:spcPts val="95"/>
              </a:spcBef>
            </a:pPr>
            <a:r>
              <a:rPr sz="1100" spc="5" dirty="0">
                <a:latin typeface="Times New Roman"/>
                <a:cs typeface="Times New Roman"/>
              </a:rPr>
              <a:t>Software </a:t>
            </a:r>
            <a:r>
              <a:rPr sz="1100" spc="-10" dirty="0">
                <a:latin typeface="Times New Roman"/>
                <a:cs typeface="Times New Roman"/>
              </a:rPr>
              <a:t>(platform </a:t>
            </a:r>
            <a:r>
              <a:rPr sz="1100" spc="15" dirty="0">
                <a:latin typeface="Times New Roman"/>
                <a:cs typeface="Times New Roman"/>
              </a:rPr>
              <a:t>asset) </a:t>
            </a:r>
            <a:r>
              <a:rPr sz="1100" spc="-260" dirty="0">
                <a:latin typeface="Times New Roman"/>
                <a:cs typeface="Times New Roman"/>
              </a:rPr>
              <a:t> </a:t>
            </a:r>
            <a:r>
              <a:rPr sz="1100" spc="5" dirty="0">
                <a:latin typeface="Times New Roman"/>
                <a:cs typeface="Times New Roman"/>
              </a:rPr>
              <a:t>Software (database </a:t>
            </a:r>
            <a:r>
              <a:rPr sz="1100" spc="15" dirty="0">
                <a:latin typeface="Times New Roman"/>
                <a:cs typeface="Times New Roman"/>
              </a:rPr>
              <a:t>asset) </a:t>
            </a:r>
            <a:r>
              <a:rPr sz="1100" spc="-260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Times New Roman"/>
                <a:cs typeface="Times New Roman"/>
              </a:rPr>
              <a:t>Advertised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spc="-10" dirty="0">
                <a:latin typeface="Times New Roman"/>
                <a:cs typeface="Times New Roman"/>
              </a:rPr>
              <a:t>product</a:t>
            </a:r>
            <a:endParaRPr sz="1100">
              <a:latin typeface="Times New Roman"/>
              <a:cs typeface="Times New Roman"/>
            </a:endParaRPr>
          </a:p>
          <a:p>
            <a:pPr marL="12700" algn="just">
              <a:lnSpc>
                <a:spcPct val="100000"/>
              </a:lnSpc>
              <a:spcBef>
                <a:spcPts val="180"/>
              </a:spcBef>
            </a:pPr>
            <a:r>
              <a:rPr sz="1100" spc="-10" dirty="0">
                <a:latin typeface="Times New Roman"/>
                <a:cs typeface="Times New Roman"/>
              </a:rPr>
              <a:t>Intermediate</a:t>
            </a:r>
            <a:r>
              <a:rPr sz="1100" spc="45" dirty="0">
                <a:latin typeface="Times New Roman"/>
                <a:cs typeface="Times New Roman"/>
              </a:rPr>
              <a:t> </a:t>
            </a:r>
            <a:r>
              <a:rPr sz="1100" spc="-20" dirty="0">
                <a:latin typeface="Times New Roman"/>
                <a:cs typeface="Times New Roman"/>
              </a:rPr>
              <a:t>consumption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1447800" y="3319271"/>
            <a:ext cx="2000250" cy="200660"/>
          </a:xfrm>
          <a:prstGeom prst="rect">
            <a:avLst/>
          </a:prstGeom>
          <a:solidFill>
            <a:srgbClr val="F4B084"/>
          </a:solidFill>
        </p:spPr>
        <p:txBody>
          <a:bodyPr vert="horz" wrap="square" lIns="0" tIns="16510" rIns="0" bIns="0" rtlCol="0">
            <a:spAutoFit/>
          </a:bodyPr>
          <a:lstStyle/>
          <a:p>
            <a:pPr marL="104139">
              <a:lnSpc>
                <a:spcPct val="100000"/>
              </a:lnSpc>
              <a:spcBef>
                <a:spcPts val="130"/>
              </a:spcBef>
            </a:pPr>
            <a:r>
              <a:rPr sz="1100" spc="-10" dirty="0">
                <a:latin typeface="Times New Roman"/>
                <a:cs typeface="Times New Roman"/>
              </a:rPr>
              <a:t>Predictive</a:t>
            </a:r>
            <a:r>
              <a:rPr sz="1100" spc="35" dirty="0">
                <a:latin typeface="Times New Roman"/>
                <a:cs typeface="Times New Roman"/>
              </a:rPr>
              <a:t> </a:t>
            </a:r>
            <a:r>
              <a:rPr sz="1100" spc="20" dirty="0">
                <a:latin typeface="Times New Roman"/>
                <a:cs typeface="Times New Roman"/>
              </a:rPr>
              <a:t>ad</a:t>
            </a:r>
            <a:r>
              <a:rPr sz="1100" spc="-1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Times New Roman"/>
                <a:cs typeface="Times New Roman"/>
              </a:rPr>
              <a:t>services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1454150" y="3510482"/>
            <a:ext cx="744855" cy="19685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1100" dirty="0">
                <a:latin typeface="Times New Roman"/>
                <a:cs typeface="Times New Roman"/>
              </a:rPr>
              <a:t>Value-added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3438144" y="1776983"/>
            <a:ext cx="1190625" cy="28575"/>
          </a:xfrm>
          <a:custGeom>
            <a:avLst/>
            <a:gdLst/>
            <a:ahLst/>
            <a:cxnLst/>
            <a:rect l="l" t="t" r="r" b="b"/>
            <a:pathLst>
              <a:path w="1190625" h="28575">
                <a:moveTo>
                  <a:pt x="1190244" y="28193"/>
                </a:moveTo>
                <a:lnTo>
                  <a:pt x="1190244" y="0"/>
                </a:lnTo>
                <a:lnTo>
                  <a:pt x="0" y="0"/>
                </a:lnTo>
                <a:lnTo>
                  <a:pt x="0" y="28193"/>
                </a:lnTo>
                <a:lnTo>
                  <a:pt x="1190244" y="28193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5057394" y="1776983"/>
            <a:ext cx="1190625" cy="28575"/>
          </a:xfrm>
          <a:custGeom>
            <a:avLst/>
            <a:gdLst/>
            <a:ahLst/>
            <a:cxnLst/>
            <a:rect l="l" t="t" r="r" b="b"/>
            <a:pathLst>
              <a:path w="1190625" h="28575">
                <a:moveTo>
                  <a:pt x="1190244" y="28193"/>
                </a:moveTo>
                <a:lnTo>
                  <a:pt x="1190244" y="0"/>
                </a:lnTo>
                <a:lnTo>
                  <a:pt x="0" y="0"/>
                </a:lnTo>
                <a:lnTo>
                  <a:pt x="0" y="28193"/>
                </a:lnTo>
                <a:lnTo>
                  <a:pt x="1190244" y="28193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6676643" y="1776983"/>
            <a:ext cx="1190625" cy="28575"/>
          </a:xfrm>
          <a:custGeom>
            <a:avLst/>
            <a:gdLst/>
            <a:ahLst/>
            <a:cxnLst/>
            <a:rect l="l" t="t" r="r" b="b"/>
            <a:pathLst>
              <a:path w="1190625" h="28575">
                <a:moveTo>
                  <a:pt x="1190244" y="28193"/>
                </a:moveTo>
                <a:lnTo>
                  <a:pt x="1190244" y="0"/>
                </a:lnTo>
                <a:lnTo>
                  <a:pt x="0" y="0"/>
                </a:lnTo>
                <a:lnTo>
                  <a:pt x="0" y="28193"/>
                </a:lnTo>
                <a:lnTo>
                  <a:pt x="1190244" y="28193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13" name="object 13"/>
          <p:cNvGrpSpPr/>
          <p:nvPr/>
        </p:nvGrpSpPr>
        <p:grpSpPr>
          <a:xfrm>
            <a:off x="1437513" y="2176272"/>
            <a:ext cx="10795" cy="1534160"/>
            <a:chOff x="1437513" y="2176272"/>
            <a:chExt cx="10795" cy="1534160"/>
          </a:xfrm>
        </p:grpSpPr>
        <p:sp>
          <p:nvSpPr>
            <p:cNvPr id="14" name="object 14"/>
            <p:cNvSpPr/>
            <p:nvPr/>
          </p:nvSpPr>
          <p:spPr>
            <a:xfrm>
              <a:off x="1437894" y="2176272"/>
              <a:ext cx="0" cy="1533525"/>
            </a:xfrm>
            <a:custGeom>
              <a:avLst/>
              <a:gdLst/>
              <a:ahLst/>
              <a:cxnLst/>
              <a:rect l="l" t="t" r="r" b="b"/>
              <a:pathLst>
                <a:path h="1533525">
                  <a:moveTo>
                    <a:pt x="0" y="0"/>
                  </a:moveTo>
                  <a:lnTo>
                    <a:pt x="0" y="1533144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" name="object 15"/>
            <p:cNvSpPr/>
            <p:nvPr/>
          </p:nvSpPr>
          <p:spPr>
            <a:xfrm>
              <a:off x="1437894" y="2177034"/>
              <a:ext cx="10160" cy="1533525"/>
            </a:xfrm>
            <a:custGeom>
              <a:avLst/>
              <a:gdLst/>
              <a:ahLst/>
              <a:cxnLst/>
              <a:rect l="l" t="t" r="r" b="b"/>
              <a:pathLst>
                <a:path w="10159" h="1533525">
                  <a:moveTo>
                    <a:pt x="9906" y="1533144"/>
                  </a:moveTo>
                  <a:lnTo>
                    <a:pt x="9906" y="0"/>
                  </a:lnTo>
                  <a:lnTo>
                    <a:pt x="0" y="0"/>
                  </a:lnTo>
                  <a:lnTo>
                    <a:pt x="0" y="1533144"/>
                  </a:lnTo>
                  <a:lnTo>
                    <a:pt x="9906" y="1533144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6" name="object 16"/>
          <p:cNvGrpSpPr/>
          <p:nvPr/>
        </p:nvGrpSpPr>
        <p:grpSpPr>
          <a:xfrm>
            <a:off x="3438144" y="4080890"/>
            <a:ext cx="1190625" cy="772795"/>
            <a:chOff x="3438144" y="4080890"/>
            <a:chExt cx="1190625" cy="772795"/>
          </a:xfrm>
        </p:grpSpPr>
        <p:sp>
          <p:nvSpPr>
            <p:cNvPr id="17" name="object 17"/>
            <p:cNvSpPr/>
            <p:nvPr/>
          </p:nvSpPr>
          <p:spPr>
            <a:xfrm>
              <a:off x="3438144" y="4081271"/>
              <a:ext cx="1190625" cy="0"/>
            </a:xfrm>
            <a:custGeom>
              <a:avLst/>
              <a:gdLst/>
              <a:ahLst/>
              <a:cxnLst/>
              <a:rect l="l" t="t" r="r" b="b"/>
              <a:pathLst>
                <a:path w="1190625">
                  <a:moveTo>
                    <a:pt x="0" y="0"/>
                  </a:moveTo>
                  <a:lnTo>
                    <a:pt x="1190244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" name="object 18"/>
            <p:cNvSpPr/>
            <p:nvPr/>
          </p:nvSpPr>
          <p:spPr>
            <a:xfrm>
              <a:off x="3438144" y="4081271"/>
              <a:ext cx="1190625" cy="10160"/>
            </a:xfrm>
            <a:custGeom>
              <a:avLst/>
              <a:gdLst/>
              <a:ahLst/>
              <a:cxnLst/>
              <a:rect l="l" t="t" r="r" b="b"/>
              <a:pathLst>
                <a:path w="1190625" h="10160">
                  <a:moveTo>
                    <a:pt x="1190244" y="9905"/>
                  </a:moveTo>
                  <a:lnTo>
                    <a:pt x="1190244" y="0"/>
                  </a:lnTo>
                  <a:lnTo>
                    <a:pt x="0" y="0"/>
                  </a:lnTo>
                  <a:lnTo>
                    <a:pt x="0" y="9905"/>
                  </a:lnTo>
                  <a:lnTo>
                    <a:pt x="1190244" y="990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" name="object 19"/>
            <p:cNvSpPr/>
            <p:nvPr/>
          </p:nvSpPr>
          <p:spPr>
            <a:xfrm>
              <a:off x="3438144" y="4652771"/>
              <a:ext cx="1190625" cy="0"/>
            </a:xfrm>
            <a:custGeom>
              <a:avLst/>
              <a:gdLst/>
              <a:ahLst/>
              <a:cxnLst/>
              <a:rect l="l" t="t" r="r" b="b"/>
              <a:pathLst>
                <a:path w="1190625">
                  <a:moveTo>
                    <a:pt x="0" y="0"/>
                  </a:moveTo>
                  <a:lnTo>
                    <a:pt x="1190244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" name="object 20"/>
            <p:cNvSpPr/>
            <p:nvPr/>
          </p:nvSpPr>
          <p:spPr>
            <a:xfrm>
              <a:off x="3438144" y="4652771"/>
              <a:ext cx="1190625" cy="10160"/>
            </a:xfrm>
            <a:custGeom>
              <a:avLst/>
              <a:gdLst/>
              <a:ahLst/>
              <a:cxnLst/>
              <a:rect l="l" t="t" r="r" b="b"/>
              <a:pathLst>
                <a:path w="1190625" h="10160">
                  <a:moveTo>
                    <a:pt x="1190244" y="9905"/>
                  </a:moveTo>
                  <a:lnTo>
                    <a:pt x="1190244" y="0"/>
                  </a:lnTo>
                  <a:lnTo>
                    <a:pt x="0" y="0"/>
                  </a:lnTo>
                  <a:lnTo>
                    <a:pt x="0" y="9905"/>
                  </a:lnTo>
                  <a:lnTo>
                    <a:pt x="1190244" y="990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" name="object 21"/>
            <p:cNvSpPr/>
            <p:nvPr/>
          </p:nvSpPr>
          <p:spPr>
            <a:xfrm>
              <a:off x="3914394" y="4090415"/>
              <a:ext cx="0" cy="762000"/>
            </a:xfrm>
            <a:custGeom>
              <a:avLst/>
              <a:gdLst/>
              <a:ahLst/>
              <a:cxnLst/>
              <a:rect l="l" t="t" r="r" b="b"/>
              <a:pathLst>
                <a:path h="762000">
                  <a:moveTo>
                    <a:pt x="0" y="0"/>
                  </a:moveTo>
                  <a:lnTo>
                    <a:pt x="0" y="76200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" name="object 22"/>
            <p:cNvSpPr/>
            <p:nvPr/>
          </p:nvSpPr>
          <p:spPr>
            <a:xfrm>
              <a:off x="3914394" y="4091177"/>
              <a:ext cx="10160" cy="762000"/>
            </a:xfrm>
            <a:custGeom>
              <a:avLst/>
              <a:gdLst/>
              <a:ahLst/>
              <a:cxnLst/>
              <a:rect l="l" t="t" r="r" b="b"/>
              <a:pathLst>
                <a:path w="10160" h="762000">
                  <a:moveTo>
                    <a:pt x="9905" y="762000"/>
                  </a:moveTo>
                  <a:lnTo>
                    <a:pt x="9905" y="0"/>
                  </a:lnTo>
                  <a:lnTo>
                    <a:pt x="0" y="0"/>
                  </a:lnTo>
                  <a:lnTo>
                    <a:pt x="0" y="762000"/>
                  </a:lnTo>
                  <a:lnTo>
                    <a:pt x="9905" y="76200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aphicFrame>
        <p:nvGraphicFramePr>
          <p:cNvPr id="23" name="object 23"/>
          <p:cNvGraphicFramePr>
            <a:graphicFrameLocks noGrp="1"/>
          </p:cNvGraphicFramePr>
          <p:nvPr/>
        </p:nvGraphicFramePr>
        <p:xfrm>
          <a:off x="5051488" y="2175891"/>
          <a:ext cx="1196340" cy="153479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8133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1056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86499">
                <a:tc rowSpan="3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 marR="10795" algn="r">
                        <a:lnSpc>
                          <a:spcPct val="100000"/>
                        </a:lnSpc>
                        <a:spcBef>
                          <a:spcPts val="690"/>
                        </a:spcBef>
                      </a:pPr>
                      <a:r>
                        <a:rPr sz="1100" dirty="0">
                          <a:latin typeface="Times New Roman"/>
                          <a:cs typeface="Times New Roman"/>
                        </a:rPr>
                        <a:t>0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15875" algn="r">
                        <a:lnSpc>
                          <a:spcPts val="1275"/>
                        </a:lnSpc>
                        <a:spcBef>
                          <a:spcPts val="90"/>
                        </a:spcBef>
                      </a:pPr>
                      <a:r>
                        <a:rPr sz="1100" spc="-15" dirty="0">
                          <a:latin typeface="Times New Roman"/>
                          <a:cs typeface="Times New Roman"/>
                        </a:rPr>
                        <a:t>485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11430" marB="0">
                    <a:lnL w="12700">
                      <a:solidFill>
                        <a:srgbClr val="000000"/>
                      </a:solidFill>
                      <a:prstDash val="solid"/>
                    </a:lnL>
                    <a:lnT w="12700">
                      <a:solidFill>
                        <a:srgbClr val="000000"/>
                      </a:solidFill>
                      <a:prstDash val="soli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9644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15875" algn="r">
                        <a:lnSpc>
                          <a:spcPct val="100000"/>
                        </a:lnSpc>
                        <a:spcBef>
                          <a:spcPts val="125"/>
                        </a:spcBef>
                      </a:pPr>
                      <a:r>
                        <a:rPr sz="1100" spc="-15" dirty="0">
                          <a:solidFill>
                            <a:srgbClr val="7F7F7F"/>
                          </a:solidFill>
                          <a:latin typeface="Times New Roman"/>
                          <a:cs typeface="Times New Roman"/>
                        </a:rPr>
                        <a:t>275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15875" marB="0">
                    <a:lnL w="12700">
                      <a:solidFill>
                        <a:srgbClr val="000000"/>
                      </a:solidFill>
                      <a:prstDash val="solid"/>
                    </a:lnL>
                    <a:solidFill>
                      <a:srgbClr val="F4B0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47356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15875" algn="r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100" spc="-15" dirty="0">
                          <a:solidFill>
                            <a:srgbClr val="7F7F7F"/>
                          </a:solidFill>
                          <a:latin typeface="Times New Roman"/>
                          <a:cs typeface="Times New Roman"/>
                        </a:rPr>
                        <a:t>150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 marR="20955" algn="r">
                        <a:lnSpc>
                          <a:spcPct val="100000"/>
                        </a:lnSpc>
                        <a:spcBef>
                          <a:spcPts val="180"/>
                        </a:spcBef>
                      </a:pPr>
                      <a:r>
                        <a:rPr sz="1100" spc="-35" dirty="0">
                          <a:solidFill>
                            <a:srgbClr val="7F7F7F"/>
                          </a:solidFill>
                          <a:latin typeface="Times New Roman"/>
                          <a:cs typeface="Times New Roman"/>
                        </a:rPr>
                        <a:t>60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6350" marB="0">
                    <a:lnL w="12700">
                      <a:solidFill>
                        <a:srgbClr val="000000"/>
                      </a:solidFill>
                      <a:prstDash val="solid"/>
                    </a:lnL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95643">
                <a:tc>
                  <a:txBody>
                    <a:bodyPr/>
                    <a:lstStyle/>
                    <a:p>
                      <a:pPr marL="257175">
                        <a:lnSpc>
                          <a:spcPct val="100000"/>
                        </a:lnSpc>
                        <a:spcBef>
                          <a:spcPts val="90"/>
                        </a:spcBef>
                      </a:pPr>
                      <a:r>
                        <a:rPr sz="1100" spc="-15" dirty="0">
                          <a:latin typeface="Times New Roman"/>
                          <a:cs typeface="Times New Roman"/>
                        </a:rPr>
                        <a:t>485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11430" marB="0"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T w="12700">
                      <a:solidFill>
                        <a:srgbClr val="000000"/>
                      </a:solidFill>
                      <a:prstDash val="soli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grpSp>
        <p:nvGrpSpPr>
          <p:cNvPr id="24" name="object 24"/>
          <p:cNvGrpSpPr/>
          <p:nvPr/>
        </p:nvGrpSpPr>
        <p:grpSpPr>
          <a:xfrm>
            <a:off x="5056632" y="4080890"/>
            <a:ext cx="1191260" cy="772795"/>
            <a:chOff x="5056632" y="4080890"/>
            <a:chExt cx="1191260" cy="772795"/>
          </a:xfrm>
        </p:grpSpPr>
        <p:sp>
          <p:nvSpPr>
            <p:cNvPr id="25" name="object 25"/>
            <p:cNvSpPr/>
            <p:nvPr/>
          </p:nvSpPr>
          <p:spPr>
            <a:xfrm>
              <a:off x="5056632" y="4081271"/>
              <a:ext cx="1191260" cy="0"/>
            </a:xfrm>
            <a:custGeom>
              <a:avLst/>
              <a:gdLst/>
              <a:ahLst/>
              <a:cxnLst/>
              <a:rect l="l" t="t" r="r" b="b"/>
              <a:pathLst>
                <a:path w="1191260">
                  <a:moveTo>
                    <a:pt x="0" y="0"/>
                  </a:moveTo>
                  <a:lnTo>
                    <a:pt x="1191006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" name="object 26"/>
            <p:cNvSpPr/>
            <p:nvPr/>
          </p:nvSpPr>
          <p:spPr>
            <a:xfrm>
              <a:off x="5057394" y="4081271"/>
              <a:ext cx="1190625" cy="10160"/>
            </a:xfrm>
            <a:custGeom>
              <a:avLst/>
              <a:gdLst/>
              <a:ahLst/>
              <a:cxnLst/>
              <a:rect l="l" t="t" r="r" b="b"/>
              <a:pathLst>
                <a:path w="1190625" h="10160">
                  <a:moveTo>
                    <a:pt x="1190244" y="9905"/>
                  </a:moveTo>
                  <a:lnTo>
                    <a:pt x="1190244" y="0"/>
                  </a:lnTo>
                  <a:lnTo>
                    <a:pt x="0" y="0"/>
                  </a:lnTo>
                  <a:lnTo>
                    <a:pt x="0" y="9906"/>
                  </a:lnTo>
                  <a:lnTo>
                    <a:pt x="1190244" y="990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" name="object 27"/>
            <p:cNvSpPr/>
            <p:nvPr/>
          </p:nvSpPr>
          <p:spPr>
            <a:xfrm>
              <a:off x="5056632" y="4652771"/>
              <a:ext cx="1191260" cy="0"/>
            </a:xfrm>
            <a:custGeom>
              <a:avLst/>
              <a:gdLst/>
              <a:ahLst/>
              <a:cxnLst/>
              <a:rect l="l" t="t" r="r" b="b"/>
              <a:pathLst>
                <a:path w="1191260">
                  <a:moveTo>
                    <a:pt x="0" y="0"/>
                  </a:moveTo>
                  <a:lnTo>
                    <a:pt x="1191006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" name="object 28"/>
            <p:cNvSpPr/>
            <p:nvPr/>
          </p:nvSpPr>
          <p:spPr>
            <a:xfrm>
              <a:off x="5057394" y="4652771"/>
              <a:ext cx="1190625" cy="10160"/>
            </a:xfrm>
            <a:custGeom>
              <a:avLst/>
              <a:gdLst/>
              <a:ahLst/>
              <a:cxnLst/>
              <a:rect l="l" t="t" r="r" b="b"/>
              <a:pathLst>
                <a:path w="1190625" h="10160">
                  <a:moveTo>
                    <a:pt x="1190244" y="9905"/>
                  </a:moveTo>
                  <a:lnTo>
                    <a:pt x="1190244" y="0"/>
                  </a:lnTo>
                  <a:lnTo>
                    <a:pt x="0" y="0"/>
                  </a:lnTo>
                  <a:lnTo>
                    <a:pt x="0" y="9906"/>
                  </a:lnTo>
                  <a:lnTo>
                    <a:pt x="1190244" y="990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" name="object 29"/>
            <p:cNvSpPr/>
            <p:nvPr/>
          </p:nvSpPr>
          <p:spPr>
            <a:xfrm>
              <a:off x="5532882" y="4090415"/>
              <a:ext cx="0" cy="762000"/>
            </a:xfrm>
            <a:custGeom>
              <a:avLst/>
              <a:gdLst/>
              <a:ahLst/>
              <a:cxnLst/>
              <a:rect l="l" t="t" r="r" b="b"/>
              <a:pathLst>
                <a:path h="762000">
                  <a:moveTo>
                    <a:pt x="0" y="0"/>
                  </a:moveTo>
                  <a:lnTo>
                    <a:pt x="0" y="76200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" name="object 30"/>
            <p:cNvSpPr/>
            <p:nvPr/>
          </p:nvSpPr>
          <p:spPr>
            <a:xfrm>
              <a:off x="5533644" y="4091177"/>
              <a:ext cx="9525" cy="762000"/>
            </a:xfrm>
            <a:custGeom>
              <a:avLst/>
              <a:gdLst/>
              <a:ahLst/>
              <a:cxnLst/>
              <a:rect l="l" t="t" r="r" b="b"/>
              <a:pathLst>
                <a:path w="9525" h="762000">
                  <a:moveTo>
                    <a:pt x="9144" y="762000"/>
                  </a:moveTo>
                  <a:lnTo>
                    <a:pt x="9144" y="0"/>
                  </a:lnTo>
                  <a:lnTo>
                    <a:pt x="0" y="0"/>
                  </a:lnTo>
                  <a:lnTo>
                    <a:pt x="0" y="762000"/>
                  </a:lnTo>
                  <a:lnTo>
                    <a:pt x="9144" y="76200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aphicFrame>
        <p:nvGraphicFramePr>
          <p:cNvPr id="31" name="object 31"/>
          <p:cNvGraphicFramePr>
            <a:graphicFrameLocks noGrp="1"/>
          </p:cNvGraphicFramePr>
          <p:nvPr/>
        </p:nvGraphicFramePr>
        <p:xfrm>
          <a:off x="6671500" y="2175891"/>
          <a:ext cx="1195705" cy="153479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8005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099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84268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 marR="15875" algn="r">
                        <a:lnSpc>
                          <a:spcPct val="100000"/>
                        </a:lnSpc>
                        <a:spcBef>
                          <a:spcPts val="90"/>
                        </a:spcBef>
                      </a:pPr>
                      <a:r>
                        <a:rPr sz="1100" spc="-15" dirty="0">
                          <a:latin typeface="Times New Roman"/>
                          <a:cs typeface="Times New Roman"/>
                        </a:rPr>
                        <a:t>300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11430" marB="0">
                    <a:lnL w="12700">
                      <a:solidFill>
                        <a:srgbClr val="000000"/>
                      </a:solidFill>
                      <a:prstDash val="solid"/>
                    </a:lnL>
                    <a:lnT w="12700">
                      <a:solidFill>
                        <a:srgbClr val="000000"/>
                      </a:solidFill>
                      <a:prstDash val="soli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76262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12700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 marR="15875" algn="r">
                        <a:lnSpc>
                          <a:spcPct val="100000"/>
                        </a:lnSpc>
                        <a:spcBef>
                          <a:spcPts val="900"/>
                        </a:spcBef>
                      </a:pPr>
                      <a:r>
                        <a:rPr sz="1100" spc="-15" dirty="0">
                          <a:solidFill>
                            <a:srgbClr val="7F7F7F"/>
                          </a:solidFill>
                          <a:latin typeface="Times New Roman"/>
                          <a:cs typeface="Times New Roman"/>
                        </a:rPr>
                        <a:t>300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77707">
                <a:tc>
                  <a:txBody>
                    <a:bodyPr/>
                    <a:lstStyle/>
                    <a:p>
                      <a:pPr marR="10795" algn="r">
                        <a:lnSpc>
                          <a:spcPts val="1270"/>
                        </a:lnSpc>
                        <a:spcBef>
                          <a:spcPts val="30"/>
                        </a:spcBef>
                      </a:pPr>
                      <a:r>
                        <a:rPr sz="1100" spc="-15" dirty="0">
                          <a:latin typeface="Times New Roman"/>
                          <a:cs typeface="Times New Roman"/>
                        </a:rPr>
                        <a:t>275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3810" marB="0">
                    <a:lnR w="12700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95262">
                <a:tc>
                  <a:txBody>
                    <a:bodyPr/>
                    <a:lstStyle/>
                    <a:p>
                      <a:pPr marR="10795" algn="r">
                        <a:lnSpc>
                          <a:spcPts val="1305"/>
                        </a:lnSpc>
                        <a:spcBef>
                          <a:spcPts val="130"/>
                        </a:spcBef>
                      </a:pPr>
                      <a:r>
                        <a:rPr sz="1100" spc="-15" dirty="0">
                          <a:solidFill>
                            <a:srgbClr val="7F7F7F"/>
                          </a:solidFill>
                          <a:latin typeface="Times New Roman"/>
                          <a:cs typeface="Times New Roman"/>
                        </a:rPr>
                        <a:t>275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16510" marB="0">
                    <a:lnR w="12700">
                      <a:solidFill>
                        <a:srgbClr val="000000"/>
                      </a:solidFill>
                      <a:prstDash val="solid"/>
                    </a:lnR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95643">
                <a:tc>
                  <a:txBody>
                    <a:bodyPr/>
                    <a:lstStyle/>
                    <a:p>
                      <a:pPr marR="10795" algn="r">
                        <a:lnSpc>
                          <a:spcPct val="100000"/>
                        </a:lnSpc>
                        <a:spcBef>
                          <a:spcPts val="90"/>
                        </a:spcBef>
                      </a:pPr>
                      <a:r>
                        <a:rPr sz="1100" spc="-15" dirty="0">
                          <a:latin typeface="Times New Roman"/>
                          <a:cs typeface="Times New Roman"/>
                        </a:rPr>
                        <a:t>25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11430" marB="0"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T w="12700">
                      <a:solidFill>
                        <a:srgbClr val="000000"/>
                      </a:solidFill>
                      <a:prstDash val="soli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grpSp>
        <p:nvGrpSpPr>
          <p:cNvPr id="32" name="object 32"/>
          <p:cNvGrpSpPr/>
          <p:nvPr/>
        </p:nvGrpSpPr>
        <p:grpSpPr>
          <a:xfrm>
            <a:off x="1437513" y="4081271"/>
            <a:ext cx="10795" cy="772160"/>
            <a:chOff x="1437513" y="4081271"/>
            <a:chExt cx="10795" cy="772160"/>
          </a:xfrm>
        </p:grpSpPr>
        <p:sp>
          <p:nvSpPr>
            <p:cNvPr id="33" name="object 33"/>
            <p:cNvSpPr/>
            <p:nvPr/>
          </p:nvSpPr>
          <p:spPr>
            <a:xfrm>
              <a:off x="1437894" y="4081271"/>
              <a:ext cx="0" cy="771525"/>
            </a:xfrm>
            <a:custGeom>
              <a:avLst/>
              <a:gdLst/>
              <a:ahLst/>
              <a:cxnLst/>
              <a:rect l="l" t="t" r="r" b="b"/>
              <a:pathLst>
                <a:path h="771525">
                  <a:moveTo>
                    <a:pt x="0" y="0"/>
                  </a:moveTo>
                  <a:lnTo>
                    <a:pt x="0" y="771144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4" name="object 34"/>
            <p:cNvSpPr/>
            <p:nvPr/>
          </p:nvSpPr>
          <p:spPr>
            <a:xfrm>
              <a:off x="1437894" y="4081271"/>
              <a:ext cx="10160" cy="772160"/>
            </a:xfrm>
            <a:custGeom>
              <a:avLst/>
              <a:gdLst/>
              <a:ahLst/>
              <a:cxnLst/>
              <a:rect l="l" t="t" r="r" b="b"/>
              <a:pathLst>
                <a:path w="10159" h="772160">
                  <a:moveTo>
                    <a:pt x="9906" y="771905"/>
                  </a:moveTo>
                  <a:lnTo>
                    <a:pt x="9906" y="0"/>
                  </a:lnTo>
                  <a:lnTo>
                    <a:pt x="0" y="0"/>
                  </a:lnTo>
                  <a:lnTo>
                    <a:pt x="0" y="771905"/>
                  </a:lnTo>
                  <a:lnTo>
                    <a:pt x="9906" y="77190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35" name="object 35"/>
          <p:cNvGrpSpPr/>
          <p:nvPr/>
        </p:nvGrpSpPr>
        <p:grpSpPr>
          <a:xfrm>
            <a:off x="6675881" y="4080890"/>
            <a:ext cx="1191260" cy="772795"/>
            <a:chOff x="6675881" y="4080890"/>
            <a:chExt cx="1191260" cy="772795"/>
          </a:xfrm>
        </p:grpSpPr>
        <p:sp>
          <p:nvSpPr>
            <p:cNvPr id="36" name="object 36"/>
            <p:cNvSpPr/>
            <p:nvPr/>
          </p:nvSpPr>
          <p:spPr>
            <a:xfrm>
              <a:off x="6675881" y="4081271"/>
              <a:ext cx="1191260" cy="0"/>
            </a:xfrm>
            <a:custGeom>
              <a:avLst/>
              <a:gdLst/>
              <a:ahLst/>
              <a:cxnLst/>
              <a:rect l="l" t="t" r="r" b="b"/>
              <a:pathLst>
                <a:path w="1191259">
                  <a:moveTo>
                    <a:pt x="0" y="0"/>
                  </a:moveTo>
                  <a:lnTo>
                    <a:pt x="1191006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7" name="object 37"/>
            <p:cNvSpPr/>
            <p:nvPr/>
          </p:nvSpPr>
          <p:spPr>
            <a:xfrm>
              <a:off x="6676643" y="4081271"/>
              <a:ext cx="1190625" cy="10160"/>
            </a:xfrm>
            <a:custGeom>
              <a:avLst/>
              <a:gdLst/>
              <a:ahLst/>
              <a:cxnLst/>
              <a:rect l="l" t="t" r="r" b="b"/>
              <a:pathLst>
                <a:path w="1190625" h="10160">
                  <a:moveTo>
                    <a:pt x="1190244" y="9905"/>
                  </a:moveTo>
                  <a:lnTo>
                    <a:pt x="1190244" y="0"/>
                  </a:lnTo>
                  <a:lnTo>
                    <a:pt x="0" y="0"/>
                  </a:lnTo>
                  <a:lnTo>
                    <a:pt x="0" y="9905"/>
                  </a:lnTo>
                  <a:lnTo>
                    <a:pt x="1190244" y="990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8" name="object 38"/>
            <p:cNvSpPr/>
            <p:nvPr/>
          </p:nvSpPr>
          <p:spPr>
            <a:xfrm>
              <a:off x="6675881" y="4652771"/>
              <a:ext cx="1191260" cy="0"/>
            </a:xfrm>
            <a:custGeom>
              <a:avLst/>
              <a:gdLst/>
              <a:ahLst/>
              <a:cxnLst/>
              <a:rect l="l" t="t" r="r" b="b"/>
              <a:pathLst>
                <a:path w="1191259">
                  <a:moveTo>
                    <a:pt x="0" y="0"/>
                  </a:moveTo>
                  <a:lnTo>
                    <a:pt x="1191006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9" name="object 39"/>
            <p:cNvSpPr/>
            <p:nvPr/>
          </p:nvSpPr>
          <p:spPr>
            <a:xfrm>
              <a:off x="6676643" y="4652771"/>
              <a:ext cx="1190625" cy="10160"/>
            </a:xfrm>
            <a:custGeom>
              <a:avLst/>
              <a:gdLst/>
              <a:ahLst/>
              <a:cxnLst/>
              <a:rect l="l" t="t" r="r" b="b"/>
              <a:pathLst>
                <a:path w="1190625" h="10160">
                  <a:moveTo>
                    <a:pt x="1190244" y="9905"/>
                  </a:moveTo>
                  <a:lnTo>
                    <a:pt x="1190244" y="0"/>
                  </a:lnTo>
                  <a:lnTo>
                    <a:pt x="0" y="0"/>
                  </a:lnTo>
                  <a:lnTo>
                    <a:pt x="0" y="9905"/>
                  </a:lnTo>
                  <a:lnTo>
                    <a:pt x="1190244" y="990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0" name="object 40"/>
            <p:cNvSpPr/>
            <p:nvPr/>
          </p:nvSpPr>
          <p:spPr>
            <a:xfrm>
              <a:off x="7152131" y="4090415"/>
              <a:ext cx="0" cy="762000"/>
            </a:xfrm>
            <a:custGeom>
              <a:avLst/>
              <a:gdLst/>
              <a:ahLst/>
              <a:cxnLst/>
              <a:rect l="l" t="t" r="r" b="b"/>
              <a:pathLst>
                <a:path h="762000">
                  <a:moveTo>
                    <a:pt x="0" y="0"/>
                  </a:moveTo>
                  <a:lnTo>
                    <a:pt x="0" y="76200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1" name="object 41"/>
            <p:cNvSpPr/>
            <p:nvPr/>
          </p:nvSpPr>
          <p:spPr>
            <a:xfrm>
              <a:off x="7152893" y="4091177"/>
              <a:ext cx="9525" cy="762000"/>
            </a:xfrm>
            <a:custGeom>
              <a:avLst/>
              <a:gdLst/>
              <a:ahLst/>
              <a:cxnLst/>
              <a:rect l="l" t="t" r="r" b="b"/>
              <a:pathLst>
                <a:path w="9525" h="762000">
                  <a:moveTo>
                    <a:pt x="9143" y="762000"/>
                  </a:moveTo>
                  <a:lnTo>
                    <a:pt x="9143" y="0"/>
                  </a:lnTo>
                  <a:lnTo>
                    <a:pt x="0" y="0"/>
                  </a:lnTo>
                  <a:lnTo>
                    <a:pt x="0" y="762000"/>
                  </a:lnTo>
                  <a:lnTo>
                    <a:pt x="9143" y="76200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42" name="object 42"/>
          <p:cNvGrpSpPr/>
          <p:nvPr/>
        </p:nvGrpSpPr>
        <p:grpSpPr>
          <a:xfrm>
            <a:off x="1437513" y="5223509"/>
            <a:ext cx="10795" cy="962660"/>
            <a:chOff x="1437513" y="5223509"/>
            <a:chExt cx="10795" cy="962660"/>
          </a:xfrm>
        </p:grpSpPr>
        <p:sp>
          <p:nvSpPr>
            <p:cNvPr id="43" name="object 43"/>
            <p:cNvSpPr/>
            <p:nvPr/>
          </p:nvSpPr>
          <p:spPr>
            <a:xfrm>
              <a:off x="1437894" y="5223509"/>
              <a:ext cx="0" cy="962660"/>
            </a:xfrm>
            <a:custGeom>
              <a:avLst/>
              <a:gdLst/>
              <a:ahLst/>
              <a:cxnLst/>
              <a:rect l="l" t="t" r="r" b="b"/>
              <a:pathLst>
                <a:path h="962660">
                  <a:moveTo>
                    <a:pt x="0" y="0"/>
                  </a:moveTo>
                  <a:lnTo>
                    <a:pt x="0" y="962406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4" name="object 44"/>
            <p:cNvSpPr/>
            <p:nvPr/>
          </p:nvSpPr>
          <p:spPr>
            <a:xfrm>
              <a:off x="1437894" y="5224271"/>
              <a:ext cx="10160" cy="962025"/>
            </a:xfrm>
            <a:custGeom>
              <a:avLst/>
              <a:gdLst/>
              <a:ahLst/>
              <a:cxnLst/>
              <a:rect l="l" t="t" r="r" b="b"/>
              <a:pathLst>
                <a:path w="10159" h="962025">
                  <a:moveTo>
                    <a:pt x="9906" y="961644"/>
                  </a:moveTo>
                  <a:lnTo>
                    <a:pt x="9906" y="0"/>
                  </a:lnTo>
                  <a:lnTo>
                    <a:pt x="0" y="0"/>
                  </a:lnTo>
                  <a:lnTo>
                    <a:pt x="0" y="961644"/>
                  </a:lnTo>
                  <a:lnTo>
                    <a:pt x="9906" y="961644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45" name="object 45"/>
          <p:cNvGrpSpPr/>
          <p:nvPr/>
        </p:nvGrpSpPr>
        <p:grpSpPr>
          <a:xfrm>
            <a:off x="6675881" y="5223128"/>
            <a:ext cx="1191260" cy="963294"/>
            <a:chOff x="6675881" y="5223128"/>
            <a:chExt cx="1191260" cy="963294"/>
          </a:xfrm>
        </p:grpSpPr>
        <p:sp>
          <p:nvSpPr>
            <p:cNvPr id="46" name="object 46"/>
            <p:cNvSpPr/>
            <p:nvPr/>
          </p:nvSpPr>
          <p:spPr>
            <a:xfrm>
              <a:off x="6675881" y="5223509"/>
              <a:ext cx="1191260" cy="0"/>
            </a:xfrm>
            <a:custGeom>
              <a:avLst/>
              <a:gdLst/>
              <a:ahLst/>
              <a:cxnLst/>
              <a:rect l="l" t="t" r="r" b="b"/>
              <a:pathLst>
                <a:path w="1191259">
                  <a:moveTo>
                    <a:pt x="0" y="0"/>
                  </a:moveTo>
                  <a:lnTo>
                    <a:pt x="1191006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7" name="object 47"/>
            <p:cNvSpPr/>
            <p:nvPr/>
          </p:nvSpPr>
          <p:spPr>
            <a:xfrm>
              <a:off x="6676643" y="5224271"/>
              <a:ext cx="1190625" cy="9525"/>
            </a:xfrm>
            <a:custGeom>
              <a:avLst/>
              <a:gdLst/>
              <a:ahLst/>
              <a:cxnLst/>
              <a:rect l="l" t="t" r="r" b="b"/>
              <a:pathLst>
                <a:path w="1190625" h="9525">
                  <a:moveTo>
                    <a:pt x="1190244" y="9143"/>
                  </a:moveTo>
                  <a:lnTo>
                    <a:pt x="1190244" y="0"/>
                  </a:lnTo>
                  <a:lnTo>
                    <a:pt x="0" y="0"/>
                  </a:lnTo>
                  <a:lnTo>
                    <a:pt x="0" y="9143"/>
                  </a:lnTo>
                  <a:lnTo>
                    <a:pt x="1190244" y="9143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8" name="object 48"/>
            <p:cNvSpPr/>
            <p:nvPr/>
          </p:nvSpPr>
          <p:spPr>
            <a:xfrm>
              <a:off x="6675881" y="5985509"/>
              <a:ext cx="1191260" cy="0"/>
            </a:xfrm>
            <a:custGeom>
              <a:avLst/>
              <a:gdLst/>
              <a:ahLst/>
              <a:cxnLst/>
              <a:rect l="l" t="t" r="r" b="b"/>
              <a:pathLst>
                <a:path w="1191259">
                  <a:moveTo>
                    <a:pt x="0" y="0"/>
                  </a:moveTo>
                  <a:lnTo>
                    <a:pt x="1191006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9" name="object 49"/>
            <p:cNvSpPr/>
            <p:nvPr/>
          </p:nvSpPr>
          <p:spPr>
            <a:xfrm>
              <a:off x="6676643" y="5986271"/>
              <a:ext cx="1190625" cy="9525"/>
            </a:xfrm>
            <a:custGeom>
              <a:avLst/>
              <a:gdLst/>
              <a:ahLst/>
              <a:cxnLst/>
              <a:rect l="l" t="t" r="r" b="b"/>
              <a:pathLst>
                <a:path w="1190625" h="9525">
                  <a:moveTo>
                    <a:pt x="1190244" y="9143"/>
                  </a:moveTo>
                  <a:lnTo>
                    <a:pt x="1190244" y="0"/>
                  </a:lnTo>
                  <a:lnTo>
                    <a:pt x="0" y="0"/>
                  </a:lnTo>
                  <a:lnTo>
                    <a:pt x="0" y="9143"/>
                  </a:lnTo>
                  <a:lnTo>
                    <a:pt x="1190244" y="9143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0" name="object 50"/>
            <p:cNvSpPr/>
            <p:nvPr/>
          </p:nvSpPr>
          <p:spPr>
            <a:xfrm>
              <a:off x="7152131" y="5233415"/>
              <a:ext cx="0" cy="952500"/>
            </a:xfrm>
            <a:custGeom>
              <a:avLst/>
              <a:gdLst/>
              <a:ahLst/>
              <a:cxnLst/>
              <a:rect l="l" t="t" r="r" b="b"/>
              <a:pathLst>
                <a:path h="952500">
                  <a:moveTo>
                    <a:pt x="0" y="0"/>
                  </a:moveTo>
                  <a:lnTo>
                    <a:pt x="0" y="95250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1" name="object 51"/>
            <p:cNvSpPr/>
            <p:nvPr/>
          </p:nvSpPr>
          <p:spPr>
            <a:xfrm>
              <a:off x="7152893" y="5233415"/>
              <a:ext cx="9525" cy="952500"/>
            </a:xfrm>
            <a:custGeom>
              <a:avLst/>
              <a:gdLst/>
              <a:ahLst/>
              <a:cxnLst/>
              <a:rect l="l" t="t" r="r" b="b"/>
              <a:pathLst>
                <a:path w="9525" h="952500">
                  <a:moveTo>
                    <a:pt x="9143" y="952500"/>
                  </a:moveTo>
                  <a:lnTo>
                    <a:pt x="9143" y="0"/>
                  </a:lnTo>
                  <a:lnTo>
                    <a:pt x="0" y="0"/>
                  </a:lnTo>
                  <a:lnTo>
                    <a:pt x="0" y="952500"/>
                  </a:lnTo>
                  <a:lnTo>
                    <a:pt x="9143" y="95250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52" name="object 52"/>
          <p:cNvGrpSpPr/>
          <p:nvPr/>
        </p:nvGrpSpPr>
        <p:grpSpPr>
          <a:xfrm>
            <a:off x="3438144" y="5223128"/>
            <a:ext cx="1190625" cy="963294"/>
            <a:chOff x="3438144" y="5223128"/>
            <a:chExt cx="1190625" cy="963294"/>
          </a:xfrm>
        </p:grpSpPr>
        <p:sp>
          <p:nvSpPr>
            <p:cNvPr id="53" name="object 53"/>
            <p:cNvSpPr/>
            <p:nvPr/>
          </p:nvSpPr>
          <p:spPr>
            <a:xfrm>
              <a:off x="3438144" y="5223509"/>
              <a:ext cx="1190625" cy="0"/>
            </a:xfrm>
            <a:custGeom>
              <a:avLst/>
              <a:gdLst/>
              <a:ahLst/>
              <a:cxnLst/>
              <a:rect l="l" t="t" r="r" b="b"/>
              <a:pathLst>
                <a:path w="1190625">
                  <a:moveTo>
                    <a:pt x="0" y="0"/>
                  </a:moveTo>
                  <a:lnTo>
                    <a:pt x="1190244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4" name="object 54"/>
            <p:cNvSpPr/>
            <p:nvPr/>
          </p:nvSpPr>
          <p:spPr>
            <a:xfrm>
              <a:off x="3438144" y="5224271"/>
              <a:ext cx="1190625" cy="9525"/>
            </a:xfrm>
            <a:custGeom>
              <a:avLst/>
              <a:gdLst/>
              <a:ahLst/>
              <a:cxnLst/>
              <a:rect l="l" t="t" r="r" b="b"/>
              <a:pathLst>
                <a:path w="1190625" h="9525">
                  <a:moveTo>
                    <a:pt x="1190244" y="9143"/>
                  </a:moveTo>
                  <a:lnTo>
                    <a:pt x="1190244" y="0"/>
                  </a:lnTo>
                  <a:lnTo>
                    <a:pt x="0" y="0"/>
                  </a:lnTo>
                  <a:lnTo>
                    <a:pt x="0" y="9143"/>
                  </a:lnTo>
                  <a:lnTo>
                    <a:pt x="1190244" y="9143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5" name="object 55"/>
            <p:cNvSpPr/>
            <p:nvPr/>
          </p:nvSpPr>
          <p:spPr>
            <a:xfrm>
              <a:off x="3438144" y="5985509"/>
              <a:ext cx="1190625" cy="0"/>
            </a:xfrm>
            <a:custGeom>
              <a:avLst/>
              <a:gdLst/>
              <a:ahLst/>
              <a:cxnLst/>
              <a:rect l="l" t="t" r="r" b="b"/>
              <a:pathLst>
                <a:path w="1190625">
                  <a:moveTo>
                    <a:pt x="0" y="0"/>
                  </a:moveTo>
                  <a:lnTo>
                    <a:pt x="1190244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6" name="object 56"/>
            <p:cNvSpPr/>
            <p:nvPr/>
          </p:nvSpPr>
          <p:spPr>
            <a:xfrm>
              <a:off x="3438144" y="5986271"/>
              <a:ext cx="1190625" cy="9525"/>
            </a:xfrm>
            <a:custGeom>
              <a:avLst/>
              <a:gdLst/>
              <a:ahLst/>
              <a:cxnLst/>
              <a:rect l="l" t="t" r="r" b="b"/>
              <a:pathLst>
                <a:path w="1190625" h="9525">
                  <a:moveTo>
                    <a:pt x="1190244" y="9143"/>
                  </a:moveTo>
                  <a:lnTo>
                    <a:pt x="1190244" y="0"/>
                  </a:lnTo>
                  <a:lnTo>
                    <a:pt x="0" y="0"/>
                  </a:lnTo>
                  <a:lnTo>
                    <a:pt x="0" y="9143"/>
                  </a:lnTo>
                  <a:lnTo>
                    <a:pt x="1190244" y="9143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7" name="object 57"/>
            <p:cNvSpPr/>
            <p:nvPr/>
          </p:nvSpPr>
          <p:spPr>
            <a:xfrm>
              <a:off x="3914394" y="5233415"/>
              <a:ext cx="0" cy="952500"/>
            </a:xfrm>
            <a:custGeom>
              <a:avLst/>
              <a:gdLst/>
              <a:ahLst/>
              <a:cxnLst/>
              <a:rect l="l" t="t" r="r" b="b"/>
              <a:pathLst>
                <a:path h="952500">
                  <a:moveTo>
                    <a:pt x="0" y="0"/>
                  </a:moveTo>
                  <a:lnTo>
                    <a:pt x="0" y="95250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8" name="object 58"/>
            <p:cNvSpPr/>
            <p:nvPr/>
          </p:nvSpPr>
          <p:spPr>
            <a:xfrm>
              <a:off x="3914394" y="5233415"/>
              <a:ext cx="10160" cy="952500"/>
            </a:xfrm>
            <a:custGeom>
              <a:avLst/>
              <a:gdLst/>
              <a:ahLst/>
              <a:cxnLst/>
              <a:rect l="l" t="t" r="r" b="b"/>
              <a:pathLst>
                <a:path w="10160" h="952500">
                  <a:moveTo>
                    <a:pt x="9906" y="952500"/>
                  </a:moveTo>
                  <a:lnTo>
                    <a:pt x="9905" y="0"/>
                  </a:lnTo>
                  <a:lnTo>
                    <a:pt x="0" y="0"/>
                  </a:lnTo>
                  <a:lnTo>
                    <a:pt x="0" y="952500"/>
                  </a:lnTo>
                  <a:lnTo>
                    <a:pt x="9906" y="95250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59" name="object 59"/>
          <p:cNvSpPr/>
          <p:nvPr/>
        </p:nvSpPr>
        <p:spPr>
          <a:xfrm>
            <a:off x="8295893" y="1776983"/>
            <a:ext cx="1190625" cy="28575"/>
          </a:xfrm>
          <a:custGeom>
            <a:avLst/>
            <a:gdLst/>
            <a:ahLst/>
            <a:cxnLst/>
            <a:rect l="l" t="t" r="r" b="b"/>
            <a:pathLst>
              <a:path w="1190625" h="28575">
                <a:moveTo>
                  <a:pt x="1190244" y="28193"/>
                </a:moveTo>
                <a:lnTo>
                  <a:pt x="1190244" y="0"/>
                </a:lnTo>
                <a:lnTo>
                  <a:pt x="0" y="0"/>
                </a:lnTo>
                <a:lnTo>
                  <a:pt x="0" y="28193"/>
                </a:lnTo>
                <a:lnTo>
                  <a:pt x="1190244" y="28193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60" name="object 60"/>
          <p:cNvGrpSpPr/>
          <p:nvPr/>
        </p:nvGrpSpPr>
        <p:grpSpPr>
          <a:xfrm>
            <a:off x="8295131" y="4080890"/>
            <a:ext cx="1191260" cy="772795"/>
            <a:chOff x="8295131" y="4080890"/>
            <a:chExt cx="1191260" cy="772795"/>
          </a:xfrm>
        </p:grpSpPr>
        <p:sp>
          <p:nvSpPr>
            <p:cNvPr id="61" name="object 61"/>
            <p:cNvSpPr/>
            <p:nvPr/>
          </p:nvSpPr>
          <p:spPr>
            <a:xfrm>
              <a:off x="8771381" y="4090415"/>
              <a:ext cx="0" cy="762000"/>
            </a:xfrm>
            <a:custGeom>
              <a:avLst/>
              <a:gdLst/>
              <a:ahLst/>
              <a:cxnLst/>
              <a:rect l="l" t="t" r="r" b="b"/>
              <a:pathLst>
                <a:path h="762000">
                  <a:moveTo>
                    <a:pt x="0" y="0"/>
                  </a:moveTo>
                  <a:lnTo>
                    <a:pt x="0" y="76200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2" name="object 62"/>
            <p:cNvSpPr/>
            <p:nvPr/>
          </p:nvSpPr>
          <p:spPr>
            <a:xfrm>
              <a:off x="8771381" y="4091177"/>
              <a:ext cx="10160" cy="762000"/>
            </a:xfrm>
            <a:custGeom>
              <a:avLst/>
              <a:gdLst/>
              <a:ahLst/>
              <a:cxnLst/>
              <a:rect l="l" t="t" r="r" b="b"/>
              <a:pathLst>
                <a:path w="10159" h="762000">
                  <a:moveTo>
                    <a:pt x="9905" y="762000"/>
                  </a:moveTo>
                  <a:lnTo>
                    <a:pt x="9905" y="0"/>
                  </a:lnTo>
                  <a:lnTo>
                    <a:pt x="0" y="0"/>
                  </a:lnTo>
                  <a:lnTo>
                    <a:pt x="0" y="762000"/>
                  </a:lnTo>
                  <a:lnTo>
                    <a:pt x="9905" y="76200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3" name="object 63"/>
            <p:cNvSpPr/>
            <p:nvPr/>
          </p:nvSpPr>
          <p:spPr>
            <a:xfrm>
              <a:off x="8295131" y="4081271"/>
              <a:ext cx="1190625" cy="0"/>
            </a:xfrm>
            <a:custGeom>
              <a:avLst/>
              <a:gdLst/>
              <a:ahLst/>
              <a:cxnLst/>
              <a:rect l="l" t="t" r="r" b="b"/>
              <a:pathLst>
                <a:path w="1190625">
                  <a:moveTo>
                    <a:pt x="0" y="0"/>
                  </a:moveTo>
                  <a:lnTo>
                    <a:pt x="1190244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4" name="object 64"/>
            <p:cNvSpPr/>
            <p:nvPr/>
          </p:nvSpPr>
          <p:spPr>
            <a:xfrm>
              <a:off x="8295893" y="4081271"/>
              <a:ext cx="1190625" cy="10160"/>
            </a:xfrm>
            <a:custGeom>
              <a:avLst/>
              <a:gdLst/>
              <a:ahLst/>
              <a:cxnLst/>
              <a:rect l="l" t="t" r="r" b="b"/>
              <a:pathLst>
                <a:path w="1190625" h="10160">
                  <a:moveTo>
                    <a:pt x="1190244" y="9905"/>
                  </a:moveTo>
                  <a:lnTo>
                    <a:pt x="1190244" y="0"/>
                  </a:lnTo>
                  <a:lnTo>
                    <a:pt x="0" y="0"/>
                  </a:lnTo>
                  <a:lnTo>
                    <a:pt x="0" y="9905"/>
                  </a:lnTo>
                  <a:lnTo>
                    <a:pt x="1190244" y="990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5" name="object 65"/>
            <p:cNvSpPr/>
            <p:nvPr/>
          </p:nvSpPr>
          <p:spPr>
            <a:xfrm>
              <a:off x="8295131" y="4652771"/>
              <a:ext cx="1190625" cy="0"/>
            </a:xfrm>
            <a:custGeom>
              <a:avLst/>
              <a:gdLst/>
              <a:ahLst/>
              <a:cxnLst/>
              <a:rect l="l" t="t" r="r" b="b"/>
              <a:pathLst>
                <a:path w="1190625">
                  <a:moveTo>
                    <a:pt x="0" y="0"/>
                  </a:moveTo>
                  <a:lnTo>
                    <a:pt x="1190244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6" name="object 66"/>
            <p:cNvSpPr/>
            <p:nvPr/>
          </p:nvSpPr>
          <p:spPr>
            <a:xfrm>
              <a:off x="8295893" y="4652771"/>
              <a:ext cx="1190625" cy="10160"/>
            </a:xfrm>
            <a:custGeom>
              <a:avLst/>
              <a:gdLst/>
              <a:ahLst/>
              <a:cxnLst/>
              <a:rect l="l" t="t" r="r" b="b"/>
              <a:pathLst>
                <a:path w="1190625" h="10160">
                  <a:moveTo>
                    <a:pt x="1190244" y="9905"/>
                  </a:moveTo>
                  <a:lnTo>
                    <a:pt x="1190244" y="0"/>
                  </a:lnTo>
                  <a:lnTo>
                    <a:pt x="0" y="0"/>
                  </a:lnTo>
                  <a:lnTo>
                    <a:pt x="0" y="9905"/>
                  </a:lnTo>
                  <a:lnTo>
                    <a:pt x="1190244" y="990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aphicFrame>
        <p:nvGraphicFramePr>
          <p:cNvPr id="67" name="object 67"/>
          <p:cNvGraphicFramePr>
            <a:graphicFrameLocks noGrp="1"/>
          </p:cNvGraphicFramePr>
          <p:nvPr/>
        </p:nvGraphicFramePr>
        <p:xfrm>
          <a:off x="8289988" y="2175891"/>
          <a:ext cx="1206500" cy="153987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8069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0993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9851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 marR="15875" algn="r">
                        <a:lnSpc>
                          <a:spcPct val="100000"/>
                        </a:lnSpc>
                        <a:spcBef>
                          <a:spcPts val="90"/>
                        </a:spcBef>
                      </a:pPr>
                      <a:r>
                        <a:rPr sz="1100" spc="-15" dirty="0">
                          <a:latin typeface="Times New Roman"/>
                          <a:cs typeface="Times New Roman"/>
                        </a:rPr>
                        <a:t>785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11430" marB="0">
                    <a:lnL w="12700">
                      <a:solidFill>
                        <a:srgbClr val="000000"/>
                      </a:solidFill>
                      <a:prstDash val="solid"/>
                    </a:lnL>
                    <a:lnT w="12700">
                      <a:solidFill>
                        <a:srgbClr val="000000"/>
                      </a:solidFill>
                      <a:prstDash val="soli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0504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12700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R="20320" algn="r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r>
                        <a:rPr sz="1100" spc="-30" dirty="0">
                          <a:solidFill>
                            <a:srgbClr val="7F7F7F"/>
                          </a:solidFill>
                          <a:latin typeface="Times New Roman"/>
                          <a:cs typeface="Times New Roman"/>
                        </a:rPr>
                        <a:t>275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3810" marB="0">
                    <a:lnL w="12700">
                      <a:solidFill>
                        <a:srgbClr val="000000"/>
                      </a:solidFill>
                      <a:prstDash val="soli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90504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12700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R="20320" algn="r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r>
                        <a:rPr sz="1100" spc="-30" dirty="0">
                          <a:solidFill>
                            <a:srgbClr val="7F7F7F"/>
                          </a:solidFill>
                          <a:latin typeface="Times New Roman"/>
                          <a:cs typeface="Times New Roman"/>
                        </a:rPr>
                        <a:t>150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3810" marB="0">
                    <a:lnL w="12700">
                      <a:solidFill>
                        <a:srgbClr val="000000"/>
                      </a:solidFill>
                      <a:prstDash val="soli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90504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12700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R="15875" algn="r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r>
                        <a:rPr sz="1100" spc="-10" dirty="0">
                          <a:solidFill>
                            <a:srgbClr val="7F7F7F"/>
                          </a:solidFill>
                          <a:latin typeface="Times New Roman"/>
                          <a:cs typeface="Times New Roman"/>
                        </a:rPr>
                        <a:t>60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3810" marB="0">
                    <a:lnL w="12700">
                      <a:solidFill>
                        <a:srgbClr val="000000"/>
                      </a:solidFill>
                      <a:prstDash val="soli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90504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12700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R="20320" algn="r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r>
                        <a:rPr sz="1100" spc="-30" dirty="0">
                          <a:solidFill>
                            <a:srgbClr val="7F7F7F"/>
                          </a:solidFill>
                          <a:latin typeface="Times New Roman"/>
                          <a:cs typeface="Times New Roman"/>
                        </a:rPr>
                        <a:t>300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3810" marB="0">
                    <a:lnL w="12700">
                      <a:solidFill>
                        <a:srgbClr val="000000"/>
                      </a:solidFill>
                      <a:prstDash val="soli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90504">
                <a:tc>
                  <a:txBody>
                    <a:bodyPr/>
                    <a:lstStyle/>
                    <a:p>
                      <a:pPr marR="14604" algn="r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r>
                        <a:rPr sz="1100" spc="-30" dirty="0">
                          <a:latin typeface="Times New Roman"/>
                          <a:cs typeface="Times New Roman"/>
                        </a:rPr>
                        <a:t>275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3810" marB="0">
                    <a:lnR w="12700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82464">
                <a:tc>
                  <a:txBody>
                    <a:bodyPr/>
                    <a:lstStyle/>
                    <a:p>
                      <a:pPr marR="15240" algn="r">
                        <a:lnSpc>
                          <a:spcPts val="1305"/>
                        </a:lnSpc>
                        <a:spcBef>
                          <a:spcPts val="30"/>
                        </a:spcBef>
                      </a:pPr>
                      <a:r>
                        <a:rPr sz="1100" spc="-30" dirty="0">
                          <a:solidFill>
                            <a:srgbClr val="7F7F7F"/>
                          </a:solidFill>
                          <a:latin typeface="Times New Roman"/>
                          <a:cs typeface="Times New Roman"/>
                        </a:rPr>
                        <a:t>275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3810" marB="0">
                    <a:lnR w="12700">
                      <a:solidFill>
                        <a:srgbClr val="000000"/>
                      </a:solidFill>
                      <a:prstDash val="solid"/>
                    </a:lnR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95643">
                <a:tc>
                  <a:txBody>
                    <a:bodyPr/>
                    <a:lstStyle/>
                    <a:p>
                      <a:pPr marR="10795" algn="r">
                        <a:lnSpc>
                          <a:spcPct val="100000"/>
                        </a:lnSpc>
                        <a:spcBef>
                          <a:spcPts val="90"/>
                        </a:spcBef>
                      </a:pPr>
                      <a:r>
                        <a:rPr sz="1100" spc="-15" dirty="0">
                          <a:latin typeface="Times New Roman"/>
                          <a:cs typeface="Times New Roman"/>
                        </a:rPr>
                        <a:t>510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11430" marB="0"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T w="12700">
                      <a:solidFill>
                        <a:srgbClr val="000000"/>
                      </a:solidFill>
                      <a:prstDash val="soli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113" name="object 113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240"/>
              </a:lnSpc>
            </a:pPr>
            <a:fld id="{81D60167-4931-47E6-BA6A-407CBD079E47}" type="slidenum">
              <a:rPr dirty="0"/>
              <a:t>7</a:t>
            </a:fld>
            <a:endParaRPr dirty="0"/>
          </a:p>
        </p:txBody>
      </p:sp>
      <p:sp>
        <p:nvSpPr>
          <p:cNvPr id="68" name="object 68"/>
          <p:cNvSpPr txBox="1"/>
          <p:nvPr/>
        </p:nvSpPr>
        <p:spPr>
          <a:xfrm>
            <a:off x="3454401" y="3891477"/>
            <a:ext cx="309880" cy="19685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1100" spc="20" dirty="0">
                <a:latin typeface="Times New Roman"/>
                <a:cs typeface="Times New Roman"/>
              </a:rPr>
              <a:t>Us</a:t>
            </a:r>
            <a:r>
              <a:rPr sz="1100" spc="35" dirty="0">
                <a:latin typeface="Times New Roman"/>
                <a:cs typeface="Times New Roman"/>
              </a:rPr>
              <a:t>e</a:t>
            </a:r>
            <a:r>
              <a:rPr sz="1100" spc="5" dirty="0">
                <a:latin typeface="Times New Roman"/>
                <a:cs typeface="Times New Roman"/>
              </a:rPr>
              <a:t>s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69" name="object 69"/>
          <p:cNvSpPr txBox="1"/>
          <p:nvPr/>
        </p:nvSpPr>
        <p:spPr>
          <a:xfrm>
            <a:off x="3997207" y="3891477"/>
            <a:ext cx="614680" cy="19685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1100" spc="10" dirty="0">
                <a:latin typeface="Times New Roman"/>
                <a:cs typeface="Times New Roman"/>
              </a:rPr>
              <a:t>R</a:t>
            </a:r>
            <a:r>
              <a:rPr sz="1100" spc="35" dirty="0">
                <a:latin typeface="Times New Roman"/>
                <a:cs typeface="Times New Roman"/>
              </a:rPr>
              <a:t>e</a:t>
            </a:r>
            <a:r>
              <a:rPr sz="1100" spc="15" dirty="0">
                <a:latin typeface="Times New Roman"/>
                <a:cs typeface="Times New Roman"/>
              </a:rPr>
              <a:t>s</a:t>
            </a:r>
            <a:r>
              <a:rPr sz="1100" spc="-35" dirty="0">
                <a:latin typeface="Times New Roman"/>
                <a:cs typeface="Times New Roman"/>
              </a:rPr>
              <a:t>o</a:t>
            </a:r>
            <a:r>
              <a:rPr sz="1100" spc="-25" dirty="0">
                <a:latin typeface="Times New Roman"/>
                <a:cs typeface="Times New Roman"/>
              </a:rPr>
              <a:t>u</a:t>
            </a:r>
            <a:r>
              <a:rPr sz="1100" dirty="0">
                <a:latin typeface="Times New Roman"/>
                <a:cs typeface="Times New Roman"/>
              </a:rPr>
              <a:t>r</a:t>
            </a:r>
            <a:r>
              <a:rPr sz="1100" spc="35" dirty="0">
                <a:latin typeface="Times New Roman"/>
                <a:cs typeface="Times New Roman"/>
              </a:rPr>
              <a:t>c</a:t>
            </a:r>
            <a:r>
              <a:rPr sz="1100" spc="30" dirty="0">
                <a:latin typeface="Times New Roman"/>
                <a:cs typeface="Times New Roman"/>
              </a:rPr>
              <a:t>e</a:t>
            </a:r>
            <a:r>
              <a:rPr sz="1100" spc="5" dirty="0">
                <a:latin typeface="Times New Roman"/>
                <a:cs typeface="Times New Roman"/>
              </a:rPr>
              <a:t>s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70" name="object 70"/>
          <p:cNvSpPr txBox="1"/>
          <p:nvPr/>
        </p:nvSpPr>
        <p:spPr>
          <a:xfrm>
            <a:off x="5073161" y="3891477"/>
            <a:ext cx="309880" cy="19685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1100" spc="30" dirty="0">
                <a:latin typeface="Times New Roman"/>
                <a:cs typeface="Times New Roman"/>
              </a:rPr>
              <a:t>U</a:t>
            </a:r>
            <a:r>
              <a:rPr sz="1100" spc="15" dirty="0">
                <a:latin typeface="Times New Roman"/>
                <a:cs typeface="Times New Roman"/>
              </a:rPr>
              <a:t>s</a:t>
            </a:r>
            <a:r>
              <a:rPr sz="1100" spc="30" dirty="0">
                <a:latin typeface="Times New Roman"/>
                <a:cs typeface="Times New Roman"/>
              </a:rPr>
              <a:t>e</a:t>
            </a:r>
            <a:r>
              <a:rPr sz="1100" spc="5" dirty="0">
                <a:latin typeface="Times New Roman"/>
                <a:cs typeface="Times New Roman"/>
              </a:rPr>
              <a:t>s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71" name="object 71"/>
          <p:cNvSpPr txBox="1"/>
          <p:nvPr/>
        </p:nvSpPr>
        <p:spPr>
          <a:xfrm>
            <a:off x="5616383" y="3891477"/>
            <a:ext cx="614680" cy="19685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1100" spc="10" dirty="0">
                <a:latin typeface="Times New Roman"/>
                <a:cs typeface="Times New Roman"/>
              </a:rPr>
              <a:t>R</a:t>
            </a:r>
            <a:r>
              <a:rPr sz="1100" spc="30" dirty="0">
                <a:latin typeface="Times New Roman"/>
                <a:cs typeface="Times New Roman"/>
              </a:rPr>
              <a:t>e</a:t>
            </a:r>
            <a:r>
              <a:rPr sz="1100" spc="15" dirty="0">
                <a:latin typeface="Times New Roman"/>
                <a:cs typeface="Times New Roman"/>
              </a:rPr>
              <a:t>s</a:t>
            </a:r>
            <a:r>
              <a:rPr sz="1100" spc="-25" dirty="0">
                <a:latin typeface="Times New Roman"/>
                <a:cs typeface="Times New Roman"/>
              </a:rPr>
              <a:t>o</a:t>
            </a:r>
            <a:r>
              <a:rPr sz="1100" spc="-35" dirty="0">
                <a:latin typeface="Times New Roman"/>
                <a:cs typeface="Times New Roman"/>
              </a:rPr>
              <a:t>u</a:t>
            </a:r>
            <a:r>
              <a:rPr sz="1100" spc="5" dirty="0">
                <a:latin typeface="Times New Roman"/>
                <a:cs typeface="Times New Roman"/>
              </a:rPr>
              <a:t>r</a:t>
            </a:r>
            <a:r>
              <a:rPr sz="1100" spc="30" dirty="0">
                <a:latin typeface="Times New Roman"/>
                <a:cs typeface="Times New Roman"/>
              </a:rPr>
              <a:t>c</a:t>
            </a:r>
            <a:r>
              <a:rPr sz="1100" spc="35" dirty="0">
                <a:latin typeface="Times New Roman"/>
                <a:cs typeface="Times New Roman"/>
              </a:rPr>
              <a:t>e</a:t>
            </a:r>
            <a:r>
              <a:rPr sz="1100" spc="5" dirty="0">
                <a:latin typeface="Times New Roman"/>
                <a:cs typeface="Times New Roman"/>
              </a:rPr>
              <a:t>s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72" name="object 72"/>
          <p:cNvSpPr txBox="1"/>
          <p:nvPr/>
        </p:nvSpPr>
        <p:spPr>
          <a:xfrm>
            <a:off x="6692346" y="3891477"/>
            <a:ext cx="309245" cy="19685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1100" spc="20" dirty="0">
                <a:latin typeface="Times New Roman"/>
                <a:cs typeface="Times New Roman"/>
              </a:rPr>
              <a:t>Us</a:t>
            </a:r>
            <a:r>
              <a:rPr sz="1100" spc="30" dirty="0">
                <a:latin typeface="Times New Roman"/>
                <a:cs typeface="Times New Roman"/>
              </a:rPr>
              <a:t>e</a:t>
            </a:r>
            <a:r>
              <a:rPr sz="1100" spc="5" dirty="0">
                <a:latin typeface="Times New Roman"/>
                <a:cs typeface="Times New Roman"/>
              </a:rPr>
              <a:t>s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73" name="object 73"/>
          <p:cNvSpPr txBox="1"/>
          <p:nvPr/>
        </p:nvSpPr>
        <p:spPr>
          <a:xfrm>
            <a:off x="7235152" y="3891477"/>
            <a:ext cx="614680" cy="19685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1100" spc="10" dirty="0">
                <a:latin typeface="Times New Roman"/>
                <a:cs typeface="Times New Roman"/>
              </a:rPr>
              <a:t>R</a:t>
            </a:r>
            <a:r>
              <a:rPr sz="1100" spc="30" dirty="0">
                <a:latin typeface="Times New Roman"/>
                <a:cs typeface="Times New Roman"/>
              </a:rPr>
              <a:t>e</a:t>
            </a:r>
            <a:r>
              <a:rPr sz="1100" spc="15" dirty="0">
                <a:latin typeface="Times New Roman"/>
                <a:cs typeface="Times New Roman"/>
              </a:rPr>
              <a:t>s</a:t>
            </a:r>
            <a:r>
              <a:rPr sz="1100" spc="-25" dirty="0">
                <a:latin typeface="Times New Roman"/>
                <a:cs typeface="Times New Roman"/>
              </a:rPr>
              <a:t>o</a:t>
            </a:r>
            <a:r>
              <a:rPr sz="1100" spc="-35" dirty="0">
                <a:latin typeface="Times New Roman"/>
                <a:cs typeface="Times New Roman"/>
              </a:rPr>
              <a:t>u</a:t>
            </a:r>
            <a:r>
              <a:rPr sz="1100" spc="5" dirty="0">
                <a:latin typeface="Times New Roman"/>
                <a:cs typeface="Times New Roman"/>
              </a:rPr>
              <a:t>r</a:t>
            </a:r>
            <a:r>
              <a:rPr sz="1100" spc="30" dirty="0">
                <a:latin typeface="Times New Roman"/>
                <a:cs typeface="Times New Roman"/>
              </a:rPr>
              <a:t>c</a:t>
            </a:r>
            <a:r>
              <a:rPr sz="1100" spc="35" dirty="0">
                <a:latin typeface="Times New Roman"/>
                <a:cs typeface="Times New Roman"/>
              </a:rPr>
              <a:t>e</a:t>
            </a:r>
            <a:r>
              <a:rPr sz="1100" spc="5" dirty="0">
                <a:latin typeface="Times New Roman"/>
                <a:cs typeface="Times New Roman"/>
              </a:rPr>
              <a:t>s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74" name="object 74"/>
          <p:cNvSpPr txBox="1"/>
          <p:nvPr/>
        </p:nvSpPr>
        <p:spPr>
          <a:xfrm>
            <a:off x="8311105" y="3891477"/>
            <a:ext cx="309880" cy="19685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1100" spc="30" dirty="0">
                <a:latin typeface="Times New Roman"/>
                <a:cs typeface="Times New Roman"/>
              </a:rPr>
              <a:t>U</a:t>
            </a:r>
            <a:r>
              <a:rPr sz="1100" spc="15" dirty="0">
                <a:latin typeface="Times New Roman"/>
                <a:cs typeface="Times New Roman"/>
              </a:rPr>
              <a:t>s</a:t>
            </a:r>
            <a:r>
              <a:rPr sz="1100" spc="30" dirty="0">
                <a:latin typeface="Times New Roman"/>
                <a:cs typeface="Times New Roman"/>
              </a:rPr>
              <a:t>e</a:t>
            </a:r>
            <a:r>
              <a:rPr sz="1100" spc="5" dirty="0">
                <a:latin typeface="Times New Roman"/>
                <a:cs typeface="Times New Roman"/>
              </a:rPr>
              <a:t>s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75" name="object 75"/>
          <p:cNvSpPr txBox="1"/>
          <p:nvPr/>
        </p:nvSpPr>
        <p:spPr>
          <a:xfrm>
            <a:off x="8853571" y="3891477"/>
            <a:ext cx="614680" cy="19685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1100" spc="10" dirty="0">
                <a:latin typeface="Times New Roman"/>
                <a:cs typeface="Times New Roman"/>
              </a:rPr>
              <a:t>R</a:t>
            </a:r>
            <a:r>
              <a:rPr sz="1100" spc="35" dirty="0">
                <a:latin typeface="Times New Roman"/>
                <a:cs typeface="Times New Roman"/>
              </a:rPr>
              <a:t>e</a:t>
            </a:r>
            <a:r>
              <a:rPr sz="1100" spc="15" dirty="0">
                <a:latin typeface="Times New Roman"/>
                <a:cs typeface="Times New Roman"/>
              </a:rPr>
              <a:t>s</a:t>
            </a:r>
            <a:r>
              <a:rPr sz="1100" spc="-35" dirty="0">
                <a:latin typeface="Times New Roman"/>
                <a:cs typeface="Times New Roman"/>
              </a:rPr>
              <a:t>o</a:t>
            </a:r>
            <a:r>
              <a:rPr sz="1100" spc="-25" dirty="0">
                <a:latin typeface="Times New Roman"/>
                <a:cs typeface="Times New Roman"/>
              </a:rPr>
              <a:t>u</a:t>
            </a:r>
            <a:r>
              <a:rPr sz="1100" dirty="0">
                <a:latin typeface="Times New Roman"/>
                <a:cs typeface="Times New Roman"/>
              </a:rPr>
              <a:t>r</a:t>
            </a:r>
            <a:r>
              <a:rPr sz="1100" spc="35" dirty="0">
                <a:latin typeface="Times New Roman"/>
                <a:cs typeface="Times New Roman"/>
              </a:rPr>
              <a:t>c</a:t>
            </a:r>
            <a:r>
              <a:rPr sz="1100" spc="30" dirty="0">
                <a:latin typeface="Times New Roman"/>
                <a:cs typeface="Times New Roman"/>
              </a:rPr>
              <a:t>e</a:t>
            </a:r>
            <a:r>
              <a:rPr sz="1100" spc="5" dirty="0">
                <a:latin typeface="Times New Roman"/>
                <a:cs typeface="Times New Roman"/>
              </a:rPr>
              <a:t>s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76" name="object 76"/>
          <p:cNvSpPr txBox="1"/>
          <p:nvPr/>
        </p:nvSpPr>
        <p:spPr>
          <a:xfrm>
            <a:off x="4387987" y="4081983"/>
            <a:ext cx="230504" cy="19685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1100" spc="-35" dirty="0">
                <a:latin typeface="Times New Roman"/>
                <a:cs typeface="Times New Roman"/>
              </a:rPr>
              <a:t>2</a:t>
            </a:r>
            <a:r>
              <a:rPr sz="1100" spc="-25" dirty="0">
                <a:latin typeface="Times New Roman"/>
                <a:cs typeface="Times New Roman"/>
              </a:rPr>
              <a:t>2</a:t>
            </a:r>
            <a:r>
              <a:rPr sz="1100" spc="10" dirty="0">
                <a:latin typeface="Times New Roman"/>
                <a:cs typeface="Times New Roman"/>
              </a:rPr>
              <a:t>5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77" name="object 77"/>
          <p:cNvSpPr txBox="1"/>
          <p:nvPr/>
        </p:nvSpPr>
        <p:spPr>
          <a:xfrm>
            <a:off x="6006474" y="4081983"/>
            <a:ext cx="230504" cy="19685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1100" spc="-25" dirty="0">
                <a:latin typeface="Times New Roman"/>
                <a:cs typeface="Times New Roman"/>
              </a:rPr>
              <a:t>2</a:t>
            </a:r>
            <a:r>
              <a:rPr sz="1100" spc="-35" dirty="0">
                <a:latin typeface="Times New Roman"/>
                <a:cs typeface="Times New Roman"/>
              </a:rPr>
              <a:t>6</a:t>
            </a:r>
            <a:r>
              <a:rPr sz="1100" spc="10" dirty="0">
                <a:latin typeface="Times New Roman"/>
                <a:cs typeface="Times New Roman"/>
              </a:rPr>
              <a:t>0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78" name="object 78"/>
          <p:cNvSpPr txBox="1"/>
          <p:nvPr/>
        </p:nvSpPr>
        <p:spPr>
          <a:xfrm>
            <a:off x="7692790" y="4081983"/>
            <a:ext cx="163195" cy="19685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1100" spc="-35" dirty="0">
                <a:latin typeface="Times New Roman"/>
                <a:cs typeface="Times New Roman"/>
              </a:rPr>
              <a:t>2</a:t>
            </a:r>
            <a:r>
              <a:rPr sz="1100" spc="10" dirty="0">
                <a:latin typeface="Times New Roman"/>
                <a:cs typeface="Times New Roman"/>
              </a:rPr>
              <a:t>5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79" name="object 79"/>
          <p:cNvSpPr txBox="1"/>
          <p:nvPr/>
        </p:nvSpPr>
        <p:spPr>
          <a:xfrm>
            <a:off x="9244976" y="4081983"/>
            <a:ext cx="230504" cy="19685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1100" spc="-35" dirty="0">
                <a:latin typeface="Times New Roman"/>
                <a:cs typeface="Times New Roman"/>
              </a:rPr>
              <a:t>5</a:t>
            </a:r>
            <a:r>
              <a:rPr sz="1100" spc="-25" dirty="0">
                <a:latin typeface="Times New Roman"/>
                <a:cs typeface="Times New Roman"/>
              </a:rPr>
              <a:t>1</a:t>
            </a:r>
            <a:r>
              <a:rPr sz="1100" spc="10" dirty="0">
                <a:latin typeface="Times New Roman"/>
                <a:cs typeface="Times New Roman"/>
              </a:rPr>
              <a:t>0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80" name="object 80"/>
          <p:cNvSpPr txBox="1"/>
          <p:nvPr/>
        </p:nvSpPr>
        <p:spPr>
          <a:xfrm>
            <a:off x="5435031" y="4272488"/>
            <a:ext cx="97155" cy="19685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1100" spc="10" dirty="0">
                <a:latin typeface="Times New Roman"/>
                <a:cs typeface="Times New Roman"/>
              </a:rPr>
              <a:t>0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81" name="object 81"/>
          <p:cNvSpPr txBox="1"/>
          <p:nvPr/>
        </p:nvSpPr>
        <p:spPr>
          <a:xfrm>
            <a:off x="7054275" y="4272488"/>
            <a:ext cx="97155" cy="19685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1100" spc="10" dirty="0">
                <a:latin typeface="Times New Roman"/>
                <a:cs typeface="Times New Roman"/>
              </a:rPr>
              <a:t>0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82" name="object 82"/>
          <p:cNvSpPr txBox="1"/>
          <p:nvPr/>
        </p:nvSpPr>
        <p:spPr>
          <a:xfrm>
            <a:off x="3683005" y="4253390"/>
            <a:ext cx="230504" cy="407034"/>
          </a:xfrm>
          <a:prstGeom prst="rect">
            <a:avLst/>
          </a:prstGeom>
        </p:spPr>
        <p:txBody>
          <a:bodyPr vert="horz" wrap="square" lIns="0" tIns="349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75"/>
              </a:spcBef>
            </a:pPr>
            <a:r>
              <a:rPr sz="1100" spc="-30" dirty="0">
                <a:latin typeface="Times New Roman"/>
                <a:cs typeface="Times New Roman"/>
              </a:rPr>
              <a:t>300</a:t>
            </a:r>
            <a:endParaRPr sz="11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180"/>
              </a:spcBef>
            </a:pPr>
            <a:r>
              <a:rPr sz="1100" spc="-35" dirty="0">
                <a:solidFill>
                  <a:srgbClr val="7F7F7F"/>
                </a:solidFill>
                <a:latin typeface="Times New Roman"/>
                <a:cs typeface="Times New Roman"/>
              </a:rPr>
              <a:t>3</a:t>
            </a:r>
            <a:r>
              <a:rPr sz="1100" spc="-25" dirty="0">
                <a:solidFill>
                  <a:srgbClr val="7F7F7F"/>
                </a:solidFill>
                <a:latin typeface="Times New Roman"/>
                <a:cs typeface="Times New Roman"/>
              </a:rPr>
              <a:t>0</a:t>
            </a:r>
            <a:r>
              <a:rPr sz="1100" spc="10" dirty="0">
                <a:solidFill>
                  <a:srgbClr val="7F7F7F"/>
                </a:solidFill>
                <a:latin typeface="Times New Roman"/>
                <a:cs typeface="Times New Roman"/>
              </a:rPr>
              <a:t>0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83" name="object 83"/>
          <p:cNvSpPr txBox="1"/>
          <p:nvPr/>
        </p:nvSpPr>
        <p:spPr>
          <a:xfrm>
            <a:off x="8539994" y="4253390"/>
            <a:ext cx="230504" cy="407034"/>
          </a:xfrm>
          <a:prstGeom prst="rect">
            <a:avLst/>
          </a:prstGeom>
        </p:spPr>
        <p:txBody>
          <a:bodyPr vert="horz" wrap="square" lIns="0" tIns="349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75"/>
              </a:spcBef>
            </a:pPr>
            <a:r>
              <a:rPr sz="1100" spc="-35" dirty="0">
                <a:latin typeface="Times New Roman"/>
                <a:cs typeface="Times New Roman"/>
              </a:rPr>
              <a:t>3</a:t>
            </a:r>
            <a:r>
              <a:rPr sz="1100" spc="-25" dirty="0">
                <a:latin typeface="Times New Roman"/>
                <a:cs typeface="Times New Roman"/>
              </a:rPr>
              <a:t>0</a:t>
            </a:r>
            <a:r>
              <a:rPr sz="1100" spc="10" dirty="0">
                <a:latin typeface="Times New Roman"/>
                <a:cs typeface="Times New Roman"/>
              </a:rPr>
              <a:t>0</a:t>
            </a:r>
            <a:endParaRPr sz="11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180"/>
              </a:spcBef>
            </a:pPr>
            <a:r>
              <a:rPr sz="1100" spc="-35" dirty="0">
                <a:solidFill>
                  <a:srgbClr val="7F7F7F"/>
                </a:solidFill>
                <a:latin typeface="Times New Roman"/>
                <a:cs typeface="Times New Roman"/>
              </a:rPr>
              <a:t>3</a:t>
            </a:r>
            <a:r>
              <a:rPr sz="1100" spc="-25" dirty="0">
                <a:solidFill>
                  <a:srgbClr val="7F7F7F"/>
                </a:solidFill>
                <a:latin typeface="Times New Roman"/>
                <a:cs typeface="Times New Roman"/>
              </a:rPr>
              <a:t>0</a:t>
            </a:r>
            <a:r>
              <a:rPr sz="1100" spc="10" dirty="0">
                <a:solidFill>
                  <a:srgbClr val="7F7F7F"/>
                </a:solidFill>
                <a:latin typeface="Times New Roman"/>
                <a:cs typeface="Times New Roman"/>
              </a:rPr>
              <a:t>0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84" name="object 84"/>
          <p:cNvSpPr txBox="1"/>
          <p:nvPr/>
        </p:nvSpPr>
        <p:spPr>
          <a:xfrm>
            <a:off x="1454150" y="4062885"/>
            <a:ext cx="1708785" cy="788035"/>
          </a:xfrm>
          <a:prstGeom prst="rect">
            <a:avLst/>
          </a:prstGeom>
        </p:spPr>
        <p:txBody>
          <a:bodyPr vert="horz" wrap="square" lIns="0" tIns="349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75"/>
              </a:spcBef>
            </a:pPr>
            <a:r>
              <a:rPr sz="1100" spc="-15" dirty="0">
                <a:latin typeface="Times New Roman"/>
                <a:cs typeface="Times New Roman"/>
              </a:rPr>
              <a:t>Disposable</a:t>
            </a:r>
            <a:r>
              <a:rPr sz="1100" spc="30" dirty="0">
                <a:latin typeface="Times New Roman"/>
                <a:cs typeface="Times New Roman"/>
              </a:rPr>
              <a:t> </a:t>
            </a:r>
            <a:r>
              <a:rPr sz="1100" spc="-25" dirty="0">
                <a:latin typeface="Times New Roman"/>
                <a:cs typeface="Times New Roman"/>
              </a:rPr>
              <a:t>income</a:t>
            </a:r>
            <a:endParaRPr sz="1100">
              <a:latin typeface="Times New Roman"/>
              <a:cs typeface="Times New Roman"/>
            </a:endParaRPr>
          </a:p>
          <a:p>
            <a:pPr marL="97790" marR="5080" indent="-85725">
              <a:lnSpc>
                <a:spcPct val="113599"/>
              </a:lnSpc>
            </a:pPr>
            <a:r>
              <a:rPr sz="1100" spc="-20" dirty="0">
                <a:latin typeface="Times New Roman"/>
                <a:cs typeface="Times New Roman"/>
              </a:rPr>
              <a:t>F</a:t>
            </a:r>
            <a:r>
              <a:rPr sz="1100" spc="-90" dirty="0">
                <a:latin typeface="Times New Roman"/>
                <a:cs typeface="Times New Roman"/>
              </a:rPr>
              <a:t>i</a:t>
            </a:r>
            <a:r>
              <a:rPr sz="1100" spc="-25" dirty="0">
                <a:latin typeface="Times New Roman"/>
                <a:cs typeface="Times New Roman"/>
              </a:rPr>
              <a:t>n</a:t>
            </a:r>
            <a:r>
              <a:rPr sz="1100" spc="30" dirty="0">
                <a:latin typeface="Times New Roman"/>
                <a:cs typeface="Times New Roman"/>
              </a:rPr>
              <a:t>a</a:t>
            </a:r>
            <a:r>
              <a:rPr sz="1100" spc="5" dirty="0">
                <a:latin typeface="Times New Roman"/>
                <a:cs typeface="Times New Roman"/>
              </a:rPr>
              <a:t>l</a:t>
            </a:r>
            <a:r>
              <a:rPr sz="1100" spc="-60" dirty="0">
                <a:latin typeface="Times New Roman"/>
                <a:cs typeface="Times New Roman"/>
              </a:rPr>
              <a:t> </a:t>
            </a:r>
            <a:r>
              <a:rPr sz="1100" spc="30" dirty="0">
                <a:latin typeface="Times New Roman"/>
                <a:cs typeface="Times New Roman"/>
              </a:rPr>
              <a:t>c</a:t>
            </a:r>
            <a:r>
              <a:rPr sz="1100" spc="-25" dirty="0">
                <a:latin typeface="Times New Roman"/>
                <a:cs typeface="Times New Roman"/>
              </a:rPr>
              <a:t>o</a:t>
            </a:r>
            <a:r>
              <a:rPr sz="1100" spc="-35" dirty="0">
                <a:latin typeface="Times New Roman"/>
                <a:cs typeface="Times New Roman"/>
              </a:rPr>
              <a:t>n</a:t>
            </a:r>
            <a:r>
              <a:rPr sz="1100" spc="15" dirty="0">
                <a:latin typeface="Times New Roman"/>
                <a:cs typeface="Times New Roman"/>
              </a:rPr>
              <a:t>s</a:t>
            </a:r>
            <a:r>
              <a:rPr sz="1100" spc="-25" dirty="0">
                <a:latin typeface="Times New Roman"/>
                <a:cs typeface="Times New Roman"/>
              </a:rPr>
              <a:t>u</a:t>
            </a:r>
            <a:r>
              <a:rPr sz="1100" spc="-40" dirty="0">
                <a:latin typeface="Times New Roman"/>
                <a:cs typeface="Times New Roman"/>
              </a:rPr>
              <a:t>m</a:t>
            </a:r>
            <a:r>
              <a:rPr sz="1100" spc="-25" dirty="0">
                <a:latin typeface="Times New Roman"/>
                <a:cs typeface="Times New Roman"/>
              </a:rPr>
              <a:t>p</a:t>
            </a:r>
            <a:r>
              <a:rPr sz="1100" spc="-10" dirty="0">
                <a:latin typeface="Times New Roman"/>
                <a:cs typeface="Times New Roman"/>
              </a:rPr>
              <a:t>t</a:t>
            </a:r>
            <a:r>
              <a:rPr sz="1100" spc="-90" dirty="0">
                <a:latin typeface="Times New Roman"/>
                <a:cs typeface="Times New Roman"/>
              </a:rPr>
              <a:t>i</a:t>
            </a:r>
            <a:r>
              <a:rPr sz="1100" spc="-25" dirty="0">
                <a:latin typeface="Times New Roman"/>
                <a:cs typeface="Times New Roman"/>
              </a:rPr>
              <a:t>o</a:t>
            </a:r>
            <a:r>
              <a:rPr sz="1100" spc="10" dirty="0">
                <a:latin typeface="Times New Roman"/>
                <a:cs typeface="Times New Roman"/>
              </a:rPr>
              <a:t>n</a:t>
            </a:r>
            <a:r>
              <a:rPr sz="1100" spc="-20" dirty="0">
                <a:latin typeface="Times New Roman"/>
                <a:cs typeface="Times New Roman"/>
              </a:rPr>
              <a:t> </a:t>
            </a:r>
            <a:r>
              <a:rPr sz="1100" spc="35" dirty="0">
                <a:latin typeface="Times New Roman"/>
                <a:cs typeface="Times New Roman"/>
              </a:rPr>
              <a:t>e</a:t>
            </a:r>
            <a:r>
              <a:rPr sz="1100" spc="-35" dirty="0">
                <a:latin typeface="Times New Roman"/>
                <a:cs typeface="Times New Roman"/>
              </a:rPr>
              <a:t>x</a:t>
            </a:r>
            <a:r>
              <a:rPr sz="1100" spc="-25" dirty="0">
                <a:latin typeface="Times New Roman"/>
                <a:cs typeface="Times New Roman"/>
              </a:rPr>
              <a:t>p</a:t>
            </a:r>
            <a:r>
              <a:rPr sz="1100" spc="30" dirty="0">
                <a:latin typeface="Times New Roman"/>
                <a:cs typeface="Times New Roman"/>
              </a:rPr>
              <a:t>e</a:t>
            </a:r>
            <a:r>
              <a:rPr sz="1100" spc="-25" dirty="0">
                <a:latin typeface="Times New Roman"/>
                <a:cs typeface="Times New Roman"/>
              </a:rPr>
              <a:t>n</a:t>
            </a:r>
            <a:r>
              <a:rPr sz="1100" spc="-35" dirty="0">
                <a:latin typeface="Times New Roman"/>
                <a:cs typeface="Times New Roman"/>
              </a:rPr>
              <a:t>d</a:t>
            </a:r>
            <a:r>
              <a:rPr sz="1100" spc="-80" dirty="0">
                <a:latin typeface="Times New Roman"/>
                <a:cs typeface="Times New Roman"/>
              </a:rPr>
              <a:t>i</a:t>
            </a:r>
            <a:r>
              <a:rPr sz="1100" spc="-10" dirty="0">
                <a:latin typeface="Times New Roman"/>
                <a:cs typeface="Times New Roman"/>
              </a:rPr>
              <a:t>t</a:t>
            </a:r>
            <a:r>
              <a:rPr sz="1100" spc="-35" dirty="0">
                <a:latin typeface="Times New Roman"/>
                <a:cs typeface="Times New Roman"/>
              </a:rPr>
              <a:t>u</a:t>
            </a:r>
            <a:r>
              <a:rPr sz="1100" spc="5" dirty="0">
                <a:latin typeface="Times New Roman"/>
                <a:cs typeface="Times New Roman"/>
              </a:rPr>
              <a:t>re  </a:t>
            </a:r>
            <a:r>
              <a:rPr sz="1100" spc="-5" dirty="0">
                <a:latin typeface="Times New Roman"/>
                <a:cs typeface="Times New Roman"/>
              </a:rPr>
              <a:t>Advertised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spc="-10" dirty="0">
                <a:latin typeface="Times New Roman"/>
                <a:cs typeface="Times New Roman"/>
              </a:rPr>
              <a:t>product</a:t>
            </a:r>
            <a:endParaRPr sz="11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180"/>
              </a:spcBef>
            </a:pPr>
            <a:r>
              <a:rPr sz="1100" spc="-25" dirty="0">
                <a:latin typeface="Times New Roman"/>
                <a:cs typeface="Times New Roman"/>
              </a:rPr>
              <a:t>Saving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85" name="object 85"/>
          <p:cNvSpPr txBox="1"/>
          <p:nvPr/>
        </p:nvSpPr>
        <p:spPr>
          <a:xfrm>
            <a:off x="3702038" y="4653497"/>
            <a:ext cx="211454" cy="19685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1100" dirty="0">
                <a:latin typeface="Times New Roman"/>
                <a:cs typeface="Times New Roman"/>
              </a:rPr>
              <a:t>-</a:t>
            </a:r>
            <a:r>
              <a:rPr sz="1100" spc="-25" dirty="0">
                <a:latin typeface="Times New Roman"/>
                <a:cs typeface="Times New Roman"/>
              </a:rPr>
              <a:t>7</a:t>
            </a:r>
            <a:r>
              <a:rPr sz="1100" spc="10" dirty="0">
                <a:latin typeface="Times New Roman"/>
                <a:cs typeface="Times New Roman"/>
              </a:rPr>
              <a:t>5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86" name="object 86"/>
          <p:cNvSpPr txBox="1"/>
          <p:nvPr/>
        </p:nvSpPr>
        <p:spPr>
          <a:xfrm>
            <a:off x="5301482" y="4653497"/>
            <a:ext cx="230504" cy="19685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1100" spc="-25" dirty="0">
                <a:latin typeface="Times New Roman"/>
                <a:cs typeface="Times New Roman"/>
              </a:rPr>
              <a:t>2</a:t>
            </a:r>
            <a:r>
              <a:rPr sz="1100" spc="-35" dirty="0">
                <a:latin typeface="Times New Roman"/>
                <a:cs typeface="Times New Roman"/>
              </a:rPr>
              <a:t>6</a:t>
            </a:r>
            <a:r>
              <a:rPr sz="1100" spc="10" dirty="0">
                <a:latin typeface="Times New Roman"/>
                <a:cs typeface="Times New Roman"/>
              </a:rPr>
              <a:t>0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87" name="object 87"/>
          <p:cNvSpPr txBox="1"/>
          <p:nvPr/>
        </p:nvSpPr>
        <p:spPr>
          <a:xfrm>
            <a:off x="6987799" y="4653497"/>
            <a:ext cx="163195" cy="19685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1100" spc="-35" dirty="0">
                <a:latin typeface="Times New Roman"/>
                <a:cs typeface="Times New Roman"/>
              </a:rPr>
              <a:t>2</a:t>
            </a:r>
            <a:r>
              <a:rPr sz="1100" spc="10" dirty="0">
                <a:latin typeface="Times New Roman"/>
                <a:cs typeface="Times New Roman"/>
              </a:rPr>
              <a:t>5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88" name="object 88"/>
          <p:cNvSpPr txBox="1"/>
          <p:nvPr/>
        </p:nvSpPr>
        <p:spPr>
          <a:xfrm>
            <a:off x="8539984" y="4653497"/>
            <a:ext cx="230504" cy="19685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1100" spc="-35" dirty="0">
                <a:latin typeface="Times New Roman"/>
                <a:cs typeface="Times New Roman"/>
              </a:rPr>
              <a:t>2</a:t>
            </a:r>
            <a:r>
              <a:rPr sz="1100" spc="-25" dirty="0">
                <a:latin typeface="Times New Roman"/>
                <a:cs typeface="Times New Roman"/>
              </a:rPr>
              <a:t>1</a:t>
            </a:r>
            <a:r>
              <a:rPr sz="1100" spc="10" dirty="0">
                <a:latin typeface="Times New Roman"/>
                <a:cs typeface="Times New Roman"/>
              </a:rPr>
              <a:t>0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89" name="object 89"/>
          <p:cNvSpPr txBox="1"/>
          <p:nvPr/>
        </p:nvSpPr>
        <p:spPr>
          <a:xfrm>
            <a:off x="3454401" y="5033736"/>
            <a:ext cx="405130" cy="19685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1100" spc="20" dirty="0">
                <a:latin typeface="Times New Roman"/>
                <a:cs typeface="Times New Roman"/>
              </a:rPr>
              <a:t>Ass</a:t>
            </a:r>
            <a:r>
              <a:rPr sz="1100" spc="35" dirty="0">
                <a:latin typeface="Times New Roman"/>
                <a:cs typeface="Times New Roman"/>
              </a:rPr>
              <a:t>e</a:t>
            </a:r>
            <a:r>
              <a:rPr sz="1100" spc="-10" dirty="0">
                <a:latin typeface="Times New Roman"/>
                <a:cs typeface="Times New Roman"/>
              </a:rPr>
              <a:t>t</a:t>
            </a:r>
            <a:r>
              <a:rPr sz="1100" spc="5" dirty="0">
                <a:latin typeface="Times New Roman"/>
                <a:cs typeface="Times New Roman"/>
              </a:rPr>
              <a:t>s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90" name="object 90"/>
          <p:cNvSpPr txBox="1"/>
          <p:nvPr/>
        </p:nvSpPr>
        <p:spPr>
          <a:xfrm>
            <a:off x="4064164" y="5033736"/>
            <a:ext cx="548005" cy="19685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1100" dirty="0">
                <a:latin typeface="Times New Roman"/>
                <a:cs typeface="Times New Roman"/>
              </a:rPr>
              <a:t>L</a:t>
            </a:r>
            <a:r>
              <a:rPr sz="1100" spc="-80" dirty="0">
                <a:latin typeface="Times New Roman"/>
                <a:cs typeface="Times New Roman"/>
              </a:rPr>
              <a:t>i</a:t>
            </a:r>
            <a:r>
              <a:rPr sz="1100" spc="30" dirty="0">
                <a:latin typeface="Times New Roman"/>
                <a:cs typeface="Times New Roman"/>
              </a:rPr>
              <a:t>a</a:t>
            </a:r>
            <a:r>
              <a:rPr sz="1100" spc="-25" dirty="0">
                <a:latin typeface="Times New Roman"/>
                <a:cs typeface="Times New Roman"/>
              </a:rPr>
              <a:t>b</a:t>
            </a:r>
            <a:r>
              <a:rPr sz="1100" spc="-90" dirty="0">
                <a:latin typeface="Times New Roman"/>
                <a:cs typeface="Times New Roman"/>
              </a:rPr>
              <a:t>i</a:t>
            </a:r>
            <a:r>
              <a:rPr sz="1100" spc="-80" dirty="0">
                <a:latin typeface="Times New Roman"/>
                <a:cs typeface="Times New Roman"/>
              </a:rPr>
              <a:t>l</a:t>
            </a:r>
            <a:r>
              <a:rPr sz="1100" spc="-90" dirty="0">
                <a:latin typeface="Times New Roman"/>
                <a:cs typeface="Times New Roman"/>
              </a:rPr>
              <a:t>i</a:t>
            </a:r>
            <a:r>
              <a:rPr sz="1100" spc="-10" dirty="0">
                <a:latin typeface="Times New Roman"/>
                <a:cs typeface="Times New Roman"/>
              </a:rPr>
              <a:t>t</a:t>
            </a:r>
            <a:r>
              <a:rPr sz="1100" spc="-80" dirty="0">
                <a:latin typeface="Times New Roman"/>
                <a:cs typeface="Times New Roman"/>
              </a:rPr>
              <a:t>i</a:t>
            </a:r>
            <a:r>
              <a:rPr sz="1100" spc="30" dirty="0">
                <a:latin typeface="Times New Roman"/>
                <a:cs typeface="Times New Roman"/>
              </a:rPr>
              <a:t>e</a:t>
            </a:r>
            <a:r>
              <a:rPr sz="1100" spc="5" dirty="0">
                <a:latin typeface="Times New Roman"/>
                <a:cs typeface="Times New Roman"/>
              </a:rPr>
              <a:t>s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91" name="object 91"/>
          <p:cNvSpPr txBox="1"/>
          <p:nvPr/>
        </p:nvSpPr>
        <p:spPr>
          <a:xfrm>
            <a:off x="5073268" y="5033736"/>
            <a:ext cx="405130" cy="19685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1100" spc="30" dirty="0">
                <a:latin typeface="Times New Roman"/>
                <a:cs typeface="Times New Roman"/>
              </a:rPr>
              <a:t>A</a:t>
            </a:r>
            <a:r>
              <a:rPr sz="1100" spc="15" dirty="0">
                <a:latin typeface="Times New Roman"/>
                <a:cs typeface="Times New Roman"/>
              </a:rPr>
              <a:t>ss</a:t>
            </a:r>
            <a:r>
              <a:rPr sz="1100" spc="30" dirty="0">
                <a:latin typeface="Times New Roman"/>
                <a:cs typeface="Times New Roman"/>
              </a:rPr>
              <a:t>e</a:t>
            </a:r>
            <a:r>
              <a:rPr sz="1100" spc="-10" dirty="0">
                <a:latin typeface="Times New Roman"/>
                <a:cs typeface="Times New Roman"/>
              </a:rPr>
              <a:t>t</a:t>
            </a:r>
            <a:r>
              <a:rPr sz="1100" spc="5" dirty="0">
                <a:latin typeface="Times New Roman"/>
                <a:cs typeface="Times New Roman"/>
              </a:rPr>
              <a:t>s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92" name="object 92"/>
          <p:cNvSpPr txBox="1"/>
          <p:nvPr/>
        </p:nvSpPr>
        <p:spPr>
          <a:xfrm>
            <a:off x="5682735" y="5033736"/>
            <a:ext cx="548640" cy="19685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1100" spc="-35" dirty="0">
                <a:latin typeface="Times New Roman"/>
                <a:cs typeface="Times New Roman"/>
              </a:rPr>
              <a:t>Liabilities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93" name="object 93"/>
          <p:cNvSpPr txBox="1"/>
          <p:nvPr/>
        </p:nvSpPr>
        <p:spPr>
          <a:xfrm>
            <a:off x="6692582" y="5033736"/>
            <a:ext cx="405130" cy="19685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1100" spc="30" dirty="0">
                <a:latin typeface="Times New Roman"/>
                <a:cs typeface="Times New Roman"/>
              </a:rPr>
              <a:t>A</a:t>
            </a:r>
            <a:r>
              <a:rPr sz="1100" spc="15" dirty="0">
                <a:latin typeface="Times New Roman"/>
                <a:cs typeface="Times New Roman"/>
              </a:rPr>
              <a:t>ss</a:t>
            </a:r>
            <a:r>
              <a:rPr sz="1100" spc="30" dirty="0">
                <a:latin typeface="Times New Roman"/>
                <a:cs typeface="Times New Roman"/>
              </a:rPr>
              <a:t>e</a:t>
            </a:r>
            <a:r>
              <a:rPr sz="1100" spc="-10" dirty="0">
                <a:latin typeface="Times New Roman"/>
                <a:cs typeface="Times New Roman"/>
              </a:rPr>
              <a:t>t</a:t>
            </a:r>
            <a:r>
              <a:rPr sz="1100" spc="5" dirty="0">
                <a:latin typeface="Times New Roman"/>
                <a:cs typeface="Times New Roman"/>
              </a:rPr>
              <a:t>s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94" name="object 94"/>
          <p:cNvSpPr txBox="1"/>
          <p:nvPr/>
        </p:nvSpPr>
        <p:spPr>
          <a:xfrm>
            <a:off x="7302048" y="5033736"/>
            <a:ext cx="548640" cy="19685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1100" spc="-35" dirty="0">
                <a:latin typeface="Times New Roman"/>
                <a:cs typeface="Times New Roman"/>
              </a:rPr>
              <a:t>Liabilities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95" name="object 95"/>
          <p:cNvSpPr txBox="1"/>
          <p:nvPr/>
        </p:nvSpPr>
        <p:spPr>
          <a:xfrm>
            <a:off x="8311881" y="5033736"/>
            <a:ext cx="405130" cy="19685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1100" spc="30" dirty="0">
                <a:latin typeface="Times New Roman"/>
                <a:cs typeface="Times New Roman"/>
              </a:rPr>
              <a:t>A</a:t>
            </a:r>
            <a:r>
              <a:rPr sz="1100" spc="15" dirty="0">
                <a:latin typeface="Times New Roman"/>
                <a:cs typeface="Times New Roman"/>
              </a:rPr>
              <a:t>ss</a:t>
            </a:r>
            <a:r>
              <a:rPr sz="1100" spc="30" dirty="0">
                <a:latin typeface="Times New Roman"/>
                <a:cs typeface="Times New Roman"/>
              </a:rPr>
              <a:t>e</a:t>
            </a:r>
            <a:r>
              <a:rPr sz="1100" spc="-10" dirty="0">
                <a:latin typeface="Times New Roman"/>
                <a:cs typeface="Times New Roman"/>
              </a:rPr>
              <a:t>t</a:t>
            </a:r>
            <a:r>
              <a:rPr sz="1100" spc="5" dirty="0">
                <a:latin typeface="Times New Roman"/>
                <a:cs typeface="Times New Roman"/>
              </a:rPr>
              <a:t>s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96" name="object 96"/>
          <p:cNvSpPr txBox="1"/>
          <p:nvPr/>
        </p:nvSpPr>
        <p:spPr>
          <a:xfrm>
            <a:off x="8921348" y="5033736"/>
            <a:ext cx="548005" cy="19685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1100" dirty="0">
                <a:latin typeface="Times New Roman"/>
                <a:cs typeface="Times New Roman"/>
              </a:rPr>
              <a:t>L</a:t>
            </a:r>
            <a:r>
              <a:rPr sz="1100" spc="-80" dirty="0">
                <a:latin typeface="Times New Roman"/>
                <a:cs typeface="Times New Roman"/>
              </a:rPr>
              <a:t>i</a:t>
            </a:r>
            <a:r>
              <a:rPr sz="1100" spc="30" dirty="0">
                <a:latin typeface="Times New Roman"/>
                <a:cs typeface="Times New Roman"/>
              </a:rPr>
              <a:t>a</a:t>
            </a:r>
            <a:r>
              <a:rPr sz="1100" spc="-25" dirty="0">
                <a:latin typeface="Times New Roman"/>
                <a:cs typeface="Times New Roman"/>
              </a:rPr>
              <a:t>b</a:t>
            </a:r>
            <a:r>
              <a:rPr sz="1100" spc="-90" dirty="0">
                <a:latin typeface="Times New Roman"/>
                <a:cs typeface="Times New Roman"/>
              </a:rPr>
              <a:t>i</a:t>
            </a:r>
            <a:r>
              <a:rPr sz="1100" spc="-80" dirty="0">
                <a:latin typeface="Times New Roman"/>
                <a:cs typeface="Times New Roman"/>
              </a:rPr>
              <a:t>l</a:t>
            </a:r>
            <a:r>
              <a:rPr sz="1100" spc="-90" dirty="0">
                <a:latin typeface="Times New Roman"/>
                <a:cs typeface="Times New Roman"/>
              </a:rPr>
              <a:t>i</a:t>
            </a:r>
            <a:r>
              <a:rPr sz="1100" spc="-10" dirty="0">
                <a:latin typeface="Times New Roman"/>
                <a:cs typeface="Times New Roman"/>
              </a:rPr>
              <a:t>t</a:t>
            </a:r>
            <a:r>
              <a:rPr sz="1100" spc="-80" dirty="0">
                <a:latin typeface="Times New Roman"/>
                <a:cs typeface="Times New Roman"/>
              </a:rPr>
              <a:t>i</a:t>
            </a:r>
            <a:r>
              <a:rPr sz="1100" spc="30" dirty="0">
                <a:latin typeface="Times New Roman"/>
                <a:cs typeface="Times New Roman"/>
              </a:rPr>
              <a:t>e</a:t>
            </a:r>
            <a:r>
              <a:rPr sz="1100" spc="5" dirty="0">
                <a:latin typeface="Times New Roman"/>
                <a:cs typeface="Times New Roman"/>
              </a:rPr>
              <a:t>s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97" name="object 97"/>
          <p:cNvSpPr txBox="1"/>
          <p:nvPr/>
        </p:nvSpPr>
        <p:spPr>
          <a:xfrm>
            <a:off x="4406894" y="5224241"/>
            <a:ext cx="211454" cy="19685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1100" dirty="0">
                <a:latin typeface="Times New Roman"/>
                <a:cs typeface="Times New Roman"/>
              </a:rPr>
              <a:t>-</a:t>
            </a:r>
            <a:r>
              <a:rPr sz="1100" spc="-25" dirty="0">
                <a:latin typeface="Times New Roman"/>
                <a:cs typeface="Times New Roman"/>
              </a:rPr>
              <a:t>7</a:t>
            </a:r>
            <a:r>
              <a:rPr sz="1100" spc="10" dirty="0">
                <a:latin typeface="Times New Roman"/>
                <a:cs typeface="Times New Roman"/>
              </a:rPr>
              <a:t>5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98" name="object 98"/>
          <p:cNvSpPr txBox="1"/>
          <p:nvPr/>
        </p:nvSpPr>
        <p:spPr>
          <a:xfrm>
            <a:off x="7692655" y="5224241"/>
            <a:ext cx="163195" cy="19685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1100" spc="-35" dirty="0">
                <a:latin typeface="Times New Roman"/>
                <a:cs typeface="Times New Roman"/>
              </a:rPr>
              <a:t>2</a:t>
            </a:r>
            <a:r>
              <a:rPr sz="1100" spc="10" dirty="0">
                <a:latin typeface="Times New Roman"/>
                <a:cs typeface="Times New Roman"/>
              </a:rPr>
              <a:t>5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99" name="object 99"/>
          <p:cNvSpPr txBox="1"/>
          <p:nvPr/>
        </p:nvSpPr>
        <p:spPr>
          <a:xfrm>
            <a:off x="3816549" y="5414746"/>
            <a:ext cx="97155" cy="19685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1100" spc="10" dirty="0">
                <a:latin typeface="Times New Roman"/>
                <a:cs typeface="Times New Roman"/>
              </a:rPr>
              <a:t>0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100" name="object 100"/>
          <p:cNvSpPr txBox="1"/>
          <p:nvPr/>
        </p:nvSpPr>
        <p:spPr>
          <a:xfrm>
            <a:off x="7054294" y="5414746"/>
            <a:ext cx="97155" cy="19685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1100" spc="10" dirty="0">
                <a:latin typeface="Times New Roman"/>
                <a:cs typeface="Times New Roman"/>
              </a:rPr>
              <a:t>0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101" name="object 101"/>
          <p:cNvSpPr txBox="1"/>
          <p:nvPr/>
        </p:nvSpPr>
        <p:spPr>
          <a:xfrm>
            <a:off x="1454150" y="5205143"/>
            <a:ext cx="1640205" cy="978535"/>
          </a:xfrm>
          <a:prstGeom prst="rect">
            <a:avLst/>
          </a:prstGeom>
        </p:spPr>
        <p:txBody>
          <a:bodyPr vert="horz" wrap="square" lIns="0" tIns="34925" rIns="0" bIns="0" rtlCol="0">
            <a:spAutoFit/>
          </a:bodyPr>
          <a:lstStyle/>
          <a:p>
            <a:pPr marR="1235075" algn="ctr">
              <a:lnSpc>
                <a:spcPct val="100000"/>
              </a:lnSpc>
              <a:spcBef>
                <a:spcPts val="275"/>
              </a:spcBef>
            </a:pPr>
            <a:r>
              <a:rPr sz="1100" spc="-25" dirty="0">
                <a:latin typeface="Times New Roman"/>
                <a:cs typeface="Times New Roman"/>
              </a:rPr>
              <a:t>Saving</a:t>
            </a:r>
            <a:endParaRPr sz="1100">
              <a:latin typeface="Times New Roman"/>
              <a:cs typeface="Times New Roman"/>
            </a:endParaRPr>
          </a:p>
          <a:p>
            <a:pPr marL="12700" marR="5080" algn="ctr">
              <a:lnSpc>
                <a:spcPct val="113599"/>
              </a:lnSpc>
            </a:pPr>
            <a:r>
              <a:rPr sz="1100" spc="-50" dirty="0">
                <a:latin typeface="Times New Roman"/>
                <a:cs typeface="Times New Roman"/>
              </a:rPr>
              <a:t>G</a:t>
            </a:r>
            <a:r>
              <a:rPr sz="1100" dirty="0">
                <a:latin typeface="Times New Roman"/>
                <a:cs typeface="Times New Roman"/>
              </a:rPr>
              <a:t>r</a:t>
            </a:r>
            <a:r>
              <a:rPr sz="1100" spc="-25" dirty="0">
                <a:latin typeface="Times New Roman"/>
                <a:cs typeface="Times New Roman"/>
              </a:rPr>
              <a:t>o</a:t>
            </a:r>
            <a:r>
              <a:rPr sz="1100" spc="15" dirty="0">
                <a:latin typeface="Times New Roman"/>
                <a:cs typeface="Times New Roman"/>
              </a:rPr>
              <a:t>s</a:t>
            </a:r>
            <a:r>
              <a:rPr sz="1100" spc="5" dirty="0">
                <a:latin typeface="Times New Roman"/>
                <a:cs typeface="Times New Roman"/>
              </a:rPr>
              <a:t>s</a:t>
            </a:r>
            <a:r>
              <a:rPr sz="1100" spc="3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Times New Roman"/>
                <a:cs typeface="Times New Roman"/>
              </a:rPr>
              <a:t>f</a:t>
            </a:r>
            <a:r>
              <a:rPr sz="1100" spc="-80" dirty="0">
                <a:latin typeface="Times New Roman"/>
                <a:cs typeface="Times New Roman"/>
              </a:rPr>
              <a:t>i</a:t>
            </a:r>
            <a:r>
              <a:rPr sz="1100" spc="-35" dirty="0">
                <a:latin typeface="Times New Roman"/>
                <a:cs typeface="Times New Roman"/>
              </a:rPr>
              <a:t>x</a:t>
            </a:r>
            <a:r>
              <a:rPr sz="1100" spc="35" dirty="0">
                <a:latin typeface="Times New Roman"/>
                <a:cs typeface="Times New Roman"/>
              </a:rPr>
              <a:t>e</a:t>
            </a:r>
            <a:r>
              <a:rPr sz="1100" spc="10" dirty="0">
                <a:latin typeface="Times New Roman"/>
                <a:cs typeface="Times New Roman"/>
              </a:rPr>
              <a:t>d</a:t>
            </a:r>
            <a:r>
              <a:rPr sz="1100" spc="-20" dirty="0">
                <a:latin typeface="Times New Roman"/>
                <a:cs typeface="Times New Roman"/>
              </a:rPr>
              <a:t> </a:t>
            </a:r>
            <a:r>
              <a:rPr sz="1100" spc="35" dirty="0">
                <a:latin typeface="Times New Roman"/>
                <a:cs typeface="Times New Roman"/>
              </a:rPr>
              <a:t>c</a:t>
            </a:r>
            <a:r>
              <a:rPr sz="1100" spc="30" dirty="0">
                <a:latin typeface="Times New Roman"/>
                <a:cs typeface="Times New Roman"/>
              </a:rPr>
              <a:t>a</a:t>
            </a:r>
            <a:r>
              <a:rPr sz="1100" spc="-25" dirty="0">
                <a:latin typeface="Times New Roman"/>
                <a:cs typeface="Times New Roman"/>
              </a:rPr>
              <a:t>p</a:t>
            </a:r>
            <a:r>
              <a:rPr sz="1100" spc="-90" dirty="0">
                <a:latin typeface="Times New Roman"/>
                <a:cs typeface="Times New Roman"/>
              </a:rPr>
              <a:t>i</a:t>
            </a:r>
            <a:r>
              <a:rPr sz="1100" spc="-10" dirty="0">
                <a:latin typeface="Times New Roman"/>
                <a:cs typeface="Times New Roman"/>
              </a:rPr>
              <a:t>t</a:t>
            </a:r>
            <a:r>
              <a:rPr sz="1100" spc="35" dirty="0">
                <a:latin typeface="Times New Roman"/>
                <a:cs typeface="Times New Roman"/>
              </a:rPr>
              <a:t>a</a:t>
            </a:r>
            <a:r>
              <a:rPr sz="1100" spc="5" dirty="0">
                <a:latin typeface="Times New Roman"/>
                <a:cs typeface="Times New Roman"/>
              </a:rPr>
              <a:t>l</a:t>
            </a:r>
            <a:r>
              <a:rPr sz="1100" spc="-70" dirty="0">
                <a:latin typeface="Times New Roman"/>
                <a:cs typeface="Times New Roman"/>
              </a:rPr>
              <a:t> </a:t>
            </a:r>
            <a:r>
              <a:rPr sz="1100" spc="5" dirty="0">
                <a:latin typeface="Times New Roman"/>
                <a:cs typeface="Times New Roman"/>
              </a:rPr>
              <a:t>f</a:t>
            </a:r>
            <a:r>
              <a:rPr sz="1100" spc="-35" dirty="0">
                <a:latin typeface="Times New Roman"/>
                <a:cs typeface="Times New Roman"/>
              </a:rPr>
              <a:t>o</a:t>
            </a:r>
            <a:r>
              <a:rPr sz="1100" spc="5" dirty="0">
                <a:latin typeface="Times New Roman"/>
                <a:cs typeface="Times New Roman"/>
              </a:rPr>
              <a:t>r</a:t>
            </a:r>
            <a:r>
              <a:rPr sz="1100" spc="-40" dirty="0">
                <a:latin typeface="Times New Roman"/>
                <a:cs typeface="Times New Roman"/>
              </a:rPr>
              <a:t>m</a:t>
            </a:r>
            <a:r>
              <a:rPr sz="1100" spc="35" dirty="0">
                <a:latin typeface="Times New Roman"/>
                <a:cs typeface="Times New Roman"/>
              </a:rPr>
              <a:t>a</a:t>
            </a:r>
            <a:r>
              <a:rPr sz="1100" spc="-10" dirty="0">
                <a:latin typeface="Times New Roman"/>
                <a:cs typeface="Times New Roman"/>
              </a:rPr>
              <a:t>t</a:t>
            </a:r>
            <a:r>
              <a:rPr sz="1100" spc="-90" dirty="0">
                <a:latin typeface="Times New Roman"/>
                <a:cs typeface="Times New Roman"/>
              </a:rPr>
              <a:t>i</a:t>
            </a:r>
            <a:r>
              <a:rPr sz="1100" spc="-25" dirty="0">
                <a:latin typeface="Times New Roman"/>
                <a:cs typeface="Times New Roman"/>
              </a:rPr>
              <a:t>o</a:t>
            </a:r>
            <a:r>
              <a:rPr sz="1100" spc="5" dirty="0">
                <a:latin typeface="Times New Roman"/>
                <a:cs typeface="Times New Roman"/>
              </a:rPr>
              <a:t>n  Software</a:t>
            </a:r>
            <a:r>
              <a:rPr sz="1100" spc="30" dirty="0">
                <a:latin typeface="Times New Roman"/>
                <a:cs typeface="Times New Roman"/>
              </a:rPr>
              <a:t> </a:t>
            </a:r>
            <a:r>
              <a:rPr sz="1100" spc="-10" dirty="0">
                <a:latin typeface="Times New Roman"/>
                <a:cs typeface="Times New Roman"/>
              </a:rPr>
              <a:t>(platform</a:t>
            </a:r>
            <a:r>
              <a:rPr sz="1100" spc="-35" dirty="0">
                <a:latin typeface="Times New Roman"/>
                <a:cs typeface="Times New Roman"/>
              </a:rPr>
              <a:t> </a:t>
            </a:r>
            <a:r>
              <a:rPr sz="1100" spc="15" dirty="0">
                <a:latin typeface="Times New Roman"/>
                <a:cs typeface="Times New Roman"/>
              </a:rPr>
              <a:t>asset) </a:t>
            </a:r>
            <a:r>
              <a:rPr sz="1100" spc="20" dirty="0">
                <a:latin typeface="Times New Roman"/>
                <a:cs typeface="Times New Roman"/>
              </a:rPr>
              <a:t> </a:t>
            </a:r>
            <a:r>
              <a:rPr sz="1100" spc="5" dirty="0">
                <a:latin typeface="Times New Roman"/>
                <a:cs typeface="Times New Roman"/>
              </a:rPr>
              <a:t>Software</a:t>
            </a:r>
            <a:r>
              <a:rPr sz="1100" spc="35" dirty="0">
                <a:latin typeface="Times New Roman"/>
                <a:cs typeface="Times New Roman"/>
              </a:rPr>
              <a:t> </a:t>
            </a:r>
            <a:r>
              <a:rPr sz="1100" spc="5" dirty="0">
                <a:latin typeface="Times New Roman"/>
                <a:cs typeface="Times New Roman"/>
              </a:rPr>
              <a:t>(database</a:t>
            </a:r>
            <a:r>
              <a:rPr sz="1100" spc="40" dirty="0">
                <a:latin typeface="Times New Roman"/>
                <a:cs typeface="Times New Roman"/>
              </a:rPr>
              <a:t> </a:t>
            </a:r>
            <a:r>
              <a:rPr sz="1100" spc="15" dirty="0">
                <a:latin typeface="Times New Roman"/>
                <a:cs typeface="Times New Roman"/>
              </a:rPr>
              <a:t>asset) </a:t>
            </a:r>
            <a:r>
              <a:rPr sz="1100" spc="20" dirty="0">
                <a:latin typeface="Times New Roman"/>
                <a:cs typeface="Times New Roman"/>
              </a:rPr>
              <a:t> Net</a:t>
            </a:r>
            <a:r>
              <a:rPr sz="1100" spc="-10" dirty="0">
                <a:latin typeface="Times New Roman"/>
                <a:cs typeface="Times New Roman"/>
              </a:rPr>
              <a:t> </a:t>
            </a:r>
            <a:r>
              <a:rPr sz="1100" spc="-20" dirty="0">
                <a:latin typeface="Times New Roman"/>
                <a:cs typeface="Times New Roman"/>
              </a:rPr>
              <a:t>lending(+)/borrowing(-)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102" name="object 102"/>
          <p:cNvSpPr txBox="1"/>
          <p:nvPr/>
        </p:nvSpPr>
        <p:spPr>
          <a:xfrm>
            <a:off x="3702522" y="5986260"/>
            <a:ext cx="211454" cy="19685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1100" dirty="0">
                <a:latin typeface="Times New Roman"/>
                <a:cs typeface="Times New Roman"/>
              </a:rPr>
              <a:t>-</a:t>
            </a:r>
            <a:r>
              <a:rPr sz="1100" spc="-25" dirty="0">
                <a:latin typeface="Times New Roman"/>
                <a:cs typeface="Times New Roman"/>
              </a:rPr>
              <a:t>7</a:t>
            </a:r>
            <a:r>
              <a:rPr sz="1100" spc="10" dirty="0">
                <a:latin typeface="Times New Roman"/>
                <a:cs typeface="Times New Roman"/>
              </a:rPr>
              <a:t>5</a:t>
            </a:r>
            <a:endParaRPr sz="1100">
              <a:latin typeface="Times New Roman"/>
              <a:cs typeface="Times New Roman"/>
            </a:endParaRPr>
          </a:p>
        </p:txBody>
      </p:sp>
      <p:graphicFrame>
        <p:nvGraphicFramePr>
          <p:cNvPr id="103" name="object 103"/>
          <p:cNvGraphicFramePr>
            <a:graphicFrameLocks noGrp="1"/>
          </p:cNvGraphicFramePr>
          <p:nvPr/>
        </p:nvGraphicFramePr>
        <p:xfrm>
          <a:off x="5051488" y="5223128"/>
          <a:ext cx="1196340" cy="96329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8133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1056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98566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 marR="15875" algn="r">
                        <a:lnSpc>
                          <a:spcPct val="100000"/>
                        </a:lnSpc>
                        <a:spcBef>
                          <a:spcPts val="90"/>
                        </a:spcBef>
                      </a:pPr>
                      <a:r>
                        <a:rPr sz="1100" spc="-15" dirty="0">
                          <a:latin typeface="Times New Roman"/>
                          <a:cs typeface="Times New Roman"/>
                        </a:rPr>
                        <a:t>260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11430" marB="0">
                    <a:lnL w="12700">
                      <a:solidFill>
                        <a:srgbClr val="000000"/>
                      </a:solidFill>
                      <a:prstDash val="solid"/>
                    </a:lnL>
                    <a:lnT w="12700">
                      <a:solidFill>
                        <a:srgbClr val="000000"/>
                      </a:solidFill>
                      <a:prstDash val="soli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0504">
                <a:tc>
                  <a:txBody>
                    <a:bodyPr/>
                    <a:lstStyle/>
                    <a:p>
                      <a:pPr marR="10795" algn="r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r>
                        <a:rPr sz="1100" spc="-15" dirty="0">
                          <a:latin typeface="Times New Roman"/>
                          <a:cs typeface="Times New Roman"/>
                        </a:rPr>
                        <a:t>210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3810" marB="0">
                    <a:lnR w="12700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90504">
                <a:tc>
                  <a:txBody>
                    <a:bodyPr/>
                    <a:lstStyle/>
                    <a:p>
                      <a:pPr marR="10795" algn="r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r>
                        <a:rPr sz="1100" spc="-15" dirty="0">
                          <a:solidFill>
                            <a:srgbClr val="7F7F7F"/>
                          </a:solidFill>
                          <a:latin typeface="Times New Roman"/>
                          <a:cs typeface="Times New Roman"/>
                        </a:rPr>
                        <a:t>150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3810" marB="0">
                    <a:lnR w="12700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82423">
                <a:tc>
                  <a:txBody>
                    <a:bodyPr/>
                    <a:lstStyle/>
                    <a:p>
                      <a:pPr marR="15875" algn="r">
                        <a:lnSpc>
                          <a:spcPts val="1305"/>
                        </a:lnSpc>
                        <a:spcBef>
                          <a:spcPts val="30"/>
                        </a:spcBef>
                      </a:pPr>
                      <a:r>
                        <a:rPr sz="1100" spc="-35" dirty="0">
                          <a:solidFill>
                            <a:srgbClr val="7F7F7F"/>
                          </a:solidFill>
                          <a:latin typeface="Times New Roman"/>
                          <a:cs typeface="Times New Roman"/>
                        </a:rPr>
                        <a:t>60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3810" marB="0">
                    <a:lnR w="12700">
                      <a:solidFill>
                        <a:srgbClr val="000000"/>
                      </a:solidFill>
                      <a:prstDash val="solid"/>
                    </a:lnR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95643">
                <a:tc>
                  <a:txBody>
                    <a:bodyPr/>
                    <a:lstStyle/>
                    <a:p>
                      <a:pPr marR="15240" algn="r">
                        <a:lnSpc>
                          <a:spcPct val="100000"/>
                        </a:lnSpc>
                        <a:spcBef>
                          <a:spcPts val="90"/>
                        </a:spcBef>
                      </a:pPr>
                      <a:r>
                        <a:rPr sz="1100" spc="-35" dirty="0">
                          <a:latin typeface="Times New Roman"/>
                          <a:cs typeface="Times New Roman"/>
                        </a:rPr>
                        <a:t>50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11430" marB="0"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T w="12700">
                      <a:solidFill>
                        <a:srgbClr val="000000"/>
                      </a:solidFill>
                      <a:prstDash val="soli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104" name="object 104"/>
          <p:cNvSpPr txBox="1"/>
          <p:nvPr/>
        </p:nvSpPr>
        <p:spPr>
          <a:xfrm>
            <a:off x="6988339" y="5986260"/>
            <a:ext cx="158115" cy="19685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1100" spc="-35" dirty="0">
                <a:latin typeface="Times New Roman"/>
                <a:cs typeface="Times New Roman"/>
              </a:rPr>
              <a:t>25</a:t>
            </a:r>
            <a:endParaRPr sz="1100">
              <a:latin typeface="Times New Roman"/>
              <a:cs typeface="Times New Roman"/>
            </a:endParaRPr>
          </a:p>
        </p:txBody>
      </p:sp>
      <p:graphicFrame>
        <p:nvGraphicFramePr>
          <p:cNvPr id="105" name="object 105"/>
          <p:cNvGraphicFramePr>
            <a:graphicFrameLocks noGrp="1"/>
          </p:cNvGraphicFramePr>
          <p:nvPr/>
        </p:nvGraphicFramePr>
        <p:xfrm>
          <a:off x="8289988" y="5223128"/>
          <a:ext cx="1206500" cy="96837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8069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0993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98566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 marR="15875" algn="r">
                        <a:lnSpc>
                          <a:spcPct val="100000"/>
                        </a:lnSpc>
                        <a:spcBef>
                          <a:spcPts val="90"/>
                        </a:spcBef>
                      </a:pPr>
                      <a:r>
                        <a:rPr sz="1100" spc="-15" dirty="0">
                          <a:latin typeface="Times New Roman"/>
                          <a:cs typeface="Times New Roman"/>
                        </a:rPr>
                        <a:t>210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11430" marB="0">
                    <a:lnL w="12700">
                      <a:solidFill>
                        <a:srgbClr val="000000"/>
                      </a:solidFill>
                      <a:prstDash val="solid"/>
                    </a:lnL>
                    <a:lnT w="12700">
                      <a:solidFill>
                        <a:srgbClr val="000000"/>
                      </a:solidFill>
                      <a:prstDash val="soli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0504">
                <a:tc>
                  <a:txBody>
                    <a:bodyPr/>
                    <a:lstStyle/>
                    <a:p>
                      <a:pPr marR="10795" algn="r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r>
                        <a:rPr sz="1100" spc="-15" dirty="0">
                          <a:latin typeface="Times New Roman"/>
                          <a:cs typeface="Times New Roman"/>
                        </a:rPr>
                        <a:t>210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3810" marB="0">
                    <a:lnR w="12700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90504">
                <a:tc>
                  <a:txBody>
                    <a:bodyPr/>
                    <a:lstStyle/>
                    <a:p>
                      <a:pPr marR="15240" algn="r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r>
                        <a:rPr sz="1100" spc="-30" dirty="0">
                          <a:solidFill>
                            <a:srgbClr val="7F7F7F"/>
                          </a:solidFill>
                          <a:latin typeface="Times New Roman"/>
                          <a:cs typeface="Times New Roman"/>
                        </a:rPr>
                        <a:t>150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3810" marB="0">
                    <a:lnR w="12700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82423">
                <a:tc>
                  <a:txBody>
                    <a:bodyPr/>
                    <a:lstStyle/>
                    <a:p>
                      <a:pPr marR="10795" algn="r">
                        <a:lnSpc>
                          <a:spcPts val="1305"/>
                        </a:lnSpc>
                        <a:spcBef>
                          <a:spcPts val="30"/>
                        </a:spcBef>
                      </a:pPr>
                      <a:r>
                        <a:rPr sz="1100" spc="-10" dirty="0">
                          <a:solidFill>
                            <a:srgbClr val="7F7F7F"/>
                          </a:solidFill>
                          <a:latin typeface="Times New Roman"/>
                          <a:cs typeface="Times New Roman"/>
                        </a:rPr>
                        <a:t>60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3810" marB="0">
                    <a:lnR w="12700">
                      <a:solidFill>
                        <a:srgbClr val="000000"/>
                      </a:solidFill>
                      <a:prstDash val="solid"/>
                    </a:lnR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95643">
                <a:tc>
                  <a:txBody>
                    <a:bodyPr/>
                    <a:lstStyle/>
                    <a:p>
                      <a:pPr marR="10160" algn="r">
                        <a:lnSpc>
                          <a:spcPct val="100000"/>
                        </a:lnSpc>
                        <a:spcBef>
                          <a:spcPts val="90"/>
                        </a:spcBef>
                      </a:pPr>
                      <a:r>
                        <a:rPr sz="1100" dirty="0">
                          <a:latin typeface="Times New Roman"/>
                          <a:cs typeface="Times New Roman"/>
                        </a:rPr>
                        <a:t>0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11430" marB="0"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T w="12700">
                      <a:solidFill>
                        <a:srgbClr val="000000"/>
                      </a:solidFill>
                      <a:prstDash val="soli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106" name="object 106"/>
          <p:cNvSpPr txBox="1"/>
          <p:nvPr/>
        </p:nvSpPr>
        <p:spPr>
          <a:xfrm>
            <a:off x="5072888" y="1587220"/>
            <a:ext cx="1158240" cy="59626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R="3175" algn="ctr">
              <a:lnSpc>
                <a:spcPct val="100000"/>
              </a:lnSpc>
              <a:spcBef>
                <a:spcPts val="125"/>
              </a:spcBef>
            </a:pPr>
            <a:r>
              <a:rPr sz="1100" i="1" spc="15" dirty="0">
                <a:latin typeface="Times New Roman"/>
                <a:cs typeface="Times New Roman"/>
              </a:rPr>
              <a:t>Intermediary</a:t>
            </a:r>
            <a:endParaRPr sz="11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40"/>
              </a:spcBef>
            </a:pPr>
            <a:endParaRPr sz="1550">
              <a:latin typeface="Times New Roman"/>
              <a:cs typeface="Times New Roman"/>
            </a:endParaRPr>
          </a:p>
          <a:p>
            <a:pPr algn="ctr">
              <a:lnSpc>
                <a:spcPct val="100000"/>
              </a:lnSpc>
              <a:tabLst>
                <a:tab pos="542925" algn="l"/>
              </a:tabLst>
            </a:pPr>
            <a:r>
              <a:rPr sz="1100" spc="20" dirty="0">
                <a:latin typeface="Times New Roman"/>
                <a:cs typeface="Times New Roman"/>
              </a:rPr>
              <a:t>Uses	</a:t>
            </a:r>
            <a:r>
              <a:rPr sz="1100" spc="10" dirty="0">
                <a:latin typeface="Times New Roman"/>
                <a:cs typeface="Times New Roman"/>
              </a:rPr>
              <a:t>Resources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107" name="object 107"/>
          <p:cNvSpPr txBox="1"/>
          <p:nvPr/>
        </p:nvSpPr>
        <p:spPr>
          <a:xfrm>
            <a:off x="6949764" y="1587220"/>
            <a:ext cx="633730" cy="19685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1100" i="1" spc="15" dirty="0">
                <a:latin typeface="Times New Roman"/>
                <a:cs typeface="Times New Roman"/>
              </a:rPr>
              <a:t>Advertiser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108" name="object 108"/>
          <p:cNvSpPr txBox="1"/>
          <p:nvPr/>
        </p:nvSpPr>
        <p:spPr>
          <a:xfrm>
            <a:off x="8311408" y="1587220"/>
            <a:ext cx="1156970" cy="59626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R="12065" algn="ctr">
              <a:lnSpc>
                <a:spcPct val="100000"/>
              </a:lnSpc>
              <a:spcBef>
                <a:spcPts val="125"/>
              </a:spcBef>
            </a:pPr>
            <a:r>
              <a:rPr sz="1100" i="1" spc="15" dirty="0">
                <a:latin typeface="Times New Roman"/>
                <a:cs typeface="Times New Roman"/>
              </a:rPr>
              <a:t>Total</a:t>
            </a:r>
            <a:r>
              <a:rPr sz="1100" i="1" spc="-10" dirty="0">
                <a:latin typeface="Times New Roman"/>
                <a:cs typeface="Times New Roman"/>
              </a:rPr>
              <a:t> </a:t>
            </a:r>
            <a:r>
              <a:rPr sz="1100" i="1" spc="20" dirty="0">
                <a:latin typeface="Times New Roman"/>
                <a:cs typeface="Times New Roman"/>
              </a:rPr>
              <a:t>Economy</a:t>
            </a:r>
            <a:endParaRPr sz="11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40"/>
              </a:spcBef>
            </a:pPr>
            <a:endParaRPr sz="1550">
              <a:latin typeface="Times New Roman"/>
              <a:cs typeface="Times New Roman"/>
            </a:endParaRPr>
          </a:p>
          <a:p>
            <a:pPr algn="ctr">
              <a:lnSpc>
                <a:spcPct val="100000"/>
              </a:lnSpc>
              <a:tabLst>
                <a:tab pos="542290" algn="l"/>
              </a:tabLst>
            </a:pPr>
            <a:r>
              <a:rPr sz="1100" spc="20" dirty="0">
                <a:latin typeface="Times New Roman"/>
                <a:cs typeface="Times New Roman"/>
              </a:rPr>
              <a:t>Uses	</a:t>
            </a:r>
            <a:r>
              <a:rPr sz="1100" spc="10" dirty="0">
                <a:latin typeface="Times New Roman"/>
                <a:cs typeface="Times New Roman"/>
              </a:rPr>
              <a:t>Resources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109" name="object 109"/>
          <p:cNvSpPr txBox="1"/>
          <p:nvPr/>
        </p:nvSpPr>
        <p:spPr>
          <a:xfrm>
            <a:off x="587762" y="2711124"/>
            <a:ext cx="629920" cy="42481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>
              <a:lnSpc>
                <a:spcPct val="119100"/>
              </a:lnSpc>
              <a:spcBef>
                <a:spcPts val="95"/>
              </a:spcBef>
            </a:pPr>
            <a:r>
              <a:rPr sz="1100" spc="55" dirty="0">
                <a:latin typeface="Times New Roman"/>
                <a:cs typeface="Times New Roman"/>
              </a:rPr>
              <a:t>P</a:t>
            </a:r>
            <a:r>
              <a:rPr sz="1100" spc="5" dirty="0">
                <a:latin typeface="Times New Roman"/>
                <a:cs typeface="Times New Roman"/>
              </a:rPr>
              <a:t>r</a:t>
            </a:r>
            <a:r>
              <a:rPr sz="1100" spc="-35" dirty="0">
                <a:latin typeface="Times New Roman"/>
                <a:cs typeface="Times New Roman"/>
              </a:rPr>
              <a:t>od</a:t>
            </a:r>
            <a:r>
              <a:rPr sz="1100" spc="-25" dirty="0">
                <a:latin typeface="Times New Roman"/>
                <a:cs typeface="Times New Roman"/>
              </a:rPr>
              <a:t>u</a:t>
            </a:r>
            <a:r>
              <a:rPr sz="1100" spc="30" dirty="0">
                <a:latin typeface="Times New Roman"/>
                <a:cs typeface="Times New Roman"/>
              </a:rPr>
              <a:t>c</a:t>
            </a:r>
            <a:r>
              <a:rPr sz="1100" spc="-10" dirty="0">
                <a:latin typeface="Times New Roman"/>
                <a:cs typeface="Times New Roman"/>
              </a:rPr>
              <a:t>t</a:t>
            </a:r>
            <a:r>
              <a:rPr sz="1100" spc="-80" dirty="0">
                <a:latin typeface="Times New Roman"/>
                <a:cs typeface="Times New Roman"/>
              </a:rPr>
              <a:t>i</a:t>
            </a:r>
            <a:r>
              <a:rPr sz="1100" spc="-35" dirty="0">
                <a:latin typeface="Times New Roman"/>
                <a:cs typeface="Times New Roman"/>
              </a:rPr>
              <a:t>o</a:t>
            </a:r>
            <a:r>
              <a:rPr sz="1100" spc="5" dirty="0">
                <a:latin typeface="Times New Roman"/>
                <a:cs typeface="Times New Roman"/>
              </a:rPr>
              <a:t>n  </a:t>
            </a:r>
            <a:r>
              <a:rPr sz="1100" dirty="0">
                <a:latin typeface="Times New Roman"/>
                <a:cs typeface="Times New Roman"/>
              </a:rPr>
              <a:t>Account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110" name="object 110"/>
          <p:cNvSpPr txBox="1"/>
          <p:nvPr/>
        </p:nvSpPr>
        <p:spPr>
          <a:xfrm>
            <a:off x="587762" y="4138361"/>
            <a:ext cx="502920" cy="617220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 marR="5080" algn="just">
              <a:lnSpc>
                <a:spcPct val="116599"/>
              </a:lnSpc>
              <a:spcBef>
                <a:spcPts val="130"/>
              </a:spcBef>
            </a:pPr>
            <a:r>
              <a:rPr sz="1100" spc="15" dirty="0">
                <a:latin typeface="Times New Roman"/>
                <a:cs typeface="Times New Roman"/>
              </a:rPr>
              <a:t>Use </a:t>
            </a:r>
            <a:r>
              <a:rPr sz="1100" spc="-10" dirty="0">
                <a:latin typeface="Times New Roman"/>
                <a:cs typeface="Times New Roman"/>
              </a:rPr>
              <a:t>of </a:t>
            </a:r>
            <a:r>
              <a:rPr sz="1100" spc="-5" dirty="0">
                <a:latin typeface="Times New Roman"/>
                <a:cs typeface="Times New Roman"/>
              </a:rPr>
              <a:t> </a:t>
            </a:r>
            <a:r>
              <a:rPr sz="1100" spc="-10" dirty="0">
                <a:latin typeface="Times New Roman"/>
                <a:cs typeface="Times New Roman"/>
              </a:rPr>
              <a:t>Income </a:t>
            </a:r>
            <a:r>
              <a:rPr sz="1100" spc="-5" dirty="0">
                <a:latin typeface="Times New Roman"/>
                <a:cs typeface="Times New Roman"/>
              </a:rPr>
              <a:t> </a:t>
            </a:r>
            <a:r>
              <a:rPr sz="1100" spc="20" dirty="0">
                <a:latin typeface="Times New Roman"/>
                <a:cs typeface="Times New Roman"/>
              </a:rPr>
              <a:t>A</a:t>
            </a:r>
            <a:r>
              <a:rPr sz="1100" spc="35" dirty="0">
                <a:latin typeface="Times New Roman"/>
                <a:cs typeface="Times New Roman"/>
              </a:rPr>
              <a:t>c</a:t>
            </a:r>
            <a:r>
              <a:rPr sz="1100" spc="30" dirty="0">
                <a:latin typeface="Times New Roman"/>
                <a:cs typeface="Times New Roman"/>
              </a:rPr>
              <a:t>c</a:t>
            </a:r>
            <a:r>
              <a:rPr sz="1100" spc="-35" dirty="0">
                <a:latin typeface="Times New Roman"/>
                <a:cs typeface="Times New Roman"/>
              </a:rPr>
              <a:t>o</a:t>
            </a:r>
            <a:r>
              <a:rPr sz="1100" spc="-25" dirty="0">
                <a:latin typeface="Times New Roman"/>
                <a:cs typeface="Times New Roman"/>
              </a:rPr>
              <a:t>u</a:t>
            </a:r>
            <a:r>
              <a:rPr sz="1100" spc="-35" dirty="0">
                <a:latin typeface="Times New Roman"/>
                <a:cs typeface="Times New Roman"/>
              </a:rPr>
              <a:t>n</a:t>
            </a:r>
            <a:r>
              <a:rPr sz="1100" spc="5" dirty="0">
                <a:latin typeface="Times New Roman"/>
                <a:cs typeface="Times New Roman"/>
              </a:rPr>
              <a:t>t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111" name="object 111"/>
          <p:cNvSpPr txBox="1"/>
          <p:nvPr/>
        </p:nvSpPr>
        <p:spPr>
          <a:xfrm>
            <a:off x="587762" y="5472624"/>
            <a:ext cx="502920" cy="42481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>
              <a:lnSpc>
                <a:spcPct val="119100"/>
              </a:lnSpc>
              <a:spcBef>
                <a:spcPts val="95"/>
              </a:spcBef>
            </a:pPr>
            <a:r>
              <a:rPr sz="1100" spc="-10" dirty="0">
                <a:latin typeface="Times New Roman"/>
                <a:cs typeface="Times New Roman"/>
              </a:rPr>
              <a:t>Capital </a:t>
            </a:r>
            <a:r>
              <a:rPr sz="1100" spc="-5" dirty="0">
                <a:latin typeface="Times New Roman"/>
                <a:cs typeface="Times New Roman"/>
              </a:rPr>
              <a:t> </a:t>
            </a:r>
            <a:r>
              <a:rPr sz="1100" spc="20" dirty="0">
                <a:latin typeface="Times New Roman"/>
                <a:cs typeface="Times New Roman"/>
              </a:rPr>
              <a:t>A</a:t>
            </a:r>
            <a:r>
              <a:rPr sz="1100" spc="35" dirty="0">
                <a:latin typeface="Times New Roman"/>
                <a:cs typeface="Times New Roman"/>
              </a:rPr>
              <a:t>c</a:t>
            </a:r>
            <a:r>
              <a:rPr sz="1100" spc="30" dirty="0">
                <a:latin typeface="Times New Roman"/>
                <a:cs typeface="Times New Roman"/>
              </a:rPr>
              <a:t>c</a:t>
            </a:r>
            <a:r>
              <a:rPr sz="1100" spc="-35" dirty="0">
                <a:latin typeface="Times New Roman"/>
                <a:cs typeface="Times New Roman"/>
              </a:rPr>
              <a:t>o</a:t>
            </a:r>
            <a:r>
              <a:rPr sz="1100" spc="-25" dirty="0">
                <a:latin typeface="Times New Roman"/>
                <a:cs typeface="Times New Roman"/>
              </a:rPr>
              <a:t>u</a:t>
            </a:r>
            <a:r>
              <a:rPr sz="1100" spc="-35" dirty="0">
                <a:latin typeface="Times New Roman"/>
                <a:cs typeface="Times New Roman"/>
              </a:rPr>
              <a:t>n</a:t>
            </a:r>
            <a:r>
              <a:rPr sz="1100" spc="5" dirty="0">
                <a:latin typeface="Times New Roman"/>
                <a:cs typeface="Times New Roman"/>
              </a:rPr>
              <a:t>t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112" name="object 112"/>
          <p:cNvSpPr txBox="1"/>
          <p:nvPr/>
        </p:nvSpPr>
        <p:spPr>
          <a:xfrm>
            <a:off x="3692148" y="1587220"/>
            <a:ext cx="668655" cy="19685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1100" i="1" spc="30" dirty="0">
                <a:latin typeface="Times New Roman"/>
                <a:cs typeface="Times New Roman"/>
              </a:rPr>
              <a:t>H</a:t>
            </a:r>
            <a:r>
              <a:rPr sz="1100" i="1" spc="45" dirty="0">
                <a:latin typeface="Times New Roman"/>
                <a:cs typeface="Times New Roman"/>
              </a:rPr>
              <a:t>ou</a:t>
            </a:r>
            <a:r>
              <a:rPr sz="1100" i="1" spc="15" dirty="0">
                <a:latin typeface="Times New Roman"/>
                <a:cs typeface="Times New Roman"/>
              </a:rPr>
              <a:t>s</a:t>
            </a:r>
            <a:r>
              <a:rPr sz="1100" i="1" spc="30" dirty="0">
                <a:latin typeface="Times New Roman"/>
                <a:cs typeface="Times New Roman"/>
              </a:rPr>
              <a:t>e</a:t>
            </a:r>
            <a:r>
              <a:rPr sz="1100" i="1" spc="45" dirty="0">
                <a:latin typeface="Times New Roman"/>
                <a:cs typeface="Times New Roman"/>
              </a:rPr>
              <a:t>ho</a:t>
            </a:r>
            <a:r>
              <a:rPr sz="1100" i="1" spc="-10" dirty="0">
                <a:latin typeface="Times New Roman"/>
                <a:cs typeface="Times New Roman"/>
              </a:rPr>
              <a:t>l</a:t>
            </a:r>
            <a:r>
              <a:rPr sz="1100" i="1" spc="10" dirty="0">
                <a:latin typeface="Times New Roman"/>
                <a:cs typeface="Times New Roman"/>
              </a:rPr>
              <a:t>d</a:t>
            </a:r>
            <a:endParaRPr sz="11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916939" y="731011"/>
            <a:ext cx="6451600" cy="51308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3200" spc="-15" dirty="0">
                <a:solidFill>
                  <a:srgbClr val="9EA2A2"/>
                </a:solidFill>
              </a:rPr>
              <a:t>Current</a:t>
            </a:r>
            <a:r>
              <a:rPr sz="3200" spc="5" dirty="0">
                <a:solidFill>
                  <a:srgbClr val="9EA2A2"/>
                </a:solidFill>
              </a:rPr>
              <a:t> </a:t>
            </a:r>
            <a:r>
              <a:rPr sz="3200" spc="-35" dirty="0">
                <a:solidFill>
                  <a:srgbClr val="9EA2A2"/>
                </a:solidFill>
              </a:rPr>
              <a:t>Treatment:</a:t>
            </a:r>
            <a:r>
              <a:rPr sz="3200" spc="15" dirty="0">
                <a:solidFill>
                  <a:srgbClr val="9EA2A2"/>
                </a:solidFill>
              </a:rPr>
              <a:t> </a:t>
            </a:r>
            <a:r>
              <a:rPr sz="3200" spc="-5" dirty="0">
                <a:solidFill>
                  <a:srgbClr val="9EA2A2"/>
                </a:solidFill>
              </a:rPr>
              <a:t>Advertised</a:t>
            </a:r>
            <a:r>
              <a:rPr sz="3200" spc="5" dirty="0">
                <a:solidFill>
                  <a:srgbClr val="9EA2A2"/>
                </a:solidFill>
              </a:rPr>
              <a:t> </a:t>
            </a:r>
            <a:r>
              <a:rPr sz="3200" spc="-15" dirty="0">
                <a:solidFill>
                  <a:srgbClr val="9EA2A2"/>
                </a:solidFill>
              </a:rPr>
              <a:t>Product</a:t>
            </a:r>
            <a:endParaRPr sz="3200"/>
          </a:p>
        </p:txBody>
      </p:sp>
      <p:sp>
        <p:nvSpPr>
          <p:cNvPr id="3" name="object 3"/>
          <p:cNvSpPr/>
          <p:nvPr/>
        </p:nvSpPr>
        <p:spPr>
          <a:xfrm>
            <a:off x="7152893" y="2939033"/>
            <a:ext cx="714375" cy="200025"/>
          </a:xfrm>
          <a:custGeom>
            <a:avLst/>
            <a:gdLst/>
            <a:ahLst/>
            <a:cxnLst/>
            <a:rect l="l" t="t" r="r" b="b"/>
            <a:pathLst>
              <a:path w="714375" h="200025">
                <a:moveTo>
                  <a:pt x="713994" y="199644"/>
                </a:moveTo>
                <a:lnTo>
                  <a:pt x="713994" y="0"/>
                </a:lnTo>
                <a:lnTo>
                  <a:pt x="0" y="0"/>
                </a:lnTo>
                <a:lnTo>
                  <a:pt x="0" y="199644"/>
                </a:lnTo>
                <a:lnTo>
                  <a:pt x="713994" y="199644"/>
                </a:lnTo>
                <a:close/>
              </a:path>
            </a:pathLst>
          </a:custGeom>
          <a:solidFill>
            <a:srgbClr val="F4B08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6692148" y="1986442"/>
            <a:ext cx="309880" cy="19685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1100" spc="30" dirty="0">
                <a:latin typeface="Times New Roman"/>
                <a:cs typeface="Times New Roman"/>
              </a:rPr>
              <a:t>U</a:t>
            </a:r>
            <a:r>
              <a:rPr sz="1100" spc="15" dirty="0">
                <a:latin typeface="Times New Roman"/>
                <a:cs typeface="Times New Roman"/>
              </a:rPr>
              <a:t>s</a:t>
            </a:r>
            <a:r>
              <a:rPr sz="1100" spc="30" dirty="0">
                <a:latin typeface="Times New Roman"/>
                <a:cs typeface="Times New Roman"/>
              </a:rPr>
              <a:t>e</a:t>
            </a:r>
            <a:r>
              <a:rPr sz="1100" spc="5" dirty="0">
                <a:latin typeface="Times New Roman"/>
                <a:cs typeface="Times New Roman"/>
              </a:rPr>
              <a:t>s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7235400" y="1986442"/>
            <a:ext cx="614680" cy="19685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1100" spc="10" dirty="0">
                <a:latin typeface="Times New Roman"/>
                <a:cs typeface="Times New Roman"/>
              </a:rPr>
              <a:t>R</a:t>
            </a:r>
            <a:r>
              <a:rPr sz="1100" spc="30" dirty="0">
                <a:latin typeface="Times New Roman"/>
                <a:cs typeface="Times New Roman"/>
              </a:rPr>
              <a:t>e</a:t>
            </a:r>
            <a:r>
              <a:rPr sz="1100" spc="15" dirty="0">
                <a:latin typeface="Times New Roman"/>
                <a:cs typeface="Times New Roman"/>
              </a:rPr>
              <a:t>s</a:t>
            </a:r>
            <a:r>
              <a:rPr sz="1100" spc="-25" dirty="0">
                <a:latin typeface="Times New Roman"/>
                <a:cs typeface="Times New Roman"/>
              </a:rPr>
              <a:t>o</a:t>
            </a:r>
            <a:r>
              <a:rPr sz="1100" spc="-35" dirty="0">
                <a:latin typeface="Times New Roman"/>
                <a:cs typeface="Times New Roman"/>
              </a:rPr>
              <a:t>u</a:t>
            </a:r>
            <a:r>
              <a:rPr sz="1100" spc="5" dirty="0">
                <a:latin typeface="Times New Roman"/>
                <a:cs typeface="Times New Roman"/>
              </a:rPr>
              <a:t>r</a:t>
            </a:r>
            <a:r>
              <a:rPr sz="1100" spc="30" dirty="0">
                <a:latin typeface="Times New Roman"/>
                <a:cs typeface="Times New Roman"/>
              </a:rPr>
              <a:t>c</a:t>
            </a:r>
            <a:r>
              <a:rPr sz="1100" spc="35" dirty="0">
                <a:latin typeface="Times New Roman"/>
                <a:cs typeface="Times New Roman"/>
              </a:rPr>
              <a:t>e</a:t>
            </a:r>
            <a:r>
              <a:rPr sz="1100" spc="5" dirty="0">
                <a:latin typeface="Times New Roman"/>
                <a:cs typeface="Times New Roman"/>
              </a:rPr>
              <a:t>s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1454150" y="2157850"/>
            <a:ext cx="1577975" cy="788035"/>
          </a:xfrm>
          <a:prstGeom prst="rect">
            <a:avLst/>
          </a:prstGeom>
        </p:spPr>
        <p:txBody>
          <a:bodyPr vert="horz" wrap="square" lIns="0" tIns="349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75"/>
              </a:spcBef>
            </a:pPr>
            <a:r>
              <a:rPr sz="1100" spc="-20" dirty="0">
                <a:latin typeface="Times New Roman"/>
                <a:cs typeface="Times New Roman"/>
              </a:rPr>
              <a:t>Output</a:t>
            </a:r>
            <a:endParaRPr sz="1100">
              <a:latin typeface="Times New Roman"/>
              <a:cs typeface="Times New Roman"/>
            </a:endParaRPr>
          </a:p>
          <a:p>
            <a:pPr marL="97790" marR="5080">
              <a:lnSpc>
                <a:spcPct val="113599"/>
              </a:lnSpc>
            </a:pPr>
            <a:r>
              <a:rPr sz="1100" spc="-10" dirty="0">
                <a:latin typeface="Times New Roman"/>
                <a:cs typeface="Times New Roman"/>
              </a:rPr>
              <a:t>Predictive</a:t>
            </a:r>
            <a:r>
              <a:rPr sz="1100" spc="40" dirty="0">
                <a:latin typeface="Times New Roman"/>
                <a:cs typeface="Times New Roman"/>
              </a:rPr>
              <a:t> </a:t>
            </a:r>
            <a:r>
              <a:rPr sz="1100" spc="20" dirty="0">
                <a:latin typeface="Times New Roman"/>
                <a:cs typeface="Times New Roman"/>
              </a:rPr>
              <a:t>ad</a:t>
            </a:r>
            <a:r>
              <a:rPr sz="1100" spc="-1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Times New Roman"/>
                <a:cs typeface="Times New Roman"/>
              </a:rPr>
              <a:t>services </a:t>
            </a:r>
            <a:r>
              <a:rPr sz="1100" spc="5" dirty="0">
                <a:latin typeface="Times New Roman"/>
                <a:cs typeface="Times New Roman"/>
              </a:rPr>
              <a:t> Software </a:t>
            </a:r>
            <a:r>
              <a:rPr sz="1100" spc="-10" dirty="0">
                <a:latin typeface="Times New Roman"/>
                <a:cs typeface="Times New Roman"/>
              </a:rPr>
              <a:t>(platform </a:t>
            </a:r>
            <a:r>
              <a:rPr sz="1100" spc="15" dirty="0">
                <a:latin typeface="Times New Roman"/>
                <a:cs typeface="Times New Roman"/>
              </a:rPr>
              <a:t>asset) </a:t>
            </a:r>
            <a:r>
              <a:rPr sz="1100" spc="-260" dirty="0">
                <a:latin typeface="Times New Roman"/>
                <a:cs typeface="Times New Roman"/>
              </a:rPr>
              <a:t> </a:t>
            </a:r>
            <a:r>
              <a:rPr sz="1100" spc="5" dirty="0">
                <a:latin typeface="Times New Roman"/>
                <a:cs typeface="Times New Roman"/>
              </a:rPr>
              <a:t>Software</a:t>
            </a:r>
            <a:r>
              <a:rPr sz="1100" spc="20" dirty="0">
                <a:latin typeface="Times New Roman"/>
                <a:cs typeface="Times New Roman"/>
              </a:rPr>
              <a:t> </a:t>
            </a:r>
            <a:r>
              <a:rPr sz="1100" spc="5" dirty="0">
                <a:latin typeface="Times New Roman"/>
                <a:cs typeface="Times New Roman"/>
              </a:rPr>
              <a:t>(database</a:t>
            </a:r>
            <a:r>
              <a:rPr sz="1100" spc="25" dirty="0">
                <a:latin typeface="Times New Roman"/>
                <a:cs typeface="Times New Roman"/>
              </a:rPr>
              <a:t> </a:t>
            </a:r>
            <a:r>
              <a:rPr sz="1100" spc="15" dirty="0">
                <a:latin typeface="Times New Roman"/>
                <a:cs typeface="Times New Roman"/>
              </a:rPr>
              <a:t>asset)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447800" y="2939033"/>
            <a:ext cx="2000250" cy="200025"/>
          </a:xfrm>
          <a:prstGeom prst="rect">
            <a:avLst/>
          </a:prstGeom>
          <a:solidFill>
            <a:srgbClr val="F4B084"/>
          </a:solidFill>
        </p:spPr>
        <p:txBody>
          <a:bodyPr vert="horz" wrap="square" lIns="0" tIns="15875" rIns="0" bIns="0" rtlCol="0">
            <a:spAutoFit/>
          </a:bodyPr>
          <a:lstStyle/>
          <a:p>
            <a:pPr marL="104139">
              <a:lnSpc>
                <a:spcPct val="100000"/>
              </a:lnSpc>
              <a:spcBef>
                <a:spcPts val="125"/>
              </a:spcBef>
            </a:pPr>
            <a:r>
              <a:rPr sz="1100" spc="-5" dirty="0">
                <a:latin typeface="Times New Roman"/>
                <a:cs typeface="Times New Roman"/>
              </a:rPr>
              <a:t>Advertised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spc="-10" dirty="0">
                <a:latin typeface="Times New Roman"/>
                <a:cs typeface="Times New Roman"/>
              </a:rPr>
              <a:t>product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1454150" y="3110375"/>
            <a:ext cx="1468755" cy="407034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97790" marR="5080" indent="-85725">
              <a:lnSpc>
                <a:spcPct val="113599"/>
              </a:lnSpc>
              <a:spcBef>
                <a:spcPts val="95"/>
              </a:spcBef>
            </a:pPr>
            <a:r>
              <a:rPr sz="1100" spc="-10" dirty="0">
                <a:latin typeface="Times New Roman"/>
                <a:cs typeface="Times New Roman"/>
              </a:rPr>
              <a:t>Intermediate</a:t>
            </a:r>
            <a:r>
              <a:rPr sz="1100" spc="35" dirty="0">
                <a:latin typeface="Times New Roman"/>
                <a:cs typeface="Times New Roman"/>
              </a:rPr>
              <a:t> </a:t>
            </a:r>
            <a:r>
              <a:rPr sz="1100" spc="-20" dirty="0">
                <a:latin typeface="Times New Roman"/>
                <a:cs typeface="Times New Roman"/>
              </a:rPr>
              <a:t>consumption </a:t>
            </a:r>
            <a:r>
              <a:rPr sz="1100" spc="-260" dirty="0">
                <a:latin typeface="Times New Roman"/>
                <a:cs typeface="Times New Roman"/>
              </a:rPr>
              <a:t> </a:t>
            </a:r>
            <a:r>
              <a:rPr sz="1100" spc="-10" dirty="0">
                <a:latin typeface="Times New Roman"/>
                <a:cs typeface="Times New Roman"/>
              </a:rPr>
              <a:t>Predictive</a:t>
            </a:r>
            <a:r>
              <a:rPr sz="1100" spc="35" dirty="0">
                <a:latin typeface="Times New Roman"/>
                <a:cs typeface="Times New Roman"/>
              </a:rPr>
              <a:t> </a:t>
            </a:r>
            <a:r>
              <a:rPr sz="1100" spc="20" dirty="0">
                <a:latin typeface="Times New Roman"/>
                <a:cs typeface="Times New Roman"/>
              </a:rPr>
              <a:t>ad</a:t>
            </a:r>
            <a:r>
              <a:rPr sz="1100" spc="-1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Times New Roman"/>
                <a:cs typeface="Times New Roman"/>
              </a:rPr>
              <a:t>services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1447800" y="3509771"/>
            <a:ext cx="2000250" cy="200660"/>
          </a:xfrm>
          <a:prstGeom prst="rect">
            <a:avLst/>
          </a:prstGeom>
          <a:solidFill>
            <a:srgbClr val="8EA9DB"/>
          </a:solidFill>
        </p:spPr>
        <p:txBody>
          <a:bodyPr vert="horz" wrap="square" lIns="0" tIns="16510" rIns="0" bIns="0" rtlCol="0">
            <a:spAutoFit/>
          </a:bodyPr>
          <a:lstStyle/>
          <a:p>
            <a:pPr marL="19050">
              <a:lnSpc>
                <a:spcPct val="100000"/>
              </a:lnSpc>
              <a:spcBef>
                <a:spcPts val="130"/>
              </a:spcBef>
            </a:pPr>
            <a:r>
              <a:rPr sz="1100" dirty="0">
                <a:latin typeface="Times New Roman"/>
                <a:cs typeface="Times New Roman"/>
              </a:rPr>
              <a:t>Value-added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3438144" y="1776983"/>
            <a:ext cx="1190625" cy="28575"/>
          </a:xfrm>
          <a:custGeom>
            <a:avLst/>
            <a:gdLst/>
            <a:ahLst/>
            <a:cxnLst/>
            <a:rect l="l" t="t" r="r" b="b"/>
            <a:pathLst>
              <a:path w="1190625" h="28575">
                <a:moveTo>
                  <a:pt x="1190244" y="28193"/>
                </a:moveTo>
                <a:lnTo>
                  <a:pt x="1190244" y="0"/>
                </a:lnTo>
                <a:lnTo>
                  <a:pt x="0" y="0"/>
                </a:lnTo>
                <a:lnTo>
                  <a:pt x="0" y="28193"/>
                </a:lnTo>
                <a:lnTo>
                  <a:pt x="1190244" y="28193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5057394" y="1776983"/>
            <a:ext cx="1190625" cy="28575"/>
          </a:xfrm>
          <a:custGeom>
            <a:avLst/>
            <a:gdLst/>
            <a:ahLst/>
            <a:cxnLst/>
            <a:rect l="l" t="t" r="r" b="b"/>
            <a:pathLst>
              <a:path w="1190625" h="28575">
                <a:moveTo>
                  <a:pt x="1190244" y="28193"/>
                </a:moveTo>
                <a:lnTo>
                  <a:pt x="1190244" y="0"/>
                </a:lnTo>
                <a:lnTo>
                  <a:pt x="0" y="0"/>
                </a:lnTo>
                <a:lnTo>
                  <a:pt x="0" y="28193"/>
                </a:lnTo>
                <a:lnTo>
                  <a:pt x="1190244" y="28193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6676643" y="1776983"/>
            <a:ext cx="1190625" cy="28575"/>
          </a:xfrm>
          <a:custGeom>
            <a:avLst/>
            <a:gdLst/>
            <a:ahLst/>
            <a:cxnLst/>
            <a:rect l="l" t="t" r="r" b="b"/>
            <a:pathLst>
              <a:path w="1190625" h="28575">
                <a:moveTo>
                  <a:pt x="1190244" y="28193"/>
                </a:moveTo>
                <a:lnTo>
                  <a:pt x="1190244" y="0"/>
                </a:lnTo>
                <a:lnTo>
                  <a:pt x="0" y="0"/>
                </a:lnTo>
                <a:lnTo>
                  <a:pt x="0" y="28193"/>
                </a:lnTo>
                <a:lnTo>
                  <a:pt x="1190244" y="28193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13" name="object 13"/>
          <p:cNvGrpSpPr/>
          <p:nvPr/>
        </p:nvGrpSpPr>
        <p:grpSpPr>
          <a:xfrm>
            <a:off x="1437513" y="2176272"/>
            <a:ext cx="10795" cy="1534160"/>
            <a:chOff x="1437513" y="2176272"/>
            <a:chExt cx="10795" cy="1534160"/>
          </a:xfrm>
        </p:grpSpPr>
        <p:sp>
          <p:nvSpPr>
            <p:cNvPr id="14" name="object 14"/>
            <p:cNvSpPr/>
            <p:nvPr/>
          </p:nvSpPr>
          <p:spPr>
            <a:xfrm>
              <a:off x="1437894" y="2176272"/>
              <a:ext cx="0" cy="1533525"/>
            </a:xfrm>
            <a:custGeom>
              <a:avLst/>
              <a:gdLst/>
              <a:ahLst/>
              <a:cxnLst/>
              <a:rect l="l" t="t" r="r" b="b"/>
              <a:pathLst>
                <a:path h="1533525">
                  <a:moveTo>
                    <a:pt x="0" y="0"/>
                  </a:moveTo>
                  <a:lnTo>
                    <a:pt x="0" y="1533144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" name="object 15"/>
            <p:cNvSpPr/>
            <p:nvPr/>
          </p:nvSpPr>
          <p:spPr>
            <a:xfrm>
              <a:off x="1437894" y="2177034"/>
              <a:ext cx="10160" cy="1533525"/>
            </a:xfrm>
            <a:custGeom>
              <a:avLst/>
              <a:gdLst/>
              <a:ahLst/>
              <a:cxnLst/>
              <a:rect l="l" t="t" r="r" b="b"/>
              <a:pathLst>
                <a:path w="10159" h="1533525">
                  <a:moveTo>
                    <a:pt x="9906" y="1533144"/>
                  </a:moveTo>
                  <a:lnTo>
                    <a:pt x="9906" y="0"/>
                  </a:lnTo>
                  <a:lnTo>
                    <a:pt x="0" y="0"/>
                  </a:lnTo>
                  <a:lnTo>
                    <a:pt x="0" y="1533144"/>
                  </a:lnTo>
                  <a:lnTo>
                    <a:pt x="9906" y="1533144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aphicFrame>
        <p:nvGraphicFramePr>
          <p:cNvPr id="16" name="object 16"/>
          <p:cNvGraphicFramePr>
            <a:graphicFrameLocks noGrp="1"/>
          </p:cNvGraphicFramePr>
          <p:nvPr/>
        </p:nvGraphicFramePr>
        <p:xfrm>
          <a:off x="5052250" y="2175891"/>
          <a:ext cx="1195705" cy="153479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8005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099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9851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 marR="15875" algn="r">
                        <a:lnSpc>
                          <a:spcPct val="100000"/>
                        </a:lnSpc>
                        <a:spcBef>
                          <a:spcPts val="90"/>
                        </a:spcBef>
                      </a:pPr>
                      <a:r>
                        <a:rPr sz="1100" spc="-15" dirty="0">
                          <a:latin typeface="Times New Roman"/>
                          <a:cs typeface="Times New Roman"/>
                        </a:rPr>
                        <a:t>485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11430" marB="0">
                    <a:lnL w="12700">
                      <a:solidFill>
                        <a:srgbClr val="000000"/>
                      </a:solidFill>
                      <a:prstDash val="solid"/>
                    </a:lnL>
                    <a:lnT w="12700">
                      <a:solidFill>
                        <a:srgbClr val="000000"/>
                      </a:solidFill>
                      <a:prstDash val="soli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0504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12700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R="15875" algn="r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r>
                        <a:rPr sz="1100" spc="-15" dirty="0">
                          <a:solidFill>
                            <a:srgbClr val="7F7F7F"/>
                          </a:solidFill>
                          <a:latin typeface="Times New Roman"/>
                          <a:cs typeface="Times New Roman"/>
                        </a:rPr>
                        <a:t>275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3810" marB="0">
                    <a:lnL w="12700">
                      <a:solidFill>
                        <a:srgbClr val="000000"/>
                      </a:solidFill>
                      <a:prstDash val="soli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90504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12700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R="15875" algn="r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r>
                        <a:rPr sz="1100" spc="-15" dirty="0">
                          <a:solidFill>
                            <a:srgbClr val="7F7F7F"/>
                          </a:solidFill>
                          <a:latin typeface="Times New Roman"/>
                          <a:cs typeface="Times New Roman"/>
                        </a:rPr>
                        <a:t>150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3810" marB="0">
                    <a:lnL w="12700">
                      <a:solidFill>
                        <a:srgbClr val="000000"/>
                      </a:solidFill>
                      <a:prstDash val="soli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85757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12700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R="20955" algn="r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r>
                        <a:rPr sz="1100" spc="-35" dirty="0">
                          <a:solidFill>
                            <a:srgbClr val="7F7F7F"/>
                          </a:solidFill>
                          <a:latin typeface="Times New Roman"/>
                          <a:cs typeface="Times New Roman"/>
                        </a:rPr>
                        <a:t>60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3810" marB="0">
                    <a:lnL w="12700">
                      <a:solidFill>
                        <a:srgbClr val="000000"/>
                      </a:solidFill>
                      <a:prstDash val="soli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68221">
                <a:tc>
                  <a:txBody>
                    <a:bodyPr/>
                    <a:lstStyle/>
                    <a:p>
                      <a:pPr marR="10795" algn="r">
                        <a:lnSpc>
                          <a:spcPct val="100000"/>
                        </a:lnSpc>
                        <a:spcBef>
                          <a:spcPts val="780"/>
                        </a:spcBef>
                      </a:pPr>
                      <a:r>
                        <a:rPr sz="1100" dirty="0">
                          <a:latin typeface="Times New Roman"/>
                          <a:cs typeface="Times New Roman"/>
                        </a:rPr>
                        <a:t>0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99060" marB="0">
                    <a:lnR w="12700">
                      <a:solidFill>
                        <a:srgbClr val="000000"/>
                      </a:solidFill>
                      <a:prstDash val="solid"/>
                    </a:lnR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95643">
                <a:tc>
                  <a:txBody>
                    <a:bodyPr/>
                    <a:lstStyle/>
                    <a:p>
                      <a:pPr marR="10795" algn="r">
                        <a:lnSpc>
                          <a:spcPct val="100000"/>
                        </a:lnSpc>
                        <a:spcBef>
                          <a:spcPts val="90"/>
                        </a:spcBef>
                      </a:pPr>
                      <a:r>
                        <a:rPr sz="1100" spc="-15" dirty="0">
                          <a:latin typeface="Times New Roman"/>
                          <a:cs typeface="Times New Roman"/>
                        </a:rPr>
                        <a:t>485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11430" marB="0"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T w="12700">
                      <a:solidFill>
                        <a:srgbClr val="000000"/>
                      </a:solidFill>
                      <a:prstDash val="soli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pSp>
        <p:nvGrpSpPr>
          <p:cNvPr id="17" name="object 17"/>
          <p:cNvGrpSpPr/>
          <p:nvPr/>
        </p:nvGrpSpPr>
        <p:grpSpPr>
          <a:xfrm>
            <a:off x="5056632" y="4080890"/>
            <a:ext cx="1191260" cy="772795"/>
            <a:chOff x="5056632" y="4080890"/>
            <a:chExt cx="1191260" cy="772795"/>
          </a:xfrm>
        </p:grpSpPr>
        <p:sp>
          <p:nvSpPr>
            <p:cNvPr id="18" name="object 18"/>
            <p:cNvSpPr/>
            <p:nvPr/>
          </p:nvSpPr>
          <p:spPr>
            <a:xfrm>
              <a:off x="5056632" y="4081271"/>
              <a:ext cx="1191260" cy="0"/>
            </a:xfrm>
            <a:custGeom>
              <a:avLst/>
              <a:gdLst/>
              <a:ahLst/>
              <a:cxnLst/>
              <a:rect l="l" t="t" r="r" b="b"/>
              <a:pathLst>
                <a:path w="1191260">
                  <a:moveTo>
                    <a:pt x="0" y="0"/>
                  </a:moveTo>
                  <a:lnTo>
                    <a:pt x="1191006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" name="object 19"/>
            <p:cNvSpPr/>
            <p:nvPr/>
          </p:nvSpPr>
          <p:spPr>
            <a:xfrm>
              <a:off x="5057394" y="4081271"/>
              <a:ext cx="1190625" cy="10160"/>
            </a:xfrm>
            <a:custGeom>
              <a:avLst/>
              <a:gdLst/>
              <a:ahLst/>
              <a:cxnLst/>
              <a:rect l="l" t="t" r="r" b="b"/>
              <a:pathLst>
                <a:path w="1190625" h="10160">
                  <a:moveTo>
                    <a:pt x="1190244" y="9905"/>
                  </a:moveTo>
                  <a:lnTo>
                    <a:pt x="1190244" y="0"/>
                  </a:lnTo>
                  <a:lnTo>
                    <a:pt x="0" y="0"/>
                  </a:lnTo>
                  <a:lnTo>
                    <a:pt x="0" y="9906"/>
                  </a:lnTo>
                  <a:lnTo>
                    <a:pt x="1190244" y="990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" name="object 20"/>
            <p:cNvSpPr/>
            <p:nvPr/>
          </p:nvSpPr>
          <p:spPr>
            <a:xfrm>
              <a:off x="5056632" y="4652771"/>
              <a:ext cx="1191260" cy="0"/>
            </a:xfrm>
            <a:custGeom>
              <a:avLst/>
              <a:gdLst/>
              <a:ahLst/>
              <a:cxnLst/>
              <a:rect l="l" t="t" r="r" b="b"/>
              <a:pathLst>
                <a:path w="1191260">
                  <a:moveTo>
                    <a:pt x="0" y="0"/>
                  </a:moveTo>
                  <a:lnTo>
                    <a:pt x="1191006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" name="object 21"/>
            <p:cNvSpPr/>
            <p:nvPr/>
          </p:nvSpPr>
          <p:spPr>
            <a:xfrm>
              <a:off x="5057394" y="4652771"/>
              <a:ext cx="1190625" cy="10160"/>
            </a:xfrm>
            <a:custGeom>
              <a:avLst/>
              <a:gdLst/>
              <a:ahLst/>
              <a:cxnLst/>
              <a:rect l="l" t="t" r="r" b="b"/>
              <a:pathLst>
                <a:path w="1190625" h="10160">
                  <a:moveTo>
                    <a:pt x="1190244" y="9905"/>
                  </a:moveTo>
                  <a:lnTo>
                    <a:pt x="1190244" y="0"/>
                  </a:lnTo>
                  <a:lnTo>
                    <a:pt x="0" y="0"/>
                  </a:lnTo>
                  <a:lnTo>
                    <a:pt x="0" y="9906"/>
                  </a:lnTo>
                  <a:lnTo>
                    <a:pt x="1190244" y="990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" name="object 22"/>
            <p:cNvSpPr/>
            <p:nvPr/>
          </p:nvSpPr>
          <p:spPr>
            <a:xfrm>
              <a:off x="5532882" y="4090415"/>
              <a:ext cx="0" cy="762000"/>
            </a:xfrm>
            <a:custGeom>
              <a:avLst/>
              <a:gdLst/>
              <a:ahLst/>
              <a:cxnLst/>
              <a:rect l="l" t="t" r="r" b="b"/>
              <a:pathLst>
                <a:path h="762000">
                  <a:moveTo>
                    <a:pt x="0" y="0"/>
                  </a:moveTo>
                  <a:lnTo>
                    <a:pt x="0" y="76200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" name="object 23"/>
            <p:cNvSpPr/>
            <p:nvPr/>
          </p:nvSpPr>
          <p:spPr>
            <a:xfrm>
              <a:off x="5533644" y="4091177"/>
              <a:ext cx="9525" cy="762000"/>
            </a:xfrm>
            <a:custGeom>
              <a:avLst/>
              <a:gdLst/>
              <a:ahLst/>
              <a:cxnLst/>
              <a:rect l="l" t="t" r="r" b="b"/>
              <a:pathLst>
                <a:path w="9525" h="762000">
                  <a:moveTo>
                    <a:pt x="9144" y="762000"/>
                  </a:moveTo>
                  <a:lnTo>
                    <a:pt x="9144" y="0"/>
                  </a:lnTo>
                  <a:lnTo>
                    <a:pt x="0" y="0"/>
                  </a:lnTo>
                  <a:lnTo>
                    <a:pt x="0" y="762000"/>
                  </a:lnTo>
                  <a:lnTo>
                    <a:pt x="9144" y="76200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aphicFrame>
        <p:nvGraphicFramePr>
          <p:cNvPr id="24" name="object 24"/>
          <p:cNvGraphicFramePr>
            <a:graphicFrameLocks noGrp="1"/>
          </p:cNvGraphicFramePr>
          <p:nvPr/>
        </p:nvGraphicFramePr>
        <p:xfrm>
          <a:off x="6671500" y="2175891"/>
          <a:ext cx="1195705" cy="153479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8005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099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33349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 marL="256540">
                        <a:lnSpc>
                          <a:spcPct val="100000"/>
                        </a:lnSpc>
                        <a:spcBef>
                          <a:spcPts val="690"/>
                        </a:spcBef>
                      </a:pPr>
                      <a:r>
                        <a:rPr sz="1100" spc="-15" dirty="0">
                          <a:latin typeface="Times New Roman"/>
                          <a:cs typeface="Times New Roman"/>
                        </a:rPr>
                        <a:t>275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 marL="256540">
                        <a:lnSpc>
                          <a:spcPts val="1305"/>
                        </a:lnSpc>
                        <a:spcBef>
                          <a:spcPts val="180"/>
                        </a:spcBef>
                      </a:pPr>
                      <a:r>
                        <a:rPr sz="1100" spc="-15" dirty="0">
                          <a:solidFill>
                            <a:srgbClr val="7F7F7F"/>
                          </a:solidFill>
                          <a:latin typeface="Times New Roman"/>
                          <a:cs typeface="Times New Roman"/>
                        </a:rPr>
                        <a:t>275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15875" algn="r">
                        <a:lnSpc>
                          <a:spcPct val="100000"/>
                        </a:lnSpc>
                        <a:spcBef>
                          <a:spcPts val="90"/>
                        </a:spcBef>
                      </a:pPr>
                      <a:r>
                        <a:rPr sz="1100" spc="-15" dirty="0">
                          <a:latin typeface="Times New Roman"/>
                          <a:cs typeface="Times New Roman"/>
                        </a:rPr>
                        <a:t>300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endParaRPr sz="1650">
                        <a:latin typeface="Times New Roman"/>
                        <a:cs typeface="Times New Roman"/>
                      </a:endParaRPr>
                    </a:p>
                    <a:p>
                      <a:pPr marR="15875" algn="r">
                        <a:lnSpc>
                          <a:spcPct val="100000"/>
                        </a:lnSpc>
                      </a:pPr>
                      <a:r>
                        <a:rPr sz="1100" spc="-15" dirty="0">
                          <a:solidFill>
                            <a:srgbClr val="7F7F7F"/>
                          </a:solidFill>
                          <a:latin typeface="Times New Roman"/>
                          <a:cs typeface="Times New Roman"/>
                        </a:rPr>
                        <a:t>300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11430" marB="0">
                    <a:lnL w="12700">
                      <a:solidFill>
                        <a:srgbClr val="000000"/>
                      </a:solidFill>
                      <a:prstDash val="solid"/>
                    </a:lnL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5643">
                <a:tc>
                  <a:txBody>
                    <a:bodyPr/>
                    <a:lstStyle/>
                    <a:p>
                      <a:pPr marR="10795" algn="r">
                        <a:lnSpc>
                          <a:spcPct val="100000"/>
                        </a:lnSpc>
                        <a:spcBef>
                          <a:spcPts val="90"/>
                        </a:spcBef>
                      </a:pPr>
                      <a:r>
                        <a:rPr sz="1100" spc="-15" dirty="0">
                          <a:latin typeface="Times New Roman"/>
                          <a:cs typeface="Times New Roman"/>
                        </a:rPr>
                        <a:t>25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11430" marB="0"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T w="12700">
                      <a:solidFill>
                        <a:srgbClr val="000000"/>
                      </a:solidFill>
                      <a:prstDash val="soli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25" name="object 25"/>
          <p:cNvGrpSpPr/>
          <p:nvPr/>
        </p:nvGrpSpPr>
        <p:grpSpPr>
          <a:xfrm>
            <a:off x="6675881" y="4080890"/>
            <a:ext cx="1191260" cy="772795"/>
            <a:chOff x="6675881" y="4080890"/>
            <a:chExt cx="1191260" cy="772795"/>
          </a:xfrm>
        </p:grpSpPr>
        <p:sp>
          <p:nvSpPr>
            <p:cNvPr id="26" name="object 26"/>
            <p:cNvSpPr/>
            <p:nvPr/>
          </p:nvSpPr>
          <p:spPr>
            <a:xfrm>
              <a:off x="6675881" y="4081271"/>
              <a:ext cx="1191260" cy="0"/>
            </a:xfrm>
            <a:custGeom>
              <a:avLst/>
              <a:gdLst/>
              <a:ahLst/>
              <a:cxnLst/>
              <a:rect l="l" t="t" r="r" b="b"/>
              <a:pathLst>
                <a:path w="1191259">
                  <a:moveTo>
                    <a:pt x="0" y="0"/>
                  </a:moveTo>
                  <a:lnTo>
                    <a:pt x="1191006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" name="object 27"/>
            <p:cNvSpPr/>
            <p:nvPr/>
          </p:nvSpPr>
          <p:spPr>
            <a:xfrm>
              <a:off x="6676643" y="4081271"/>
              <a:ext cx="1190625" cy="10160"/>
            </a:xfrm>
            <a:custGeom>
              <a:avLst/>
              <a:gdLst/>
              <a:ahLst/>
              <a:cxnLst/>
              <a:rect l="l" t="t" r="r" b="b"/>
              <a:pathLst>
                <a:path w="1190625" h="10160">
                  <a:moveTo>
                    <a:pt x="1190244" y="9905"/>
                  </a:moveTo>
                  <a:lnTo>
                    <a:pt x="1190244" y="0"/>
                  </a:lnTo>
                  <a:lnTo>
                    <a:pt x="0" y="0"/>
                  </a:lnTo>
                  <a:lnTo>
                    <a:pt x="0" y="9905"/>
                  </a:lnTo>
                  <a:lnTo>
                    <a:pt x="1190244" y="990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" name="object 28"/>
            <p:cNvSpPr/>
            <p:nvPr/>
          </p:nvSpPr>
          <p:spPr>
            <a:xfrm>
              <a:off x="6675881" y="4652771"/>
              <a:ext cx="1191260" cy="0"/>
            </a:xfrm>
            <a:custGeom>
              <a:avLst/>
              <a:gdLst/>
              <a:ahLst/>
              <a:cxnLst/>
              <a:rect l="l" t="t" r="r" b="b"/>
              <a:pathLst>
                <a:path w="1191259">
                  <a:moveTo>
                    <a:pt x="0" y="0"/>
                  </a:moveTo>
                  <a:lnTo>
                    <a:pt x="1191006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" name="object 29"/>
            <p:cNvSpPr/>
            <p:nvPr/>
          </p:nvSpPr>
          <p:spPr>
            <a:xfrm>
              <a:off x="6676643" y="4652771"/>
              <a:ext cx="1190625" cy="10160"/>
            </a:xfrm>
            <a:custGeom>
              <a:avLst/>
              <a:gdLst/>
              <a:ahLst/>
              <a:cxnLst/>
              <a:rect l="l" t="t" r="r" b="b"/>
              <a:pathLst>
                <a:path w="1190625" h="10160">
                  <a:moveTo>
                    <a:pt x="1190244" y="9905"/>
                  </a:moveTo>
                  <a:lnTo>
                    <a:pt x="1190244" y="0"/>
                  </a:lnTo>
                  <a:lnTo>
                    <a:pt x="0" y="0"/>
                  </a:lnTo>
                  <a:lnTo>
                    <a:pt x="0" y="9905"/>
                  </a:lnTo>
                  <a:lnTo>
                    <a:pt x="1190244" y="990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" name="object 30"/>
            <p:cNvSpPr/>
            <p:nvPr/>
          </p:nvSpPr>
          <p:spPr>
            <a:xfrm>
              <a:off x="7152131" y="4090415"/>
              <a:ext cx="0" cy="762000"/>
            </a:xfrm>
            <a:custGeom>
              <a:avLst/>
              <a:gdLst/>
              <a:ahLst/>
              <a:cxnLst/>
              <a:rect l="l" t="t" r="r" b="b"/>
              <a:pathLst>
                <a:path h="762000">
                  <a:moveTo>
                    <a:pt x="0" y="0"/>
                  </a:moveTo>
                  <a:lnTo>
                    <a:pt x="0" y="76200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" name="object 31"/>
            <p:cNvSpPr/>
            <p:nvPr/>
          </p:nvSpPr>
          <p:spPr>
            <a:xfrm>
              <a:off x="7152893" y="4091177"/>
              <a:ext cx="9525" cy="762000"/>
            </a:xfrm>
            <a:custGeom>
              <a:avLst/>
              <a:gdLst/>
              <a:ahLst/>
              <a:cxnLst/>
              <a:rect l="l" t="t" r="r" b="b"/>
              <a:pathLst>
                <a:path w="9525" h="762000">
                  <a:moveTo>
                    <a:pt x="9143" y="762000"/>
                  </a:moveTo>
                  <a:lnTo>
                    <a:pt x="9143" y="0"/>
                  </a:lnTo>
                  <a:lnTo>
                    <a:pt x="0" y="0"/>
                  </a:lnTo>
                  <a:lnTo>
                    <a:pt x="0" y="762000"/>
                  </a:lnTo>
                  <a:lnTo>
                    <a:pt x="9143" y="76200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32" name="object 32"/>
          <p:cNvGrpSpPr/>
          <p:nvPr/>
        </p:nvGrpSpPr>
        <p:grpSpPr>
          <a:xfrm>
            <a:off x="5056632" y="5223128"/>
            <a:ext cx="1191260" cy="963294"/>
            <a:chOff x="5056632" y="5223128"/>
            <a:chExt cx="1191260" cy="963294"/>
          </a:xfrm>
        </p:grpSpPr>
        <p:sp>
          <p:nvSpPr>
            <p:cNvPr id="33" name="object 33"/>
            <p:cNvSpPr/>
            <p:nvPr/>
          </p:nvSpPr>
          <p:spPr>
            <a:xfrm>
              <a:off x="5056632" y="5223509"/>
              <a:ext cx="1191260" cy="0"/>
            </a:xfrm>
            <a:custGeom>
              <a:avLst/>
              <a:gdLst/>
              <a:ahLst/>
              <a:cxnLst/>
              <a:rect l="l" t="t" r="r" b="b"/>
              <a:pathLst>
                <a:path w="1191260">
                  <a:moveTo>
                    <a:pt x="0" y="0"/>
                  </a:moveTo>
                  <a:lnTo>
                    <a:pt x="1191006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4" name="object 34"/>
            <p:cNvSpPr/>
            <p:nvPr/>
          </p:nvSpPr>
          <p:spPr>
            <a:xfrm>
              <a:off x="5057394" y="5224271"/>
              <a:ext cx="1190625" cy="9525"/>
            </a:xfrm>
            <a:custGeom>
              <a:avLst/>
              <a:gdLst/>
              <a:ahLst/>
              <a:cxnLst/>
              <a:rect l="l" t="t" r="r" b="b"/>
              <a:pathLst>
                <a:path w="1190625" h="9525">
                  <a:moveTo>
                    <a:pt x="1190244" y="9143"/>
                  </a:moveTo>
                  <a:lnTo>
                    <a:pt x="1190244" y="0"/>
                  </a:lnTo>
                  <a:lnTo>
                    <a:pt x="0" y="0"/>
                  </a:lnTo>
                  <a:lnTo>
                    <a:pt x="0" y="9143"/>
                  </a:lnTo>
                  <a:lnTo>
                    <a:pt x="1190244" y="9143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5" name="object 35"/>
            <p:cNvSpPr/>
            <p:nvPr/>
          </p:nvSpPr>
          <p:spPr>
            <a:xfrm>
              <a:off x="5056632" y="5985509"/>
              <a:ext cx="1191260" cy="0"/>
            </a:xfrm>
            <a:custGeom>
              <a:avLst/>
              <a:gdLst/>
              <a:ahLst/>
              <a:cxnLst/>
              <a:rect l="l" t="t" r="r" b="b"/>
              <a:pathLst>
                <a:path w="1191260">
                  <a:moveTo>
                    <a:pt x="0" y="0"/>
                  </a:moveTo>
                  <a:lnTo>
                    <a:pt x="1191006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6" name="object 36"/>
            <p:cNvSpPr/>
            <p:nvPr/>
          </p:nvSpPr>
          <p:spPr>
            <a:xfrm>
              <a:off x="5057394" y="5986271"/>
              <a:ext cx="1190625" cy="9525"/>
            </a:xfrm>
            <a:custGeom>
              <a:avLst/>
              <a:gdLst/>
              <a:ahLst/>
              <a:cxnLst/>
              <a:rect l="l" t="t" r="r" b="b"/>
              <a:pathLst>
                <a:path w="1190625" h="9525">
                  <a:moveTo>
                    <a:pt x="1190244" y="9143"/>
                  </a:moveTo>
                  <a:lnTo>
                    <a:pt x="1190244" y="0"/>
                  </a:lnTo>
                  <a:lnTo>
                    <a:pt x="0" y="0"/>
                  </a:lnTo>
                  <a:lnTo>
                    <a:pt x="0" y="9143"/>
                  </a:lnTo>
                  <a:lnTo>
                    <a:pt x="1190244" y="9143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7" name="object 37"/>
            <p:cNvSpPr/>
            <p:nvPr/>
          </p:nvSpPr>
          <p:spPr>
            <a:xfrm>
              <a:off x="5532882" y="5233415"/>
              <a:ext cx="0" cy="952500"/>
            </a:xfrm>
            <a:custGeom>
              <a:avLst/>
              <a:gdLst/>
              <a:ahLst/>
              <a:cxnLst/>
              <a:rect l="l" t="t" r="r" b="b"/>
              <a:pathLst>
                <a:path h="952500">
                  <a:moveTo>
                    <a:pt x="0" y="0"/>
                  </a:moveTo>
                  <a:lnTo>
                    <a:pt x="0" y="95250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8" name="object 38"/>
            <p:cNvSpPr/>
            <p:nvPr/>
          </p:nvSpPr>
          <p:spPr>
            <a:xfrm>
              <a:off x="5533644" y="5233415"/>
              <a:ext cx="9525" cy="952500"/>
            </a:xfrm>
            <a:custGeom>
              <a:avLst/>
              <a:gdLst/>
              <a:ahLst/>
              <a:cxnLst/>
              <a:rect l="l" t="t" r="r" b="b"/>
              <a:pathLst>
                <a:path w="9525" h="952500">
                  <a:moveTo>
                    <a:pt x="9144" y="952500"/>
                  </a:moveTo>
                  <a:lnTo>
                    <a:pt x="9144" y="0"/>
                  </a:lnTo>
                  <a:lnTo>
                    <a:pt x="0" y="0"/>
                  </a:lnTo>
                  <a:lnTo>
                    <a:pt x="0" y="952500"/>
                  </a:lnTo>
                  <a:lnTo>
                    <a:pt x="9144" y="95250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39" name="object 39"/>
          <p:cNvGrpSpPr/>
          <p:nvPr/>
        </p:nvGrpSpPr>
        <p:grpSpPr>
          <a:xfrm>
            <a:off x="6675881" y="5223128"/>
            <a:ext cx="1191260" cy="963294"/>
            <a:chOff x="6675881" y="5223128"/>
            <a:chExt cx="1191260" cy="963294"/>
          </a:xfrm>
        </p:grpSpPr>
        <p:sp>
          <p:nvSpPr>
            <p:cNvPr id="40" name="object 40"/>
            <p:cNvSpPr/>
            <p:nvPr/>
          </p:nvSpPr>
          <p:spPr>
            <a:xfrm>
              <a:off x="6675881" y="5223509"/>
              <a:ext cx="1191260" cy="0"/>
            </a:xfrm>
            <a:custGeom>
              <a:avLst/>
              <a:gdLst/>
              <a:ahLst/>
              <a:cxnLst/>
              <a:rect l="l" t="t" r="r" b="b"/>
              <a:pathLst>
                <a:path w="1191259">
                  <a:moveTo>
                    <a:pt x="0" y="0"/>
                  </a:moveTo>
                  <a:lnTo>
                    <a:pt x="1191006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1" name="object 41"/>
            <p:cNvSpPr/>
            <p:nvPr/>
          </p:nvSpPr>
          <p:spPr>
            <a:xfrm>
              <a:off x="6676643" y="5224271"/>
              <a:ext cx="1190625" cy="9525"/>
            </a:xfrm>
            <a:custGeom>
              <a:avLst/>
              <a:gdLst/>
              <a:ahLst/>
              <a:cxnLst/>
              <a:rect l="l" t="t" r="r" b="b"/>
              <a:pathLst>
                <a:path w="1190625" h="9525">
                  <a:moveTo>
                    <a:pt x="1190244" y="9143"/>
                  </a:moveTo>
                  <a:lnTo>
                    <a:pt x="1190244" y="0"/>
                  </a:lnTo>
                  <a:lnTo>
                    <a:pt x="0" y="0"/>
                  </a:lnTo>
                  <a:lnTo>
                    <a:pt x="0" y="9143"/>
                  </a:lnTo>
                  <a:lnTo>
                    <a:pt x="1190244" y="9143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2" name="object 42"/>
            <p:cNvSpPr/>
            <p:nvPr/>
          </p:nvSpPr>
          <p:spPr>
            <a:xfrm>
              <a:off x="6675881" y="5985509"/>
              <a:ext cx="1191260" cy="0"/>
            </a:xfrm>
            <a:custGeom>
              <a:avLst/>
              <a:gdLst/>
              <a:ahLst/>
              <a:cxnLst/>
              <a:rect l="l" t="t" r="r" b="b"/>
              <a:pathLst>
                <a:path w="1191259">
                  <a:moveTo>
                    <a:pt x="0" y="0"/>
                  </a:moveTo>
                  <a:lnTo>
                    <a:pt x="1191006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3" name="object 43"/>
            <p:cNvSpPr/>
            <p:nvPr/>
          </p:nvSpPr>
          <p:spPr>
            <a:xfrm>
              <a:off x="6676643" y="5986271"/>
              <a:ext cx="1190625" cy="9525"/>
            </a:xfrm>
            <a:custGeom>
              <a:avLst/>
              <a:gdLst/>
              <a:ahLst/>
              <a:cxnLst/>
              <a:rect l="l" t="t" r="r" b="b"/>
              <a:pathLst>
                <a:path w="1190625" h="9525">
                  <a:moveTo>
                    <a:pt x="1190244" y="9143"/>
                  </a:moveTo>
                  <a:lnTo>
                    <a:pt x="1190244" y="0"/>
                  </a:lnTo>
                  <a:lnTo>
                    <a:pt x="0" y="0"/>
                  </a:lnTo>
                  <a:lnTo>
                    <a:pt x="0" y="9143"/>
                  </a:lnTo>
                  <a:lnTo>
                    <a:pt x="1190244" y="9143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4" name="object 44"/>
            <p:cNvSpPr/>
            <p:nvPr/>
          </p:nvSpPr>
          <p:spPr>
            <a:xfrm>
              <a:off x="7152131" y="5233415"/>
              <a:ext cx="0" cy="952500"/>
            </a:xfrm>
            <a:custGeom>
              <a:avLst/>
              <a:gdLst/>
              <a:ahLst/>
              <a:cxnLst/>
              <a:rect l="l" t="t" r="r" b="b"/>
              <a:pathLst>
                <a:path h="952500">
                  <a:moveTo>
                    <a:pt x="0" y="0"/>
                  </a:moveTo>
                  <a:lnTo>
                    <a:pt x="0" y="95250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5" name="object 45"/>
            <p:cNvSpPr/>
            <p:nvPr/>
          </p:nvSpPr>
          <p:spPr>
            <a:xfrm>
              <a:off x="7152893" y="5233415"/>
              <a:ext cx="9525" cy="952500"/>
            </a:xfrm>
            <a:custGeom>
              <a:avLst/>
              <a:gdLst/>
              <a:ahLst/>
              <a:cxnLst/>
              <a:rect l="l" t="t" r="r" b="b"/>
              <a:pathLst>
                <a:path w="9525" h="952500">
                  <a:moveTo>
                    <a:pt x="9143" y="952500"/>
                  </a:moveTo>
                  <a:lnTo>
                    <a:pt x="9143" y="0"/>
                  </a:lnTo>
                  <a:lnTo>
                    <a:pt x="0" y="0"/>
                  </a:lnTo>
                  <a:lnTo>
                    <a:pt x="0" y="952500"/>
                  </a:lnTo>
                  <a:lnTo>
                    <a:pt x="9143" y="95250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46" name="object 46"/>
          <p:cNvSpPr/>
          <p:nvPr/>
        </p:nvSpPr>
        <p:spPr>
          <a:xfrm>
            <a:off x="8295893" y="1776983"/>
            <a:ext cx="1190625" cy="28575"/>
          </a:xfrm>
          <a:custGeom>
            <a:avLst/>
            <a:gdLst/>
            <a:ahLst/>
            <a:cxnLst/>
            <a:rect l="l" t="t" r="r" b="b"/>
            <a:pathLst>
              <a:path w="1190625" h="28575">
                <a:moveTo>
                  <a:pt x="1190244" y="28193"/>
                </a:moveTo>
                <a:lnTo>
                  <a:pt x="1190244" y="0"/>
                </a:lnTo>
                <a:lnTo>
                  <a:pt x="0" y="0"/>
                </a:lnTo>
                <a:lnTo>
                  <a:pt x="0" y="28193"/>
                </a:lnTo>
                <a:lnTo>
                  <a:pt x="1190244" y="28193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47" name="object 47"/>
          <p:cNvGrpSpPr/>
          <p:nvPr/>
        </p:nvGrpSpPr>
        <p:grpSpPr>
          <a:xfrm>
            <a:off x="8295131" y="4080890"/>
            <a:ext cx="1191260" cy="772795"/>
            <a:chOff x="8295131" y="4080890"/>
            <a:chExt cx="1191260" cy="772795"/>
          </a:xfrm>
        </p:grpSpPr>
        <p:sp>
          <p:nvSpPr>
            <p:cNvPr id="48" name="object 48"/>
            <p:cNvSpPr/>
            <p:nvPr/>
          </p:nvSpPr>
          <p:spPr>
            <a:xfrm>
              <a:off x="8771381" y="4090415"/>
              <a:ext cx="0" cy="762000"/>
            </a:xfrm>
            <a:custGeom>
              <a:avLst/>
              <a:gdLst/>
              <a:ahLst/>
              <a:cxnLst/>
              <a:rect l="l" t="t" r="r" b="b"/>
              <a:pathLst>
                <a:path h="762000">
                  <a:moveTo>
                    <a:pt x="0" y="0"/>
                  </a:moveTo>
                  <a:lnTo>
                    <a:pt x="0" y="76200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9" name="object 49"/>
            <p:cNvSpPr/>
            <p:nvPr/>
          </p:nvSpPr>
          <p:spPr>
            <a:xfrm>
              <a:off x="8771381" y="4091177"/>
              <a:ext cx="10160" cy="762000"/>
            </a:xfrm>
            <a:custGeom>
              <a:avLst/>
              <a:gdLst/>
              <a:ahLst/>
              <a:cxnLst/>
              <a:rect l="l" t="t" r="r" b="b"/>
              <a:pathLst>
                <a:path w="10159" h="762000">
                  <a:moveTo>
                    <a:pt x="9905" y="762000"/>
                  </a:moveTo>
                  <a:lnTo>
                    <a:pt x="9905" y="0"/>
                  </a:lnTo>
                  <a:lnTo>
                    <a:pt x="0" y="0"/>
                  </a:lnTo>
                  <a:lnTo>
                    <a:pt x="0" y="762000"/>
                  </a:lnTo>
                  <a:lnTo>
                    <a:pt x="9905" y="76200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0" name="object 50"/>
            <p:cNvSpPr/>
            <p:nvPr/>
          </p:nvSpPr>
          <p:spPr>
            <a:xfrm>
              <a:off x="8295131" y="4081271"/>
              <a:ext cx="1190625" cy="0"/>
            </a:xfrm>
            <a:custGeom>
              <a:avLst/>
              <a:gdLst/>
              <a:ahLst/>
              <a:cxnLst/>
              <a:rect l="l" t="t" r="r" b="b"/>
              <a:pathLst>
                <a:path w="1190625">
                  <a:moveTo>
                    <a:pt x="0" y="0"/>
                  </a:moveTo>
                  <a:lnTo>
                    <a:pt x="1190244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1" name="object 51"/>
            <p:cNvSpPr/>
            <p:nvPr/>
          </p:nvSpPr>
          <p:spPr>
            <a:xfrm>
              <a:off x="8295893" y="4081271"/>
              <a:ext cx="1190625" cy="10160"/>
            </a:xfrm>
            <a:custGeom>
              <a:avLst/>
              <a:gdLst/>
              <a:ahLst/>
              <a:cxnLst/>
              <a:rect l="l" t="t" r="r" b="b"/>
              <a:pathLst>
                <a:path w="1190625" h="10160">
                  <a:moveTo>
                    <a:pt x="1190244" y="9905"/>
                  </a:moveTo>
                  <a:lnTo>
                    <a:pt x="1190244" y="0"/>
                  </a:lnTo>
                  <a:lnTo>
                    <a:pt x="0" y="0"/>
                  </a:lnTo>
                  <a:lnTo>
                    <a:pt x="0" y="9905"/>
                  </a:lnTo>
                  <a:lnTo>
                    <a:pt x="1190244" y="990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2" name="object 52"/>
            <p:cNvSpPr/>
            <p:nvPr/>
          </p:nvSpPr>
          <p:spPr>
            <a:xfrm>
              <a:off x="8295131" y="4652771"/>
              <a:ext cx="1190625" cy="0"/>
            </a:xfrm>
            <a:custGeom>
              <a:avLst/>
              <a:gdLst/>
              <a:ahLst/>
              <a:cxnLst/>
              <a:rect l="l" t="t" r="r" b="b"/>
              <a:pathLst>
                <a:path w="1190625">
                  <a:moveTo>
                    <a:pt x="0" y="0"/>
                  </a:moveTo>
                  <a:lnTo>
                    <a:pt x="1190244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3" name="object 53"/>
            <p:cNvSpPr/>
            <p:nvPr/>
          </p:nvSpPr>
          <p:spPr>
            <a:xfrm>
              <a:off x="8295893" y="4652771"/>
              <a:ext cx="1190625" cy="10160"/>
            </a:xfrm>
            <a:custGeom>
              <a:avLst/>
              <a:gdLst/>
              <a:ahLst/>
              <a:cxnLst/>
              <a:rect l="l" t="t" r="r" b="b"/>
              <a:pathLst>
                <a:path w="1190625" h="10160">
                  <a:moveTo>
                    <a:pt x="1190244" y="9905"/>
                  </a:moveTo>
                  <a:lnTo>
                    <a:pt x="1190244" y="0"/>
                  </a:lnTo>
                  <a:lnTo>
                    <a:pt x="0" y="0"/>
                  </a:lnTo>
                  <a:lnTo>
                    <a:pt x="0" y="9905"/>
                  </a:lnTo>
                  <a:lnTo>
                    <a:pt x="1190244" y="990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54" name="object 54"/>
          <p:cNvGrpSpPr/>
          <p:nvPr/>
        </p:nvGrpSpPr>
        <p:grpSpPr>
          <a:xfrm>
            <a:off x="8295131" y="5223128"/>
            <a:ext cx="1191260" cy="963294"/>
            <a:chOff x="8295131" y="5223128"/>
            <a:chExt cx="1191260" cy="963294"/>
          </a:xfrm>
        </p:grpSpPr>
        <p:sp>
          <p:nvSpPr>
            <p:cNvPr id="55" name="object 55"/>
            <p:cNvSpPr/>
            <p:nvPr/>
          </p:nvSpPr>
          <p:spPr>
            <a:xfrm>
              <a:off x="8771381" y="5233415"/>
              <a:ext cx="0" cy="952500"/>
            </a:xfrm>
            <a:custGeom>
              <a:avLst/>
              <a:gdLst/>
              <a:ahLst/>
              <a:cxnLst/>
              <a:rect l="l" t="t" r="r" b="b"/>
              <a:pathLst>
                <a:path h="952500">
                  <a:moveTo>
                    <a:pt x="0" y="0"/>
                  </a:moveTo>
                  <a:lnTo>
                    <a:pt x="0" y="95250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6" name="object 56"/>
            <p:cNvSpPr/>
            <p:nvPr/>
          </p:nvSpPr>
          <p:spPr>
            <a:xfrm>
              <a:off x="8771381" y="5233415"/>
              <a:ext cx="10160" cy="952500"/>
            </a:xfrm>
            <a:custGeom>
              <a:avLst/>
              <a:gdLst/>
              <a:ahLst/>
              <a:cxnLst/>
              <a:rect l="l" t="t" r="r" b="b"/>
              <a:pathLst>
                <a:path w="10159" h="952500">
                  <a:moveTo>
                    <a:pt x="9905" y="952500"/>
                  </a:moveTo>
                  <a:lnTo>
                    <a:pt x="9905" y="0"/>
                  </a:lnTo>
                  <a:lnTo>
                    <a:pt x="0" y="0"/>
                  </a:lnTo>
                  <a:lnTo>
                    <a:pt x="0" y="952500"/>
                  </a:lnTo>
                  <a:lnTo>
                    <a:pt x="9905" y="95250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7" name="object 57"/>
            <p:cNvSpPr/>
            <p:nvPr/>
          </p:nvSpPr>
          <p:spPr>
            <a:xfrm>
              <a:off x="8295131" y="5223509"/>
              <a:ext cx="1190625" cy="0"/>
            </a:xfrm>
            <a:custGeom>
              <a:avLst/>
              <a:gdLst/>
              <a:ahLst/>
              <a:cxnLst/>
              <a:rect l="l" t="t" r="r" b="b"/>
              <a:pathLst>
                <a:path w="1190625">
                  <a:moveTo>
                    <a:pt x="0" y="0"/>
                  </a:moveTo>
                  <a:lnTo>
                    <a:pt x="1190244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8" name="object 58"/>
            <p:cNvSpPr/>
            <p:nvPr/>
          </p:nvSpPr>
          <p:spPr>
            <a:xfrm>
              <a:off x="8295893" y="5224271"/>
              <a:ext cx="1190625" cy="9525"/>
            </a:xfrm>
            <a:custGeom>
              <a:avLst/>
              <a:gdLst/>
              <a:ahLst/>
              <a:cxnLst/>
              <a:rect l="l" t="t" r="r" b="b"/>
              <a:pathLst>
                <a:path w="1190625" h="9525">
                  <a:moveTo>
                    <a:pt x="1190244" y="9143"/>
                  </a:moveTo>
                  <a:lnTo>
                    <a:pt x="1190244" y="0"/>
                  </a:lnTo>
                  <a:lnTo>
                    <a:pt x="0" y="0"/>
                  </a:lnTo>
                  <a:lnTo>
                    <a:pt x="0" y="9143"/>
                  </a:lnTo>
                  <a:lnTo>
                    <a:pt x="1190244" y="9143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9" name="object 59"/>
            <p:cNvSpPr/>
            <p:nvPr/>
          </p:nvSpPr>
          <p:spPr>
            <a:xfrm>
              <a:off x="8295131" y="5985509"/>
              <a:ext cx="1190625" cy="0"/>
            </a:xfrm>
            <a:custGeom>
              <a:avLst/>
              <a:gdLst/>
              <a:ahLst/>
              <a:cxnLst/>
              <a:rect l="l" t="t" r="r" b="b"/>
              <a:pathLst>
                <a:path w="1190625">
                  <a:moveTo>
                    <a:pt x="0" y="0"/>
                  </a:moveTo>
                  <a:lnTo>
                    <a:pt x="1190244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0" name="object 60"/>
            <p:cNvSpPr/>
            <p:nvPr/>
          </p:nvSpPr>
          <p:spPr>
            <a:xfrm>
              <a:off x="8295893" y="5986271"/>
              <a:ext cx="1190625" cy="9525"/>
            </a:xfrm>
            <a:custGeom>
              <a:avLst/>
              <a:gdLst/>
              <a:ahLst/>
              <a:cxnLst/>
              <a:rect l="l" t="t" r="r" b="b"/>
              <a:pathLst>
                <a:path w="1190625" h="9525">
                  <a:moveTo>
                    <a:pt x="1190244" y="9143"/>
                  </a:moveTo>
                  <a:lnTo>
                    <a:pt x="1190244" y="0"/>
                  </a:lnTo>
                  <a:lnTo>
                    <a:pt x="0" y="0"/>
                  </a:lnTo>
                  <a:lnTo>
                    <a:pt x="0" y="9143"/>
                  </a:lnTo>
                  <a:lnTo>
                    <a:pt x="1190244" y="9143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aphicFrame>
        <p:nvGraphicFramePr>
          <p:cNvPr id="61" name="object 61"/>
          <p:cNvGraphicFramePr>
            <a:graphicFrameLocks noGrp="1"/>
          </p:cNvGraphicFramePr>
          <p:nvPr/>
        </p:nvGraphicFramePr>
        <p:xfrm>
          <a:off x="8290750" y="2175891"/>
          <a:ext cx="1205865" cy="153987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8005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099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9851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 marR="15875" algn="r">
                        <a:lnSpc>
                          <a:spcPct val="100000"/>
                        </a:lnSpc>
                        <a:spcBef>
                          <a:spcPts val="90"/>
                        </a:spcBef>
                      </a:pPr>
                      <a:r>
                        <a:rPr sz="1100" spc="-15" dirty="0">
                          <a:latin typeface="Times New Roman"/>
                          <a:cs typeface="Times New Roman"/>
                        </a:rPr>
                        <a:t>785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11430" marB="0">
                    <a:lnL w="12700">
                      <a:solidFill>
                        <a:srgbClr val="000000"/>
                      </a:solidFill>
                      <a:prstDash val="solid"/>
                    </a:lnL>
                    <a:lnT w="12700">
                      <a:solidFill>
                        <a:srgbClr val="000000"/>
                      </a:solidFill>
                      <a:prstDash val="soli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0504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12700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R="20320" algn="r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r>
                        <a:rPr sz="1100" spc="-30" dirty="0">
                          <a:solidFill>
                            <a:srgbClr val="7F7F7F"/>
                          </a:solidFill>
                          <a:latin typeface="Times New Roman"/>
                          <a:cs typeface="Times New Roman"/>
                        </a:rPr>
                        <a:t>275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3810" marB="0">
                    <a:lnL w="12700">
                      <a:solidFill>
                        <a:srgbClr val="000000"/>
                      </a:solidFill>
                      <a:prstDash val="soli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90504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12700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R="20320" algn="r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r>
                        <a:rPr sz="1100" spc="-30" dirty="0">
                          <a:solidFill>
                            <a:srgbClr val="7F7F7F"/>
                          </a:solidFill>
                          <a:latin typeface="Times New Roman"/>
                          <a:cs typeface="Times New Roman"/>
                        </a:rPr>
                        <a:t>150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3810" marB="0">
                    <a:lnL w="12700">
                      <a:solidFill>
                        <a:srgbClr val="000000"/>
                      </a:solidFill>
                      <a:prstDash val="soli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90504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12700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R="15875" algn="r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r>
                        <a:rPr sz="1100" spc="-10" dirty="0">
                          <a:solidFill>
                            <a:srgbClr val="7F7F7F"/>
                          </a:solidFill>
                          <a:latin typeface="Times New Roman"/>
                          <a:cs typeface="Times New Roman"/>
                        </a:rPr>
                        <a:t>60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3810" marB="0">
                    <a:lnL w="12700">
                      <a:solidFill>
                        <a:srgbClr val="000000"/>
                      </a:solidFill>
                      <a:prstDash val="soli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90504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12700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R="20320" algn="r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r>
                        <a:rPr sz="1100" spc="-30" dirty="0">
                          <a:solidFill>
                            <a:srgbClr val="7F7F7F"/>
                          </a:solidFill>
                          <a:latin typeface="Times New Roman"/>
                          <a:cs typeface="Times New Roman"/>
                        </a:rPr>
                        <a:t>300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3810" marB="0">
                    <a:lnL w="12700">
                      <a:solidFill>
                        <a:srgbClr val="000000"/>
                      </a:solidFill>
                      <a:prstDash val="soli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90504">
                <a:tc>
                  <a:txBody>
                    <a:bodyPr/>
                    <a:lstStyle/>
                    <a:p>
                      <a:pPr marR="14604" algn="r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r>
                        <a:rPr sz="1100" spc="-30" dirty="0">
                          <a:latin typeface="Times New Roman"/>
                          <a:cs typeface="Times New Roman"/>
                        </a:rPr>
                        <a:t>275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3810" marB="0">
                    <a:lnR w="12700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82464">
                <a:tc>
                  <a:txBody>
                    <a:bodyPr/>
                    <a:lstStyle/>
                    <a:p>
                      <a:pPr marR="15240" algn="r">
                        <a:lnSpc>
                          <a:spcPts val="1305"/>
                        </a:lnSpc>
                        <a:spcBef>
                          <a:spcPts val="30"/>
                        </a:spcBef>
                      </a:pPr>
                      <a:r>
                        <a:rPr sz="1100" spc="-30" dirty="0">
                          <a:solidFill>
                            <a:srgbClr val="7F7F7F"/>
                          </a:solidFill>
                          <a:latin typeface="Times New Roman"/>
                          <a:cs typeface="Times New Roman"/>
                        </a:rPr>
                        <a:t>275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3810" marB="0">
                    <a:lnR w="12700">
                      <a:solidFill>
                        <a:srgbClr val="000000"/>
                      </a:solidFill>
                      <a:prstDash val="solid"/>
                    </a:lnR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95643">
                <a:tc>
                  <a:txBody>
                    <a:bodyPr/>
                    <a:lstStyle/>
                    <a:p>
                      <a:pPr marR="10795" algn="r">
                        <a:lnSpc>
                          <a:spcPct val="100000"/>
                        </a:lnSpc>
                        <a:spcBef>
                          <a:spcPts val="90"/>
                        </a:spcBef>
                      </a:pPr>
                      <a:r>
                        <a:rPr sz="1100" spc="-15" dirty="0">
                          <a:latin typeface="Times New Roman"/>
                          <a:cs typeface="Times New Roman"/>
                        </a:rPr>
                        <a:t>510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11430" marB="0"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T w="12700">
                      <a:solidFill>
                        <a:srgbClr val="000000"/>
                      </a:solidFill>
                      <a:prstDash val="soli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105" name="object 105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240"/>
              </a:lnSpc>
            </a:pPr>
            <a:fld id="{81D60167-4931-47E6-BA6A-407CBD079E47}" type="slidenum">
              <a:rPr dirty="0"/>
              <a:t>8</a:t>
            </a:fld>
            <a:endParaRPr dirty="0"/>
          </a:p>
        </p:txBody>
      </p:sp>
      <p:sp>
        <p:nvSpPr>
          <p:cNvPr id="62" name="object 62"/>
          <p:cNvSpPr txBox="1"/>
          <p:nvPr/>
        </p:nvSpPr>
        <p:spPr>
          <a:xfrm>
            <a:off x="3454401" y="3891477"/>
            <a:ext cx="309880" cy="19685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1100" spc="20" dirty="0">
                <a:latin typeface="Times New Roman"/>
                <a:cs typeface="Times New Roman"/>
              </a:rPr>
              <a:t>Us</a:t>
            </a:r>
            <a:r>
              <a:rPr sz="1100" spc="35" dirty="0">
                <a:latin typeface="Times New Roman"/>
                <a:cs typeface="Times New Roman"/>
              </a:rPr>
              <a:t>e</a:t>
            </a:r>
            <a:r>
              <a:rPr sz="1100" spc="5" dirty="0">
                <a:latin typeface="Times New Roman"/>
                <a:cs typeface="Times New Roman"/>
              </a:rPr>
              <a:t>s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63" name="object 63"/>
          <p:cNvSpPr txBox="1"/>
          <p:nvPr/>
        </p:nvSpPr>
        <p:spPr>
          <a:xfrm>
            <a:off x="3997207" y="3891477"/>
            <a:ext cx="614680" cy="19685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1100" spc="10" dirty="0">
                <a:latin typeface="Times New Roman"/>
                <a:cs typeface="Times New Roman"/>
              </a:rPr>
              <a:t>R</a:t>
            </a:r>
            <a:r>
              <a:rPr sz="1100" spc="35" dirty="0">
                <a:latin typeface="Times New Roman"/>
                <a:cs typeface="Times New Roman"/>
              </a:rPr>
              <a:t>e</a:t>
            </a:r>
            <a:r>
              <a:rPr sz="1100" spc="15" dirty="0">
                <a:latin typeface="Times New Roman"/>
                <a:cs typeface="Times New Roman"/>
              </a:rPr>
              <a:t>s</a:t>
            </a:r>
            <a:r>
              <a:rPr sz="1100" spc="-35" dirty="0">
                <a:latin typeface="Times New Roman"/>
                <a:cs typeface="Times New Roman"/>
              </a:rPr>
              <a:t>o</a:t>
            </a:r>
            <a:r>
              <a:rPr sz="1100" spc="-25" dirty="0">
                <a:latin typeface="Times New Roman"/>
                <a:cs typeface="Times New Roman"/>
              </a:rPr>
              <a:t>u</a:t>
            </a:r>
            <a:r>
              <a:rPr sz="1100" dirty="0">
                <a:latin typeface="Times New Roman"/>
                <a:cs typeface="Times New Roman"/>
              </a:rPr>
              <a:t>r</a:t>
            </a:r>
            <a:r>
              <a:rPr sz="1100" spc="35" dirty="0">
                <a:latin typeface="Times New Roman"/>
                <a:cs typeface="Times New Roman"/>
              </a:rPr>
              <a:t>c</a:t>
            </a:r>
            <a:r>
              <a:rPr sz="1100" spc="30" dirty="0">
                <a:latin typeface="Times New Roman"/>
                <a:cs typeface="Times New Roman"/>
              </a:rPr>
              <a:t>e</a:t>
            </a:r>
            <a:r>
              <a:rPr sz="1100" spc="5" dirty="0">
                <a:latin typeface="Times New Roman"/>
                <a:cs typeface="Times New Roman"/>
              </a:rPr>
              <a:t>s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64" name="object 64"/>
          <p:cNvSpPr txBox="1"/>
          <p:nvPr/>
        </p:nvSpPr>
        <p:spPr>
          <a:xfrm>
            <a:off x="5073161" y="3891477"/>
            <a:ext cx="309880" cy="19685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1100" spc="30" dirty="0">
                <a:latin typeface="Times New Roman"/>
                <a:cs typeface="Times New Roman"/>
              </a:rPr>
              <a:t>U</a:t>
            </a:r>
            <a:r>
              <a:rPr sz="1100" spc="15" dirty="0">
                <a:latin typeface="Times New Roman"/>
                <a:cs typeface="Times New Roman"/>
              </a:rPr>
              <a:t>s</a:t>
            </a:r>
            <a:r>
              <a:rPr sz="1100" spc="30" dirty="0">
                <a:latin typeface="Times New Roman"/>
                <a:cs typeface="Times New Roman"/>
              </a:rPr>
              <a:t>e</a:t>
            </a:r>
            <a:r>
              <a:rPr sz="1100" spc="5" dirty="0">
                <a:latin typeface="Times New Roman"/>
                <a:cs typeface="Times New Roman"/>
              </a:rPr>
              <a:t>s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65" name="object 65"/>
          <p:cNvSpPr txBox="1"/>
          <p:nvPr/>
        </p:nvSpPr>
        <p:spPr>
          <a:xfrm>
            <a:off x="5616383" y="3891477"/>
            <a:ext cx="614680" cy="19685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1100" spc="10" dirty="0">
                <a:latin typeface="Times New Roman"/>
                <a:cs typeface="Times New Roman"/>
              </a:rPr>
              <a:t>R</a:t>
            </a:r>
            <a:r>
              <a:rPr sz="1100" spc="30" dirty="0">
                <a:latin typeface="Times New Roman"/>
                <a:cs typeface="Times New Roman"/>
              </a:rPr>
              <a:t>e</a:t>
            </a:r>
            <a:r>
              <a:rPr sz="1100" spc="15" dirty="0">
                <a:latin typeface="Times New Roman"/>
                <a:cs typeface="Times New Roman"/>
              </a:rPr>
              <a:t>s</a:t>
            </a:r>
            <a:r>
              <a:rPr sz="1100" spc="-25" dirty="0">
                <a:latin typeface="Times New Roman"/>
                <a:cs typeface="Times New Roman"/>
              </a:rPr>
              <a:t>o</a:t>
            </a:r>
            <a:r>
              <a:rPr sz="1100" spc="-35" dirty="0">
                <a:latin typeface="Times New Roman"/>
                <a:cs typeface="Times New Roman"/>
              </a:rPr>
              <a:t>u</a:t>
            </a:r>
            <a:r>
              <a:rPr sz="1100" spc="5" dirty="0">
                <a:latin typeface="Times New Roman"/>
                <a:cs typeface="Times New Roman"/>
              </a:rPr>
              <a:t>r</a:t>
            </a:r>
            <a:r>
              <a:rPr sz="1100" spc="30" dirty="0">
                <a:latin typeface="Times New Roman"/>
                <a:cs typeface="Times New Roman"/>
              </a:rPr>
              <a:t>c</a:t>
            </a:r>
            <a:r>
              <a:rPr sz="1100" spc="35" dirty="0">
                <a:latin typeface="Times New Roman"/>
                <a:cs typeface="Times New Roman"/>
              </a:rPr>
              <a:t>e</a:t>
            </a:r>
            <a:r>
              <a:rPr sz="1100" spc="5" dirty="0">
                <a:latin typeface="Times New Roman"/>
                <a:cs typeface="Times New Roman"/>
              </a:rPr>
              <a:t>s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66" name="object 66"/>
          <p:cNvSpPr txBox="1"/>
          <p:nvPr/>
        </p:nvSpPr>
        <p:spPr>
          <a:xfrm>
            <a:off x="6692346" y="3891477"/>
            <a:ext cx="309245" cy="19685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1100" spc="20" dirty="0">
                <a:latin typeface="Times New Roman"/>
                <a:cs typeface="Times New Roman"/>
              </a:rPr>
              <a:t>Us</a:t>
            </a:r>
            <a:r>
              <a:rPr sz="1100" spc="30" dirty="0">
                <a:latin typeface="Times New Roman"/>
                <a:cs typeface="Times New Roman"/>
              </a:rPr>
              <a:t>e</a:t>
            </a:r>
            <a:r>
              <a:rPr sz="1100" spc="5" dirty="0">
                <a:latin typeface="Times New Roman"/>
                <a:cs typeface="Times New Roman"/>
              </a:rPr>
              <a:t>s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67" name="object 67"/>
          <p:cNvSpPr txBox="1"/>
          <p:nvPr/>
        </p:nvSpPr>
        <p:spPr>
          <a:xfrm>
            <a:off x="7235152" y="3891477"/>
            <a:ext cx="614680" cy="19685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1100" spc="10" dirty="0">
                <a:latin typeface="Times New Roman"/>
                <a:cs typeface="Times New Roman"/>
              </a:rPr>
              <a:t>R</a:t>
            </a:r>
            <a:r>
              <a:rPr sz="1100" spc="30" dirty="0">
                <a:latin typeface="Times New Roman"/>
                <a:cs typeface="Times New Roman"/>
              </a:rPr>
              <a:t>e</a:t>
            </a:r>
            <a:r>
              <a:rPr sz="1100" spc="15" dirty="0">
                <a:latin typeface="Times New Roman"/>
                <a:cs typeface="Times New Roman"/>
              </a:rPr>
              <a:t>s</a:t>
            </a:r>
            <a:r>
              <a:rPr sz="1100" spc="-25" dirty="0">
                <a:latin typeface="Times New Roman"/>
                <a:cs typeface="Times New Roman"/>
              </a:rPr>
              <a:t>o</a:t>
            </a:r>
            <a:r>
              <a:rPr sz="1100" spc="-35" dirty="0">
                <a:latin typeface="Times New Roman"/>
                <a:cs typeface="Times New Roman"/>
              </a:rPr>
              <a:t>u</a:t>
            </a:r>
            <a:r>
              <a:rPr sz="1100" spc="5" dirty="0">
                <a:latin typeface="Times New Roman"/>
                <a:cs typeface="Times New Roman"/>
              </a:rPr>
              <a:t>r</a:t>
            </a:r>
            <a:r>
              <a:rPr sz="1100" spc="30" dirty="0">
                <a:latin typeface="Times New Roman"/>
                <a:cs typeface="Times New Roman"/>
              </a:rPr>
              <a:t>c</a:t>
            </a:r>
            <a:r>
              <a:rPr sz="1100" spc="35" dirty="0">
                <a:latin typeface="Times New Roman"/>
                <a:cs typeface="Times New Roman"/>
              </a:rPr>
              <a:t>e</a:t>
            </a:r>
            <a:r>
              <a:rPr sz="1100" spc="5" dirty="0">
                <a:latin typeface="Times New Roman"/>
                <a:cs typeface="Times New Roman"/>
              </a:rPr>
              <a:t>s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68" name="object 68"/>
          <p:cNvSpPr txBox="1"/>
          <p:nvPr/>
        </p:nvSpPr>
        <p:spPr>
          <a:xfrm>
            <a:off x="8311105" y="3891477"/>
            <a:ext cx="309880" cy="19685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1100" spc="30" dirty="0">
                <a:latin typeface="Times New Roman"/>
                <a:cs typeface="Times New Roman"/>
              </a:rPr>
              <a:t>U</a:t>
            </a:r>
            <a:r>
              <a:rPr sz="1100" spc="15" dirty="0">
                <a:latin typeface="Times New Roman"/>
                <a:cs typeface="Times New Roman"/>
              </a:rPr>
              <a:t>s</a:t>
            </a:r>
            <a:r>
              <a:rPr sz="1100" spc="30" dirty="0">
                <a:latin typeface="Times New Roman"/>
                <a:cs typeface="Times New Roman"/>
              </a:rPr>
              <a:t>e</a:t>
            </a:r>
            <a:r>
              <a:rPr sz="1100" spc="5" dirty="0">
                <a:latin typeface="Times New Roman"/>
                <a:cs typeface="Times New Roman"/>
              </a:rPr>
              <a:t>s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69" name="object 69"/>
          <p:cNvSpPr txBox="1"/>
          <p:nvPr/>
        </p:nvSpPr>
        <p:spPr>
          <a:xfrm>
            <a:off x="8853571" y="3891477"/>
            <a:ext cx="614680" cy="19685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1100" spc="10" dirty="0">
                <a:latin typeface="Times New Roman"/>
                <a:cs typeface="Times New Roman"/>
              </a:rPr>
              <a:t>R</a:t>
            </a:r>
            <a:r>
              <a:rPr sz="1100" spc="35" dirty="0">
                <a:latin typeface="Times New Roman"/>
                <a:cs typeface="Times New Roman"/>
              </a:rPr>
              <a:t>e</a:t>
            </a:r>
            <a:r>
              <a:rPr sz="1100" spc="15" dirty="0">
                <a:latin typeface="Times New Roman"/>
                <a:cs typeface="Times New Roman"/>
              </a:rPr>
              <a:t>s</a:t>
            </a:r>
            <a:r>
              <a:rPr sz="1100" spc="-35" dirty="0">
                <a:latin typeface="Times New Roman"/>
                <a:cs typeface="Times New Roman"/>
              </a:rPr>
              <a:t>o</a:t>
            </a:r>
            <a:r>
              <a:rPr sz="1100" spc="-25" dirty="0">
                <a:latin typeface="Times New Roman"/>
                <a:cs typeface="Times New Roman"/>
              </a:rPr>
              <a:t>u</a:t>
            </a:r>
            <a:r>
              <a:rPr sz="1100" dirty="0">
                <a:latin typeface="Times New Roman"/>
                <a:cs typeface="Times New Roman"/>
              </a:rPr>
              <a:t>r</a:t>
            </a:r>
            <a:r>
              <a:rPr sz="1100" spc="35" dirty="0">
                <a:latin typeface="Times New Roman"/>
                <a:cs typeface="Times New Roman"/>
              </a:rPr>
              <a:t>c</a:t>
            </a:r>
            <a:r>
              <a:rPr sz="1100" spc="30" dirty="0">
                <a:latin typeface="Times New Roman"/>
                <a:cs typeface="Times New Roman"/>
              </a:rPr>
              <a:t>e</a:t>
            </a:r>
            <a:r>
              <a:rPr sz="1100" spc="5" dirty="0">
                <a:latin typeface="Times New Roman"/>
                <a:cs typeface="Times New Roman"/>
              </a:rPr>
              <a:t>s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70" name="object 70"/>
          <p:cNvSpPr txBox="1"/>
          <p:nvPr/>
        </p:nvSpPr>
        <p:spPr>
          <a:xfrm>
            <a:off x="6006474" y="4081983"/>
            <a:ext cx="230504" cy="19685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1100" spc="-25" dirty="0">
                <a:latin typeface="Times New Roman"/>
                <a:cs typeface="Times New Roman"/>
              </a:rPr>
              <a:t>2</a:t>
            </a:r>
            <a:r>
              <a:rPr sz="1100" spc="-35" dirty="0">
                <a:latin typeface="Times New Roman"/>
                <a:cs typeface="Times New Roman"/>
              </a:rPr>
              <a:t>6</a:t>
            </a:r>
            <a:r>
              <a:rPr sz="1100" spc="10" dirty="0">
                <a:latin typeface="Times New Roman"/>
                <a:cs typeface="Times New Roman"/>
              </a:rPr>
              <a:t>0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71" name="object 71"/>
          <p:cNvSpPr txBox="1"/>
          <p:nvPr/>
        </p:nvSpPr>
        <p:spPr>
          <a:xfrm>
            <a:off x="7692790" y="4081983"/>
            <a:ext cx="163195" cy="19685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1100" spc="-35" dirty="0">
                <a:latin typeface="Times New Roman"/>
                <a:cs typeface="Times New Roman"/>
              </a:rPr>
              <a:t>2</a:t>
            </a:r>
            <a:r>
              <a:rPr sz="1100" spc="10" dirty="0">
                <a:latin typeface="Times New Roman"/>
                <a:cs typeface="Times New Roman"/>
              </a:rPr>
              <a:t>5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72" name="object 72"/>
          <p:cNvSpPr txBox="1"/>
          <p:nvPr/>
        </p:nvSpPr>
        <p:spPr>
          <a:xfrm>
            <a:off x="9244976" y="4081983"/>
            <a:ext cx="230504" cy="19685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1100" spc="-35" dirty="0">
                <a:latin typeface="Times New Roman"/>
                <a:cs typeface="Times New Roman"/>
              </a:rPr>
              <a:t>5</a:t>
            </a:r>
            <a:r>
              <a:rPr sz="1100" spc="-25" dirty="0">
                <a:latin typeface="Times New Roman"/>
                <a:cs typeface="Times New Roman"/>
              </a:rPr>
              <a:t>1</a:t>
            </a:r>
            <a:r>
              <a:rPr sz="1100" spc="10" dirty="0">
                <a:latin typeface="Times New Roman"/>
                <a:cs typeface="Times New Roman"/>
              </a:rPr>
              <a:t>0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73" name="object 73"/>
          <p:cNvSpPr txBox="1"/>
          <p:nvPr/>
        </p:nvSpPr>
        <p:spPr>
          <a:xfrm>
            <a:off x="5435031" y="4272488"/>
            <a:ext cx="97155" cy="19685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1100" spc="10" dirty="0">
                <a:latin typeface="Times New Roman"/>
                <a:cs typeface="Times New Roman"/>
              </a:rPr>
              <a:t>0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74" name="object 74"/>
          <p:cNvSpPr txBox="1"/>
          <p:nvPr/>
        </p:nvSpPr>
        <p:spPr>
          <a:xfrm>
            <a:off x="7054275" y="4272488"/>
            <a:ext cx="97155" cy="19685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1100" spc="10" dirty="0">
                <a:latin typeface="Times New Roman"/>
                <a:cs typeface="Times New Roman"/>
              </a:rPr>
              <a:t>0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75" name="object 75"/>
          <p:cNvSpPr txBox="1"/>
          <p:nvPr/>
        </p:nvSpPr>
        <p:spPr>
          <a:xfrm>
            <a:off x="8539994" y="4253390"/>
            <a:ext cx="230504" cy="407034"/>
          </a:xfrm>
          <a:prstGeom prst="rect">
            <a:avLst/>
          </a:prstGeom>
        </p:spPr>
        <p:txBody>
          <a:bodyPr vert="horz" wrap="square" lIns="0" tIns="349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75"/>
              </a:spcBef>
            </a:pPr>
            <a:r>
              <a:rPr sz="1100" spc="-35" dirty="0">
                <a:latin typeface="Times New Roman"/>
                <a:cs typeface="Times New Roman"/>
              </a:rPr>
              <a:t>3</a:t>
            </a:r>
            <a:r>
              <a:rPr sz="1100" spc="-25" dirty="0">
                <a:latin typeface="Times New Roman"/>
                <a:cs typeface="Times New Roman"/>
              </a:rPr>
              <a:t>0</a:t>
            </a:r>
            <a:r>
              <a:rPr sz="1100" spc="10" dirty="0">
                <a:latin typeface="Times New Roman"/>
                <a:cs typeface="Times New Roman"/>
              </a:rPr>
              <a:t>0</a:t>
            </a:r>
            <a:endParaRPr sz="11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180"/>
              </a:spcBef>
            </a:pPr>
            <a:r>
              <a:rPr sz="1100" spc="-35" dirty="0">
                <a:solidFill>
                  <a:srgbClr val="7F7F7F"/>
                </a:solidFill>
                <a:latin typeface="Times New Roman"/>
                <a:cs typeface="Times New Roman"/>
              </a:rPr>
              <a:t>3</a:t>
            </a:r>
            <a:r>
              <a:rPr sz="1100" spc="-25" dirty="0">
                <a:solidFill>
                  <a:srgbClr val="7F7F7F"/>
                </a:solidFill>
                <a:latin typeface="Times New Roman"/>
                <a:cs typeface="Times New Roman"/>
              </a:rPr>
              <a:t>0</a:t>
            </a:r>
            <a:r>
              <a:rPr sz="1100" spc="10" dirty="0">
                <a:solidFill>
                  <a:srgbClr val="7F7F7F"/>
                </a:solidFill>
                <a:latin typeface="Times New Roman"/>
                <a:cs typeface="Times New Roman"/>
              </a:rPr>
              <a:t>0</a:t>
            </a:r>
            <a:endParaRPr sz="1100">
              <a:latin typeface="Times New Roman"/>
              <a:cs typeface="Times New Roman"/>
            </a:endParaRPr>
          </a:p>
        </p:txBody>
      </p:sp>
      <p:graphicFrame>
        <p:nvGraphicFramePr>
          <p:cNvPr id="76" name="object 76"/>
          <p:cNvGraphicFramePr>
            <a:graphicFrameLocks noGrp="1"/>
          </p:cNvGraphicFramePr>
          <p:nvPr/>
        </p:nvGraphicFramePr>
        <p:xfrm>
          <a:off x="1437513" y="4080890"/>
          <a:ext cx="3190875" cy="77787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99580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8133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0929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6237">
                <a:tc>
                  <a:txBody>
                    <a:bodyPr/>
                    <a:lstStyle/>
                    <a:p>
                      <a:pPr marL="24130">
                        <a:lnSpc>
                          <a:spcPct val="100000"/>
                        </a:lnSpc>
                        <a:spcBef>
                          <a:spcPts val="90"/>
                        </a:spcBef>
                      </a:pPr>
                      <a:r>
                        <a:rPr sz="1100" spc="-15" dirty="0">
                          <a:latin typeface="Times New Roman"/>
                          <a:cs typeface="Times New Roman"/>
                        </a:rPr>
                        <a:t>Disposable</a:t>
                      </a:r>
                      <a:r>
                        <a:rPr sz="1100" spc="3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100" spc="-25" dirty="0">
                          <a:latin typeface="Times New Roman"/>
                          <a:cs typeface="Times New Roman"/>
                        </a:rPr>
                        <a:t>income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 marL="24130">
                        <a:lnSpc>
                          <a:spcPts val="1270"/>
                        </a:lnSpc>
                        <a:spcBef>
                          <a:spcPts val="180"/>
                        </a:spcBef>
                      </a:pPr>
                      <a:r>
                        <a:rPr sz="1100" spc="-30" dirty="0">
                          <a:latin typeface="Times New Roman"/>
                          <a:cs typeface="Times New Roman"/>
                        </a:rPr>
                        <a:t>F</a:t>
                      </a:r>
                      <a:r>
                        <a:rPr sz="1100" spc="-95" dirty="0">
                          <a:latin typeface="Times New Roman"/>
                          <a:cs typeface="Times New Roman"/>
                        </a:rPr>
                        <a:t>i</a:t>
                      </a:r>
                      <a:r>
                        <a:rPr sz="1100" spc="-35" dirty="0">
                          <a:latin typeface="Times New Roman"/>
                          <a:cs typeface="Times New Roman"/>
                        </a:rPr>
                        <a:t>n</a:t>
                      </a:r>
                      <a:r>
                        <a:rPr sz="1100" spc="20" dirty="0">
                          <a:latin typeface="Times New Roman"/>
                          <a:cs typeface="Times New Roman"/>
                        </a:rPr>
                        <a:t>a</a:t>
                      </a:r>
                      <a:r>
                        <a:rPr sz="1100" dirty="0">
                          <a:latin typeface="Times New Roman"/>
                          <a:cs typeface="Times New Roman"/>
                        </a:rPr>
                        <a:t>l</a:t>
                      </a:r>
                      <a:r>
                        <a:rPr sz="1100" spc="-6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100" spc="20" dirty="0">
                          <a:latin typeface="Times New Roman"/>
                          <a:cs typeface="Times New Roman"/>
                        </a:rPr>
                        <a:t>c</a:t>
                      </a:r>
                      <a:r>
                        <a:rPr sz="1100" spc="-35" dirty="0">
                          <a:latin typeface="Times New Roman"/>
                          <a:cs typeface="Times New Roman"/>
                        </a:rPr>
                        <a:t>o</a:t>
                      </a:r>
                      <a:r>
                        <a:rPr sz="1100" spc="-45" dirty="0">
                          <a:latin typeface="Times New Roman"/>
                          <a:cs typeface="Times New Roman"/>
                        </a:rPr>
                        <a:t>n</a:t>
                      </a:r>
                      <a:r>
                        <a:rPr sz="1100" spc="10" dirty="0">
                          <a:latin typeface="Times New Roman"/>
                          <a:cs typeface="Times New Roman"/>
                        </a:rPr>
                        <a:t>s</a:t>
                      </a:r>
                      <a:r>
                        <a:rPr sz="1100" spc="-35" dirty="0">
                          <a:latin typeface="Times New Roman"/>
                          <a:cs typeface="Times New Roman"/>
                        </a:rPr>
                        <a:t>u</a:t>
                      </a:r>
                      <a:r>
                        <a:rPr sz="1100" spc="-55" dirty="0">
                          <a:latin typeface="Times New Roman"/>
                          <a:cs typeface="Times New Roman"/>
                        </a:rPr>
                        <a:t>m</a:t>
                      </a:r>
                      <a:r>
                        <a:rPr sz="1100" spc="-35" dirty="0">
                          <a:latin typeface="Times New Roman"/>
                          <a:cs typeface="Times New Roman"/>
                        </a:rPr>
                        <a:t>p</a:t>
                      </a:r>
                      <a:r>
                        <a:rPr sz="1100" spc="-15" dirty="0">
                          <a:latin typeface="Times New Roman"/>
                          <a:cs typeface="Times New Roman"/>
                        </a:rPr>
                        <a:t>t</a:t>
                      </a:r>
                      <a:r>
                        <a:rPr sz="1100" spc="-95" dirty="0">
                          <a:latin typeface="Times New Roman"/>
                          <a:cs typeface="Times New Roman"/>
                        </a:rPr>
                        <a:t>i</a:t>
                      </a:r>
                      <a:r>
                        <a:rPr sz="1100" spc="-35" dirty="0">
                          <a:latin typeface="Times New Roman"/>
                          <a:cs typeface="Times New Roman"/>
                        </a:rPr>
                        <a:t>o</a:t>
                      </a:r>
                      <a:r>
                        <a:rPr sz="1100" dirty="0">
                          <a:latin typeface="Times New Roman"/>
                          <a:cs typeface="Times New Roman"/>
                        </a:rPr>
                        <a:t>n</a:t>
                      </a:r>
                      <a:r>
                        <a:rPr sz="1100" spc="-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100" spc="25" dirty="0">
                          <a:latin typeface="Times New Roman"/>
                          <a:cs typeface="Times New Roman"/>
                        </a:rPr>
                        <a:t>e</a:t>
                      </a:r>
                      <a:r>
                        <a:rPr sz="1100" spc="-45" dirty="0">
                          <a:latin typeface="Times New Roman"/>
                          <a:cs typeface="Times New Roman"/>
                        </a:rPr>
                        <a:t>x</a:t>
                      </a:r>
                      <a:r>
                        <a:rPr sz="1100" spc="-35" dirty="0">
                          <a:latin typeface="Times New Roman"/>
                          <a:cs typeface="Times New Roman"/>
                        </a:rPr>
                        <a:t>p</a:t>
                      </a:r>
                      <a:r>
                        <a:rPr sz="1100" spc="20" dirty="0">
                          <a:latin typeface="Times New Roman"/>
                          <a:cs typeface="Times New Roman"/>
                        </a:rPr>
                        <a:t>e</a:t>
                      </a:r>
                      <a:r>
                        <a:rPr sz="1100" spc="-35" dirty="0">
                          <a:latin typeface="Times New Roman"/>
                          <a:cs typeface="Times New Roman"/>
                        </a:rPr>
                        <a:t>n</a:t>
                      </a:r>
                      <a:r>
                        <a:rPr sz="1100" spc="-45" dirty="0">
                          <a:latin typeface="Times New Roman"/>
                          <a:cs typeface="Times New Roman"/>
                        </a:rPr>
                        <a:t>d</a:t>
                      </a:r>
                      <a:r>
                        <a:rPr sz="1100" spc="-85" dirty="0">
                          <a:latin typeface="Times New Roman"/>
                          <a:cs typeface="Times New Roman"/>
                        </a:rPr>
                        <a:t>i</a:t>
                      </a:r>
                      <a:r>
                        <a:rPr sz="1100" spc="-15" dirty="0">
                          <a:latin typeface="Times New Roman"/>
                          <a:cs typeface="Times New Roman"/>
                        </a:rPr>
                        <a:t>t</a:t>
                      </a:r>
                      <a:r>
                        <a:rPr sz="1100" spc="-45" dirty="0">
                          <a:latin typeface="Times New Roman"/>
                          <a:cs typeface="Times New Roman"/>
                        </a:rPr>
                        <a:t>u</a:t>
                      </a:r>
                      <a:r>
                        <a:rPr sz="1100" dirty="0">
                          <a:latin typeface="Times New Roman"/>
                          <a:cs typeface="Times New Roman"/>
                        </a:rPr>
                        <a:t>re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11430" marB="0">
                    <a:lnL w="12700">
                      <a:solidFill>
                        <a:srgbClr val="000000"/>
                      </a:solidFill>
                      <a:prstDash val="solid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endParaRPr sz="1350">
                        <a:latin typeface="Times New Roman"/>
                        <a:cs typeface="Times New Roman"/>
                      </a:endParaRPr>
                    </a:p>
                    <a:p>
                      <a:pPr marL="257175">
                        <a:lnSpc>
                          <a:spcPts val="1270"/>
                        </a:lnSpc>
                      </a:pPr>
                      <a:r>
                        <a:rPr sz="1100" spc="-30" dirty="0">
                          <a:latin typeface="Times New Roman"/>
                          <a:cs typeface="Times New Roman"/>
                        </a:rPr>
                        <a:t>300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5080" marB="0"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</a:tcPr>
                </a:tc>
                <a:tc rowSpan="2">
                  <a:txBody>
                    <a:bodyPr/>
                    <a:lstStyle/>
                    <a:p>
                      <a:pPr marR="15240" algn="r">
                        <a:lnSpc>
                          <a:spcPct val="100000"/>
                        </a:lnSpc>
                        <a:spcBef>
                          <a:spcPts val="90"/>
                        </a:spcBef>
                      </a:pPr>
                      <a:r>
                        <a:rPr sz="1100" spc="-15" dirty="0">
                          <a:latin typeface="Times New Roman"/>
                          <a:cs typeface="Times New Roman"/>
                        </a:rPr>
                        <a:t>225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11430" marB="0">
                    <a:lnL w="12700">
                      <a:solidFill>
                        <a:srgbClr val="000000"/>
                      </a:solidFill>
                      <a:prstDash val="solid"/>
                    </a:lnL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5262">
                <a:tc gridSpan="2">
                  <a:txBody>
                    <a:bodyPr/>
                    <a:lstStyle/>
                    <a:p>
                      <a:pPr marL="109220">
                        <a:lnSpc>
                          <a:spcPts val="1305"/>
                        </a:lnSpc>
                        <a:spcBef>
                          <a:spcPts val="130"/>
                        </a:spcBef>
                        <a:tabLst>
                          <a:tab pos="2252980" algn="l"/>
                        </a:tabLst>
                      </a:pPr>
                      <a:r>
                        <a:rPr sz="1100" spc="-5" dirty="0">
                          <a:latin typeface="Times New Roman"/>
                          <a:cs typeface="Times New Roman"/>
                        </a:rPr>
                        <a:t>Advertised</a:t>
                      </a:r>
                      <a:r>
                        <a:rPr sz="1100" spc="-10" dirty="0">
                          <a:latin typeface="Times New Roman"/>
                          <a:cs typeface="Times New Roman"/>
                        </a:rPr>
                        <a:t> product	</a:t>
                      </a:r>
                      <a:r>
                        <a:rPr sz="1100" spc="-15" dirty="0">
                          <a:solidFill>
                            <a:srgbClr val="7F7F7F"/>
                          </a:solidFill>
                          <a:latin typeface="Times New Roman"/>
                          <a:cs typeface="Times New Roman"/>
                        </a:rPr>
                        <a:t>300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1651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solidFill>
                      <a:srgbClr val="F4B08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11430" marB="0">
                    <a:lnL w="12700">
                      <a:solidFill>
                        <a:srgbClr val="000000"/>
                      </a:solidFill>
                      <a:prstDash val="solid"/>
                    </a:lnL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95643">
                <a:tc gridSpan="2">
                  <a:txBody>
                    <a:bodyPr/>
                    <a:lstStyle/>
                    <a:p>
                      <a:pPr marL="24130">
                        <a:lnSpc>
                          <a:spcPct val="100000"/>
                        </a:lnSpc>
                        <a:spcBef>
                          <a:spcPts val="90"/>
                        </a:spcBef>
                        <a:tabLst>
                          <a:tab pos="2271395" algn="l"/>
                        </a:tabLst>
                      </a:pPr>
                      <a:r>
                        <a:rPr sz="1100" spc="-20" dirty="0">
                          <a:latin typeface="Times New Roman"/>
                          <a:cs typeface="Times New Roman"/>
                        </a:rPr>
                        <a:t>Saving	</a:t>
                      </a:r>
                      <a:r>
                        <a:rPr sz="1100" spc="-5" dirty="0">
                          <a:latin typeface="Times New Roman"/>
                          <a:cs typeface="Times New Roman"/>
                        </a:rPr>
                        <a:t>-75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1143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T w="12700">
                      <a:solidFill>
                        <a:srgbClr val="000000"/>
                      </a:solidFill>
                      <a:prstDash val="soli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77" name="object 77"/>
          <p:cNvSpPr txBox="1"/>
          <p:nvPr/>
        </p:nvSpPr>
        <p:spPr>
          <a:xfrm>
            <a:off x="5301482" y="4653497"/>
            <a:ext cx="230504" cy="19685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1100" spc="-25" dirty="0">
                <a:latin typeface="Times New Roman"/>
                <a:cs typeface="Times New Roman"/>
              </a:rPr>
              <a:t>2</a:t>
            </a:r>
            <a:r>
              <a:rPr sz="1100" spc="-35" dirty="0">
                <a:latin typeface="Times New Roman"/>
                <a:cs typeface="Times New Roman"/>
              </a:rPr>
              <a:t>6</a:t>
            </a:r>
            <a:r>
              <a:rPr sz="1100" spc="10" dirty="0">
                <a:latin typeface="Times New Roman"/>
                <a:cs typeface="Times New Roman"/>
              </a:rPr>
              <a:t>0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78" name="object 78"/>
          <p:cNvSpPr txBox="1"/>
          <p:nvPr/>
        </p:nvSpPr>
        <p:spPr>
          <a:xfrm>
            <a:off x="6987799" y="4653497"/>
            <a:ext cx="163195" cy="19685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1100" spc="-35" dirty="0">
                <a:latin typeface="Times New Roman"/>
                <a:cs typeface="Times New Roman"/>
              </a:rPr>
              <a:t>2</a:t>
            </a:r>
            <a:r>
              <a:rPr sz="1100" spc="10" dirty="0">
                <a:latin typeface="Times New Roman"/>
                <a:cs typeface="Times New Roman"/>
              </a:rPr>
              <a:t>5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79" name="object 79"/>
          <p:cNvSpPr txBox="1"/>
          <p:nvPr/>
        </p:nvSpPr>
        <p:spPr>
          <a:xfrm>
            <a:off x="8539984" y="4653497"/>
            <a:ext cx="230504" cy="19685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1100" spc="-35" dirty="0">
                <a:latin typeface="Times New Roman"/>
                <a:cs typeface="Times New Roman"/>
              </a:rPr>
              <a:t>2</a:t>
            </a:r>
            <a:r>
              <a:rPr sz="1100" spc="-25" dirty="0">
                <a:latin typeface="Times New Roman"/>
                <a:cs typeface="Times New Roman"/>
              </a:rPr>
              <a:t>1</a:t>
            </a:r>
            <a:r>
              <a:rPr sz="1100" spc="10" dirty="0">
                <a:latin typeface="Times New Roman"/>
                <a:cs typeface="Times New Roman"/>
              </a:rPr>
              <a:t>0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80" name="object 80"/>
          <p:cNvSpPr txBox="1"/>
          <p:nvPr/>
        </p:nvSpPr>
        <p:spPr>
          <a:xfrm>
            <a:off x="3454401" y="5033736"/>
            <a:ext cx="405130" cy="19685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1100" spc="20" dirty="0">
                <a:latin typeface="Times New Roman"/>
                <a:cs typeface="Times New Roman"/>
              </a:rPr>
              <a:t>Ass</a:t>
            </a:r>
            <a:r>
              <a:rPr sz="1100" spc="35" dirty="0">
                <a:latin typeface="Times New Roman"/>
                <a:cs typeface="Times New Roman"/>
              </a:rPr>
              <a:t>e</a:t>
            </a:r>
            <a:r>
              <a:rPr sz="1100" spc="-10" dirty="0">
                <a:latin typeface="Times New Roman"/>
                <a:cs typeface="Times New Roman"/>
              </a:rPr>
              <a:t>t</a:t>
            </a:r>
            <a:r>
              <a:rPr sz="1100" spc="5" dirty="0">
                <a:latin typeface="Times New Roman"/>
                <a:cs typeface="Times New Roman"/>
              </a:rPr>
              <a:t>s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81" name="object 81"/>
          <p:cNvSpPr txBox="1"/>
          <p:nvPr/>
        </p:nvSpPr>
        <p:spPr>
          <a:xfrm>
            <a:off x="4064164" y="5033736"/>
            <a:ext cx="548005" cy="19685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1100" dirty="0">
                <a:latin typeface="Times New Roman"/>
                <a:cs typeface="Times New Roman"/>
              </a:rPr>
              <a:t>L</a:t>
            </a:r>
            <a:r>
              <a:rPr sz="1100" spc="-80" dirty="0">
                <a:latin typeface="Times New Roman"/>
                <a:cs typeface="Times New Roman"/>
              </a:rPr>
              <a:t>i</a:t>
            </a:r>
            <a:r>
              <a:rPr sz="1100" spc="30" dirty="0">
                <a:latin typeface="Times New Roman"/>
                <a:cs typeface="Times New Roman"/>
              </a:rPr>
              <a:t>a</a:t>
            </a:r>
            <a:r>
              <a:rPr sz="1100" spc="-25" dirty="0">
                <a:latin typeface="Times New Roman"/>
                <a:cs typeface="Times New Roman"/>
              </a:rPr>
              <a:t>b</a:t>
            </a:r>
            <a:r>
              <a:rPr sz="1100" spc="-90" dirty="0">
                <a:latin typeface="Times New Roman"/>
                <a:cs typeface="Times New Roman"/>
              </a:rPr>
              <a:t>i</a:t>
            </a:r>
            <a:r>
              <a:rPr sz="1100" spc="-80" dirty="0">
                <a:latin typeface="Times New Roman"/>
                <a:cs typeface="Times New Roman"/>
              </a:rPr>
              <a:t>l</a:t>
            </a:r>
            <a:r>
              <a:rPr sz="1100" spc="-90" dirty="0">
                <a:latin typeface="Times New Roman"/>
                <a:cs typeface="Times New Roman"/>
              </a:rPr>
              <a:t>i</a:t>
            </a:r>
            <a:r>
              <a:rPr sz="1100" spc="-10" dirty="0">
                <a:latin typeface="Times New Roman"/>
                <a:cs typeface="Times New Roman"/>
              </a:rPr>
              <a:t>t</a:t>
            </a:r>
            <a:r>
              <a:rPr sz="1100" spc="-80" dirty="0">
                <a:latin typeface="Times New Roman"/>
                <a:cs typeface="Times New Roman"/>
              </a:rPr>
              <a:t>i</a:t>
            </a:r>
            <a:r>
              <a:rPr sz="1100" spc="30" dirty="0">
                <a:latin typeface="Times New Roman"/>
                <a:cs typeface="Times New Roman"/>
              </a:rPr>
              <a:t>e</a:t>
            </a:r>
            <a:r>
              <a:rPr sz="1100" spc="5" dirty="0">
                <a:latin typeface="Times New Roman"/>
                <a:cs typeface="Times New Roman"/>
              </a:rPr>
              <a:t>s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82" name="object 82"/>
          <p:cNvSpPr txBox="1"/>
          <p:nvPr/>
        </p:nvSpPr>
        <p:spPr>
          <a:xfrm>
            <a:off x="5073268" y="5033736"/>
            <a:ext cx="405130" cy="19685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1100" spc="30" dirty="0">
                <a:latin typeface="Times New Roman"/>
                <a:cs typeface="Times New Roman"/>
              </a:rPr>
              <a:t>A</a:t>
            </a:r>
            <a:r>
              <a:rPr sz="1100" spc="15" dirty="0">
                <a:latin typeface="Times New Roman"/>
                <a:cs typeface="Times New Roman"/>
              </a:rPr>
              <a:t>ss</a:t>
            </a:r>
            <a:r>
              <a:rPr sz="1100" spc="30" dirty="0">
                <a:latin typeface="Times New Roman"/>
                <a:cs typeface="Times New Roman"/>
              </a:rPr>
              <a:t>e</a:t>
            </a:r>
            <a:r>
              <a:rPr sz="1100" spc="-10" dirty="0">
                <a:latin typeface="Times New Roman"/>
                <a:cs typeface="Times New Roman"/>
              </a:rPr>
              <a:t>t</a:t>
            </a:r>
            <a:r>
              <a:rPr sz="1100" spc="5" dirty="0">
                <a:latin typeface="Times New Roman"/>
                <a:cs typeface="Times New Roman"/>
              </a:rPr>
              <a:t>s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83" name="object 83"/>
          <p:cNvSpPr txBox="1"/>
          <p:nvPr/>
        </p:nvSpPr>
        <p:spPr>
          <a:xfrm>
            <a:off x="5682735" y="5033736"/>
            <a:ext cx="548640" cy="19685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1100" spc="-35" dirty="0">
                <a:latin typeface="Times New Roman"/>
                <a:cs typeface="Times New Roman"/>
              </a:rPr>
              <a:t>Liabilities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84" name="object 84"/>
          <p:cNvSpPr txBox="1"/>
          <p:nvPr/>
        </p:nvSpPr>
        <p:spPr>
          <a:xfrm>
            <a:off x="6692582" y="5033736"/>
            <a:ext cx="405130" cy="19685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1100" spc="30" dirty="0">
                <a:latin typeface="Times New Roman"/>
                <a:cs typeface="Times New Roman"/>
              </a:rPr>
              <a:t>A</a:t>
            </a:r>
            <a:r>
              <a:rPr sz="1100" spc="15" dirty="0">
                <a:latin typeface="Times New Roman"/>
                <a:cs typeface="Times New Roman"/>
              </a:rPr>
              <a:t>ss</a:t>
            </a:r>
            <a:r>
              <a:rPr sz="1100" spc="30" dirty="0">
                <a:latin typeface="Times New Roman"/>
                <a:cs typeface="Times New Roman"/>
              </a:rPr>
              <a:t>e</a:t>
            </a:r>
            <a:r>
              <a:rPr sz="1100" spc="-10" dirty="0">
                <a:latin typeface="Times New Roman"/>
                <a:cs typeface="Times New Roman"/>
              </a:rPr>
              <a:t>t</a:t>
            </a:r>
            <a:r>
              <a:rPr sz="1100" spc="5" dirty="0">
                <a:latin typeface="Times New Roman"/>
                <a:cs typeface="Times New Roman"/>
              </a:rPr>
              <a:t>s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85" name="object 85"/>
          <p:cNvSpPr txBox="1"/>
          <p:nvPr/>
        </p:nvSpPr>
        <p:spPr>
          <a:xfrm>
            <a:off x="7302048" y="5033736"/>
            <a:ext cx="548640" cy="19685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1100" spc="-35" dirty="0">
                <a:latin typeface="Times New Roman"/>
                <a:cs typeface="Times New Roman"/>
              </a:rPr>
              <a:t>Liabilities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86" name="object 86"/>
          <p:cNvSpPr txBox="1"/>
          <p:nvPr/>
        </p:nvSpPr>
        <p:spPr>
          <a:xfrm>
            <a:off x="8311881" y="5033736"/>
            <a:ext cx="405130" cy="19685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1100" spc="30" dirty="0">
                <a:latin typeface="Times New Roman"/>
                <a:cs typeface="Times New Roman"/>
              </a:rPr>
              <a:t>A</a:t>
            </a:r>
            <a:r>
              <a:rPr sz="1100" spc="15" dirty="0">
                <a:latin typeface="Times New Roman"/>
                <a:cs typeface="Times New Roman"/>
              </a:rPr>
              <a:t>ss</a:t>
            </a:r>
            <a:r>
              <a:rPr sz="1100" spc="30" dirty="0">
                <a:latin typeface="Times New Roman"/>
                <a:cs typeface="Times New Roman"/>
              </a:rPr>
              <a:t>e</a:t>
            </a:r>
            <a:r>
              <a:rPr sz="1100" spc="-10" dirty="0">
                <a:latin typeface="Times New Roman"/>
                <a:cs typeface="Times New Roman"/>
              </a:rPr>
              <a:t>t</a:t>
            </a:r>
            <a:r>
              <a:rPr sz="1100" spc="5" dirty="0">
                <a:latin typeface="Times New Roman"/>
                <a:cs typeface="Times New Roman"/>
              </a:rPr>
              <a:t>s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87" name="object 87"/>
          <p:cNvSpPr txBox="1"/>
          <p:nvPr/>
        </p:nvSpPr>
        <p:spPr>
          <a:xfrm>
            <a:off x="8921348" y="5033736"/>
            <a:ext cx="548005" cy="19685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1100" dirty="0">
                <a:latin typeface="Times New Roman"/>
                <a:cs typeface="Times New Roman"/>
              </a:rPr>
              <a:t>L</a:t>
            </a:r>
            <a:r>
              <a:rPr sz="1100" spc="-80" dirty="0">
                <a:latin typeface="Times New Roman"/>
                <a:cs typeface="Times New Roman"/>
              </a:rPr>
              <a:t>i</a:t>
            </a:r>
            <a:r>
              <a:rPr sz="1100" spc="30" dirty="0">
                <a:latin typeface="Times New Roman"/>
                <a:cs typeface="Times New Roman"/>
              </a:rPr>
              <a:t>a</a:t>
            </a:r>
            <a:r>
              <a:rPr sz="1100" spc="-25" dirty="0">
                <a:latin typeface="Times New Roman"/>
                <a:cs typeface="Times New Roman"/>
              </a:rPr>
              <a:t>b</a:t>
            </a:r>
            <a:r>
              <a:rPr sz="1100" spc="-90" dirty="0">
                <a:latin typeface="Times New Roman"/>
                <a:cs typeface="Times New Roman"/>
              </a:rPr>
              <a:t>i</a:t>
            </a:r>
            <a:r>
              <a:rPr sz="1100" spc="-80" dirty="0">
                <a:latin typeface="Times New Roman"/>
                <a:cs typeface="Times New Roman"/>
              </a:rPr>
              <a:t>l</a:t>
            </a:r>
            <a:r>
              <a:rPr sz="1100" spc="-90" dirty="0">
                <a:latin typeface="Times New Roman"/>
                <a:cs typeface="Times New Roman"/>
              </a:rPr>
              <a:t>i</a:t>
            </a:r>
            <a:r>
              <a:rPr sz="1100" spc="-10" dirty="0">
                <a:latin typeface="Times New Roman"/>
                <a:cs typeface="Times New Roman"/>
              </a:rPr>
              <a:t>t</a:t>
            </a:r>
            <a:r>
              <a:rPr sz="1100" spc="-80" dirty="0">
                <a:latin typeface="Times New Roman"/>
                <a:cs typeface="Times New Roman"/>
              </a:rPr>
              <a:t>i</a:t>
            </a:r>
            <a:r>
              <a:rPr sz="1100" spc="30" dirty="0">
                <a:latin typeface="Times New Roman"/>
                <a:cs typeface="Times New Roman"/>
              </a:rPr>
              <a:t>e</a:t>
            </a:r>
            <a:r>
              <a:rPr sz="1100" spc="5" dirty="0">
                <a:latin typeface="Times New Roman"/>
                <a:cs typeface="Times New Roman"/>
              </a:rPr>
              <a:t>s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88" name="object 88"/>
          <p:cNvSpPr txBox="1"/>
          <p:nvPr/>
        </p:nvSpPr>
        <p:spPr>
          <a:xfrm>
            <a:off x="6006338" y="5224241"/>
            <a:ext cx="230504" cy="19685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1100" spc="-25" dirty="0">
                <a:latin typeface="Times New Roman"/>
                <a:cs typeface="Times New Roman"/>
              </a:rPr>
              <a:t>2</a:t>
            </a:r>
            <a:r>
              <a:rPr sz="1100" spc="-35" dirty="0">
                <a:latin typeface="Times New Roman"/>
                <a:cs typeface="Times New Roman"/>
              </a:rPr>
              <a:t>6</a:t>
            </a:r>
            <a:r>
              <a:rPr sz="1100" spc="10" dirty="0">
                <a:latin typeface="Times New Roman"/>
                <a:cs typeface="Times New Roman"/>
              </a:rPr>
              <a:t>0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89" name="object 89"/>
          <p:cNvSpPr txBox="1"/>
          <p:nvPr/>
        </p:nvSpPr>
        <p:spPr>
          <a:xfrm>
            <a:off x="7692655" y="5224241"/>
            <a:ext cx="163195" cy="19685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1100" spc="-35" dirty="0">
                <a:latin typeface="Times New Roman"/>
                <a:cs typeface="Times New Roman"/>
              </a:rPr>
              <a:t>2</a:t>
            </a:r>
            <a:r>
              <a:rPr sz="1100" spc="10" dirty="0">
                <a:latin typeface="Times New Roman"/>
                <a:cs typeface="Times New Roman"/>
              </a:rPr>
              <a:t>5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90" name="object 90"/>
          <p:cNvSpPr txBox="1"/>
          <p:nvPr/>
        </p:nvSpPr>
        <p:spPr>
          <a:xfrm>
            <a:off x="9244840" y="5224241"/>
            <a:ext cx="230504" cy="19685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1100" spc="-35" dirty="0">
                <a:latin typeface="Times New Roman"/>
                <a:cs typeface="Times New Roman"/>
              </a:rPr>
              <a:t>2</a:t>
            </a:r>
            <a:r>
              <a:rPr sz="1100" spc="-25" dirty="0">
                <a:latin typeface="Times New Roman"/>
                <a:cs typeface="Times New Roman"/>
              </a:rPr>
              <a:t>1</a:t>
            </a:r>
            <a:r>
              <a:rPr sz="1100" spc="10" dirty="0">
                <a:latin typeface="Times New Roman"/>
                <a:cs typeface="Times New Roman"/>
              </a:rPr>
              <a:t>0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91" name="object 91"/>
          <p:cNvSpPr txBox="1"/>
          <p:nvPr/>
        </p:nvSpPr>
        <p:spPr>
          <a:xfrm>
            <a:off x="7054294" y="5414746"/>
            <a:ext cx="97155" cy="19685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1100" spc="10" dirty="0">
                <a:latin typeface="Times New Roman"/>
                <a:cs typeface="Times New Roman"/>
              </a:rPr>
              <a:t>0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92" name="object 92"/>
          <p:cNvSpPr txBox="1"/>
          <p:nvPr/>
        </p:nvSpPr>
        <p:spPr>
          <a:xfrm>
            <a:off x="5301492" y="5395648"/>
            <a:ext cx="230504" cy="597535"/>
          </a:xfrm>
          <a:prstGeom prst="rect">
            <a:avLst/>
          </a:prstGeom>
        </p:spPr>
        <p:txBody>
          <a:bodyPr vert="horz" wrap="square" lIns="0" tIns="349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75"/>
              </a:spcBef>
            </a:pPr>
            <a:r>
              <a:rPr sz="1100" spc="-25" dirty="0">
                <a:latin typeface="Times New Roman"/>
                <a:cs typeface="Times New Roman"/>
              </a:rPr>
              <a:t>2</a:t>
            </a:r>
            <a:r>
              <a:rPr sz="1100" spc="-35" dirty="0">
                <a:latin typeface="Times New Roman"/>
                <a:cs typeface="Times New Roman"/>
              </a:rPr>
              <a:t>1</a:t>
            </a:r>
            <a:r>
              <a:rPr sz="1100" spc="10" dirty="0">
                <a:latin typeface="Times New Roman"/>
                <a:cs typeface="Times New Roman"/>
              </a:rPr>
              <a:t>0</a:t>
            </a:r>
            <a:endParaRPr sz="11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180"/>
              </a:spcBef>
            </a:pPr>
            <a:r>
              <a:rPr sz="1100" spc="-25" dirty="0">
                <a:solidFill>
                  <a:srgbClr val="7F7F7F"/>
                </a:solidFill>
                <a:latin typeface="Times New Roman"/>
                <a:cs typeface="Times New Roman"/>
              </a:rPr>
              <a:t>1</a:t>
            </a:r>
            <a:r>
              <a:rPr sz="1100" spc="-35" dirty="0">
                <a:solidFill>
                  <a:srgbClr val="7F7F7F"/>
                </a:solidFill>
                <a:latin typeface="Times New Roman"/>
                <a:cs typeface="Times New Roman"/>
              </a:rPr>
              <a:t>5</a:t>
            </a:r>
            <a:r>
              <a:rPr sz="1100" spc="10" dirty="0">
                <a:solidFill>
                  <a:srgbClr val="7F7F7F"/>
                </a:solidFill>
                <a:latin typeface="Times New Roman"/>
                <a:cs typeface="Times New Roman"/>
              </a:rPr>
              <a:t>0</a:t>
            </a:r>
            <a:endParaRPr sz="1100">
              <a:latin typeface="Times New Roman"/>
              <a:cs typeface="Times New Roman"/>
            </a:endParaRPr>
          </a:p>
          <a:p>
            <a:pPr marL="79375">
              <a:lnSpc>
                <a:spcPct val="100000"/>
              </a:lnSpc>
              <a:spcBef>
                <a:spcPts val="180"/>
              </a:spcBef>
            </a:pPr>
            <a:r>
              <a:rPr sz="1100" spc="-35" dirty="0">
                <a:solidFill>
                  <a:srgbClr val="7F7F7F"/>
                </a:solidFill>
                <a:latin typeface="Times New Roman"/>
                <a:cs typeface="Times New Roman"/>
              </a:rPr>
              <a:t>60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93" name="object 93"/>
          <p:cNvSpPr txBox="1"/>
          <p:nvPr/>
        </p:nvSpPr>
        <p:spPr>
          <a:xfrm>
            <a:off x="8539994" y="5395648"/>
            <a:ext cx="230504" cy="597535"/>
          </a:xfrm>
          <a:prstGeom prst="rect">
            <a:avLst/>
          </a:prstGeom>
        </p:spPr>
        <p:txBody>
          <a:bodyPr vert="horz" wrap="square" lIns="0" tIns="349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75"/>
              </a:spcBef>
            </a:pPr>
            <a:r>
              <a:rPr sz="1100" spc="-35" dirty="0">
                <a:latin typeface="Times New Roman"/>
                <a:cs typeface="Times New Roman"/>
              </a:rPr>
              <a:t>2</a:t>
            </a:r>
            <a:r>
              <a:rPr sz="1100" spc="-25" dirty="0">
                <a:latin typeface="Times New Roman"/>
                <a:cs typeface="Times New Roman"/>
              </a:rPr>
              <a:t>1</a:t>
            </a:r>
            <a:r>
              <a:rPr sz="1100" spc="10" dirty="0">
                <a:latin typeface="Times New Roman"/>
                <a:cs typeface="Times New Roman"/>
              </a:rPr>
              <a:t>0</a:t>
            </a:r>
            <a:endParaRPr sz="11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180"/>
              </a:spcBef>
            </a:pPr>
            <a:r>
              <a:rPr sz="1100" spc="-30" dirty="0">
                <a:solidFill>
                  <a:srgbClr val="7F7F7F"/>
                </a:solidFill>
                <a:latin typeface="Times New Roman"/>
                <a:cs typeface="Times New Roman"/>
              </a:rPr>
              <a:t>150</a:t>
            </a:r>
            <a:endParaRPr sz="1100">
              <a:latin typeface="Times New Roman"/>
              <a:cs typeface="Times New Roman"/>
            </a:endParaRPr>
          </a:p>
          <a:p>
            <a:pPr marL="78740">
              <a:lnSpc>
                <a:spcPct val="100000"/>
              </a:lnSpc>
              <a:spcBef>
                <a:spcPts val="180"/>
              </a:spcBef>
            </a:pPr>
            <a:r>
              <a:rPr sz="1100" spc="-25" dirty="0">
                <a:solidFill>
                  <a:srgbClr val="7F7F7F"/>
                </a:solidFill>
                <a:latin typeface="Times New Roman"/>
                <a:cs typeface="Times New Roman"/>
              </a:rPr>
              <a:t>6</a:t>
            </a:r>
            <a:r>
              <a:rPr sz="1100" spc="10" dirty="0">
                <a:solidFill>
                  <a:srgbClr val="7F7F7F"/>
                </a:solidFill>
                <a:latin typeface="Times New Roman"/>
                <a:cs typeface="Times New Roman"/>
              </a:rPr>
              <a:t>0</a:t>
            </a:r>
            <a:endParaRPr sz="1100">
              <a:latin typeface="Times New Roman"/>
              <a:cs typeface="Times New Roman"/>
            </a:endParaRPr>
          </a:p>
        </p:txBody>
      </p:sp>
      <p:graphicFrame>
        <p:nvGraphicFramePr>
          <p:cNvPr id="94" name="object 94"/>
          <p:cNvGraphicFramePr>
            <a:graphicFrameLocks noGrp="1"/>
          </p:cNvGraphicFramePr>
          <p:nvPr/>
        </p:nvGraphicFramePr>
        <p:xfrm>
          <a:off x="1437513" y="5223128"/>
          <a:ext cx="3190875" cy="96329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99580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8133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0929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762000">
                <a:tc>
                  <a:txBody>
                    <a:bodyPr/>
                    <a:lstStyle/>
                    <a:p>
                      <a:pPr marL="24130">
                        <a:lnSpc>
                          <a:spcPct val="100000"/>
                        </a:lnSpc>
                        <a:spcBef>
                          <a:spcPts val="90"/>
                        </a:spcBef>
                      </a:pPr>
                      <a:r>
                        <a:rPr sz="1100" spc="-25" dirty="0">
                          <a:latin typeface="Times New Roman"/>
                          <a:cs typeface="Times New Roman"/>
                        </a:rPr>
                        <a:t>Saving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 marL="109220" marR="348615" indent="-85725">
                        <a:lnSpc>
                          <a:spcPct val="113599"/>
                        </a:lnSpc>
                      </a:pPr>
                      <a:r>
                        <a:rPr sz="1100" spc="-65" dirty="0">
                          <a:latin typeface="Times New Roman"/>
                          <a:cs typeface="Times New Roman"/>
                        </a:rPr>
                        <a:t>G</a:t>
                      </a:r>
                      <a:r>
                        <a:rPr sz="1100" spc="-5" dirty="0">
                          <a:latin typeface="Times New Roman"/>
                          <a:cs typeface="Times New Roman"/>
                        </a:rPr>
                        <a:t>r</a:t>
                      </a:r>
                      <a:r>
                        <a:rPr sz="1100" spc="-35" dirty="0">
                          <a:latin typeface="Times New Roman"/>
                          <a:cs typeface="Times New Roman"/>
                        </a:rPr>
                        <a:t>o</a:t>
                      </a:r>
                      <a:r>
                        <a:rPr sz="1100" spc="10" dirty="0">
                          <a:latin typeface="Times New Roman"/>
                          <a:cs typeface="Times New Roman"/>
                        </a:rPr>
                        <a:t>s</a:t>
                      </a:r>
                      <a:r>
                        <a:rPr sz="1100" dirty="0">
                          <a:latin typeface="Times New Roman"/>
                          <a:cs typeface="Times New Roman"/>
                        </a:rPr>
                        <a:t>s</a:t>
                      </a:r>
                      <a:r>
                        <a:rPr sz="1100" spc="3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100" spc="-5" dirty="0">
                          <a:latin typeface="Times New Roman"/>
                          <a:cs typeface="Times New Roman"/>
                        </a:rPr>
                        <a:t>f</a:t>
                      </a:r>
                      <a:r>
                        <a:rPr sz="1100" spc="-85" dirty="0">
                          <a:latin typeface="Times New Roman"/>
                          <a:cs typeface="Times New Roman"/>
                        </a:rPr>
                        <a:t>i</a:t>
                      </a:r>
                      <a:r>
                        <a:rPr sz="1100" spc="-45" dirty="0">
                          <a:latin typeface="Times New Roman"/>
                          <a:cs typeface="Times New Roman"/>
                        </a:rPr>
                        <a:t>x</a:t>
                      </a:r>
                      <a:r>
                        <a:rPr sz="1100" spc="25" dirty="0">
                          <a:latin typeface="Times New Roman"/>
                          <a:cs typeface="Times New Roman"/>
                        </a:rPr>
                        <a:t>e</a:t>
                      </a:r>
                      <a:r>
                        <a:rPr sz="1100" dirty="0">
                          <a:latin typeface="Times New Roman"/>
                          <a:cs typeface="Times New Roman"/>
                        </a:rPr>
                        <a:t>d</a:t>
                      </a:r>
                      <a:r>
                        <a:rPr sz="1100" spc="-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100" spc="25" dirty="0">
                          <a:latin typeface="Times New Roman"/>
                          <a:cs typeface="Times New Roman"/>
                        </a:rPr>
                        <a:t>c</a:t>
                      </a:r>
                      <a:r>
                        <a:rPr sz="1100" spc="20" dirty="0">
                          <a:latin typeface="Times New Roman"/>
                          <a:cs typeface="Times New Roman"/>
                        </a:rPr>
                        <a:t>a</a:t>
                      </a:r>
                      <a:r>
                        <a:rPr sz="1100" spc="-35" dirty="0">
                          <a:latin typeface="Times New Roman"/>
                          <a:cs typeface="Times New Roman"/>
                        </a:rPr>
                        <a:t>p</a:t>
                      </a:r>
                      <a:r>
                        <a:rPr sz="1100" spc="-95" dirty="0">
                          <a:latin typeface="Times New Roman"/>
                          <a:cs typeface="Times New Roman"/>
                        </a:rPr>
                        <a:t>i</a:t>
                      </a:r>
                      <a:r>
                        <a:rPr sz="1100" spc="-15" dirty="0">
                          <a:latin typeface="Times New Roman"/>
                          <a:cs typeface="Times New Roman"/>
                        </a:rPr>
                        <a:t>t</a:t>
                      </a:r>
                      <a:r>
                        <a:rPr sz="1100" spc="25" dirty="0">
                          <a:latin typeface="Times New Roman"/>
                          <a:cs typeface="Times New Roman"/>
                        </a:rPr>
                        <a:t>a</a:t>
                      </a:r>
                      <a:r>
                        <a:rPr sz="1100" dirty="0">
                          <a:latin typeface="Times New Roman"/>
                          <a:cs typeface="Times New Roman"/>
                        </a:rPr>
                        <a:t>l</a:t>
                      </a:r>
                      <a:r>
                        <a:rPr sz="1100" spc="-7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100" dirty="0">
                          <a:latin typeface="Times New Roman"/>
                          <a:cs typeface="Times New Roman"/>
                        </a:rPr>
                        <a:t>f</a:t>
                      </a:r>
                      <a:r>
                        <a:rPr sz="1100" spc="-45" dirty="0">
                          <a:latin typeface="Times New Roman"/>
                          <a:cs typeface="Times New Roman"/>
                        </a:rPr>
                        <a:t>o</a:t>
                      </a:r>
                      <a:r>
                        <a:rPr sz="1100" dirty="0">
                          <a:latin typeface="Times New Roman"/>
                          <a:cs typeface="Times New Roman"/>
                        </a:rPr>
                        <a:t>r</a:t>
                      </a:r>
                      <a:r>
                        <a:rPr sz="1100" spc="-55" dirty="0">
                          <a:latin typeface="Times New Roman"/>
                          <a:cs typeface="Times New Roman"/>
                        </a:rPr>
                        <a:t>m</a:t>
                      </a:r>
                      <a:r>
                        <a:rPr sz="1100" spc="25" dirty="0">
                          <a:latin typeface="Times New Roman"/>
                          <a:cs typeface="Times New Roman"/>
                        </a:rPr>
                        <a:t>a</a:t>
                      </a:r>
                      <a:r>
                        <a:rPr sz="1100" spc="-15" dirty="0">
                          <a:latin typeface="Times New Roman"/>
                          <a:cs typeface="Times New Roman"/>
                        </a:rPr>
                        <a:t>t</a:t>
                      </a:r>
                      <a:r>
                        <a:rPr sz="1100" spc="-95" dirty="0">
                          <a:latin typeface="Times New Roman"/>
                          <a:cs typeface="Times New Roman"/>
                        </a:rPr>
                        <a:t>i</a:t>
                      </a:r>
                      <a:r>
                        <a:rPr sz="1100" spc="-35" dirty="0">
                          <a:latin typeface="Times New Roman"/>
                          <a:cs typeface="Times New Roman"/>
                        </a:rPr>
                        <a:t>o</a:t>
                      </a:r>
                      <a:r>
                        <a:rPr sz="1100" dirty="0">
                          <a:latin typeface="Times New Roman"/>
                          <a:cs typeface="Times New Roman"/>
                        </a:rPr>
                        <a:t>n  </a:t>
                      </a:r>
                      <a:r>
                        <a:rPr sz="1100" spc="5" dirty="0">
                          <a:latin typeface="Times New Roman"/>
                          <a:cs typeface="Times New Roman"/>
                        </a:rPr>
                        <a:t>Software </a:t>
                      </a:r>
                      <a:r>
                        <a:rPr sz="1100" spc="-10" dirty="0">
                          <a:latin typeface="Times New Roman"/>
                          <a:cs typeface="Times New Roman"/>
                        </a:rPr>
                        <a:t>(platform </a:t>
                      </a:r>
                      <a:r>
                        <a:rPr sz="1100" spc="15" dirty="0">
                          <a:latin typeface="Times New Roman"/>
                          <a:cs typeface="Times New Roman"/>
                        </a:rPr>
                        <a:t>asset) </a:t>
                      </a:r>
                      <a:r>
                        <a:rPr sz="1100" spc="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100" spc="5" dirty="0">
                          <a:latin typeface="Times New Roman"/>
                          <a:cs typeface="Times New Roman"/>
                        </a:rPr>
                        <a:t>Software</a:t>
                      </a:r>
                      <a:r>
                        <a:rPr sz="1100" spc="3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100" spc="5" dirty="0">
                          <a:latin typeface="Times New Roman"/>
                          <a:cs typeface="Times New Roman"/>
                        </a:rPr>
                        <a:t>(database</a:t>
                      </a:r>
                      <a:r>
                        <a:rPr sz="1100" spc="3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100" spc="15" dirty="0">
                          <a:latin typeface="Times New Roman"/>
                          <a:cs typeface="Times New Roman"/>
                        </a:rPr>
                        <a:t>asset)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11430" marB="0">
                    <a:lnL w="12700">
                      <a:solidFill>
                        <a:srgbClr val="000000"/>
                      </a:solidFill>
                      <a:prstDash val="solid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endParaRPr sz="1350">
                        <a:latin typeface="Times New Roman"/>
                        <a:cs typeface="Times New Roman"/>
                      </a:endParaRPr>
                    </a:p>
                    <a:p>
                      <a:pPr marR="10795" algn="r">
                        <a:lnSpc>
                          <a:spcPct val="100000"/>
                        </a:lnSpc>
                      </a:pPr>
                      <a:r>
                        <a:rPr sz="1100" dirty="0">
                          <a:latin typeface="Times New Roman"/>
                          <a:cs typeface="Times New Roman"/>
                        </a:rPr>
                        <a:t>0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5080" marB="0"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15240" algn="r">
                        <a:lnSpc>
                          <a:spcPct val="100000"/>
                        </a:lnSpc>
                        <a:spcBef>
                          <a:spcPts val="90"/>
                        </a:spcBef>
                      </a:pPr>
                      <a:r>
                        <a:rPr sz="1100" spc="-5" dirty="0">
                          <a:latin typeface="Times New Roman"/>
                          <a:cs typeface="Times New Roman"/>
                        </a:rPr>
                        <a:t>-75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11430" marB="0">
                    <a:lnL w="12700">
                      <a:solidFill>
                        <a:srgbClr val="000000"/>
                      </a:solidFill>
                      <a:prstDash val="solid"/>
                    </a:lnL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5643">
                <a:tc gridSpan="2">
                  <a:txBody>
                    <a:bodyPr/>
                    <a:lstStyle/>
                    <a:p>
                      <a:pPr marL="24130">
                        <a:lnSpc>
                          <a:spcPct val="100000"/>
                        </a:lnSpc>
                        <a:spcBef>
                          <a:spcPts val="90"/>
                        </a:spcBef>
                        <a:tabLst>
                          <a:tab pos="2272030" algn="l"/>
                        </a:tabLst>
                      </a:pPr>
                      <a:r>
                        <a:rPr sz="1100" spc="20" dirty="0">
                          <a:latin typeface="Times New Roman"/>
                          <a:cs typeface="Times New Roman"/>
                        </a:rPr>
                        <a:t>Net </a:t>
                      </a:r>
                      <a:r>
                        <a:rPr sz="1100" spc="-20" dirty="0">
                          <a:latin typeface="Times New Roman"/>
                          <a:cs typeface="Times New Roman"/>
                        </a:rPr>
                        <a:t>lending(+)/borrowing(-)	</a:t>
                      </a:r>
                      <a:r>
                        <a:rPr sz="1100" spc="-5" dirty="0">
                          <a:latin typeface="Times New Roman"/>
                          <a:cs typeface="Times New Roman"/>
                        </a:rPr>
                        <a:t>-75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1143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solidFill>
                      <a:srgbClr val="8EA9D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T w="12700">
                      <a:solidFill>
                        <a:srgbClr val="000000"/>
                      </a:solidFill>
                      <a:prstDash val="soli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95" name="object 95"/>
          <p:cNvSpPr txBox="1"/>
          <p:nvPr/>
        </p:nvSpPr>
        <p:spPr>
          <a:xfrm>
            <a:off x="5057394" y="5995415"/>
            <a:ext cx="475615" cy="190500"/>
          </a:xfrm>
          <a:prstGeom prst="rect">
            <a:avLst/>
          </a:prstGeom>
          <a:solidFill>
            <a:srgbClr val="8EA9DB"/>
          </a:solidFill>
        </p:spPr>
        <p:txBody>
          <a:bodyPr vert="horz" wrap="square" lIns="0" tIns="6350" rIns="0" bIns="0" rtlCol="0">
            <a:spAutoFit/>
          </a:bodyPr>
          <a:lstStyle/>
          <a:p>
            <a:pPr marR="10160" algn="r">
              <a:lnSpc>
                <a:spcPct val="100000"/>
              </a:lnSpc>
              <a:spcBef>
                <a:spcPts val="50"/>
              </a:spcBef>
            </a:pPr>
            <a:r>
              <a:rPr sz="1100" spc="-35" dirty="0">
                <a:latin typeface="Times New Roman"/>
                <a:cs typeface="Times New Roman"/>
              </a:rPr>
              <a:t>50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96" name="object 96"/>
          <p:cNvSpPr txBox="1"/>
          <p:nvPr/>
        </p:nvSpPr>
        <p:spPr>
          <a:xfrm>
            <a:off x="6676643" y="5995415"/>
            <a:ext cx="475615" cy="190500"/>
          </a:xfrm>
          <a:prstGeom prst="rect">
            <a:avLst/>
          </a:prstGeom>
          <a:solidFill>
            <a:srgbClr val="8EA9DB"/>
          </a:solidFill>
        </p:spPr>
        <p:txBody>
          <a:bodyPr vert="horz" wrap="square" lIns="0" tIns="6350" rIns="0" bIns="0" rtlCol="0">
            <a:spAutoFit/>
          </a:bodyPr>
          <a:lstStyle/>
          <a:p>
            <a:pPr marR="10160" algn="r">
              <a:lnSpc>
                <a:spcPct val="100000"/>
              </a:lnSpc>
              <a:spcBef>
                <a:spcPts val="50"/>
              </a:spcBef>
            </a:pPr>
            <a:r>
              <a:rPr sz="1100" spc="-35" dirty="0">
                <a:latin typeface="Times New Roman"/>
                <a:cs typeface="Times New Roman"/>
              </a:rPr>
              <a:t>25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97" name="object 97"/>
          <p:cNvSpPr txBox="1"/>
          <p:nvPr/>
        </p:nvSpPr>
        <p:spPr>
          <a:xfrm>
            <a:off x="8295893" y="5995415"/>
            <a:ext cx="475615" cy="190500"/>
          </a:xfrm>
          <a:prstGeom prst="rect">
            <a:avLst/>
          </a:prstGeom>
          <a:solidFill>
            <a:srgbClr val="8EA9DB"/>
          </a:solidFill>
        </p:spPr>
        <p:txBody>
          <a:bodyPr vert="horz" wrap="square" lIns="0" tIns="6350" rIns="0" bIns="0" rtlCol="0">
            <a:spAutoFit/>
          </a:bodyPr>
          <a:lstStyle/>
          <a:p>
            <a:pPr marR="5080" algn="r">
              <a:lnSpc>
                <a:spcPct val="100000"/>
              </a:lnSpc>
              <a:spcBef>
                <a:spcPts val="50"/>
              </a:spcBef>
            </a:pPr>
            <a:r>
              <a:rPr sz="1100" spc="10" dirty="0">
                <a:latin typeface="Times New Roman"/>
                <a:cs typeface="Times New Roman"/>
              </a:rPr>
              <a:t>0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98" name="object 98"/>
          <p:cNvSpPr txBox="1"/>
          <p:nvPr/>
        </p:nvSpPr>
        <p:spPr>
          <a:xfrm>
            <a:off x="5072888" y="1587220"/>
            <a:ext cx="1158240" cy="59626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R="3175" algn="ctr">
              <a:lnSpc>
                <a:spcPct val="100000"/>
              </a:lnSpc>
              <a:spcBef>
                <a:spcPts val="125"/>
              </a:spcBef>
            </a:pPr>
            <a:r>
              <a:rPr sz="1100" i="1" spc="15" dirty="0">
                <a:latin typeface="Times New Roman"/>
                <a:cs typeface="Times New Roman"/>
              </a:rPr>
              <a:t>Intermediary</a:t>
            </a:r>
            <a:endParaRPr sz="11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40"/>
              </a:spcBef>
            </a:pPr>
            <a:endParaRPr sz="1550">
              <a:latin typeface="Times New Roman"/>
              <a:cs typeface="Times New Roman"/>
            </a:endParaRPr>
          </a:p>
          <a:p>
            <a:pPr algn="ctr">
              <a:lnSpc>
                <a:spcPct val="100000"/>
              </a:lnSpc>
              <a:tabLst>
                <a:tab pos="542925" algn="l"/>
              </a:tabLst>
            </a:pPr>
            <a:r>
              <a:rPr sz="1100" spc="20" dirty="0">
                <a:latin typeface="Times New Roman"/>
                <a:cs typeface="Times New Roman"/>
              </a:rPr>
              <a:t>Uses	</a:t>
            </a:r>
            <a:r>
              <a:rPr sz="1100" spc="10" dirty="0">
                <a:latin typeface="Times New Roman"/>
                <a:cs typeface="Times New Roman"/>
              </a:rPr>
              <a:t>Resources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99" name="object 99"/>
          <p:cNvSpPr txBox="1"/>
          <p:nvPr/>
        </p:nvSpPr>
        <p:spPr>
          <a:xfrm>
            <a:off x="6949764" y="1587220"/>
            <a:ext cx="633730" cy="19685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1100" i="1" spc="15" dirty="0">
                <a:latin typeface="Times New Roman"/>
                <a:cs typeface="Times New Roman"/>
              </a:rPr>
              <a:t>Advertiser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100" name="object 100"/>
          <p:cNvSpPr txBox="1"/>
          <p:nvPr/>
        </p:nvSpPr>
        <p:spPr>
          <a:xfrm>
            <a:off x="8311408" y="1587220"/>
            <a:ext cx="1156970" cy="59626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R="12065" algn="ctr">
              <a:lnSpc>
                <a:spcPct val="100000"/>
              </a:lnSpc>
              <a:spcBef>
                <a:spcPts val="125"/>
              </a:spcBef>
            </a:pPr>
            <a:r>
              <a:rPr sz="1100" i="1" spc="15" dirty="0">
                <a:latin typeface="Times New Roman"/>
                <a:cs typeface="Times New Roman"/>
              </a:rPr>
              <a:t>Total</a:t>
            </a:r>
            <a:r>
              <a:rPr sz="1100" i="1" spc="-10" dirty="0">
                <a:latin typeface="Times New Roman"/>
                <a:cs typeface="Times New Roman"/>
              </a:rPr>
              <a:t> </a:t>
            </a:r>
            <a:r>
              <a:rPr sz="1100" i="1" spc="20" dirty="0">
                <a:latin typeface="Times New Roman"/>
                <a:cs typeface="Times New Roman"/>
              </a:rPr>
              <a:t>Economy</a:t>
            </a:r>
            <a:endParaRPr sz="11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40"/>
              </a:spcBef>
            </a:pPr>
            <a:endParaRPr sz="1550">
              <a:latin typeface="Times New Roman"/>
              <a:cs typeface="Times New Roman"/>
            </a:endParaRPr>
          </a:p>
          <a:p>
            <a:pPr algn="ctr">
              <a:lnSpc>
                <a:spcPct val="100000"/>
              </a:lnSpc>
              <a:tabLst>
                <a:tab pos="542290" algn="l"/>
              </a:tabLst>
            </a:pPr>
            <a:r>
              <a:rPr sz="1100" spc="20" dirty="0">
                <a:latin typeface="Times New Roman"/>
                <a:cs typeface="Times New Roman"/>
              </a:rPr>
              <a:t>Uses	</a:t>
            </a:r>
            <a:r>
              <a:rPr sz="1100" spc="10" dirty="0">
                <a:latin typeface="Times New Roman"/>
                <a:cs typeface="Times New Roman"/>
              </a:rPr>
              <a:t>Resources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101" name="object 101"/>
          <p:cNvSpPr txBox="1"/>
          <p:nvPr/>
        </p:nvSpPr>
        <p:spPr>
          <a:xfrm>
            <a:off x="587762" y="2711124"/>
            <a:ext cx="629920" cy="42481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>
              <a:lnSpc>
                <a:spcPct val="119100"/>
              </a:lnSpc>
              <a:spcBef>
                <a:spcPts val="95"/>
              </a:spcBef>
            </a:pPr>
            <a:r>
              <a:rPr sz="1100" spc="55" dirty="0">
                <a:latin typeface="Times New Roman"/>
                <a:cs typeface="Times New Roman"/>
              </a:rPr>
              <a:t>P</a:t>
            </a:r>
            <a:r>
              <a:rPr sz="1100" spc="5" dirty="0">
                <a:latin typeface="Times New Roman"/>
                <a:cs typeface="Times New Roman"/>
              </a:rPr>
              <a:t>r</a:t>
            </a:r>
            <a:r>
              <a:rPr sz="1100" spc="-35" dirty="0">
                <a:latin typeface="Times New Roman"/>
                <a:cs typeface="Times New Roman"/>
              </a:rPr>
              <a:t>od</a:t>
            </a:r>
            <a:r>
              <a:rPr sz="1100" spc="-25" dirty="0">
                <a:latin typeface="Times New Roman"/>
                <a:cs typeface="Times New Roman"/>
              </a:rPr>
              <a:t>u</a:t>
            </a:r>
            <a:r>
              <a:rPr sz="1100" spc="30" dirty="0">
                <a:latin typeface="Times New Roman"/>
                <a:cs typeface="Times New Roman"/>
              </a:rPr>
              <a:t>c</a:t>
            </a:r>
            <a:r>
              <a:rPr sz="1100" spc="-10" dirty="0">
                <a:latin typeface="Times New Roman"/>
                <a:cs typeface="Times New Roman"/>
              </a:rPr>
              <a:t>t</a:t>
            </a:r>
            <a:r>
              <a:rPr sz="1100" spc="-80" dirty="0">
                <a:latin typeface="Times New Roman"/>
                <a:cs typeface="Times New Roman"/>
              </a:rPr>
              <a:t>i</a:t>
            </a:r>
            <a:r>
              <a:rPr sz="1100" spc="-35" dirty="0">
                <a:latin typeface="Times New Roman"/>
                <a:cs typeface="Times New Roman"/>
              </a:rPr>
              <a:t>o</a:t>
            </a:r>
            <a:r>
              <a:rPr sz="1100" spc="5" dirty="0">
                <a:latin typeface="Times New Roman"/>
                <a:cs typeface="Times New Roman"/>
              </a:rPr>
              <a:t>n  </a:t>
            </a:r>
            <a:r>
              <a:rPr sz="1100" dirty="0">
                <a:latin typeface="Times New Roman"/>
                <a:cs typeface="Times New Roman"/>
              </a:rPr>
              <a:t>Account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102" name="object 102"/>
          <p:cNvSpPr txBox="1"/>
          <p:nvPr/>
        </p:nvSpPr>
        <p:spPr>
          <a:xfrm>
            <a:off x="587762" y="4138361"/>
            <a:ext cx="502920" cy="617220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 marR="5080" algn="just">
              <a:lnSpc>
                <a:spcPct val="116599"/>
              </a:lnSpc>
              <a:spcBef>
                <a:spcPts val="130"/>
              </a:spcBef>
            </a:pPr>
            <a:r>
              <a:rPr sz="1100" spc="15" dirty="0">
                <a:latin typeface="Times New Roman"/>
                <a:cs typeface="Times New Roman"/>
              </a:rPr>
              <a:t>Use </a:t>
            </a:r>
            <a:r>
              <a:rPr sz="1100" spc="-10" dirty="0">
                <a:latin typeface="Times New Roman"/>
                <a:cs typeface="Times New Roman"/>
              </a:rPr>
              <a:t>of </a:t>
            </a:r>
            <a:r>
              <a:rPr sz="1100" spc="-5" dirty="0">
                <a:latin typeface="Times New Roman"/>
                <a:cs typeface="Times New Roman"/>
              </a:rPr>
              <a:t> </a:t>
            </a:r>
            <a:r>
              <a:rPr sz="1100" spc="-10" dirty="0">
                <a:latin typeface="Times New Roman"/>
                <a:cs typeface="Times New Roman"/>
              </a:rPr>
              <a:t>Income </a:t>
            </a:r>
            <a:r>
              <a:rPr sz="1100" spc="-5" dirty="0">
                <a:latin typeface="Times New Roman"/>
                <a:cs typeface="Times New Roman"/>
              </a:rPr>
              <a:t> </a:t>
            </a:r>
            <a:r>
              <a:rPr sz="1100" spc="20" dirty="0">
                <a:latin typeface="Times New Roman"/>
                <a:cs typeface="Times New Roman"/>
              </a:rPr>
              <a:t>A</a:t>
            </a:r>
            <a:r>
              <a:rPr sz="1100" spc="35" dirty="0">
                <a:latin typeface="Times New Roman"/>
                <a:cs typeface="Times New Roman"/>
              </a:rPr>
              <a:t>c</a:t>
            </a:r>
            <a:r>
              <a:rPr sz="1100" spc="30" dirty="0">
                <a:latin typeface="Times New Roman"/>
                <a:cs typeface="Times New Roman"/>
              </a:rPr>
              <a:t>c</a:t>
            </a:r>
            <a:r>
              <a:rPr sz="1100" spc="-35" dirty="0">
                <a:latin typeface="Times New Roman"/>
                <a:cs typeface="Times New Roman"/>
              </a:rPr>
              <a:t>o</a:t>
            </a:r>
            <a:r>
              <a:rPr sz="1100" spc="-25" dirty="0">
                <a:latin typeface="Times New Roman"/>
                <a:cs typeface="Times New Roman"/>
              </a:rPr>
              <a:t>u</a:t>
            </a:r>
            <a:r>
              <a:rPr sz="1100" spc="-35" dirty="0">
                <a:latin typeface="Times New Roman"/>
                <a:cs typeface="Times New Roman"/>
              </a:rPr>
              <a:t>n</a:t>
            </a:r>
            <a:r>
              <a:rPr sz="1100" spc="5" dirty="0">
                <a:latin typeface="Times New Roman"/>
                <a:cs typeface="Times New Roman"/>
              </a:rPr>
              <a:t>t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103" name="object 103"/>
          <p:cNvSpPr txBox="1"/>
          <p:nvPr/>
        </p:nvSpPr>
        <p:spPr>
          <a:xfrm>
            <a:off x="587762" y="5472624"/>
            <a:ext cx="502920" cy="42481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>
              <a:lnSpc>
                <a:spcPct val="119100"/>
              </a:lnSpc>
              <a:spcBef>
                <a:spcPts val="95"/>
              </a:spcBef>
            </a:pPr>
            <a:r>
              <a:rPr sz="1100" spc="-10" dirty="0">
                <a:latin typeface="Times New Roman"/>
                <a:cs typeface="Times New Roman"/>
              </a:rPr>
              <a:t>Capital </a:t>
            </a:r>
            <a:r>
              <a:rPr sz="1100" spc="-5" dirty="0">
                <a:latin typeface="Times New Roman"/>
                <a:cs typeface="Times New Roman"/>
              </a:rPr>
              <a:t> </a:t>
            </a:r>
            <a:r>
              <a:rPr sz="1100" spc="20" dirty="0">
                <a:latin typeface="Times New Roman"/>
                <a:cs typeface="Times New Roman"/>
              </a:rPr>
              <a:t>A</a:t>
            </a:r>
            <a:r>
              <a:rPr sz="1100" spc="35" dirty="0">
                <a:latin typeface="Times New Roman"/>
                <a:cs typeface="Times New Roman"/>
              </a:rPr>
              <a:t>c</a:t>
            </a:r>
            <a:r>
              <a:rPr sz="1100" spc="30" dirty="0">
                <a:latin typeface="Times New Roman"/>
                <a:cs typeface="Times New Roman"/>
              </a:rPr>
              <a:t>c</a:t>
            </a:r>
            <a:r>
              <a:rPr sz="1100" spc="-35" dirty="0">
                <a:latin typeface="Times New Roman"/>
                <a:cs typeface="Times New Roman"/>
              </a:rPr>
              <a:t>o</a:t>
            </a:r>
            <a:r>
              <a:rPr sz="1100" spc="-25" dirty="0">
                <a:latin typeface="Times New Roman"/>
                <a:cs typeface="Times New Roman"/>
              </a:rPr>
              <a:t>u</a:t>
            </a:r>
            <a:r>
              <a:rPr sz="1100" spc="-35" dirty="0">
                <a:latin typeface="Times New Roman"/>
                <a:cs typeface="Times New Roman"/>
              </a:rPr>
              <a:t>n</a:t>
            </a:r>
            <a:r>
              <a:rPr sz="1100" spc="5" dirty="0">
                <a:latin typeface="Times New Roman"/>
                <a:cs typeface="Times New Roman"/>
              </a:rPr>
              <a:t>t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104" name="object 104"/>
          <p:cNvSpPr txBox="1"/>
          <p:nvPr/>
        </p:nvSpPr>
        <p:spPr>
          <a:xfrm>
            <a:off x="3692148" y="1587220"/>
            <a:ext cx="668655" cy="19685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1100" i="1" spc="30" dirty="0">
                <a:latin typeface="Times New Roman"/>
                <a:cs typeface="Times New Roman"/>
              </a:rPr>
              <a:t>H</a:t>
            </a:r>
            <a:r>
              <a:rPr sz="1100" i="1" spc="45" dirty="0">
                <a:latin typeface="Times New Roman"/>
                <a:cs typeface="Times New Roman"/>
              </a:rPr>
              <a:t>ou</a:t>
            </a:r>
            <a:r>
              <a:rPr sz="1100" i="1" spc="15" dirty="0">
                <a:latin typeface="Times New Roman"/>
                <a:cs typeface="Times New Roman"/>
              </a:rPr>
              <a:t>s</a:t>
            </a:r>
            <a:r>
              <a:rPr sz="1100" i="1" spc="30" dirty="0">
                <a:latin typeface="Times New Roman"/>
                <a:cs typeface="Times New Roman"/>
              </a:rPr>
              <a:t>e</a:t>
            </a:r>
            <a:r>
              <a:rPr sz="1100" i="1" spc="45" dirty="0">
                <a:latin typeface="Times New Roman"/>
                <a:cs typeface="Times New Roman"/>
              </a:rPr>
              <a:t>ho</a:t>
            </a:r>
            <a:r>
              <a:rPr sz="1100" i="1" spc="-10" dirty="0">
                <a:latin typeface="Times New Roman"/>
                <a:cs typeface="Times New Roman"/>
              </a:rPr>
              <a:t>l</a:t>
            </a:r>
            <a:r>
              <a:rPr sz="1100" i="1" spc="10" dirty="0">
                <a:latin typeface="Times New Roman"/>
                <a:cs typeface="Times New Roman"/>
              </a:rPr>
              <a:t>d</a:t>
            </a:r>
            <a:endParaRPr sz="11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916939" y="731011"/>
            <a:ext cx="3569335" cy="51308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3200" spc="-5" dirty="0">
                <a:solidFill>
                  <a:srgbClr val="FF0000"/>
                </a:solidFill>
              </a:rPr>
              <a:t>SNA</a:t>
            </a:r>
            <a:r>
              <a:rPr sz="3200" spc="-25" dirty="0">
                <a:solidFill>
                  <a:srgbClr val="FF0000"/>
                </a:solidFill>
              </a:rPr>
              <a:t> </a:t>
            </a:r>
            <a:r>
              <a:rPr sz="3200" spc="-15" dirty="0">
                <a:solidFill>
                  <a:srgbClr val="FF0000"/>
                </a:solidFill>
              </a:rPr>
              <a:t>Satellite</a:t>
            </a:r>
            <a:r>
              <a:rPr sz="3200" dirty="0">
                <a:solidFill>
                  <a:srgbClr val="FF0000"/>
                </a:solidFill>
              </a:rPr>
              <a:t> </a:t>
            </a:r>
            <a:r>
              <a:rPr sz="3200" spc="-15" dirty="0">
                <a:solidFill>
                  <a:srgbClr val="FF0000"/>
                </a:solidFill>
              </a:rPr>
              <a:t>Account</a:t>
            </a:r>
            <a:endParaRPr sz="3200"/>
          </a:p>
        </p:txBody>
      </p:sp>
      <p:sp>
        <p:nvSpPr>
          <p:cNvPr id="4" name="object 4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240"/>
              </a:lnSpc>
            </a:pPr>
            <a:fld id="{81D60167-4931-47E6-BA6A-407CBD079E47}" type="slidenum">
              <a:rPr dirty="0"/>
              <a:t>9</a:t>
            </a:fld>
            <a:endParaRPr dirty="0"/>
          </a:p>
        </p:txBody>
      </p:sp>
      <p:sp>
        <p:nvSpPr>
          <p:cNvPr id="3" name="object 3"/>
          <p:cNvSpPr txBox="1"/>
          <p:nvPr/>
        </p:nvSpPr>
        <p:spPr>
          <a:xfrm>
            <a:off x="925322" y="1686560"/>
            <a:ext cx="7877809" cy="320230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34950" indent="-222885">
              <a:lnSpc>
                <a:spcPct val="100000"/>
              </a:lnSpc>
              <a:spcBef>
                <a:spcPts val="100"/>
              </a:spcBef>
              <a:buFont typeface="Arial"/>
              <a:buChar char="•"/>
              <a:tabLst>
                <a:tab pos="235585" algn="l"/>
              </a:tabLst>
            </a:pPr>
            <a:r>
              <a:rPr sz="2800" spc="-35" dirty="0">
                <a:latin typeface="Calibri"/>
                <a:cs typeface="Calibri"/>
              </a:rPr>
              <a:t>Effort</a:t>
            </a:r>
            <a:r>
              <a:rPr sz="2800" spc="-15" dirty="0">
                <a:latin typeface="Calibri"/>
                <a:cs typeface="Calibri"/>
              </a:rPr>
              <a:t> </a:t>
            </a:r>
            <a:r>
              <a:rPr sz="2800" spc="-20" dirty="0">
                <a:latin typeface="Calibri"/>
                <a:cs typeface="Calibri"/>
              </a:rPr>
              <a:t>to</a:t>
            </a:r>
            <a:r>
              <a:rPr sz="2800" spc="5" dirty="0">
                <a:latin typeface="Calibri"/>
                <a:cs typeface="Calibri"/>
              </a:rPr>
              <a:t> </a:t>
            </a:r>
            <a:r>
              <a:rPr sz="2800" spc="-25" dirty="0">
                <a:latin typeface="Calibri"/>
                <a:cs typeface="Calibri"/>
              </a:rPr>
              <a:t>make</a:t>
            </a:r>
            <a:r>
              <a:rPr sz="2800" spc="-10" dirty="0">
                <a:latin typeface="Calibri"/>
                <a:cs typeface="Calibri"/>
              </a:rPr>
              <a:t> </a:t>
            </a:r>
            <a:r>
              <a:rPr sz="2800" spc="-5" dirty="0">
                <a:latin typeface="Calibri"/>
                <a:cs typeface="Calibri"/>
              </a:rPr>
              <a:t>the</a:t>
            </a:r>
            <a:r>
              <a:rPr sz="2800" dirty="0">
                <a:latin typeface="Calibri"/>
                <a:cs typeface="Calibri"/>
              </a:rPr>
              <a:t> </a:t>
            </a:r>
            <a:r>
              <a:rPr sz="2800" spc="-15" dirty="0">
                <a:latin typeface="Calibri"/>
                <a:cs typeface="Calibri"/>
              </a:rPr>
              <a:t>role</a:t>
            </a:r>
            <a:r>
              <a:rPr sz="2800" spc="-10" dirty="0">
                <a:latin typeface="Calibri"/>
                <a:cs typeface="Calibri"/>
              </a:rPr>
              <a:t> </a:t>
            </a:r>
            <a:r>
              <a:rPr sz="2800" spc="-5" dirty="0">
                <a:latin typeface="Calibri"/>
                <a:cs typeface="Calibri"/>
              </a:rPr>
              <a:t>of</a:t>
            </a:r>
            <a:r>
              <a:rPr sz="2800" dirty="0">
                <a:latin typeface="Calibri"/>
                <a:cs typeface="Calibri"/>
              </a:rPr>
              <a:t> </a:t>
            </a:r>
            <a:r>
              <a:rPr sz="2800" spc="-5" dirty="0">
                <a:latin typeface="Calibri"/>
                <a:cs typeface="Calibri"/>
              </a:rPr>
              <a:t>the</a:t>
            </a:r>
            <a:r>
              <a:rPr sz="2800" dirty="0">
                <a:latin typeface="Calibri"/>
                <a:cs typeface="Calibri"/>
              </a:rPr>
              <a:t> </a:t>
            </a:r>
            <a:r>
              <a:rPr sz="2800" spc="-5" dirty="0">
                <a:latin typeface="Calibri"/>
                <a:cs typeface="Calibri"/>
              </a:rPr>
              <a:t>household</a:t>
            </a:r>
            <a:r>
              <a:rPr sz="2800" spc="20" dirty="0">
                <a:latin typeface="Calibri"/>
                <a:cs typeface="Calibri"/>
              </a:rPr>
              <a:t> </a:t>
            </a:r>
            <a:r>
              <a:rPr sz="2800" spc="-15" dirty="0">
                <a:latin typeface="Calibri"/>
                <a:cs typeface="Calibri"/>
              </a:rPr>
              <a:t>more</a:t>
            </a:r>
            <a:r>
              <a:rPr sz="2800" spc="-10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visible</a:t>
            </a:r>
            <a:endParaRPr sz="28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5"/>
              </a:spcBef>
              <a:buFont typeface="Arial"/>
              <a:buChar char="•"/>
            </a:pPr>
            <a:endParaRPr sz="2750">
              <a:latin typeface="Calibri"/>
              <a:cs typeface="Calibri"/>
            </a:endParaRPr>
          </a:p>
          <a:p>
            <a:pPr marL="234950" indent="-222885">
              <a:lnSpc>
                <a:spcPct val="100000"/>
              </a:lnSpc>
              <a:buFont typeface="Arial"/>
              <a:buChar char="•"/>
              <a:tabLst>
                <a:tab pos="235585" algn="l"/>
              </a:tabLst>
            </a:pPr>
            <a:r>
              <a:rPr sz="2800" spc="-10" dirty="0">
                <a:latin typeface="Calibri"/>
                <a:cs typeface="Calibri"/>
              </a:rPr>
              <a:t>Intersection</a:t>
            </a:r>
            <a:r>
              <a:rPr sz="2800" spc="-25" dirty="0">
                <a:latin typeface="Calibri"/>
                <a:cs typeface="Calibri"/>
              </a:rPr>
              <a:t> </a:t>
            </a:r>
            <a:r>
              <a:rPr sz="2800" spc="-5" dirty="0">
                <a:latin typeface="Calibri"/>
                <a:cs typeface="Calibri"/>
              </a:rPr>
              <a:t>of </a:t>
            </a:r>
            <a:r>
              <a:rPr sz="2800" spc="-10" dirty="0">
                <a:latin typeface="Calibri"/>
                <a:cs typeface="Calibri"/>
              </a:rPr>
              <a:t>“free” digital</a:t>
            </a:r>
            <a:r>
              <a:rPr sz="2800" spc="-20" dirty="0">
                <a:latin typeface="Calibri"/>
                <a:cs typeface="Calibri"/>
              </a:rPr>
              <a:t> </a:t>
            </a:r>
            <a:r>
              <a:rPr sz="2800" spc="-10" dirty="0">
                <a:latin typeface="Calibri"/>
                <a:cs typeface="Calibri"/>
              </a:rPr>
              <a:t>products</a:t>
            </a:r>
            <a:r>
              <a:rPr sz="2800" spc="35" dirty="0">
                <a:latin typeface="Calibri"/>
                <a:cs typeface="Calibri"/>
              </a:rPr>
              <a:t> </a:t>
            </a:r>
            <a:r>
              <a:rPr sz="2800" spc="-5" dirty="0">
                <a:latin typeface="Calibri"/>
                <a:cs typeface="Calibri"/>
              </a:rPr>
              <a:t>and</a:t>
            </a:r>
            <a:r>
              <a:rPr sz="2800" dirty="0">
                <a:latin typeface="Calibri"/>
                <a:cs typeface="Calibri"/>
              </a:rPr>
              <a:t> </a:t>
            </a:r>
            <a:r>
              <a:rPr sz="2800" spc="-20" dirty="0">
                <a:latin typeface="Calibri"/>
                <a:cs typeface="Calibri"/>
              </a:rPr>
              <a:t>data</a:t>
            </a:r>
            <a:r>
              <a:rPr sz="2800" spc="-5" dirty="0">
                <a:latin typeface="Calibri"/>
                <a:cs typeface="Calibri"/>
              </a:rPr>
              <a:t> is</a:t>
            </a:r>
            <a:r>
              <a:rPr sz="2800" spc="5" dirty="0">
                <a:latin typeface="Calibri"/>
                <a:cs typeface="Calibri"/>
              </a:rPr>
              <a:t> </a:t>
            </a:r>
            <a:r>
              <a:rPr sz="2800" spc="-40" dirty="0">
                <a:latin typeface="Calibri"/>
                <a:cs typeface="Calibri"/>
              </a:rPr>
              <a:t>key</a:t>
            </a:r>
            <a:endParaRPr sz="2800">
              <a:latin typeface="Calibri"/>
              <a:cs typeface="Calibri"/>
            </a:endParaRPr>
          </a:p>
          <a:p>
            <a:pPr>
              <a:lnSpc>
                <a:spcPct val="100000"/>
              </a:lnSpc>
              <a:buFont typeface="Arial"/>
              <a:buChar char="•"/>
            </a:pPr>
            <a:endParaRPr sz="2750">
              <a:latin typeface="Calibri"/>
              <a:cs typeface="Calibri"/>
            </a:endParaRPr>
          </a:p>
          <a:p>
            <a:pPr marL="234950" indent="-222885">
              <a:lnSpc>
                <a:spcPct val="100000"/>
              </a:lnSpc>
              <a:buFont typeface="Arial"/>
              <a:buChar char="•"/>
              <a:tabLst>
                <a:tab pos="235585" algn="l"/>
              </a:tabLst>
            </a:pPr>
            <a:r>
              <a:rPr sz="2800" spc="-5" dirty="0">
                <a:latin typeface="Calibri"/>
                <a:cs typeface="Calibri"/>
              </a:rPr>
              <a:t>Options</a:t>
            </a:r>
            <a:endParaRPr sz="2800">
              <a:latin typeface="Calibri"/>
              <a:cs typeface="Calibri"/>
            </a:endParaRPr>
          </a:p>
          <a:p>
            <a:pPr marL="689610" lvl="1" indent="-287655">
              <a:lnSpc>
                <a:spcPct val="100000"/>
              </a:lnSpc>
              <a:spcBef>
                <a:spcPts val="25"/>
              </a:spcBef>
              <a:buFont typeface="Arial"/>
              <a:buChar char="–"/>
              <a:tabLst>
                <a:tab pos="690245" algn="l"/>
              </a:tabLst>
            </a:pPr>
            <a:r>
              <a:rPr sz="2400" spc="-5" dirty="0">
                <a:latin typeface="Calibri"/>
                <a:cs typeface="Calibri"/>
              </a:rPr>
              <a:t>R&amp;P</a:t>
            </a:r>
            <a:r>
              <a:rPr sz="2400" spc="-25" dirty="0">
                <a:latin typeface="Calibri"/>
                <a:cs typeface="Calibri"/>
              </a:rPr>
              <a:t> </a:t>
            </a:r>
            <a:r>
              <a:rPr sz="2400" spc="-15" dirty="0">
                <a:latin typeface="Calibri"/>
                <a:cs typeface="Calibri"/>
              </a:rPr>
              <a:t>costs</a:t>
            </a:r>
            <a:r>
              <a:rPr sz="2400" spc="-20" dirty="0">
                <a:latin typeface="Calibri"/>
                <a:cs typeface="Calibri"/>
              </a:rPr>
              <a:t> for</a:t>
            </a:r>
            <a:r>
              <a:rPr sz="2400" spc="-10" dirty="0">
                <a:latin typeface="Calibri"/>
                <a:cs typeface="Calibri"/>
              </a:rPr>
              <a:t> </a:t>
            </a:r>
            <a:r>
              <a:rPr sz="2400" spc="-5" dirty="0">
                <a:latin typeface="Calibri"/>
                <a:cs typeface="Calibri"/>
              </a:rPr>
              <a:t>the</a:t>
            </a:r>
            <a:r>
              <a:rPr sz="2400" spc="-10" dirty="0">
                <a:latin typeface="Calibri"/>
                <a:cs typeface="Calibri"/>
              </a:rPr>
              <a:t> </a:t>
            </a:r>
            <a:r>
              <a:rPr sz="2400" spc="-15" dirty="0">
                <a:latin typeface="Calibri"/>
                <a:cs typeface="Calibri"/>
              </a:rPr>
              <a:t>data</a:t>
            </a:r>
            <a:r>
              <a:rPr sz="2400" spc="-10" dirty="0">
                <a:latin typeface="Calibri"/>
                <a:cs typeface="Calibri"/>
              </a:rPr>
              <a:t> </a:t>
            </a:r>
            <a:r>
              <a:rPr sz="2400" spc="-5" dirty="0">
                <a:latin typeface="Calibri"/>
                <a:cs typeface="Calibri"/>
              </a:rPr>
              <a:t>asset</a:t>
            </a:r>
            <a:endParaRPr sz="2400">
              <a:latin typeface="Calibri"/>
              <a:cs typeface="Calibri"/>
            </a:endParaRPr>
          </a:p>
          <a:p>
            <a:pPr marL="689610" lvl="1" indent="-287655">
              <a:lnSpc>
                <a:spcPct val="100000"/>
              </a:lnSpc>
              <a:buFont typeface="Arial"/>
              <a:buChar char="–"/>
              <a:tabLst>
                <a:tab pos="690245" algn="l"/>
              </a:tabLst>
            </a:pPr>
            <a:r>
              <a:rPr sz="2400" spc="-5" dirty="0">
                <a:latin typeface="Calibri"/>
                <a:cs typeface="Calibri"/>
              </a:rPr>
              <a:t>OP‐P</a:t>
            </a:r>
            <a:r>
              <a:rPr sz="2400" spc="-20" dirty="0">
                <a:latin typeface="Calibri"/>
                <a:cs typeface="Calibri"/>
              </a:rPr>
              <a:t> </a:t>
            </a:r>
            <a:r>
              <a:rPr sz="2400" spc="-15" dirty="0">
                <a:latin typeface="Calibri"/>
                <a:cs typeface="Calibri"/>
              </a:rPr>
              <a:t>costs</a:t>
            </a:r>
            <a:r>
              <a:rPr sz="2400" spc="-25" dirty="0">
                <a:latin typeface="Calibri"/>
                <a:cs typeface="Calibri"/>
              </a:rPr>
              <a:t> </a:t>
            </a:r>
            <a:r>
              <a:rPr sz="2400" spc="-20" dirty="0">
                <a:latin typeface="Calibri"/>
                <a:cs typeface="Calibri"/>
              </a:rPr>
              <a:t>for</a:t>
            </a:r>
            <a:r>
              <a:rPr sz="2400" spc="-10" dirty="0">
                <a:latin typeface="Calibri"/>
                <a:cs typeface="Calibri"/>
              </a:rPr>
              <a:t> </a:t>
            </a:r>
            <a:r>
              <a:rPr sz="2400" spc="-5" dirty="0">
                <a:latin typeface="Calibri"/>
                <a:cs typeface="Calibri"/>
              </a:rPr>
              <a:t>the </a:t>
            </a:r>
            <a:r>
              <a:rPr sz="2400" spc="-15" dirty="0">
                <a:latin typeface="Calibri"/>
                <a:cs typeface="Calibri"/>
              </a:rPr>
              <a:t>data</a:t>
            </a:r>
            <a:r>
              <a:rPr sz="2400" spc="-10" dirty="0">
                <a:latin typeface="Calibri"/>
                <a:cs typeface="Calibri"/>
              </a:rPr>
              <a:t> </a:t>
            </a:r>
            <a:r>
              <a:rPr sz="2400" spc="-5" dirty="0">
                <a:latin typeface="Calibri"/>
                <a:cs typeface="Calibri"/>
              </a:rPr>
              <a:t>asset</a:t>
            </a:r>
            <a:endParaRPr sz="2400">
              <a:latin typeface="Calibri"/>
              <a:cs typeface="Calibri"/>
            </a:endParaRPr>
          </a:p>
          <a:p>
            <a:pPr marL="1146810" lvl="2" indent="-229235">
              <a:lnSpc>
                <a:spcPct val="100000"/>
              </a:lnSpc>
              <a:spcBef>
                <a:spcPts val="25"/>
              </a:spcBef>
              <a:buFont typeface="Arial"/>
              <a:buChar char="•"/>
              <a:tabLst>
                <a:tab pos="1146810" algn="l"/>
                <a:tab pos="1147445" algn="l"/>
              </a:tabLst>
            </a:pPr>
            <a:r>
              <a:rPr sz="2000" spc="-10" dirty="0">
                <a:solidFill>
                  <a:srgbClr val="FF0000"/>
                </a:solidFill>
                <a:latin typeface="Calibri"/>
                <a:cs typeface="Calibri"/>
              </a:rPr>
              <a:t>“Free”</a:t>
            </a:r>
            <a:r>
              <a:rPr sz="2000" spc="15" dirty="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2000" spc="-10" dirty="0">
                <a:solidFill>
                  <a:srgbClr val="FF0000"/>
                </a:solidFill>
                <a:latin typeface="Calibri"/>
                <a:cs typeface="Calibri"/>
              </a:rPr>
              <a:t>digital</a:t>
            </a:r>
            <a:r>
              <a:rPr sz="2000" spc="20" dirty="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2000" spc="-10" dirty="0">
                <a:solidFill>
                  <a:srgbClr val="FF0000"/>
                </a:solidFill>
                <a:latin typeface="Calibri"/>
                <a:cs typeface="Calibri"/>
              </a:rPr>
              <a:t>products</a:t>
            </a:r>
            <a:r>
              <a:rPr sz="2000" spc="15" dirty="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2000" spc="-5" dirty="0">
                <a:solidFill>
                  <a:srgbClr val="FF0000"/>
                </a:solidFill>
                <a:latin typeface="Calibri"/>
                <a:cs typeface="Calibri"/>
              </a:rPr>
              <a:t>–</a:t>
            </a:r>
            <a:r>
              <a:rPr sz="2000" spc="5" dirty="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2000" spc="-10" dirty="0">
                <a:solidFill>
                  <a:srgbClr val="FF0000"/>
                </a:solidFill>
                <a:latin typeface="Calibri"/>
                <a:cs typeface="Calibri"/>
              </a:rPr>
              <a:t>GFCF</a:t>
            </a:r>
            <a:r>
              <a:rPr sz="2000" spc="15" dirty="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2000" spc="-10" dirty="0">
                <a:solidFill>
                  <a:srgbClr val="FF0000"/>
                </a:solidFill>
                <a:latin typeface="Calibri"/>
                <a:cs typeface="Calibri"/>
              </a:rPr>
              <a:t>included</a:t>
            </a:r>
            <a:r>
              <a:rPr sz="2000" spc="25" dirty="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2000" spc="-5" dirty="0">
                <a:solidFill>
                  <a:srgbClr val="FF0000"/>
                </a:solidFill>
                <a:latin typeface="Calibri"/>
                <a:cs typeface="Calibri"/>
              </a:rPr>
              <a:t>in</a:t>
            </a:r>
            <a:r>
              <a:rPr sz="2000" spc="10" dirty="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2000" spc="-5" dirty="0">
                <a:solidFill>
                  <a:srgbClr val="FF0000"/>
                </a:solidFill>
                <a:latin typeface="Calibri"/>
                <a:cs typeface="Calibri"/>
              </a:rPr>
              <a:t>sum</a:t>
            </a:r>
            <a:r>
              <a:rPr sz="2000" spc="15" dirty="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2000" spc="-5" dirty="0">
                <a:solidFill>
                  <a:srgbClr val="FF0000"/>
                </a:solidFill>
                <a:latin typeface="Calibri"/>
                <a:cs typeface="Calibri"/>
              </a:rPr>
              <a:t>of </a:t>
            </a:r>
            <a:r>
              <a:rPr sz="2000" spc="-15" dirty="0">
                <a:solidFill>
                  <a:srgbClr val="FF0000"/>
                </a:solidFill>
                <a:latin typeface="Calibri"/>
                <a:cs typeface="Calibri"/>
              </a:rPr>
              <a:t>costs</a:t>
            </a:r>
            <a:endParaRPr sz="20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00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2738</Words>
  <Application>Microsoft Office PowerPoint</Application>
  <PresentationFormat>Custom</PresentationFormat>
  <Paragraphs>1489</Paragraphs>
  <Slides>20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4" baseType="lpstr">
      <vt:lpstr>Arial</vt:lpstr>
      <vt:lpstr>Calibri</vt:lpstr>
      <vt:lpstr>Times New Roman</vt:lpstr>
      <vt:lpstr>Office Theme</vt:lpstr>
      <vt:lpstr>Update on the Treatment of “Free” Digital  Products</vt:lpstr>
      <vt:lpstr>Background</vt:lpstr>
      <vt:lpstr>Intersection of “Free” Products and Data</vt:lpstr>
      <vt:lpstr>Guidance Note on Current SNA Treatment</vt:lpstr>
      <vt:lpstr>Current Treatment: Baseline</vt:lpstr>
      <vt:lpstr>Current Treatment: IPPs</vt:lpstr>
      <vt:lpstr>Current Treatment: Advertising Services</vt:lpstr>
      <vt:lpstr>Current Treatment: Advertised Product</vt:lpstr>
      <vt:lpstr>SNA Satellite Account</vt:lpstr>
      <vt:lpstr>SNA Satellite Account</vt:lpstr>
      <vt:lpstr>Satellite Account: Baseline</vt:lpstr>
      <vt:lpstr>Satellite Account: Baseline</vt:lpstr>
      <vt:lpstr>Satellite Account: Baseline</vt:lpstr>
      <vt:lpstr>Satellite Account: Baseline</vt:lpstr>
      <vt:lpstr>Satellite Account: Data Asset (R&amp;P)</vt:lpstr>
      <vt:lpstr>Satellite Account: Data Asset (OP‐P)</vt:lpstr>
      <vt:lpstr>Satellite Account: Data Asset (OP‐P)</vt:lpstr>
      <vt:lpstr>Satellite Account: Data Asset (OP‐P)</vt:lpstr>
      <vt:lpstr>Satellite Account: Outcomes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Microsoft PowerPoint - Free Products for UNECE May 2021.pptx</dc:title>
  <dc:creator>Oddgr1</dc:creator>
  <cp:lastModifiedBy>Oleksandr SVIRCHEVSKYY</cp:lastModifiedBy>
  <cp:revision>1</cp:revision>
  <dcterms:created xsi:type="dcterms:W3CDTF">2021-05-14T12:28:37Z</dcterms:created>
  <dcterms:modified xsi:type="dcterms:W3CDTF">2021-05-14T12:29:26Z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2021-05-12T00:00:00Z</vt:filetime>
  </property>
  <property fmtid="{D5CDD505-2E9C-101B-9397-08002B2CF9AE}" pid="3" name="Creator">
    <vt:lpwstr>PScript5.dll Version 5.2.2</vt:lpwstr>
  </property>
  <property fmtid="{D5CDD505-2E9C-101B-9397-08002B2CF9AE}" pid="4" name="LastSaved">
    <vt:filetime>2021-05-14T00:00:00Z</vt:filetime>
  </property>
</Properties>
</file>