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3" r:id="rId3"/>
    <p:sldId id="257" r:id="rId4"/>
    <p:sldId id="281" r:id="rId5"/>
    <p:sldId id="292" r:id="rId6"/>
    <p:sldId id="262" r:id="rId7"/>
    <p:sldId id="294" r:id="rId8"/>
    <p:sldId id="295" r:id="rId9"/>
    <p:sldId id="290" r:id="rId10"/>
    <p:sldId id="291" r:id="rId11"/>
    <p:sldId id="296" r:id="rId12"/>
    <p:sldId id="297" r:id="rId13"/>
    <p:sldId id="298"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1A78E-2EAA-49E3-B80B-D86184F35164}"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B804-DFE5-4935-88CB-DA3C87E4D3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79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1A78E-2EAA-49E3-B80B-D86184F35164}"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52138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1A78E-2EAA-49E3-B80B-D86184F35164}"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229368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1A78E-2EAA-49E3-B80B-D86184F35164}"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27099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1A78E-2EAA-49E3-B80B-D86184F35164}"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EB804-DFE5-4935-88CB-DA3C87E4D3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4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1A78E-2EAA-49E3-B80B-D86184F35164}"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145104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1A78E-2EAA-49E3-B80B-D86184F35164}"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40087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1A78E-2EAA-49E3-B80B-D86184F35164}"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108535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F1A78E-2EAA-49E3-B80B-D86184F35164}" type="datetimeFigureOut">
              <a:rPr lang="en-US" smtClean="0"/>
              <a:t>3/29/2021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7069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F1A78E-2EAA-49E3-B80B-D86184F35164}" type="datetimeFigureOut">
              <a:rPr lang="en-US" smtClean="0"/>
              <a:t>3/29/2021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DEB804-DFE5-4935-88CB-DA3C87E4D374}" type="slidenum">
              <a:rPr lang="en-US" smtClean="0"/>
              <a:t>‹#›</a:t>
            </a:fld>
            <a:endParaRPr lang="en-US"/>
          </a:p>
        </p:txBody>
      </p:sp>
    </p:spTree>
    <p:extLst>
      <p:ext uri="{BB962C8B-B14F-4D97-AF65-F5344CB8AC3E}">
        <p14:creationId xmlns:p14="http://schemas.microsoft.com/office/powerpoint/2010/main" val="53263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F1A78E-2EAA-49E3-B80B-D86184F35164}"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EB804-DFE5-4935-88CB-DA3C87E4D374}" type="slidenum">
              <a:rPr lang="en-US" smtClean="0"/>
              <a:t>‹#›</a:t>
            </a:fld>
            <a:endParaRPr lang="en-US"/>
          </a:p>
        </p:txBody>
      </p:sp>
    </p:spTree>
    <p:extLst>
      <p:ext uri="{BB962C8B-B14F-4D97-AF65-F5344CB8AC3E}">
        <p14:creationId xmlns:p14="http://schemas.microsoft.com/office/powerpoint/2010/main" val="420900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F1A78E-2EAA-49E3-B80B-D86184F35164}" type="datetimeFigureOut">
              <a:rPr lang="en-US" smtClean="0"/>
              <a:t>3/29/2021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DEB804-DFE5-4935-88CB-DA3C87E4D3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498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algn="r" eaLnBrk="1" fontAlgn="auto" hangingPunct="1">
              <a:spcAft>
                <a:spcPts val="0"/>
              </a:spcAft>
              <a:defRPr/>
            </a:pPr>
            <a:r>
              <a:rPr lang="en-US" sz="4400" b="1" dirty="0">
                <a:solidFill>
                  <a:schemeClr val="accent1">
                    <a:lumMod val="75000"/>
                  </a:schemeClr>
                </a:solidFill>
              </a:rPr>
              <a:t>ESD in TVET Georgia </a:t>
            </a:r>
          </a:p>
        </p:txBody>
      </p:sp>
      <p:sp>
        <p:nvSpPr>
          <p:cNvPr id="3075" name="Subtitle 2"/>
          <p:cNvSpPr>
            <a:spLocks noGrp="1"/>
          </p:cNvSpPr>
          <p:nvPr>
            <p:ph type="subTitle" idx="1"/>
          </p:nvPr>
        </p:nvSpPr>
        <p:spPr>
          <a:xfrm>
            <a:off x="1524000" y="3602038"/>
            <a:ext cx="9144000" cy="2235200"/>
          </a:xfrm>
        </p:spPr>
        <p:txBody>
          <a:bodyPr>
            <a:normAutofit/>
          </a:bodyPr>
          <a:lstStyle/>
          <a:p>
            <a:pPr eaLnBrk="1" hangingPunct="1"/>
            <a:endParaRPr lang="ka-GE" altLang="en-US" dirty="0"/>
          </a:p>
          <a:p>
            <a:pPr algn="r" eaLnBrk="1" hangingPunct="1"/>
            <a:endParaRPr lang="en-US" altLang="en-US" sz="1600" i="1" dirty="0">
              <a:latin typeface="Calibri" panose="020F0502020204030204" pitchFamily="34" charset="0"/>
              <a:cs typeface="Calibri" panose="020F0502020204030204" pitchFamily="34" charset="0"/>
            </a:endParaRPr>
          </a:p>
          <a:p>
            <a:pPr lvl="0" algn="r">
              <a:lnSpc>
                <a:spcPct val="80000"/>
              </a:lnSpc>
              <a:spcBef>
                <a:spcPts val="0"/>
              </a:spcBef>
              <a:spcAft>
                <a:spcPts val="0"/>
              </a:spcAft>
              <a:buClr>
                <a:schemeClr val="dk1"/>
              </a:buClr>
              <a:buSzPts val="1125"/>
            </a:pPr>
            <a:r>
              <a:rPr lang="en-US" sz="1600" dirty="0"/>
              <a:t>Manana Ratiani, PhD</a:t>
            </a:r>
            <a:br>
              <a:rPr lang="en-US" sz="1600" dirty="0"/>
            </a:br>
            <a:r>
              <a:rPr lang="en-US" sz="1600" dirty="0"/>
              <a:t>Deputy Director</a:t>
            </a:r>
          </a:p>
          <a:p>
            <a:pPr lvl="0" algn="r">
              <a:lnSpc>
                <a:spcPct val="80000"/>
              </a:lnSpc>
              <a:spcBef>
                <a:spcPts val="0"/>
              </a:spcBef>
              <a:spcAft>
                <a:spcPts val="0"/>
              </a:spcAft>
              <a:buClr>
                <a:schemeClr val="dk1"/>
              </a:buClr>
              <a:buSzPts val="1125"/>
            </a:pPr>
            <a:r>
              <a:rPr lang="en-US" sz="1600" dirty="0"/>
              <a:t>National Center for Teacher Professional Development</a:t>
            </a:r>
          </a:p>
          <a:p>
            <a:pPr lvl="0" algn="r">
              <a:lnSpc>
                <a:spcPct val="80000"/>
              </a:lnSpc>
              <a:spcBef>
                <a:spcPts val="0"/>
              </a:spcBef>
              <a:spcAft>
                <a:spcPts val="0"/>
              </a:spcAft>
              <a:buClr>
                <a:schemeClr val="dk1"/>
              </a:buClr>
              <a:buSzPts val="1125"/>
            </a:pPr>
            <a:r>
              <a:rPr lang="en-US" sz="1600" dirty="0"/>
              <a:t>Focal Point on ESD</a:t>
            </a:r>
          </a:p>
          <a:p>
            <a:pPr lvl="0" algn="r">
              <a:lnSpc>
                <a:spcPct val="80000"/>
              </a:lnSpc>
              <a:spcBef>
                <a:spcPts val="0"/>
              </a:spcBef>
              <a:spcAft>
                <a:spcPts val="0"/>
              </a:spcAft>
              <a:buClr>
                <a:schemeClr val="dk1"/>
              </a:buClr>
              <a:buSzPts val="1125"/>
            </a:pPr>
            <a:r>
              <a:rPr lang="en-US" sz="1600" dirty="0"/>
              <a:t>Associate Professor,</a:t>
            </a:r>
          </a:p>
          <a:p>
            <a:pPr lvl="0" algn="r">
              <a:lnSpc>
                <a:spcPct val="80000"/>
              </a:lnSpc>
              <a:spcBef>
                <a:spcPts val="0"/>
              </a:spcBef>
              <a:spcAft>
                <a:spcPts val="0"/>
              </a:spcAft>
              <a:buClr>
                <a:schemeClr val="dk1"/>
              </a:buClr>
              <a:buSzPts val="1125"/>
            </a:pPr>
            <a:r>
              <a:rPr lang="en-US" sz="1600" dirty="0"/>
              <a:t>Ilia State University</a:t>
            </a:r>
          </a:p>
          <a:p>
            <a:pPr algn="r" eaLnBrk="1" hangingPunct="1"/>
            <a:endParaRPr lang="ka-GE" altLang="en-US" sz="19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099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5" y="872836"/>
            <a:ext cx="9954492" cy="704851"/>
          </a:xfrm>
        </p:spPr>
        <p:txBody>
          <a:bodyPr>
            <a:noAutofit/>
          </a:bodyPr>
          <a:lstStyle/>
          <a:p>
            <a:r>
              <a:rPr lang="en-US" sz="2800" b="1" dirty="0">
                <a:solidFill>
                  <a:schemeClr val="accent1"/>
                </a:solidFill>
              </a:rPr>
              <a:t>Recommendations from the participants</a:t>
            </a:r>
            <a:endParaRPr lang="en-US" sz="2800" dirty="0">
              <a:solidFill>
                <a:schemeClr val="accent1"/>
              </a:solidFill>
            </a:endParaRPr>
          </a:p>
        </p:txBody>
      </p:sp>
      <p:sp>
        <p:nvSpPr>
          <p:cNvPr id="3" name="Content Placeholder 2"/>
          <p:cNvSpPr>
            <a:spLocks noGrp="1"/>
          </p:cNvSpPr>
          <p:nvPr>
            <p:ph idx="1"/>
          </p:nvPr>
        </p:nvSpPr>
        <p:spPr>
          <a:xfrm>
            <a:off x="1177635" y="1804987"/>
            <a:ext cx="10607387" cy="5053013"/>
          </a:xfrm>
        </p:spPr>
        <p:txBody>
          <a:bodyPr>
            <a:noAutofit/>
          </a:bodyPr>
          <a:lstStyle/>
          <a:p>
            <a:pPr lvl="0"/>
            <a:r>
              <a:rPr lang="en-US" sz="1800" dirty="0"/>
              <a:t>The goals of sustainable development </a:t>
            </a:r>
            <a:r>
              <a:rPr lang="en-US" sz="1800" b="1" dirty="0"/>
              <a:t>should be more integrated into the level of curriculum</a:t>
            </a:r>
            <a:r>
              <a:rPr lang="en-US" sz="1800" dirty="0"/>
              <a:t>;</a:t>
            </a:r>
          </a:p>
          <a:p>
            <a:pPr lvl="0"/>
            <a:r>
              <a:rPr lang="en-US" sz="1800" b="1" dirty="0"/>
              <a:t>Educational resources should be available </a:t>
            </a:r>
            <a:r>
              <a:rPr lang="en-US" sz="1800" dirty="0"/>
              <a:t>in the establishment of education for sustainable development;</a:t>
            </a:r>
          </a:p>
          <a:p>
            <a:pPr lvl="0"/>
            <a:r>
              <a:rPr lang="en-US" sz="1800" b="1" dirty="0"/>
              <a:t>Education Competences for sustainable development must be reflected in standard</a:t>
            </a:r>
            <a:r>
              <a:rPr lang="en-US" sz="1800" dirty="0"/>
              <a:t>;</a:t>
            </a:r>
          </a:p>
          <a:p>
            <a:r>
              <a:rPr lang="en-US" sz="1800" dirty="0"/>
              <a:t>Encouraging awareness on sustainable development principles; </a:t>
            </a:r>
            <a:r>
              <a:rPr lang="en-US" sz="1800" b="1" dirty="0"/>
              <a:t>Collect the best practices </a:t>
            </a:r>
            <a:r>
              <a:rPr lang="en-US" sz="1800" dirty="0"/>
              <a:t>and share them;</a:t>
            </a:r>
          </a:p>
          <a:p>
            <a:pPr lvl="0"/>
            <a:r>
              <a:rPr lang="en-US" sz="1800" b="1" dirty="0"/>
              <a:t>Attract international opportunities for cooperation</a:t>
            </a:r>
            <a:r>
              <a:rPr lang="en-US" sz="1800" dirty="0"/>
              <a:t> in sustainable development.</a:t>
            </a:r>
          </a:p>
          <a:p>
            <a:pPr lvl="0"/>
            <a:r>
              <a:rPr lang="en-US" sz="1800" b="1" dirty="0"/>
              <a:t>Ensure that at the institutional level are applied </a:t>
            </a:r>
            <a:r>
              <a:rPr lang="en-US" sz="1800" dirty="0"/>
              <a:t>the following: Interactive methods, project based learning, modeling, group works, holistic approach – teachers are attending relevant trainings;</a:t>
            </a:r>
          </a:p>
          <a:p>
            <a:pPr lvl="0"/>
            <a:r>
              <a:rPr lang="en-US" sz="1800" dirty="0"/>
              <a:t>Principles of sustainable development </a:t>
            </a:r>
            <a:r>
              <a:rPr lang="en-US" sz="1800" b="1" dirty="0"/>
              <a:t>should become everyday practice</a:t>
            </a:r>
            <a:r>
              <a:rPr lang="en-US" sz="1800" dirty="0"/>
              <a:t> on institutional level. </a:t>
            </a:r>
          </a:p>
          <a:p>
            <a:pPr lvl="0"/>
            <a:r>
              <a:rPr lang="en-US" sz="1800" b="1" dirty="0"/>
              <a:t>Equip students with 21st century skills, with social and environmental responsibility</a:t>
            </a:r>
            <a:r>
              <a:rPr lang="en-US" sz="1800" dirty="0"/>
              <a:t>, together with a profession. </a:t>
            </a:r>
          </a:p>
        </p:txBody>
      </p:sp>
    </p:spTree>
    <p:extLst>
      <p:ext uri="{BB962C8B-B14F-4D97-AF65-F5344CB8AC3E}">
        <p14:creationId xmlns:p14="http://schemas.microsoft.com/office/powerpoint/2010/main" val="30335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78971"/>
            <a:ext cx="10058400" cy="924560"/>
          </a:xfrm>
        </p:spPr>
        <p:txBody>
          <a:bodyPr>
            <a:normAutofit/>
          </a:bodyPr>
          <a:lstStyle/>
          <a:p>
            <a:r>
              <a:rPr lang="en-US" sz="3600" b="1" dirty="0">
                <a:solidFill>
                  <a:schemeClr val="accent1"/>
                </a:solidFill>
              </a:rPr>
              <a:t>Professional Standards for Vocational Education Teacher </a:t>
            </a:r>
            <a:endParaRPr lang="en-US" sz="3600"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b="1" dirty="0"/>
              <a:t>Structure of the professional standard</a:t>
            </a:r>
            <a:endParaRPr lang="en-US" dirty="0"/>
          </a:p>
          <a:p>
            <a:pPr lvl="0"/>
            <a:r>
              <a:rPr lang="ka-GE" dirty="0"/>
              <a:t>A professional standard consists of two parts.</a:t>
            </a:r>
            <a:endParaRPr lang="en-US" dirty="0"/>
          </a:p>
          <a:p>
            <a:pPr lvl="0"/>
            <a:r>
              <a:rPr lang="ka-GE" dirty="0"/>
              <a:t>The first part of the professional standard defines the main functions and responsibilities, as well as reflects the competencies, knowledge and skills, the implementation / possession of which is necessary for all types of vocational education teachers. This section provides the main functions and responsibilities for each type of vocational education teacher and the criteria for their fulfillment (Annexes №1 and №2) and describes the knowledge and understanding required by the main function-duties required of all types of vocational education teachers (Appendix № 3)</a:t>
            </a:r>
            <a:r>
              <a:rPr lang="en-US" dirty="0"/>
              <a:t>. T</a:t>
            </a:r>
            <a:r>
              <a:rPr lang="ka-GE" dirty="0"/>
              <a:t>he second </a:t>
            </a:r>
            <a:r>
              <a:rPr lang="en-US" dirty="0"/>
              <a:t>part</a:t>
            </a:r>
            <a:r>
              <a:rPr lang="ka-GE" dirty="0"/>
              <a:t> provides additional functions of the vocational education teacher and the criteria for their performance (Appendix № 4).</a:t>
            </a:r>
            <a:endParaRPr lang="en-US" dirty="0"/>
          </a:p>
          <a:p>
            <a:pPr lvl="0"/>
            <a:r>
              <a:rPr lang="en-US" dirty="0"/>
              <a:t>“</a:t>
            </a:r>
            <a:r>
              <a:rPr lang="ka-GE" dirty="0"/>
              <a:t>VET teacher knows the principles of sustainable development and resource-saving technologies in their field, the principles of caring and responsible use of the natural environment</a:t>
            </a:r>
            <a:r>
              <a:rPr lang="en-US" dirty="0"/>
              <a:t>”</a:t>
            </a:r>
          </a:p>
          <a:p>
            <a:endParaRPr lang="en-US" dirty="0"/>
          </a:p>
        </p:txBody>
      </p:sp>
    </p:spTree>
    <p:extLst>
      <p:ext uri="{BB962C8B-B14F-4D97-AF65-F5344CB8AC3E}">
        <p14:creationId xmlns:p14="http://schemas.microsoft.com/office/powerpoint/2010/main" val="395818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F258-FBDF-4B27-9629-7EDE5A44E595}"/>
              </a:ext>
            </a:extLst>
          </p:cNvPr>
          <p:cNvSpPr>
            <a:spLocks noGrp="1"/>
          </p:cNvSpPr>
          <p:nvPr>
            <p:ph type="title"/>
          </p:nvPr>
        </p:nvSpPr>
        <p:spPr>
          <a:xfrm>
            <a:off x="1201911" y="246742"/>
            <a:ext cx="6602506" cy="1325563"/>
          </a:xfrm>
        </p:spPr>
        <p:txBody>
          <a:bodyPr>
            <a:normAutofit/>
          </a:bodyPr>
          <a:lstStyle/>
          <a:p>
            <a:r>
              <a:rPr lang="en-US" sz="4000" b="1" dirty="0">
                <a:solidFill>
                  <a:schemeClr val="accent1"/>
                </a:solidFill>
                <a:latin typeface="Calibri" panose="020F0502020204030204" pitchFamily="34" charset="0"/>
                <a:cs typeface="Calibri" panose="020F0502020204030204" pitchFamily="34" charset="0"/>
              </a:rPr>
              <a:t>Education e-House</a:t>
            </a:r>
            <a:br>
              <a:rPr lang="en-US" sz="4000" b="1" dirty="0">
                <a:solidFill>
                  <a:schemeClr val="accent1"/>
                </a:solidFill>
                <a:latin typeface="Calibri" panose="020F0502020204030204" pitchFamily="34" charset="0"/>
                <a:cs typeface="Calibri" panose="020F0502020204030204" pitchFamily="34" charset="0"/>
              </a:rPr>
            </a:br>
            <a:r>
              <a:rPr lang="en-US" sz="4000" b="1" dirty="0">
                <a:solidFill>
                  <a:schemeClr val="accent1"/>
                </a:solidFill>
                <a:latin typeface="Calibri" panose="020F0502020204030204" pitchFamily="34" charset="0"/>
                <a:cs typeface="Calibri" panose="020F0502020204030204" pitchFamily="34" charset="0"/>
              </a:rPr>
              <a:t>Project aims and objectives</a:t>
            </a:r>
          </a:p>
        </p:txBody>
      </p:sp>
      <p:sp>
        <p:nvSpPr>
          <p:cNvPr id="3" name="Content Placeholder 2">
            <a:extLst>
              <a:ext uri="{FF2B5EF4-FFF2-40B4-BE49-F238E27FC236}">
                <a16:creationId xmlns:a16="http://schemas.microsoft.com/office/drawing/2014/main" id="{9276B044-A495-4FDE-B341-D8F787F3BAD4}"/>
              </a:ext>
            </a:extLst>
          </p:cNvPr>
          <p:cNvSpPr>
            <a:spLocks noGrp="1"/>
          </p:cNvSpPr>
          <p:nvPr>
            <p:ph idx="1"/>
          </p:nvPr>
        </p:nvSpPr>
        <p:spPr>
          <a:xfrm>
            <a:off x="1057275" y="1756229"/>
            <a:ext cx="9915525" cy="4710832"/>
          </a:xfrm>
        </p:spPr>
        <p:txBody>
          <a:bodyPr>
            <a:normAutofit fontScale="85000" lnSpcReduction="10000"/>
          </a:bodyPr>
          <a:lstStyle/>
          <a:p>
            <a:pPr>
              <a:lnSpc>
                <a:spcPct val="150000"/>
              </a:lnSpc>
            </a:pPr>
            <a:r>
              <a:rPr lang="en-US" dirty="0">
                <a:latin typeface="Calibri" panose="020F0502020204030204" pitchFamily="34" charset="0"/>
                <a:cs typeface="Calibri" panose="020F0502020204030204" pitchFamily="34" charset="0"/>
              </a:rPr>
              <a:t>To provide high quality education through equal access to school based continuous professional development services;</a:t>
            </a:r>
          </a:p>
          <a:p>
            <a:pPr>
              <a:lnSpc>
                <a:spcPct val="150000"/>
              </a:lnSpc>
            </a:pPr>
            <a:r>
              <a:rPr lang="en-US" dirty="0">
                <a:latin typeface="Calibri" panose="020F0502020204030204" pitchFamily="34" charset="0"/>
                <a:cs typeface="Calibri" panose="020F0502020204030204" pitchFamily="34" charset="0"/>
              </a:rPr>
              <a:t>To provide targeted support of all types and specificity in respect with both formal and non-formal education.</a:t>
            </a:r>
          </a:p>
          <a:p>
            <a:pPr lvl="0">
              <a:lnSpc>
                <a:spcPct val="160000"/>
              </a:lnSpc>
            </a:pPr>
            <a:r>
              <a:rPr lang="en-US" dirty="0">
                <a:latin typeface="Calibri" panose="020F0502020204030204" pitchFamily="34" charset="0"/>
                <a:cs typeface="Calibri" panose="020F0502020204030204" pitchFamily="34" charset="0"/>
              </a:rPr>
              <a:t>To create a unified platform for “Education e-House”</a:t>
            </a:r>
          </a:p>
          <a:p>
            <a:pPr>
              <a:lnSpc>
                <a:spcPct val="160000"/>
              </a:lnSpc>
            </a:pPr>
            <a:r>
              <a:rPr lang="en-US" dirty="0">
                <a:latin typeface="Calibri" panose="020F0502020204030204" pitchFamily="34" charset="0"/>
                <a:cs typeface="Calibri" panose="020F0502020204030204" pitchFamily="34" charset="0"/>
              </a:rPr>
              <a:t>To provide varied services supporting  continuous professional development and prepare/offer respective resources </a:t>
            </a:r>
          </a:p>
          <a:p>
            <a:pPr>
              <a:lnSpc>
                <a:spcPct val="160000"/>
              </a:lnSpc>
            </a:pPr>
            <a:r>
              <a:rPr lang="en-US" dirty="0">
                <a:latin typeface="Calibri" panose="020F0502020204030204" pitchFamily="34" charset="0"/>
                <a:cs typeface="Calibri" panose="020F0502020204030204" pitchFamily="34" charset="0"/>
              </a:rPr>
              <a:t> To encourage establishment of cooperation-based school culture and school/professional networks/ communities</a:t>
            </a:r>
          </a:p>
          <a:p>
            <a:pPr>
              <a:lnSpc>
                <a:spcPct val="160000"/>
              </a:lnSpc>
            </a:pPr>
            <a:r>
              <a:rPr lang="en-US" dirty="0">
                <a:latin typeface="Calibri" panose="020F0502020204030204" pitchFamily="34" charset="0"/>
                <a:cs typeface="Calibri" panose="020F0502020204030204" pitchFamily="34" charset="0"/>
              </a:rPr>
              <a:t>To identify and share best practices</a:t>
            </a:r>
            <a:endParaRPr lang="en-US" dirty="0"/>
          </a:p>
          <a:p>
            <a:endParaRPr lang="en-US" dirty="0"/>
          </a:p>
        </p:txBody>
      </p:sp>
    </p:spTree>
    <p:extLst>
      <p:ext uri="{BB962C8B-B14F-4D97-AF65-F5344CB8AC3E}">
        <p14:creationId xmlns:p14="http://schemas.microsoft.com/office/powerpoint/2010/main" val="283520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7D4CB-B143-4D97-A248-747D72024E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565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09800" y="115888"/>
            <a:ext cx="7772400" cy="1470025"/>
          </a:xfrm>
        </p:spPr>
        <p:txBody>
          <a:bodyPr>
            <a:normAutofit/>
          </a:bodyPr>
          <a:lstStyle/>
          <a:p>
            <a:r>
              <a:rPr lang="en-US" altLang="en-US" sz="4800" dirty="0">
                <a:latin typeface="Calibri" panose="020F0502020204030204" pitchFamily="34" charset="0"/>
                <a:ea typeface="MS PGothic" panose="020B0600070205080204" pitchFamily="34" charset="-128"/>
              </a:rPr>
              <a:t>Comments, Questions?</a:t>
            </a:r>
          </a:p>
        </p:txBody>
      </p:sp>
      <p:pic>
        <p:nvPicPr>
          <p:cNvPr id="3481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1288" y="1700213"/>
            <a:ext cx="46656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4" name="Picture 26"/>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03924" y="2924944"/>
            <a:ext cx="923925" cy="2806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3702" y="4581128"/>
            <a:ext cx="497253" cy="1510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7464153" y="2564904"/>
            <a:ext cx="923925" cy="2806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6744073" y="4098763"/>
            <a:ext cx="497253" cy="151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1982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799" y="499464"/>
            <a:ext cx="10109201" cy="1013011"/>
          </a:xfrm>
        </p:spPr>
        <p:txBody>
          <a:bodyPr>
            <a:normAutofit/>
          </a:bodyPr>
          <a:lstStyle/>
          <a:p>
            <a:r>
              <a:rPr lang="en-US" sz="4000" b="1" dirty="0">
                <a:solidFill>
                  <a:schemeClr val="accent1"/>
                </a:solidFill>
              </a:rPr>
              <a:t>The Global Crisis</a:t>
            </a:r>
          </a:p>
        </p:txBody>
      </p:sp>
      <p:sp>
        <p:nvSpPr>
          <p:cNvPr id="3" name="Content Placeholder 2"/>
          <p:cNvSpPr>
            <a:spLocks noGrp="1"/>
          </p:cNvSpPr>
          <p:nvPr>
            <p:ph idx="1"/>
          </p:nvPr>
        </p:nvSpPr>
        <p:spPr>
          <a:xfrm>
            <a:off x="1053799" y="1799770"/>
            <a:ext cx="10677888" cy="3415565"/>
          </a:xfrm>
        </p:spPr>
        <p:txBody>
          <a:bodyPr>
            <a:normAutofit/>
          </a:bodyPr>
          <a:lstStyle/>
          <a:p>
            <a:r>
              <a:rPr lang="en-US" sz="1600" dirty="0"/>
              <a:t>By 2030 </a:t>
            </a:r>
            <a:r>
              <a:rPr lang="en-US" sz="1600" b="0" dirty="0">
                <a:solidFill>
                  <a:schemeClr val="tx1"/>
                </a:solidFill>
              </a:rPr>
              <a:t>more than half </a:t>
            </a:r>
            <a:r>
              <a:rPr lang="en-US" sz="1600" dirty="0"/>
              <a:t>a generation of young people will not have the skills needed for the changing global job market</a:t>
            </a:r>
          </a:p>
          <a:p>
            <a:r>
              <a:rPr lang="en-US" sz="1600" dirty="0"/>
              <a:t>This is more than 800 million out of 1,6 billion children and young people globally</a:t>
            </a:r>
          </a:p>
          <a:p>
            <a:r>
              <a:rPr lang="en-US" sz="1600" dirty="0"/>
              <a:t>Digital divide widen the gap and inequality in access of quality education </a:t>
            </a:r>
          </a:p>
          <a:p>
            <a:pPr marL="0" indent="0">
              <a:buNone/>
            </a:pPr>
            <a:endParaRPr lang="en-US" sz="1600" dirty="0"/>
          </a:p>
        </p:txBody>
      </p:sp>
      <p:pic>
        <p:nvPicPr>
          <p:cNvPr id="4" name="Picture 3" descr="Screen Shot 2016-11-16 at 21.42.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799" y="2975429"/>
            <a:ext cx="10677888" cy="3294742"/>
          </a:xfrm>
          <a:prstGeom prst="rect">
            <a:avLst/>
          </a:prstGeom>
        </p:spPr>
      </p:pic>
    </p:spTree>
    <p:extLst>
      <p:ext uri="{BB962C8B-B14F-4D97-AF65-F5344CB8AC3E}">
        <p14:creationId xmlns:p14="http://schemas.microsoft.com/office/powerpoint/2010/main" val="254156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82766" y="973564"/>
            <a:ext cx="10058400" cy="1135797"/>
          </a:xfrm>
        </p:spPr>
        <p:txBody>
          <a:bodyPr>
            <a:normAutofit fontScale="90000"/>
          </a:bodyPr>
          <a:lstStyle/>
          <a:p>
            <a:pPr>
              <a:defRPr/>
            </a:pPr>
            <a:r>
              <a:rPr lang="en-US" altLang="en-US" sz="3600" b="1" dirty="0">
                <a:solidFill>
                  <a:schemeClr val="accent1"/>
                </a:solidFill>
              </a:rPr>
              <a:t>Government </a:t>
            </a:r>
            <a:r>
              <a:rPr lang="en-US" altLang="en-US" sz="3600" b="1" dirty="0" err="1">
                <a:solidFill>
                  <a:schemeClr val="accent1"/>
                </a:solidFill>
              </a:rPr>
              <a:t>Programme</a:t>
            </a:r>
            <a:br>
              <a:rPr lang="en-US" altLang="en-US" sz="3600" b="1" dirty="0">
                <a:solidFill>
                  <a:schemeClr val="accent1"/>
                </a:solidFill>
              </a:rPr>
            </a:br>
            <a:r>
              <a:rPr lang="en-US" sz="3600" dirty="0">
                <a:solidFill>
                  <a:schemeClr val="accent1"/>
                </a:solidFill>
              </a:rPr>
              <a:t>The long-term strategy and interventions</a:t>
            </a:r>
            <a:r>
              <a:rPr lang="en-US" sz="3600" dirty="0"/>
              <a:t>: </a:t>
            </a:r>
            <a:br>
              <a:rPr lang="en-US" sz="3600" dirty="0"/>
            </a:br>
            <a:endParaRPr lang="en-US" altLang="en-US" sz="3600" b="1" dirty="0">
              <a:solidFill>
                <a:schemeClr val="accent1">
                  <a:lumMod val="75000"/>
                </a:schemeClr>
              </a:solidFill>
            </a:endParaRPr>
          </a:p>
        </p:txBody>
      </p:sp>
      <p:sp>
        <p:nvSpPr>
          <p:cNvPr id="3" name="Content Placeholder 2"/>
          <p:cNvSpPr>
            <a:spLocks noGrp="1"/>
          </p:cNvSpPr>
          <p:nvPr>
            <p:ph idx="1"/>
          </p:nvPr>
        </p:nvSpPr>
        <p:spPr>
          <a:xfrm>
            <a:off x="1082766" y="1799771"/>
            <a:ext cx="10194834" cy="2568973"/>
          </a:xfrm>
        </p:spPr>
        <p:txBody>
          <a:bodyPr>
            <a:normAutofit fontScale="77500" lnSpcReduction="20000"/>
          </a:bodyPr>
          <a:lstStyle/>
          <a:p>
            <a:pPr>
              <a:lnSpc>
                <a:spcPct val="120000"/>
              </a:lnSpc>
              <a:buFont typeface="Wingdings" panose="05000000000000000000" pitchFamily="2" charset="2"/>
              <a:buChar char="Ø"/>
              <a:defRPr/>
            </a:pPr>
            <a:r>
              <a:rPr lang="en-US" sz="1700" dirty="0"/>
              <a:t>developing the lifelong learning system; </a:t>
            </a:r>
          </a:p>
          <a:p>
            <a:pPr>
              <a:lnSpc>
                <a:spcPct val="120000"/>
              </a:lnSpc>
              <a:buFont typeface="Wingdings" panose="05000000000000000000" pitchFamily="2" charset="2"/>
              <a:buChar char="Ø"/>
              <a:defRPr/>
            </a:pPr>
            <a:r>
              <a:rPr lang="en-US" sz="1700" dirty="0"/>
              <a:t>ensuring equality, accessibility and inclusion within the educational system; </a:t>
            </a:r>
          </a:p>
          <a:p>
            <a:pPr>
              <a:lnSpc>
                <a:spcPct val="120000"/>
              </a:lnSpc>
              <a:buFont typeface="Wingdings" panose="05000000000000000000" pitchFamily="2" charset="2"/>
              <a:buChar char="Ø"/>
              <a:defRPr/>
            </a:pPr>
            <a:r>
              <a:rPr lang="en-US" sz="1700" dirty="0"/>
              <a:t>improving quality of education and science and upgrading result-oriented quality management and support systems; </a:t>
            </a:r>
          </a:p>
          <a:p>
            <a:pPr>
              <a:lnSpc>
                <a:spcPct val="120000"/>
              </a:lnSpc>
              <a:buFont typeface="Wingdings" panose="05000000000000000000" pitchFamily="2" charset="2"/>
              <a:buChar char="Ø"/>
              <a:defRPr/>
            </a:pPr>
            <a:r>
              <a:rPr lang="en-US" sz="1700" dirty="0"/>
              <a:t>ensuring autonomy and institutional development of educational institutions; </a:t>
            </a:r>
          </a:p>
          <a:p>
            <a:pPr>
              <a:lnSpc>
                <a:spcPct val="120000"/>
              </a:lnSpc>
              <a:buFont typeface="Wingdings" panose="05000000000000000000" pitchFamily="2" charset="2"/>
              <a:buChar char="Ø"/>
              <a:defRPr/>
            </a:pPr>
            <a:r>
              <a:rPr lang="en-US" sz="1700" dirty="0"/>
              <a:t>developing human resources at all levels within the systems of education and science; </a:t>
            </a:r>
          </a:p>
          <a:p>
            <a:pPr>
              <a:lnSpc>
                <a:spcPct val="120000"/>
              </a:lnSpc>
              <a:buFont typeface="Wingdings" panose="05000000000000000000" pitchFamily="2" charset="2"/>
              <a:buChar char="Ø"/>
              <a:defRPr/>
            </a:pPr>
            <a:r>
              <a:rPr lang="en-US" sz="1700" dirty="0"/>
              <a:t>enhancing community involvement and social partnership; </a:t>
            </a:r>
          </a:p>
          <a:p>
            <a:pPr>
              <a:lnSpc>
                <a:spcPct val="120000"/>
              </a:lnSpc>
              <a:buFont typeface="Wingdings" panose="05000000000000000000" pitchFamily="2" charset="2"/>
              <a:buChar char="Ø"/>
              <a:defRPr/>
            </a:pPr>
            <a:r>
              <a:rPr lang="en-US" sz="1700" dirty="0"/>
              <a:t>improving the education and science management system and upgrading the funding mechanisms thereof; </a:t>
            </a:r>
          </a:p>
        </p:txBody>
      </p:sp>
      <p:pic>
        <p:nvPicPr>
          <p:cNvPr id="4100" name="Picture 9" descr="Greater coat of arms of Georgi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3" y="514350"/>
            <a:ext cx="11763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4815" y="4368744"/>
            <a:ext cx="4018114" cy="248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1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altLang="en-US" sz="3600" dirty="0">
                <a:solidFill>
                  <a:schemeClr val="accent1"/>
                </a:solidFill>
              </a:rPr>
              <a:t>Educational </a:t>
            </a:r>
            <a:r>
              <a:rPr lang="en-US" altLang="en-US" sz="3600" dirty="0" err="1">
                <a:solidFill>
                  <a:schemeClr val="accent1"/>
                </a:solidFill>
              </a:rPr>
              <a:t>Programmes</a:t>
            </a:r>
            <a:endParaRPr lang="en-US" altLang="en-US" sz="3600" dirty="0">
              <a:solidFill>
                <a:schemeClr val="accent1"/>
              </a:solidFill>
            </a:endParaRPr>
          </a:p>
        </p:txBody>
      </p:sp>
      <p:sp>
        <p:nvSpPr>
          <p:cNvPr id="20483" name="Content Placeholder 2"/>
          <p:cNvSpPr>
            <a:spLocks noGrp="1"/>
          </p:cNvSpPr>
          <p:nvPr>
            <p:ph idx="1"/>
          </p:nvPr>
        </p:nvSpPr>
        <p:spPr>
          <a:xfrm>
            <a:off x="838200" y="1798638"/>
            <a:ext cx="10167938" cy="4351337"/>
          </a:xfrm>
        </p:spPr>
        <p:txBody>
          <a:bodyPr/>
          <a:lstStyle/>
          <a:p>
            <a:pPr>
              <a:defRPr/>
            </a:pPr>
            <a:r>
              <a:rPr lang="en-GB" altLang="en-US" sz="2000" i="1" dirty="0"/>
              <a:t>-Benchmarks, which defines competences of educational programmes with regard to specific directions or field/specialization considering appropriate levels of education is based on the National Qualifications Framework and European Qualifications Framework. Sector Benchmarks in Education was approved in 2018, ESD is underlined as an essential competence for future teachers. Starting from 2018 newly accredited programs will consist courses on SD, GCED, ESD.</a:t>
            </a:r>
          </a:p>
          <a:p>
            <a:pPr marL="0" indent="0">
              <a:buFont typeface="Arial" panose="020B0604020202020204" pitchFamily="34" charset="0"/>
              <a:buNone/>
              <a:defRPr/>
            </a:pPr>
            <a:r>
              <a:rPr lang="en-US" altLang="en-US" sz="2000" dirty="0"/>
              <a:t>“Teacher knows the goals and principles of sustainable development; Recognizes the principles of sustainable development in a person’s development; Teacher is socially and environmentally responsible and could apply </a:t>
            </a:r>
            <a:r>
              <a:rPr lang="en-GB" altLang="en-US" sz="2000" i="1" dirty="0"/>
              <a:t>SD, GCED, ESD related activities</a:t>
            </a:r>
            <a:r>
              <a:rPr lang="en-US" altLang="en-US" sz="2000" dirty="0"/>
              <a:t> into everyday work, to integrate in the subject goals”</a:t>
            </a:r>
          </a:p>
        </p:txBody>
      </p:sp>
      <p:pic>
        <p:nvPicPr>
          <p:cNvPr id="28676" name="Picture 5" descr="Image result for benchma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088" y="4833938"/>
            <a:ext cx="31099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82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0"/>
            <a:ext cx="10515600" cy="1325563"/>
          </a:xfrm>
        </p:spPr>
        <p:txBody>
          <a:bodyPr>
            <a:normAutofit/>
          </a:bodyPr>
          <a:lstStyle/>
          <a:p>
            <a:r>
              <a:rPr lang="en-US" sz="3600" b="1" dirty="0">
                <a:solidFill>
                  <a:schemeClr val="accent1"/>
                </a:solidFill>
              </a:rPr>
              <a:t>Unified Strategy for Education and Science for 2017-2021</a:t>
            </a:r>
            <a:endParaRPr lang="en-US" sz="3600" dirty="0">
              <a:solidFill>
                <a:schemeClr val="accent1"/>
              </a:solidFill>
            </a:endParaRPr>
          </a:p>
        </p:txBody>
      </p:sp>
      <p:sp>
        <p:nvSpPr>
          <p:cNvPr id="5123" name="Content Placeholder 2"/>
          <p:cNvSpPr>
            <a:spLocks noGrp="1"/>
          </p:cNvSpPr>
          <p:nvPr>
            <p:ph idx="1"/>
          </p:nvPr>
        </p:nvSpPr>
        <p:spPr>
          <a:xfrm>
            <a:off x="838200" y="1735863"/>
            <a:ext cx="10515600" cy="2632882"/>
          </a:xfrm>
        </p:spPr>
        <p:txBody>
          <a:bodyPr>
            <a:normAutofit fontScale="92500" lnSpcReduction="20000"/>
          </a:bodyPr>
          <a:lstStyle/>
          <a:p>
            <a:r>
              <a:rPr lang="en-US" sz="1600" dirty="0"/>
              <a:t>Education is one of the fundamental rights of a human being and a vital condition for sustainable development of the country. Therefore, ensuring quality and affordable education and science system is one of the main priorities of the Government of Georgia and is declared to be the cornerstone of country’s development.</a:t>
            </a:r>
          </a:p>
          <a:p>
            <a:r>
              <a:rPr lang="en-US" sz="1600" dirty="0"/>
              <a:t>Georgia has made significant progress in reforming the education system aimed at transforming the post-Soviet education system and creating a new system that would be in line with rapidly changing world demands and be competitive internationally. There are still many challenges to the quality of education and training services and equal access, among them - the link of the education with the </a:t>
            </a:r>
            <a:r>
              <a:rPr lang="en-US" sz="1600" dirty="0" err="1"/>
              <a:t>labour</a:t>
            </a:r>
            <a:r>
              <a:rPr lang="en-US" sz="1600" dirty="0"/>
              <a:t> market, promotion of the development of science and research.   </a:t>
            </a:r>
          </a:p>
          <a:p>
            <a:r>
              <a:rPr lang="en-US" sz="1600" dirty="0"/>
              <a:t>Vocational education in the modern world is no longer considered as a sphere developing narrow professional knowledge and skills, but as a life-long learning, self-realization, social welfare, employment and self-employment support system. The strategy reflects the social and economic priorities and objectives of the government of Georgia, whose implementation according to a particular action plan shall facilitate sustainable development of human resources, development of the capabilities and potential, opportunities for the employment. New programs are made not only on the development of professional skills (study of a craft, profession) but also basic (literacy, numeracy, etc.) and key skills (entrepreneurship, communication in foreign language, digital competences). </a:t>
            </a:r>
            <a:endParaRPr lang="en-US" altLang="en-US" sz="1600" dirty="0"/>
          </a:p>
          <a:p>
            <a:pPr marL="0" indent="0">
              <a:buFont typeface="Arial" panose="020B0604020202020204" pitchFamily="34" charset="0"/>
              <a:buNone/>
              <a:defRPr/>
            </a:pPr>
            <a:endParaRPr lang="en-US" altLang="en-US"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666" y="4368744"/>
            <a:ext cx="3319462" cy="248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97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63782" y="0"/>
            <a:ext cx="10190018" cy="1325563"/>
          </a:xfrm>
        </p:spPr>
        <p:txBody>
          <a:bodyPr/>
          <a:lstStyle/>
          <a:p>
            <a:pPr>
              <a:defRPr/>
            </a:pPr>
            <a:r>
              <a:rPr lang="en-US" sz="3600" b="1" dirty="0">
                <a:solidFill>
                  <a:schemeClr val="accent1"/>
                </a:solidFill>
              </a:rPr>
              <a:t>Unified Strategy for Education and Science for 2017-2021</a:t>
            </a:r>
            <a:endParaRPr lang="en-US" altLang="en-US" sz="3600" dirty="0"/>
          </a:p>
        </p:txBody>
      </p:sp>
      <p:sp>
        <p:nvSpPr>
          <p:cNvPr id="8195" name="Content Placeholder 2"/>
          <p:cNvSpPr>
            <a:spLocks noGrp="1"/>
          </p:cNvSpPr>
          <p:nvPr>
            <p:ph idx="1"/>
          </p:nvPr>
        </p:nvSpPr>
        <p:spPr>
          <a:xfrm>
            <a:off x="1163782" y="2163814"/>
            <a:ext cx="10190018" cy="4351337"/>
          </a:xfrm>
        </p:spPr>
        <p:txBody>
          <a:bodyPr>
            <a:normAutofit/>
          </a:bodyPr>
          <a:lstStyle/>
          <a:p>
            <a:pPr marL="0" indent="0">
              <a:buNone/>
            </a:pPr>
            <a:r>
              <a:rPr lang="en-US" sz="1800" dirty="0"/>
              <a:t>Purpose of VE is to increase the number of students in support of socio-economic development of the country and ensure their competitiveness by developing professional and general skills.</a:t>
            </a:r>
          </a:p>
          <a:p>
            <a:pPr marL="0" indent="0">
              <a:buNone/>
            </a:pPr>
            <a:r>
              <a:rPr lang="en-US" sz="1800" i="1" dirty="0"/>
              <a:t>Strategic objective 1. </a:t>
            </a:r>
            <a:r>
              <a:rPr lang="en-US" sz="1800" dirty="0"/>
              <a:t>Compliance of the vocational education with the requirements of the </a:t>
            </a:r>
            <a:r>
              <a:rPr lang="en-US" sz="1800" dirty="0" err="1"/>
              <a:t>labour</a:t>
            </a:r>
            <a:r>
              <a:rPr lang="en-US" sz="1800" dirty="0"/>
              <a:t> market and internationalization of the system</a:t>
            </a:r>
          </a:p>
          <a:p>
            <a:pPr marL="0" indent="0">
              <a:buNone/>
            </a:pPr>
            <a:r>
              <a:rPr lang="en-US" sz="1800" i="1" dirty="0"/>
              <a:t>Strategic objective 2:</a:t>
            </a:r>
            <a:r>
              <a:rPr lang="en-US" sz="1800" dirty="0"/>
              <a:t> Ensure access to vocational education based on the principle of lifelong learning</a:t>
            </a:r>
          </a:p>
          <a:p>
            <a:pPr marL="0" indent="0">
              <a:buNone/>
            </a:pPr>
            <a:r>
              <a:rPr lang="en-US" sz="1800" i="1" dirty="0"/>
              <a:t>Strategic objective 3: Popularization of professional education and increase of attractiveness</a:t>
            </a:r>
            <a:r>
              <a:rPr lang="en-US" sz="1800" dirty="0"/>
              <a:t>;</a:t>
            </a:r>
          </a:p>
          <a:p>
            <a:pPr marL="0" indent="0">
              <a:buNone/>
            </a:pPr>
            <a:endParaRPr lang="en-US" dirty="0"/>
          </a:p>
          <a:p>
            <a:pPr>
              <a:defRPr/>
            </a:pPr>
            <a:endParaRPr lang="en-US" altLang="en-US" dirty="0"/>
          </a:p>
        </p:txBody>
      </p:sp>
      <p:pic>
        <p:nvPicPr>
          <p:cNvPr id="1026" name="Picture 2" descr="Vocational colleges provide a safe learning environ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705" y="4336473"/>
            <a:ext cx="3784180" cy="252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4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solidFill>
              </a:rPr>
              <a:t>Vocational Education system governance is ensured based on publicity and transparency:</a:t>
            </a:r>
          </a:p>
        </p:txBody>
      </p:sp>
      <p:sp>
        <p:nvSpPr>
          <p:cNvPr id="3" name="Content Placeholder 2"/>
          <p:cNvSpPr>
            <a:spLocks noGrp="1"/>
          </p:cNvSpPr>
          <p:nvPr>
            <p:ph idx="1"/>
          </p:nvPr>
        </p:nvSpPr>
        <p:spPr>
          <a:xfrm>
            <a:off x="885371" y="3164114"/>
            <a:ext cx="8447315" cy="2704980"/>
          </a:xfrm>
        </p:spPr>
        <p:txBody>
          <a:bodyPr>
            <a:normAutofit fontScale="25000" lnSpcReduction="20000"/>
          </a:bodyPr>
          <a:lstStyle/>
          <a:p>
            <a:pPr>
              <a:lnSpc>
                <a:spcPct val="120000"/>
              </a:lnSpc>
            </a:pPr>
            <a:br>
              <a:rPr lang="en-US" sz="6400" dirty="0"/>
            </a:br>
            <a:br>
              <a:rPr lang="en-US" sz="6400" dirty="0"/>
            </a:br>
            <a:r>
              <a:rPr lang="en-US" sz="6400" b="1" dirty="0"/>
              <a:t>LEPL Education Management Information System  (EMIS)– </a:t>
            </a:r>
            <a:r>
              <a:rPr lang="en-US" sz="6400" dirty="0"/>
              <a:t>represents the entity responsible for efficient operation of vocational education electronic management system.</a:t>
            </a:r>
            <a:r>
              <a:rPr lang="en-US" sz="6400" b="1" dirty="0"/>
              <a:t>  </a:t>
            </a:r>
            <a:br>
              <a:rPr lang="en-US" sz="6400" dirty="0"/>
            </a:br>
            <a:r>
              <a:rPr lang="en-US" sz="6400" b="1" dirty="0"/>
              <a:t>LEPL National Center for Education Quality Enhancement (NCEQE) – </a:t>
            </a:r>
            <a:r>
              <a:rPr lang="en-US" sz="6400" dirty="0"/>
              <a:t>represents the entity under the Ministry being responsible for  quality assurance procedures at vocational education system.</a:t>
            </a:r>
            <a:r>
              <a:rPr lang="en-US" sz="6400" b="1" dirty="0"/>
              <a:t>   </a:t>
            </a:r>
            <a:br>
              <a:rPr lang="en-US" sz="6400" dirty="0"/>
            </a:br>
            <a:r>
              <a:rPr lang="en-US" sz="6400" b="1" dirty="0"/>
              <a:t>LEPL Teachers’ Professional Development Center (TPDC)  - </a:t>
            </a:r>
            <a:r>
              <a:rPr lang="en-US" sz="6400" dirty="0"/>
              <a:t>represents the entity responsible for development of programs to support TVET teachers and quality of education.  </a:t>
            </a:r>
            <a:br>
              <a:rPr lang="en-US" sz="6400" dirty="0"/>
            </a:br>
            <a:r>
              <a:rPr lang="en-US" sz="6400" b="1" dirty="0"/>
              <a:t>LEPL Education and Science Infrastructure Development Agency (ESIDA) – </a:t>
            </a:r>
            <a:r>
              <a:rPr lang="en-US" sz="6400" dirty="0"/>
              <a:t>represents the entity responsible for rehabilitation, construction and provision of inventory and technology.</a:t>
            </a:r>
            <a:br>
              <a:rPr lang="en-US" sz="6400" dirty="0"/>
            </a:br>
            <a:r>
              <a:rPr lang="en-US" sz="6400" b="1" dirty="0"/>
              <a:t>LEPL National Assessment and Examination Center  - </a:t>
            </a:r>
            <a:r>
              <a:rPr lang="en-US" sz="6400" dirty="0"/>
              <a:t>represents the entity responsible for organizing examination for enrolling the students on TVET programs as well as on short cycle programs.</a:t>
            </a:r>
            <a:r>
              <a:rPr lang="en-US" sz="6400" b="1" dirty="0"/>
              <a:t> </a:t>
            </a:r>
            <a:endParaRPr lang="en-US" sz="6400" dirty="0"/>
          </a:p>
          <a:p>
            <a:endParaRPr lang="en-US" dirty="0"/>
          </a:p>
        </p:txBody>
      </p:sp>
      <p:sp>
        <p:nvSpPr>
          <p:cNvPr id="4" name="Right Arrow 3"/>
          <p:cNvSpPr/>
          <p:nvPr/>
        </p:nvSpPr>
        <p:spPr>
          <a:xfrm>
            <a:off x="9405257" y="4492171"/>
            <a:ext cx="391886" cy="769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a:off x="8940800" y="3657600"/>
            <a:ext cx="856343" cy="2438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9985829" y="4692133"/>
            <a:ext cx="1959428" cy="461665"/>
          </a:xfrm>
          <a:prstGeom prst="rect">
            <a:avLst/>
          </a:prstGeom>
          <a:noFill/>
        </p:spPr>
        <p:txBody>
          <a:bodyPr wrap="square" rtlCol="0">
            <a:spAutoFit/>
          </a:bodyPr>
          <a:lstStyle/>
          <a:p>
            <a:r>
              <a:rPr lang="en-US" sz="2400" dirty="0"/>
              <a:t>Skills Agency</a:t>
            </a:r>
          </a:p>
        </p:txBody>
      </p:sp>
      <p:sp>
        <p:nvSpPr>
          <p:cNvPr id="7" name="Rectangle 6"/>
          <p:cNvSpPr/>
          <p:nvPr/>
        </p:nvSpPr>
        <p:spPr>
          <a:xfrm>
            <a:off x="865051" y="1820317"/>
            <a:ext cx="10522858" cy="1754326"/>
          </a:xfrm>
          <a:prstGeom prst="rect">
            <a:avLst/>
          </a:prstGeom>
        </p:spPr>
        <p:txBody>
          <a:bodyPr wrap="square">
            <a:spAutoFit/>
          </a:bodyPr>
          <a:lstStyle/>
          <a:p>
            <a:r>
              <a:rPr lang="en-US" b="1" dirty="0"/>
              <a:t>Georgian Government – </a:t>
            </a:r>
            <a:r>
              <a:rPr lang="en-US" dirty="0"/>
              <a:t>implements public  policy; defines the sector strategy; approves the rules and regulations defined by Law; establishes advisory board.</a:t>
            </a:r>
            <a:br>
              <a:rPr lang="en-US" dirty="0"/>
            </a:br>
            <a:r>
              <a:rPr lang="en-US" b="1" dirty="0"/>
              <a:t>Ministry of Education and Science – </a:t>
            </a:r>
            <a:r>
              <a:rPr lang="en-US" dirty="0"/>
              <a:t>implements public policy. Approves regulations referring to program implementation, student enrollment, teachers’ professional development.</a:t>
            </a:r>
            <a:br>
              <a:rPr lang="en-US" dirty="0"/>
            </a:br>
            <a:r>
              <a:rPr lang="en-US" b="1" dirty="0"/>
              <a:t>Vocational education institution/college – </a:t>
            </a:r>
            <a:r>
              <a:rPr lang="en-US" dirty="0"/>
              <a:t>legal entity, providing vocational education and short cycle programs, vocational training and retraining programs.</a:t>
            </a:r>
          </a:p>
        </p:txBody>
      </p:sp>
    </p:spTree>
    <p:extLst>
      <p:ext uri="{BB962C8B-B14F-4D97-AF65-F5344CB8AC3E}">
        <p14:creationId xmlns:p14="http://schemas.microsoft.com/office/powerpoint/2010/main" val="112743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0"/>
            <a:ext cx="10515600" cy="1325563"/>
          </a:xfrm>
        </p:spPr>
        <p:txBody>
          <a:bodyPr>
            <a:normAutofit/>
          </a:bodyPr>
          <a:lstStyle/>
          <a:p>
            <a:pPr>
              <a:defRPr/>
            </a:pPr>
            <a:r>
              <a:rPr lang="en-US" sz="2400" b="1" dirty="0">
                <a:solidFill>
                  <a:schemeClr val="accent1"/>
                </a:solidFill>
              </a:rPr>
              <a:t>The National Workshop on implementing the UNECE Strategy for ESD:</a:t>
            </a:r>
            <a:br>
              <a:rPr lang="en-US" sz="2400" b="1" dirty="0">
                <a:solidFill>
                  <a:schemeClr val="accent1"/>
                </a:solidFill>
              </a:rPr>
            </a:br>
            <a:r>
              <a:rPr lang="en-US" sz="2400" b="1" i="1" dirty="0">
                <a:solidFill>
                  <a:schemeClr val="accent1"/>
                </a:solidFill>
              </a:rPr>
              <a:t>“</a:t>
            </a:r>
            <a:r>
              <a:rPr lang="en-US" sz="2400" b="1" dirty="0">
                <a:solidFill>
                  <a:schemeClr val="accent1"/>
                </a:solidFill>
              </a:rPr>
              <a:t>Promoting Education for Sustainable Development through TVET in Georgia”</a:t>
            </a:r>
            <a:endParaRPr lang="en-US" altLang="en-US" sz="2400" b="1" dirty="0">
              <a:solidFill>
                <a:schemeClr val="accent1"/>
              </a:solidFill>
            </a:endParaRPr>
          </a:p>
        </p:txBody>
      </p:sp>
      <p:sp>
        <p:nvSpPr>
          <p:cNvPr id="8195" name="Content Placeholder 2"/>
          <p:cNvSpPr>
            <a:spLocks noGrp="1"/>
          </p:cNvSpPr>
          <p:nvPr>
            <p:ph idx="1"/>
          </p:nvPr>
        </p:nvSpPr>
        <p:spPr>
          <a:xfrm>
            <a:off x="838200" y="1692759"/>
            <a:ext cx="10924309" cy="2933534"/>
          </a:xfrm>
        </p:spPr>
        <p:txBody>
          <a:bodyPr>
            <a:noAutofit/>
          </a:bodyPr>
          <a:lstStyle/>
          <a:p>
            <a:r>
              <a:rPr lang="en-US" sz="1500" dirty="0"/>
              <a:t>The workshop was </a:t>
            </a:r>
            <a:r>
              <a:rPr lang="en-US" sz="1500" dirty="0" err="1"/>
              <a:t>was</a:t>
            </a:r>
            <a:r>
              <a:rPr lang="en-US" sz="1500" dirty="0"/>
              <a:t> organized by TPDC with the support of UNECE Secretariat and </a:t>
            </a:r>
            <a:r>
              <a:rPr lang="en-US" sz="1500" i="1" dirty="0"/>
              <a:t>Educational Cooperation Strategy of the Swiss State Secretariat for Education, Research and Innovation</a:t>
            </a:r>
            <a:r>
              <a:rPr lang="en-US" sz="1500" dirty="0"/>
              <a:t>.</a:t>
            </a:r>
          </a:p>
          <a:p>
            <a:pPr marL="0" indent="0">
              <a:buNone/>
            </a:pPr>
            <a:r>
              <a:rPr lang="en-US" sz="1500" dirty="0"/>
              <a:t>Participants of the workshop:</a:t>
            </a:r>
          </a:p>
          <a:p>
            <a:pPr>
              <a:buFont typeface="Wingdings" panose="05000000000000000000" pitchFamily="2" charset="2"/>
              <a:buChar char="ü"/>
            </a:pPr>
            <a:r>
              <a:rPr lang="en-US" sz="1500" dirty="0"/>
              <a:t>Experts from Switzerland, the United Kingdom, the Netherlands, Cyprus, Kyrgyzstan, Armenia, Belarus </a:t>
            </a:r>
          </a:p>
          <a:p>
            <a:pPr>
              <a:buFont typeface="Wingdings" panose="05000000000000000000" pitchFamily="2" charset="2"/>
              <a:buChar char="ü"/>
            </a:pPr>
            <a:r>
              <a:rPr lang="en-US" sz="1500" dirty="0"/>
              <a:t>Teachers of vocational education system, representatives of ministries, business community of Georgia, international organizations.</a:t>
            </a:r>
          </a:p>
          <a:p>
            <a:pPr marL="0" indent="0">
              <a:buNone/>
            </a:pPr>
            <a:r>
              <a:rPr lang="en-US" sz="1500" dirty="0"/>
              <a:t>The workshop was focused on the following main objectives: </a:t>
            </a:r>
          </a:p>
          <a:p>
            <a:pPr>
              <a:buFont typeface="Wingdings" panose="05000000000000000000" pitchFamily="2" charset="2"/>
              <a:buChar char="Ø"/>
            </a:pPr>
            <a:r>
              <a:rPr lang="en-US" sz="1500" dirty="0"/>
              <a:t>Providing an understanding of the content of ESD and SDGs in relevance to vocational education, especially for priority areas for Georgia </a:t>
            </a:r>
          </a:p>
          <a:p>
            <a:pPr>
              <a:buFont typeface="Wingdings" panose="05000000000000000000" pitchFamily="2" charset="2"/>
              <a:buChar char="Ø"/>
            </a:pPr>
            <a:r>
              <a:rPr lang="en-US" sz="1500" dirty="0"/>
              <a:t>Analyzing of the existing policy and priorities on national level in relevance with ESD and SDGs and possibilities to extent it. </a:t>
            </a:r>
          </a:p>
          <a:p>
            <a:pPr>
              <a:buFont typeface="Wingdings" panose="05000000000000000000" pitchFamily="2" charset="2"/>
              <a:buChar char="Ø"/>
            </a:pPr>
            <a:r>
              <a:rPr lang="en-US" sz="1500" dirty="0"/>
              <a:t>Determining the ways of embedding ESD principles into vocational education system, educational standards and programs.</a:t>
            </a:r>
          </a:p>
          <a:p>
            <a:pPr marL="0" indent="0">
              <a:buNone/>
            </a:pPr>
            <a:endParaRPr lang="en-US" sz="1500" dirty="0"/>
          </a:p>
          <a:p>
            <a:pPr>
              <a:defRPr/>
            </a:pPr>
            <a:endParaRPr lang="en-US" altLang="en-US" sz="15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34692"/>
            <a:ext cx="3340181" cy="222330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316" y="4634692"/>
            <a:ext cx="3335944" cy="22233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050" y="4626293"/>
            <a:ext cx="3352800" cy="223170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6949" y="4634692"/>
            <a:ext cx="3340181" cy="2223308"/>
          </a:xfrm>
          <a:prstGeom prst="rect">
            <a:avLst/>
          </a:prstGeom>
        </p:spPr>
      </p:pic>
    </p:spTree>
    <p:extLst>
      <p:ext uri="{BB962C8B-B14F-4D97-AF65-F5344CB8AC3E}">
        <p14:creationId xmlns:p14="http://schemas.microsoft.com/office/powerpoint/2010/main" val="333141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593" y="185427"/>
            <a:ext cx="10565130" cy="1450757"/>
          </a:xfrm>
        </p:spPr>
        <p:txBody>
          <a:bodyPr>
            <a:noAutofit/>
          </a:bodyPr>
          <a:lstStyle/>
          <a:p>
            <a:r>
              <a:rPr lang="en-US" sz="2800" b="1" dirty="0">
                <a:solidFill>
                  <a:schemeClr val="accent1"/>
                </a:solidFill>
              </a:rPr>
              <a:t>The National Workshop on implementing the UNECE Strategy for ESD:</a:t>
            </a:r>
            <a:br>
              <a:rPr lang="en-US" sz="2800" b="1" dirty="0">
                <a:solidFill>
                  <a:schemeClr val="accent1"/>
                </a:solidFill>
              </a:rPr>
            </a:br>
            <a:r>
              <a:rPr lang="en-US" sz="2800" b="1" i="1" dirty="0">
                <a:solidFill>
                  <a:schemeClr val="accent1"/>
                </a:solidFill>
              </a:rPr>
              <a:t>“</a:t>
            </a:r>
            <a:r>
              <a:rPr lang="en-US" sz="2800" b="1" dirty="0">
                <a:solidFill>
                  <a:schemeClr val="accent1"/>
                </a:solidFill>
              </a:rPr>
              <a:t>Promoting Education for Sustainable Development through TVET in Georgia”</a:t>
            </a:r>
            <a:br>
              <a:rPr lang="en-US" sz="2800" dirty="0"/>
            </a:br>
            <a:endParaRPr lang="en-US" sz="2800" dirty="0"/>
          </a:p>
        </p:txBody>
      </p:sp>
      <p:sp>
        <p:nvSpPr>
          <p:cNvPr id="3" name="Content Placeholder 2"/>
          <p:cNvSpPr>
            <a:spLocks noGrp="1"/>
          </p:cNvSpPr>
          <p:nvPr>
            <p:ph idx="1"/>
          </p:nvPr>
        </p:nvSpPr>
        <p:spPr>
          <a:xfrm>
            <a:off x="1195993" y="1880371"/>
            <a:ext cx="10565130" cy="4023360"/>
          </a:xfrm>
        </p:spPr>
        <p:txBody>
          <a:bodyPr>
            <a:normAutofit fontScale="92500" lnSpcReduction="10000"/>
          </a:bodyPr>
          <a:lstStyle/>
          <a:p>
            <a:pPr marL="0" indent="0">
              <a:buNone/>
            </a:pPr>
            <a:r>
              <a:rPr lang="en-US" dirty="0"/>
              <a:t>The questionnaire was electronically distributed to the participants. The responses served to set agenda. The expectations of the workshop participants were high</a:t>
            </a:r>
          </a:p>
          <a:p>
            <a:pPr marL="0" indent="0">
              <a:buNone/>
            </a:pPr>
            <a:r>
              <a:rPr lang="en-US" sz="2000" dirty="0"/>
              <a:t>On the first day International participants shared their visions, strategy directions, researches and best practices of integration of ESD</a:t>
            </a:r>
          </a:p>
          <a:p>
            <a:r>
              <a:rPr lang="en-US" sz="2000" dirty="0"/>
              <a:t>National strategy, law on VET were discussed as well as programs that focuses on 8 transversal competences to be developed through the teaching and learning;</a:t>
            </a:r>
          </a:p>
          <a:p>
            <a:r>
              <a:rPr lang="en-US" sz="2000" dirty="0"/>
              <a:t>Participants made recommendations on Standards and Code of Ethics of Teacher to ensure the ESD and SD principles are embedded. The revision of the frameworks is ongoing;</a:t>
            </a:r>
          </a:p>
          <a:p>
            <a:r>
              <a:rPr lang="en-US" sz="2000" dirty="0"/>
              <a:t>One session was dedicated how to develop educational programs using sustainability compass to ensure all three dimensions of SD are addressed in a holistic way;</a:t>
            </a:r>
          </a:p>
          <a:p>
            <a:r>
              <a:rPr lang="en-US" sz="2000" dirty="0"/>
              <a:t>Field visit was organized for the international experts to the college “</a:t>
            </a:r>
            <a:r>
              <a:rPr lang="en-US" sz="2000" dirty="0" err="1"/>
              <a:t>Spectri</a:t>
            </a:r>
            <a:r>
              <a:rPr lang="en-US" sz="2000" dirty="0"/>
              <a:t>”</a:t>
            </a:r>
          </a:p>
          <a:p>
            <a:r>
              <a:rPr lang="en-US" sz="2000" dirty="0"/>
              <a:t>Recommendations were developed at the end of the workshop </a:t>
            </a:r>
          </a:p>
          <a:p>
            <a:endParaRPr lang="en-US" sz="2000" dirty="0"/>
          </a:p>
        </p:txBody>
      </p:sp>
    </p:spTree>
    <p:extLst>
      <p:ext uri="{BB962C8B-B14F-4D97-AF65-F5344CB8AC3E}">
        <p14:creationId xmlns:p14="http://schemas.microsoft.com/office/powerpoint/2010/main" val="117544012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2F79B5BE87D40B73359BB004DC9B5" ma:contentTypeVersion="13" ma:contentTypeDescription="Create a new document." ma:contentTypeScope="" ma:versionID="93d411ef5aa4a56da25ac9ca9222c32d">
  <xsd:schema xmlns:xsd="http://www.w3.org/2001/XMLSchema" xmlns:xs="http://www.w3.org/2001/XMLSchema" xmlns:p="http://schemas.microsoft.com/office/2006/metadata/properties" xmlns:ns2="99a2c2c3-fdcf-4e63-9c12-39b3de610a76" xmlns:ns3="a20aa909-956d-4941-9e8e-d4bf2c5fe97e" targetNamespace="http://schemas.microsoft.com/office/2006/metadata/properties" ma:root="true" ma:fieldsID="b963b049bc38fe8f0139999319136785" ns2:_="" ns3:_="">
    <xsd:import namespace="99a2c2c3-fdcf-4e63-9c12-39b3de610a76"/>
    <xsd:import namespace="a20aa909-956d-4941-9e8e-d4bf2c5fe9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c2c3-fdcf-4e63-9c12-39b3de610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0aa909-956d-4941-9e8e-d4bf2c5fe9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99a2c2c3-fdcf-4e63-9c12-39b3de610a76" xsi:nil="true"/>
  </documentManagement>
</p:properties>
</file>

<file path=customXml/itemProps1.xml><?xml version="1.0" encoding="utf-8"?>
<ds:datastoreItem xmlns:ds="http://schemas.openxmlformats.org/officeDocument/2006/customXml" ds:itemID="{E095488B-82C4-4F99-AA84-A7CA5CA90E4B}"/>
</file>

<file path=customXml/itemProps2.xml><?xml version="1.0" encoding="utf-8"?>
<ds:datastoreItem xmlns:ds="http://schemas.openxmlformats.org/officeDocument/2006/customXml" ds:itemID="{505D9DD4-789F-47C1-B176-17BA01F4F4DD}"/>
</file>

<file path=customXml/itemProps3.xml><?xml version="1.0" encoding="utf-8"?>
<ds:datastoreItem xmlns:ds="http://schemas.openxmlformats.org/officeDocument/2006/customXml" ds:itemID="{C9C9F8B8-0824-47F7-AA12-6A6E7885EC02}"/>
</file>

<file path=docProps/app.xml><?xml version="1.0" encoding="utf-8"?>
<Properties xmlns="http://schemas.openxmlformats.org/officeDocument/2006/extended-properties" xmlns:vt="http://schemas.openxmlformats.org/officeDocument/2006/docPropsVTypes">
  <Template>Retrospect</Template>
  <TotalTime>333</TotalTime>
  <Words>1587</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Sylfaen</vt:lpstr>
      <vt:lpstr>Wingdings</vt:lpstr>
      <vt:lpstr>Retrospect</vt:lpstr>
      <vt:lpstr>ESD in TVET Georgia </vt:lpstr>
      <vt:lpstr>The Global Crisis</vt:lpstr>
      <vt:lpstr>Government Programme The long-term strategy and interventions:  </vt:lpstr>
      <vt:lpstr>Educational Programmes</vt:lpstr>
      <vt:lpstr>Unified Strategy for Education and Science for 2017-2021</vt:lpstr>
      <vt:lpstr>Unified Strategy for Education and Science for 2017-2021</vt:lpstr>
      <vt:lpstr>Vocational Education system governance is ensured based on publicity and transparency:</vt:lpstr>
      <vt:lpstr>The National Workshop on implementing the UNECE Strategy for ESD: “Promoting Education for Sustainable Development through TVET in Georgia”</vt:lpstr>
      <vt:lpstr>The National Workshop on implementing the UNECE Strategy for ESD: “Promoting Education for Sustainable Development through TVET in Georgia” </vt:lpstr>
      <vt:lpstr>Recommendations from the participants</vt:lpstr>
      <vt:lpstr>Professional Standards for Vocational Education Teacher </vt:lpstr>
      <vt:lpstr>Education e-House Project aims and objectives</vt:lpstr>
      <vt:lpstr>PowerPoint Presentation</vt:lpstr>
      <vt:lpstr>Comments,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on Education and Policy Documents in Georgia</dc:title>
  <dc:creator>Manana Ratiani</dc:creator>
  <cp:lastModifiedBy>Nona ILIUKHINA</cp:lastModifiedBy>
  <cp:revision>35</cp:revision>
  <dcterms:created xsi:type="dcterms:W3CDTF">2019-04-26T10:33:19Z</dcterms:created>
  <dcterms:modified xsi:type="dcterms:W3CDTF">2021-03-29T07:49:48Z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0x010100B302F79B5BE87D40B73359BB004DC9B5</vt:lpwstr>
  </property>
</Properties>
</file>