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trictFirstAndLastChars="0" saveSubsetFonts="1" autoCompressPictures="0">
  <p:sldMasterIdLst>
    <p:sldMasterId id="2147483648" r:id="rId1"/>
  </p:sldMasterIdLst>
  <p:notesMasterIdLst>
    <p:notesMasterId r:id="rId14"/>
  </p:notesMasterIdLst>
  <p:handoutMasterIdLst>
    <p:handoutMasterId r:id="rId15"/>
  </p:handoutMasterIdLst>
  <p:sldIdLst>
    <p:sldId id="256" r:id="rId2"/>
    <p:sldId id="258" r:id="rId3"/>
    <p:sldId id="301" r:id="rId4"/>
    <p:sldId id="302" r:id="rId5"/>
    <p:sldId id="303" r:id="rId6"/>
    <p:sldId id="304" r:id="rId7"/>
    <p:sldId id="305" r:id="rId8"/>
    <p:sldId id="306" r:id="rId9"/>
    <p:sldId id="309" r:id="rId10"/>
    <p:sldId id="307" r:id="rId11"/>
    <p:sldId id="300" r:id="rId12"/>
    <p:sldId id="308" r:id="rId13"/>
  </p:sldIdLst>
  <p:sldSz cx="12188825" cy="6858000"/>
  <p:notesSz cx="6858000" cy="9144000"/>
  <p:defaultTextStyle>
    <a:defPPr>
      <a:defRPr lang="de-DE"/>
    </a:defPPr>
    <a:lvl1pPr algn="l" rtl="0" fontAlgn="base">
      <a:spcBef>
        <a:spcPct val="0"/>
      </a:spcBef>
      <a:spcAft>
        <a:spcPct val="0"/>
      </a:spcAft>
      <a:defRPr sz="2400" kern="1200">
        <a:solidFill>
          <a:schemeClr val="tx1"/>
        </a:solidFill>
        <a:latin typeface="Arial" pitchFamily="34" charset="0"/>
        <a:ea typeface="ヒラギノ角ゴ Pro W3" pitchFamily="98" charset="-128"/>
        <a:cs typeface="+mn-cs"/>
      </a:defRPr>
    </a:lvl1pPr>
    <a:lvl2pPr marL="457200" algn="l" rtl="0" fontAlgn="base">
      <a:spcBef>
        <a:spcPct val="0"/>
      </a:spcBef>
      <a:spcAft>
        <a:spcPct val="0"/>
      </a:spcAft>
      <a:defRPr sz="2400" kern="1200">
        <a:solidFill>
          <a:schemeClr val="tx1"/>
        </a:solidFill>
        <a:latin typeface="Arial" pitchFamily="34" charset="0"/>
        <a:ea typeface="ヒラギノ角ゴ Pro W3" pitchFamily="98" charset="-128"/>
        <a:cs typeface="+mn-cs"/>
      </a:defRPr>
    </a:lvl2pPr>
    <a:lvl3pPr marL="914400" algn="l" rtl="0" fontAlgn="base">
      <a:spcBef>
        <a:spcPct val="0"/>
      </a:spcBef>
      <a:spcAft>
        <a:spcPct val="0"/>
      </a:spcAft>
      <a:defRPr sz="2400" kern="1200">
        <a:solidFill>
          <a:schemeClr val="tx1"/>
        </a:solidFill>
        <a:latin typeface="Arial" pitchFamily="34" charset="0"/>
        <a:ea typeface="ヒラギノ角ゴ Pro W3" pitchFamily="98" charset="-128"/>
        <a:cs typeface="+mn-cs"/>
      </a:defRPr>
    </a:lvl3pPr>
    <a:lvl4pPr marL="1371600" algn="l" rtl="0" fontAlgn="base">
      <a:spcBef>
        <a:spcPct val="0"/>
      </a:spcBef>
      <a:spcAft>
        <a:spcPct val="0"/>
      </a:spcAft>
      <a:defRPr sz="2400" kern="1200">
        <a:solidFill>
          <a:schemeClr val="tx1"/>
        </a:solidFill>
        <a:latin typeface="Arial" pitchFamily="34" charset="0"/>
        <a:ea typeface="ヒラギノ角ゴ Pro W3" pitchFamily="98" charset="-128"/>
        <a:cs typeface="+mn-cs"/>
      </a:defRPr>
    </a:lvl4pPr>
    <a:lvl5pPr marL="1828800" algn="l" rtl="0" fontAlgn="base">
      <a:spcBef>
        <a:spcPct val="0"/>
      </a:spcBef>
      <a:spcAft>
        <a:spcPct val="0"/>
      </a:spcAft>
      <a:defRPr sz="2400" kern="1200">
        <a:solidFill>
          <a:schemeClr val="tx1"/>
        </a:solidFill>
        <a:latin typeface="Arial" pitchFamily="34" charset="0"/>
        <a:ea typeface="ヒラギノ角ゴ Pro W3" pitchFamily="98" charset="-128"/>
        <a:cs typeface="+mn-cs"/>
      </a:defRPr>
    </a:lvl5pPr>
    <a:lvl6pPr marL="2286000" algn="l" defTabSz="914400" rtl="0" eaLnBrk="1" latinLnBrk="0" hangingPunct="1">
      <a:defRPr sz="2400" kern="1200">
        <a:solidFill>
          <a:schemeClr val="tx1"/>
        </a:solidFill>
        <a:latin typeface="Arial" pitchFamily="34" charset="0"/>
        <a:ea typeface="ヒラギノ角ゴ Pro W3" pitchFamily="98" charset="-128"/>
        <a:cs typeface="+mn-cs"/>
      </a:defRPr>
    </a:lvl6pPr>
    <a:lvl7pPr marL="2743200" algn="l" defTabSz="914400" rtl="0" eaLnBrk="1" latinLnBrk="0" hangingPunct="1">
      <a:defRPr sz="2400" kern="1200">
        <a:solidFill>
          <a:schemeClr val="tx1"/>
        </a:solidFill>
        <a:latin typeface="Arial" pitchFamily="34" charset="0"/>
        <a:ea typeface="ヒラギノ角ゴ Pro W3" pitchFamily="98" charset="-128"/>
        <a:cs typeface="+mn-cs"/>
      </a:defRPr>
    </a:lvl7pPr>
    <a:lvl8pPr marL="3200400" algn="l" defTabSz="914400" rtl="0" eaLnBrk="1" latinLnBrk="0" hangingPunct="1">
      <a:defRPr sz="2400" kern="1200">
        <a:solidFill>
          <a:schemeClr val="tx1"/>
        </a:solidFill>
        <a:latin typeface="Arial" pitchFamily="34" charset="0"/>
        <a:ea typeface="ヒラギノ角ゴ Pro W3" pitchFamily="98" charset="-128"/>
        <a:cs typeface="+mn-cs"/>
      </a:defRPr>
    </a:lvl8pPr>
    <a:lvl9pPr marL="3657600" algn="l" defTabSz="914400" rtl="0" eaLnBrk="1" latinLnBrk="0" hangingPunct="1">
      <a:defRPr sz="2400" kern="1200">
        <a:solidFill>
          <a:schemeClr val="tx1"/>
        </a:solidFill>
        <a:latin typeface="Arial" pitchFamily="34" charset="0"/>
        <a:ea typeface="ヒラギノ角ゴ Pro W3" pitchFamily="98" charset="-128"/>
        <a:cs typeface="+mn-cs"/>
      </a:defRPr>
    </a:lvl9pPr>
  </p:defaultTextStyle>
  <p:extLst>
    <p:ext uri="{EFAFB233-063F-42B5-8137-9DF3F51BA10A}">
      <p15:sldGuideLst xmlns:p15="http://schemas.microsoft.com/office/powerpoint/2012/main">
        <p15:guide id="1" orient="horz" pos="2160">
          <p15:clr>
            <a:srgbClr val="A4A3A4"/>
          </p15:clr>
        </p15:guide>
        <p15:guide id="2" orient="horz" pos="432">
          <p15:clr>
            <a:srgbClr val="A4A3A4"/>
          </p15:clr>
        </p15:guide>
        <p15:guide id="3" pos="3839">
          <p15:clr>
            <a:srgbClr val="A4A3A4"/>
          </p15:clr>
        </p15:guide>
        <p15:guide id="4" pos="7177">
          <p15:clr>
            <a:srgbClr val="A4A3A4"/>
          </p15:clr>
        </p15:guide>
        <p15:guide id="5" pos="6687">
          <p15:clr>
            <a:srgbClr val="A4A3A4"/>
          </p15:clr>
        </p15:guide>
        <p15:guide id="6" pos="935">
          <p15:clr>
            <a:srgbClr val="A4A3A4"/>
          </p15:clr>
        </p15:guide>
        <p15:guide id="7" pos="507">
          <p15:clr>
            <a:srgbClr val="A4A3A4"/>
          </p15:clr>
        </p15:guide>
        <p15:guide id="8" pos="44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1E1"/>
    <a:srgbClr val="FFFFFF"/>
    <a:srgbClr val="FFCCCC"/>
    <a:srgbClr val="E3B692"/>
    <a:srgbClr val="7C4E89"/>
    <a:srgbClr val="AE0C12"/>
    <a:srgbClr val="C29D00"/>
    <a:srgbClr val="92BCA3"/>
    <a:srgbClr val="C75809"/>
    <a:srgbClr val="0088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64" autoAdjust="0"/>
    <p:restoredTop sz="94660"/>
  </p:normalViewPr>
  <p:slideViewPr>
    <p:cSldViewPr snapToGrid="0" snapToObjects="1">
      <p:cViewPr varScale="1">
        <p:scale>
          <a:sx n="57" d="100"/>
          <a:sy n="57" d="100"/>
        </p:scale>
        <p:origin x="768" y="78"/>
      </p:cViewPr>
      <p:guideLst>
        <p:guide orient="horz" pos="2160"/>
        <p:guide orient="horz" pos="432"/>
        <p:guide pos="3839"/>
        <p:guide pos="7177"/>
        <p:guide pos="6687"/>
        <p:guide pos="935"/>
        <p:guide pos="507"/>
        <p:guide pos="44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54" d="100"/>
          <a:sy n="54" d="100"/>
        </p:scale>
        <p:origin x="-2814"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dirty="0"/>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F5D5139-A060-4210-9399-058FD86F0502}" type="datetimeFigureOut">
              <a:rPr lang="de-DE" smtClean="0"/>
              <a:t>13.04.2021</a:t>
            </a:fld>
            <a:endParaRPr lang="de-DE"/>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074D8F7-9269-4929-A566-B2612B95EFEA}" type="slidenum">
              <a:rPr lang="de-DE" smtClean="0"/>
              <a:t>‹#›</a:t>
            </a:fld>
            <a:endParaRPr lang="de-DE"/>
          </a:p>
        </p:txBody>
      </p:sp>
    </p:spTree>
    <p:extLst>
      <p:ext uri="{BB962C8B-B14F-4D97-AF65-F5344CB8AC3E}">
        <p14:creationId xmlns:p14="http://schemas.microsoft.com/office/powerpoint/2010/main" val="39614377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charset="0"/>
                <a:ea typeface="ヒラギノ角ゴ Pro W3" pitchFamily="-106" charset="-128"/>
                <a:cs typeface="+mn-cs"/>
              </a:defRPr>
            </a:lvl1pPr>
          </a:lstStyle>
          <a:p>
            <a:pPr>
              <a:defRPr/>
            </a:pPr>
            <a:endParaRPr lang="de-DE"/>
          </a:p>
        </p:txBody>
      </p:sp>
      <p:sp>
        <p:nvSpPr>
          <p:cNvPr id="13315"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charset="0"/>
                <a:ea typeface="ヒラギノ角ゴ Pro W3" pitchFamily="-106" charset="-128"/>
                <a:cs typeface="+mn-cs"/>
              </a:defRPr>
            </a:lvl1pPr>
          </a:lstStyle>
          <a:p>
            <a:pPr>
              <a:defRPr/>
            </a:pPr>
            <a:endParaRPr lang="de-DE"/>
          </a:p>
        </p:txBody>
      </p:sp>
      <p:sp>
        <p:nvSpPr>
          <p:cNvPr id="14340" name="Rectangle 4"/>
          <p:cNvSpPr>
            <a:spLocks noGrp="1" noRot="1" noChangeAspect="1" noChangeArrowheads="1" noTextEdit="1"/>
          </p:cNvSpPr>
          <p:nvPr>
            <p:ph type="sldImg" idx="2"/>
          </p:nvPr>
        </p:nvSpPr>
        <p:spPr bwMode="auto">
          <a:xfrm>
            <a:off x="382588" y="685800"/>
            <a:ext cx="6092825"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1331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charset="0"/>
                <a:ea typeface="ヒラギノ角ゴ Pro W3" pitchFamily="-106" charset="-128"/>
                <a:cs typeface="+mn-cs"/>
              </a:defRPr>
            </a:lvl1pPr>
          </a:lstStyle>
          <a:p>
            <a:pPr>
              <a:defRPr/>
            </a:pPr>
            <a:endParaRPr lang="de-DE"/>
          </a:p>
        </p:txBody>
      </p:sp>
      <p:sp>
        <p:nvSpPr>
          <p:cNvPr id="1331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charset="0"/>
                <a:ea typeface="ヒラギノ角ゴ Pro W3" pitchFamily="-106" charset="-128"/>
                <a:cs typeface="+mn-cs"/>
              </a:defRPr>
            </a:lvl1pPr>
          </a:lstStyle>
          <a:p>
            <a:pPr>
              <a:defRPr/>
            </a:pPr>
            <a:fld id="{ECD4F02B-1D0B-47AF-B2BD-098BEAEE9151}" type="slidenum">
              <a:rPr lang="de-DE"/>
              <a:pPr>
                <a:defRPr/>
              </a:pPr>
              <a:t>‹#›</a:t>
            </a:fld>
            <a:endParaRPr lang="de-DE"/>
          </a:p>
        </p:txBody>
      </p:sp>
    </p:spTree>
    <p:extLst>
      <p:ext uri="{BB962C8B-B14F-4D97-AF65-F5344CB8AC3E}">
        <p14:creationId xmlns:p14="http://schemas.microsoft.com/office/powerpoint/2010/main" val="428476942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98" charset="0"/>
        <a:ea typeface="ヒラギノ角ゴ Pro W3" pitchFamily="98" charset="-128"/>
        <a:cs typeface="ヒラギノ角ゴ Pro W3" pitchFamily="98" charset="-128"/>
      </a:defRPr>
    </a:lvl1pPr>
    <a:lvl2pPr marL="457200" algn="l" rtl="0" fontAlgn="base">
      <a:spcBef>
        <a:spcPct val="30000"/>
      </a:spcBef>
      <a:spcAft>
        <a:spcPct val="0"/>
      </a:spcAft>
      <a:defRPr sz="1200" kern="1200">
        <a:solidFill>
          <a:schemeClr val="tx1"/>
        </a:solidFill>
        <a:latin typeface="Arial" pitchFamily="98" charset="0"/>
        <a:ea typeface="ヒラギノ角ゴ Pro W3" pitchFamily="98" charset="-128"/>
        <a:cs typeface="ヒラギノ角ゴ Pro W3" pitchFamily="98" charset="-128"/>
      </a:defRPr>
    </a:lvl2pPr>
    <a:lvl3pPr marL="914400" algn="l" rtl="0" fontAlgn="base">
      <a:spcBef>
        <a:spcPct val="30000"/>
      </a:spcBef>
      <a:spcAft>
        <a:spcPct val="0"/>
      </a:spcAft>
      <a:defRPr sz="1200" kern="1200">
        <a:solidFill>
          <a:schemeClr val="tx1"/>
        </a:solidFill>
        <a:latin typeface="Arial" pitchFamily="98" charset="0"/>
        <a:ea typeface="ヒラギノ角ゴ Pro W3" pitchFamily="98" charset="-128"/>
        <a:cs typeface="ヒラギノ角ゴ Pro W3" pitchFamily="98" charset="-128"/>
      </a:defRPr>
    </a:lvl3pPr>
    <a:lvl4pPr marL="1371600" algn="l" rtl="0" fontAlgn="base">
      <a:spcBef>
        <a:spcPct val="30000"/>
      </a:spcBef>
      <a:spcAft>
        <a:spcPct val="0"/>
      </a:spcAft>
      <a:defRPr sz="1200" kern="1200">
        <a:solidFill>
          <a:schemeClr val="tx1"/>
        </a:solidFill>
        <a:latin typeface="Arial" pitchFamily="98" charset="0"/>
        <a:ea typeface="ヒラギノ角ゴ Pro W3" pitchFamily="98" charset="-128"/>
        <a:cs typeface="ヒラギノ角ゴ Pro W3" pitchFamily="98" charset="-128"/>
      </a:defRPr>
    </a:lvl4pPr>
    <a:lvl5pPr marL="1828800" algn="l" rtl="0" fontAlgn="base">
      <a:spcBef>
        <a:spcPct val="30000"/>
      </a:spcBef>
      <a:spcAft>
        <a:spcPct val="0"/>
      </a:spcAft>
      <a:defRPr sz="1200" kern="1200">
        <a:solidFill>
          <a:schemeClr val="tx1"/>
        </a:solidFill>
        <a:latin typeface="Arial" pitchFamily="98" charset="0"/>
        <a:ea typeface="ヒラギノ角ゴ Pro W3" pitchFamily="98" charset="-128"/>
        <a:cs typeface="ヒラギノ角ゴ Pro W3" pitchFamily="98" charset="-128"/>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folie">
    <p:spTree>
      <p:nvGrpSpPr>
        <p:cNvPr id="1" name=""/>
        <p:cNvGrpSpPr/>
        <p:nvPr/>
      </p:nvGrpSpPr>
      <p:grpSpPr>
        <a:xfrm>
          <a:off x="0" y="0"/>
          <a:ext cx="0" cy="0"/>
          <a:chOff x="0" y="0"/>
          <a:chExt cx="0" cy="0"/>
        </a:xfrm>
      </p:grpSpPr>
      <p:sp>
        <p:nvSpPr>
          <p:cNvPr id="6" name="Line 7"/>
          <p:cNvSpPr>
            <a:spLocks noChangeAspect="1" noChangeShapeType="1"/>
          </p:cNvSpPr>
          <p:nvPr userDrawn="1"/>
        </p:nvSpPr>
        <p:spPr bwMode="auto">
          <a:xfrm>
            <a:off x="811213" y="6172200"/>
            <a:ext cx="10583862" cy="0"/>
          </a:xfrm>
          <a:prstGeom prst="line">
            <a:avLst/>
          </a:prstGeom>
          <a:noFill/>
          <a:ln w="9525">
            <a:solidFill>
              <a:schemeClr val="tx1"/>
            </a:solidFill>
            <a:round/>
            <a:headEnd/>
            <a:tailEnd/>
          </a:ln>
        </p:spPr>
        <p:txBody>
          <a:bodyPr wrap="none" anchor="ctr"/>
          <a:lstStyle/>
          <a:p>
            <a:pPr eaLnBrk="0" hangingPunct="0">
              <a:defRPr/>
            </a:pPr>
            <a:r>
              <a:rPr lang="en-GB" noProof="0" dirty="0">
                <a:latin typeface="Arial" pitchFamily="-106" charset="0"/>
                <a:ea typeface="ヒラギノ角ゴ Pro W3" pitchFamily="-106" charset="-128"/>
              </a:rPr>
              <a:t> </a:t>
            </a:r>
          </a:p>
        </p:txBody>
      </p:sp>
      <p:sp>
        <p:nvSpPr>
          <p:cNvPr id="13" name="Rectangle 2"/>
          <p:cNvSpPr>
            <a:spLocks noGrp="1" noChangeArrowheads="1"/>
          </p:cNvSpPr>
          <p:nvPr>
            <p:ph type="ctrTitle" hasCustomPrompt="1"/>
          </p:nvPr>
        </p:nvSpPr>
        <p:spPr>
          <a:xfrm>
            <a:off x="1484313" y="1143000"/>
            <a:ext cx="9105900" cy="646331"/>
          </a:xfrm>
        </p:spPr>
        <p:txBody>
          <a:bodyPr>
            <a:spAutoFit/>
          </a:bodyPr>
          <a:lstStyle>
            <a:lvl1pPr>
              <a:defRPr sz="3600">
                <a:solidFill>
                  <a:schemeClr val="tx1"/>
                </a:solidFill>
              </a:defRPr>
            </a:lvl1pPr>
          </a:lstStyle>
          <a:p>
            <a:r>
              <a:rPr lang="en-GB" noProof="0" dirty="0"/>
              <a:t>Title</a:t>
            </a:r>
          </a:p>
        </p:txBody>
      </p:sp>
      <p:sp>
        <p:nvSpPr>
          <p:cNvPr id="14" name="Rectangle 3"/>
          <p:cNvSpPr>
            <a:spLocks noGrp="1" noChangeArrowheads="1"/>
          </p:cNvSpPr>
          <p:nvPr>
            <p:ph type="subTitle" idx="1" hasCustomPrompt="1"/>
          </p:nvPr>
        </p:nvSpPr>
        <p:spPr>
          <a:xfrm>
            <a:off x="1484313" y="2971800"/>
            <a:ext cx="9105900" cy="1676400"/>
          </a:xfrm>
          <a:prstGeom prst="rect">
            <a:avLst/>
          </a:prstGeom>
        </p:spPr>
        <p:txBody>
          <a:bodyPr/>
          <a:lstStyle>
            <a:lvl1pPr marL="0" indent="0">
              <a:buFontTx/>
              <a:buNone/>
              <a:defRPr sz="2000" baseline="0"/>
            </a:lvl1pPr>
          </a:lstStyle>
          <a:p>
            <a:r>
              <a:rPr lang="en-GB" noProof="0" dirty="0"/>
              <a:t>Subtitle</a:t>
            </a:r>
          </a:p>
          <a:p>
            <a:r>
              <a:rPr lang="en-GB" noProof="0" dirty="0"/>
              <a:t>Name, Date, Location etc.</a:t>
            </a:r>
          </a:p>
          <a:p>
            <a:endParaRPr lang="en-GB" noProof="0" dirty="0"/>
          </a:p>
        </p:txBody>
      </p:sp>
      <p:pic>
        <p:nvPicPr>
          <p:cNvPr id="1026" name="Picture 2"/>
          <p:cNvPicPr>
            <a:picLocks noChangeAspect="1" noChangeArrowheads="1"/>
          </p:cNvPicPr>
          <p:nvPr userDrawn="1"/>
        </p:nvPicPr>
        <p:blipFill>
          <a:blip r:embed="rId2">
            <a:extLst>
              <a:ext uri="{28A0092B-C50C-407E-A947-70E740481C1C}">
                <a14:useLocalDpi xmlns:a14="http://schemas.microsoft.com/office/drawing/2010/main"/>
              </a:ext>
            </a:extLst>
          </a:blip>
          <a:srcRect/>
          <a:stretch>
            <a:fillRect/>
          </a:stretch>
        </p:blipFill>
        <p:spPr bwMode="auto">
          <a:xfrm>
            <a:off x="6684459" y="4515678"/>
            <a:ext cx="4962407"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06707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7" name="Titel 1"/>
          <p:cNvSpPr>
            <a:spLocks noGrp="1"/>
          </p:cNvSpPr>
          <p:nvPr>
            <p:ph type="title" hasCustomPrompt="1"/>
          </p:nvPr>
        </p:nvSpPr>
        <p:spPr>
          <a:xfrm>
            <a:off x="811214" y="228600"/>
            <a:ext cx="8134004" cy="914400"/>
          </a:xfrm>
        </p:spPr>
        <p:txBody>
          <a:bodyPr/>
          <a:lstStyle>
            <a:lvl1pPr>
              <a:defRPr/>
            </a:lvl1pPr>
          </a:lstStyle>
          <a:p>
            <a:r>
              <a:rPr lang="en-GB" noProof="0" dirty="0"/>
              <a:t>Headline</a:t>
            </a:r>
          </a:p>
        </p:txBody>
      </p:sp>
      <p:sp>
        <p:nvSpPr>
          <p:cNvPr id="9" name="Inhaltsplatzhalter 2"/>
          <p:cNvSpPr>
            <a:spLocks noGrp="1"/>
          </p:cNvSpPr>
          <p:nvPr>
            <p:ph idx="1"/>
          </p:nvPr>
        </p:nvSpPr>
        <p:spPr>
          <a:xfrm>
            <a:off x="811213" y="1600200"/>
            <a:ext cx="10583862" cy="4572000"/>
          </a:xfrm>
          <a:prstGeom prst="rect">
            <a:avLst/>
          </a:prstGeom>
        </p:spPr>
        <p:txBody>
          <a:bodyPr/>
          <a:lstStyle>
            <a:lvl2pPr>
              <a:defRPr baseline="0"/>
            </a:lvl2pPr>
            <a:lvl3pPr>
              <a:defRPr/>
            </a:lvl3pPr>
          </a:lstStyle>
          <a:p>
            <a:pPr lvl="0"/>
            <a:r>
              <a:rPr lang="en-GB" noProof="0" dirty="0" err="1"/>
              <a:t>Textmaster</a:t>
            </a:r>
            <a:endParaRPr lang="en-GB" noProof="0" dirty="0"/>
          </a:p>
          <a:p>
            <a:pPr lvl="1"/>
            <a:r>
              <a:rPr lang="en-GB" noProof="0" dirty="0"/>
              <a:t>2nd </a:t>
            </a:r>
            <a:r>
              <a:rPr lang="en-GB" noProof="0" dirty="0" err="1"/>
              <a:t>Textmaster</a:t>
            </a:r>
            <a:r>
              <a:rPr lang="en-GB" noProof="0" dirty="0"/>
              <a:t> Level</a:t>
            </a:r>
          </a:p>
          <a:p>
            <a:pPr lvl="2"/>
            <a:r>
              <a:rPr lang="en-GB" noProof="0" dirty="0"/>
              <a:t>3rd </a:t>
            </a:r>
            <a:r>
              <a:rPr lang="en-GB" noProof="0" dirty="0" err="1"/>
              <a:t>Textmaster</a:t>
            </a:r>
            <a:r>
              <a:rPr lang="en-GB" noProof="0" dirty="0"/>
              <a:t> Level</a:t>
            </a:r>
          </a:p>
        </p:txBody>
      </p:sp>
      <p:sp>
        <p:nvSpPr>
          <p:cNvPr id="5" name="Rectangle 5"/>
          <p:cNvSpPr>
            <a:spLocks noGrp="1" noChangeArrowheads="1"/>
          </p:cNvSpPr>
          <p:nvPr>
            <p:ph type="ftr" sz="quarter" idx="11"/>
          </p:nvPr>
        </p:nvSpPr>
        <p:spPr>
          <a:xfrm>
            <a:off x="4875213" y="6172200"/>
            <a:ext cx="2438400" cy="457200"/>
          </a:xfrm>
          <a:prstGeom prst="rect">
            <a:avLst/>
          </a:prstGeom>
          <a:ln/>
        </p:spPr>
        <p:txBody>
          <a:bodyPr/>
          <a:lstStyle>
            <a:lvl1pPr>
              <a:defRPr sz="1000"/>
            </a:lvl1pPr>
          </a:lstStyle>
          <a:p>
            <a:r>
              <a:rPr lang="en-GB" noProof="0" dirty="0"/>
              <a:t>Name</a:t>
            </a:r>
          </a:p>
        </p:txBody>
      </p:sp>
      <p:sp>
        <p:nvSpPr>
          <p:cNvPr id="8" name="Rectangle 6"/>
          <p:cNvSpPr>
            <a:spLocks noGrp="1" noChangeArrowheads="1"/>
          </p:cNvSpPr>
          <p:nvPr>
            <p:ph type="sldNum" sz="quarter" idx="4"/>
          </p:nvPr>
        </p:nvSpPr>
        <p:spPr bwMode="auto">
          <a:xfrm>
            <a:off x="8575675" y="6172200"/>
            <a:ext cx="28194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000">
                <a:latin typeface="Arial" charset="0"/>
                <a:ea typeface="ヒラギノ角ゴ Pro W3" pitchFamily="-106" charset="-128"/>
                <a:cs typeface="+mn-cs"/>
              </a:defRPr>
            </a:lvl1pPr>
          </a:lstStyle>
          <a:p>
            <a:pPr>
              <a:defRPr/>
            </a:pPr>
            <a:r>
              <a:rPr lang="en-GB" noProof="0" dirty="0"/>
              <a:t>Page </a:t>
            </a:r>
            <a:fld id="{60C6FC8F-F53F-451F-A8A2-D6216BBA1303}" type="slidenum">
              <a:rPr lang="en-GB" noProof="0" smtClean="0"/>
              <a:pPr>
                <a:defRPr/>
              </a:pPr>
              <a:t>‹#›</a:t>
            </a:fld>
            <a:endParaRPr lang="en-GB" noProof="0" dirty="0"/>
          </a:p>
        </p:txBody>
      </p:sp>
      <p:sp>
        <p:nvSpPr>
          <p:cNvPr id="10" name="Line 7"/>
          <p:cNvSpPr>
            <a:spLocks noChangeAspect="1" noChangeShapeType="1"/>
          </p:cNvSpPr>
          <p:nvPr userDrawn="1"/>
        </p:nvSpPr>
        <p:spPr bwMode="auto">
          <a:xfrm>
            <a:off x="811213" y="6172200"/>
            <a:ext cx="10583862" cy="0"/>
          </a:xfrm>
          <a:prstGeom prst="line">
            <a:avLst/>
          </a:prstGeom>
          <a:noFill/>
          <a:ln w="9525">
            <a:solidFill>
              <a:schemeClr val="tx1"/>
            </a:solidFill>
            <a:round/>
            <a:headEnd/>
            <a:tailEnd/>
          </a:ln>
        </p:spPr>
        <p:txBody>
          <a:bodyPr wrap="none" anchor="ctr"/>
          <a:lstStyle/>
          <a:p>
            <a:pPr eaLnBrk="0" hangingPunct="0">
              <a:defRPr/>
            </a:pPr>
            <a:r>
              <a:rPr lang="en-GB" noProof="0" dirty="0">
                <a:latin typeface="Arial" pitchFamily="-106" charset="0"/>
                <a:ea typeface="ヒラギノ角ゴ Pro W3" pitchFamily="-106" charset="-128"/>
              </a:rPr>
              <a:t> </a:t>
            </a:r>
          </a:p>
        </p:txBody>
      </p:sp>
      <p:sp>
        <p:nvSpPr>
          <p:cNvPr id="11" name="Rectangle 4"/>
          <p:cNvSpPr>
            <a:spLocks noGrp="1" noChangeArrowheads="1"/>
          </p:cNvSpPr>
          <p:nvPr>
            <p:ph type="dt" sz="half" idx="2"/>
          </p:nvPr>
        </p:nvSpPr>
        <p:spPr>
          <a:xfrm>
            <a:off x="811213" y="6172200"/>
            <a:ext cx="2982912" cy="457200"/>
          </a:xfrm>
          <a:prstGeom prst="rect">
            <a:avLst/>
          </a:prstGeom>
          <a:ln/>
        </p:spPr>
        <p:txBody>
          <a:bodyPr/>
          <a:lstStyle>
            <a:lvl1pPr>
              <a:defRPr sz="1000"/>
            </a:lvl1pPr>
          </a:lstStyle>
          <a:p>
            <a:pPr>
              <a:defRPr/>
            </a:pPr>
            <a:r>
              <a:rPr lang="en-GB" dirty="0"/>
              <a:t>2020-10-12</a:t>
            </a:r>
            <a:endParaRPr lang="en-GB" noProof="0" dirty="0"/>
          </a:p>
        </p:txBody>
      </p:sp>
      <p:pic>
        <p:nvPicPr>
          <p:cNvPr id="12" name="Picture 2"/>
          <p:cNvPicPr>
            <a:picLocks noChangeAspect="1" noChangeArrowheads="1"/>
          </p:cNvPicPr>
          <p:nvPr userDrawn="1"/>
        </p:nvPicPr>
        <p:blipFill>
          <a:blip r:embed="rId2">
            <a:extLst>
              <a:ext uri="{28A0092B-C50C-407E-A947-70E740481C1C}">
                <a14:useLocalDpi xmlns:a14="http://schemas.microsoft.com/office/drawing/2010/main"/>
              </a:ext>
            </a:extLst>
          </a:blip>
          <a:srcRect/>
          <a:stretch>
            <a:fillRect/>
          </a:stretch>
        </p:blipFill>
        <p:spPr bwMode="auto">
          <a:xfrm>
            <a:off x="9046392" y="228600"/>
            <a:ext cx="2481204"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412472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11213" y="228600"/>
            <a:ext cx="1058386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noProof="0" dirty="0" err="1"/>
              <a:t>Mastertitle</a:t>
            </a:r>
            <a:endParaRPr lang="en-GB" noProof="0" dirty="0"/>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Lst>
  <p:hf hdr="0"/>
  <p:txStyles>
    <p:titleStyle>
      <a:lvl1pPr algn="l" rtl="0" eaLnBrk="1" fontAlgn="base" hangingPunct="1">
        <a:spcBef>
          <a:spcPct val="0"/>
        </a:spcBef>
        <a:spcAft>
          <a:spcPct val="0"/>
        </a:spcAft>
        <a:defRPr sz="3200">
          <a:solidFill>
            <a:schemeClr val="tx2"/>
          </a:solidFill>
          <a:latin typeface="+mj-lt"/>
          <a:ea typeface="+mj-ea"/>
          <a:cs typeface="+mj-cs"/>
        </a:defRPr>
      </a:lvl1pPr>
      <a:lvl2pPr algn="l" rtl="0" eaLnBrk="1" fontAlgn="base" hangingPunct="1">
        <a:spcBef>
          <a:spcPct val="0"/>
        </a:spcBef>
        <a:spcAft>
          <a:spcPct val="0"/>
        </a:spcAft>
        <a:defRPr sz="3200">
          <a:solidFill>
            <a:schemeClr val="tx2"/>
          </a:solidFill>
          <a:latin typeface="Arial" pitchFamily="98" charset="0"/>
          <a:ea typeface="ヒラギノ角ゴ Pro W3" pitchFamily="98" charset="-128"/>
          <a:cs typeface="ヒラギノ角ゴ Pro W3" pitchFamily="98" charset="-128"/>
        </a:defRPr>
      </a:lvl2pPr>
      <a:lvl3pPr algn="l" rtl="0" eaLnBrk="1" fontAlgn="base" hangingPunct="1">
        <a:spcBef>
          <a:spcPct val="0"/>
        </a:spcBef>
        <a:spcAft>
          <a:spcPct val="0"/>
        </a:spcAft>
        <a:defRPr sz="3200">
          <a:solidFill>
            <a:schemeClr val="tx2"/>
          </a:solidFill>
          <a:latin typeface="Arial" pitchFamily="98" charset="0"/>
          <a:ea typeface="ヒラギノ角ゴ Pro W3" pitchFamily="98" charset="-128"/>
          <a:cs typeface="ヒラギノ角ゴ Pro W3" pitchFamily="98" charset="-128"/>
        </a:defRPr>
      </a:lvl3pPr>
      <a:lvl4pPr algn="l" rtl="0" eaLnBrk="1" fontAlgn="base" hangingPunct="1">
        <a:spcBef>
          <a:spcPct val="0"/>
        </a:spcBef>
        <a:spcAft>
          <a:spcPct val="0"/>
        </a:spcAft>
        <a:defRPr sz="3200">
          <a:solidFill>
            <a:schemeClr val="tx2"/>
          </a:solidFill>
          <a:latin typeface="Arial" pitchFamily="98" charset="0"/>
          <a:ea typeface="ヒラギノ角ゴ Pro W3" pitchFamily="98" charset="-128"/>
          <a:cs typeface="ヒラギノ角ゴ Pro W3" pitchFamily="98" charset="-128"/>
        </a:defRPr>
      </a:lvl4pPr>
      <a:lvl5pPr algn="l" rtl="0" eaLnBrk="1" fontAlgn="base" hangingPunct="1">
        <a:spcBef>
          <a:spcPct val="0"/>
        </a:spcBef>
        <a:spcAft>
          <a:spcPct val="0"/>
        </a:spcAft>
        <a:defRPr sz="3200">
          <a:solidFill>
            <a:schemeClr val="tx2"/>
          </a:solidFill>
          <a:latin typeface="Arial" pitchFamily="98" charset="0"/>
          <a:ea typeface="ヒラギノ角ゴ Pro W3" pitchFamily="98" charset="-128"/>
          <a:cs typeface="ヒラギノ角ゴ Pro W3" pitchFamily="98" charset="-128"/>
        </a:defRPr>
      </a:lvl5pPr>
      <a:lvl6pPr marL="457200" algn="l" rtl="0" eaLnBrk="1" fontAlgn="base" hangingPunct="1">
        <a:spcBef>
          <a:spcPct val="0"/>
        </a:spcBef>
        <a:spcAft>
          <a:spcPct val="0"/>
        </a:spcAft>
        <a:defRPr sz="3200">
          <a:solidFill>
            <a:schemeClr val="tx2"/>
          </a:solidFill>
          <a:latin typeface="Arial" pitchFamily="98" charset="0"/>
          <a:ea typeface="ヒラギノ角ゴ Pro W3" pitchFamily="98" charset="-128"/>
          <a:cs typeface="ヒラギノ角ゴ Pro W3" pitchFamily="98" charset="-128"/>
        </a:defRPr>
      </a:lvl6pPr>
      <a:lvl7pPr marL="914400" algn="l" rtl="0" eaLnBrk="1" fontAlgn="base" hangingPunct="1">
        <a:spcBef>
          <a:spcPct val="0"/>
        </a:spcBef>
        <a:spcAft>
          <a:spcPct val="0"/>
        </a:spcAft>
        <a:defRPr sz="3200">
          <a:solidFill>
            <a:schemeClr val="tx2"/>
          </a:solidFill>
          <a:latin typeface="Arial" pitchFamily="98" charset="0"/>
          <a:ea typeface="ヒラギノ角ゴ Pro W3" pitchFamily="98" charset="-128"/>
          <a:cs typeface="ヒラギノ角ゴ Pro W3" pitchFamily="98" charset="-128"/>
        </a:defRPr>
      </a:lvl7pPr>
      <a:lvl8pPr marL="1371600" algn="l" rtl="0" eaLnBrk="1" fontAlgn="base" hangingPunct="1">
        <a:spcBef>
          <a:spcPct val="0"/>
        </a:spcBef>
        <a:spcAft>
          <a:spcPct val="0"/>
        </a:spcAft>
        <a:defRPr sz="3200">
          <a:solidFill>
            <a:schemeClr val="tx2"/>
          </a:solidFill>
          <a:latin typeface="Arial" pitchFamily="98" charset="0"/>
          <a:ea typeface="ヒラギノ角ゴ Pro W3" pitchFamily="98" charset="-128"/>
          <a:cs typeface="ヒラギノ角ゴ Pro W3" pitchFamily="98" charset="-128"/>
        </a:defRPr>
      </a:lvl8pPr>
      <a:lvl9pPr marL="1828800" algn="l" rtl="0" eaLnBrk="1" fontAlgn="base" hangingPunct="1">
        <a:spcBef>
          <a:spcPct val="0"/>
        </a:spcBef>
        <a:spcAft>
          <a:spcPct val="0"/>
        </a:spcAft>
        <a:defRPr sz="3200">
          <a:solidFill>
            <a:schemeClr val="tx2"/>
          </a:solidFill>
          <a:latin typeface="Arial" pitchFamily="98" charset="0"/>
          <a:ea typeface="ヒラギノ角ゴ Pro W3" pitchFamily="98" charset="-128"/>
          <a:cs typeface="ヒラギノ角ゴ Pro W3" pitchFamily="98" charset="-128"/>
        </a:defRPr>
      </a:lvl9pPr>
    </p:titleStyle>
    <p:body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Font typeface="Times" pitchFamily="98" charset="0"/>
        <a:buChar char="•"/>
        <a:defRPr sz="2000">
          <a:solidFill>
            <a:schemeClr val="tx1"/>
          </a:solidFill>
          <a:latin typeface="+mn-lt"/>
          <a:ea typeface="+mn-ea"/>
          <a:cs typeface="+mn-cs"/>
        </a:defRPr>
      </a:lvl2pPr>
      <a:lvl3pPr marL="1143000" indent="-228600" algn="l" rtl="0" eaLnBrk="1" fontAlgn="base" hangingPunct="1">
        <a:spcBef>
          <a:spcPct val="20000"/>
        </a:spcBef>
        <a:spcAft>
          <a:spcPct val="0"/>
        </a:spcAft>
        <a:buFont typeface="Times" pitchFamily="98" charset="0"/>
        <a:buChar char="•"/>
        <a:defRPr sz="2000">
          <a:solidFill>
            <a:schemeClr val="tx1"/>
          </a:solidFill>
          <a:latin typeface="+mn-lt"/>
          <a:ea typeface="+mn-ea"/>
          <a:cs typeface="+mn-cs"/>
        </a:defRPr>
      </a:lvl3pPr>
      <a:lvl4pPr marL="1600200" indent="-228600" algn="l" rtl="0" eaLnBrk="1" fontAlgn="base" hangingPunct="1">
        <a:spcBef>
          <a:spcPct val="20000"/>
        </a:spcBef>
        <a:spcAft>
          <a:spcPct val="0"/>
        </a:spcAft>
        <a:buFont typeface="Times" pitchFamily="98" charset="0"/>
        <a:buChar char="•"/>
        <a:defRPr sz="2000">
          <a:solidFill>
            <a:schemeClr val="tx1"/>
          </a:solidFill>
          <a:latin typeface="+mn-lt"/>
          <a:ea typeface="+mn-ea"/>
          <a:cs typeface="+mn-cs"/>
        </a:defRPr>
      </a:lvl4pPr>
      <a:lvl5pPr marL="2057400" indent="-228600" algn="l" rtl="0" eaLnBrk="1" fontAlgn="base" hangingPunct="1">
        <a:spcBef>
          <a:spcPct val="20000"/>
        </a:spcBef>
        <a:spcAft>
          <a:spcPct val="0"/>
        </a:spcAft>
        <a:buFont typeface="Times" pitchFamily="98" charset="0"/>
        <a:buChar char="•"/>
        <a:defRPr sz="2000">
          <a:solidFill>
            <a:schemeClr val="tx1"/>
          </a:solidFill>
          <a:latin typeface="+mn-lt"/>
          <a:ea typeface="+mn-ea"/>
          <a:cs typeface="+mn-cs"/>
        </a:defRPr>
      </a:lvl5pPr>
      <a:lvl6pPr marL="2514600" indent="-228600" algn="l" rtl="0" eaLnBrk="1" fontAlgn="base" hangingPunct="1">
        <a:spcBef>
          <a:spcPct val="20000"/>
        </a:spcBef>
        <a:spcAft>
          <a:spcPct val="0"/>
        </a:spcAft>
        <a:buFont typeface="Times" pitchFamily="98" charset="0"/>
        <a:buChar char="•"/>
        <a:defRPr sz="2000">
          <a:solidFill>
            <a:schemeClr val="tx1"/>
          </a:solidFill>
          <a:latin typeface="+mn-lt"/>
          <a:ea typeface="+mn-ea"/>
          <a:cs typeface="+mn-cs"/>
        </a:defRPr>
      </a:lvl6pPr>
      <a:lvl7pPr marL="2971800" indent="-228600" algn="l" rtl="0" eaLnBrk="1" fontAlgn="base" hangingPunct="1">
        <a:spcBef>
          <a:spcPct val="20000"/>
        </a:spcBef>
        <a:spcAft>
          <a:spcPct val="0"/>
        </a:spcAft>
        <a:buFont typeface="Times" pitchFamily="98" charset="0"/>
        <a:buChar char="•"/>
        <a:defRPr sz="2000">
          <a:solidFill>
            <a:schemeClr val="tx1"/>
          </a:solidFill>
          <a:latin typeface="+mn-lt"/>
          <a:ea typeface="+mn-ea"/>
          <a:cs typeface="+mn-cs"/>
        </a:defRPr>
      </a:lvl7pPr>
      <a:lvl8pPr marL="3429000" indent="-228600" algn="l" rtl="0" eaLnBrk="1" fontAlgn="base" hangingPunct="1">
        <a:spcBef>
          <a:spcPct val="20000"/>
        </a:spcBef>
        <a:spcAft>
          <a:spcPct val="0"/>
        </a:spcAft>
        <a:buFont typeface="Times" pitchFamily="98" charset="0"/>
        <a:buChar char="•"/>
        <a:defRPr sz="2000">
          <a:solidFill>
            <a:schemeClr val="tx1"/>
          </a:solidFill>
          <a:latin typeface="+mn-lt"/>
          <a:ea typeface="+mn-ea"/>
          <a:cs typeface="+mn-cs"/>
        </a:defRPr>
      </a:lvl8pPr>
      <a:lvl9pPr marL="3886200" indent="-228600" algn="l" rtl="0" eaLnBrk="1" fontAlgn="base" hangingPunct="1">
        <a:spcBef>
          <a:spcPct val="20000"/>
        </a:spcBef>
        <a:spcAft>
          <a:spcPct val="0"/>
        </a:spcAft>
        <a:buFont typeface="Times" pitchFamily="98" charset="0"/>
        <a:buChar char="•"/>
        <a:defRPr sz="20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sascha.pfeifer@vda.de"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en-GB" dirty="0">
                <a:latin typeface="Arial" panose="020B0604020202020204" pitchFamily="34" charset="0"/>
                <a:cs typeface="Arial" panose="020B0604020202020204" pitchFamily="34" charset="0"/>
              </a:rPr>
              <a:t>Advanced axles in trailers</a:t>
            </a:r>
            <a:endParaRPr lang="en-GB" sz="3600" dirty="0"/>
          </a:p>
        </p:txBody>
      </p:sp>
      <p:sp>
        <p:nvSpPr>
          <p:cNvPr id="3" name="Untertitel 2"/>
          <p:cNvSpPr>
            <a:spLocks noGrp="1"/>
          </p:cNvSpPr>
          <p:nvPr>
            <p:ph type="subTitle" idx="1"/>
          </p:nvPr>
        </p:nvSpPr>
        <p:spPr>
          <a:xfrm>
            <a:off x="1484313" y="1919748"/>
            <a:ext cx="9105900" cy="1676400"/>
          </a:xfrm>
        </p:spPr>
        <p:txBody>
          <a:bodyPr/>
          <a:lstStyle/>
          <a:p>
            <a:r>
              <a:rPr lang="en-GB" dirty="0"/>
              <a:t>New technologies to reduce CO2 emissions for vehicle combinations</a:t>
            </a:r>
          </a:p>
          <a:p>
            <a:endParaRPr lang="en-GB" dirty="0"/>
          </a:p>
          <a:p>
            <a:endParaRPr lang="en-GB" dirty="0"/>
          </a:p>
          <a:p>
            <a:r>
              <a:rPr lang="en-GB" dirty="0"/>
              <a:t>UNECE, 121</a:t>
            </a:r>
            <a:r>
              <a:rPr lang="en-GB" baseline="30000" dirty="0"/>
              <a:t>st</a:t>
            </a:r>
            <a:r>
              <a:rPr lang="en-GB" dirty="0"/>
              <a:t> GRSG, April 2021</a:t>
            </a:r>
          </a:p>
        </p:txBody>
      </p:sp>
      <p:sp>
        <p:nvSpPr>
          <p:cNvPr id="4" name="ZoneTexte 2">
            <a:extLst>
              <a:ext uri="{FF2B5EF4-FFF2-40B4-BE49-F238E27FC236}">
                <a16:creationId xmlns:a16="http://schemas.microsoft.com/office/drawing/2014/main" id="{98E891DA-C2EA-4F5E-B260-79205AFB129A}"/>
              </a:ext>
            </a:extLst>
          </p:cNvPr>
          <p:cNvSpPr txBox="1"/>
          <p:nvPr/>
        </p:nvSpPr>
        <p:spPr>
          <a:xfrm>
            <a:off x="6667788" y="614391"/>
            <a:ext cx="5219411" cy="738664"/>
          </a:xfrm>
          <a:prstGeom prst="rect">
            <a:avLst/>
          </a:prstGeom>
          <a:noFill/>
        </p:spPr>
        <p:txBody>
          <a:bodyPr wrap="square" rtlCol="0">
            <a:spAutoFit/>
          </a:bodyPr>
          <a:lstStyle/>
          <a:p>
            <a:pPr algn="r"/>
            <a:r>
              <a:rPr lang="fr-FR" sz="1400" u="sng" dirty="0">
                <a:latin typeface="Times New Roman" panose="02020603050405020304" pitchFamily="18" charset="0"/>
                <a:cs typeface="Times New Roman" panose="02020603050405020304" pitchFamily="18" charset="0"/>
              </a:rPr>
              <a:t>Informal Document </a:t>
            </a:r>
            <a:r>
              <a:rPr lang="fr-FR" sz="1400" b="1" dirty="0">
                <a:latin typeface="Times New Roman" panose="02020603050405020304" pitchFamily="18" charset="0"/>
                <a:cs typeface="Times New Roman" panose="02020603050405020304" pitchFamily="18" charset="0"/>
              </a:rPr>
              <a:t>GRSG-121-34</a:t>
            </a:r>
          </a:p>
          <a:p>
            <a:pPr algn="r"/>
            <a:r>
              <a:rPr lang="fr-FR" sz="1400" dirty="0">
                <a:solidFill>
                  <a:schemeClr val="bg1"/>
                </a:solidFill>
                <a:latin typeface="Times New Roman" panose="02020603050405020304" pitchFamily="18" charset="0"/>
                <a:cs typeface="Times New Roman" panose="02020603050405020304" pitchFamily="18" charset="0"/>
              </a:rPr>
              <a:t>(</a:t>
            </a:r>
            <a:r>
              <a:rPr lang="fr-FR" sz="1400" dirty="0">
                <a:latin typeface="Times New Roman" panose="02020603050405020304" pitchFamily="18" charset="0"/>
                <a:cs typeface="Times New Roman" panose="02020603050405020304" pitchFamily="18" charset="0"/>
              </a:rPr>
              <a:t>(121st GRSG April 12-16 2021</a:t>
            </a:r>
            <a:br>
              <a:rPr lang="fr-FR" sz="1400" dirty="0">
                <a:latin typeface="Times New Roman" panose="02020603050405020304" pitchFamily="18" charset="0"/>
                <a:cs typeface="Times New Roman" panose="02020603050405020304" pitchFamily="18" charset="0"/>
              </a:rPr>
            </a:br>
            <a:r>
              <a:rPr lang="fr-FR" sz="1400" dirty="0">
                <a:latin typeface="Times New Roman" panose="02020603050405020304" pitchFamily="18" charset="0"/>
                <a:cs typeface="Times New Roman" panose="02020603050405020304" pitchFamily="18" charset="0"/>
              </a:rPr>
              <a:t>Agenda item 14)</a:t>
            </a:r>
          </a:p>
        </p:txBody>
      </p:sp>
    </p:spTree>
    <p:extLst>
      <p:ext uri="{BB962C8B-B14F-4D97-AF65-F5344CB8AC3E}">
        <p14:creationId xmlns:p14="http://schemas.microsoft.com/office/powerpoint/2010/main" val="24778349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latin typeface="Arial" panose="020B0604020202020204" pitchFamily="34" charset="0"/>
                <a:cs typeface="Arial" panose="020B0604020202020204" pitchFamily="34" charset="0"/>
              </a:rPr>
              <a:t>Advanced axles in trailers</a:t>
            </a:r>
            <a:br>
              <a:rPr lang="en-GB" dirty="0">
                <a:latin typeface="Arial" panose="020B0604020202020204" pitchFamily="34" charset="0"/>
                <a:cs typeface="Arial" panose="020B0604020202020204" pitchFamily="34" charset="0"/>
              </a:rPr>
            </a:br>
            <a:r>
              <a:rPr lang="en-US" sz="2000" dirty="0">
                <a:solidFill>
                  <a:schemeClr val="bg1">
                    <a:lumMod val="50000"/>
                  </a:schemeClr>
                </a:solidFill>
                <a:latin typeface="Arial" panose="020B0604020202020204" pitchFamily="34" charset="0"/>
                <a:cs typeface="Arial" panose="020B0604020202020204" pitchFamily="34" charset="0"/>
              </a:rPr>
              <a:t>Next steps</a:t>
            </a:r>
            <a:br>
              <a:rPr lang="en-GB" sz="2400" dirty="0">
                <a:solidFill>
                  <a:schemeClr val="bg1">
                    <a:lumMod val="50000"/>
                  </a:schemeClr>
                </a:solidFill>
                <a:latin typeface="Arial" panose="020B0604020202020204" pitchFamily="34" charset="0"/>
                <a:cs typeface="Arial" panose="020B0604020202020204" pitchFamily="34" charset="0"/>
              </a:rPr>
            </a:br>
            <a:endParaRPr lang="en-GB" dirty="0">
              <a:solidFill>
                <a:schemeClr val="bg1">
                  <a:lumMod val="50000"/>
                </a:schemeClr>
              </a:solidFill>
            </a:endParaRPr>
          </a:p>
        </p:txBody>
      </p:sp>
      <p:sp>
        <p:nvSpPr>
          <p:cNvPr id="5" name="Foliennummernplatzhalter 4"/>
          <p:cNvSpPr>
            <a:spLocks noGrp="1"/>
          </p:cNvSpPr>
          <p:nvPr>
            <p:ph type="sldNum" sz="quarter" idx="4"/>
          </p:nvPr>
        </p:nvSpPr>
        <p:spPr/>
        <p:txBody>
          <a:bodyPr/>
          <a:lstStyle/>
          <a:p>
            <a:pPr>
              <a:defRPr/>
            </a:pPr>
            <a:r>
              <a:rPr lang="en-GB" dirty="0"/>
              <a:t>Page </a:t>
            </a:r>
            <a:fld id="{60C6FC8F-F53F-451F-A8A2-D6216BBA1303}" type="slidenum">
              <a:rPr lang="en-GB" smtClean="0"/>
              <a:pPr>
                <a:defRPr/>
              </a:pPr>
              <a:t>10</a:t>
            </a:fld>
            <a:endParaRPr lang="en-GB" dirty="0"/>
          </a:p>
        </p:txBody>
      </p:sp>
      <p:sp>
        <p:nvSpPr>
          <p:cNvPr id="6" name="Datumsplatzhalter 5"/>
          <p:cNvSpPr>
            <a:spLocks noGrp="1"/>
          </p:cNvSpPr>
          <p:nvPr>
            <p:ph type="dt" sz="half" idx="2"/>
          </p:nvPr>
        </p:nvSpPr>
        <p:spPr/>
        <p:txBody>
          <a:bodyPr/>
          <a:lstStyle/>
          <a:p>
            <a:pPr>
              <a:defRPr/>
            </a:pPr>
            <a:r>
              <a:rPr lang="en-GB" dirty="0"/>
              <a:t>2021-04-12</a:t>
            </a:r>
          </a:p>
        </p:txBody>
      </p:sp>
      <p:sp>
        <p:nvSpPr>
          <p:cNvPr id="65" name="Textfeld 64">
            <a:extLst>
              <a:ext uri="{FF2B5EF4-FFF2-40B4-BE49-F238E27FC236}">
                <a16:creationId xmlns:a16="http://schemas.microsoft.com/office/drawing/2014/main" id="{BD2D74AA-7421-4F20-AE11-1C77ECF658B5}"/>
              </a:ext>
            </a:extLst>
          </p:cNvPr>
          <p:cNvSpPr txBox="1"/>
          <p:nvPr/>
        </p:nvSpPr>
        <p:spPr>
          <a:xfrm>
            <a:off x="897914" y="1879964"/>
            <a:ext cx="9858576" cy="1512168"/>
          </a:xfrm>
          <a:prstGeom prst="rect">
            <a:avLst/>
          </a:prstGeom>
          <a:noFill/>
        </p:spPr>
        <p:txBody>
          <a:bodyPr wrap="square" lIns="0" tIns="0" rIns="0" bIns="0" rtlCol="0">
            <a:noAutofit/>
          </a:bodyPr>
          <a:lstStyle/>
          <a:p>
            <a:pPr marL="342900" indent="-342900">
              <a:spcBef>
                <a:spcPts val="1200"/>
              </a:spcBef>
              <a:buFont typeface="Arial" panose="020B0604020202020204" pitchFamily="34" charset="0"/>
              <a:buChar char="•"/>
            </a:pPr>
            <a:r>
              <a:rPr lang="en-GB" sz="2000" dirty="0">
                <a:latin typeface="+mn-lt"/>
              </a:rPr>
              <a:t>Start the discussion in UNECE GRSG (</a:t>
            </a:r>
            <a:r>
              <a:rPr lang="en-GB" sz="2000" b="1" dirty="0">
                <a:latin typeface="+mn-lt"/>
              </a:rPr>
              <a:t>Spring 2021</a:t>
            </a:r>
            <a:r>
              <a:rPr lang="en-GB" sz="2000" dirty="0">
                <a:latin typeface="+mn-lt"/>
              </a:rPr>
              <a:t>) regarding the definitions in SR1 and RE3</a:t>
            </a:r>
          </a:p>
          <a:p>
            <a:pPr marL="342900" indent="-342900">
              <a:spcBef>
                <a:spcPts val="1200"/>
              </a:spcBef>
              <a:buFont typeface="Arial" panose="020B0604020202020204" pitchFamily="34" charset="0"/>
              <a:buChar char="•"/>
            </a:pPr>
            <a:r>
              <a:rPr lang="en-GB" sz="2000" dirty="0">
                <a:latin typeface="+mn-lt"/>
              </a:rPr>
              <a:t>Check for further amendments in other UN regulations (e.g. UN R13, UN R100 …)</a:t>
            </a:r>
          </a:p>
          <a:p>
            <a:pPr marL="342900" indent="-342900">
              <a:spcBef>
                <a:spcPts val="1200"/>
              </a:spcBef>
              <a:buFont typeface="Arial" panose="020B0604020202020204" pitchFamily="34" charset="0"/>
              <a:buChar char="•"/>
            </a:pPr>
            <a:endParaRPr lang="en-GB" sz="900" dirty="0">
              <a:latin typeface="+mn-lt"/>
            </a:endParaRPr>
          </a:p>
          <a:p>
            <a:pPr marL="342900" indent="-342900">
              <a:spcBef>
                <a:spcPts val="1200"/>
              </a:spcBef>
              <a:buFont typeface="Wingdings" panose="05000000000000000000" pitchFamily="2" charset="2"/>
              <a:buChar char="à"/>
            </a:pPr>
            <a:r>
              <a:rPr lang="en-GB" dirty="0">
                <a:latin typeface="+mn-lt"/>
              </a:rPr>
              <a:t>CLCCR would appreciate the opinion of delegates in UNECE</a:t>
            </a:r>
          </a:p>
          <a:p>
            <a:pPr marL="742950" lvl="1" indent="-285750">
              <a:spcBef>
                <a:spcPts val="1200"/>
              </a:spcBef>
              <a:buFont typeface="Wingdings" panose="05000000000000000000" pitchFamily="2" charset="2"/>
              <a:buChar char="à"/>
            </a:pPr>
            <a:r>
              <a:rPr lang="en-GB" sz="1800" dirty="0">
                <a:latin typeface="+mn-lt"/>
              </a:rPr>
              <a:t>What do you think about an amendment of definitions? Do we need sub-paragraphs? Are there examples in the past which may be used for a guidance in this case?</a:t>
            </a:r>
          </a:p>
          <a:p>
            <a:pPr marL="742950" lvl="1" indent="-285750">
              <a:spcBef>
                <a:spcPts val="1200"/>
              </a:spcBef>
              <a:buFont typeface="Wingdings" panose="05000000000000000000" pitchFamily="2" charset="2"/>
              <a:buChar char="à"/>
            </a:pPr>
            <a:r>
              <a:rPr lang="en-GB" sz="1800" dirty="0">
                <a:latin typeface="+mn-lt"/>
              </a:rPr>
              <a:t>Who is interested in further discussions? Shall CLCCR prepare a proposal for the upcoming GRSG session in Autumn 2021?</a:t>
            </a:r>
          </a:p>
          <a:p>
            <a:pPr marL="742950" lvl="1" indent="-285750">
              <a:spcBef>
                <a:spcPts val="1200"/>
              </a:spcBef>
              <a:buFont typeface="Wingdings" panose="05000000000000000000" pitchFamily="2" charset="2"/>
              <a:buChar char="à"/>
            </a:pPr>
            <a:endParaRPr lang="en-GB" sz="1800" dirty="0">
              <a:latin typeface="+mn-lt"/>
            </a:endParaRPr>
          </a:p>
          <a:p>
            <a:pPr marL="0" lvl="1">
              <a:spcBef>
                <a:spcPts val="1200"/>
              </a:spcBef>
              <a:tabLst>
                <a:tab pos="8248650" algn="l"/>
              </a:tabLst>
            </a:pPr>
            <a:r>
              <a:rPr lang="en-GB" sz="2000" dirty="0">
                <a:latin typeface="+mn-lt"/>
              </a:rPr>
              <a:t>    Please, contact: Mr. Sascha Pfeifer* (</a:t>
            </a:r>
            <a:r>
              <a:rPr lang="en-GB" sz="2000" dirty="0">
                <a:latin typeface="+mn-lt"/>
                <a:hlinkClick r:id="rId2"/>
              </a:rPr>
              <a:t>sascha.pfeifer@vda.de</a:t>
            </a:r>
            <a:r>
              <a:rPr lang="en-GB" sz="2000" dirty="0">
                <a:latin typeface="+mn-lt"/>
              </a:rPr>
              <a:t>) 	</a:t>
            </a:r>
            <a:r>
              <a:rPr lang="en-GB" sz="1000" dirty="0">
                <a:latin typeface="+mn-lt"/>
              </a:rPr>
              <a:t>*on behalf of CLCCR</a:t>
            </a:r>
            <a:endParaRPr lang="en-GB" sz="2000" dirty="0">
              <a:latin typeface="+mn-lt"/>
            </a:endParaRPr>
          </a:p>
        </p:txBody>
      </p:sp>
    </p:spTree>
    <p:extLst>
      <p:ext uri="{BB962C8B-B14F-4D97-AF65-F5344CB8AC3E}">
        <p14:creationId xmlns:p14="http://schemas.microsoft.com/office/powerpoint/2010/main" val="40974066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10">
            <a:extLst>
              <a:ext uri="{FF2B5EF4-FFF2-40B4-BE49-F238E27FC236}">
                <a16:creationId xmlns:a16="http://schemas.microsoft.com/office/drawing/2014/main" id="{18151F6C-D39E-42D5-83DD-9BDA5AC35908}"/>
              </a:ext>
            </a:extLst>
          </p:cNvPr>
          <p:cNvPicPr>
            <a:picLocks noChangeAspect="1" noChangeArrowheads="1"/>
          </p:cNvPicPr>
          <p:nvPr/>
        </p:nvPicPr>
        <p:blipFill rotWithShape="1">
          <a:blip r:embed="rId2" cstate="print">
            <a:extLst>
              <a:ext uri="{28A0092B-C50C-407E-A947-70E740481C1C}">
                <a14:useLocalDpi xmlns:a14="http://schemas.microsoft.com/office/drawing/2010/main"/>
              </a:ext>
            </a:extLst>
          </a:blip>
          <a:srcRect t="-2524"/>
          <a:stretch/>
        </p:blipFill>
        <p:spPr bwMode="auto">
          <a:xfrm>
            <a:off x="-1" y="-225269"/>
            <a:ext cx="12188825" cy="7082376"/>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6">
            <a:extLst>
              <a:ext uri="{FF2B5EF4-FFF2-40B4-BE49-F238E27FC236}">
                <a16:creationId xmlns:a16="http://schemas.microsoft.com/office/drawing/2014/main" id="{56ADCE98-64CB-45A0-87AE-1A9EB2E979F7}"/>
              </a:ext>
            </a:extLst>
          </p:cNvPr>
          <p:cNvSpPr txBox="1"/>
          <p:nvPr/>
        </p:nvSpPr>
        <p:spPr>
          <a:xfrm>
            <a:off x="932219" y="1929370"/>
            <a:ext cx="10682326" cy="4416594"/>
          </a:xfrm>
          <a:prstGeom prst="rect">
            <a:avLst/>
          </a:prstGeom>
          <a:noFill/>
        </p:spPr>
        <p:txBody>
          <a:bodyPr wrap="square" rtlCol="0">
            <a:spAutoFit/>
          </a:bodyPr>
          <a:lstStyle/>
          <a:p>
            <a:pPr>
              <a:spcBef>
                <a:spcPts val="600"/>
              </a:spcBef>
            </a:pPr>
            <a:r>
              <a:rPr lang="en-US" sz="2800" dirty="0">
                <a:solidFill>
                  <a:schemeClr val="bg1"/>
                </a:solidFill>
              </a:rPr>
              <a:t>Founded in 1961, CLCCR is the International Association of the Body and trailer building industry. CLCCR advocates the various interests of trailer manufacturers, body builders and non-captive OEM Bus &amp; Coach builders. </a:t>
            </a:r>
          </a:p>
          <a:p>
            <a:pPr>
              <a:spcBef>
                <a:spcPts val="600"/>
              </a:spcBef>
            </a:pPr>
            <a:endParaRPr lang="en-US" sz="1800" dirty="0">
              <a:solidFill>
                <a:schemeClr val="bg1"/>
              </a:solidFill>
            </a:endParaRPr>
          </a:p>
          <a:p>
            <a:pPr marL="380876" indent="-380876">
              <a:spcAft>
                <a:spcPts val="1200"/>
              </a:spcAft>
              <a:buFont typeface="Arial" panose="020B0604020202020204" pitchFamily="34" charset="0"/>
              <a:buChar char="•"/>
            </a:pPr>
            <a:r>
              <a:rPr lang="en-US" sz="1800" dirty="0">
                <a:solidFill>
                  <a:schemeClr val="bg1"/>
                </a:solidFill>
              </a:rPr>
              <a:t>It functions as an international forum, through which its members discuss issues of common interest and develop mutual positions,</a:t>
            </a:r>
          </a:p>
          <a:p>
            <a:pPr marL="380876" indent="-380876">
              <a:spcAft>
                <a:spcPts val="1200"/>
              </a:spcAft>
              <a:buFont typeface="Arial" panose="020B0604020202020204" pitchFamily="34" charset="0"/>
              <a:buChar char="•"/>
            </a:pPr>
            <a:r>
              <a:rPr lang="en-US" sz="1800" dirty="0">
                <a:solidFill>
                  <a:schemeClr val="bg1"/>
                </a:solidFill>
              </a:rPr>
              <a:t>It offers a liaison between its members and the different international und European organizations,</a:t>
            </a:r>
          </a:p>
          <a:p>
            <a:pPr marL="380876" indent="-380876">
              <a:spcAft>
                <a:spcPts val="1200"/>
              </a:spcAft>
              <a:buFont typeface="Arial" panose="020B0604020202020204" pitchFamily="34" charset="0"/>
              <a:buChar char="•"/>
            </a:pPr>
            <a:r>
              <a:rPr lang="en-US" sz="1800" dirty="0">
                <a:solidFill>
                  <a:schemeClr val="bg1"/>
                </a:solidFill>
              </a:rPr>
              <a:t>It represents approved CLCCR positions to different international and European organizations,</a:t>
            </a:r>
          </a:p>
          <a:p>
            <a:pPr marL="380876" indent="-380876">
              <a:spcAft>
                <a:spcPts val="1200"/>
              </a:spcAft>
              <a:buFont typeface="Arial" panose="020B0604020202020204" pitchFamily="34" charset="0"/>
              <a:buChar char="•"/>
            </a:pPr>
            <a:r>
              <a:rPr lang="en-US" sz="1800" dirty="0">
                <a:solidFill>
                  <a:schemeClr val="bg1"/>
                </a:solidFill>
              </a:rPr>
              <a:t>It provides information services to its members and interested parties.</a:t>
            </a:r>
          </a:p>
          <a:p>
            <a:endParaRPr lang="en-US" sz="1600" dirty="0">
              <a:solidFill>
                <a:schemeClr val="bg1"/>
              </a:solidFill>
            </a:endParaRPr>
          </a:p>
        </p:txBody>
      </p:sp>
      <p:sp>
        <p:nvSpPr>
          <p:cNvPr id="9" name="Rectangle 8">
            <a:extLst>
              <a:ext uri="{FF2B5EF4-FFF2-40B4-BE49-F238E27FC236}">
                <a16:creationId xmlns:a16="http://schemas.microsoft.com/office/drawing/2014/main" id="{044E1F31-C51F-4D66-95D4-65E880F1E4DF}"/>
              </a:ext>
            </a:extLst>
          </p:cNvPr>
          <p:cNvSpPr txBox="1">
            <a:spLocks noChangeArrowheads="1"/>
          </p:cNvSpPr>
          <p:nvPr/>
        </p:nvSpPr>
        <p:spPr bwMode="auto">
          <a:xfrm>
            <a:off x="574276" y="6307047"/>
            <a:ext cx="11040269" cy="3077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1888" tIns="60944" rIns="121888" bIns="60944" numCol="1" rtlCol="0" anchor="ctr" anchorCtr="0" compatLnSpc="1">
            <a:prstTxWarp prst="textNoShape">
              <a:avLst/>
            </a:prstTxWarp>
            <a:spAutoFit/>
          </a:bodyPr>
          <a:lstStyle>
            <a:lvl1pPr marL="342900" indent="-342900" algn="l" rtl="0" eaLnBrk="0" fontAlgn="base" hangingPunct="0">
              <a:spcBef>
                <a:spcPct val="0"/>
              </a:spcBef>
              <a:spcAft>
                <a:spcPct val="0"/>
              </a:spcAft>
              <a:buChar char="•"/>
              <a:defRPr sz="2400">
                <a:solidFill>
                  <a:schemeClr val="tx1"/>
                </a:solidFill>
                <a:latin typeface="Arial" panose="020B0604020202020204" pitchFamily="34" charset="0"/>
                <a:ea typeface="+mn-ea"/>
                <a:cs typeface="+mn-cs"/>
              </a:defRPr>
            </a:lvl1pPr>
            <a:lvl2pPr marL="742950" indent="-285750" algn="l" rtl="0" eaLnBrk="0" fontAlgn="base" hangingPunct="0">
              <a:spcBef>
                <a:spcPct val="0"/>
              </a:spcBef>
              <a:spcAft>
                <a:spcPct val="0"/>
              </a:spcAft>
              <a:buFont typeface="Times" pitchFamily="98" charset="0"/>
              <a:buChar char="•"/>
              <a:defRPr sz="2000">
                <a:solidFill>
                  <a:schemeClr val="tx1"/>
                </a:solidFill>
                <a:latin typeface="Arial" panose="020B0604020202020204" pitchFamily="34" charset="0"/>
                <a:ea typeface="+mn-ea"/>
                <a:cs typeface="+mn-cs"/>
              </a:defRPr>
            </a:lvl2pPr>
            <a:lvl3pPr marL="1143000" indent="-228600" algn="l" rtl="0" eaLnBrk="0" fontAlgn="base" hangingPunct="0">
              <a:spcBef>
                <a:spcPct val="0"/>
              </a:spcBef>
              <a:spcAft>
                <a:spcPct val="0"/>
              </a:spcAft>
              <a:buFont typeface="Times" pitchFamily="98" charset="0"/>
              <a:buChar char="•"/>
              <a:defRPr sz="2000">
                <a:solidFill>
                  <a:schemeClr val="tx1"/>
                </a:solidFill>
                <a:latin typeface="Arial" panose="020B0604020202020204" pitchFamily="34" charset="0"/>
                <a:ea typeface="+mn-ea"/>
                <a:cs typeface="+mn-cs"/>
              </a:defRPr>
            </a:lvl3pPr>
            <a:lvl4pPr marL="1600200" indent="-228600" algn="l" rtl="0" eaLnBrk="0" fontAlgn="base" hangingPunct="0">
              <a:spcBef>
                <a:spcPct val="0"/>
              </a:spcBef>
              <a:spcAft>
                <a:spcPct val="0"/>
              </a:spcAft>
              <a:buFont typeface="Times" pitchFamily="98" charset="0"/>
              <a:buChar char="•"/>
              <a:defRPr sz="2000">
                <a:solidFill>
                  <a:schemeClr val="tx1"/>
                </a:solidFill>
                <a:latin typeface="Arial" panose="020B0604020202020204" pitchFamily="34" charset="0"/>
                <a:ea typeface="+mn-ea"/>
                <a:cs typeface="+mn-cs"/>
              </a:defRPr>
            </a:lvl4pPr>
            <a:lvl5pPr marL="2057400" indent="-228600" algn="l" rtl="0" eaLnBrk="0" fontAlgn="base" hangingPunct="0">
              <a:spcBef>
                <a:spcPct val="0"/>
              </a:spcBef>
              <a:spcAft>
                <a:spcPct val="0"/>
              </a:spcAft>
              <a:buFont typeface="Times" pitchFamily="98" charset="0"/>
              <a:buChar char="•"/>
              <a:defRPr sz="2000">
                <a:solidFill>
                  <a:schemeClr val="tx1"/>
                </a:solidFill>
                <a:latin typeface="Arial" panose="020B0604020202020204" pitchFamily="34" charset="0"/>
                <a:ea typeface="+mn-ea"/>
                <a:cs typeface="+mn-cs"/>
              </a:defRPr>
            </a:lvl5pPr>
            <a:lvl6pPr marL="2514600" indent="-228600" algn="l" rtl="0" eaLnBrk="0" fontAlgn="base" hangingPunct="0">
              <a:spcBef>
                <a:spcPct val="0"/>
              </a:spcBef>
              <a:spcAft>
                <a:spcPct val="0"/>
              </a:spcAft>
              <a:buFont typeface="Times" pitchFamily="98" charset="0"/>
              <a:buChar char="•"/>
              <a:defRPr sz="2000">
                <a:solidFill>
                  <a:schemeClr val="tx1"/>
                </a:solidFill>
                <a:latin typeface="Arial" panose="020B0604020202020204" pitchFamily="34" charset="0"/>
                <a:ea typeface="+mn-ea"/>
                <a:cs typeface="+mn-cs"/>
              </a:defRPr>
            </a:lvl6pPr>
            <a:lvl7pPr marL="2971800" indent="-228600" algn="l" rtl="0" eaLnBrk="0" fontAlgn="base" hangingPunct="0">
              <a:spcBef>
                <a:spcPct val="0"/>
              </a:spcBef>
              <a:spcAft>
                <a:spcPct val="0"/>
              </a:spcAft>
              <a:buFont typeface="Times" pitchFamily="98" charset="0"/>
              <a:buChar char="•"/>
              <a:defRPr sz="2000">
                <a:solidFill>
                  <a:schemeClr val="tx1"/>
                </a:solidFill>
                <a:latin typeface="Arial" panose="020B0604020202020204" pitchFamily="34" charset="0"/>
                <a:ea typeface="+mn-ea"/>
                <a:cs typeface="+mn-cs"/>
              </a:defRPr>
            </a:lvl7pPr>
            <a:lvl8pPr marL="3429000" indent="-228600" algn="l" rtl="0" eaLnBrk="0" fontAlgn="base" hangingPunct="0">
              <a:spcBef>
                <a:spcPct val="0"/>
              </a:spcBef>
              <a:spcAft>
                <a:spcPct val="0"/>
              </a:spcAft>
              <a:buFont typeface="Times" pitchFamily="98" charset="0"/>
              <a:buChar char="•"/>
              <a:defRPr sz="2000">
                <a:solidFill>
                  <a:schemeClr val="tx1"/>
                </a:solidFill>
                <a:latin typeface="Arial" panose="020B0604020202020204" pitchFamily="34" charset="0"/>
                <a:ea typeface="+mn-ea"/>
                <a:cs typeface="+mn-cs"/>
              </a:defRPr>
            </a:lvl8pPr>
            <a:lvl9pPr marL="3886200" indent="-228600" algn="l" rtl="0" eaLnBrk="0" fontAlgn="base" hangingPunct="0">
              <a:spcBef>
                <a:spcPct val="0"/>
              </a:spcBef>
              <a:spcAft>
                <a:spcPct val="0"/>
              </a:spcAft>
              <a:buFont typeface="Times" pitchFamily="98" charset="0"/>
              <a:buChar char="•"/>
              <a:defRPr sz="2000">
                <a:solidFill>
                  <a:schemeClr val="tx1"/>
                </a:solidFill>
                <a:latin typeface="Arial" panose="020B0604020202020204" pitchFamily="34" charset="0"/>
                <a:ea typeface="+mn-ea"/>
                <a:cs typeface="+mn-cs"/>
              </a:defRPr>
            </a:lvl9pPr>
          </a:lstStyle>
          <a:p>
            <a:pPr marL="0" indent="0" algn="ctr" defTabSz="1218804">
              <a:buFontTx/>
              <a:buNone/>
            </a:pPr>
            <a:r>
              <a:rPr lang="nl-BE" altLang="nl-BE" sz="1200" kern="0" dirty="0">
                <a:solidFill>
                  <a:schemeClr val="bg1"/>
                </a:solidFill>
                <a:cs typeface="Arial" panose="020B0604020202020204" pitchFamily="34" charset="0"/>
              </a:rPr>
              <a:t>BluePoint Brussels  |  Bd A. Reyers Ln 80  |  B-1030 Brussel / Bruxelles</a:t>
            </a:r>
            <a:r>
              <a:rPr lang="nl-BE" altLang="nl-BE" sz="1200" kern="0" dirty="0">
                <a:solidFill>
                  <a:schemeClr val="bg1"/>
                </a:solidFill>
              </a:rPr>
              <a:t> </a:t>
            </a:r>
          </a:p>
        </p:txBody>
      </p:sp>
      <p:pic>
        <p:nvPicPr>
          <p:cNvPr id="12" name="Grafik 11">
            <a:extLst>
              <a:ext uri="{FF2B5EF4-FFF2-40B4-BE49-F238E27FC236}">
                <a16:creationId xmlns:a16="http://schemas.microsoft.com/office/drawing/2014/main" id="{3F645C00-A438-4011-A8D0-6166D73B9431}"/>
              </a:ext>
            </a:extLst>
          </p:cNvPr>
          <p:cNvPicPr>
            <a:picLocks noChangeAspect="1"/>
          </p:cNvPicPr>
          <p:nvPr/>
        </p:nvPicPr>
        <p:blipFill>
          <a:blip r:embed="rId3">
            <a:clrChange>
              <a:clrFrom>
                <a:srgbClr val="99CC00"/>
              </a:clrFrom>
              <a:clrTo>
                <a:srgbClr val="99CC00">
                  <a:alpha val="0"/>
                </a:srgbClr>
              </a:clrTo>
            </a:clrChange>
          </a:blip>
          <a:stretch>
            <a:fillRect/>
          </a:stretch>
        </p:blipFill>
        <p:spPr>
          <a:xfrm>
            <a:off x="6956260" y="99404"/>
            <a:ext cx="5093861" cy="1505293"/>
          </a:xfrm>
          <a:prstGeom prst="rect">
            <a:avLst/>
          </a:prstGeom>
        </p:spPr>
      </p:pic>
    </p:spTree>
    <p:extLst>
      <p:ext uri="{BB962C8B-B14F-4D97-AF65-F5344CB8AC3E}">
        <p14:creationId xmlns:p14="http://schemas.microsoft.com/office/powerpoint/2010/main" val="24867791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a:extLst>
              <a:ext uri="{FF2B5EF4-FFF2-40B4-BE49-F238E27FC236}">
                <a16:creationId xmlns:a16="http://schemas.microsoft.com/office/drawing/2014/main" id="{7DCD37CA-3D08-4890-9560-29D51C06A729}"/>
              </a:ext>
            </a:extLst>
          </p:cNvPr>
          <p:cNvSpPr/>
          <p:nvPr/>
        </p:nvSpPr>
        <p:spPr>
          <a:xfrm rot="19215513">
            <a:off x="2554113" y="2665994"/>
            <a:ext cx="6676443" cy="1862048"/>
          </a:xfrm>
          <a:prstGeom prst="rect">
            <a:avLst/>
          </a:prstGeom>
          <a:noFill/>
          <a:ln>
            <a:noFill/>
          </a:ln>
          <a:effectLst/>
        </p:spPr>
        <p:txBody>
          <a:bodyPr wrap="square" lIns="91440" tIns="45720" rIns="91440" bIns="45720">
            <a:spAutoFit/>
          </a:bodyPr>
          <a:lstStyle/>
          <a:p>
            <a:pPr algn="ctr"/>
            <a:r>
              <a:rPr lang="de-DE" sz="11500" b="1" cap="none" spc="50" dirty="0">
                <a:ln w="9525" cmpd="sng">
                  <a:noFill/>
                  <a:prstDash val="solid"/>
                </a:ln>
                <a:solidFill>
                  <a:schemeClr val="bg2">
                    <a:lumMod val="40000"/>
                    <a:lumOff val="60000"/>
                  </a:schemeClr>
                </a:solidFill>
                <a:effectLst/>
              </a:rPr>
              <a:t>DRAFT</a:t>
            </a:r>
          </a:p>
        </p:txBody>
      </p:sp>
      <p:sp>
        <p:nvSpPr>
          <p:cNvPr id="2" name="Titel 1"/>
          <p:cNvSpPr>
            <a:spLocks noGrp="1"/>
          </p:cNvSpPr>
          <p:nvPr>
            <p:ph type="title"/>
          </p:nvPr>
        </p:nvSpPr>
        <p:spPr/>
        <p:txBody>
          <a:bodyPr/>
          <a:lstStyle/>
          <a:p>
            <a:r>
              <a:rPr lang="en-GB" dirty="0">
                <a:latin typeface="Arial" panose="020B0604020202020204" pitchFamily="34" charset="0"/>
                <a:cs typeface="Arial" panose="020B0604020202020204" pitchFamily="34" charset="0"/>
              </a:rPr>
              <a:t>Advanced axles in trailers</a:t>
            </a:r>
            <a:br>
              <a:rPr lang="en-GB" dirty="0">
                <a:latin typeface="Arial" panose="020B0604020202020204" pitchFamily="34" charset="0"/>
                <a:cs typeface="Arial" panose="020B0604020202020204" pitchFamily="34" charset="0"/>
              </a:rPr>
            </a:br>
            <a:r>
              <a:rPr lang="en-US" sz="2000" dirty="0">
                <a:solidFill>
                  <a:schemeClr val="bg1">
                    <a:lumMod val="50000"/>
                  </a:schemeClr>
                </a:solidFill>
                <a:latin typeface="Arial" panose="020B0604020202020204" pitchFamily="34" charset="0"/>
                <a:cs typeface="Arial" panose="020B0604020202020204" pitchFamily="34" charset="0"/>
              </a:rPr>
              <a:t>Backup – Draft/Idea – Example for an amendment of definitions</a:t>
            </a:r>
            <a:endParaRPr lang="en-GB" dirty="0">
              <a:solidFill>
                <a:schemeClr val="bg1">
                  <a:lumMod val="50000"/>
                </a:schemeClr>
              </a:solidFill>
            </a:endParaRPr>
          </a:p>
        </p:txBody>
      </p:sp>
      <p:sp>
        <p:nvSpPr>
          <p:cNvPr id="5" name="Foliennummernplatzhalter 4"/>
          <p:cNvSpPr>
            <a:spLocks noGrp="1"/>
          </p:cNvSpPr>
          <p:nvPr>
            <p:ph type="sldNum" sz="quarter" idx="4"/>
          </p:nvPr>
        </p:nvSpPr>
        <p:spPr/>
        <p:txBody>
          <a:bodyPr/>
          <a:lstStyle/>
          <a:p>
            <a:pPr>
              <a:defRPr/>
            </a:pPr>
            <a:r>
              <a:rPr lang="en-GB" dirty="0"/>
              <a:t>Page </a:t>
            </a:r>
            <a:fld id="{60C6FC8F-F53F-451F-A8A2-D6216BBA1303}" type="slidenum">
              <a:rPr lang="en-GB" smtClean="0"/>
              <a:pPr>
                <a:defRPr/>
              </a:pPr>
              <a:t>12</a:t>
            </a:fld>
            <a:endParaRPr lang="en-GB" dirty="0"/>
          </a:p>
        </p:txBody>
      </p:sp>
      <p:sp>
        <p:nvSpPr>
          <p:cNvPr id="6" name="Datumsplatzhalter 5"/>
          <p:cNvSpPr>
            <a:spLocks noGrp="1"/>
          </p:cNvSpPr>
          <p:nvPr>
            <p:ph type="dt" sz="half" idx="2"/>
          </p:nvPr>
        </p:nvSpPr>
        <p:spPr/>
        <p:txBody>
          <a:bodyPr/>
          <a:lstStyle/>
          <a:p>
            <a:pPr>
              <a:defRPr/>
            </a:pPr>
            <a:r>
              <a:rPr lang="en-GB" dirty="0"/>
              <a:t>2021-04-12</a:t>
            </a:r>
          </a:p>
        </p:txBody>
      </p:sp>
      <p:sp>
        <p:nvSpPr>
          <p:cNvPr id="9" name="Textfeld 8">
            <a:extLst>
              <a:ext uri="{FF2B5EF4-FFF2-40B4-BE49-F238E27FC236}">
                <a16:creationId xmlns:a16="http://schemas.microsoft.com/office/drawing/2014/main" id="{51D440E5-9013-489A-9D01-48F3D2901D20}"/>
              </a:ext>
            </a:extLst>
          </p:cNvPr>
          <p:cNvSpPr txBox="1"/>
          <p:nvPr/>
        </p:nvSpPr>
        <p:spPr>
          <a:xfrm>
            <a:off x="811214" y="1377699"/>
            <a:ext cx="10566398" cy="5078313"/>
          </a:xfrm>
          <a:prstGeom prst="rect">
            <a:avLst/>
          </a:prstGeom>
          <a:noFill/>
        </p:spPr>
        <p:txBody>
          <a:bodyPr wrap="square">
            <a:spAutoFit/>
          </a:bodyPr>
          <a:lstStyle/>
          <a:p>
            <a:pPr marL="630238" marR="719455" indent="-630238" algn="just">
              <a:spcAft>
                <a:spcPts val="0"/>
              </a:spcAft>
            </a:pPr>
            <a:r>
              <a:rPr lang="en-GB" sz="1800" i="1" dirty="0">
                <a:solidFill>
                  <a:schemeClr val="bg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Paragraph 1.5</a:t>
            </a:r>
            <a:r>
              <a:rPr lang="en-GB" sz="1800" dirty="0">
                <a:solidFill>
                  <a:schemeClr val="bg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amend to read: </a:t>
            </a:r>
            <a:endParaRPr lang="de-DE" sz="1800" dirty="0">
              <a:solidFill>
                <a:schemeClr val="bg1">
                  <a:lumMod val="50000"/>
                </a:schemeClr>
              </a:solidFill>
              <a:effectLst/>
              <a:latin typeface="Times New Roman" panose="02020603050405020304" pitchFamily="18" charset="0"/>
              <a:ea typeface="Times New Roman" panose="02020603050405020304" pitchFamily="18" charset="0"/>
            </a:endParaRPr>
          </a:p>
          <a:p>
            <a:pPr algn="just">
              <a:spcAft>
                <a:spcPts val="0"/>
              </a:spcAft>
            </a:pPr>
            <a:r>
              <a:rPr lang="en-GB" sz="1800" dirty="0">
                <a:solidFill>
                  <a:schemeClr val="bg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GB" sz="1800" dirty="0">
                <a:solidFill>
                  <a:schemeClr val="bg1">
                    <a:lumMod val="50000"/>
                  </a:schemeClr>
                </a:solidFill>
                <a:effectLst/>
                <a:latin typeface="Times New Roman" panose="02020603050405020304" pitchFamily="18" charset="0"/>
                <a:ea typeface="Times New Roman" panose="02020603050405020304" pitchFamily="18" charset="0"/>
              </a:rPr>
              <a:t>1.5.	"Trailer" means any </a:t>
            </a:r>
            <a:r>
              <a:rPr lang="en-GB" sz="1800" strike="sngStrike" dirty="0">
                <a:solidFill>
                  <a:schemeClr val="bg1">
                    <a:lumMod val="50000"/>
                  </a:schemeClr>
                </a:solidFill>
                <a:effectLst/>
                <a:latin typeface="Times New Roman" panose="02020603050405020304" pitchFamily="18" charset="0"/>
                <a:ea typeface="Times New Roman" panose="02020603050405020304" pitchFamily="18" charset="0"/>
              </a:rPr>
              <a:t>non-self propelled</a:t>
            </a:r>
            <a:r>
              <a:rPr lang="en-GB" sz="1800" dirty="0">
                <a:solidFill>
                  <a:schemeClr val="bg1">
                    <a:lumMod val="50000"/>
                  </a:schemeClr>
                </a:solidFill>
                <a:effectLst/>
                <a:latin typeface="Times New Roman" panose="02020603050405020304" pitchFamily="18" charset="0"/>
                <a:ea typeface="Times New Roman" panose="02020603050405020304" pitchFamily="18" charset="0"/>
              </a:rPr>
              <a:t> vehicle, which is </a:t>
            </a:r>
            <a:r>
              <a:rPr lang="en-GB" sz="1800" b="1" dirty="0">
                <a:solidFill>
                  <a:schemeClr val="bg1">
                    <a:lumMod val="50000"/>
                  </a:schemeClr>
                </a:solidFill>
                <a:effectLst/>
                <a:latin typeface="Times New Roman" panose="02020603050405020304" pitchFamily="18" charset="0"/>
                <a:ea typeface="Times New Roman" panose="02020603050405020304" pitchFamily="18" charset="0"/>
              </a:rPr>
              <a:t>primarily</a:t>
            </a:r>
            <a:r>
              <a:rPr lang="en-GB" sz="1800" dirty="0">
                <a:solidFill>
                  <a:schemeClr val="bg1">
                    <a:lumMod val="50000"/>
                  </a:schemeClr>
                </a:solidFill>
                <a:effectLst/>
                <a:latin typeface="Times New Roman" panose="02020603050405020304" pitchFamily="18" charset="0"/>
                <a:ea typeface="Times New Roman" panose="02020603050405020304" pitchFamily="18" charset="0"/>
              </a:rPr>
              <a:t> designed and constructed to be towed by a </a:t>
            </a:r>
            <a:r>
              <a:rPr lang="en-GB" sz="1800" strike="sngStrike" dirty="0">
                <a:solidFill>
                  <a:schemeClr val="bg1">
                    <a:lumMod val="50000"/>
                  </a:schemeClr>
                </a:solidFill>
                <a:effectLst/>
                <a:latin typeface="Times New Roman" panose="02020603050405020304" pitchFamily="18" charset="0"/>
                <a:ea typeface="Times New Roman" panose="02020603050405020304" pitchFamily="18" charset="0"/>
              </a:rPr>
              <a:t>power driven</a:t>
            </a:r>
            <a:r>
              <a:rPr lang="en-GB" sz="1800" dirty="0">
                <a:solidFill>
                  <a:schemeClr val="bg1">
                    <a:lumMod val="50000"/>
                  </a:schemeClr>
                </a:solidFill>
                <a:effectLst/>
                <a:latin typeface="Times New Roman" panose="02020603050405020304" pitchFamily="18" charset="0"/>
                <a:ea typeface="Times New Roman" panose="02020603050405020304" pitchFamily="18" charset="0"/>
              </a:rPr>
              <a:t> vehicle and includes semi-trailers.”</a:t>
            </a:r>
            <a:endParaRPr lang="de-DE" sz="1800" dirty="0">
              <a:solidFill>
                <a:schemeClr val="bg1">
                  <a:lumMod val="50000"/>
                </a:schemeClr>
              </a:solidFill>
              <a:effectLst/>
              <a:latin typeface="Times New Roman" panose="02020603050405020304" pitchFamily="18" charset="0"/>
              <a:ea typeface="Times New Roman" panose="02020603050405020304" pitchFamily="18" charset="0"/>
            </a:endParaRPr>
          </a:p>
          <a:p>
            <a:pPr algn="just">
              <a:spcAft>
                <a:spcPts val="0"/>
              </a:spcAft>
            </a:pPr>
            <a:r>
              <a:rPr lang="en-GB" sz="1800" b="1" dirty="0">
                <a:solidFill>
                  <a:schemeClr val="bg1">
                    <a:lumMod val="50000"/>
                  </a:schemeClr>
                </a:solidFill>
                <a:effectLst/>
                <a:latin typeface="Times New Roman" panose="02020603050405020304" pitchFamily="18" charset="0"/>
                <a:ea typeface="Times New Roman" panose="02020603050405020304" pitchFamily="18" charset="0"/>
              </a:rPr>
              <a:t> </a:t>
            </a:r>
            <a:endParaRPr lang="de-DE" sz="1800" dirty="0">
              <a:solidFill>
                <a:schemeClr val="bg1">
                  <a:lumMod val="50000"/>
                </a:schemeClr>
              </a:solidFill>
              <a:effectLst/>
              <a:latin typeface="Times New Roman" panose="02020603050405020304" pitchFamily="18" charset="0"/>
              <a:ea typeface="Times New Roman" panose="02020603050405020304" pitchFamily="18" charset="0"/>
            </a:endParaRPr>
          </a:p>
          <a:p>
            <a:pPr marL="630238" marR="719455" indent="-630238" algn="just">
              <a:spcAft>
                <a:spcPts val="0"/>
              </a:spcAft>
            </a:pPr>
            <a:r>
              <a:rPr lang="en-GB" sz="1800" i="1" dirty="0">
                <a:solidFill>
                  <a:schemeClr val="bg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Paragraph 1.8</a:t>
            </a:r>
            <a:r>
              <a:rPr lang="en-GB" sz="1800" dirty="0">
                <a:solidFill>
                  <a:schemeClr val="bg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amend to read:</a:t>
            </a:r>
            <a:r>
              <a:rPr lang="en-GB" sz="1800" b="1" dirty="0">
                <a:solidFill>
                  <a:schemeClr val="bg1">
                    <a:lumMod val="50000"/>
                  </a:schemeClr>
                </a:solidFill>
                <a:effectLst/>
                <a:latin typeface="Times New Roman" panose="02020603050405020304" pitchFamily="18" charset="0"/>
                <a:ea typeface="Times New Roman" panose="02020603050405020304" pitchFamily="18" charset="0"/>
              </a:rPr>
              <a:t> </a:t>
            </a:r>
            <a:endParaRPr lang="de-DE" sz="1800" dirty="0">
              <a:solidFill>
                <a:schemeClr val="bg1">
                  <a:lumMod val="50000"/>
                </a:schemeClr>
              </a:solidFill>
              <a:effectLst/>
              <a:latin typeface="Times New Roman" panose="02020603050405020304" pitchFamily="18" charset="0"/>
              <a:ea typeface="Times New Roman" panose="02020603050405020304" pitchFamily="18" charset="0"/>
            </a:endParaRPr>
          </a:p>
          <a:p>
            <a:pPr algn="just">
              <a:spcAft>
                <a:spcPts val="0"/>
              </a:spcAft>
            </a:pPr>
            <a:r>
              <a:rPr lang="en-GB" sz="1800" dirty="0">
                <a:solidFill>
                  <a:schemeClr val="bg1">
                    <a:lumMod val="50000"/>
                  </a:schemeClr>
                </a:solidFill>
                <a:effectLst/>
                <a:latin typeface="Times New Roman" panose="02020603050405020304" pitchFamily="18" charset="0"/>
                <a:ea typeface="Times New Roman" panose="02020603050405020304" pitchFamily="18" charset="0"/>
              </a:rPr>
              <a:t>“1.8.	"Road tractor" means </a:t>
            </a:r>
            <a:r>
              <a:rPr lang="en-GB" sz="1800" b="1" dirty="0">
                <a:solidFill>
                  <a:schemeClr val="bg1">
                    <a:lumMod val="50000"/>
                  </a:schemeClr>
                </a:solidFill>
                <a:effectLst/>
                <a:latin typeface="Times New Roman" panose="02020603050405020304" pitchFamily="18" charset="0"/>
                <a:ea typeface="Times New Roman" panose="02020603050405020304" pitchFamily="18" charset="0"/>
              </a:rPr>
              <a:t>a</a:t>
            </a:r>
            <a:r>
              <a:rPr lang="en-GB" sz="1800" dirty="0">
                <a:solidFill>
                  <a:schemeClr val="bg1">
                    <a:lumMod val="50000"/>
                  </a:schemeClr>
                </a:solidFill>
                <a:effectLst/>
                <a:latin typeface="Times New Roman" panose="02020603050405020304" pitchFamily="18" charset="0"/>
                <a:ea typeface="Times New Roman" panose="02020603050405020304" pitchFamily="18" charset="0"/>
              </a:rPr>
              <a:t> road motor vehicle designed, exclusively or primarily, to haul other road vehicles </a:t>
            </a:r>
            <a:r>
              <a:rPr lang="en-GB" sz="1800" strike="sngStrike" dirty="0">
                <a:solidFill>
                  <a:schemeClr val="bg1">
                    <a:lumMod val="50000"/>
                  </a:schemeClr>
                </a:solidFill>
                <a:effectLst/>
                <a:latin typeface="Times New Roman" panose="02020603050405020304" pitchFamily="18" charset="0"/>
                <a:ea typeface="Times New Roman" panose="02020603050405020304" pitchFamily="18" charset="0"/>
              </a:rPr>
              <a:t>which are not power-driven</a:t>
            </a:r>
            <a:r>
              <a:rPr lang="en-GB" sz="1800" dirty="0">
                <a:solidFill>
                  <a:schemeClr val="bg1">
                    <a:lumMod val="50000"/>
                  </a:schemeClr>
                </a:solidFill>
                <a:effectLst/>
                <a:latin typeface="Times New Roman" panose="02020603050405020304" pitchFamily="18" charset="0"/>
                <a:ea typeface="Times New Roman" panose="02020603050405020304" pitchFamily="18" charset="0"/>
              </a:rPr>
              <a:t> (mainly semi–trailers).”</a:t>
            </a:r>
          </a:p>
          <a:p>
            <a:pPr algn="just">
              <a:spcAft>
                <a:spcPts val="0"/>
              </a:spcAft>
            </a:pPr>
            <a:endParaRPr lang="en-GB" sz="1800" dirty="0">
              <a:solidFill>
                <a:schemeClr val="bg1">
                  <a:lumMod val="50000"/>
                </a:schemeClr>
              </a:solidFill>
              <a:latin typeface="Times New Roman" panose="02020603050405020304" pitchFamily="18" charset="0"/>
              <a:ea typeface="Times New Roman" panose="02020603050405020304" pitchFamily="18" charset="0"/>
            </a:endParaRPr>
          </a:p>
          <a:p>
            <a:pPr marL="630238" marR="719455" indent="-630238" algn="just">
              <a:spcAft>
                <a:spcPts val="0"/>
              </a:spcAft>
            </a:pPr>
            <a:r>
              <a:rPr lang="en-GB" sz="1800" i="1" dirty="0">
                <a:solidFill>
                  <a:schemeClr val="bg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Paragraphs 2.4.5.1 to 2.4.5.3</a:t>
            </a:r>
            <a:r>
              <a:rPr lang="en-GB" sz="1800" dirty="0">
                <a:solidFill>
                  <a:schemeClr val="bg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amend to read:</a:t>
            </a:r>
            <a:endParaRPr lang="de-DE" sz="1800" dirty="0">
              <a:solidFill>
                <a:schemeClr val="bg1">
                  <a:lumMod val="50000"/>
                </a:schemeClr>
              </a:solidFill>
              <a:effectLst/>
              <a:latin typeface="Times New Roman" panose="02020603050405020304" pitchFamily="18" charset="0"/>
              <a:ea typeface="Times New Roman" panose="02020603050405020304" pitchFamily="18" charset="0"/>
            </a:endParaRPr>
          </a:p>
          <a:p>
            <a:pPr algn="just">
              <a:spcAft>
                <a:spcPts val="0"/>
              </a:spcAft>
            </a:pPr>
            <a:r>
              <a:rPr lang="en-US" sz="1800" b="1" dirty="0">
                <a:solidFill>
                  <a:schemeClr val="bg1">
                    <a:lumMod val="50000"/>
                  </a:schemeClr>
                </a:solidFill>
                <a:effectLst/>
                <a:latin typeface="Times New Roman" panose="02020603050405020304" pitchFamily="18" charset="0"/>
                <a:ea typeface="Times New Roman" panose="02020603050405020304" pitchFamily="18" charset="0"/>
              </a:rPr>
              <a:t> </a:t>
            </a:r>
            <a:r>
              <a:rPr lang="en-GB" sz="1800" dirty="0">
                <a:solidFill>
                  <a:schemeClr val="bg1">
                    <a:lumMod val="50000"/>
                  </a:schemeClr>
                </a:solidFill>
                <a:effectLst/>
                <a:latin typeface="Times New Roman" panose="02020603050405020304" pitchFamily="18" charset="0"/>
                <a:ea typeface="Times New Roman" panose="02020603050405020304" pitchFamily="18" charset="0"/>
              </a:rPr>
              <a:t>“2.4.5.1. 	"Semi–trailer": A </a:t>
            </a:r>
            <a:r>
              <a:rPr lang="en-GB" sz="1800" strike="sngStrike" dirty="0">
                <a:solidFill>
                  <a:schemeClr val="bg1">
                    <a:lumMod val="50000"/>
                  </a:schemeClr>
                </a:solidFill>
                <a:effectLst/>
                <a:latin typeface="Times New Roman" panose="02020603050405020304" pitchFamily="18" charset="0"/>
                <a:ea typeface="Times New Roman" panose="02020603050405020304" pitchFamily="18" charset="0"/>
              </a:rPr>
              <a:t>towed</a:t>
            </a:r>
            <a:r>
              <a:rPr lang="en-GB" sz="1800" dirty="0">
                <a:solidFill>
                  <a:schemeClr val="bg1">
                    <a:lumMod val="50000"/>
                  </a:schemeClr>
                </a:solidFill>
                <a:effectLst/>
                <a:latin typeface="Times New Roman" panose="02020603050405020304" pitchFamily="18" charset="0"/>
                <a:ea typeface="Times New Roman" panose="02020603050405020304" pitchFamily="18" charset="0"/>
              </a:rPr>
              <a:t> </a:t>
            </a:r>
            <a:r>
              <a:rPr lang="en-GB" sz="1800" b="1" dirty="0">
                <a:solidFill>
                  <a:schemeClr val="bg1">
                    <a:lumMod val="50000"/>
                  </a:schemeClr>
                </a:solidFill>
                <a:effectLst/>
                <a:latin typeface="Times New Roman" panose="02020603050405020304" pitchFamily="18" charset="0"/>
                <a:ea typeface="Times New Roman" panose="02020603050405020304" pitchFamily="18" charset="0"/>
              </a:rPr>
              <a:t>towable</a:t>
            </a:r>
            <a:r>
              <a:rPr lang="en-GB" sz="1800" dirty="0">
                <a:solidFill>
                  <a:schemeClr val="bg1">
                    <a:lumMod val="50000"/>
                  </a:schemeClr>
                </a:solidFill>
                <a:effectLst/>
                <a:latin typeface="Times New Roman" panose="02020603050405020304" pitchFamily="18" charset="0"/>
                <a:ea typeface="Times New Roman" panose="02020603050405020304" pitchFamily="18" charset="0"/>
              </a:rPr>
              <a:t> vehicle, in which the axle(s) is (are) positioned behind the centre of gravity of the vehicle (when uniformly loaded), and which is equipped with a connecting device permitting horizontal and vertical forces to be transmitted to </a:t>
            </a:r>
            <a:r>
              <a:rPr lang="en-GB" sz="1800" strike="sngStrike" dirty="0">
                <a:solidFill>
                  <a:schemeClr val="bg1">
                    <a:lumMod val="50000"/>
                  </a:schemeClr>
                </a:solidFill>
                <a:effectLst/>
                <a:latin typeface="Times New Roman" panose="02020603050405020304" pitchFamily="18" charset="0"/>
                <a:ea typeface="Times New Roman" panose="02020603050405020304" pitchFamily="18" charset="0"/>
              </a:rPr>
              <a:t>the</a:t>
            </a:r>
            <a:r>
              <a:rPr lang="en-GB" sz="1800" dirty="0">
                <a:solidFill>
                  <a:schemeClr val="bg1">
                    <a:lumMod val="50000"/>
                  </a:schemeClr>
                </a:solidFill>
                <a:effectLst/>
                <a:latin typeface="Times New Roman" panose="02020603050405020304" pitchFamily="18" charset="0"/>
                <a:ea typeface="Times New Roman" panose="02020603050405020304" pitchFamily="18" charset="0"/>
              </a:rPr>
              <a:t> </a:t>
            </a:r>
            <a:r>
              <a:rPr lang="en-GB" sz="1800" b="1" dirty="0">
                <a:solidFill>
                  <a:schemeClr val="bg1">
                    <a:lumMod val="50000"/>
                  </a:schemeClr>
                </a:solidFill>
                <a:effectLst/>
                <a:latin typeface="Times New Roman" panose="02020603050405020304" pitchFamily="18" charset="0"/>
                <a:ea typeface="Times New Roman" panose="02020603050405020304" pitchFamily="18" charset="0"/>
              </a:rPr>
              <a:t>a</a:t>
            </a:r>
            <a:r>
              <a:rPr lang="en-GB" sz="1800" dirty="0">
                <a:solidFill>
                  <a:schemeClr val="bg1">
                    <a:lumMod val="50000"/>
                  </a:schemeClr>
                </a:solidFill>
                <a:effectLst/>
                <a:latin typeface="Times New Roman" panose="02020603050405020304" pitchFamily="18" charset="0"/>
                <a:ea typeface="Times New Roman" panose="02020603050405020304" pitchFamily="18" charset="0"/>
              </a:rPr>
              <a:t> towing vehicle. One or more of the axles may be driven </a:t>
            </a:r>
            <a:r>
              <a:rPr lang="en-GB" sz="1800" b="1" dirty="0">
                <a:solidFill>
                  <a:schemeClr val="bg1">
                    <a:lumMod val="50000"/>
                  </a:schemeClr>
                </a:solidFill>
                <a:effectLst/>
                <a:latin typeface="Times New Roman" panose="02020603050405020304" pitchFamily="18" charset="0"/>
                <a:ea typeface="Times New Roman" panose="02020603050405020304" pitchFamily="18" charset="0"/>
              </a:rPr>
              <a:t>to support</a:t>
            </a:r>
            <a:r>
              <a:rPr lang="en-GB" sz="1800" dirty="0">
                <a:solidFill>
                  <a:schemeClr val="bg1">
                    <a:lumMod val="50000"/>
                  </a:schemeClr>
                </a:solidFill>
                <a:effectLst/>
                <a:latin typeface="Times New Roman" panose="02020603050405020304" pitchFamily="18" charset="0"/>
                <a:ea typeface="Times New Roman" panose="02020603050405020304" pitchFamily="18" charset="0"/>
              </a:rPr>
              <a:t> </a:t>
            </a:r>
            <a:r>
              <a:rPr lang="en-GB" sz="1800" strike="sngStrike" dirty="0">
                <a:solidFill>
                  <a:schemeClr val="bg1">
                    <a:lumMod val="50000"/>
                  </a:schemeClr>
                </a:solidFill>
                <a:effectLst/>
                <a:latin typeface="Times New Roman" panose="02020603050405020304" pitchFamily="18" charset="0"/>
                <a:ea typeface="Times New Roman" panose="02020603050405020304" pitchFamily="18" charset="0"/>
              </a:rPr>
              <a:t>by</a:t>
            </a:r>
            <a:r>
              <a:rPr lang="en-GB" sz="1800" dirty="0">
                <a:solidFill>
                  <a:schemeClr val="bg1">
                    <a:lumMod val="50000"/>
                  </a:schemeClr>
                </a:solidFill>
                <a:effectLst/>
                <a:latin typeface="Times New Roman" panose="02020603050405020304" pitchFamily="18" charset="0"/>
                <a:ea typeface="Times New Roman" panose="02020603050405020304" pitchFamily="18" charset="0"/>
              </a:rPr>
              <a:t> the </a:t>
            </a:r>
            <a:r>
              <a:rPr lang="en-GB" sz="1800" strike="sngStrike" dirty="0">
                <a:solidFill>
                  <a:schemeClr val="bg1">
                    <a:lumMod val="50000"/>
                  </a:schemeClr>
                </a:solidFill>
                <a:effectLst/>
                <a:latin typeface="Times New Roman" panose="02020603050405020304" pitchFamily="18" charset="0"/>
                <a:ea typeface="Times New Roman" panose="02020603050405020304" pitchFamily="18" charset="0"/>
              </a:rPr>
              <a:t>towing</a:t>
            </a:r>
            <a:r>
              <a:rPr lang="en-GB" sz="1800" dirty="0">
                <a:solidFill>
                  <a:schemeClr val="bg1">
                    <a:lumMod val="50000"/>
                  </a:schemeClr>
                </a:solidFill>
                <a:effectLst/>
                <a:latin typeface="Times New Roman" panose="02020603050405020304" pitchFamily="18" charset="0"/>
                <a:ea typeface="Times New Roman" panose="02020603050405020304" pitchFamily="18" charset="0"/>
              </a:rPr>
              <a:t> </a:t>
            </a:r>
            <a:r>
              <a:rPr lang="en-GB" sz="1800" b="1" dirty="0">
                <a:solidFill>
                  <a:schemeClr val="bg1">
                    <a:lumMod val="50000"/>
                  </a:schemeClr>
                </a:solidFill>
                <a:effectLst/>
                <a:latin typeface="Times New Roman" panose="02020603050405020304" pitchFamily="18" charset="0"/>
                <a:ea typeface="Times New Roman" panose="02020603050405020304" pitchFamily="18" charset="0"/>
              </a:rPr>
              <a:t>motor</a:t>
            </a:r>
            <a:r>
              <a:rPr lang="en-GB" sz="1800" dirty="0">
                <a:solidFill>
                  <a:schemeClr val="bg1">
                    <a:lumMod val="50000"/>
                  </a:schemeClr>
                </a:solidFill>
                <a:effectLst/>
                <a:latin typeface="Times New Roman" panose="02020603050405020304" pitchFamily="18" charset="0"/>
                <a:ea typeface="Times New Roman" panose="02020603050405020304" pitchFamily="18" charset="0"/>
              </a:rPr>
              <a:t> vehicle. </a:t>
            </a:r>
            <a:r>
              <a:rPr lang="en-GB" sz="1800" b="1" dirty="0">
                <a:solidFill>
                  <a:schemeClr val="bg1">
                    <a:lumMod val="50000"/>
                  </a:schemeClr>
                </a:solidFill>
                <a:effectLst/>
                <a:latin typeface="Times New Roman" panose="02020603050405020304" pitchFamily="18" charset="0"/>
                <a:ea typeface="Times New Roman" panose="02020603050405020304" pitchFamily="18" charset="0"/>
              </a:rPr>
              <a:t>A contribution to the propelling forces of the vehicle combination is permissible at all speeds. To ensure the stability of the vehicle combination, the propelling forces of the semi-trailer shall not push the towing vehicle at speeds above [15 km/h].</a:t>
            </a:r>
          </a:p>
          <a:p>
            <a:pPr algn="just">
              <a:spcAft>
                <a:spcPts val="0"/>
              </a:spcAft>
            </a:pPr>
            <a:endParaRPr lang="en-GB" sz="1800" b="1" dirty="0">
              <a:solidFill>
                <a:schemeClr val="bg1">
                  <a:lumMod val="50000"/>
                </a:schemeClr>
              </a:solidFill>
              <a:latin typeface="Times New Roman" panose="02020603050405020304" pitchFamily="18" charset="0"/>
              <a:ea typeface="Times New Roman" panose="02020603050405020304" pitchFamily="18" charset="0"/>
            </a:endParaRPr>
          </a:p>
          <a:p>
            <a:pPr algn="just">
              <a:spcAft>
                <a:spcPts val="0"/>
              </a:spcAft>
            </a:pPr>
            <a:r>
              <a:rPr lang="en-GB" sz="1800" dirty="0">
                <a:solidFill>
                  <a:schemeClr val="bg1">
                    <a:lumMod val="50000"/>
                  </a:schemeClr>
                </a:solidFill>
                <a:effectLst/>
                <a:latin typeface="Times New Roman" panose="02020603050405020304" pitchFamily="18" charset="0"/>
                <a:ea typeface="Times New Roman" panose="02020603050405020304" pitchFamily="18" charset="0"/>
              </a:rPr>
              <a:t>“2.4.5.2.</a:t>
            </a:r>
            <a:r>
              <a:rPr lang="en-GB" sz="1800" b="1" dirty="0">
                <a:solidFill>
                  <a:schemeClr val="bg1">
                    <a:lumMod val="50000"/>
                  </a:schemeClr>
                </a:solidFill>
                <a:effectLst/>
                <a:latin typeface="Times New Roman" panose="02020603050405020304" pitchFamily="18" charset="0"/>
                <a:ea typeface="Times New Roman" panose="02020603050405020304" pitchFamily="18" charset="0"/>
              </a:rPr>
              <a:t> </a:t>
            </a:r>
            <a:r>
              <a:rPr lang="en-GB" sz="1800" dirty="0">
                <a:solidFill>
                  <a:schemeClr val="bg1">
                    <a:lumMod val="50000"/>
                  </a:schemeClr>
                </a:solidFill>
                <a:effectLst/>
                <a:latin typeface="Times New Roman" panose="02020603050405020304" pitchFamily="18" charset="0"/>
                <a:ea typeface="Times New Roman" panose="02020603050405020304" pitchFamily="18" charset="0"/>
              </a:rPr>
              <a:t>and 2.4.5.3.   … similar amendments as proposed in 2.4.5.1</a:t>
            </a:r>
            <a:endParaRPr lang="de-DE" sz="1800" dirty="0">
              <a:solidFill>
                <a:schemeClr val="bg1">
                  <a:lumMod val="50000"/>
                </a:schemeClr>
              </a:solidFill>
              <a:effectLst/>
              <a:latin typeface="Times New Roman" panose="02020603050405020304" pitchFamily="18" charset="0"/>
              <a:ea typeface="Times New Roman" panose="02020603050405020304" pitchFamily="18" charset="0"/>
            </a:endParaRPr>
          </a:p>
          <a:p>
            <a:pPr algn="just">
              <a:spcAft>
                <a:spcPts val="0"/>
              </a:spcAft>
            </a:pPr>
            <a:endParaRPr lang="de-DE" sz="1800" dirty="0">
              <a:solidFill>
                <a:schemeClr val="bg1">
                  <a:lumMod val="50000"/>
                </a:schemeClr>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7444177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latin typeface="Arial" panose="020B0604020202020204" pitchFamily="34" charset="0"/>
                <a:cs typeface="Arial" panose="020B0604020202020204" pitchFamily="34" charset="0"/>
              </a:rPr>
              <a:t>Advanced axles in trailers</a:t>
            </a:r>
            <a:br>
              <a:rPr lang="en-GB" dirty="0">
                <a:latin typeface="Arial" panose="020B0604020202020204" pitchFamily="34" charset="0"/>
                <a:cs typeface="Arial" panose="020B0604020202020204" pitchFamily="34" charset="0"/>
              </a:rPr>
            </a:br>
            <a:r>
              <a:rPr lang="en-GB" sz="2000" dirty="0">
                <a:solidFill>
                  <a:schemeClr val="bg1">
                    <a:lumMod val="50000"/>
                  </a:schemeClr>
                </a:solidFill>
                <a:latin typeface="Arial" panose="020B0604020202020204" pitchFamily="34" charset="0"/>
                <a:cs typeface="Arial" panose="020B0604020202020204" pitchFamily="34" charset="0"/>
              </a:rPr>
              <a:t>Road transport sector and Climate protection</a:t>
            </a:r>
            <a:endParaRPr lang="en-GB" dirty="0">
              <a:solidFill>
                <a:schemeClr val="bg1">
                  <a:lumMod val="50000"/>
                </a:schemeClr>
              </a:solidFill>
            </a:endParaRPr>
          </a:p>
        </p:txBody>
      </p:sp>
      <p:sp>
        <p:nvSpPr>
          <p:cNvPr id="3" name="Inhaltsplatzhalter 2"/>
          <p:cNvSpPr>
            <a:spLocks noGrp="1"/>
          </p:cNvSpPr>
          <p:nvPr>
            <p:ph idx="1"/>
          </p:nvPr>
        </p:nvSpPr>
        <p:spPr/>
        <p:txBody>
          <a:bodyPr/>
          <a:lstStyle/>
          <a:p>
            <a:r>
              <a:rPr lang="en-GB" sz="2000" dirty="0"/>
              <a:t>As part of the European Green Deal, the Commission proposed in September 2020 to raise the 2030 greenhouse gas emission (GHGE) reduction target, including emissions and removals, to at least 55% compared to 1990</a:t>
            </a:r>
          </a:p>
        </p:txBody>
      </p:sp>
      <p:sp>
        <p:nvSpPr>
          <p:cNvPr id="5" name="Foliennummernplatzhalter 4"/>
          <p:cNvSpPr>
            <a:spLocks noGrp="1"/>
          </p:cNvSpPr>
          <p:nvPr>
            <p:ph type="sldNum" sz="quarter" idx="4"/>
          </p:nvPr>
        </p:nvSpPr>
        <p:spPr/>
        <p:txBody>
          <a:bodyPr/>
          <a:lstStyle/>
          <a:p>
            <a:pPr>
              <a:defRPr/>
            </a:pPr>
            <a:r>
              <a:rPr lang="en-GB" dirty="0"/>
              <a:t>Page </a:t>
            </a:r>
            <a:fld id="{60C6FC8F-F53F-451F-A8A2-D6216BBA1303}" type="slidenum">
              <a:rPr lang="en-GB" smtClean="0"/>
              <a:pPr>
                <a:defRPr/>
              </a:pPr>
              <a:t>2</a:t>
            </a:fld>
            <a:endParaRPr lang="en-GB" dirty="0"/>
          </a:p>
        </p:txBody>
      </p:sp>
      <p:sp>
        <p:nvSpPr>
          <p:cNvPr id="6" name="Datumsplatzhalter 5"/>
          <p:cNvSpPr>
            <a:spLocks noGrp="1"/>
          </p:cNvSpPr>
          <p:nvPr>
            <p:ph type="dt" sz="half" idx="2"/>
          </p:nvPr>
        </p:nvSpPr>
        <p:spPr/>
        <p:txBody>
          <a:bodyPr/>
          <a:lstStyle/>
          <a:p>
            <a:pPr>
              <a:defRPr/>
            </a:pPr>
            <a:r>
              <a:rPr lang="en-GB" dirty="0"/>
              <a:t>2021-04-12</a:t>
            </a:r>
          </a:p>
        </p:txBody>
      </p:sp>
      <p:pic>
        <p:nvPicPr>
          <p:cNvPr id="1026" name="Picture 2">
            <a:extLst>
              <a:ext uri="{FF2B5EF4-FFF2-40B4-BE49-F238E27FC236}">
                <a16:creationId xmlns:a16="http://schemas.microsoft.com/office/drawing/2014/main" id="{CB63DD5C-D3DE-4E57-B648-57904836C23E}"/>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978259" y="2821856"/>
            <a:ext cx="5276850" cy="3200400"/>
          </a:xfrm>
          <a:prstGeom prst="rect">
            <a:avLst/>
          </a:prstGeom>
          <a:noFill/>
          <a:extLst>
            <a:ext uri="{909E8E84-426E-40DD-AFC4-6F175D3DCCD1}">
              <a14:hiddenFill xmlns:a14="http://schemas.microsoft.com/office/drawing/2010/main">
                <a:solidFill>
                  <a:srgbClr val="FFFFFF"/>
                </a:solidFill>
              </a14:hiddenFill>
            </a:ext>
          </a:extLst>
        </p:spPr>
      </p:pic>
      <p:sp>
        <p:nvSpPr>
          <p:cNvPr id="9" name="Textfeld 8">
            <a:extLst>
              <a:ext uri="{FF2B5EF4-FFF2-40B4-BE49-F238E27FC236}">
                <a16:creationId xmlns:a16="http://schemas.microsoft.com/office/drawing/2014/main" id="{6815A51A-3D6A-4449-AD81-416006D5A0D1}"/>
              </a:ext>
            </a:extLst>
          </p:cNvPr>
          <p:cNvSpPr txBox="1"/>
          <p:nvPr/>
        </p:nvSpPr>
        <p:spPr>
          <a:xfrm>
            <a:off x="6551012" y="3116825"/>
            <a:ext cx="4788411" cy="1951816"/>
          </a:xfrm>
          <a:prstGeom prst="rect">
            <a:avLst/>
          </a:prstGeom>
          <a:noFill/>
        </p:spPr>
        <p:txBody>
          <a:bodyPr wrap="square">
            <a:spAutoFit/>
          </a:bodyPr>
          <a:lstStyle/>
          <a:p>
            <a:pPr marL="285750" indent="-285750">
              <a:lnSpc>
                <a:spcPts val="1920"/>
              </a:lnSpc>
              <a:spcBef>
                <a:spcPts val="1200"/>
              </a:spcBef>
              <a:buFont typeface="Arial" panose="020B0604020202020204" pitchFamily="34" charset="0"/>
              <a:buChar char="•"/>
            </a:pPr>
            <a:r>
              <a:rPr lang="en-GB" sz="1600" b="0" i="0" dirty="0">
                <a:effectLst/>
              </a:rPr>
              <a:t>GHGE in Europeans transport sector increased in the last decades due to growing transport capacities</a:t>
            </a:r>
          </a:p>
          <a:p>
            <a:pPr marL="285750" indent="-285750">
              <a:lnSpc>
                <a:spcPts val="1920"/>
              </a:lnSpc>
              <a:spcBef>
                <a:spcPts val="1200"/>
              </a:spcBef>
              <a:buFont typeface="Arial" panose="020B0604020202020204" pitchFamily="34" charset="0"/>
              <a:buChar char="•"/>
            </a:pPr>
            <a:r>
              <a:rPr lang="en-GB" sz="1600" b="0" i="0" dirty="0">
                <a:effectLst/>
              </a:rPr>
              <a:t>Transport represents almost a quarter of Europe’s GHGE whereof Heavy-duty vehicles – trucks and buses – are responsible for about 5% of total EU emissions</a:t>
            </a:r>
            <a:endParaRPr lang="en-GB" sz="1600" dirty="0"/>
          </a:p>
        </p:txBody>
      </p:sp>
      <p:sp>
        <p:nvSpPr>
          <p:cNvPr id="8" name="Textfeld 7">
            <a:extLst>
              <a:ext uri="{FF2B5EF4-FFF2-40B4-BE49-F238E27FC236}">
                <a16:creationId xmlns:a16="http://schemas.microsoft.com/office/drawing/2014/main" id="{25E054EB-0E54-4289-B82A-62BFE153932F}"/>
              </a:ext>
            </a:extLst>
          </p:cNvPr>
          <p:cNvSpPr txBox="1"/>
          <p:nvPr/>
        </p:nvSpPr>
        <p:spPr>
          <a:xfrm>
            <a:off x="1728890" y="2821856"/>
            <a:ext cx="4334437" cy="276999"/>
          </a:xfrm>
          <a:prstGeom prst="rect">
            <a:avLst/>
          </a:prstGeom>
          <a:noFill/>
        </p:spPr>
        <p:txBody>
          <a:bodyPr wrap="square" rtlCol="0">
            <a:spAutoFit/>
          </a:bodyPr>
          <a:lstStyle/>
          <a:p>
            <a:pPr algn="ctr"/>
            <a:r>
              <a:rPr lang="en-GB" sz="1200" dirty="0"/>
              <a:t>Europe – GHGE development based on 1990-level</a:t>
            </a:r>
          </a:p>
        </p:txBody>
      </p:sp>
      <p:sp>
        <p:nvSpPr>
          <p:cNvPr id="13" name="Textfeld 12">
            <a:extLst>
              <a:ext uri="{FF2B5EF4-FFF2-40B4-BE49-F238E27FC236}">
                <a16:creationId xmlns:a16="http://schemas.microsoft.com/office/drawing/2014/main" id="{18775DEB-2D2A-4A0A-9608-9C3774946E71}"/>
              </a:ext>
            </a:extLst>
          </p:cNvPr>
          <p:cNvSpPr txBox="1"/>
          <p:nvPr/>
        </p:nvSpPr>
        <p:spPr>
          <a:xfrm>
            <a:off x="6551012" y="5604387"/>
            <a:ext cx="5276850" cy="276999"/>
          </a:xfrm>
          <a:prstGeom prst="rect">
            <a:avLst/>
          </a:prstGeom>
          <a:noFill/>
        </p:spPr>
        <p:txBody>
          <a:bodyPr wrap="square" rtlCol="0">
            <a:spAutoFit/>
          </a:bodyPr>
          <a:lstStyle/>
          <a:p>
            <a:r>
              <a:rPr lang="de-DE" sz="1200" dirty="0"/>
              <a:t>Source: https://ec.europa.eu/clima/policies/transport_en</a:t>
            </a:r>
          </a:p>
        </p:txBody>
      </p:sp>
    </p:spTree>
    <p:extLst>
      <p:ext uri="{BB962C8B-B14F-4D97-AF65-F5344CB8AC3E}">
        <p14:creationId xmlns:p14="http://schemas.microsoft.com/office/powerpoint/2010/main" val="1357226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latin typeface="Arial" panose="020B0604020202020204" pitchFamily="34" charset="0"/>
                <a:cs typeface="Arial" panose="020B0604020202020204" pitchFamily="34" charset="0"/>
              </a:rPr>
              <a:t>Advanced axles in trailers</a:t>
            </a:r>
            <a:br>
              <a:rPr lang="en-GB" dirty="0">
                <a:latin typeface="Arial" panose="020B0604020202020204" pitchFamily="34" charset="0"/>
                <a:cs typeface="Arial" panose="020B0604020202020204" pitchFamily="34" charset="0"/>
              </a:rPr>
            </a:br>
            <a:r>
              <a:rPr lang="en-GB" sz="2000" dirty="0">
                <a:solidFill>
                  <a:schemeClr val="bg1">
                    <a:lumMod val="50000"/>
                  </a:schemeClr>
                </a:solidFill>
                <a:latin typeface="Arial" panose="020B0604020202020204" pitchFamily="34" charset="0"/>
                <a:cs typeface="Arial" panose="020B0604020202020204" pitchFamily="34" charset="0"/>
              </a:rPr>
              <a:t>Road transport sector and Climate protection</a:t>
            </a:r>
            <a:endParaRPr lang="en-GB" dirty="0">
              <a:solidFill>
                <a:schemeClr val="bg1">
                  <a:lumMod val="50000"/>
                </a:schemeClr>
              </a:solidFill>
            </a:endParaRPr>
          </a:p>
        </p:txBody>
      </p:sp>
      <p:sp>
        <p:nvSpPr>
          <p:cNvPr id="3" name="Inhaltsplatzhalter 2"/>
          <p:cNvSpPr>
            <a:spLocks noGrp="1"/>
          </p:cNvSpPr>
          <p:nvPr>
            <p:ph idx="1"/>
          </p:nvPr>
        </p:nvSpPr>
        <p:spPr/>
        <p:txBody>
          <a:bodyPr/>
          <a:lstStyle/>
          <a:p>
            <a:pPr marL="0" indent="0">
              <a:buNone/>
            </a:pPr>
            <a:r>
              <a:rPr lang="en-GB" sz="2400" b="1" dirty="0">
                <a:latin typeface="Arial" panose="020B0604020202020204" pitchFamily="34" charset="0"/>
                <a:cs typeface="Arial" panose="020B0604020202020204" pitchFamily="34" charset="0"/>
              </a:rPr>
              <a:t>Europe </a:t>
            </a:r>
          </a:p>
          <a:p>
            <a:pPr marL="0" indent="0">
              <a:buNone/>
            </a:pPr>
            <a:endParaRPr lang="en-GB" sz="1600" dirty="0">
              <a:latin typeface="Arial" panose="020B0604020202020204" pitchFamily="34" charset="0"/>
              <a:cs typeface="Arial" panose="020B0604020202020204" pitchFamily="34" charset="0"/>
            </a:endParaRPr>
          </a:p>
          <a:p>
            <a:pPr marL="0" indent="0">
              <a:buNone/>
            </a:pPr>
            <a:r>
              <a:rPr lang="en-GB" sz="2000" b="1" dirty="0">
                <a:latin typeface="Arial" panose="020B0604020202020204" pitchFamily="34" charset="0"/>
                <a:cs typeface="Arial" panose="020B0604020202020204" pitchFamily="34" charset="0"/>
              </a:rPr>
              <a:t>European Green Deal </a:t>
            </a:r>
            <a:r>
              <a:rPr lang="en-GB" sz="2000" dirty="0">
                <a:latin typeface="Arial" panose="020B0604020202020204" pitchFamily="34" charset="0"/>
                <a:cs typeface="Arial" panose="020B0604020202020204" pitchFamily="34" charset="0"/>
              </a:rPr>
              <a:t>– Total emission reduction targets -90% for the whole traffic sector in 2050</a:t>
            </a:r>
          </a:p>
          <a:p>
            <a:pPr marL="0" indent="0">
              <a:buNone/>
            </a:pPr>
            <a:endParaRPr lang="en-GB" sz="1100" b="1" dirty="0">
              <a:latin typeface="Arial" panose="020B0604020202020204" pitchFamily="34" charset="0"/>
              <a:cs typeface="Arial" panose="020B0604020202020204" pitchFamily="34" charset="0"/>
            </a:endParaRPr>
          </a:p>
          <a:p>
            <a:pPr marL="0" indent="0">
              <a:buNone/>
            </a:pPr>
            <a:r>
              <a:rPr lang="en-GB" sz="2000" b="1" dirty="0">
                <a:latin typeface="Arial" panose="020B0604020202020204" pitchFamily="34" charset="0"/>
                <a:cs typeface="Arial" panose="020B0604020202020204" pitchFamily="34" charset="0"/>
              </a:rPr>
              <a:t>(EU) 2019/1242 </a:t>
            </a:r>
            <a:r>
              <a:rPr lang="en-GB" sz="2000" dirty="0">
                <a:latin typeface="Arial" panose="020B0604020202020204" pitchFamily="34" charset="0"/>
                <a:cs typeface="Arial" panose="020B0604020202020204" pitchFamily="34" charset="0"/>
              </a:rPr>
              <a:t>– CO2 Reduction targets for N2/N3 vehicles </a:t>
            </a:r>
            <a:r>
              <a:rPr lang="en-GB" sz="2000" b="1" dirty="0">
                <a:latin typeface="Arial" panose="020B0604020202020204" pitchFamily="34" charset="0"/>
                <a:cs typeface="Arial" panose="020B0604020202020204" pitchFamily="34" charset="0"/>
              </a:rPr>
              <a:t>-15% in 2025 </a:t>
            </a:r>
            <a:r>
              <a:rPr lang="en-GB" sz="2000" dirty="0">
                <a:latin typeface="Arial" panose="020B0604020202020204" pitchFamily="34" charset="0"/>
                <a:cs typeface="Arial" panose="020B0604020202020204" pitchFamily="34" charset="0"/>
              </a:rPr>
              <a:t>and </a:t>
            </a:r>
            <a:r>
              <a:rPr lang="en-GB" sz="2000" b="1" dirty="0">
                <a:latin typeface="Arial" panose="020B0604020202020204" pitchFamily="34" charset="0"/>
                <a:cs typeface="Arial" panose="020B0604020202020204" pitchFamily="34" charset="0"/>
              </a:rPr>
              <a:t>-30% in 2030 </a:t>
            </a:r>
            <a:r>
              <a:rPr lang="en-GB" sz="2000" dirty="0">
                <a:latin typeface="Arial" panose="020B0604020202020204" pitchFamily="34" charset="0"/>
                <a:cs typeface="Arial" panose="020B0604020202020204" pitchFamily="34" charset="0"/>
              </a:rPr>
              <a:t>compared to 2019/2020</a:t>
            </a:r>
          </a:p>
          <a:p>
            <a:pPr marL="0" indent="0">
              <a:buNone/>
            </a:pPr>
            <a:endParaRPr lang="en-GB" sz="1200" dirty="0">
              <a:latin typeface="Arial" panose="020B0604020202020204" pitchFamily="34" charset="0"/>
              <a:cs typeface="Arial" panose="020B0604020202020204" pitchFamily="34" charset="0"/>
            </a:endParaRPr>
          </a:p>
          <a:p>
            <a:pPr marL="452438" indent="-363538">
              <a:buFont typeface="Wingdings" panose="05000000000000000000" pitchFamily="2" charset="2"/>
              <a:buChar char="à"/>
            </a:pPr>
            <a:r>
              <a:rPr lang="en-GB" sz="2000" dirty="0">
                <a:latin typeface="Arial" panose="020B0604020202020204" pitchFamily="34" charset="0"/>
                <a:cs typeface="Arial" panose="020B0604020202020204" pitchFamily="34" charset="0"/>
                <a:sym typeface="Wingdings" panose="05000000000000000000" pitchFamily="2" charset="2"/>
              </a:rPr>
              <a:t>Procedure for a </a:t>
            </a:r>
            <a:r>
              <a:rPr lang="en-GB" sz="2000" b="1" dirty="0">
                <a:latin typeface="Arial" panose="020B0604020202020204" pitchFamily="34" charset="0"/>
                <a:cs typeface="Arial" panose="020B0604020202020204" pitchFamily="34" charset="0"/>
                <a:sym typeface="Wingdings" panose="05000000000000000000" pitchFamily="2" charset="2"/>
              </a:rPr>
              <a:t>CO2 certification of trailers </a:t>
            </a:r>
            <a:r>
              <a:rPr lang="en-GB" sz="2000" dirty="0">
                <a:latin typeface="Arial" panose="020B0604020202020204" pitchFamily="34" charset="0"/>
                <a:cs typeface="Arial" panose="020B0604020202020204" pitchFamily="34" charset="0"/>
                <a:sym typeface="Wingdings" panose="05000000000000000000" pitchFamily="2" charset="2"/>
              </a:rPr>
              <a:t>is under development and shall be finalised until end of 2021</a:t>
            </a:r>
          </a:p>
          <a:p>
            <a:pPr marL="452438" indent="-363538">
              <a:buFont typeface="Wingdings" panose="05000000000000000000" pitchFamily="2" charset="2"/>
              <a:buChar char="à"/>
            </a:pPr>
            <a:r>
              <a:rPr lang="en-GB" sz="2000" dirty="0">
                <a:latin typeface="Arial" panose="020B0604020202020204" pitchFamily="34" charset="0"/>
                <a:cs typeface="Arial" panose="020B0604020202020204" pitchFamily="34" charset="0"/>
                <a:sym typeface="Wingdings" panose="05000000000000000000" pitchFamily="2" charset="2"/>
              </a:rPr>
              <a:t>Currently defined parameters to reduce CO2 emissions at the trailer are:</a:t>
            </a:r>
          </a:p>
          <a:p>
            <a:pPr marL="2166938" lvl="4" indent="-363538">
              <a:buFont typeface="Arial" panose="020B0604020202020204" pitchFamily="34" charset="0"/>
              <a:buChar char="•"/>
            </a:pPr>
            <a:r>
              <a:rPr lang="en-GB" sz="1600" dirty="0">
                <a:latin typeface="Arial" panose="020B0604020202020204" pitchFamily="34" charset="0"/>
                <a:cs typeface="Arial" panose="020B0604020202020204" pitchFamily="34" charset="0"/>
                <a:sym typeface="Wingdings" panose="05000000000000000000" pitchFamily="2" charset="2"/>
              </a:rPr>
              <a:t>Weight</a:t>
            </a:r>
          </a:p>
          <a:p>
            <a:pPr marL="2166938" lvl="4" indent="-363538">
              <a:buFont typeface="Arial" panose="020B0604020202020204" pitchFamily="34" charset="0"/>
              <a:buChar char="•"/>
            </a:pPr>
            <a:r>
              <a:rPr lang="en-GB" sz="1600" dirty="0">
                <a:latin typeface="Arial" panose="020B0604020202020204" pitchFamily="34" charset="0"/>
                <a:cs typeface="Arial" panose="020B0604020202020204" pitchFamily="34" charset="0"/>
                <a:sym typeface="Wingdings" panose="05000000000000000000" pitchFamily="2" charset="2"/>
              </a:rPr>
              <a:t>Rolling resistance</a:t>
            </a:r>
          </a:p>
          <a:p>
            <a:pPr marL="2166938" lvl="4" indent="-363538">
              <a:buFont typeface="Arial" panose="020B0604020202020204" pitchFamily="34" charset="0"/>
              <a:buChar char="•"/>
            </a:pPr>
            <a:r>
              <a:rPr lang="en-GB" sz="1600" dirty="0">
                <a:latin typeface="Arial" panose="020B0604020202020204" pitchFamily="34" charset="0"/>
                <a:cs typeface="Arial" panose="020B0604020202020204" pitchFamily="34" charset="0"/>
                <a:sym typeface="Wingdings" panose="05000000000000000000" pitchFamily="2" charset="2"/>
              </a:rPr>
              <a:t>Air drag</a:t>
            </a:r>
          </a:p>
          <a:p>
            <a:pPr marL="1803400" lvl="4" indent="0">
              <a:buNone/>
            </a:pPr>
            <a:endParaRPr lang="en-GB" sz="16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pPr marL="0" indent="0">
              <a:buNone/>
            </a:pPr>
            <a:endParaRPr lang="en-GB" dirty="0"/>
          </a:p>
        </p:txBody>
      </p:sp>
      <p:sp>
        <p:nvSpPr>
          <p:cNvPr id="5" name="Foliennummernplatzhalter 4"/>
          <p:cNvSpPr>
            <a:spLocks noGrp="1"/>
          </p:cNvSpPr>
          <p:nvPr>
            <p:ph type="sldNum" sz="quarter" idx="4"/>
          </p:nvPr>
        </p:nvSpPr>
        <p:spPr/>
        <p:txBody>
          <a:bodyPr/>
          <a:lstStyle/>
          <a:p>
            <a:pPr>
              <a:defRPr/>
            </a:pPr>
            <a:r>
              <a:rPr lang="en-GB" dirty="0"/>
              <a:t>Page </a:t>
            </a:r>
            <a:fld id="{60C6FC8F-F53F-451F-A8A2-D6216BBA1303}" type="slidenum">
              <a:rPr lang="en-GB" smtClean="0"/>
              <a:pPr>
                <a:defRPr/>
              </a:pPr>
              <a:t>3</a:t>
            </a:fld>
            <a:endParaRPr lang="en-GB" dirty="0"/>
          </a:p>
        </p:txBody>
      </p:sp>
      <p:sp>
        <p:nvSpPr>
          <p:cNvPr id="6" name="Datumsplatzhalter 5"/>
          <p:cNvSpPr>
            <a:spLocks noGrp="1"/>
          </p:cNvSpPr>
          <p:nvPr>
            <p:ph type="dt" sz="half" idx="2"/>
          </p:nvPr>
        </p:nvSpPr>
        <p:spPr/>
        <p:txBody>
          <a:bodyPr/>
          <a:lstStyle/>
          <a:p>
            <a:pPr>
              <a:defRPr/>
            </a:pPr>
            <a:r>
              <a:rPr lang="en-GB" dirty="0"/>
              <a:t>2021-04-12</a:t>
            </a:r>
          </a:p>
        </p:txBody>
      </p:sp>
      <p:pic>
        <p:nvPicPr>
          <p:cNvPr id="7" name="Picture 2" descr="data:image/png;base64,iVBORw0KGgoAAAANSUhEUgAAARMAAAC3CAMAAAAGjUrGAAAA0lBMVEUAM5n/zAAAL5v/0AAAMpr/zgD/0QAAKpsAKp1LVoL3yAAALZyzm0n/0wAALpwAJ5sAJp6Gf10ANZXftjIAIp8gP5BBUYWhjlbYtCUAH5+wmUrwwhqEfGVYYXZLVYXUsDFVXIBhY3y+oj9jaXAcPJP/3ADfuCK7n0g2UnzauAAvS4KShlaTiU6ZjUurlU1+eGdqanbIqjIhQY3qvx95c3AoSISNgWQAN5HswgCJgVxKWH6RhVldZHRQWYMeQ4lxcWnApTNGWXhCUIiDf1YFPogySIo3Jl/OAAAIjklEQVR4nO2df0PiOBPHaSZpa0tot1doBbkqsuDKiiCKiBygz/H+39KT/kDFlrtFtqX05vOHZLvGtCEzSSfJN6USgiAIgiAIgiAIgiAIgiBIkSGHvoH8Qa/ooW8hb9DKjwpWyibk+vs1Ws8mqsMd9dA3kS+o5YJrofF8hNSAQQ2NJ4QoPqc9WZKfT4P0f6lmaKJp/OyWBfUGk1ij7ie7N7+e+dih1XbCc1Grz2UAYJIkMfEp83qSW6HtahErRb8dVBIuU3XWAGkNTGZK0sNXBrd62jd4AEyvbCZdp0p1uK4U8O70xPZglr3EzMcNrWqjLZ0tUR0WVomjJztYao20AhqPfg/SRZLxCNSzsKHA2ZZhW+VCgvviGY+9BLjZ0v5PXdHrCDfL3NPkXzD7AEs7vZvLGqKoAkORGGuc+kn1sxclD6JGNEcTtfLwyXZokFm1G4wxxQjSBRi+kJfeN5+67zJugmSvtlkp6hjArdnXHsB403horffk57jxe+p6mPnl+CuFWk/AZVkOPAaIBJfGpc06sV24edRLFcuBmPGcSZuZ5d5jAXwtNU867wMQCdwHc/OpaJUNDP8SNWbs87jOWLnA3jN3pmYBqkSgkzqPnovJ8e6WNFdri1Hmzdj/qr11pTBepoXpfKg5mwTPxRovCd8zea8HGncW1Jw2wszaZUEaSYAYc4WP5SYPU/85c8UNM08KFWCpNLl4JvFk8ufO9hcgD3KYmTe3jPmOEqMOwj+OQJKfdw8wqj1ZgpHw01A3Uri3A0HbHRD+8bHFwSvt2v5pyQO+bNM6h05StOFIqVxw7dKm1F4AvO5qPOQV4NYk1J5pfNsL0xFitrw7xU+oq87O0XnVGV0HeZSq1ypMwIA+frOi1lF5HO+ce9yOWgcpjYswiI14n+Kju7f+vTIjyFGR2cTD8cxwGD8zGoRTq3ckozj6OPkzm7gP+XNyJB2RPuDbYs2/GfWMD44jeGCWeUaTMabH68cxijM1pmWyvoZci5JyHlIhAUZTvP6emeE/Ui3JPBMvzE0j1ZL2xDo/PxHUuiAx79VPnl9Y6ZR0EZT06jEJurWgpPN0StoXejlhmiBYIuAnJO0pnYZNv4m/HZUUJKTJZU5NSL/zZMbCgLL4lDvTtBygPxXwsSRvrqRU0t4Q+/lt4oHxeim9frJC+vytJOiZOXUnAeZVJ/r2JrNUewRqNidRSaMTO6eGE6FOeXCnoudJuSS/1/Hh07yvITUcEF+dJEEr7QGm3opKcnL+zkMtV/SPmvB7WsrxZPoouh2miX4/7+tqyV/CubbmDjB+mW5D0S85g/68xRn7K88e1g8TcHZrE+EAeSvdJq22uNY0ib2Q+M9cGw+tjNwH3+XppaF2l2q/c6cNLb8lqnN3lOsdHeSib4VxZKr0LtOMKFcu1wsUiNW/yLPx0PZbNJCSVBcq0upb46A039ODHwOkKfc7yYUiCIIgCIIgyM4c7rUjty881tWhbo1c5XN6R7wA/jjUtiP7R05fA/XZ9wNFAan1fZbP9QVql58dZupJOePdXAbvaXUEw4NEvCgZwiiX20r1psykg9wZrUpMbubLeCqhDEMZJL6wM5VhCAUg7AWXoBwKQORjBS21+oEMQ9mfbxkFMgytXkZr/P7XCgQgRv5MT3AP3Xo+Frj5+y0+yjBwuZdRNJDSZ+AbAhCtvPTJVFloH2QYRlM1s/Wx6nT0oWRtsWVv/wGg6oO3vjXWamfp7fR2K1qHIoF7ndmX8StUSDmsFPac8UZxYjxFAhDdvG1RMJ1IhmGQ9bBNH0QlO3lbFmpPQhmG7KUW7CWEAhCTnIk8kClIMHEkYJOMPT9tT4RDcRrAYJobBxugOjIsV/a0AyxjnRL9nkHn3J4vQc6X6B1VRuyZEtELlHnGe/bMFu+2lRKhT2ySKMV0KMiJdh7IMBBjoWU6fUuJdhv0dNSYageLaSVBBtW1xRi1TM2aTE+M6DvQ24M81YlouknJTEr+RwEIBEEQBEEQBEH2ATUcYqCGQwzUcIiDGg5xUMMhDmo4fAA1HGKghkOcA2o4MNRwQA2HJFDDIQHUcEgCNRzioIZDvCTUcIiBGg5xUMMhXhJqOMRADYeEklDDIaGk5EKRo2evxTrFXG9DaquvVwpdFfKAVtXZ4yhI/TZfCz1/E2Zn+PXXQnPYOY5g9E6QmtaYf9V46LyhFdB41LH89aMg9XuQn4pnPKcd9vX9CfYSWGfLGZNHiWIIzL/FW71mmX56l9aiB5ktjUnwd5A5t4HXHSAv3h8+wSFnHT/VGSa6hsRrtWGYxY8xBqk/vNhpeUeI/trhLAqyiw+QvVXi2c5XiWc5z4cc3jMz3qkdxwTxv0CUm/ejIBl7Tgyy08qPxDd+f2vbe2bo52QD8d5Q+2V9vDeMTpLD+eT6e/IcMzVr66M5odHMeYR+F/Tq+sxEa0vTVx2+baRaKUVnJo7uCmE3EeROi46C3BJBoJYL22LN1IoO5tTuCuBe31AWXDR92H4UJKkBgy0j1eAQyiDzoggd8RpDjLnA6YsfsaMgQxmG054syc+niQIQRl3kKzvix7JAQ1mymsha0zQvNTl2FOTPQACi3mASawQCEN2bzV+g7Y4s3Zvm+USerIpjPPqCL/0JdeXR+3wUJLX6GwIQMq9/ciuVC+5WRQPRaYsviuNkjeFTuKWT6E73k/FQddb4IMMwmX3e/Gl0b8JVSFQZDwtjPLRdWz8o1U8+LyiiSnW4rhTw7mIHHFsn60tUqeU7Qr8LH4OpCR6BqE4kwxA/GHwzR8b7Lw+JehbJMGS0rvYYOHVDAQjmFilGshfkQdSI5miiVr5wNHgxUccAbs2+9gDGaDwhtgs3j3qpYjmAxhNCq2wQaA5QY8aK09nuBWmu1hajzIsQWfwdoAwDgiAIgiAIgiAIgiAIgiAIgoT8H6b3on0hP016AAAAAElFTkSuQmCC">
            <a:extLst>
              <a:ext uri="{FF2B5EF4-FFF2-40B4-BE49-F238E27FC236}">
                <a16:creationId xmlns:a16="http://schemas.microsoft.com/office/drawing/2014/main" id="{6BD0A0DE-9664-45A5-9A83-726A455B6317}"/>
              </a:ext>
            </a:extLst>
          </p:cNvPr>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2124141" y="1624842"/>
            <a:ext cx="554260" cy="368835"/>
          </a:xfrm>
          <a:prstGeom prst="rect">
            <a:avLst/>
          </a:prstGeom>
          <a:noFill/>
          <a:extLst>
            <a:ext uri="{909E8E84-426E-40DD-AFC4-6F175D3DCCD1}">
              <a14:hiddenFill xmlns:a14="http://schemas.microsoft.com/office/drawing/2010/main">
                <a:solidFill>
                  <a:srgbClr val="FFFFFF"/>
                </a:solidFill>
              </a14:hiddenFill>
            </a:ext>
          </a:extLst>
        </p:spPr>
      </p:pic>
      <p:sp>
        <p:nvSpPr>
          <p:cNvPr id="4" name="Geschweifte Klammer rechts 3">
            <a:extLst>
              <a:ext uri="{FF2B5EF4-FFF2-40B4-BE49-F238E27FC236}">
                <a16:creationId xmlns:a16="http://schemas.microsoft.com/office/drawing/2014/main" id="{6CAD52C5-CE3D-4C66-B0A2-F0DEE3D33AA4}"/>
              </a:ext>
            </a:extLst>
          </p:cNvPr>
          <p:cNvSpPr/>
          <p:nvPr/>
        </p:nvSpPr>
        <p:spPr bwMode="auto">
          <a:xfrm>
            <a:off x="4878216" y="5161935"/>
            <a:ext cx="186813" cy="845575"/>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noFill/>
              <a:effectLst/>
              <a:latin typeface="Arial" pitchFamily="98" charset="0"/>
              <a:ea typeface="ヒラギノ角ゴ Pro W3" pitchFamily="98" charset="-128"/>
              <a:cs typeface="ヒラギノ角ゴ Pro W3" pitchFamily="98" charset="-128"/>
            </a:endParaRPr>
          </a:p>
        </p:txBody>
      </p:sp>
      <p:sp>
        <p:nvSpPr>
          <p:cNvPr id="9" name="Textfeld 8">
            <a:extLst>
              <a:ext uri="{FF2B5EF4-FFF2-40B4-BE49-F238E27FC236}">
                <a16:creationId xmlns:a16="http://schemas.microsoft.com/office/drawing/2014/main" id="{0935DF77-7354-421F-80D4-8DAFF1E66047}"/>
              </a:ext>
            </a:extLst>
          </p:cNvPr>
          <p:cNvSpPr txBox="1"/>
          <p:nvPr/>
        </p:nvSpPr>
        <p:spPr>
          <a:xfrm>
            <a:off x="5182052" y="5154305"/>
            <a:ext cx="6096000" cy="830997"/>
          </a:xfrm>
          <a:prstGeom prst="rect">
            <a:avLst/>
          </a:prstGeom>
          <a:noFill/>
        </p:spPr>
        <p:txBody>
          <a:bodyPr wrap="square">
            <a:spAutoFit/>
          </a:bodyPr>
          <a:lstStyle/>
          <a:p>
            <a:r>
              <a:rPr lang="en-GB" sz="1600" dirty="0">
                <a:latin typeface="Arial" panose="020B0604020202020204" pitchFamily="34" charset="0"/>
                <a:cs typeface="Arial" panose="020B0604020202020204" pitchFamily="34" charset="0"/>
                <a:sym typeface="Wingdings" panose="05000000000000000000" pitchFamily="2" charset="2"/>
              </a:rPr>
              <a:t>Improvements are limited due to restricted masses &amp; dimensions and intended use of the trailer  </a:t>
            </a:r>
            <a:r>
              <a:rPr lang="en-GB" sz="1600" b="1" dirty="0">
                <a:latin typeface="Arial" panose="020B0604020202020204" pitchFamily="34" charset="0"/>
                <a:cs typeface="Arial" panose="020B0604020202020204" pitchFamily="34" charset="0"/>
                <a:sym typeface="Wingdings" panose="05000000000000000000" pitchFamily="2" charset="2"/>
              </a:rPr>
              <a:t>high pressure to invest in advanced technologies beyond these parameters</a:t>
            </a:r>
            <a:endParaRPr lang="de-DE" sz="1600" b="1" dirty="0"/>
          </a:p>
        </p:txBody>
      </p:sp>
    </p:spTree>
    <p:extLst>
      <p:ext uri="{BB962C8B-B14F-4D97-AF65-F5344CB8AC3E}">
        <p14:creationId xmlns:p14="http://schemas.microsoft.com/office/powerpoint/2010/main" val="36985020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latin typeface="Arial" panose="020B0604020202020204" pitchFamily="34" charset="0"/>
                <a:cs typeface="Arial" panose="020B0604020202020204" pitchFamily="34" charset="0"/>
              </a:rPr>
              <a:t>Advanced axles in trailers</a:t>
            </a:r>
            <a:br>
              <a:rPr lang="en-GB" dirty="0">
                <a:latin typeface="Arial" panose="020B0604020202020204" pitchFamily="34" charset="0"/>
                <a:cs typeface="Arial" panose="020B0604020202020204" pitchFamily="34" charset="0"/>
              </a:rPr>
            </a:br>
            <a:r>
              <a:rPr lang="en-GB" sz="2000" dirty="0">
                <a:solidFill>
                  <a:schemeClr val="bg1">
                    <a:lumMod val="50000"/>
                  </a:schemeClr>
                </a:solidFill>
                <a:latin typeface="Arial" panose="020B0604020202020204" pitchFamily="34" charset="0"/>
                <a:cs typeface="Arial" panose="020B0604020202020204" pitchFamily="34" charset="0"/>
              </a:rPr>
              <a:t>New technologies provided by suppliers and trailer industry</a:t>
            </a:r>
            <a:br>
              <a:rPr lang="en-GB" sz="2000" dirty="0">
                <a:solidFill>
                  <a:schemeClr val="bg1">
                    <a:lumMod val="50000"/>
                  </a:schemeClr>
                </a:solidFill>
                <a:latin typeface="Arial" panose="020B0604020202020204" pitchFamily="34" charset="0"/>
                <a:cs typeface="Arial" panose="020B0604020202020204" pitchFamily="34" charset="0"/>
              </a:rPr>
            </a:br>
            <a:endParaRPr lang="en-GB" dirty="0">
              <a:solidFill>
                <a:schemeClr val="bg1">
                  <a:lumMod val="50000"/>
                </a:schemeClr>
              </a:solidFill>
            </a:endParaRPr>
          </a:p>
        </p:txBody>
      </p:sp>
      <p:sp>
        <p:nvSpPr>
          <p:cNvPr id="5" name="Foliennummernplatzhalter 4"/>
          <p:cNvSpPr>
            <a:spLocks noGrp="1"/>
          </p:cNvSpPr>
          <p:nvPr>
            <p:ph type="sldNum" sz="quarter" idx="4"/>
          </p:nvPr>
        </p:nvSpPr>
        <p:spPr/>
        <p:txBody>
          <a:bodyPr/>
          <a:lstStyle/>
          <a:p>
            <a:pPr>
              <a:defRPr/>
            </a:pPr>
            <a:r>
              <a:rPr lang="en-GB" dirty="0"/>
              <a:t>Page </a:t>
            </a:r>
            <a:fld id="{60C6FC8F-F53F-451F-A8A2-D6216BBA1303}" type="slidenum">
              <a:rPr lang="en-GB" smtClean="0"/>
              <a:pPr>
                <a:defRPr/>
              </a:pPr>
              <a:t>4</a:t>
            </a:fld>
            <a:endParaRPr lang="en-GB" dirty="0"/>
          </a:p>
        </p:txBody>
      </p:sp>
      <p:sp>
        <p:nvSpPr>
          <p:cNvPr id="6" name="Datumsplatzhalter 5"/>
          <p:cNvSpPr>
            <a:spLocks noGrp="1"/>
          </p:cNvSpPr>
          <p:nvPr>
            <p:ph type="dt" sz="half" idx="2"/>
          </p:nvPr>
        </p:nvSpPr>
        <p:spPr/>
        <p:txBody>
          <a:bodyPr/>
          <a:lstStyle/>
          <a:p>
            <a:pPr>
              <a:defRPr/>
            </a:pPr>
            <a:r>
              <a:rPr lang="en-GB" dirty="0"/>
              <a:t>2021-04-12</a:t>
            </a:r>
          </a:p>
        </p:txBody>
      </p:sp>
      <p:pic>
        <p:nvPicPr>
          <p:cNvPr id="4" name="Grafik 3">
            <a:extLst>
              <a:ext uri="{FF2B5EF4-FFF2-40B4-BE49-F238E27FC236}">
                <a16:creationId xmlns:a16="http://schemas.microsoft.com/office/drawing/2014/main" id="{A8E9C0EE-AB2C-4DDF-A14D-4EED104B042D}"/>
              </a:ext>
            </a:extLst>
          </p:cNvPr>
          <p:cNvPicPr>
            <a:picLocks noChangeAspect="1"/>
          </p:cNvPicPr>
          <p:nvPr/>
        </p:nvPicPr>
        <p:blipFill>
          <a:blip r:embed="rId2" cstate="print">
            <a:clrChange>
              <a:clrFrom>
                <a:srgbClr val="000000"/>
              </a:clrFrom>
              <a:clrTo>
                <a:srgbClr val="000000">
                  <a:alpha val="0"/>
                </a:srgbClr>
              </a:clrTo>
            </a:clrChange>
            <a:extLst>
              <a:ext uri="{28A0092B-C50C-407E-A947-70E740481C1C}">
                <a14:useLocalDpi xmlns:a14="http://schemas.microsoft.com/office/drawing/2010/main"/>
              </a:ext>
            </a:extLst>
          </a:blip>
          <a:stretch>
            <a:fillRect/>
          </a:stretch>
        </p:blipFill>
        <p:spPr>
          <a:xfrm>
            <a:off x="561360" y="1891985"/>
            <a:ext cx="2974901" cy="1673382"/>
          </a:xfrm>
          <a:prstGeom prst="rect">
            <a:avLst/>
          </a:prstGeom>
          <a:ln>
            <a:noFill/>
          </a:ln>
          <a:effectLst>
            <a:outerShdw blurRad="292100" dist="139700" dir="2700000" algn="tl" rotWithShape="0">
              <a:srgbClr val="333333">
                <a:alpha val="65000"/>
              </a:srgbClr>
            </a:outerShdw>
          </a:effectLst>
        </p:spPr>
      </p:pic>
      <p:pic>
        <p:nvPicPr>
          <p:cNvPr id="7" name="Grafik 6">
            <a:extLst>
              <a:ext uri="{FF2B5EF4-FFF2-40B4-BE49-F238E27FC236}">
                <a16:creationId xmlns:a16="http://schemas.microsoft.com/office/drawing/2014/main" id="{494A480C-F687-4073-9EB2-45E7F775087C}"/>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3794125" y="1924187"/>
            <a:ext cx="2952612" cy="1660844"/>
          </a:xfrm>
          <a:prstGeom prst="rect">
            <a:avLst/>
          </a:prstGeom>
          <a:ln>
            <a:noFill/>
          </a:ln>
          <a:effectLst>
            <a:outerShdw blurRad="292100" dist="139700" dir="2700000" algn="tl" rotWithShape="0">
              <a:srgbClr val="333333">
                <a:alpha val="65000"/>
              </a:srgbClr>
            </a:outerShdw>
          </a:effectLst>
        </p:spPr>
      </p:pic>
      <p:pic>
        <p:nvPicPr>
          <p:cNvPr id="8" name="Grafik 7">
            <a:extLst>
              <a:ext uri="{FF2B5EF4-FFF2-40B4-BE49-F238E27FC236}">
                <a16:creationId xmlns:a16="http://schemas.microsoft.com/office/drawing/2014/main" id="{8F85806B-B8FD-416C-96B9-E5D8740F9732}"/>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7262464" y="1688020"/>
            <a:ext cx="2987549" cy="1673381"/>
          </a:xfrm>
          <a:prstGeom prst="rect">
            <a:avLst/>
          </a:prstGeom>
          <a:ln>
            <a:noFill/>
          </a:ln>
          <a:effectLst>
            <a:outerShdw blurRad="292100" dist="139700" dir="2700000" algn="tl" rotWithShape="0">
              <a:srgbClr val="333333">
                <a:alpha val="65000"/>
              </a:srgbClr>
            </a:outerShdw>
          </a:effectLst>
        </p:spPr>
      </p:pic>
      <p:pic>
        <p:nvPicPr>
          <p:cNvPr id="10" name="Grafik 9">
            <a:extLst>
              <a:ext uri="{FF2B5EF4-FFF2-40B4-BE49-F238E27FC236}">
                <a16:creationId xmlns:a16="http://schemas.microsoft.com/office/drawing/2014/main" id="{E71BA099-1C46-400B-9327-27F53898B1EE}"/>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965983" y="4111018"/>
            <a:ext cx="4109884" cy="1343136"/>
          </a:xfrm>
          <a:prstGeom prst="rect">
            <a:avLst/>
          </a:prstGeom>
          <a:ln>
            <a:noFill/>
          </a:ln>
          <a:effectLst>
            <a:outerShdw blurRad="292100" dist="139700" dir="2700000" algn="tl" rotWithShape="0">
              <a:srgbClr val="333333">
                <a:alpha val="65000"/>
              </a:srgbClr>
            </a:outerShdw>
          </a:effectLst>
        </p:spPr>
      </p:pic>
      <p:sp>
        <p:nvSpPr>
          <p:cNvPr id="11" name="Textfeld 10">
            <a:extLst>
              <a:ext uri="{FF2B5EF4-FFF2-40B4-BE49-F238E27FC236}">
                <a16:creationId xmlns:a16="http://schemas.microsoft.com/office/drawing/2014/main" id="{855DAB4C-CFD5-420F-B31F-0B39D1EA51E7}"/>
              </a:ext>
            </a:extLst>
          </p:cNvPr>
          <p:cNvSpPr txBox="1"/>
          <p:nvPr/>
        </p:nvSpPr>
        <p:spPr>
          <a:xfrm>
            <a:off x="1135218" y="3565367"/>
            <a:ext cx="2300749" cy="246221"/>
          </a:xfrm>
          <a:prstGeom prst="rect">
            <a:avLst/>
          </a:prstGeom>
          <a:noFill/>
        </p:spPr>
        <p:txBody>
          <a:bodyPr wrap="square" rtlCol="0">
            <a:spAutoFit/>
          </a:bodyPr>
          <a:lstStyle/>
          <a:p>
            <a:r>
              <a:rPr lang="en-GB" sz="1000" dirty="0" err="1"/>
              <a:t>TrailerDynamics</a:t>
            </a:r>
            <a:r>
              <a:rPr lang="en-GB" sz="1000" dirty="0"/>
              <a:t> – Electric axle</a:t>
            </a:r>
          </a:p>
        </p:txBody>
      </p:sp>
      <p:sp>
        <p:nvSpPr>
          <p:cNvPr id="12" name="Textfeld 11">
            <a:extLst>
              <a:ext uri="{FF2B5EF4-FFF2-40B4-BE49-F238E27FC236}">
                <a16:creationId xmlns:a16="http://schemas.microsoft.com/office/drawing/2014/main" id="{2D0B313B-0296-42D8-BD0F-BBCA54845D48}"/>
              </a:ext>
            </a:extLst>
          </p:cNvPr>
          <p:cNvSpPr txBox="1"/>
          <p:nvPr/>
        </p:nvSpPr>
        <p:spPr>
          <a:xfrm>
            <a:off x="3922663" y="3574698"/>
            <a:ext cx="2300749" cy="246221"/>
          </a:xfrm>
          <a:prstGeom prst="rect">
            <a:avLst/>
          </a:prstGeom>
          <a:noFill/>
        </p:spPr>
        <p:txBody>
          <a:bodyPr wrap="square" rtlCol="0">
            <a:spAutoFit/>
          </a:bodyPr>
          <a:lstStyle/>
          <a:p>
            <a:r>
              <a:rPr lang="en-GB" sz="1000" dirty="0"/>
              <a:t>ZF/WABCO – Driven trailer concept</a:t>
            </a:r>
          </a:p>
        </p:txBody>
      </p:sp>
      <p:sp>
        <p:nvSpPr>
          <p:cNvPr id="13" name="Textfeld 12">
            <a:extLst>
              <a:ext uri="{FF2B5EF4-FFF2-40B4-BE49-F238E27FC236}">
                <a16:creationId xmlns:a16="http://schemas.microsoft.com/office/drawing/2014/main" id="{FD805650-C1E5-424B-9E3B-629BF00AD2EF}"/>
              </a:ext>
            </a:extLst>
          </p:cNvPr>
          <p:cNvSpPr txBox="1"/>
          <p:nvPr/>
        </p:nvSpPr>
        <p:spPr>
          <a:xfrm>
            <a:off x="7430160" y="3361401"/>
            <a:ext cx="2300749" cy="246221"/>
          </a:xfrm>
          <a:prstGeom prst="rect">
            <a:avLst/>
          </a:prstGeom>
          <a:noFill/>
        </p:spPr>
        <p:txBody>
          <a:bodyPr wrap="square" rtlCol="0">
            <a:spAutoFit/>
          </a:bodyPr>
          <a:lstStyle/>
          <a:p>
            <a:r>
              <a:rPr lang="en-GB" sz="1000" dirty="0"/>
              <a:t>BOSCH</a:t>
            </a:r>
          </a:p>
        </p:txBody>
      </p:sp>
      <p:sp>
        <p:nvSpPr>
          <p:cNvPr id="14" name="Textfeld 13">
            <a:extLst>
              <a:ext uri="{FF2B5EF4-FFF2-40B4-BE49-F238E27FC236}">
                <a16:creationId xmlns:a16="http://schemas.microsoft.com/office/drawing/2014/main" id="{9C31BBA7-3EC6-4FF3-AFD8-038272A68791}"/>
              </a:ext>
            </a:extLst>
          </p:cNvPr>
          <p:cNvSpPr txBox="1"/>
          <p:nvPr/>
        </p:nvSpPr>
        <p:spPr>
          <a:xfrm>
            <a:off x="965983" y="5507363"/>
            <a:ext cx="4274611" cy="400110"/>
          </a:xfrm>
          <a:prstGeom prst="rect">
            <a:avLst/>
          </a:prstGeom>
          <a:noFill/>
        </p:spPr>
        <p:txBody>
          <a:bodyPr wrap="square" rtlCol="0">
            <a:spAutoFit/>
          </a:bodyPr>
          <a:lstStyle/>
          <a:p>
            <a:r>
              <a:rPr lang="en-GB" sz="1000" dirty="0"/>
              <a:t>Schmitz </a:t>
            </a:r>
            <a:r>
              <a:rPr lang="en-GB" sz="1000" dirty="0" err="1"/>
              <a:t>Cargobull</a:t>
            </a:r>
            <a:r>
              <a:rPr lang="en-GB" sz="1000" dirty="0"/>
              <a:t> – Electrified cooling unit with energy provided by trailer axles</a:t>
            </a:r>
          </a:p>
        </p:txBody>
      </p:sp>
      <p:pic>
        <p:nvPicPr>
          <p:cNvPr id="2050" name="Picture 2" descr="Quellbild anzeigen">
            <a:extLst>
              <a:ext uri="{FF2B5EF4-FFF2-40B4-BE49-F238E27FC236}">
                <a16:creationId xmlns:a16="http://schemas.microsoft.com/office/drawing/2014/main" id="{3A4985E0-B58A-4D2A-A1F2-1E6027D9F9BC}"/>
              </a:ext>
            </a:extLst>
          </p:cNvPr>
          <p:cNvPicPr>
            <a:picLocks noChangeAspect="1" noChangeArrowheads="1"/>
          </p:cNvPicPr>
          <p:nvPr/>
        </p:nvPicPr>
        <p:blipFill>
          <a:blip r:embed="rId6" cstate="print">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5381717" y="3971815"/>
            <a:ext cx="2379621" cy="158641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16" name="Textfeld 15">
            <a:extLst>
              <a:ext uri="{FF2B5EF4-FFF2-40B4-BE49-F238E27FC236}">
                <a16:creationId xmlns:a16="http://schemas.microsoft.com/office/drawing/2014/main" id="{61B337C1-CE8F-4FF0-BF33-EC667F5A9DA0}"/>
              </a:ext>
            </a:extLst>
          </p:cNvPr>
          <p:cNvSpPr txBox="1"/>
          <p:nvPr/>
        </p:nvSpPr>
        <p:spPr>
          <a:xfrm>
            <a:off x="6279785" y="5477484"/>
            <a:ext cx="2300749" cy="246221"/>
          </a:xfrm>
          <a:prstGeom prst="rect">
            <a:avLst/>
          </a:prstGeom>
          <a:noFill/>
        </p:spPr>
        <p:txBody>
          <a:bodyPr wrap="square" rtlCol="0">
            <a:spAutoFit/>
          </a:bodyPr>
          <a:lstStyle/>
          <a:p>
            <a:r>
              <a:rPr lang="en-GB" sz="1000" dirty="0"/>
              <a:t>SAF Holland – Electric axles</a:t>
            </a:r>
          </a:p>
        </p:txBody>
      </p:sp>
      <p:pic>
        <p:nvPicPr>
          <p:cNvPr id="15" name="Grafik 14">
            <a:extLst>
              <a:ext uri="{FF2B5EF4-FFF2-40B4-BE49-F238E27FC236}">
                <a16:creationId xmlns:a16="http://schemas.microsoft.com/office/drawing/2014/main" id="{C7392F01-A439-4E2C-B0A5-0BDCFBF4D52F}"/>
              </a:ext>
            </a:extLst>
          </p:cNvPr>
          <p:cNvPicPr>
            <a:picLocks noChangeAspect="1"/>
          </p:cNvPicPr>
          <p:nvPr/>
        </p:nvPicPr>
        <p:blipFill>
          <a:blip r:embed="rId7" cstate="print">
            <a:extLst>
              <a:ext uri="{28A0092B-C50C-407E-A947-70E740481C1C}">
                <a14:useLocalDpi xmlns:a14="http://schemas.microsoft.com/office/drawing/2010/main"/>
              </a:ext>
            </a:extLst>
          </a:blip>
          <a:stretch>
            <a:fillRect/>
          </a:stretch>
        </p:blipFill>
        <p:spPr>
          <a:xfrm>
            <a:off x="8088764" y="3811588"/>
            <a:ext cx="3451435" cy="1337431"/>
          </a:xfrm>
          <a:prstGeom prst="rect">
            <a:avLst/>
          </a:prstGeom>
          <a:ln>
            <a:noFill/>
          </a:ln>
          <a:effectLst>
            <a:outerShdw blurRad="292100" dist="139700" dir="2700000" algn="tl" rotWithShape="0">
              <a:srgbClr val="333333">
                <a:alpha val="65000"/>
              </a:srgbClr>
            </a:outerShdw>
          </a:effectLst>
        </p:spPr>
      </p:pic>
      <p:sp>
        <p:nvSpPr>
          <p:cNvPr id="18" name="Textfeld 17">
            <a:extLst>
              <a:ext uri="{FF2B5EF4-FFF2-40B4-BE49-F238E27FC236}">
                <a16:creationId xmlns:a16="http://schemas.microsoft.com/office/drawing/2014/main" id="{7220AFBB-FF5C-44F0-BC6A-47DBE420D317}"/>
              </a:ext>
            </a:extLst>
          </p:cNvPr>
          <p:cNvSpPr txBox="1"/>
          <p:nvPr/>
        </p:nvSpPr>
        <p:spPr>
          <a:xfrm>
            <a:off x="8664108" y="5190141"/>
            <a:ext cx="2300749" cy="246221"/>
          </a:xfrm>
          <a:prstGeom prst="rect">
            <a:avLst/>
          </a:prstGeom>
          <a:noFill/>
        </p:spPr>
        <p:txBody>
          <a:bodyPr wrap="square" rtlCol="0">
            <a:spAutoFit/>
          </a:bodyPr>
          <a:lstStyle/>
          <a:p>
            <a:r>
              <a:rPr lang="en-GB" sz="1000" dirty="0"/>
              <a:t>Krone – Recuperation by trailer axles</a:t>
            </a:r>
          </a:p>
        </p:txBody>
      </p:sp>
    </p:spTree>
    <p:extLst>
      <p:ext uri="{BB962C8B-B14F-4D97-AF65-F5344CB8AC3E}">
        <p14:creationId xmlns:p14="http://schemas.microsoft.com/office/powerpoint/2010/main" val="3717754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latin typeface="Arial" panose="020B0604020202020204" pitchFamily="34" charset="0"/>
                <a:cs typeface="Arial" panose="020B0604020202020204" pitchFamily="34" charset="0"/>
              </a:rPr>
              <a:t>Advanced axles in trailers</a:t>
            </a:r>
            <a:br>
              <a:rPr lang="en-GB" dirty="0">
                <a:latin typeface="Arial" panose="020B0604020202020204" pitchFamily="34" charset="0"/>
                <a:cs typeface="Arial" panose="020B0604020202020204" pitchFamily="34" charset="0"/>
              </a:rPr>
            </a:br>
            <a:r>
              <a:rPr lang="en-GB" sz="2000" dirty="0">
                <a:solidFill>
                  <a:schemeClr val="bg1">
                    <a:lumMod val="50000"/>
                  </a:schemeClr>
                </a:solidFill>
                <a:latin typeface="Arial" panose="020B0604020202020204" pitchFamily="34" charset="0"/>
                <a:cs typeface="Arial" panose="020B0604020202020204" pitchFamily="34" charset="0"/>
              </a:rPr>
              <a:t>Reasons to propel trailers</a:t>
            </a:r>
            <a:br>
              <a:rPr lang="en-GB" sz="2400" dirty="0">
                <a:solidFill>
                  <a:schemeClr val="bg1">
                    <a:lumMod val="50000"/>
                  </a:schemeClr>
                </a:solidFill>
                <a:latin typeface="Arial" panose="020B0604020202020204" pitchFamily="34" charset="0"/>
                <a:cs typeface="Arial" panose="020B0604020202020204" pitchFamily="34" charset="0"/>
              </a:rPr>
            </a:br>
            <a:endParaRPr lang="en-GB" dirty="0">
              <a:solidFill>
                <a:schemeClr val="bg1">
                  <a:lumMod val="50000"/>
                </a:schemeClr>
              </a:solidFill>
            </a:endParaRPr>
          </a:p>
        </p:txBody>
      </p:sp>
      <p:sp>
        <p:nvSpPr>
          <p:cNvPr id="5" name="Foliennummernplatzhalter 4"/>
          <p:cNvSpPr>
            <a:spLocks noGrp="1"/>
          </p:cNvSpPr>
          <p:nvPr>
            <p:ph type="sldNum" sz="quarter" idx="4"/>
          </p:nvPr>
        </p:nvSpPr>
        <p:spPr/>
        <p:txBody>
          <a:bodyPr/>
          <a:lstStyle/>
          <a:p>
            <a:pPr>
              <a:defRPr/>
            </a:pPr>
            <a:r>
              <a:rPr lang="en-GB" dirty="0"/>
              <a:t>Page </a:t>
            </a:r>
            <a:fld id="{60C6FC8F-F53F-451F-A8A2-D6216BBA1303}" type="slidenum">
              <a:rPr lang="en-GB" smtClean="0"/>
              <a:pPr>
                <a:defRPr/>
              </a:pPr>
              <a:t>5</a:t>
            </a:fld>
            <a:endParaRPr lang="en-GB" dirty="0"/>
          </a:p>
        </p:txBody>
      </p:sp>
      <p:sp>
        <p:nvSpPr>
          <p:cNvPr id="6" name="Datumsplatzhalter 5"/>
          <p:cNvSpPr>
            <a:spLocks noGrp="1"/>
          </p:cNvSpPr>
          <p:nvPr>
            <p:ph type="dt" sz="half" idx="2"/>
          </p:nvPr>
        </p:nvSpPr>
        <p:spPr/>
        <p:txBody>
          <a:bodyPr/>
          <a:lstStyle/>
          <a:p>
            <a:pPr>
              <a:defRPr/>
            </a:pPr>
            <a:r>
              <a:rPr lang="en-GB" dirty="0"/>
              <a:t>2021-04-12</a:t>
            </a:r>
          </a:p>
        </p:txBody>
      </p:sp>
      <p:grpSp>
        <p:nvGrpSpPr>
          <p:cNvPr id="7" name="Gruppieren 6">
            <a:extLst>
              <a:ext uri="{FF2B5EF4-FFF2-40B4-BE49-F238E27FC236}">
                <a16:creationId xmlns:a16="http://schemas.microsoft.com/office/drawing/2014/main" id="{5F68596F-F5A2-4303-A3E3-987C67D6A98E}"/>
              </a:ext>
            </a:extLst>
          </p:cNvPr>
          <p:cNvGrpSpPr/>
          <p:nvPr/>
        </p:nvGrpSpPr>
        <p:grpSpPr>
          <a:xfrm>
            <a:off x="811062" y="1931502"/>
            <a:ext cx="3585338" cy="2106072"/>
            <a:chOff x="396000" y="2376597"/>
            <a:chExt cx="3585338" cy="2106072"/>
          </a:xfrm>
        </p:grpSpPr>
        <p:pic>
          <p:nvPicPr>
            <p:cNvPr id="8" name="Grafik 7" descr="Ein Bild, das Zeichnung enthält.&#10;&#10;Automatisch generierte Beschreibung">
              <a:extLst>
                <a:ext uri="{FF2B5EF4-FFF2-40B4-BE49-F238E27FC236}">
                  <a16:creationId xmlns:a16="http://schemas.microsoft.com/office/drawing/2014/main" id="{75129B3A-50D1-4E4A-ACB1-EC7273BCD5D7}"/>
                </a:ext>
              </a:extLst>
            </p:cNvPr>
            <p:cNvPicPr>
              <a:picLocks noChangeAspect="1"/>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a:ext>
              </a:extLst>
            </a:blip>
            <a:stretch>
              <a:fillRect/>
            </a:stretch>
          </p:blipFill>
          <p:spPr>
            <a:xfrm>
              <a:off x="1198661" y="2376597"/>
              <a:ext cx="1872207" cy="793087"/>
            </a:xfrm>
            <a:prstGeom prst="rect">
              <a:avLst/>
            </a:prstGeom>
          </p:spPr>
        </p:pic>
        <p:cxnSp>
          <p:nvCxnSpPr>
            <p:cNvPr id="9" name="Gerade Verbindung mit Pfeil 8">
              <a:extLst>
                <a:ext uri="{FF2B5EF4-FFF2-40B4-BE49-F238E27FC236}">
                  <a16:creationId xmlns:a16="http://schemas.microsoft.com/office/drawing/2014/main" id="{142C61E7-59C8-4FEF-9178-51EA5FAEA546}"/>
                </a:ext>
              </a:extLst>
            </p:cNvPr>
            <p:cNvCxnSpPr/>
            <p:nvPr/>
          </p:nvCxnSpPr>
          <p:spPr>
            <a:xfrm>
              <a:off x="1578010" y="3148191"/>
              <a:ext cx="0" cy="260110"/>
            </a:xfrm>
            <a:prstGeom prst="straightConnector1">
              <a:avLst/>
            </a:prstGeom>
            <a:ln w="38100">
              <a:solidFill>
                <a:srgbClr val="E84014"/>
              </a:solidFill>
              <a:tailEnd type="triangle"/>
            </a:ln>
          </p:spPr>
          <p:style>
            <a:lnRef idx="1">
              <a:schemeClr val="accent1"/>
            </a:lnRef>
            <a:fillRef idx="0">
              <a:schemeClr val="accent1"/>
            </a:fillRef>
            <a:effectRef idx="0">
              <a:schemeClr val="accent1"/>
            </a:effectRef>
            <a:fontRef idx="minor">
              <a:schemeClr val="tx1"/>
            </a:fontRef>
          </p:style>
        </p:cxnSp>
        <p:cxnSp>
          <p:nvCxnSpPr>
            <p:cNvPr id="10" name="Gerade Verbindung mit Pfeil 9">
              <a:extLst>
                <a:ext uri="{FF2B5EF4-FFF2-40B4-BE49-F238E27FC236}">
                  <a16:creationId xmlns:a16="http://schemas.microsoft.com/office/drawing/2014/main" id="{BF83151D-7713-4276-A97D-4B6A115E4C23}"/>
                </a:ext>
              </a:extLst>
            </p:cNvPr>
            <p:cNvCxnSpPr/>
            <p:nvPr/>
          </p:nvCxnSpPr>
          <p:spPr>
            <a:xfrm>
              <a:off x="2638822" y="3148191"/>
              <a:ext cx="0" cy="260110"/>
            </a:xfrm>
            <a:prstGeom prst="straightConnector1">
              <a:avLst/>
            </a:prstGeom>
            <a:ln w="38100">
              <a:solidFill>
                <a:srgbClr val="E84014"/>
              </a:solidFill>
              <a:tailEnd type="triangle"/>
            </a:ln>
          </p:spPr>
          <p:style>
            <a:lnRef idx="1">
              <a:schemeClr val="accent1"/>
            </a:lnRef>
            <a:fillRef idx="0">
              <a:schemeClr val="accent1"/>
            </a:fillRef>
            <a:effectRef idx="0">
              <a:schemeClr val="accent1"/>
            </a:effectRef>
            <a:fontRef idx="minor">
              <a:schemeClr val="tx1"/>
            </a:fontRef>
          </p:style>
        </p:cxnSp>
        <p:cxnSp>
          <p:nvCxnSpPr>
            <p:cNvPr id="11" name="Gerade Verbindung mit Pfeil 10">
              <a:extLst>
                <a:ext uri="{FF2B5EF4-FFF2-40B4-BE49-F238E27FC236}">
                  <a16:creationId xmlns:a16="http://schemas.microsoft.com/office/drawing/2014/main" id="{7E6F7A7B-CC54-45E0-A5C0-9374D11E4204}"/>
                </a:ext>
              </a:extLst>
            </p:cNvPr>
            <p:cNvCxnSpPr>
              <a:cxnSpLocks/>
            </p:cNvCxnSpPr>
            <p:nvPr/>
          </p:nvCxnSpPr>
          <p:spPr>
            <a:xfrm rot="16200000">
              <a:off x="1708065" y="3019703"/>
              <a:ext cx="0" cy="260110"/>
            </a:xfrm>
            <a:prstGeom prst="straightConnector1">
              <a:avLst/>
            </a:prstGeom>
            <a:ln w="38100">
              <a:solidFill>
                <a:srgbClr val="E84014"/>
              </a:solidFill>
              <a:tailEnd type="triangle"/>
            </a:ln>
          </p:spPr>
          <p:style>
            <a:lnRef idx="1">
              <a:schemeClr val="accent1"/>
            </a:lnRef>
            <a:fillRef idx="0">
              <a:schemeClr val="accent1"/>
            </a:fillRef>
            <a:effectRef idx="0">
              <a:schemeClr val="accent1"/>
            </a:effectRef>
            <a:fontRef idx="minor">
              <a:schemeClr val="tx1"/>
            </a:fontRef>
          </p:style>
        </p:cxnSp>
        <p:cxnSp>
          <p:nvCxnSpPr>
            <p:cNvPr id="12" name="Gerade Verbindung mit Pfeil 11">
              <a:extLst>
                <a:ext uri="{FF2B5EF4-FFF2-40B4-BE49-F238E27FC236}">
                  <a16:creationId xmlns:a16="http://schemas.microsoft.com/office/drawing/2014/main" id="{9EAD2DEB-7FC5-4CDC-A40B-0DC658A0F5D7}"/>
                </a:ext>
              </a:extLst>
            </p:cNvPr>
            <p:cNvCxnSpPr>
              <a:cxnSpLocks/>
            </p:cNvCxnSpPr>
            <p:nvPr/>
          </p:nvCxnSpPr>
          <p:spPr>
            <a:xfrm rot="16200000">
              <a:off x="2768877" y="3019861"/>
              <a:ext cx="0" cy="260110"/>
            </a:xfrm>
            <a:prstGeom prst="straightConnector1">
              <a:avLst/>
            </a:prstGeom>
            <a:ln w="38100">
              <a:solidFill>
                <a:srgbClr val="E84014"/>
              </a:solidFill>
              <a:tailEnd type="triangle"/>
            </a:ln>
          </p:spPr>
          <p:style>
            <a:lnRef idx="1">
              <a:schemeClr val="accent1"/>
            </a:lnRef>
            <a:fillRef idx="0">
              <a:schemeClr val="accent1"/>
            </a:fillRef>
            <a:effectRef idx="0">
              <a:schemeClr val="accent1"/>
            </a:effectRef>
            <a:fontRef idx="minor">
              <a:schemeClr val="tx1"/>
            </a:fontRef>
          </p:style>
        </p:cxnSp>
        <p:cxnSp>
          <p:nvCxnSpPr>
            <p:cNvPr id="13" name="Gerade Verbindung mit Pfeil 12">
              <a:extLst>
                <a:ext uri="{FF2B5EF4-FFF2-40B4-BE49-F238E27FC236}">
                  <a16:creationId xmlns:a16="http://schemas.microsoft.com/office/drawing/2014/main" id="{D66FF5ED-6FE8-4E5C-A304-9DF27826F11F}"/>
                </a:ext>
              </a:extLst>
            </p:cNvPr>
            <p:cNvCxnSpPr>
              <a:cxnSpLocks/>
            </p:cNvCxnSpPr>
            <p:nvPr/>
          </p:nvCxnSpPr>
          <p:spPr>
            <a:xfrm rot="5400000" flipH="1">
              <a:off x="1068606" y="2723675"/>
              <a:ext cx="0" cy="260110"/>
            </a:xfrm>
            <a:prstGeom prst="straightConnector1">
              <a:avLst/>
            </a:prstGeom>
            <a:ln w="38100">
              <a:solidFill>
                <a:srgbClr val="007D47"/>
              </a:solidFill>
              <a:tailEnd type="triangle"/>
            </a:ln>
          </p:spPr>
          <p:style>
            <a:lnRef idx="1">
              <a:schemeClr val="accent1"/>
            </a:lnRef>
            <a:fillRef idx="0">
              <a:schemeClr val="accent1"/>
            </a:fillRef>
            <a:effectRef idx="0">
              <a:schemeClr val="accent1"/>
            </a:effectRef>
            <a:fontRef idx="minor">
              <a:schemeClr val="tx1"/>
            </a:fontRef>
          </p:style>
        </p:cxnSp>
        <p:sp>
          <p:nvSpPr>
            <p:cNvPr id="14" name="Bogen 13">
              <a:extLst>
                <a:ext uri="{FF2B5EF4-FFF2-40B4-BE49-F238E27FC236}">
                  <a16:creationId xmlns:a16="http://schemas.microsoft.com/office/drawing/2014/main" id="{B085817A-7ABA-4D50-8C92-7A92713D4ECA}"/>
                </a:ext>
              </a:extLst>
            </p:cNvPr>
            <p:cNvSpPr/>
            <p:nvPr/>
          </p:nvSpPr>
          <p:spPr>
            <a:xfrm>
              <a:off x="1746000" y="2937600"/>
              <a:ext cx="144016" cy="143984"/>
            </a:xfrm>
            <a:prstGeom prst="arc">
              <a:avLst>
                <a:gd name="adj1" fmla="val 1573036"/>
                <a:gd name="adj2" fmla="val 0"/>
              </a:avLst>
            </a:prstGeom>
            <a:ln w="25400">
              <a:solidFill>
                <a:srgbClr val="007D47"/>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15" name="Textfeld 14">
              <a:extLst>
                <a:ext uri="{FF2B5EF4-FFF2-40B4-BE49-F238E27FC236}">
                  <a16:creationId xmlns:a16="http://schemas.microsoft.com/office/drawing/2014/main" id="{9A0BDE42-B91B-450E-A990-9B2A5ABF750F}"/>
                </a:ext>
              </a:extLst>
            </p:cNvPr>
            <p:cNvSpPr txBox="1"/>
            <p:nvPr/>
          </p:nvSpPr>
          <p:spPr>
            <a:xfrm>
              <a:off x="396000" y="3528562"/>
              <a:ext cx="3585338" cy="954107"/>
            </a:xfrm>
            <a:prstGeom prst="rect">
              <a:avLst/>
            </a:prstGeom>
            <a:noFill/>
          </p:spPr>
          <p:txBody>
            <a:bodyPr wrap="square" lIns="0" tIns="0" rIns="0" bIns="0" rtlCol="0">
              <a:spAutoFit/>
            </a:bodyPr>
            <a:lstStyle/>
            <a:p>
              <a:r>
                <a:rPr lang="en-GB" sz="2000" b="1">
                  <a:solidFill>
                    <a:srgbClr val="E84014"/>
                  </a:solidFill>
                  <a:latin typeface="Arial" panose="020B0604020202020204" pitchFamily="34" charset="0"/>
                  <a:cs typeface="Arial" panose="020B0604020202020204" pitchFamily="34" charset="0"/>
                </a:rPr>
                <a:t>        -		</a:t>
              </a:r>
              <a:r>
                <a:rPr lang="en-GB" sz="2000" b="1">
                  <a:solidFill>
                    <a:srgbClr val="007D47"/>
                  </a:solidFill>
                  <a:latin typeface="Arial" panose="020B0604020202020204" pitchFamily="34" charset="0"/>
                  <a:cs typeface="Arial" panose="020B0604020202020204" pitchFamily="34" charset="0"/>
                </a:rPr>
                <a:t>+</a:t>
              </a:r>
            </a:p>
            <a:p>
              <a:r>
                <a:rPr lang="en-GB" sz="1400">
                  <a:solidFill>
                    <a:srgbClr val="E84014"/>
                  </a:solidFill>
                  <a:latin typeface="Arial" panose="020B0604020202020204" pitchFamily="34" charset="0"/>
                  <a:cs typeface="Arial" panose="020B0604020202020204" pitchFamily="34" charset="0"/>
                </a:rPr>
                <a:t>Rolling resistance         </a:t>
              </a:r>
              <a:r>
                <a:rPr lang="en-GB" sz="1400">
                  <a:solidFill>
                    <a:srgbClr val="007D47"/>
                  </a:solidFill>
                  <a:latin typeface="Arial" panose="020B0604020202020204" pitchFamily="34" charset="0"/>
                  <a:cs typeface="Arial" panose="020B0604020202020204" pitchFamily="34" charset="0"/>
                </a:rPr>
                <a:t>Traction force</a:t>
              </a:r>
              <a:endParaRPr lang="en-GB" sz="1400">
                <a:solidFill>
                  <a:srgbClr val="E84014"/>
                </a:solidFill>
                <a:latin typeface="Arial" panose="020B0604020202020204" pitchFamily="34" charset="0"/>
                <a:cs typeface="Arial" panose="020B0604020202020204" pitchFamily="34" charset="0"/>
              </a:endParaRPr>
            </a:p>
            <a:p>
              <a:r>
                <a:rPr lang="en-GB" sz="1400">
                  <a:solidFill>
                    <a:srgbClr val="E84014"/>
                  </a:solidFill>
                  <a:latin typeface="Arial" panose="020B0604020202020204" pitchFamily="34" charset="0"/>
                  <a:cs typeface="Arial" panose="020B0604020202020204" pitchFamily="34" charset="0"/>
                </a:rPr>
                <a:t>Air drag	                </a:t>
              </a:r>
              <a:r>
                <a:rPr lang="en-GB" sz="1400">
                  <a:solidFill>
                    <a:srgbClr val="007D47"/>
                  </a:solidFill>
                  <a:latin typeface="Arial" panose="020B0604020202020204" pitchFamily="34" charset="0"/>
                  <a:cs typeface="Arial" panose="020B0604020202020204" pitchFamily="34" charset="0"/>
                </a:rPr>
                <a:t>(tractor)</a:t>
              </a:r>
            </a:p>
            <a:p>
              <a:r>
                <a:rPr lang="en-GB" sz="1400">
                  <a:solidFill>
                    <a:srgbClr val="E84014"/>
                  </a:solidFill>
                  <a:latin typeface="Arial" panose="020B0604020202020204" pitchFamily="34" charset="0"/>
                  <a:cs typeface="Arial" panose="020B0604020202020204" pitchFamily="34" charset="0"/>
                </a:rPr>
                <a:t>Grade resistance</a:t>
              </a:r>
              <a:endParaRPr lang="en-GB" sz="1600">
                <a:solidFill>
                  <a:srgbClr val="E84014"/>
                </a:solidFill>
                <a:latin typeface="Arial" panose="020B0604020202020204" pitchFamily="34" charset="0"/>
                <a:cs typeface="Arial" panose="020B0604020202020204" pitchFamily="34" charset="0"/>
              </a:endParaRPr>
            </a:p>
          </p:txBody>
        </p:sp>
        <p:cxnSp>
          <p:nvCxnSpPr>
            <p:cNvPr id="16" name="Gerade Verbindung mit Pfeil 15">
              <a:extLst>
                <a:ext uri="{FF2B5EF4-FFF2-40B4-BE49-F238E27FC236}">
                  <a16:creationId xmlns:a16="http://schemas.microsoft.com/office/drawing/2014/main" id="{4BCFC2D5-5894-4B15-9698-1D8C18A5E5B8}"/>
                </a:ext>
              </a:extLst>
            </p:cNvPr>
            <p:cNvCxnSpPr>
              <a:cxnSpLocks/>
            </p:cNvCxnSpPr>
            <p:nvPr/>
          </p:nvCxnSpPr>
          <p:spPr>
            <a:xfrm>
              <a:off x="396000" y="2781690"/>
              <a:ext cx="517032" cy="0"/>
            </a:xfrm>
            <a:prstGeom prst="straightConnector1">
              <a:avLst/>
            </a:prstGeom>
            <a:ln w="22225">
              <a:solidFill>
                <a:srgbClr val="E84014"/>
              </a:solidFill>
              <a:tailEnd type="triangle"/>
            </a:ln>
          </p:spPr>
          <p:style>
            <a:lnRef idx="1">
              <a:schemeClr val="accent1"/>
            </a:lnRef>
            <a:fillRef idx="0">
              <a:schemeClr val="accent1"/>
            </a:fillRef>
            <a:effectRef idx="0">
              <a:schemeClr val="accent1"/>
            </a:effectRef>
            <a:fontRef idx="minor">
              <a:schemeClr val="tx1"/>
            </a:fontRef>
          </p:style>
        </p:cxnSp>
        <p:cxnSp>
          <p:nvCxnSpPr>
            <p:cNvPr id="17" name="Gerade Verbindung mit Pfeil 16">
              <a:extLst>
                <a:ext uri="{FF2B5EF4-FFF2-40B4-BE49-F238E27FC236}">
                  <a16:creationId xmlns:a16="http://schemas.microsoft.com/office/drawing/2014/main" id="{F2D3C2BA-C7D0-4B14-B0FD-8103BBC21FF7}"/>
                </a:ext>
              </a:extLst>
            </p:cNvPr>
            <p:cNvCxnSpPr>
              <a:cxnSpLocks/>
            </p:cNvCxnSpPr>
            <p:nvPr/>
          </p:nvCxnSpPr>
          <p:spPr>
            <a:xfrm>
              <a:off x="396000" y="2853690"/>
              <a:ext cx="517032" cy="0"/>
            </a:xfrm>
            <a:prstGeom prst="straightConnector1">
              <a:avLst/>
            </a:prstGeom>
            <a:ln w="22225">
              <a:solidFill>
                <a:srgbClr val="E84014"/>
              </a:solidFill>
              <a:tailEnd type="triangle"/>
            </a:ln>
          </p:spPr>
          <p:style>
            <a:lnRef idx="1">
              <a:schemeClr val="accent1"/>
            </a:lnRef>
            <a:fillRef idx="0">
              <a:schemeClr val="accent1"/>
            </a:fillRef>
            <a:effectRef idx="0">
              <a:schemeClr val="accent1"/>
            </a:effectRef>
            <a:fontRef idx="minor">
              <a:schemeClr val="tx1"/>
            </a:fontRef>
          </p:style>
        </p:cxnSp>
        <p:cxnSp>
          <p:nvCxnSpPr>
            <p:cNvPr id="18" name="Gerade Verbindung mit Pfeil 17">
              <a:extLst>
                <a:ext uri="{FF2B5EF4-FFF2-40B4-BE49-F238E27FC236}">
                  <a16:creationId xmlns:a16="http://schemas.microsoft.com/office/drawing/2014/main" id="{91A09496-B0DE-4FA0-8DB7-875918730430}"/>
                </a:ext>
              </a:extLst>
            </p:cNvPr>
            <p:cNvCxnSpPr>
              <a:cxnSpLocks/>
            </p:cNvCxnSpPr>
            <p:nvPr/>
          </p:nvCxnSpPr>
          <p:spPr>
            <a:xfrm>
              <a:off x="396000" y="2925690"/>
              <a:ext cx="517032" cy="0"/>
            </a:xfrm>
            <a:prstGeom prst="straightConnector1">
              <a:avLst/>
            </a:prstGeom>
            <a:ln w="22225">
              <a:solidFill>
                <a:srgbClr val="E84014"/>
              </a:solidFill>
              <a:tailEnd type="triangle"/>
            </a:ln>
          </p:spPr>
          <p:style>
            <a:lnRef idx="1">
              <a:schemeClr val="accent1"/>
            </a:lnRef>
            <a:fillRef idx="0">
              <a:schemeClr val="accent1"/>
            </a:fillRef>
            <a:effectRef idx="0">
              <a:schemeClr val="accent1"/>
            </a:effectRef>
            <a:fontRef idx="minor">
              <a:schemeClr val="tx1"/>
            </a:fontRef>
          </p:style>
        </p:cxnSp>
        <p:cxnSp>
          <p:nvCxnSpPr>
            <p:cNvPr id="19" name="Gerade Verbindung mit Pfeil 18">
              <a:extLst>
                <a:ext uri="{FF2B5EF4-FFF2-40B4-BE49-F238E27FC236}">
                  <a16:creationId xmlns:a16="http://schemas.microsoft.com/office/drawing/2014/main" id="{43BE759B-1C18-40A2-9C2D-18C34EB8A19F}"/>
                </a:ext>
              </a:extLst>
            </p:cNvPr>
            <p:cNvCxnSpPr>
              <a:cxnSpLocks/>
            </p:cNvCxnSpPr>
            <p:nvPr/>
          </p:nvCxnSpPr>
          <p:spPr>
            <a:xfrm>
              <a:off x="396000" y="3069690"/>
              <a:ext cx="517032" cy="0"/>
            </a:xfrm>
            <a:prstGeom prst="straightConnector1">
              <a:avLst/>
            </a:prstGeom>
            <a:ln w="22225">
              <a:solidFill>
                <a:srgbClr val="E84014"/>
              </a:solidFill>
              <a:tailEnd type="triangle"/>
            </a:ln>
          </p:spPr>
          <p:style>
            <a:lnRef idx="1">
              <a:schemeClr val="accent1"/>
            </a:lnRef>
            <a:fillRef idx="0">
              <a:schemeClr val="accent1"/>
            </a:fillRef>
            <a:effectRef idx="0">
              <a:schemeClr val="accent1"/>
            </a:effectRef>
            <a:fontRef idx="minor">
              <a:schemeClr val="tx1"/>
            </a:fontRef>
          </p:style>
        </p:cxnSp>
        <p:cxnSp>
          <p:nvCxnSpPr>
            <p:cNvPr id="20" name="Gerade Verbindung mit Pfeil 19">
              <a:extLst>
                <a:ext uri="{FF2B5EF4-FFF2-40B4-BE49-F238E27FC236}">
                  <a16:creationId xmlns:a16="http://schemas.microsoft.com/office/drawing/2014/main" id="{9214FD22-2216-4CA8-9F80-EA71FCBCBACB}"/>
                </a:ext>
              </a:extLst>
            </p:cNvPr>
            <p:cNvCxnSpPr>
              <a:cxnSpLocks/>
            </p:cNvCxnSpPr>
            <p:nvPr/>
          </p:nvCxnSpPr>
          <p:spPr>
            <a:xfrm>
              <a:off x="396000" y="2997690"/>
              <a:ext cx="517032" cy="0"/>
            </a:xfrm>
            <a:prstGeom prst="straightConnector1">
              <a:avLst/>
            </a:prstGeom>
            <a:ln w="22225">
              <a:solidFill>
                <a:srgbClr val="E84014"/>
              </a:solidFill>
              <a:tailEnd type="triangle"/>
            </a:ln>
          </p:spPr>
          <p:style>
            <a:lnRef idx="1">
              <a:schemeClr val="accent1"/>
            </a:lnRef>
            <a:fillRef idx="0">
              <a:schemeClr val="accent1"/>
            </a:fillRef>
            <a:effectRef idx="0">
              <a:schemeClr val="accent1"/>
            </a:effectRef>
            <a:fontRef idx="minor">
              <a:schemeClr val="tx1"/>
            </a:fontRef>
          </p:style>
        </p:cxnSp>
        <p:cxnSp>
          <p:nvCxnSpPr>
            <p:cNvPr id="21" name="Gerade Verbindung mit Pfeil 20">
              <a:extLst>
                <a:ext uri="{FF2B5EF4-FFF2-40B4-BE49-F238E27FC236}">
                  <a16:creationId xmlns:a16="http://schemas.microsoft.com/office/drawing/2014/main" id="{7427CC75-8F75-41D0-80F0-55C1610F8327}"/>
                </a:ext>
              </a:extLst>
            </p:cNvPr>
            <p:cNvCxnSpPr>
              <a:cxnSpLocks/>
            </p:cNvCxnSpPr>
            <p:nvPr/>
          </p:nvCxnSpPr>
          <p:spPr>
            <a:xfrm>
              <a:off x="396000" y="2493690"/>
              <a:ext cx="517032" cy="0"/>
            </a:xfrm>
            <a:prstGeom prst="straightConnector1">
              <a:avLst/>
            </a:prstGeom>
            <a:ln w="22225">
              <a:solidFill>
                <a:srgbClr val="E84014"/>
              </a:solidFill>
              <a:tailEnd type="triangle"/>
            </a:ln>
          </p:spPr>
          <p:style>
            <a:lnRef idx="1">
              <a:schemeClr val="accent1"/>
            </a:lnRef>
            <a:fillRef idx="0">
              <a:schemeClr val="accent1"/>
            </a:fillRef>
            <a:effectRef idx="0">
              <a:schemeClr val="accent1"/>
            </a:effectRef>
            <a:fontRef idx="minor">
              <a:schemeClr val="tx1"/>
            </a:fontRef>
          </p:style>
        </p:cxnSp>
        <p:cxnSp>
          <p:nvCxnSpPr>
            <p:cNvPr id="22" name="Gerade Verbindung mit Pfeil 21">
              <a:extLst>
                <a:ext uri="{FF2B5EF4-FFF2-40B4-BE49-F238E27FC236}">
                  <a16:creationId xmlns:a16="http://schemas.microsoft.com/office/drawing/2014/main" id="{10C61CA6-A79F-404A-9961-3200BEDFE8EF}"/>
                </a:ext>
              </a:extLst>
            </p:cNvPr>
            <p:cNvCxnSpPr>
              <a:cxnSpLocks/>
            </p:cNvCxnSpPr>
            <p:nvPr/>
          </p:nvCxnSpPr>
          <p:spPr>
            <a:xfrm>
              <a:off x="396000" y="2565690"/>
              <a:ext cx="517032" cy="0"/>
            </a:xfrm>
            <a:prstGeom prst="straightConnector1">
              <a:avLst/>
            </a:prstGeom>
            <a:ln w="22225">
              <a:solidFill>
                <a:srgbClr val="E84014"/>
              </a:solidFill>
              <a:tailEnd type="triangle"/>
            </a:ln>
          </p:spPr>
          <p:style>
            <a:lnRef idx="1">
              <a:schemeClr val="accent1"/>
            </a:lnRef>
            <a:fillRef idx="0">
              <a:schemeClr val="accent1"/>
            </a:fillRef>
            <a:effectRef idx="0">
              <a:schemeClr val="accent1"/>
            </a:effectRef>
            <a:fontRef idx="minor">
              <a:schemeClr val="tx1"/>
            </a:fontRef>
          </p:style>
        </p:cxnSp>
        <p:cxnSp>
          <p:nvCxnSpPr>
            <p:cNvPr id="23" name="Gerade Verbindung mit Pfeil 22">
              <a:extLst>
                <a:ext uri="{FF2B5EF4-FFF2-40B4-BE49-F238E27FC236}">
                  <a16:creationId xmlns:a16="http://schemas.microsoft.com/office/drawing/2014/main" id="{939402AA-6343-42E2-BC62-67F9B78524E7}"/>
                </a:ext>
              </a:extLst>
            </p:cNvPr>
            <p:cNvCxnSpPr>
              <a:cxnSpLocks/>
            </p:cNvCxnSpPr>
            <p:nvPr/>
          </p:nvCxnSpPr>
          <p:spPr>
            <a:xfrm>
              <a:off x="396000" y="2709690"/>
              <a:ext cx="517032" cy="0"/>
            </a:xfrm>
            <a:prstGeom prst="straightConnector1">
              <a:avLst/>
            </a:prstGeom>
            <a:ln w="22225">
              <a:solidFill>
                <a:srgbClr val="E84014"/>
              </a:solidFill>
              <a:tailEnd type="triangle"/>
            </a:ln>
          </p:spPr>
          <p:style>
            <a:lnRef idx="1">
              <a:schemeClr val="accent1"/>
            </a:lnRef>
            <a:fillRef idx="0">
              <a:schemeClr val="accent1"/>
            </a:fillRef>
            <a:effectRef idx="0">
              <a:schemeClr val="accent1"/>
            </a:effectRef>
            <a:fontRef idx="minor">
              <a:schemeClr val="tx1"/>
            </a:fontRef>
          </p:style>
        </p:cxnSp>
        <p:cxnSp>
          <p:nvCxnSpPr>
            <p:cNvPr id="24" name="Gerade Verbindung mit Pfeil 23">
              <a:extLst>
                <a:ext uri="{FF2B5EF4-FFF2-40B4-BE49-F238E27FC236}">
                  <a16:creationId xmlns:a16="http://schemas.microsoft.com/office/drawing/2014/main" id="{A1BBBCE9-8337-4A60-A163-D589E5CB0244}"/>
                </a:ext>
              </a:extLst>
            </p:cNvPr>
            <p:cNvCxnSpPr>
              <a:cxnSpLocks/>
            </p:cNvCxnSpPr>
            <p:nvPr/>
          </p:nvCxnSpPr>
          <p:spPr>
            <a:xfrm>
              <a:off x="396000" y="2637690"/>
              <a:ext cx="517032" cy="0"/>
            </a:xfrm>
            <a:prstGeom prst="straightConnector1">
              <a:avLst/>
            </a:prstGeom>
            <a:ln w="22225">
              <a:solidFill>
                <a:srgbClr val="E84014"/>
              </a:solidFill>
              <a:tailEnd type="triangle"/>
            </a:ln>
          </p:spPr>
          <p:style>
            <a:lnRef idx="1">
              <a:schemeClr val="accent1"/>
            </a:lnRef>
            <a:fillRef idx="0">
              <a:schemeClr val="accent1"/>
            </a:fillRef>
            <a:effectRef idx="0">
              <a:schemeClr val="accent1"/>
            </a:effectRef>
            <a:fontRef idx="minor">
              <a:schemeClr val="tx1"/>
            </a:fontRef>
          </p:style>
        </p:cxnSp>
        <p:sp>
          <p:nvSpPr>
            <p:cNvPr id="25" name="Textfeld 24">
              <a:extLst>
                <a:ext uri="{FF2B5EF4-FFF2-40B4-BE49-F238E27FC236}">
                  <a16:creationId xmlns:a16="http://schemas.microsoft.com/office/drawing/2014/main" id="{C6EFBE99-7827-4EE8-8143-5D893D64F8B4}"/>
                </a:ext>
              </a:extLst>
            </p:cNvPr>
            <p:cNvSpPr txBox="1"/>
            <p:nvPr/>
          </p:nvSpPr>
          <p:spPr>
            <a:xfrm>
              <a:off x="1385859" y="3367474"/>
              <a:ext cx="504056" cy="248352"/>
            </a:xfrm>
            <a:prstGeom prst="rect">
              <a:avLst/>
            </a:prstGeom>
            <a:noFill/>
          </p:spPr>
          <p:txBody>
            <a:bodyPr wrap="square" lIns="0" tIns="0" rIns="0" bIns="0" rtlCol="0">
              <a:noAutofit/>
            </a:bodyPr>
            <a:lstStyle/>
            <a:p>
              <a:r>
                <a:rPr lang="en-GB" sz="1050">
                  <a:latin typeface="Arial" panose="020B0604020202020204" pitchFamily="34" charset="0"/>
                  <a:cs typeface="Arial" panose="020B0604020202020204" pitchFamily="34" charset="0"/>
                </a:rPr>
                <a:t>m</a:t>
              </a:r>
              <a:r>
                <a:rPr lang="en-GB" sz="1050" baseline="-25000">
                  <a:latin typeface="Arial" panose="020B0604020202020204" pitchFamily="34" charset="0"/>
                  <a:cs typeface="Arial" panose="020B0604020202020204" pitchFamily="34" charset="0"/>
                </a:rPr>
                <a:t>Tractor</a:t>
              </a:r>
            </a:p>
          </p:txBody>
        </p:sp>
        <p:sp>
          <p:nvSpPr>
            <p:cNvPr id="26" name="Textfeld 25">
              <a:extLst>
                <a:ext uri="{FF2B5EF4-FFF2-40B4-BE49-F238E27FC236}">
                  <a16:creationId xmlns:a16="http://schemas.microsoft.com/office/drawing/2014/main" id="{5823FE5A-080A-4C41-8B08-8499EC2EFB97}"/>
                </a:ext>
              </a:extLst>
            </p:cNvPr>
            <p:cNvSpPr txBox="1"/>
            <p:nvPr/>
          </p:nvSpPr>
          <p:spPr>
            <a:xfrm>
              <a:off x="2394876" y="3367474"/>
              <a:ext cx="504056" cy="248352"/>
            </a:xfrm>
            <a:prstGeom prst="rect">
              <a:avLst/>
            </a:prstGeom>
            <a:noFill/>
          </p:spPr>
          <p:txBody>
            <a:bodyPr wrap="square" lIns="0" tIns="0" rIns="0" bIns="0" rtlCol="0">
              <a:noAutofit/>
            </a:bodyPr>
            <a:lstStyle/>
            <a:p>
              <a:r>
                <a:rPr lang="en-GB" sz="1050">
                  <a:latin typeface="Arial" panose="020B0604020202020204" pitchFamily="34" charset="0"/>
                  <a:cs typeface="Arial" panose="020B0604020202020204" pitchFamily="34" charset="0"/>
                </a:rPr>
                <a:t>m</a:t>
              </a:r>
              <a:r>
                <a:rPr lang="en-GB" sz="1050" baseline="-25000">
                  <a:latin typeface="Arial" panose="020B0604020202020204" pitchFamily="34" charset="0"/>
                  <a:cs typeface="Arial" panose="020B0604020202020204" pitchFamily="34" charset="0"/>
                </a:rPr>
                <a:t>Trailer</a:t>
              </a:r>
            </a:p>
          </p:txBody>
        </p:sp>
      </p:grpSp>
      <p:grpSp>
        <p:nvGrpSpPr>
          <p:cNvPr id="27" name="Gruppieren 26">
            <a:extLst>
              <a:ext uri="{FF2B5EF4-FFF2-40B4-BE49-F238E27FC236}">
                <a16:creationId xmlns:a16="http://schemas.microsoft.com/office/drawing/2014/main" id="{E7BEB928-B3CC-40C1-96CC-6A048C9C2B0C}"/>
              </a:ext>
            </a:extLst>
          </p:cNvPr>
          <p:cNvGrpSpPr/>
          <p:nvPr/>
        </p:nvGrpSpPr>
        <p:grpSpPr>
          <a:xfrm>
            <a:off x="5500397" y="1931502"/>
            <a:ext cx="4204683" cy="2124075"/>
            <a:chOff x="6859074" y="2376597"/>
            <a:chExt cx="4204683" cy="2124075"/>
          </a:xfrm>
        </p:grpSpPr>
        <p:pic>
          <p:nvPicPr>
            <p:cNvPr id="28" name="Grafik 27" descr="Ein Bild, das Zeichnung enthält.&#10;&#10;Automatisch generierte Beschreibung">
              <a:extLst>
                <a:ext uri="{FF2B5EF4-FFF2-40B4-BE49-F238E27FC236}">
                  <a16:creationId xmlns:a16="http://schemas.microsoft.com/office/drawing/2014/main" id="{887351D7-033A-4858-8298-3C5307460098}"/>
                </a:ext>
              </a:extLst>
            </p:cNvPr>
            <p:cNvPicPr>
              <a:picLocks noChangeAspect="1"/>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a:ext>
              </a:extLst>
            </a:blip>
            <a:stretch>
              <a:fillRect/>
            </a:stretch>
          </p:blipFill>
          <p:spPr>
            <a:xfrm>
              <a:off x="7661736" y="2376597"/>
              <a:ext cx="1872207" cy="793087"/>
            </a:xfrm>
            <a:prstGeom prst="rect">
              <a:avLst/>
            </a:prstGeom>
          </p:spPr>
        </p:pic>
        <p:cxnSp>
          <p:nvCxnSpPr>
            <p:cNvPr id="29" name="Gerade Verbindung mit Pfeil 28">
              <a:extLst>
                <a:ext uri="{FF2B5EF4-FFF2-40B4-BE49-F238E27FC236}">
                  <a16:creationId xmlns:a16="http://schemas.microsoft.com/office/drawing/2014/main" id="{E045ABE9-9DC0-4091-BAD9-B7ED72C74AAB}"/>
                </a:ext>
              </a:extLst>
            </p:cNvPr>
            <p:cNvCxnSpPr/>
            <p:nvPr/>
          </p:nvCxnSpPr>
          <p:spPr>
            <a:xfrm>
              <a:off x="8041085" y="3148191"/>
              <a:ext cx="0" cy="260110"/>
            </a:xfrm>
            <a:prstGeom prst="straightConnector1">
              <a:avLst/>
            </a:prstGeom>
            <a:ln w="38100">
              <a:solidFill>
                <a:srgbClr val="E84014"/>
              </a:solidFill>
              <a:tailEnd type="triangle"/>
            </a:ln>
          </p:spPr>
          <p:style>
            <a:lnRef idx="1">
              <a:schemeClr val="accent1"/>
            </a:lnRef>
            <a:fillRef idx="0">
              <a:schemeClr val="accent1"/>
            </a:fillRef>
            <a:effectRef idx="0">
              <a:schemeClr val="accent1"/>
            </a:effectRef>
            <a:fontRef idx="minor">
              <a:schemeClr val="tx1"/>
            </a:fontRef>
          </p:style>
        </p:cxnSp>
        <p:cxnSp>
          <p:nvCxnSpPr>
            <p:cNvPr id="30" name="Gerade Verbindung mit Pfeil 29">
              <a:extLst>
                <a:ext uri="{FF2B5EF4-FFF2-40B4-BE49-F238E27FC236}">
                  <a16:creationId xmlns:a16="http://schemas.microsoft.com/office/drawing/2014/main" id="{EF212214-ED1A-40DE-8884-13C4A65BA2BE}"/>
                </a:ext>
              </a:extLst>
            </p:cNvPr>
            <p:cNvCxnSpPr/>
            <p:nvPr/>
          </p:nvCxnSpPr>
          <p:spPr>
            <a:xfrm>
              <a:off x="9101897" y="3148191"/>
              <a:ext cx="0" cy="260110"/>
            </a:xfrm>
            <a:prstGeom prst="straightConnector1">
              <a:avLst/>
            </a:prstGeom>
            <a:ln w="38100">
              <a:solidFill>
                <a:srgbClr val="E84014"/>
              </a:solidFill>
              <a:tailEnd type="triangle"/>
            </a:ln>
          </p:spPr>
          <p:style>
            <a:lnRef idx="1">
              <a:schemeClr val="accent1"/>
            </a:lnRef>
            <a:fillRef idx="0">
              <a:schemeClr val="accent1"/>
            </a:fillRef>
            <a:effectRef idx="0">
              <a:schemeClr val="accent1"/>
            </a:effectRef>
            <a:fontRef idx="minor">
              <a:schemeClr val="tx1"/>
            </a:fontRef>
          </p:style>
        </p:cxnSp>
        <p:cxnSp>
          <p:nvCxnSpPr>
            <p:cNvPr id="31" name="Gerade Verbindung mit Pfeil 30">
              <a:extLst>
                <a:ext uri="{FF2B5EF4-FFF2-40B4-BE49-F238E27FC236}">
                  <a16:creationId xmlns:a16="http://schemas.microsoft.com/office/drawing/2014/main" id="{07AD370F-B753-4EEF-A647-F05913B5F024}"/>
                </a:ext>
              </a:extLst>
            </p:cNvPr>
            <p:cNvCxnSpPr>
              <a:cxnSpLocks/>
            </p:cNvCxnSpPr>
            <p:nvPr/>
          </p:nvCxnSpPr>
          <p:spPr>
            <a:xfrm rot="16200000">
              <a:off x="8171140" y="3019703"/>
              <a:ext cx="0" cy="260110"/>
            </a:xfrm>
            <a:prstGeom prst="straightConnector1">
              <a:avLst/>
            </a:prstGeom>
            <a:ln w="38100">
              <a:solidFill>
                <a:srgbClr val="E84014"/>
              </a:solidFill>
              <a:tailEnd type="triangle"/>
            </a:ln>
          </p:spPr>
          <p:style>
            <a:lnRef idx="1">
              <a:schemeClr val="accent1"/>
            </a:lnRef>
            <a:fillRef idx="0">
              <a:schemeClr val="accent1"/>
            </a:fillRef>
            <a:effectRef idx="0">
              <a:schemeClr val="accent1"/>
            </a:effectRef>
            <a:fontRef idx="minor">
              <a:schemeClr val="tx1"/>
            </a:fontRef>
          </p:style>
        </p:cxnSp>
        <p:cxnSp>
          <p:nvCxnSpPr>
            <p:cNvPr id="32" name="Gerade Verbindung mit Pfeil 31">
              <a:extLst>
                <a:ext uri="{FF2B5EF4-FFF2-40B4-BE49-F238E27FC236}">
                  <a16:creationId xmlns:a16="http://schemas.microsoft.com/office/drawing/2014/main" id="{E56B1682-F9B2-4AD5-B015-843E3CCFB9C6}"/>
                </a:ext>
              </a:extLst>
            </p:cNvPr>
            <p:cNvCxnSpPr>
              <a:cxnSpLocks/>
            </p:cNvCxnSpPr>
            <p:nvPr/>
          </p:nvCxnSpPr>
          <p:spPr>
            <a:xfrm rot="16200000">
              <a:off x="9231952" y="3019861"/>
              <a:ext cx="0" cy="260110"/>
            </a:xfrm>
            <a:prstGeom prst="straightConnector1">
              <a:avLst/>
            </a:prstGeom>
            <a:ln w="38100">
              <a:solidFill>
                <a:srgbClr val="E84014"/>
              </a:solidFill>
              <a:tailEnd type="triangle"/>
            </a:ln>
          </p:spPr>
          <p:style>
            <a:lnRef idx="1">
              <a:schemeClr val="accent1"/>
            </a:lnRef>
            <a:fillRef idx="0">
              <a:schemeClr val="accent1"/>
            </a:fillRef>
            <a:effectRef idx="0">
              <a:schemeClr val="accent1"/>
            </a:effectRef>
            <a:fontRef idx="minor">
              <a:schemeClr val="tx1"/>
            </a:fontRef>
          </p:style>
        </p:cxnSp>
        <p:cxnSp>
          <p:nvCxnSpPr>
            <p:cNvPr id="33" name="Gerade Verbindung mit Pfeil 32">
              <a:extLst>
                <a:ext uri="{FF2B5EF4-FFF2-40B4-BE49-F238E27FC236}">
                  <a16:creationId xmlns:a16="http://schemas.microsoft.com/office/drawing/2014/main" id="{F73E2C08-F9BA-4713-A65C-6A7A85536AE5}"/>
                </a:ext>
              </a:extLst>
            </p:cNvPr>
            <p:cNvCxnSpPr>
              <a:cxnSpLocks/>
            </p:cNvCxnSpPr>
            <p:nvPr/>
          </p:nvCxnSpPr>
          <p:spPr>
            <a:xfrm rot="5400000" flipH="1">
              <a:off x="7531681" y="2723675"/>
              <a:ext cx="0" cy="260110"/>
            </a:xfrm>
            <a:prstGeom prst="straightConnector1">
              <a:avLst/>
            </a:prstGeom>
            <a:ln w="38100">
              <a:solidFill>
                <a:srgbClr val="007D47"/>
              </a:solidFill>
              <a:tailEnd type="triangle"/>
            </a:ln>
          </p:spPr>
          <p:style>
            <a:lnRef idx="1">
              <a:schemeClr val="accent1"/>
            </a:lnRef>
            <a:fillRef idx="0">
              <a:schemeClr val="accent1"/>
            </a:fillRef>
            <a:effectRef idx="0">
              <a:schemeClr val="accent1"/>
            </a:effectRef>
            <a:fontRef idx="minor">
              <a:schemeClr val="tx1"/>
            </a:fontRef>
          </p:style>
        </p:cxnSp>
        <p:sp>
          <p:nvSpPr>
            <p:cNvPr id="34" name="Bogen 33">
              <a:extLst>
                <a:ext uri="{FF2B5EF4-FFF2-40B4-BE49-F238E27FC236}">
                  <a16:creationId xmlns:a16="http://schemas.microsoft.com/office/drawing/2014/main" id="{53CC869D-8A07-492D-8DAF-03C326328A0F}"/>
                </a:ext>
              </a:extLst>
            </p:cNvPr>
            <p:cNvSpPr/>
            <p:nvPr/>
          </p:nvSpPr>
          <p:spPr>
            <a:xfrm>
              <a:off x="8209075" y="2937600"/>
              <a:ext cx="144016" cy="143984"/>
            </a:xfrm>
            <a:prstGeom prst="arc">
              <a:avLst>
                <a:gd name="adj1" fmla="val 1573036"/>
                <a:gd name="adj2" fmla="val 0"/>
              </a:avLst>
            </a:prstGeom>
            <a:ln w="25400">
              <a:solidFill>
                <a:srgbClr val="007D47"/>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35" name="Textfeld 34">
              <a:extLst>
                <a:ext uri="{FF2B5EF4-FFF2-40B4-BE49-F238E27FC236}">
                  <a16:creationId xmlns:a16="http://schemas.microsoft.com/office/drawing/2014/main" id="{DDAF25FA-DF3B-4C30-B1BE-8838743FB116}"/>
                </a:ext>
              </a:extLst>
            </p:cNvPr>
            <p:cNvSpPr txBox="1"/>
            <p:nvPr/>
          </p:nvSpPr>
          <p:spPr>
            <a:xfrm>
              <a:off x="6859074" y="3546565"/>
              <a:ext cx="4204683" cy="954107"/>
            </a:xfrm>
            <a:prstGeom prst="rect">
              <a:avLst/>
            </a:prstGeom>
            <a:noFill/>
          </p:spPr>
          <p:txBody>
            <a:bodyPr wrap="square" lIns="0" tIns="0" rIns="0" bIns="0" rtlCol="0">
              <a:spAutoFit/>
            </a:bodyPr>
            <a:lstStyle/>
            <a:p>
              <a:r>
                <a:rPr lang="en-GB" sz="2000" b="1" dirty="0">
                  <a:solidFill>
                    <a:srgbClr val="E84014"/>
                  </a:solidFill>
                  <a:latin typeface="Arial" panose="020B0604020202020204" pitchFamily="34" charset="0"/>
                  <a:cs typeface="Arial" panose="020B0604020202020204" pitchFamily="34" charset="0"/>
                </a:rPr>
                <a:t>        -		</a:t>
              </a:r>
              <a:r>
                <a:rPr lang="en-GB" sz="2000" b="1" dirty="0">
                  <a:solidFill>
                    <a:srgbClr val="007D47"/>
                  </a:solidFill>
                  <a:latin typeface="Arial" panose="020B0604020202020204" pitchFamily="34" charset="0"/>
                  <a:cs typeface="Arial" panose="020B0604020202020204" pitchFamily="34" charset="0"/>
                </a:rPr>
                <a:t>+</a:t>
              </a:r>
            </a:p>
            <a:p>
              <a:r>
                <a:rPr lang="en-GB" sz="1400" dirty="0">
                  <a:solidFill>
                    <a:srgbClr val="E84014"/>
                  </a:solidFill>
                  <a:latin typeface="Arial" panose="020B0604020202020204" pitchFamily="34" charset="0"/>
                  <a:cs typeface="Arial" panose="020B0604020202020204" pitchFamily="34" charset="0"/>
                </a:rPr>
                <a:t>Rolling resistance          </a:t>
              </a:r>
              <a:r>
                <a:rPr lang="en-GB" sz="1400" dirty="0">
                  <a:solidFill>
                    <a:srgbClr val="007D47"/>
                  </a:solidFill>
                  <a:latin typeface="Arial" panose="020B0604020202020204" pitchFamily="34" charset="0"/>
                  <a:cs typeface="Arial" panose="020B0604020202020204" pitchFamily="34" charset="0"/>
                </a:rPr>
                <a:t>Traction force</a:t>
              </a:r>
              <a:endParaRPr lang="en-GB" sz="1400" dirty="0">
                <a:solidFill>
                  <a:srgbClr val="E84014"/>
                </a:solidFill>
                <a:latin typeface="Arial" panose="020B0604020202020204" pitchFamily="34" charset="0"/>
                <a:cs typeface="Arial" panose="020B0604020202020204" pitchFamily="34" charset="0"/>
              </a:endParaRPr>
            </a:p>
            <a:p>
              <a:r>
                <a:rPr lang="en-GB" sz="1400" dirty="0">
                  <a:solidFill>
                    <a:srgbClr val="E84014"/>
                  </a:solidFill>
                  <a:latin typeface="Arial" panose="020B0604020202020204" pitchFamily="34" charset="0"/>
                  <a:cs typeface="Arial" panose="020B0604020202020204" pitchFamily="34" charset="0"/>
                </a:rPr>
                <a:t>Air drag	                 </a:t>
              </a:r>
              <a:r>
                <a:rPr lang="en-GB" sz="1400" dirty="0">
                  <a:solidFill>
                    <a:srgbClr val="007D47"/>
                  </a:solidFill>
                  <a:latin typeface="Arial" panose="020B0604020202020204" pitchFamily="34" charset="0"/>
                  <a:cs typeface="Arial" panose="020B0604020202020204" pitchFamily="34" charset="0"/>
                </a:rPr>
                <a:t>(tractor </a:t>
              </a:r>
              <a:r>
                <a:rPr lang="en-GB" sz="1400" b="1" u="sng" dirty="0">
                  <a:solidFill>
                    <a:srgbClr val="007D47"/>
                  </a:solidFill>
                  <a:latin typeface="Arial" panose="020B0604020202020204" pitchFamily="34" charset="0"/>
                  <a:cs typeface="Arial" panose="020B0604020202020204" pitchFamily="34" charset="0"/>
                </a:rPr>
                <a:t>and</a:t>
              </a:r>
              <a:r>
                <a:rPr lang="en-GB" sz="1400" dirty="0">
                  <a:solidFill>
                    <a:srgbClr val="007D47"/>
                  </a:solidFill>
                  <a:latin typeface="Arial" panose="020B0604020202020204" pitchFamily="34" charset="0"/>
                  <a:cs typeface="Arial" panose="020B0604020202020204" pitchFamily="34" charset="0"/>
                </a:rPr>
                <a:t> trailer)</a:t>
              </a:r>
            </a:p>
            <a:p>
              <a:r>
                <a:rPr lang="en-GB" sz="1400" dirty="0">
                  <a:solidFill>
                    <a:srgbClr val="E84014"/>
                  </a:solidFill>
                  <a:latin typeface="Arial" panose="020B0604020202020204" pitchFamily="34" charset="0"/>
                  <a:cs typeface="Arial" panose="020B0604020202020204" pitchFamily="34" charset="0"/>
                </a:rPr>
                <a:t>Grade resistance</a:t>
              </a:r>
            </a:p>
          </p:txBody>
        </p:sp>
        <p:cxnSp>
          <p:nvCxnSpPr>
            <p:cNvPr id="36" name="Gerade Verbindung mit Pfeil 35">
              <a:extLst>
                <a:ext uri="{FF2B5EF4-FFF2-40B4-BE49-F238E27FC236}">
                  <a16:creationId xmlns:a16="http://schemas.microsoft.com/office/drawing/2014/main" id="{7CEA28AE-A23C-4900-80B4-001E5C821F54}"/>
                </a:ext>
              </a:extLst>
            </p:cNvPr>
            <p:cNvCxnSpPr>
              <a:cxnSpLocks/>
            </p:cNvCxnSpPr>
            <p:nvPr/>
          </p:nvCxnSpPr>
          <p:spPr>
            <a:xfrm>
              <a:off x="6859075" y="2781690"/>
              <a:ext cx="517032" cy="0"/>
            </a:xfrm>
            <a:prstGeom prst="straightConnector1">
              <a:avLst/>
            </a:prstGeom>
            <a:ln w="22225">
              <a:solidFill>
                <a:srgbClr val="E84014"/>
              </a:solidFill>
              <a:tailEnd type="triangle"/>
            </a:ln>
          </p:spPr>
          <p:style>
            <a:lnRef idx="1">
              <a:schemeClr val="accent1"/>
            </a:lnRef>
            <a:fillRef idx="0">
              <a:schemeClr val="accent1"/>
            </a:fillRef>
            <a:effectRef idx="0">
              <a:schemeClr val="accent1"/>
            </a:effectRef>
            <a:fontRef idx="minor">
              <a:schemeClr val="tx1"/>
            </a:fontRef>
          </p:style>
        </p:cxnSp>
        <p:cxnSp>
          <p:nvCxnSpPr>
            <p:cNvPr id="37" name="Gerade Verbindung mit Pfeil 36">
              <a:extLst>
                <a:ext uri="{FF2B5EF4-FFF2-40B4-BE49-F238E27FC236}">
                  <a16:creationId xmlns:a16="http://schemas.microsoft.com/office/drawing/2014/main" id="{C349AA81-972D-4379-97D7-FB125DDBCBF0}"/>
                </a:ext>
              </a:extLst>
            </p:cNvPr>
            <p:cNvCxnSpPr>
              <a:cxnSpLocks/>
            </p:cNvCxnSpPr>
            <p:nvPr/>
          </p:nvCxnSpPr>
          <p:spPr>
            <a:xfrm>
              <a:off x="6859075" y="2853690"/>
              <a:ext cx="517032" cy="0"/>
            </a:xfrm>
            <a:prstGeom prst="straightConnector1">
              <a:avLst/>
            </a:prstGeom>
            <a:ln w="22225">
              <a:solidFill>
                <a:srgbClr val="E84014"/>
              </a:solidFill>
              <a:tailEnd type="triangle"/>
            </a:ln>
          </p:spPr>
          <p:style>
            <a:lnRef idx="1">
              <a:schemeClr val="accent1"/>
            </a:lnRef>
            <a:fillRef idx="0">
              <a:schemeClr val="accent1"/>
            </a:fillRef>
            <a:effectRef idx="0">
              <a:schemeClr val="accent1"/>
            </a:effectRef>
            <a:fontRef idx="minor">
              <a:schemeClr val="tx1"/>
            </a:fontRef>
          </p:style>
        </p:cxnSp>
        <p:cxnSp>
          <p:nvCxnSpPr>
            <p:cNvPr id="38" name="Gerade Verbindung mit Pfeil 37">
              <a:extLst>
                <a:ext uri="{FF2B5EF4-FFF2-40B4-BE49-F238E27FC236}">
                  <a16:creationId xmlns:a16="http://schemas.microsoft.com/office/drawing/2014/main" id="{D3E0D78A-6BA5-4381-8CCE-63EB3A48BD09}"/>
                </a:ext>
              </a:extLst>
            </p:cNvPr>
            <p:cNvCxnSpPr>
              <a:cxnSpLocks/>
            </p:cNvCxnSpPr>
            <p:nvPr/>
          </p:nvCxnSpPr>
          <p:spPr>
            <a:xfrm>
              <a:off x="6859075" y="2925690"/>
              <a:ext cx="517032" cy="0"/>
            </a:xfrm>
            <a:prstGeom prst="straightConnector1">
              <a:avLst/>
            </a:prstGeom>
            <a:ln w="22225">
              <a:solidFill>
                <a:srgbClr val="E84014"/>
              </a:solidFill>
              <a:tailEnd type="triangle"/>
            </a:ln>
          </p:spPr>
          <p:style>
            <a:lnRef idx="1">
              <a:schemeClr val="accent1"/>
            </a:lnRef>
            <a:fillRef idx="0">
              <a:schemeClr val="accent1"/>
            </a:fillRef>
            <a:effectRef idx="0">
              <a:schemeClr val="accent1"/>
            </a:effectRef>
            <a:fontRef idx="minor">
              <a:schemeClr val="tx1"/>
            </a:fontRef>
          </p:style>
        </p:cxnSp>
        <p:cxnSp>
          <p:nvCxnSpPr>
            <p:cNvPr id="39" name="Gerade Verbindung mit Pfeil 38">
              <a:extLst>
                <a:ext uri="{FF2B5EF4-FFF2-40B4-BE49-F238E27FC236}">
                  <a16:creationId xmlns:a16="http://schemas.microsoft.com/office/drawing/2014/main" id="{6BB1FD5E-7BC5-47DA-93A0-21ECB0157590}"/>
                </a:ext>
              </a:extLst>
            </p:cNvPr>
            <p:cNvCxnSpPr>
              <a:cxnSpLocks/>
            </p:cNvCxnSpPr>
            <p:nvPr/>
          </p:nvCxnSpPr>
          <p:spPr>
            <a:xfrm>
              <a:off x="6859075" y="3069690"/>
              <a:ext cx="517032" cy="0"/>
            </a:xfrm>
            <a:prstGeom prst="straightConnector1">
              <a:avLst/>
            </a:prstGeom>
            <a:ln w="22225">
              <a:solidFill>
                <a:srgbClr val="E84014"/>
              </a:solidFill>
              <a:tailEnd type="triangle"/>
            </a:ln>
          </p:spPr>
          <p:style>
            <a:lnRef idx="1">
              <a:schemeClr val="accent1"/>
            </a:lnRef>
            <a:fillRef idx="0">
              <a:schemeClr val="accent1"/>
            </a:fillRef>
            <a:effectRef idx="0">
              <a:schemeClr val="accent1"/>
            </a:effectRef>
            <a:fontRef idx="minor">
              <a:schemeClr val="tx1"/>
            </a:fontRef>
          </p:style>
        </p:cxnSp>
        <p:cxnSp>
          <p:nvCxnSpPr>
            <p:cNvPr id="40" name="Gerade Verbindung mit Pfeil 39">
              <a:extLst>
                <a:ext uri="{FF2B5EF4-FFF2-40B4-BE49-F238E27FC236}">
                  <a16:creationId xmlns:a16="http://schemas.microsoft.com/office/drawing/2014/main" id="{1111FEE1-DEF8-4AB5-AE2D-B2D24D321D26}"/>
                </a:ext>
              </a:extLst>
            </p:cNvPr>
            <p:cNvCxnSpPr>
              <a:cxnSpLocks/>
            </p:cNvCxnSpPr>
            <p:nvPr/>
          </p:nvCxnSpPr>
          <p:spPr>
            <a:xfrm>
              <a:off x="6859075" y="2997690"/>
              <a:ext cx="517032" cy="0"/>
            </a:xfrm>
            <a:prstGeom prst="straightConnector1">
              <a:avLst/>
            </a:prstGeom>
            <a:ln w="22225">
              <a:solidFill>
                <a:srgbClr val="E84014"/>
              </a:solidFill>
              <a:tailEnd type="triangle"/>
            </a:ln>
          </p:spPr>
          <p:style>
            <a:lnRef idx="1">
              <a:schemeClr val="accent1"/>
            </a:lnRef>
            <a:fillRef idx="0">
              <a:schemeClr val="accent1"/>
            </a:fillRef>
            <a:effectRef idx="0">
              <a:schemeClr val="accent1"/>
            </a:effectRef>
            <a:fontRef idx="minor">
              <a:schemeClr val="tx1"/>
            </a:fontRef>
          </p:style>
        </p:cxnSp>
        <p:cxnSp>
          <p:nvCxnSpPr>
            <p:cNvPr id="41" name="Gerade Verbindung mit Pfeil 40">
              <a:extLst>
                <a:ext uri="{FF2B5EF4-FFF2-40B4-BE49-F238E27FC236}">
                  <a16:creationId xmlns:a16="http://schemas.microsoft.com/office/drawing/2014/main" id="{BC848D5B-5CBB-413B-A22E-FF34A594C3CE}"/>
                </a:ext>
              </a:extLst>
            </p:cNvPr>
            <p:cNvCxnSpPr>
              <a:cxnSpLocks/>
            </p:cNvCxnSpPr>
            <p:nvPr/>
          </p:nvCxnSpPr>
          <p:spPr>
            <a:xfrm>
              <a:off x="6859075" y="2493690"/>
              <a:ext cx="517032" cy="0"/>
            </a:xfrm>
            <a:prstGeom prst="straightConnector1">
              <a:avLst/>
            </a:prstGeom>
            <a:ln w="22225">
              <a:solidFill>
                <a:srgbClr val="E84014"/>
              </a:solidFill>
              <a:tailEnd type="triangle"/>
            </a:ln>
          </p:spPr>
          <p:style>
            <a:lnRef idx="1">
              <a:schemeClr val="accent1"/>
            </a:lnRef>
            <a:fillRef idx="0">
              <a:schemeClr val="accent1"/>
            </a:fillRef>
            <a:effectRef idx="0">
              <a:schemeClr val="accent1"/>
            </a:effectRef>
            <a:fontRef idx="minor">
              <a:schemeClr val="tx1"/>
            </a:fontRef>
          </p:style>
        </p:cxnSp>
        <p:cxnSp>
          <p:nvCxnSpPr>
            <p:cNvPr id="42" name="Gerade Verbindung mit Pfeil 41">
              <a:extLst>
                <a:ext uri="{FF2B5EF4-FFF2-40B4-BE49-F238E27FC236}">
                  <a16:creationId xmlns:a16="http://schemas.microsoft.com/office/drawing/2014/main" id="{BB5C70D7-4DBF-4A2B-BC56-4021BBAA81A3}"/>
                </a:ext>
              </a:extLst>
            </p:cNvPr>
            <p:cNvCxnSpPr>
              <a:cxnSpLocks/>
            </p:cNvCxnSpPr>
            <p:nvPr/>
          </p:nvCxnSpPr>
          <p:spPr>
            <a:xfrm>
              <a:off x="6859075" y="2565690"/>
              <a:ext cx="517032" cy="0"/>
            </a:xfrm>
            <a:prstGeom prst="straightConnector1">
              <a:avLst/>
            </a:prstGeom>
            <a:ln w="22225">
              <a:solidFill>
                <a:srgbClr val="E84014"/>
              </a:solidFill>
              <a:tailEnd type="triangle"/>
            </a:ln>
          </p:spPr>
          <p:style>
            <a:lnRef idx="1">
              <a:schemeClr val="accent1"/>
            </a:lnRef>
            <a:fillRef idx="0">
              <a:schemeClr val="accent1"/>
            </a:fillRef>
            <a:effectRef idx="0">
              <a:schemeClr val="accent1"/>
            </a:effectRef>
            <a:fontRef idx="minor">
              <a:schemeClr val="tx1"/>
            </a:fontRef>
          </p:style>
        </p:cxnSp>
        <p:cxnSp>
          <p:nvCxnSpPr>
            <p:cNvPr id="43" name="Gerade Verbindung mit Pfeil 42">
              <a:extLst>
                <a:ext uri="{FF2B5EF4-FFF2-40B4-BE49-F238E27FC236}">
                  <a16:creationId xmlns:a16="http://schemas.microsoft.com/office/drawing/2014/main" id="{2A6B193C-EDCE-4056-96DD-D0A9CF075A26}"/>
                </a:ext>
              </a:extLst>
            </p:cNvPr>
            <p:cNvCxnSpPr>
              <a:cxnSpLocks/>
            </p:cNvCxnSpPr>
            <p:nvPr/>
          </p:nvCxnSpPr>
          <p:spPr>
            <a:xfrm>
              <a:off x="6859075" y="2709690"/>
              <a:ext cx="517032" cy="0"/>
            </a:xfrm>
            <a:prstGeom prst="straightConnector1">
              <a:avLst/>
            </a:prstGeom>
            <a:ln w="22225">
              <a:solidFill>
                <a:srgbClr val="E84014"/>
              </a:solidFill>
              <a:tailEnd type="triangle"/>
            </a:ln>
          </p:spPr>
          <p:style>
            <a:lnRef idx="1">
              <a:schemeClr val="accent1"/>
            </a:lnRef>
            <a:fillRef idx="0">
              <a:schemeClr val="accent1"/>
            </a:fillRef>
            <a:effectRef idx="0">
              <a:schemeClr val="accent1"/>
            </a:effectRef>
            <a:fontRef idx="minor">
              <a:schemeClr val="tx1"/>
            </a:fontRef>
          </p:style>
        </p:cxnSp>
        <p:cxnSp>
          <p:nvCxnSpPr>
            <p:cNvPr id="44" name="Gerade Verbindung mit Pfeil 43">
              <a:extLst>
                <a:ext uri="{FF2B5EF4-FFF2-40B4-BE49-F238E27FC236}">
                  <a16:creationId xmlns:a16="http://schemas.microsoft.com/office/drawing/2014/main" id="{77F0EC9C-BBFD-4307-8225-ABEA370B998A}"/>
                </a:ext>
              </a:extLst>
            </p:cNvPr>
            <p:cNvCxnSpPr>
              <a:cxnSpLocks/>
            </p:cNvCxnSpPr>
            <p:nvPr/>
          </p:nvCxnSpPr>
          <p:spPr>
            <a:xfrm>
              <a:off x="6859075" y="2637690"/>
              <a:ext cx="517032" cy="0"/>
            </a:xfrm>
            <a:prstGeom prst="straightConnector1">
              <a:avLst/>
            </a:prstGeom>
            <a:ln w="22225">
              <a:solidFill>
                <a:srgbClr val="E84014"/>
              </a:solidFill>
              <a:tailEnd type="triangle"/>
            </a:ln>
          </p:spPr>
          <p:style>
            <a:lnRef idx="1">
              <a:schemeClr val="accent1"/>
            </a:lnRef>
            <a:fillRef idx="0">
              <a:schemeClr val="accent1"/>
            </a:fillRef>
            <a:effectRef idx="0">
              <a:schemeClr val="accent1"/>
            </a:effectRef>
            <a:fontRef idx="minor">
              <a:schemeClr val="tx1"/>
            </a:fontRef>
          </p:style>
        </p:cxnSp>
        <p:sp>
          <p:nvSpPr>
            <p:cNvPr id="45" name="Textfeld 44">
              <a:extLst>
                <a:ext uri="{FF2B5EF4-FFF2-40B4-BE49-F238E27FC236}">
                  <a16:creationId xmlns:a16="http://schemas.microsoft.com/office/drawing/2014/main" id="{5813B536-0E22-4A37-8957-7638C8E21438}"/>
                </a:ext>
              </a:extLst>
            </p:cNvPr>
            <p:cNvSpPr txBox="1"/>
            <p:nvPr/>
          </p:nvSpPr>
          <p:spPr>
            <a:xfrm>
              <a:off x="7848934" y="3367474"/>
              <a:ext cx="504056" cy="248352"/>
            </a:xfrm>
            <a:prstGeom prst="rect">
              <a:avLst/>
            </a:prstGeom>
            <a:noFill/>
          </p:spPr>
          <p:txBody>
            <a:bodyPr wrap="square" lIns="0" tIns="0" rIns="0" bIns="0" rtlCol="0">
              <a:noAutofit/>
            </a:bodyPr>
            <a:lstStyle/>
            <a:p>
              <a:r>
                <a:rPr lang="en-GB" sz="1050">
                  <a:latin typeface="Arial" panose="020B0604020202020204" pitchFamily="34" charset="0"/>
                  <a:cs typeface="Arial" panose="020B0604020202020204" pitchFamily="34" charset="0"/>
                </a:rPr>
                <a:t>m</a:t>
              </a:r>
              <a:r>
                <a:rPr lang="en-GB" sz="1050" baseline="-25000">
                  <a:latin typeface="Arial" panose="020B0604020202020204" pitchFamily="34" charset="0"/>
                  <a:cs typeface="Arial" panose="020B0604020202020204" pitchFamily="34" charset="0"/>
                </a:rPr>
                <a:t>Tractor</a:t>
              </a:r>
            </a:p>
          </p:txBody>
        </p:sp>
        <p:sp>
          <p:nvSpPr>
            <p:cNvPr id="46" name="Textfeld 45">
              <a:extLst>
                <a:ext uri="{FF2B5EF4-FFF2-40B4-BE49-F238E27FC236}">
                  <a16:creationId xmlns:a16="http://schemas.microsoft.com/office/drawing/2014/main" id="{8C93E5B3-25B2-4252-A100-6AD4F4F29DD4}"/>
                </a:ext>
              </a:extLst>
            </p:cNvPr>
            <p:cNvSpPr txBox="1"/>
            <p:nvPr/>
          </p:nvSpPr>
          <p:spPr>
            <a:xfrm>
              <a:off x="8857951" y="3367474"/>
              <a:ext cx="504056" cy="248352"/>
            </a:xfrm>
            <a:prstGeom prst="rect">
              <a:avLst/>
            </a:prstGeom>
            <a:noFill/>
          </p:spPr>
          <p:txBody>
            <a:bodyPr wrap="square" lIns="0" tIns="0" rIns="0" bIns="0" rtlCol="0">
              <a:noAutofit/>
            </a:bodyPr>
            <a:lstStyle/>
            <a:p>
              <a:r>
                <a:rPr lang="en-GB" sz="1050">
                  <a:latin typeface="Arial" panose="020B0604020202020204" pitchFamily="34" charset="0"/>
                  <a:cs typeface="Arial" panose="020B0604020202020204" pitchFamily="34" charset="0"/>
                </a:rPr>
                <a:t>m</a:t>
              </a:r>
              <a:r>
                <a:rPr lang="en-GB" sz="1050" baseline="-25000">
                  <a:latin typeface="Arial" panose="020B0604020202020204" pitchFamily="34" charset="0"/>
                  <a:cs typeface="Arial" panose="020B0604020202020204" pitchFamily="34" charset="0"/>
                </a:rPr>
                <a:t>Trailer</a:t>
              </a:r>
            </a:p>
          </p:txBody>
        </p:sp>
        <p:sp>
          <p:nvSpPr>
            <p:cNvPr id="47" name="Bogen 46">
              <a:extLst>
                <a:ext uri="{FF2B5EF4-FFF2-40B4-BE49-F238E27FC236}">
                  <a16:creationId xmlns:a16="http://schemas.microsoft.com/office/drawing/2014/main" id="{5B9BAAA7-5D7F-4069-AD96-A2840FC84267}"/>
                </a:ext>
              </a:extLst>
            </p:cNvPr>
            <p:cNvSpPr/>
            <p:nvPr/>
          </p:nvSpPr>
          <p:spPr>
            <a:xfrm>
              <a:off x="9029889" y="2931353"/>
              <a:ext cx="144016" cy="143984"/>
            </a:xfrm>
            <a:prstGeom prst="arc">
              <a:avLst>
                <a:gd name="adj1" fmla="val 1573036"/>
                <a:gd name="adj2" fmla="val 0"/>
              </a:avLst>
            </a:prstGeom>
            <a:ln w="25400">
              <a:solidFill>
                <a:srgbClr val="007D47"/>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latin typeface="Arial" panose="020B0604020202020204" pitchFamily="34" charset="0"/>
                <a:cs typeface="Arial" panose="020B0604020202020204" pitchFamily="34" charset="0"/>
              </a:endParaRPr>
            </a:p>
          </p:txBody>
        </p:sp>
      </p:grpSp>
      <p:sp>
        <p:nvSpPr>
          <p:cNvPr id="48" name="Textfeld 47">
            <a:extLst>
              <a:ext uri="{FF2B5EF4-FFF2-40B4-BE49-F238E27FC236}">
                <a16:creationId xmlns:a16="http://schemas.microsoft.com/office/drawing/2014/main" id="{C219DCDD-B6E1-4950-8E4D-760FEB4D85EC}"/>
              </a:ext>
            </a:extLst>
          </p:cNvPr>
          <p:cNvSpPr txBox="1"/>
          <p:nvPr/>
        </p:nvSpPr>
        <p:spPr>
          <a:xfrm>
            <a:off x="644961" y="1416361"/>
            <a:ext cx="4329954" cy="287356"/>
          </a:xfrm>
          <a:prstGeom prst="rect">
            <a:avLst/>
          </a:prstGeom>
          <a:noFill/>
        </p:spPr>
        <p:txBody>
          <a:bodyPr wrap="square" lIns="0" tIns="0" rIns="0" bIns="0" rtlCol="0">
            <a:noAutofit/>
          </a:bodyPr>
          <a:lstStyle/>
          <a:p>
            <a:r>
              <a:rPr lang="en-GB" sz="1600" b="1" dirty="0">
                <a:solidFill>
                  <a:schemeClr val="tx2"/>
                </a:solidFill>
                <a:latin typeface="Arial" panose="020B0604020202020204" pitchFamily="34" charset="0"/>
                <a:cs typeface="Arial" panose="020B0604020202020204" pitchFamily="34" charset="0"/>
              </a:rPr>
              <a:t>Standard</a:t>
            </a:r>
            <a:r>
              <a:rPr lang="en-GB" sz="1600" dirty="0">
                <a:solidFill>
                  <a:schemeClr val="tx2"/>
                </a:solidFill>
                <a:latin typeface="Arial" panose="020B0604020202020204" pitchFamily="34" charset="0"/>
                <a:cs typeface="Arial" panose="020B0604020202020204" pitchFamily="34" charset="0"/>
              </a:rPr>
              <a:t> tractor/semi-trailer combination</a:t>
            </a:r>
          </a:p>
        </p:txBody>
      </p:sp>
      <p:sp>
        <p:nvSpPr>
          <p:cNvPr id="49" name="Textfeld 48">
            <a:extLst>
              <a:ext uri="{FF2B5EF4-FFF2-40B4-BE49-F238E27FC236}">
                <a16:creationId xmlns:a16="http://schemas.microsoft.com/office/drawing/2014/main" id="{6ED72B5F-BAC3-4F5B-A4B0-CA101B24A63C}"/>
              </a:ext>
            </a:extLst>
          </p:cNvPr>
          <p:cNvSpPr txBox="1"/>
          <p:nvPr/>
        </p:nvSpPr>
        <p:spPr>
          <a:xfrm>
            <a:off x="5303118" y="1413570"/>
            <a:ext cx="5256584" cy="362752"/>
          </a:xfrm>
          <a:prstGeom prst="rect">
            <a:avLst/>
          </a:prstGeom>
          <a:noFill/>
        </p:spPr>
        <p:txBody>
          <a:bodyPr wrap="square" lIns="0" tIns="0" rIns="0" bIns="0" rtlCol="0">
            <a:noAutofit/>
          </a:bodyPr>
          <a:lstStyle/>
          <a:p>
            <a:r>
              <a:rPr lang="en-GB" sz="1600">
                <a:solidFill>
                  <a:schemeClr val="tx2"/>
                </a:solidFill>
                <a:latin typeface="Arial" panose="020B0604020202020204" pitchFamily="34" charset="0"/>
                <a:cs typeface="Arial" panose="020B0604020202020204" pitchFamily="34" charset="0"/>
              </a:rPr>
              <a:t>Tractor/semi-trailer combination with driven trailer axles</a:t>
            </a:r>
          </a:p>
        </p:txBody>
      </p:sp>
      <p:sp>
        <p:nvSpPr>
          <p:cNvPr id="50" name="Textfeld 49">
            <a:extLst>
              <a:ext uri="{FF2B5EF4-FFF2-40B4-BE49-F238E27FC236}">
                <a16:creationId xmlns:a16="http://schemas.microsoft.com/office/drawing/2014/main" id="{F6E8AADB-EE62-4BA5-B2D9-3BD102729079}"/>
              </a:ext>
            </a:extLst>
          </p:cNvPr>
          <p:cNvSpPr txBox="1"/>
          <p:nvPr/>
        </p:nvSpPr>
        <p:spPr>
          <a:xfrm>
            <a:off x="622598" y="4402623"/>
            <a:ext cx="4329954" cy="1171525"/>
          </a:xfrm>
          <a:prstGeom prst="rect">
            <a:avLst/>
          </a:prstGeom>
          <a:noFill/>
        </p:spPr>
        <p:txBody>
          <a:bodyPr wrap="square" lIns="0" tIns="0" rIns="0" bIns="0" rtlCol="0">
            <a:noAutofit/>
          </a:bodyPr>
          <a:lstStyle/>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Traction force is provided by tractor </a:t>
            </a:r>
            <a:r>
              <a:rPr lang="en-GB" sz="1600" b="1" dirty="0">
                <a:latin typeface="Arial" panose="020B0604020202020204" pitchFamily="34" charset="0"/>
                <a:cs typeface="Arial" panose="020B0604020202020204" pitchFamily="34" charset="0"/>
              </a:rPr>
              <a:t>only</a:t>
            </a:r>
            <a:r>
              <a:rPr lang="en-GB" sz="1600" dirty="0">
                <a:latin typeface="Arial" panose="020B0604020202020204" pitchFamily="34" charset="0"/>
                <a:cs typeface="Arial" panose="020B0604020202020204" pitchFamily="34" charset="0"/>
              </a:rPr>
              <a:t> and is transmitted to tractor axle(s)</a:t>
            </a:r>
          </a:p>
          <a:p>
            <a:pPr marL="285750" indent="-285750">
              <a:spcBef>
                <a:spcPts val="600"/>
              </a:spcBef>
              <a:buFont typeface="Arial" panose="020B0604020202020204" pitchFamily="34" charset="0"/>
              <a:buChar char="•"/>
            </a:pPr>
            <a:r>
              <a:rPr lang="en-GB" sz="1600" dirty="0">
                <a:latin typeface="Arial" panose="020B0604020202020204" pitchFamily="34" charset="0"/>
                <a:cs typeface="Arial" panose="020B0604020202020204" pitchFamily="34" charset="0"/>
              </a:rPr>
              <a:t>Trailer does not support the tractor in driving conditions</a:t>
            </a:r>
          </a:p>
        </p:txBody>
      </p:sp>
      <p:sp>
        <p:nvSpPr>
          <p:cNvPr id="51" name="Rechteck: abgerundete Ecken 50">
            <a:extLst>
              <a:ext uri="{FF2B5EF4-FFF2-40B4-BE49-F238E27FC236}">
                <a16:creationId xmlns:a16="http://schemas.microsoft.com/office/drawing/2014/main" id="{DC109EE2-ABED-4803-806A-6571CC7992E1}"/>
              </a:ext>
            </a:extLst>
          </p:cNvPr>
          <p:cNvSpPr/>
          <p:nvPr/>
        </p:nvSpPr>
        <p:spPr>
          <a:xfrm>
            <a:off x="7119045" y="2397196"/>
            <a:ext cx="260110" cy="124040"/>
          </a:xfrm>
          <a:prstGeom prst="roundRect">
            <a:avLst/>
          </a:prstGeom>
          <a:solidFill>
            <a:srgbClr val="9D9D9D"/>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180000" rIns="288000" bIns="180000" rtlCol="0" anchor="t" anchorCtr="0"/>
          <a:lstStyle/>
          <a:p>
            <a:pPr algn="ctr"/>
            <a:endParaRPr lang="en-GB" sz="1800">
              <a:latin typeface="Arial" panose="020B0604020202020204" pitchFamily="34" charset="0"/>
              <a:cs typeface="Arial" panose="020B0604020202020204" pitchFamily="34" charset="0"/>
            </a:endParaRPr>
          </a:p>
        </p:txBody>
      </p:sp>
      <p:sp>
        <p:nvSpPr>
          <p:cNvPr id="52" name="Textfeld 51">
            <a:extLst>
              <a:ext uri="{FF2B5EF4-FFF2-40B4-BE49-F238E27FC236}">
                <a16:creationId xmlns:a16="http://schemas.microsoft.com/office/drawing/2014/main" id="{C17D34C5-FA3F-4E16-97B0-DBB3CC094099}"/>
              </a:ext>
            </a:extLst>
          </p:cNvPr>
          <p:cNvSpPr txBox="1"/>
          <p:nvPr/>
        </p:nvSpPr>
        <p:spPr>
          <a:xfrm>
            <a:off x="8460895" y="1922766"/>
            <a:ext cx="995437" cy="248352"/>
          </a:xfrm>
          <a:prstGeom prst="rect">
            <a:avLst/>
          </a:prstGeom>
          <a:noFill/>
        </p:spPr>
        <p:txBody>
          <a:bodyPr wrap="square" lIns="0" tIns="0" rIns="0" bIns="0" rtlCol="0">
            <a:noAutofit/>
          </a:bodyPr>
          <a:lstStyle/>
          <a:p>
            <a:r>
              <a:rPr lang="en-GB" sz="1050">
                <a:latin typeface="Arial" panose="020B0604020202020204" pitchFamily="34" charset="0"/>
                <a:cs typeface="Arial" panose="020B0604020202020204" pitchFamily="34" charset="0"/>
              </a:rPr>
              <a:t> Traction battery</a:t>
            </a:r>
            <a:endParaRPr lang="en-GB" sz="1050" baseline="-25000">
              <a:latin typeface="Arial" panose="020B0604020202020204" pitchFamily="34" charset="0"/>
              <a:cs typeface="Arial" panose="020B0604020202020204" pitchFamily="34" charset="0"/>
            </a:endParaRPr>
          </a:p>
        </p:txBody>
      </p:sp>
      <p:cxnSp>
        <p:nvCxnSpPr>
          <p:cNvPr id="53" name="Gerader Verbinder 52">
            <a:extLst>
              <a:ext uri="{FF2B5EF4-FFF2-40B4-BE49-F238E27FC236}">
                <a16:creationId xmlns:a16="http://schemas.microsoft.com/office/drawing/2014/main" id="{2183DE47-0030-4ED7-8DBD-C08E7312823C}"/>
              </a:ext>
            </a:extLst>
          </p:cNvPr>
          <p:cNvCxnSpPr>
            <a:stCxn id="52" idx="1"/>
            <a:endCxn id="51" idx="0"/>
          </p:cNvCxnSpPr>
          <p:nvPr/>
        </p:nvCxnSpPr>
        <p:spPr>
          <a:xfrm flipH="1">
            <a:off x="7249100" y="2046942"/>
            <a:ext cx="1211795" cy="350254"/>
          </a:xfrm>
          <a:prstGeom prst="line">
            <a:avLst/>
          </a:prstGeom>
        </p:spPr>
        <p:style>
          <a:lnRef idx="1">
            <a:schemeClr val="accent1"/>
          </a:lnRef>
          <a:fillRef idx="0">
            <a:schemeClr val="accent1"/>
          </a:fillRef>
          <a:effectRef idx="0">
            <a:schemeClr val="accent1"/>
          </a:effectRef>
          <a:fontRef idx="minor">
            <a:schemeClr val="tx1"/>
          </a:fontRef>
        </p:style>
      </p:cxnSp>
      <p:sp>
        <p:nvSpPr>
          <p:cNvPr id="54" name="Textfeld 53">
            <a:extLst>
              <a:ext uri="{FF2B5EF4-FFF2-40B4-BE49-F238E27FC236}">
                <a16:creationId xmlns:a16="http://schemas.microsoft.com/office/drawing/2014/main" id="{4B41EC21-E0B2-44F7-9CEE-6363F67AA178}"/>
              </a:ext>
            </a:extLst>
          </p:cNvPr>
          <p:cNvSpPr txBox="1"/>
          <p:nvPr/>
        </p:nvSpPr>
        <p:spPr>
          <a:xfrm>
            <a:off x="8596167" y="2201020"/>
            <a:ext cx="995437" cy="248352"/>
          </a:xfrm>
          <a:prstGeom prst="rect">
            <a:avLst/>
          </a:prstGeom>
          <a:noFill/>
        </p:spPr>
        <p:txBody>
          <a:bodyPr wrap="square" lIns="0" tIns="0" rIns="0" bIns="0" rtlCol="0">
            <a:noAutofit/>
          </a:bodyPr>
          <a:lstStyle/>
          <a:p>
            <a:r>
              <a:rPr lang="en-GB" sz="1050">
                <a:latin typeface="Arial" panose="020B0604020202020204" pitchFamily="34" charset="0"/>
                <a:cs typeface="Arial" panose="020B0604020202020204" pitchFamily="34" charset="0"/>
              </a:rPr>
              <a:t> Electric motor</a:t>
            </a:r>
            <a:endParaRPr lang="en-GB" sz="1050" baseline="-25000">
              <a:latin typeface="Arial" panose="020B0604020202020204" pitchFamily="34" charset="0"/>
              <a:cs typeface="Arial" panose="020B0604020202020204" pitchFamily="34" charset="0"/>
            </a:endParaRPr>
          </a:p>
        </p:txBody>
      </p:sp>
      <p:cxnSp>
        <p:nvCxnSpPr>
          <p:cNvPr id="55" name="Gerader Verbinder 54">
            <a:extLst>
              <a:ext uri="{FF2B5EF4-FFF2-40B4-BE49-F238E27FC236}">
                <a16:creationId xmlns:a16="http://schemas.microsoft.com/office/drawing/2014/main" id="{DC0E0BBC-995F-45CC-89DC-69CD99274E48}"/>
              </a:ext>
            </a:extLst>
          </p:cNvPr>
          <p:cNvCxnSpPr>
            <a:cxnSpLocks/>
            <a:stCxn id="54" idx="1"/>
          </p:cNvCxnSpPr>
          <p:nvPr/>
        </p:nvCxnSpPr>
        <p:spPr>
          <a:xfrm flipH="1">
            <a:off x="7815231" y="2325196"/>
            <a:ext cx="780936" cy="227399"/>
          </a:xfrm>
          <a:prstGeom prst="line">
            <a:avLst/>
          </a:prstGeom>
        </p:spPr>
        <p:style>
          <a:lnRef idx="1">
            <a:schemeClr val="accent1"/>
          </a:lnRef>
          <a:fillRef idx="0">
            <a:schemeClr val="accent1"/>
          </a:fillRef>
          <a:effectRef idx="0">
            <a:schemeClr val="accent1"/>
          </a:effectRef>
          <a:fontRef idx="minor">
            <a:schemeClr val="tx1"/>
          </a:fontRef>
        </p:style>
      </p:cxnSp>
      <p:sp>
        <p:nvSpPr>
          <p:cNvPr id="56" name="Textfeld 55">
            <a:extLst>
              <a:ext uri="{FF2B5EF4-FFF2-40B4-BE49-F238E27FC236}">
                <a16:creationId xmlns:a16="http://schemas.microsoft.com/office/drawing/2014/main" id="{8E9A263C-B7D2-4885-BC27-8287D5B85C19}"/>
              </a:ext>
            </a:extLst>
          </p:cNvPr>
          <p:cNvSpPr txBox="1"/>
          <p:nvPr/>
        </p:nvSpPr>
        <p:spPr>
          <a:xfrm>
            <a:off x="5447133" y="4397614"/>
            <a:ext cx="6552729" cy="1171525"/>
          </a:xfrm>
          <a:prstGeom prst="rect">
            <a:avLst/>
          </a:prstGeom>
          <a:noFill/>
        </p:spPr>
        <p:txBody>
          <a:bodyPr wrap="square" lIns="0" tIns="0" rIns="0" bIns="0" rtlCol="0">
            <a:noAutofit/>
          </a:bodyPr>
          <a:lstStyle/>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Main traction force is provided by tractor and is transmitted to tractor axle(s) but i</a:t>
            </a:r>
            <a:r>
              <a:rPr lang="en-GB" sz="1600" b="1" dirty="0">
                <a:latin typeface="Arial" panose="020B0604020202020204" pitchFamily="34" charset="0"/>
                <a:cs typeface="Arial" panose="020B0604020202020204" pitchFamily="34" charset="0"/>
              </a:rPr>
              <a:t>n addition </a:t>
            </a:r>
            <a:r>
              <a:rPr lang="en-GB" sz="1600" dirty="0">
                <a:latin typeface="Arial" panose="020B0604020202020204" pitchFamily="34" charset="0"/>
                <a:cs typeface="Arial" panose="020B0604020202020204" pitchFamily="34" charset="0"/>
              </a:rPr>
              <a:t>at least one trailer axle </a:t>
            </a:r>
            <a:r>
              <a:rPr lang="en-GB" sz="1600" b="1" dirty="0">
                <a:latin typeface="Arial" panose="020B0604020202020204" pitchFamily="34" charset="0"/>
                <a:cs typeface="Arial" panose="020B0604020202020204" pitchFamily="34" charset="0"/>
              </a:rPr>
              <a:t>is driven independent </a:t>
            </a:r>
            <a:r>
              <a:rPr lang="en-GB" sz="1600" dirty="0">
                <a:latin typeface="Arial" panose="020B0604020202020204" pitchFamily="34" charset="0"/>
                <a:cs typeface="Arial" panose="020B0604020202020204" pitchFamily="34" charset="0"/>
              </a:rPr>
              <a:t>from power source of tractor</a:t>
            </a:r>
          </a:p>
          <a:p>
            <a:pPr marL="285750" indent="-285750">
              <a:spcBef>
                <a:spcPts val="600"/>
              </a:spcBef>
              <a:buFont typeface="Arial" panose="020B0604020202020204" pitchFamily="34" charset="0"/>
              <a:buChar char="•"/>
            </a:pPr>
            <a:r>
              <a:rPr lang="en-GB" sz="1600" dirty="0">
                <a:latin typeface="Arial" panose="020B0604020202020204" pitchFamily="34" charset="0"/>
                <a:cs typeface="Arial" panose="020B0604020202020204" pitchFamily="34" charset="0"/>
              </a:rPr>
              <a:t>Trailer power is less than tractor power</a:t>
            </a:r>
          </a:p>
          <a:p>
            <a:pPr marL="285750" indent="-285750">
              <a:spcBef>
                <a:spcPts val="600"/>
              </a:spcBef>
              <a:buFont typeface="Arial" panose="020B0604020202020204" pitchFamily="34" charset="0"/>
              <a:buChar char="•"/>
            </a:pPr>
            <a:r>
              <a:rPr lang="en-GB" sz="1600" dirty="0">
                <a:latin typeface="Arial" panose="020B0604020202020204" pitchFamily="34" charset="0"/>
                <a:cs typeface="Arial" panose="020B0604020202020204" pitchFamily="34" charset="0"/>
              </a:rPr>
              <a:t>Electric trailer propulsion offers a wide range of applications (</a:t>
            </a:r>
            <a:r>
              <a:rPr lang="en-GB" sz="1600" b="1" dirty="0">
                <a:latin typeface="Arial" panose="020B0604020202020204" pitchFamily="34" charset="0"/>
                <a:cs typeface="Arial" panose="020B0604020202020204" pitchFamily="34" charset="0"/>
              </a:rPr>
              <a:t>recuperation, acceleration, support start/stop manoeuvres </a:t>
            </a:r>
            <a:r>
              <a:rPr lang="en-GB" sz="1600" dirty="0">
                <a:latin typeface="Arial" panose="020B0604020202020204" pitchFamily="34" charset="0"/>
                <a:cs typeface="Arial" panose="020B0604020202020204" pitchFamily="34" charset="0"/>
              </a:rPr>
              <a:t>…)</a:t>
            </a:r>
          </a:p>
        </p:txBody>
      </p:sp>
      <p:sp>
        <p:nvSpPr>
          <p:cNvPr id="57" name="Textfeld 56">
            <a:extLst>
              <a:ext uri="{FF2B5EF4-FFF2-40B4-BE49-F238E27FC236}">
                <a16:creationId xmlns:a16="http://schemas.microsoft.com/office/drawing/2014/main" id="{BDE8B7A6-1686-4730-9B6E-D825F05F9396}"/>
              </a:ext>
            </a:extLst>
          </p:cNvPr>
          <p:cNvSpPr txBox="1"/>
          <p:nvPr/>
        </p:nvSpPr>
        <p:spPr>
          <a:xfrm>
            <a:off x="6950600" y="1802469"/>
            <a:ext cx="800702" cy="176300"/>
          </a:xfrm>
          <a:prstGeom prst="rect">
            <a:avLst/>
          </a:prstGeom>
          <a:noFill/>
        </p:spPr>
        <p:txBody>
          <a:bodyPr wrap="square" lIns="0" tIns="0" rIns="0" bIns="0" rtlCol="0">
            <a:noAutofit/>
          </a:bodyPr>
          <a:lstStyle/>
          <a:p>
            <a:r>
              <a:rPr lang="de-DE" sz="1100" dirty="0" err="1">
                <a:solidFill>
                  <a:schemeClr val="tx2"/>
                </a:solidFill>
                <a:latin typeface="Imago Pro Book" panose="02000500060000020004" pitchFamily="2" charset="0"/>
              </a:rPr>
              <a:t>Example</a:t>
            </a:r>
            <a:endParaRPr lang="de-DE" sz="1100" dirty="0">
              <a:solidFill>
                <a:schemeClr val="tx2"/>
              </a:solidFill>
              <a:latin typeface="Imago Pro Book" panose="02000500060000020004" pitchFamily="2" charset="0"/>
            </a:endParaRPr>
          </a:p>
        </p:txBody>
      </p:sp>
      <p:sp>
        <p:nvSpPr>
          <p:cNvPr id="58" name="Textfeld 57">
            <a:extLst>
              <a:ext uri="{FF2B5EF4-FFF2-40B4-BE49-F238E27FC236}">
                <a16:creationId xmlns:a16="http://schemas.microsoft.com/office/drawing/2014/main" id="{493310EE-58CC-4012-B8C7-E35A0A91EFB9}"/>
              </a:ext>
            </a:extLst>
          </p:cNvPr>
          <p:cNvSpPr txBox="1"/>
          <p:nvPr/>
        </p:nvSpPr>
        <p:spPr>
          <a:xfrm>
            <a:off x="2409587" y="1813357"/>
            <a:ext cx="800702" cy="176300"/>
          </a:xfrm>
          <a:prstGeom prst="rect">
            <a:avLst/>
          </a:prstGeom>
          <a:noFill/>
        </p:spPr>
        <p:txBody>
          <a:bodyPr wrap="square" lIns="0" tIns="0" rIns="0" bIns="0" rtlCol="0">
            <a:noAutofit/>
          </a:bodyPr>
          <a:lstStyle/>
          <a:p>
            <a:r>
              <a:rPr lang="de-DE" sz="1100" dirty="0" err="1">
                <a:solidFill>
                  <a:schemeClr val="tx2"/>
                </a:solidFill>
                <a:latin typeface="Imago Pro Book" panose="02000500060000020004" pitchFamily="2" charset="0"/>
              </a:rPr>
              <a:t>Example</a:t>
            </a:r>
            <a:endParaRPr lang="de-DE" sz="1100" dirty="0">
              <a:solidFill>
                <a:schemeClr val="tx2"/>
              </a:solidFill>
              <a:latin typeface="Imago Pro Book" panose="02000500060000020004" pitchFamily="2" charset="0"/>
            </a:endParaRPr>
          </a:p>
        </p:txBody>
      </p:sp>
    </p:spTree>
    <p:extLst>
      <p:ext uri="{BB962C8B-B14F-4D97-AF65-F5344CB8AC3E}">
        <p14:creationId xmlns:p14="http://schemas.microsoft.com/office/powerpoint/2010/main" val="5151807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latin typeface="Arial" panose="020B0604020202020204" pitchFamily="34" charset="0"/>
                <a:cs typeface="Arial" panose="020B0604020202020204" pitchFamily="34" charset="0"/>
              </a:rPr>
              <a:t>Advanced axles in trailers</a:t>
            </a:r>
            <a:br>
              <a:rPr lang="en-GB" dirty="0">
                <a:latin typeface="Arial" panose="020B0604020202020204" pitchFamily="34" charset="0"/>
                <a:cs typeface="Arial" panose="020B0604020202020204" pitchFamily="34" charset="0"/>
              </a:rPr>
            </a:br>
            <a:r>
              <a:rPr lang="en-US" sz="2000" dirty="0">
                <a:solidFill>
                  <a:schemeClr val="bg1">
                    <a:lumMod val="50000"/>
                  </a:schemeClr>
                </a:solidFill>
                <a:latin typeface="Arial" panose="020B0604020202020204" pitchFamily="34" charset="0"/>
                <a:cs typeface="Arial" panose="020B0604020202020204" pitchFamily="34" charset="0"/>
              </a:rPr>
              <a:t>Applications for potential CO2 savings based on driven axles</a:t>
            </a:r>
            <a:br>
              <a:rPr lang="en-GB" sz="2400" dirty="0">
                <a:solidFill>
                  <a:schemeClr val="bg1">
                    <a:lumMod val="50000"/>
                  </a:schemeClr>
                </a:solidFill>
                <a:latin typeface="Arial" panose="020B0604020202020204" pitchFamily="34" charset="0"/>
                <a:cs typeface="Arial" panose="020B0604020202020204" pitchFamily="34" charset="0"/>
              </a:rPr>
            </a:br>
            <a:endParaRPr lang="en-GB" dirty="0">
              <a:solidFill>
                <a:schemeClr val="bg1">
                  <a:lumMod val="50000"/>
                </a:schemeClr>
              </a:solidFill>
            </a:endParaRPr>
          </a:p>
        </p:txBody>
      </p:sp>
      <p:sp>
        <p:nvSpPr>
          <p:cNvPr id="5" name="Foliennummernplatzhalter 4"/>
          <p:cNvSpPr>
            <a:spLocks noGrp="1"/>
          </p:cNvSpPr>
          <p:nvPr>
            <p:ph type="sldNum" sz="quarter" idx="4"/>
          </p:nvPr>
        </p:nvSpPr>
        <p:spPr/>
        <p:txBody>
          <a:bodyPr/>
          <a:lstStyle/>
          <a:p>
            <a:pPr>
              <a:defRPr/>
            </a:pPr>
            <a:r>
              <a:rPr lang="en-GB" dirty="0"/>
              <a:t>Page </a:t>
            </a:r>
            <a:fld id="{60C6FC8F-F53F-451F-A8A2-D6216BBA1303}" type="slidenum">
              <a:rPr lang="en-GB" smtClean="0"/>
              <a:pPr>
                <a:defRPr/>
              </a:pPr>
              <a:t>6</a:t>
            </a:fld>
            <a:endParaRPr lang="en-GB" dirty="0"/>
          </a:p>
        </p:txBody>
      </p:sp>
      <p:sp>
        <p:nvSpPr>
          <p:cNvPr id="6" name="Datumsplatzhalter 5"/>
          <p:cNvSpPr>
            <a:spLocks noGrp="1"/>
          </p:cNvSpPr>
          <p:nvPr>
            <p:ph type="dt" sz="half" idx="2"/>
          </p:nvPr>
        </p:nvSpPr>
        <p:spPr/>
        <p:txBody>
          <a:bodyPr/>
          <a:lstStyle/>
          <a:p>
            <a:pPr>
              <a:defRPr/>
            </a:pPr>
            <a:r>
              <a:rPr lang="en-GB" dirty="0"/>
              <a:t>2021-04-12</a:t>
            </a:r>
          </a:p>
        </p:txBody>
      </p:sp>
      <p:sp>
        <p:nvSpPr>
          <p:cNvPr id="65" name="Textfeld 64">
            <a:extLst>
              <a:ext uri="{FF2B5EF4-FFF2-40B4-BE49-F238E27FC236}">
                <a16:creationId xmlns:a16="http://schemas.microsoft.com/office/drawing/2014/main" id="{BD2D74AA-7421-4F20-AE11-1C77ECF658B5}"/>
              </a:ext>
            </a:extLst>
          </p:cNvPr>
          <p:cNvSpPr txBox="1"/>
          <p:nvPr/>
        </p:nvSpPr>
        <p:spPr>
          <a:xfrm>
            <a:off x="897914" y="1521795"/>
            <a:ext cx="7994154" cy="1512168"/>
          </a:xfrm>
          <a:prstGeom prst="rect">
            <a:avLst/>
          </a:prstGeom>
          <a:noFill/>
        </p:spPr>
        <p:txBody>
          <a:bodyPr wrap="square" lIns="0" tIns="0" rIns="0" bIns="0" rtlCol="0">
            <a:noAutofit/>
          </a:bodyPr>
          <a:lstStyle/>
          <a:p>
            <a:r>
              <a:rPr lang="en-GB" sz="2000" dirty="0">
                <a:latin typeface="+mn-lt"/>
              </a:rPr>
              <a:t>Different use cases for advanced axles in trailers:</a:t>
            </a:r>
          </a:p>
          <a:p>
            <a:endParaRPr lang="en-GB" sz="1200" dirty="0">
              <a:latin typeface="+mn-lt"/>
            </a:endParaRPr>
          </a:p>
          <a:p>
            <a:pPr marL="342900" indent="-342900">
              <a:lnSpc>
                <a:spcPct val="150000"/>
              </a:lnSpc>
              <a:buFont typeface="Arial" panose="020B0604020202020204" pitchFamily="34" charset="0"/>
              <a:buChar char="•"/>
            </a:pPr>
            <a:r>
              <a:rPr lang="en-GB" sz="1800" dirty="0">
                <a:latin typeface="+mn-lt"/>
              </a:rPr>
              <a:t>Support start/stop manoeuvres of tractor by driven axle(s) in trailers</a:t>
            </a:r>
          </a:p>
          <a:p>
            <a:pPr marL="342900" indent="-342900">
              <a:lnSpc>
                <a:spcPct val="150000"/>
              </a:lnSpc>
              <a:buFont typeface="Arial" panose="020B0604020202020204" pitchFamily="34" charset="0"/>
              <a:buChar char="•"/>
            </a:pPr>
            <a:r>
              <a:rPr lang="en-GB" sz="1800" dirty="0">
                <a:latin typeface="+mn-lt"/>
              </a:rPr>
              <a:t>Acceleration and Recuperation during driving</a:t>
            </a:r>
          </a:p>
          <a:p>
            <a:pPr marL="342900" indent="-342900">
              <a:lnSpc>
                <a:spcPct val="150000"/>
              </a:lnSpc>
              <a:buFont typeface="Arial" panose="020B0604020202020204" pitchFamily="34" charset="0"/>
              <a:buChar char="•"/>
            </a:pPr>
            <a:r>
              <a:rPr lang="en-GB" sz="1800" dirty="0">
                <a:latin typeface="+mn-lt"/>
              </a:rPr>
              <a:t>“Hybrid” propulsion concept for the vehicle combination</a:t>
            </a:r>
          </a:p>
          <a:p>
            <a:pPr marL="342900" indent="-342900">
              <a:lnSpc>
                <a:spcPct val="150000"/>
              </a:lnSpc>
              <a:buFont typeface="Arial" panose="020B0604020202020204" pitchFamily="34" charset="0"/>
              <a:buChar char="•"/>
            </a:pPr>
            <a:r>
              <a:rPr lang="en-GB" sz="1800" dirty="0">
                <a:latin typeface="+mn-lt"/>
              </a:rPr>
              <a:t>Separate energy support for auxiliary units by an electric axle (e.g. electric cooling units, heating devices …)</a:t>
            </a:r>
          </a:p>
          <a:p>
            <a:pPr marL="342900" indent="-342900">
              <a:lnSpc>
                <a:spcPct val="150000"/>
              </a:lnSpc>
              <a:buFont typeface="Arial" panose="020B0604020202020204" pitchFamily="34" charset="0"/>
              <a:buChar char="•"/>
            </a:pPr>
            <a:endParaRPr lang="en-GB" sz="1800" dirty="0">
              <a:latin typeface="+mn-lt"/>
            </a:endParaRPr>
          </a:p>
          <a:p>
            <a:pPr marL="342900" indent="-342900">
              <a:lnSpc>
                <a:spcPct val="150000"/>
              </a:lnSpc>
              <a:buFont typeface="Arial" panose="020B0604020202020204" pitchFamily="34" charset="0"/>
              <a:buChar char="•"/>
            </a:pPr>
            <a:endParaRPr lang="en-GB" sz="1800" dirty="0">
              <a:latin typeface="+mn-lt"/>
            </a:endParaRPr>
          </a:p>
          <a:p>
            <a:pPr marL="342900" indent="-342900">
              <a:lnSpc>
                <a:spcPct val="150000"/>
              </a:lnSpc>
              <a:buFont typeface="Arial" panose="020B0604020202020204" pitchFamily="34" charset="0"/>
              <a:buChar char="•"/>
            </a:pPr>
            <a:endParaRPr lang="en-GB" sz="1800" dirty="0">
              <a:latin typeface="+mn-lt"/>
            </a:endParaRPr>
          </a:p>
          <a:p>
            <a:pPr marL="342900" indent="-342900">
              <a:lnSpc>
                <a:spcPct val="150000"/>
              </a:lnSpc>
              <a:buFont typeface="Arial" panose="020B0604020202020204" pitchFamily="34" charset="0"/>
              <a:buChar char="•"/>
            </a:pPr>
            <a:r>
              <a:rPr lang="en-GB" sz="1800" dirty="0">
                <a:latin typeface="+mn-lt"/>
              </a:rPr>
              <a:t>Independent energy support for the trailer during standstill/parking</a:t>
            </a:r>
          </a:p>
          <a:p>
            <a:pPr marL="342900" indent="-342900">
              <a:lnSpc>
                <a:spcPct val="150000"/>
              </a:lnSpc>
              <a:buFont typeface="Arial" panose="020B0604020202020204" pitchFamily="34" charset="0"/>
              <a:buChar char="•"/>
            </a:pPr>
            <a:r>
              <a:rPr lang="en-GB" sz="1800" dirty="0">
                <a:latin typeface="+mn-lt"/>
              </a:rPr>
              <a:t>“Vehicle to grid“ applications</a:t>
            </a:r>
          </a:p>
        </p:txBody>
      </p:sp>
      <p:pic>
        <p:nvPicPr>
          <p:cNvPr id="66" name="Grafik 65">
            <a:extLst>
              <a:ext uri="{FF2B5EF4-FFF2-40B4-BE49-F238E27FC236}">
                <a16:creationId xmlns:a16="http://schemas.microsoft.com/office/drawing/2014/main" id="{0FA1BC04-5482-4F82-897F-4C2A28CF7444}"/>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414003" y="4208103"/>
            <a:ext cx="4176464" cy="1128610"/>
          </a:xfrm>
          <a:prstGeom prst="rect">
            <a:avLst/>
          </a:prstGeom>
        </p:spPr>
      </p:pic>
      <p:pic>
        <p:nvPicPr>
          <p:cNvPr id="67" name="Grafik 66">
            <a:extLst>
              <a:ext uri="{FF2B5EF4-FFF2-40B4-BE49-F238E27FC236}">
                <a16:creationId xmlns:a16="http://schemas.microsoft.com/office/drawing/2014/main" id="{9C90E5DB-DCE0-4EF1-95C5-7B370060E216}"/>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024648" y="2012779"/>
            <a:ext cx="2370427" cy="1512169"/>
          </a:xfrm>
          <a:prstGeom prst="rect">
            <a:avLst/>
          </a:prstGeom>
        </p:spPr>
      </p:pic>
      <p:pic>
        <p:nvPicPr>
          <p:cNvPr id="68" name="Grafik 67">
            <a:extLst>
              <a:ext uri="{FF2B5EF4-FFF2-40B4-BE49-F238E27FC236}">
                <a16:creationId xmlns:a16="http://schemas.microsoft.com/office/drawing/2014/main" id="{051A5E0E-87BF-4487-B4B3-85C844BB91B0}"/>
              </a:ext>
            </a:extLst>
          </p:cNvPr>
          <p:cNvPicPr>
            <a:picLocks noChangeAspect="1"/>
          </p:cNvPicPr>
          <p:nvPr/>
        </p:nvPicPr>
        <p:blipFill>
          <a:blip r:embed="rId4"/>
          <a:stretch>
            <a:fillRect/>
          </a:stretch>
        </p:blipFill>
        <p:spPr>
          <a:xfrm>
            <a:off x="8686590" y="4208103"/>
            <a:ext cx="3346911" cy="1647946"/>
          </a:xfrm>
          <a:prstGeom prst="rect">
            <a:avLst/>
          </a:prstGeom>
        </p:spPr>
      </p:pic>
      <p:sp>
        <p:nvSpPr>
          <p:cNvPr id="69" name="Textfeld 68">
            <a:extLst>
              <a:ext uri="{FF2B5EF4-FFF2-40B4-BE49-F238E27FC236}">
                <a16:creationId xmlns:a16="http://schemas.microsoft.com/office/drawing/2014/main" id="{75A86BB6-E0CA-47AA-B33F-5621FC86ADAE}"/>
              </a:ext>
            </a:extLst>
          </p:cNvPr>
          <p:cNvSpPr txBox="1"/>
          <p:nvPr/>
        </p:nvSpPr>
        <p:spPr>
          <a:xfrm>
            <a:off x="9407573" y="1618252"/>
            <a:ext cx="1693045" cy="324262"/>
          </a:xfrm>
          <a:prstGeom prst="rect">
            <a:avLst/>
          </a:prstGeom>
          <a:noFill/>
        </p:spPr>
        <p:txBody>
          <a:bodyPr wrap="square" lIns="0" tIns="0" rIns="0" bIns="0" rtlCol="0">
            <a:noAutofit/>
          </a:bodyPr>
          <a:lstStyle/>
          <a:p>
            <a:r>
              <a:rPr lang="en-GB" sz="1800" dirty="0">
                <a:solidFill>
                  <a:schemeClr val="tx2"/>
                </a:solidFill>
                <a:latin typeface="+mn-lt"/>
              </a:rPr>
              <a:t>Recuperation</a:t>
            </a:r>
          </a:p>
        </p:txBody>
      </p:sp>
      <p:sp>
        <p:nvSpPr>
          <p:cNvPr id="70" name="Textfeld 69">
            <a:extLst>
              <a:ext uri="{FF2B5EF4-FFF2-40B4-BE49-F238E27FC236}">
                <a16:creationId xmlns:a16="http://schemas.microsoft.com/office/drawing/2014/main" id="{7E006CD9-F491-4B54-921B-D593C8D64783}"/>
              </a:ext>
            </a:extLst>
          </p:cNvPr>
          <p:cNvSpPr txBox="1"/>
          <p:nvPr/>
        </p:nvSpPr>
        <p:spPr>
          <a:xfrm>
            <a:off x="9384112" y="3710066"/>
            <a:ext cx="1296144" cy="312919"/>
          </a:xfrm>
          <a:prstGeom prst="rect">
            <a:avLst/>
          </a:prstGeom>
          <a:noFill/>
        </p:spPr>
        <p:txBody>
          <a:bodyPr wrap="square" lIns="0" tIns="0" rIns="0" bIns="0" rtlCol="0">
            <a:noAutofit/>
          </a:bodyPr>
          <a:lstStyle/>
          <a:p>
            <a:r>
              <a:rPr lang="en-GB" sz="1800">
                <a:solidFill>
                  <a:schemeClr val="tx2"/>
                </a:solidFill>
                <a:latin typeface="+mn-lt"/>
              </a:rPr>
              <a:t>Acceleration</a:t>
            </a:r>
          </a:p>
        </p:txBody>
      </p:sp>
    </p:spTree>
    <p:extLst>
      <p:ext uri="{BB962C8B-B14F-4D97-AF65-F5344CB8AC3E}">
        <p14:creationId xmlns:p14="http://schemas.microsoft.com/office/powerpoint/2010/main" val="38171996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latin typeface="Arial" panose="020B0604020202020204" pitchFamily="34" charset="0"/>
                <a:cs typeface="Arial" panose="020B0604020202020204" pitchFamily="34" charset="0"/>
              </a:rPr>
              <a:t>Advanced axles in trailers</a:t>
            </a:r>
            <a:br>
              <a:rPr lang="en-GB" dirty="0">
                <a:latin typeface="Arial" panose="020B0604020202020204" pitchFamily="34" charset="0"/>
                <a:cs typeface="Arial" panose="020B0604020202020204" pitchFamily="34" charset="0"/>
              </a:rPr>
            </a:br>
            <a:r>
              <a:rPr lang="en-US" sz="2000" dirty="0">
                <a:solidFill>
                  <a:schemeClr val="bg1">
                    <a:lumMod val="50000"/>
                  </a:schemeClr>
                </a:solidFill>
                <a:latin typeface="Arial" panose="020B0604020202020204" pitchFamily="34" charset="0"/>
                <a:cs typeface="Arial" panose="020B0604020202020204" pitchFamily="34" charset="0"/>
              </a:rPr>
              <a:t>Applications for potential CO2 savings based on driven axles</a:t>
            </a:r>
            <a:br>
              <a:rPr lang="en-GB" sz="2400" dirty="0">
                <a:solidFill>
                  <a:schemeClr val="bg1">
                    <a:lumMod val="50000"/>
                  </a:schemeClr>
                </a:solidFill>
                <a:latin typeface="Arial" panose="020B0604020202020204" pitchFamily="34" charset="0"/>
                <a:cs typeface="Arial" panose="020B0604020202020204" pitchFamily="34" charset="0"/>
              </a:rPr>
            </a:br>
            <a:endParaRPr lang="en-GB" dirty="0">
              <a:solidFill>
                <a:schemeClr val="bg1">
                  <a:lumMod val="50000"/>
                </a:schemeClr>
              </a:solidFill>
            </a:endParaRPr>
          </a:p>
        </p:txBody>
      </p:sp>
      <p:sp>
        <p:nvSpPr>
          <p:cNvPr id="5" name="Foliennummernplatzhalter 4"/>
          <p:cNvSpPr>
            <a:spLocks noGrp="1"/>
          </p:cNvSpPr>
          <p:nvPr>
            <p:ph type="sldNum" sz="quarter" idx="4"/>
          </p:nvPr>
        </p:nvSpPr>
        <p:spPr/>
        <p:txBody>
          <a:bodyPr/>
          <a:lstStyle/>
          <a:p>
            <a:pPr>
              <a:defRPr/>
            </a:pPr>
            <a:r>
              <a:rPr lang="en-GB" dirty="0"/>
              <a:t>Page </a:t>
            </a:r>
            <a:fld id="{60C6FC8F-F53F-451F-A8A2-D6216BBA1303}" type="slidenum">
              <a:rPr lang="en-GB" smtClean="0"/>
              <a:pPr>
                <a:defRPr/>
              </a:pPr>
              <a:t>7</a:t>
            </a:fld>
            <a:endParaRPr lang="en-GB" dirty="0"/>
          </a:p>
        </p:txBody>
      </p:sp>
      <p:sp>
        <p:nvSpPr>
          <p:cNvPr id="6" name="Datumsplatzhalter 5"/>
          <p:cNvSpPr>
            <a:spLocks noGrp="1"/>
          </p:cNvSpPr>
          <p:nvPr>
            <p:ph type="dt" sz="half" idx="2"/>
          </p:nvPr>
        </p:nvSpPr>
        <p:spPr/>
        <p:txBody>
          <a:bodyPr/>
          <a:lstStyle/>
          <a:p>
            <a:pPr>
              <a:defRPr/>
            </a:pPr>
            <a:r>
              <a:rPr lang="en-GB" dirty="0"/>
              <a:t>2021-04-12</a:t>
            </a:r>
          </a:p>
        </p:txBody>
      </p:sp>
      <p:sp>
        <p:nvSpPr>
          <p:cNvPr id="65" name="Textfeld 64">
            <a:extLst>
              <a:ext uri="{FF2B5EF4-FFF2-40B4-BE49-F238E27FC236}">
                <a16:creationId xmlns:a16="http://schemas.microsoft.com/office/drawing/2014/main" id="{BD2D74AA-7421-4F20-AE11-1C77ECF658B5}"/>
              </a:ext>
            </a:extLst>
          </p:cNvPr>
          <p:cNvSpPr txBox="1"/>
          <p:nvPr/>
        </p:nvSpPr>
        <p:spPr>
          <a:xfrm>
            <a:off x="897914" y="1521795"/>
            <a:ext cx="7994154" cy="1512168"/>
          </a:xfrm>
          <a:prstGeom prst="rect">
            <a:avLst/>
          </a:prstGeom>
          <a:noFill/>
        </p:spPr>
        <p:txBody>
          <a:bodyPr wrap="square" lIns="0" tIns="0" rIns="0" bIns="0" rtlCol="0">
            <a:noAutofit/>
          </a:bodyPr>
          <a:lstStyle/>
          <a:p>
            <a:r>
              <a:rPr lang="en-GB" sz="2000" dirty="0">
                <a:latin typeface="+mn-lt"/>
              </a:rPr>
              <a:t>Different use cases for advanced axles in trailers:</a:t>
            </a:r>
          </a:p>
          <a:p>
            <a:endParaRPr lang="en-GB" sz="1200" dirty="0">
              <a:latin typeface="+mn-lt"/>
            </a:endParaRPr>
          </a:p>
          <a:p>
            <a:pPr marL="342900" indent="-342900">
              <a:lnSpc>
                <a:spcPct val="150000"/>
              </a:lnSpc>
              <a:buFont typeface="Arial" panose="020B0604020202020204" pitchFamily="34" charset="0"/>
              <a:buChar char="•"/>
            </a:pPr>
            <a:r>
              <a:rPr lang="en-GB" sz="1800" dirty="0">
                <a:latin typeface="+mn-lt"/>
              </a:rPr>
              <a:t>Support start/stop manoeuvres of tractor by driven axle(s) in trailers</a:t>
            </a:r>
          </a:p>
          <a:p>
            <a:pPr marL="342900" indent="-342900">
              <a:lnSpc>
                <a:spcPct val="150000"/>
              </a:lnSpc>
              <a:buFont typeface="Arial" panose="020B0604020202020204" pitchFamily="34" charset="0"/>
              <a:buChar char="•"/>
            </a:pPr>
            <a:r>
              <a:rPr lang="en-GB" sz="1800" dirty="0">
                <a:latin typeface="+mn-lt"/>
              </a:rPr>
              <a:t>Acceleration and Recuperation during driving</a:t>
            </a:r>
          </a:p>
          <a:p>
            <a:pPr marL="342900" indent="-342900">
              <a:lnSpc>
                <a:spcPct val="150000"/>
              </a:lnSpc>
              <a:buFont typeface="Arial" panose="020B0604020202020204" pitchFamily="34" charset="0"/>
              <a:buChar char="•"/>
            </a:pPr>
            <a:r>
              <a:rPr lang="en-GB" sz="1800" dirty="0">
                <a:latin typeface="+mn-lt"/>
              </a:rPr>
              <a:t>“Hybrid” propulsion concept for the vehicle combination</a:t>
            </a:r>
          </a:p>
          <a:p>
            <a:pPr marL="342900" indent="-342900">
              <a:lnSpc>
                <a:spcPct val="150000"/>
              </a:lnSpc>
              <a:buFont typeface="Arial" panose="020B0604020202020204" pitchFamily="34" charset="0"/>
              <a:buChar char="•"/>
            </a:pPr>
            <a:r>
              <a:rPr lang="en-GB" sz="1800" dirty="0">
                <a:latin typeface="+mn-lt"/>
              </a:rPr>
              <a:t>Separate energy support for auxiliary units by an electric axle (e.g. electric cooling units, heating devices …)</a:t>
            </a:r>
          </a:p>
          <a:p>
            <a:pPr marL="342900" indent="-342900">
              <a:lnSpc>
                <a:spcPct val="150000"/>
              </a:lnSpc>
              <a:buFont typeface="Arial" panose="020B0604020202020204" pitchFamily="34" charset="0"/>
              <a:buChar char="•"/>
            </a:pPr>
            <a:endParaRPr lang="en-GB" sz="1800" dirty="0">
              <a:latin typeface="+mn-lt"/>
            </a:endParaRPr>
          </a:p>
          <a:p>
            <a:pPr marL="342900" indent="-342900">
              <a:lnSpc>
                <a:spcPct val="150000"/>
              </a:lnSpc>
              <a:buFont typeface="Arial" panose="020B0604020202020204" pitchFamily="34" charset="0"/>
              <a:buChar char="•"/>
            </a:pPr>
            <a:endParaRPr lang="en-GB" sz="1800" dirty="0">
              <a:latin typeface="+mn-lt"/>
            </a:endParaRPr>
          </a:p>
          <a:p>
            <a:pPr marL="342900" indent="-342900">
              <a:lnSpc>
                <a:spcPct val="150000"/>
              </a:lnSpc>
              <a:buFont typeface="Arial" panose="020B0604020202020204" pitchFamily="34" charset="0"/>
              <a:buChar char="•"/>
            </a:pPr>
            <a:endParaRPr lang="en-GB" sz="1800" dirty="0">
              <a:latin typeface="+mn-lt"/>
            </a:endParaRPr>
          </a:p>
          <a:p>
            <a:pPr marL="342900" indent="-342900">
              <a:lnSpc>
                <a:spcPct val="150000"/>
              </a:lnSpc>
              <a:buFont typeface="Arial" panose="020B0604020202020204" pitchFamily="34" charset="0"/>
              <a:buChar char="•"/>
            </a:pPr>
            <a:r>
              <a:rPr lang="en-GB" sz="1800" dirty="0">
                <a:latin typeface="+mn-lt"/>
              </a:rPr>
              <a:t>Independent energy support for the trailer during standstill/parking</a:t>
            </a:r>
          </a:p>
          <a:p>
            <a:pPr marL="342900" indent="-342900">
              <a:lnSpc>
                <a:spcPct val="150000"/>
              </a:lnSpc>
              <a:buFont typeface="Arial" panose="020B0604020202020204" pitchFamily="34" charset="0"/>
              <a:buChar char="•"/>
            </a:pPr>
            <a:r>
              <a:rPr lang="en-GB" sz="1800" dirty="0">
                <a:latin typeface="+mn-lt"/>
              </a:rPr>
              <a:t>“Vehicle to grid“ applications</a:t>
            </a:r>
          </a:p>
        </p:txBody>
      </p:sp>
      <p:pic>
        <p:nvPicPr>
          <p:cNvPr id="66" name="Grafik 65">
            <a:extLst>
              <a:ext uri="{FF2B5EF4-FFF2-40B4-BE49-F238E27FC236}">
                <a16:creationId xmlns:a16="http://schemas.microsoft.com/office/drawing/2014/main" id="{0FA1BC04-5482-4F82-897F-4C2A28CF7444}"/>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414003" y="4208103"/>
            <a:ext cx="4176464" cy="1128610"/>
          </a:xfrm>
          <a:prstGeom prst="rect">
            <a:avLst/>
          </a:prstGeom>
        </p:spPr>
      </p:pic>
      <p:pic>
        <p:nvPicPr>
          <p:cNvPr id="67" name="Grafik 66">
            <a:extLst>
              <a:ext uri="{FF2B5EF4-FFF2-40B4-BE49-F238E27FC236}">
                <a16:creationId xmlns:a16="http://schemas.microsoft.com/office/drawing/2014/main" id="{9C90E5DB-DCE0-4EF1-95C5-7B370060E216}"/>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024648" y="2012779"/>
            <a:ext cx="2370427" cy="1512169"/>
          </a:xfrm>
          <a:prstGeom prst="rect">
            <a:avLst/>
          </a:prstGeom>
        </p:spPr>
      </p:pic>
      <p:pic>
        <p:nvPicPr>
          <p:cNvPr id="68" name="Grafik 67">
            <a:extLst>
              <a:ext uri="{FF2B5EF4-FFF2-40B4-BE49-F238E27FC236}">
                <a16:creationId xmlns:a16="http://schemas.microsoft.com/office/drawing/2014/main" id="{051A5E0E-87BF-4487-B4B3-85C844BB91B0}"/>
              </a:ext>
            </a:extLst>
          </p:cNvPr>
          <p:cNvPicPr>
            <a:picLocks noChangeAspect="1"/>
          </p:cNvPicPr>
          <p:nvPr/>
        </p:nvPicPr>
        <p:blipFill>
          <a:blip r:embed="rId4"/>
          <a:stretch>
            <a:fillRect/>
          </a:stretch>
        </p:blipFill>
        <p:spPr>
          <a:xfrm>
            <a:off x="8686590" y="4208103"/>
            <a:ext cx="3346911" cy="1647946"/>
          </a:xfrm>
          <a:prstGeom prst="rect">
            <a:avLst/>
          </a:prstGeom>
        </p:spPr>
      </p:pic>
      <p:sp>
        <p:nvSpPr>
          <p:cNvPr id="69" name="Textfeld 68">
            <a:extLst>
              <a:ext uri="{FF2B5EF4-FFF2-40B4-BE49-F238E27FC236}">
                <a16:creationId xmlns:a16="http://schemas.microsoft.com/office/drawing/2014/main" id="{75A86BB6-E0CA-47AA-B33F-5621FC86ADAE}"/>
              </a:ext>
            </a:extLst>
          </p:cNvPr>
          <p:cNvSpPr txBox="1"/>
          <p:nvPr/>
        </p:nvSpPr>
        <p:spPr>
          <a:xfrm>
            <a:off x="9407573" y="1618252"/>
            <a:ext cx="1693045" cy="324262"/>
          </a:xfrm>
          <a:prstGeom prst="rect">
            <a:avLst/>
          </a:prstGeom>
          <a:noFill/>
        </p:spPr>
        <p:txBody>
          <a:bodyPr wrap="square" lIns="0" tIns="0" rIns="0" bIns="0" rtlCol="0">
            <a:noAutofit/>
          </a:bodyPr>
          <a:lstStyle/>
          <a:p>
            <a:r>
              <a:rPr lang="en-GB" sz="1800" dirty="0">
                <a:solidFill>
                  <a:schemeClr val="tx2"/>
                </a:solidFill>
                <a:latin typeface="+mn-lt"/>
              </a:rPr>
              <a:t>Recuperation</a:t>
            </a:r>
          </a:p>
        </p:txBody>
      </p:sp>
      <p:sp>
        <p:nvSpPr>
          <p:cNvPr id="70" name="Textfeld 69">
            <a:extLst>
              <a:ext uri="{FF2B5EF4-FFF2-40B4-BE49-F238E27FC236}">
                <a16:creationId xmlns:a16="http://schemas.microsoft.com/office/drawing/2014/main" id="{7E006CD9-F491-4B54-921B-D593C8D64783}"/>
              </a:ext>
            </a:extLst>
          </p:cNvPr>
          <p:cNvSpPr txBox="1"/>
          <p:nvPr/>
        </p:nvSpPr>
        <p:spPr>
          <a:xfrm>
            <a:off x="9384112" y="3710066"/>
            <a:ext cx="1296144" cy="312919"/>
          </a:xfrm>
          <a:prstGeom prst="rect">
            <a:avLst/>
          </a:prstGeom>
          <a:noFill/>
        </p:spPr>
        <p:txBody>
          <a:bodyPr wrap="square" lIns="0" tIns="0" rIns="0" bIns="0" rtlCol="0">
            <a:noAutofit/>
          </a:bodyPr>
          <a:lstStyle/>
          <a:p>
            <a:r>
              <a:rPr lang="en-GB" sz="1800">
                <a:solidFill>
                  <a:schemeClr val="tx2"/>
                </a:solidFill>
                <a:latin typeface="+mn-lt"/>
              </a:rPr>
              <a:t>Acceleration</a:t>
            </a:r>
          </a:p>
        </p:txBody>
      </p:sp>
      <p:sp>
        <p:nvSpPr>
          <p:cNvPr id="11" name="Textfeld 10">
            <a:extLst>
              <a:ext uri="{FF2B5EF4-FFF2-40B4-BE49-F238E27FC236}">
                <a16:creationId xmlns:a16="http://schemas.microsoft.com/office/drawing/2014/main" id="{C1FF7E61-7FB4-4387-AE0D-6889685D3989}"/>
              </a:ext>
            </a:extLst>
          </p:cNvPr>
          <p:cNvSpPr txBox="1"/>
          <p:nvPr/>
        </p:nvSpPr>
        <p:spPr>
          <a:xfrm>
            <a:off x="7160020" y="1218263"/>
            <a:ext cx="1605432" cy="551533"/>
          </a:xfrm>
          <a:prstGeom prst="rect">
            <a:avLst/>
          </a:prstGeom>
          <a:solidFill>
            <a:schemeClr val="bg1"/>
          </a:solidFill>
        </p:spPr>
        <p:txBody>
          <a:bodyPr wrap="square" lIns="0" tIns="0" rIns="0" bIns="0" rtlCol="0">
            <a:noAutofit/>
          </a:bodyPr>
          <a:lstStyle/>
          <a:p>
            <a:pPr algn="ctr"/>
            <a:r>
              <a:rPr lang="en-GB" sz="1800" dirty="0">
                <a:solidFill>
                  <a:srgbClr val="E84014"/>
                </a:solidFill>
                <a:latin typeface="Imago Pro Book" panose="02000500060000020004" pitchFamily="2" charset="0"/>
              </a:rPr>
              <a:t>up to -16% CO</a:t>
            </a:r>
            <a:r>
              <a:rPr lang="en-GB" sz="1800" baseline="-25000" dirty="0">
                <a:solidFill>
                  <a:srgbClr val="E84014"/>
                </a:solidFill>
                <a:latin typeface="Imago Pro Book" panose="02000500060000020004" pitchFamily="2" charset="0"/>
              </a:rPr>
              <a:t>2</a:t>
            </a:r>
            <a:r>
              <a:rPr lang="en-GB" sz="1800" dirty="0">
                <a:solidFill>
                  <a:srgbClr val="E84014"/>
                </a:solidFill>
                <a:latin typeface="Imago Pro Book" panose="02000500060000020004" pitchFamily="2" charset="0"/>
              </a:rPr>
              <a:t> in short haul expected</a:t>
            </a:r>
          </a:p>
        </p:txBody>
      </p:sp>
      <p:sp>
        <p:nvSpPr>
          <p:cNvPr id="12" name="Rechteck: abgerundete Ecken 11">
            <a:extLst>
              <a:ext uri="{FF2B5EF4-FFF2-40B4-BE49-F238E27FC236}">
                <a16:creationId xmlns:a16="http://schemas.microsoft.com/office/drawing/2014/main" id="{8E4E488D-E96E-4935-944A-1F758F94EE6B}"/>
              </a:ext>
            </a:extLst>
          </p:cNvPr>
          <p:cNvSpPr/>
          <p:nvPr/>
        </p:nvSpPr>
        <p:spPr>
          <a:xfrm>
            <a:off x="765334" y="2421682"/>
            <a:ext cx="6295666" cy="821090"/>
          </a:xfrm>
          <a:prstGeom prst="roundRect">
            <a:avLst/>
          </a:prstGeom>
          <a:noFill/>
          <a:ln>
            <a:solidFill>
              <a:srgbClr val="E84014"/>
            </a:solidFill>
          </a:ln>
        </p:spPr>
        <p:style>
          <a:lnRef idx="2">
            <a:schemeClr val="accent1">
              <a:shade val="50000"/>
            </a:schemeClr>
          </a:lnRef>
          <a:fillRef idx="1">
            <a:schemeClr val="accent1"/>
          </a:fillRef>
          <a:effectRef idx="0">
            <a:schemeClr val="accent1"/>
          </a:effectRef>
          <a:fontRef idx="minor">
            <a:schemeClr val="lt1"/>
          </a:fontRef>
        </p:style>
        <p:txBody>
          <a:bodyPr lIns="288000" tIns="180000" rIns="288000" bIns="180000" rtlCol="0" anchor="t" anchorCtr="0"/>
          <a:lstStyle/>
          <a:p>
            <a:pPr algn="ctr"/>
            <a:endParaRPr lang="en-GB" sz="1800"/>
          </a:p>
        </p:txBody>
      </p:sp>
      <p:cxnSp>
        <p:nvCxnSpPr>
          <p:cNvPr id="13" name="Gerader Verbinder 12">
            <a:extLst>
              <a:ext uri="{FF2B5EF4-FFF2-40B4-BE49-F238E27FC236}">
                <a16:creationId xmlns:a16="http://schemas.microsoft.com/office/drawing/2014/main" id="{59770BA7-5564-4CD4-88F5-B7F3BB86034C}"/>
              </a:ext>
            </a:extLst>
          </p:cNvPr>
          <p:cNvCxnSpPr>
            <a:cxnSpLocks/>
            <a:stCxn id="12" idx="0"/>
          </p:cNvCxnSpPr>
          <p:nvPr/>
        </p:nvCxnSpPr>
        <p:spPr>
          <a:xfrm flipV="1">
            <a:off x="3913167" y="1806950"/>
            <a:ext cx="3147833" cy="614732"/>
          </a:xfrm>
          <a:prstGeom prst="line">
            <a:avLst/>
          </a:prstGeom>
          <a:ln>
            <a:solidFill>
              <a:srgbClr val="E84014"/>
            </a:solidFill>
          </a:ln>
        </p:spPr>
        <p:style>
          <a:lnRef idx="1">
            <a:schemeClr val="accent1"/>
          </a:lnRef>
          <a:fillRef idx="0">
            <a:schemeClr val="accent1"/>
          </a:fillRef>
          <a:effectRef idx="0">
            <a:schemeClr val="accent1"/>
          </a:effectRef>
          <a:fontRef idx="minor">
            <a:schemeClr val="tx1"/>
          </a:fontRef>
        </p:style>
      </p:cxnSp>
      <p:sp>
        <p:nvSpPr>
          <p:cNvPr id="14" name="Textfeld 13">
            <a:extLst>
              <a:ext uri="{FF2B5EF4-FFF2-40B4-BE49-F238E27FC236}">
                <a16:creationId xmlns:a16="http://schemas.microsoft.com/office/drawing/2014/main" id="{7EBE38CD-384B-4605-88BB-DDCE44563A84}"/>
              </a:ext>
            </a:extLst>
          </p:cNvPr>
          <p:cNvSpPr txBox="1"/>
          <p:nvPr/>
        </p:nvSpPr>
        <p:spPr>
          <a:xfrm>
            <a:off x="6671270" y="4350388"/>
            <a:ext cx="1605432" cy="551533"/>
          </a:xfrm>
          <a:prstGeom prst="rect">
            <a:avLst/>
          </a:prstGeom>
          <a:solidFill>
            <a:schemeClr val="bg1"/>
          </a:solidFill>
        </p:spPr>
        <p:txBody>
          <a:bodyPr wrap="square" lIns="0" tIns="0" rIns="0" bIns="0" rtlCol="0">
            <a:noAutofit/>
          </a:bodyPr>
          <a:lstStyle/>
          <a:p>
            <a:pPr algn="ctr"/>
            <a:r>
              <a:rPr lang="en-GB" sz="1800" dirty="0">
                <a:solidFill>
                  <a:srgbClr val="E84014"/>
                </a:solidFill>
                <a:latin typeface="Imago Pro Book" panose="02000500060000020004" pitchFamily="2" charset="0"/>
              </a:rPr>
              <a:t>up to -11% CO</a:t>
            </a:r>
            <a:r>
              <a:rPr lang="en-GB" sz="1800" baseline="-25000" dirty="0">
                <a:solidFill>
                  <a:srgbClr val="E84014"/>
                </a:solidFill>
                <a:latin typeface="Imago Pro Book" panose="02000500060000020004" pitchFamily="2" charset="0"/>
              </a:rPr>
              <a:t>2</a:t>
            </a:r>
            <a:r>
              <a:rPr lang="en-GB" sz="1800" dirty="0">
                <a:solidFill>
                  <a:srgbClr val="E84014"/>
                </a:solidFill>
                <a:latin typeface="Imago Pro Book" panose="02000500060000020004" pitchFamily="2" charset="0"/>
              </a:rPr>
              <a:t> in long/short haul expected</a:t>
            </a:r>
          </a:p>
        </p:txBody>
      </p:sp>
      <p:sp>
        <p:nvSpPr>
          <p:cNvPr id="15" name="Rechteck: abgerundete Ecken 14">
            <a:extLst>
              <a:ext uri="{FF2B5EF4-FFF2-40B4-BE49-F238E27FC236}">
                <a16:creationId xmlns:a16="http://schemas.microsoft.com/office/drawing/2014/main" id="{719F835E-6BC1-4792-986E-694B3E560B42}"/>
              </a:ext>
            </a:extLst>
          </p:cNvPr>
          <p:cNvSpPr/>
          <p:nvPr/>
        </p:nvSpPr>
        <p:spPr>
          <a:xfrm>
            <a:off x="765334" y="3311923"/>
            <a:ext cx="8126734" cy="760505"/>
          </a:xfrm>
          <a:prstGeom prst="roundRect">
            <a:avLst/>
          </a:prstGeom>
          <a:noFill/>
          <a:ln>
            <a:solidFill>
              <a:srgbClr val="E84014"/>
            </a:solidFill>
          </a:ln>
        </p:spPr>
        <p:style>
          <a:lnRef idx="2">
            <a:schemeClr val="accent1">
              <a:shade val="50000"/>
            </a:schemeClr>
          </a:lnRef>
          <a:fillRef idx="1">
            <a:schemeClr val="accent1"/>
          </a:fillRef>
          <a:effectRef idx="0">
            <a:schemeClr val="accent1"/>
          </a:effectRef>
          <a:fontRef idx="minor">
            <a:schemeClr val="lt1"/>
          </a:fontRef>
        </p:style>
        <p:txBody>
          <a:bodyPr lIns="288000" tIns="180000" rIns="288000" bIns="180000" rtlCol="0" anchor="t" anchorCtr="0"/>
          <a:lstStyle/>
          <a:p>
            <a:pPr algn="ctr"/>
            <a:endParaRPr lang="en-GB" sz="1800"/>
          </a:p>
        </p:txBody>
      </p:sp>
      <p:cxnSp>
        <p:nvCxnSpPr>
          <p:cNvPr id="16" name="Gerader Verbinder 15">
            <a:extLst>
              <a:ext uri="{FF2B5EF4-FFF2-40B4-BE49-F238E27FC236}">
                <a16:creationId xmlns:a16="http://schemas.microsoft.com/office/drawing/2014/main" id="{96C036C0-58DA-454A-8AE7-171A7603F3DE}"/>
              </a:ext>
            </a:extLst>
          </p:cNvPr>
          <p:cNvCxnSpPr>
            <a:cxnSpLocks/>
            <a:stCxn id="15" idx="2"/>
            <a:endCxn id="14" idx="1"/>
          </p:cNvCxnSpPr>
          <p:nvPr/>
        </p:nvCxnSpPr>
        <p:spPr>
          <a:xfrm>
            <a:off x="4828701" y="4072428"/>
            <a:ext cx="1842569" cy="553727"/>
          </a:xfrm>
          <a:prstGeom prst="line">
            <a:avLst/>
          </a:prstGeom>
          <a:ln>
            <a:solidFill>
              <a:srgbClr val="E8401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45498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latin typeface="Arial" panose="020B0604020202020204" pitchFamily="34" charset="0"/>
                <a:cs typeface="Arial" panose="020B0604020202020204" pitchFamily="34" charset="0"/>
              </a:rPr>
              <a:t>Advanced axles in trailers</a:t>
            </a:r>
            <a:br>
              <a:rPr lang="en-GB" dirty="0">
                <a:latin typeface="Arial" panose="020B0604020202020204" pitchFamily="34" charset="0"/>
                <a:cs typeface="Arial" panose="020B0604020202020204" pitchFamily="34" charset="0"/>
              </a:rPr>
            </a:br>
            <a:r>
              <a:rPr lang="en-US" sz="2000" dirty="0">
                <a:solidFill>
                  <a:schemeClr val="bg1">
                    <a:lumMod val="50000"/>
                  </a:schemeClr>
                </a:solidFill>
                <a:latin typeface="Arial" panose="020B0604020202020204" pitchFamily="34" charset="0"/>
                <a:cs typeface="Arial" panose="020B0604020202020204" pitchFamily="34" charset="0"/>
              </a:rPr>
              <a:t>Premises</a:t>
            </a:r>
            <a:br>
              <a:rPr lang="en-GB" sz="2400" dirty="0">
                <a:solidFill>
                  <a:schemeClr val="bg1">
                    <a:lumMod val="50000"/>
                  </a:schemeClr>
                </a:solidFill>
                <a:latin typeface="Arial" panose="020B0604020202020204" pitchFamily="34" charset="0"/>
                <a:cs typeface="Arial" panose="020B0604020202020204" pitchFamily="34" charset="0"/>
              </a:rPr>
            </a:br>
            <a:endParaRPr lang="en-GB" dirty="0">
              <a:solidFill>
                <a:schemeClr val="bg1">
                  <a:lumMod val="50000"/>
                </a:schemeClr>
              </a:solidFill>
            </a:endParaRPr>
          </a:p>
        </p:txBody>
      </p:sp>
      <p:sp>
        <p:nvSpPr>
          <p:cNvPr id="5" name="Foliennummernplatzhalter 4"/>
          <p:cNvSpPr>
            <a:spLocks noGrp="1"/>
          </p:cNvSpPr>
          <p:nvPr>
            <p:ph type="sldNum" sz="quarter" idx="4"/>
          </p:nvPr>
        </p:nvSpPr>
        <p:spPr/>
        <p:txBody>
          <a:bodyPr/>
          <a:lstStyle/>
          <a:p>
            <a:pPr>
              <a:defRPr/>
            </a:pPr>
            <a:r>
              <a:rPr lang="en-GB" dirty="0"/>
              <a:t>Page </a:t>
            </a:r>
            <a:fld id="{60C6FC8F-F53F-451F-A8A2-D6216BBA1303}" type="slidenum">
              <a:rPr lang="en-GB" smtClean="0"/>
              <a:pPr>
                <a:defRPr/>
              </a:pPr>
              <a:t>8</a:t>
            </a:fld>
            <a:endParaRPr lang="en-GB" dirty="0"/>
          </a:p>
        </p:txBody>
      </p:sp>
      <p:sp>
        <p:nvSpPr>
          <p:cNvPr id="6" name="Datumsplatzhalter 5"/>
          <p:cNvSpPr>
            <a:spLocks noGrp="1"/>
          </p:cNvSpPr>
          <p:nvPr>
            <p:ph type="dt" sz="half" idx="2"/>
          </p:nvPr>
        </p:nvSpPr>
        <p:spPr/>
        <p:txBody>
          <a:bodyPr/>
          <a:lstStyle/>
          <a:p>
            <a:pPr>
              <a:defRPr/>
            </a:pPr>
            <a:r>
              <a:rPr lang="en-GB" dirty="0"/>
              <a:t>2021-04-12</a:t>
            </a:r>
          </a:p>
        </p:txBody>
      </p:sp>
      <p:sp>
        <p:nvSpPr>
          <p:cNvPr id="17" name="Rechteck 16">
            <a:extLst>
              <a:ext uri="{FF2B5EF4-FFF2-40B4-BE49-F238E27FC236}">
                <a16:creationId xmlns:a16="http://schemas.microsoft.com/office/drawing/2014/main" id="{D3D1A0C9-3B42-40A9-B04A-81AC0704A30B}"/>
              </a:ext>
            </a:extLst>
          </p:cNvPr>
          <p:cNvSpPr/>
          <p:nvPr/>
        </p:nvSpPr>
        <p:spPr>
          <a:xfrm>
            <a:off x="811214" y="1631122"/>
            <a:ext cx="11008318" cy="4278094"/>
          </a:xfrm>
          <a:prstGeom prst="rect">
            <a:avLst/>
          </a:prstGeom>
        </p:spPr>
        <p:txBody>
          <a:bodyPr wrap="square">
            <a:spAutoFit/>
          </a:bodyPr>
          <a:lstStyle/>
          <a:p>
            <a:pPr marL="342900" indent="-342900">
              <a:buFont typeface="+mj-lt"/>
              <a:buAutoNum type="arabicPeriod"/>
            </a:pPr>
            <a:r>
              <a:rPr lang="en-GB" sz="1600" dirty="0">
                <a:latin typeface="Arial" panose="020B0604020202020204" pitchFamily="34" charset="0"/>
                <a:cs typeface="Arial" panose="020B0604020202020204" pitchFamily="34" charset="0"/>
              </a:rPr>
              <a:t>The trailer remains in the towed condition (except for the starting aid and except pushing forces that result from the dynamic conditions of the motor vehicle and trailer while driving)</a:t>
            </a:r>
          </a:p>
          <a:p>
            <a:pPr marL="342900" indent="-342900">
              <a:buFont typeface="+mj-lt"/>
              <a:buAutoNum type="arabicPeriod"/>
            </a:pPr>
            <a:endParaRPr lang="en-GB" sz="1600" dirty="0">
              <a:latin typeface="Arial" panose="020B0604020202020204" pitchFamily="34" charset="0"/>
              <a:cs typeface="Arial" panose="020B0604020202020204" pitchFamily="34" charset="0"/>
            </a:endParaRPr>
          </a:p>
          <a:p>
            <a:pPr marL="342900" indent="-342900">
              <a:buFont typeface="+mj-lt"/>
              <a:buAutoNum type="arabicPeriod"/>
            </a:pPr>
            <a:r>
              <a:rPr lang="en-GB" sz="1600" dirty="0">
                <a:latin typeface="Arial" panose="020B0604020202020204" pitchFamily="34" charset="0"/>
                <a:cs typeface="Arial" panose="020B0604020202020204" pitchFamily="34" charset="0"/>
              </a:rPr>
              <a:t>Longitudinal dynamics of the motor vehicle influences the working mode of a driven trailer (e.g. for recuperation and interaction with retarder etc.) depending on the capabilities of the driven trailer</a:t>
            </a:r>
          </a:p>
          <a:p>
            <a:pPr marL="342900" indent="-342900">
              <a:buFont typeface="+mj-lt"/>
              <a:buAutoNum type="arabicPeriod"/>
            </a:pPr>
            <a:endParaRPr lang="en-GB" sz="1600" dirty="0">
              <a:latin typeface="Arial" panose="020B0604020202020204" pitchFamily="34" charset="0"/>
              <a:cs typeface="Arial" panose="020B0604020202020204" pitchFamily="34" charset="0"/>
            </a:endParaRPr>
          </a:p>
          <a:p>
            <a:pPr marL="342900" indent="-342900">
              <a:buFont typeface="+mj-lt"/>
              <a:buAutoNum type="arabicPeriod"/>
            </a:pPr>
            <a:r>
              <a:rPr lang="en-GB" sz="1600" dirty="0">
                <a:latin typeface="Arial" panose="020B0604020202020204" pitchFamily="34" charset="0"/>
                <a:cs typeface="Arial" panose="020B0604020202020204" pitchFamily="34" charset="0"/>
              </a:rPr>
              <a:t>Motor vehicle and heavy trailers in a vehicle combination may communicate with each other</a:t>
            </a:r>
            <a:r>
              <a:rPr lang="en-GB" sz="1600" dirty="0">
                <a:cs typeface="Arial" panose="020B0604020202020204" pitchFamily="34" charset="0"/>
              </a:rPr>
              <a:t> (depending on the trailer category and driving modes)</a:t>
            </a:r>
            <a:endParaRPr lang="en-GB" sz="1600" dirty="0">
              <a:latin typeface="Arial" panose="020B0604020202020204" pitchFamily="34" charset="0"/>
              <a:cs typeface="Arial" panose="020B0604020202020204" pitchFamily="34" charset="0"/>
            </a:endParaRPr>
          </a:p>
          <a:p>
            <a:pPr marL="342900" indent="-342900">
              <a:buFont typeface="+mj-lt"/>
              <a:buAutoNum type="arabicPeriod"/>
            </a:pPr>
            <a:endParaRPr lang="en-GB" sz="1600" dirty="0">
              <a:latin typeface="Arial" panose="020B0604020202020204" pitchFamily="34" charset="0"/>
              <a:cs typeface="Arial" panose="020B0604020202020204" pitchFamily="34" charset="0"/>
            </a:endParaRPr>
          </a:p>
          <a:p>
            <a:pPr marL="342900" indent="-342900">
              <a:buFont typeface="+mj-lt"/>
              <a:buAutoNum type="arabicPeriod"/>
            </a:pPr>
            <a:r>
              <a:rPr lang="en-GB" sz="1600" dirty="0">
                <a:latin typeface="Arial" panose="020B0604020202020204" pitchFamily="34" charset="0"/>
                <a:cs typeface="Arial" panose="020B0604020202020204" pitchFamily="34" charset="0"/>
              </a:rPr>
              <a:t>Operating modes except for the starting aid are not subject to any speed restrictions, the speed range of the trailer propulsion can be identical to the speed range of the motor vehicle</a:t>
            </a:r>
          </a:p>
          <a:p>
            <a:pPr marL="342900" indent="-342900">
              <a:buFont typeface="+mj-lt"/>
              <a:buAutoNum type="arabicPeriod"/>
            </a:pPr>
            <a:endParaRPr lang="en-GB" sz="1600" dirty="0">
              <a:latin typeface="Arial" panose="020B0604020202020204" pitchFamily="34" charset="0"/>
              <a:cs typeface="Arial" panose="020B0604020202020204" pitchFamily="34" charset="0"/>
            </a:endParaRPr>
          </a:p>
          <a:p>
            <a:pPr marL="342900" indent="-342900">
              <a:buFont typeface="+mj-lt"/>
              <a:buAutoNum type="arabicPeriod"/>
            </a:pPr>
            <a:r>
              <a:rPr lang="en-GB" sz="1600" dirty="0">
                <a:latin typeface="Arial" panose="020B0604020202020204" pitchFamily="34" charset="0"/>
                <a:cs typeface="Arial" panose="020B0604020202020204" pitchFamily="34" charset="0"/>
              </a:rPr>
              <a:t>The vehicle combination must remain separable, i.e. Motor vehicles and trailers each have their own drive components</a:t>
            </a:r>
          </a:p>
          <a:p>
            <a:pPr marL="342900" indent="-342900">
              <a:buFont typeface="+mj-lt"/>
              <a:buAutoNum type="arabicPeriod"/>
            </a:pPr>
            <a:endParaRPr lang="en-GB" sz="1600" dirty="0">
              <a:latin typeface="Arial" panose="020B0604020202020204" pitchFamily="34" charset="0"/>
              <a:cs typeface="Arial" panose="020B0604020202020204" pitchFamily="34" charset="0"/>
            </a:endParaRPr>
          </a:p>
          <a:p>
            <a:pPr marL="342900" indent="-342900">
              <a:buFont typeface="+mj-lt"/>
              <a:buAutoNum type="arabicPeriod"/>
            </a:pPr>
            <a:r>
              <a:rPr lang="en-GB" sz="1600" dirty="0">
                <a:latin typeface="Arial" panose="020B0604020202020204" pitchFamily="34" charset="0"/>
                <a:cs typeface="Arial" panose="020B0604020202020204" pitchFamily="34" charset="0"/>
              </a:rPr>
              <a:t>Driven axles in trailers can have any type of propulsion (electrical, hydraulic ...) - specifications for this must be formulated in a technology-neutral manner</a:t>
            </a:r>
          </a:p>
        </p:txBody>
      </p:sp>
    </p:spTree>
    <p:extLst>
      <p:ext uri="{BB962C8B-B14F-4D97-AF65-F5344CB8AC3E}">
        <p14:creationId xmlns:p14="http://schemas.microsoft.com/office/powerpoint/2010/main" val="6320385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latin typeface="Arial" panose="020B0604020202020204" pitchFamily="34" charset="0"/>
                <a:cs typeface="Arial" panose="020B0604020202020204" pitchFamily="34" charset="0"/>
              </a:rPr>
              <a:t>Advanced axles in trailers</a:t>
            </a:r>
            <a:br>
              <a:rPr lang="en-GB" dirty="0">
                <a:latin typeface="Arial" panose="020B0604020202020204" pitchFamily="34" charset="0"/>
                <a:cs typeface="Arial" panose="020B0604020202020204" pitchFamily="34" charset="0"/>
              </a:rPr>
            </a:br>
            <a:r>
              <a:rPr lang="en-US" sz="2000" dirty="0">
                <a:solidFill>
                  <a:schemeClr val="bg1">
                    <a:lumMod val="50000"/>
                  </a:schemeClr>
                </a:solidFill>
                <a:latin typeface="Arial" panose="020B0604020202020204" pitchFamily="34" charset="0"/>
                <a:cs typeface="Arial" panose="020B0604020202020204" pitchFamily="34" charset="0"/>
              </a:rPr>
              <a:t>Today's bottleneck in the definition of trailers (RE.3/SR.1)</a:t>
            </a:r>
            <a:br>
              <a:rPr lang="en-GB" sz="2400" dirty="0">
                <a:solidFill>
                  <a:schemeClr val="bg1">
                    <a:lumMod val="50000"/>
                  </a:schemeClr>
                </a:solidFill>
                <a:latin typeface="Arial" panose="020B0604020202020204" pitchFamily="34" charset="0"/>
                <a:cs typeface="Arial" panose="020B0604020202020204" pitchFamily="34" charset="0"/>
              </a:rPr>
            </a:br>
            <a:endParaRPr lang="en-GB" dirty="0">
              <a:solidFill>
                <a:schemeClr val="bg1">
                  <a:lumMod val="50000"/>
                </a:schemeClr>
              </a:solidFill>
            </a:endParaRPr>
          </a:p>
        </p:txBody>
      </p:sp>
      <p:sp>
        <p:nvSpPr>
          <p:cNvPr id="5" name="Foliennummernplatzhalter 4"/>
          <p:cNvSpPr>
            <a:spLocks noGrp="1"/>
          </p:cNvSpPr>
          <p:nvPr>
            <p:ph type="sldNum" sz="quarter" idx="4"/>
          </p:nvPr>
        </p:nvSpPr>
        <p:spPr/>
        <p:txBody>
          <a:bodyPr/>
          <a:lstStyle/>
          <a:p>
            <a:pPr>
              <a:defRPr/>
            </a:pPr>
            <a:r>
              <a:rPr lang="en-GB" dirty="0"/>
              <a:t>Page </a:t>
            </a:r>
            <a:fld id="{60C6FC8F-F53F-451F-A8A2-D6216BBA1303}" type="slidenum">
              <a:rPr lang="en-GB" smtClean="0"/>
              <a:pPr>
                <a:defRPr/>
              </a:pPr>
              <a:t>9</a:t>
            </a:fld>
            <a:endParaRPr lang="en-GB" dirty="0"/>
          </a:p>
        </p:txBody>
      </p:sp>
      <p:sp>
        <p:nvSpPr>
          <p:cNvPr id="6" name="Datumsplatzhalter 5"/>
          <p:cNvSpPr>
            <a:spLocks noGrp="1"/>
          </p:cNvSpPr>
          <p:nvPr>
            <p:ph type="dt" sz="half" idx="2"/>
          </p:nvPr>
        </p:nvSpPr>
        <p:spPr/>
        <p:txBody>
          <a:bodyPr/>
          <a:lstStyle/>
          <a:p>
            <a:pPr>
              <a:defRPr/>
            </a:pPr>
            <a:r>
              <a:rPr lang="en-GB" dirty="0"/>
              <a:t>2021-04-12</a:t>
            </a:r>
          </a:p>
        </p:txBody>
      </p:sp>
      <p:sp>
        <p:nvSpPr>
          <p:cNvPr id="9" name="Textfeld 8">
            <a:extLst>
              <a:ext uri="{FF2B5EF4-FFF2-40B4-BE49-F238E27FC236}">
                <a16:creationId xmlns:a16="http://schemas.microsoft.com/office/drawing/2014/main" id="{51D440E5-9013-489A-9D01-48F3D2901D20}"/>
              </a:ext>
            </a:extLst>
          </p:cNvPr>
          <p:cNvSpPr txBox="1"/>
          <p:nvPr/>
        </p:nvSpPr>
        <p:spPr>
          <a:xfrm>
            <a:off x="599768" y="1377699"/>
            <a:ext cx="11228438" cy="4247317"/>
          </a:xfrm>
          <a:prstGeom prst="rect">
            <a:avLst/>
          </a:prstGeom>
          <a:noFill/>
        </p:spPr>
        <p:txBody>
          <a:bodyPr wrap="square">
            <a:spAutoFit/>
          </a:bodyPr>
          <a:lstStyle/>
          <a:p>
            <a:pPr marL="630238" marR="719455" indent="-630238" algn="just">
              <a:spcAft>
                <a:spcPts val="0"/>
              </a:spcAft>
            </a:pPr>
            <a:r>
              <a:rPr lang="en-GB" sz="1800" i="1" dirty="0">
                <a:effectLst/>
                <a:latin typeface="Times New Roman" panose="02020603050405020304" pitchFamily="18" charset="0"/>
                <a:ea typeface="Times New Roman" panose="02020603050405020304" pitchFamily="18" charset="0"/>
                <a:cs typeface="Times New Roman" panose="02020603050405020304" pitchFamily="18" charset="0"/>
              </a:rPr>
              <a:t>Paragraph 1.5</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de-DE" sz="1800" dirty="0">
              <a:effectLst/>
              <a:latin typeface="Times New Roman" panose="02020603050405020304" pitchFamily="18" charset="0"/>
              <a:ea typeface="Times New Roman" panose="02020603050405020304" pitchFamily="18" charset="0"/>
            </a:endParaRPr>
          </a:p>
          <a:p>
            <a:pPr algn="just">
              <a:spcAft>
                <a:spcPts val="0"/>
              </a:spcAft>
            </a:pP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GB" sz="1800" dirty="0">
                <a:effectLst/>
                <a:latin typeface="Times New Roman" panose="02020603050405020304" pitchFamily="18" charset="0"/>
                <a:ea typeface="Times New Roman" panose="02020603050405020304" pitchFamily="18" charset="0"/>
              </a:rPr>
              <a:t>1.5.	"Trailer" means any </a:t>
            </a:r>
            <a:r>
              <a:rPr lang="en-GB" sz="1800" b="1" dirty="0">
                <a:solidFill>
                  <a:srgbClr val="FF0000"/>
                </a:solidFill>
                <a:effectLst/>
                <a:latin typeface="Times New Roman" panose="02020603050405020304" pitchFamily="18" charset="0"/>
                <a:ea typeface="Times New Roman" panose="02020603050405020304" pitchFamily="18" charset="0"/>
              </a:rPr>
              <a:t>non-self propelled </a:t>
            </a:r>
            <a:r>
              <a:rPr lang="en-GB" sz="1800" dirty="0">
                <a:effectLst/>
                <a:latin typeface="Times New Roman" panose="02020603050405020304" pitchFamily="18" charset="0"/>
                <a:ea typeface="Times New Roman" panose="02020603050405020304" pitchFamily="18" charset="0"/>
              </a:rPr>
              <a:t>vehicle, which is designed and constructed to be towed by a power driven vehicle and includes semi-trailers.”</a:t>
            </a:r>
            <a:endParaRPr lang="de-DE" sz="1800" dirty="0">
              <a:effectLst/>
              <a:latin typeface="Times New Roman" panose="02020603050405020304" pitchFamily="18" charset="0"/>
              <a:ea typeface="Times New Roman" panose="02020603050405020304" pitchFamily="18" charset="0"/>
            </a:endParaRPr>
          </a:p>
          <a:p>
            <a:pPr algn="just">
              <a:spcAft>
                <a:spcPts val="0"/>
              </a:spcAft>
            </a:pPr>
            <a:r>
              <a:rPr lang="en-GB" sz="1800" b="1" dirty="0">
                <a:effectLst/>
                <a:latin typeface="Times New Roman" panose="02020603050405020304" pitchFamily="18" charset="0"/>
                <a:ea typeface="Times New Roman" panose="02020603050405020304" pitchFamily="18" charset="0"/>
              </a:rPr>
              <a:t> </a:t>
            </a:r>
            <a:endParaRPr lang="de-DE" sz="1800" dirty="0">
              <a:effectLst/>
              <a:latin typeface="Times New Roman" panose="02020603050405020304" pitchFamily="18" charset="0"/>
              <a:ea typeface="Times New Roman" panose="02020603050405020304" pitchFamily="18" charset="0"/>
            </a:endParaRPr>
          </a:p>
          <a:p>
            <a:pPr marL="630238" marR="719455" indent="-630238" algn="just">
              <a:spcAft>
                <a:spcPts val="0"/>
              </a:spcAft>
            </a:pPr>
            <a:r>
              <a:rPr lang="en-GB" sz="1800" i="1" dirty="0">
                <a:effectLst/>
                <a:latin typeface="Times New Roman" panose="02020603050405020304" pitchFamily="18" charset="0"/>
                <a:ea typeface="Times New Roman" panose="02020603050405020304" pitchFamily="18" charset="0"/>
                <a:cs typeface="Times New Roman" panose="02020603050405020304" pitchFamily="18" charset="0"/>
              </a:rPr>
              <a:t>Paragraph 1.8</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GB" sz="1800" b="1" dirty="0">
                <a:effectLst/>
                <a:latin typeface="Times New Roman" panose="02020603050405020304" pitchFamily="18" charset="0"/>
                <a:ea typeface="Times New Roman" panose="02020603050405020304" pitchFamily="18" charset="0"/>
              </a:rPr>
              <a:t> </a:t>
            </a:r>
            <a:endParaRPr lang="de-DE" sz="1800" dirty="0">
              <a:effectLst/>
              <a:latin typeface="Times New Roman" panose="02020603050405020304" pitchFamily="18" charset="0"/>
              <a:ea typeface="Times New Roman" panose="02020603050405020304" pitchFamily="18" charset="0"/>
            </a:endParaRPr>
          </a:p>
          <a:p>
            <a:pPr algn="just">
              <a:spcAft>
                <a:spcPts val="0"/>
              </a:spcAft>
            </a:pPr>
            <a:r>
              <a:rPr lang="en-GB" sz="1800" dirty="0">
                <a:effectLst/>
                <a:latin typeface="Times New Roman" panose="02020603050405020304" pitchFamily="18" charset="0"/>
                <a:ea typeface="Times New Roman" panose="02020603050405020304" pitchFamily="18" charset="0"/>
              </a:rPr>
              <a:t>“1.8.	"Road tractor" means road motor vehicle designed, exclusively or primarily, to haul other road vehicles </a:t>
            </a:r>
            <a:r>
              <a:rPr lang="en-GB" sz="1800" b="1" dirty="0">
                <a:solidFill>
                  <a:srgbClr val="FF0000"/>
                </a:solidFill>
                <a:effectLst/>
                <a:latin typeface="Times New Roman" panose="02020603050405020304" pitchFamily="18" charset="0"/>
                <a:ea typeface="Times New Roman" panose="02020603050405020304" pitchFamily="18" charset="0"/>
              </a:rPr>
              <a:t>which are not power-driven </a:t>
            </a:r>
            <a:r>
              <a:rPr lang="en-GB" sz="1800" dirty="0">
                <a:effectLst/>
                <a:latin typeface="Times New Roman" panose="02020603050405020304" pitchFamily="18" charset="0"/>
                <a:ea typeface="Times New Roman" panose="02020603050405020304" pitchFamily="18" charset="0"/>
              </a:rPr>
              <a:t>(mainly semi–trailers).”</a:t>
            </a:r>
          </a:p>
          <a:p>
            <a:pPr algn="just">
              <a:spcAft>
                <a:spcPts val="0"/>
              </a:spcAft>
            </a:pPr>
            <a:endParaRPr lang="en-GB" sz="1800" dirty="0">
              <a:latin typeface="Times New Roman" panose="02020603050405020304" pitchFamily="18" charset="0"/>
              <a:ea typeface="Times New Roman" panose="02020603050405020304" pitchFamily="18" charset="0"/>
            </a:endParaRPr>
          </a:p>
          <a:p>
            <a:pPr marL="630238" marR="719455" indent="-630238" algn="just">
              <a:spcAft>
                <a:spcPts val="0"/>
              </a:spcAft>
            </a:pPr>
            <a:r>
              <a:rPr lang="en-GB" sz="1800" i="1" dirty="0">
                <a:effectLst/>
                <a:latin typeface="Times New Roman" panose="02020603050405020304" pitchFamily="18" charset="0"/>
                <a:ea typeface="Times New Roman" panose="02020603050405020304" pitchFamily="18" charset="0"/>
                <a:cs typeface="Times New Roman" panose="02020603050405020304" pitchFamily="18" charset="0"/>
              </a:rPr>
              <a:t>Paragraphs 2.4.5.1 to 2.4.5.3</a:t>
            </a: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de-DE" sz="1800" dirty="0">
              <a:effectLst/>
              <a:latin typeface="Times New Roman" panose="02020603050405020304" pitchFamily="18" charset="0"/>
              <a:ea typeface="Times New Roman" panose="02020603050405020304" pitchFamily="18" charset="0"/>
            </a:endParaRPr>
          </a:p>
          <a:p>
            <a:pPr algn="just">
              <a:spcAft>
                <a:spcPts val="0"/>
              </a:spcAft>
            </a:pPr>
            <a:r>
              <a:rPr lang="en-US" sz="1800" b="1" dirty="0">
                <a:effectLst/>
                <a:latin typeface="Times New Roman" panose="02020603050405020304" pitchFamily="18" charset="0"/>
                <a:ea typeface="Times New Roman" panose="02020603050405020304" pitchFamily="18" charset="0"/>
              </a:rPr>
              <a:t> </a:t>
            </a:r>
            <a:r>
              <a:rPr lang="en-GB" sz="1800" dirty="0">
                <a:effectLst/>
                <a:latin typeface="Times New Roman" panose="02020603050405020304" pitchFamily="18" charset="0"/>
                <a:ea typeface="Times New Roman" panose="02020603050405020304" pitchFamily="18" charset="0"/>
              </a:rPr>
              <a:t>“2.4.5.1. 	"Semi–trailer": A towed vehicle, in which the axle(s) is (are) positioned behind the centre of gravity of the vehicle (when uniformly loaded), and which is equipped with a connecting device permitting horizontal and vertical forces to be transmitted to the towing vehicle. One or more of the axles may be driven </a:t>
            </a:r>
            <a:r>
              <a:rPr lang="en-GB" sz="1800" b="1" dirty="0">
                <a:solidFill>
                  <a:srgbClr val="FF0000"/>
                </a:solidFill>
                <a:effectLst/>
                <a:latin typeface="Times New Roman" panose="02020603050405020304" pitchFamily="18" charset="0"/>
                <a:ea typeface="Times New Roman" panose="02020603050405020304" pitchFamily="18" charset="0"/>
              </a:rPr>
              <a:t>by the towing vehicle</a:t>
            </a:r>
            <a:r>
              <a:rPr lang="en-GB" sz="1800" dirty="0">
                <a:effectLst/>
                <a:latin typeface="Times New Roman" panose="02020603050405020304" pitchFamily="18" charset="0"/>
                <a:ea typeface="Times New Roman" panose="02020603050405020304" pitchFamily="18" charset="0"/>
              </a:rPr>
              <a:t>. </a:t>
            </a:r>
            <a:endParaRPr lang="en-GB" sz="1800" b="1" dirty="0">
              <a:effectLst/>
              <a:latin typeface="Times New Roman" panose="02020603050405020304" pitchFamily="18" charset="0"/>
              <a:ea typeface="Times New Roman" panose="02020603050405020304" pitchFamily="18" charset="0"/>
            </a:endParaRPr>
          </a:p>
          <a:p>
            <a:pPr algn="just">
              <a:spcAft>
                <a:spcPts val="0"/>
              </a:spcAft>
            </a:pPr>
            <a:endParaRPr lang="en-GB" sz="1800" b="1" dirty="0">
              <a:latin typeface="Times New Roman" panose="02020603050405020304" pitchFamily="18" charset="0"/>
              <a:ea typeface="Times New Roman" panose="02020603050405020304" pitchFamily="18" charset="0"/>
            </a:endParaRPr>
          </a:p>
          <a:p>
            <a:pPr algn="just">
              <a:spcAft>
                <a:spcPts val="0"/>
              </a:spcAft>
            </a:pPr>
            <a:r>
              <a:rPr lang="en-GB" sz="1800" dirty="0">
                <a:effectLst/>
                <a:latin typeface="Times New Roman" panose="02020603050405020304" pitchFamily="18" charset="0"/>
                <a:ea typeface="Times New Roman" panose="02020603050405020304" pitchFamily="18" charset="0"/>
              </a:rPr>
              <a:t>“2.4.5.2.</a:t>
            </a:r>
            <a:r>
              <a:rPr lang="en-GB" sz="1800" b="1" dirty="0">
                <a:effectLst/>
                <a:latin typeface="Times New Roman" panose="02020603050405020304" pitchFamily="18" charset="0"/>
                <a:ea typeface="Times New Roman" panose="02020603050405020304" pitchFamily="18" charset="0"/>
              </a:rPr>
              <a:t> </a:t>
            </a:r>
            <a:r>
              <a:rPr lang="en-GB" sz="1800" dirty="0">
                <a:effectLst/>
                <a:latin typeface="Times New Roman" panose="02020603050405020304" pitchFamily="18" charset="0"/>
                <a:ea typeface="Times New Roman" panose="02020603050405020304" pitchFamily="18" charset="0"/>
              </a:rPr>
              <a:t>and 2.4.5.3.   … similar to 2.4.5.1.</a:t>
            </a:r>
            <a:endParaRPr lang="de-DE" sz="1800" dirty="0">
              <a:effectLst/>
              <a:latin typeface="Times New Roman" panose="02020603050405020304" pitchFamily="18" charset="0"/>
              <a:ea typeface="Times New Roman" panose="02020603050405020304" pitchFamily="18" charset="0"/>
            </a:endParaRPr>
          </a:p>
          <a:p>
            <a:pPr algn="just">
              <a:spcAft>
                <a:spcPts val="0"/>
              </a:spcAft>
            </a:pPr>
            <a:endParaRPr lang="de-DE" sz="1800" dirty="0">
              <a:effectLst/>
              <a:latin typeface="Times New Roman" panose="02020603050405020304" pitchFamily="18" charset="0"/>
              <a:ea typeface="Times New Roman" panose="02020603050405020304" pitchFamily="18" charset="0"/>
            </a:endParaRPr>
          </a:p>
        </p:txBody>
      </p:sp>
      <p:sp>
        <p:nvSpPr>
          <p:cNvPr id="4" name="Textfeld 3">
            <a:extLst>
              <a:ext uri="{FF2B5EF4-FFF2-40B4-BE49-F238E27FC236}">
                <a16:creationId xmlns:a16="http://schemas.microsoft.com/office/drawing/2014/main" id="{6C307287-9BD6-49E7-BA8D-239C798BB502}"/>
              </a:ext>
            </a:extLst>
          </p:cNvPr>
          <p:cNvSpPr txBox="1"/>
          <p:nvPr/>
        </p:nvSpPr>
        <p:spPr>
          <a:xfrm>
            <a:off x="5634601" y="2089354"/>
            <a:ext cx="5760474" cy="523220"/>
          </a:xfrm>
          <a:prstGeom prst="rect">
            <a:avLst/>
          </a:prstGeom>
          <a:solidFill>
            <a:srgbClr val="FFE1E1"/>
          </a:solidFill>
          <a:ln>
            <a:solidFill>
              <a:srgbClr val="FF0000"/>
            </a:solidFill>
          </a:ln>
        </p:spPr>
        <p:txBody>
          <a:bodyPr wrap="square" rtlCol="0">
            <a:spAutoFit/>
          </a:bodyPr>
          <a:lstStyle/>
          <a:p>
            <a:r>
              <a:rPr lang="en-GB" sz="1400" dirty="0"/>
              <a:t>A trailer with a driven axle has a kind of propulsion independent from the motor vehicle and may self propelled but furthermore towed</a:t>
            </a:r>
          </a:p>
        </p:txBody>
      </p:sp>
      <p:cxnSp>
        <p:nvCxnSpPr>
          <p:cNvPr id="8" name="Gerader Verbinder 7">
            <a:extLst>
              <a:ext uri="{FF2B5EF4-FFF2-40B4-BE49-F238E27FC236}">
                <a16:creationId xmlns:a16="http://schemas.microsoft.com/office/drawing/2014/main" id="{B9867401-30E0-4321-8CB4-849EC6EA1728}"/>
              </a:ext>
            </a:extLst>
          </p:cNvPr>
          <p:cNvCxnSpPr>
            <a:cxnSpLocks/>
            <a:endCxn id="4" idx="1"/>
          </p:cNvCxnSpPr>
          <p:nvPr/>
        </p:nvCxnSpPr>
        <p:spPr bwMode="auto">
          <a:xfrm>
            <a:off x="4807974" y="1976284"/>
            <a:ext cx="826627" cy="374680"/>
          </a:xfrm>
          <a:prstGeom prst="line">
            <a:avLst/>
          </a:prstGeom>
          <a:solidFill>
            <a:schemeClr val="accent1"/>
          </a:solidFill>
          <a:ln w="9525" cap="flat" cmpd="sng" algn="ctr">
            <a:solidFill>
              <a:srgbClr val="FF0000"/>
            </a:solidFill>
            <a:prstDash val="solid"/>
            <a:round/>
            <a:headEnd type="none" w="med" len="med"/>
            <a:tailEnd type="none" w="med" len="med"/>
          </a:ln>
          <a:effectLst/>
        </p:spPr>
      </p:cxnSp>
      <p:sp>
        <p:nvSpPr>
          <p:cNvPr id="12" name="Textfeld 11">
            <a:extLst>
              <a:ext uri="{FF2B5EF4-FFF2-40B4-BE49-F238E27FC236}">
                <a16:creationId xmlns:a16="http://schemas.microsoft.com/office/drawing/2014/main" id="{EA075011-BFE0-416B-A7E4-E05FF2DBCD0A}"/>
              </a:ext>
            </a:extLst>
          </p:cNvPr>
          <p:cNvSpPr txBox="1"/>
          <p:nvPr/>
        </p:nvSpPr>
        <p:spPr>
          <a:xfrm>
            <a:off x="5904988" y="3239747"/>
            <a:ext cx="5760474" cy="523220"/>
          </a:xfrm>
          <a:prstGeom prst="rect">
            <a:avLst/>
          </a:prstGeom>
          <a:solidFill>
            <a:srgbClr val="FFE1E1"/>
          </a:solidFill>
          <a:ln>
            <a:solidFill>
              <a:srgbClr val="FF0000"/>
            </a:solidFill>
          </a:ln>
        </p:spPr>
        <p:txBody>
          <a:bodyPr wrap="square" rtlCol="0">
            <a:spAutoFit/>
          </a:bodyPr>
          <a:lstStyle/>
          <a:p>
            <a:r>
              <a:rPr lang="en-GB" sz="1400" dirty="0"/>
              <a:t>A trailer with a driven axle is power-driven although not with the same power as the motor vehicle</a:t>
            </a:r>
          </a:p>
        </p:txBody>
      </p:sp>
      <p:cxnSp>
        <p:nvCxnSpPr>
          <p:cNvPr id="13" name="Gerader Verbinder 12">
            <a:extLst>
              <a:ext uri="{FF2B5EF4-FFF2-40B4-BE49-F238E27FC236}">
                <a16:creationId xmlns:a16="http://schemas.microsoft.com/office/drawing/2014/main" id="{B491524F-15CB-4C4D-9586-60B586230AC3}"/>
              </a:ext>
            </a:extLst>
          </p:cNvPr>
          <p:cNvCxnSpPr>
            <a:cxnSpLocks/>
            <a:endCxn id="12" idx="1"/>
          </p:cNvCxnSpPr>
          <p:nvPr/>
        </p:nvCxnSpPr>
        <p:spPr bwMode="auto">
          <a:xfrm>
            <a:off x="2231564" y="3301653"/>
            <a:ext cx="3673424" cy="199704"/>
          </a:xfrm>
          <a:prstGeom prst="line">
            <a:avLst/>
          </a:prstGeom>
          <a:solidFill>
            <a:schemeClr val="accent1"/>
          </a:solidFill>
          <a:ln w="9525" cap="flat" cmpd="sng" algn="ctr">
            <a:solidFill>
              <a:srgbClr val="FF0000"/>
            </a:solidFill>
            <a:prstDash val="solid"/>
            <a:round/>
            <a:headEnd type="none" w="med" len="med"/>
            <a:tailEnd type="none" w="med" len="med"/>
          </a:ln>
          <a:effectLst/>
        </p:spPr>
      </p:cxnSp>
      <p:sp>
        <p:nvSpPr>
          <p:cNvPr id="16" name="Textfeld 15">
            <a:extLst>
              <a:ext uri="{FF2B5EF4-FFF2-40B4-BE49-F238E27FC236}">
                <a16:creationId xmlns:a16="http://schemas.microsoft.com/office/drawing/2014/main" id="{1D12E594-E0E7-4A7F-B315-D16B16C7BA1F}"/>
              </a:ext>
            </a:extLst>
          </p:cNvPr>
          <p:cNvSpPr txBox="1"/>
          <p:nvPr/>
        </p:nvSpPr>
        <p:spPr>
          <a:xfrm>
            <a:off x="6057388" y="5101795"/>
            <a:ext cx="5760474" cy="738664"/>
          </a:xfrm>
          <a:prstGeom prst="rect">
            <a:avLst/>
          </a:prstGeom>
          <a:solidFill>
            <a:srgbClr val="FFE1E1"/>
          </a:solidFill>
          <a:ln>
            <a:solidFill>
              <a:srgbClr val="FF0000"/>
            </a:solidFill>
          </a:ln>
        </p:spPr>
        <p:txBody>
          <a:bodyPr wrap="square" rtlCol="0">
            <a:spAutoFit/>
          </a:bodyPr>
          <a:lstStyle/>
          <a:p>
            <a:r>
              <a:rPr lang="en-GB" sz="1400" dirty="0"/>
              <a:t>A driven axle in a trailer (e.g. electric axles) operates independent from the towing vehicle as a separate device without force transmission from the tractors engine.</a:t>
            </a:r>
          </a:p>
        </p:txBody>
      </p:sp>
      <p:cxnSp>
        <p:nvCxnSpPr>
          <p:cNvPr id="17" name="Gerader Verbinder 16">
            <a:extLst>
              <a:ext uri="{FF2B5EF4-FFF2-40B4-BE49-F238E27FC236}">
                <a16:creationId xmlns:a16="http://schemas.microsoft.com/office/drawing/2014/main" id="{04E1B0A9-ECBA-45EF-8665-5C7D74FED2FE}"/>
              </a:ext>
            </a:extLst>
          </p:cNvPr>
          <p:cNvCxnSpPr>
            <a:cxnSpLocks/>
            <a:endCxn id="16" idx="0"/>
          </p:cNvCxnSpPr>
          <p:nvPr/>
        </p:nvCxnSpPr>
        <p:spPr bwMode="auto">
          <a:xfrm flipH="1">
            <a:off x="8937625" y="4713656"/>
            <a:ext cx="432517" cy="388139"/>
          </a:xfrm>
          <a:prstGeom prst="line">
            <a:avLst/>
          </a:prstGeom>
          <a:solidFill>
            <a:schemeClr val="accent1"/>
          </a:solidFill>
          <a:ln w="9525" cap="flat" cmpd="sng" algn="ctr">
            <a:solidFill>
              <a:srgbClr val="FF0000"/>
            </a:solidFill>
            <a:prstDash val="solid"/>
            <a:round/>
            <a:headEnd type="none" w="med" len="med"/>
            <a:tailEnd type="none" w="med" len="med"/>
          </a:ln>
          <a:effectLst/>
        </p:spPr>
      </p:cxnSp>
    </p:spTree>
    <p:extLst>
      <p:ext uri="{BB962C8B-B14F-4D97-AF65-F5344CB8AC3E}">
        <p14:creationId xmlns:p14="http://schemas.microsoft.com/office/powerpoint/2010/main" val="1941441447"/>
      </p:ext>
    </p:extLst>
  </p:cSld>
  <p:clrMapOvr>
    <a:masterClrMapping/>
  </p:clrMapOvr>
</p:sld>
</file>

<file path=ppt/theme/theme1.xml><?xml version="1.0" encoding="utf-8"?>
<a:theme xmlns:a="http://schemas.openxmlformats.org/drawingml/2006/main" name="Blank">
  <a:themeElements>
    <a:clrScheme name="VDA dg">
      <a:dk1>
        <a:sysClr val="windowText" lastClr="000000"/>
      </a:dk1>
      <a:lt1>
        <a:sysClr val="window" lastClr="FFFFFF"/>
      </a:lt1>
      <a:dk2>
        <a:srgbClr val="000000"/>
      </a:dk2>
      <a:lt2>
        <a:srgbClr val="A4B7BA"/>
      </a:lt2>
      <a:accent1>
        <a:srgbClr val="00693A"/>
      </a:accent1>
      <a:accent2>
        <a:srgbClr val="00566A"/>
      </a:accent2>
      <a:accent3>
        <a:srgbClr val="364C55"/>
      </a:accent3>
      <a:accent4>
        <a:srgbClr val="B45000"/>
      </a:accent4>
      <a:accent5>
        <a:srgbClr val="CCA600"/>
      </a:accent5>
      <a:accent6>
        <a:srgbClr val="7F7F7F"/>
      </a:accent6>
      <a:hlink>
        <a:srgbClr val="7C4E89"/>
      </a:hlink>
      <a:folHlink>
        <a:srgbClr val="B20A26"/>
      </a:folHlink>
    </a:clrScheme>
    <a:fontScheme name="090618_powerpoint_VDA">
      <a:majorFont>
        <a:latin typeface="Arial"/>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400" b="0" i="0" u="none" strike="noStrike" cap="none" normalizeH="0" baseline="0">
            <a:ln>
              <a:noFill/>
            </a:ln>
            <a:solidFill>
              <a:schemeClr val="tx1"/>
            </a:solidFill>
            <a:effectLst/>
            <a:latin typeface="Arial" pitchFamily="98" charset="0"/>
            <a:ea typeface="ヒラギノ角ゴ Pro W3" pitchFamily="98" charset="-128"/>
            <a:cs typeface="ヒラギノ角ゴ Pro W3" pitchFamily="9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400" b="0" i="0" u="none" strike="noStrike" cap="none" normalizeH="0" baseline="0">
            <a:ln>
              <a:noFill/>
            </a:ln>
            <a:solidFill>
              <a:schemeClr val="tx1"/>
            </a:solidFill>
            <a:effectLst/>
            <a:latin typeface="Arial" pitchFamily="98" charset="0"/>
            <a:ea typeface="ヒラギノ角ゴ Pro W3" pitchFamily="98" charset="-128"/>
            <a:cs typeface="ヒラギノ角ゴ Pro W3" pitchFamily="98" charset="-128"/>
          </a:defRPr>
        </a:defPPr>
      </a:lstStyle>
    </a:lnDef>
  </a:objectDefaults>
  <a:extraClrSchemeLst>
    <a:extraClrScheme>
      <a:clrScheme name="VDA Flaechenfarben Basis">
        <a:dk1>
          <a:sysClr val="windowText" lastClr="000000"/>
        </a:dk1>
        <a:lt1>
          <a:sysClr val="window" lastClr="FFFFFF"/>
        </a:lt1>
        <a:dk2>
          <a:srgbClr val="000000"/>
        </a:dk2>
        <a:lt2>
          <a:srgbClr val="A4B7BA"/>
        </a:lt2>
        <a:accent1>
          <a:srgbClr val="00693A"/>
        </a:accent1>
        <a:accent2>
          <a:srgbClr val="00566A"/>
        </a:accent2>
        <a:accent3>
          <a:srgbClr val="364C55"/>
        </a:accent3>
        <a:accent4>
          <a:srgbClr val="B45000"/>
        </a:accent4>
        <a:accent5>
          <a:srgbClr val="CCA600"/>
        </a:accent5>
        <a:accent6>
          <a:srgbClr val="FFFFFF"/>
        </a:accent6>
        <a:hlink>
          <a:srgbClr val="7C4E89"/>
        </a:hlink>
        <a:folHlink>
          <a:srgbClr val="B20A26"/>
        </a:folHlink>
      </a:clrScheme>
      <a:clrMap bg1="lt1" tx1="dk1" bg2="lt2" tx2="dk2" accent1="accent1" accent2="accent2" accent3="accent3" accent4="accent4" accent5="accent5" accent6="accent6" hlink="hlink" folHlink="folHlink"/>
    </a:extraClrScheme>
    <a:extraClrScheme>
      <a:clrScheme name="VDA Flaechenfarben 20%">
        <a:dk1>
          <a:sysClr val="windowText" lastClr="000000"/>
        </a:dk1>
        <a:lt1>
          <a:sysClr val="window" lastClr="FFFFFF"/>
        </a:lt1>
        <a:dk2>
          <a:srgbClr val="000000"/>
        </a:dk2>
        <a:lt2>
          <a:srgbClr val="A4B7BA"/>
        </a:lt2>
        <a:accent1>
          <a:srgbClr val="C9DED1"/>
        </a:accent1>
        <a:accent2>
          <a:srgbClr val="C0D9DF"/>
        </a:accent2>
        <a:accent3>
          <a:srgbClr val="D3DCE1"/>
        </a:accent3>
        <a:accent4>
          <a:srgbClr val="F2DAC7"/>
        </a:accent4>
        <a:accent5>
          <a:srgbClr val="F6ECD0"/>
        </a:accent5>
        <a:accent6>
          <a:srgbClr val="FFFFFF"/>
        </a:accent6>
        <a:hlink>
          <a:srgbClr val="7C4E89"/>
        </a:hlink>
        <a:folHlink>
          <a:srgbClr val="B20A26"/>
        </a:folHlink>
      </a:clrScheme>
      <a:clrMap bg1="lt1" tx1="dk1" bg2="lt2" tx2="dk2" accent1="accent1" accent2="accent2" accent3="accent3" accent4="accent4" accent5="accent5" accent6="accent6" hlink="hlink" folHlink="folHlink"/>
    </a:extraClrScheme>
    <a:extraClrScheme>
      <a:clrScheme name="VDA Flaechenfarben 40%">
        <a:dk1>
          <a:sysClr val="windowText" lastClr="000000"/>
        </a:dk1>
        <a:lt1>
          <a:sysClr val="window" lastClr="FFFFFF"/>
        </a:lt1>
        <a:dk2>
          <a:srgbClr val="000000"/>
        </a:dk2>
        <a:lt2>
          <a:srgbClr val="A4B7BA"/>
        </a:lt2>
        <a:accent1>
          <a:srgbClr val="92BCA3"/>
        </a:accent1>
        <a:accent2>
          <a:srgbClr val="85B4BF"/>
        </a:accent2>
        <a:accent3>
          <a:srgbClr val="A7B8C0"/>
        </a:accent3>
        <a:accent4>
          <a:srgbClr val="E3B692"/>
        </a:accent4>
        <a:accent5>
          <a:srgbClr val="ECD9A1"/>
        </a:accent5>
        <a:accent6>
          <a:srgbClr val="FFFFFF"/>
        </a:accent6>
        <a:hlink>
          <a:srgbClr val="7C4E89"/>
        </a:hlink>
        <a:folHlink>
          <a:srgbClr val="B20A26"/>
        </a:folHlink>
      </a:clrScheme>
      <a:clrMap bg1="lt1" tx1="dk1" bg2="lt2" tx2="dk2" accent1="accent1" accent2="accent2" accent3="accent3" accent4="accent4" accent5="accent5" accent6="accent6" hlink="hlink" folHlink="folHlink"/>
    </a:extraClrScheme>
    <a:extraClrScheme>
      <a:clrScheme name="VDA Flaechenfarben 60%">
        <a:dk1>
          <a:sysClr val="windowText" lastClr="000000"/>
        </a:dk1>
        <a:lt1>
          <a:sysClr val="window" lastClr="FFFFFF"/>
        </a:lt1>
        <a:dk2>
          <a:srgbClr val="000000"/>
        </a:dk2>
        <a:lt2>
          <a:srgbClr val="A4B7BA"/>
        </a:lt2>
        <a:accent1>
          <a:srgbClr val="559D79"/>
        </a:accent1>
        <a:accent2>
          <a:srgbClr val="42909F"/>
        </a:accent2>
        <a:accent3>
          <a:srgbClr val="80959F"/>
        </a:accent3>
        <a:accent4>
          <a:srgbClr val="D49260"/>
        </a:accent4>
        <a:accent5>
          <a:srgbClr val="E3C771"/>
        </a:accent5>
        <a:accent6>
          <a:srgbClr val="FFFFFF"/>
        </a:accent6>
        <a:hlink>
          <a:srgbClr val="7C4E89"/>
        </a:hlink>
        <a:folHlink>
          <a:srgbClr val="B20A26"/>
        </a:folHlink>
      </a:clrScheme>
      <a:clrMap bg1="lt1" tx1="dk1" bg2="lt2" tx2="dk2" accent1="accent1" accent2="accent2" accent3="accent3" accent4="accent4" accent5="accent5" accent6="accent6" hlink="hlink" folHlink="folHlink"/>
    </a:extraClrScheme>
    <a:extraClrScheme>
      <a:clrScheme name="VDA Flaechenfarben 80%">
        <a:dk1>
          <a:sysClr val="windowText" lastClr="000000"/>
        </a:dk1>
        <a:lt1>
          <a:sysClr val="window" lastClr="FFFFFF"/>
        </a:lt1>
        <a:dk2>
          <a:srgbClr val="000000"/>
        </a:dk2>
        <a:lt2>
          <a:srgbClr val="A4B7BA"/>
        </a:lt2>
        <a:accent1>
          <a:srgbClr val="008155"/>
        </a:accent1>
        <a:accent2>
          <a:srgbClr val="007081"/>
        </a:accent2>
        <a:accent3>
          <a:srgbClr val="5A727B"/>
        </a:accent3>
        <a:accent4>
          <a:srgbClr val="C56F32"/>
        </a:accent4>
        <a:accent5>
          <a:srgbClr val="D8B63B"/>
        </a:accent5>
        <a:accent6>
          <a:srgbClr val="FFFFFF"/>
        </a:accent6>
        <a:hlink>
          <a:srgbClr val="7C4E89"/>
        </a:hlink>
        <a:folHlink>
          <a:srgbClr val="B20A26"/>
        </a:folHlink>
      </a:clrScheme>
      <a:clrMap bg1="lt1" tx1="dk1" bg2="lt2" tx2="dk2" accent1="accent1" accent2="accent2" accent3="accent3" accent4="accent4" accent5="accent5" accent6="accent6" hlink="hlink" folHlink="folHlink"/>
    </a:extraClrScheme>
    <a:extraClrScheme>
      <a:clrScheme name="VDA Linienfarben">
        <a:dk1>
          <a:srgbClr val="000000"/>
        </a:dk1>
        <a:lt1>
          <a:srgbClr val="FFFFFF"/>
        </a:lt1>
        <a:dk2>
          <a:srgbClr val="000000"/>
        </a:dk2>
        <a:lt2>
          <a:srgbClr val="808080"/>
        </a:lt2>
        <a:accent1>
          <a:srgbClr val="007C2E"/>
        </a:accent1>
        <a:accent2>
          <a:srgbClr val="0088C0"/>
        </a:accent2>
        <a:accent3>
          <a:srgbClr val="C75809"/>
        </a:accent3>
        <a:accent4>
          <a:srgbClr val="C29D00"/>
        </a:accent4>
        <a:accent5>
          <a:srgbClr val="AE0C12"/>
        </a:accent5>
        <a:accent6>
          <a:srgbClr val="7CB289"/>
        </a:accent6>
        <a:hlink>
          <a:srgbClr val="42909F"/>
        </a:hlink>
        <a:folHlink>
          <a:srgbClr val="85B4B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0</TotalTime>
  <Words>1630</Words>
  <Application>Microsoft Office PowerPoint</Application>
  <PresentationFormat>Custom</PresentationFormat>
  <Paragraphs>164</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Imago Pro Book</vt:lpstr>
      <vt:lpstr>Arial</vt:lpstr>
      <vt:lpstr>Times</vt:lpstr>
      <vt:lpstr>Times New Roman</vt:lpstr>
      <vt:lpstr>Wingdings</vt:lpstr>
      <vt:lpstr>Blank</vt:lpstr>
      <vt:lpstr>Advanced axles in trailers</vt:lpstr>
      <vt:lpstr>Advanced axles in trailers Road transport sector and Climate protection</vt:lpstr>
      <vt:lpstr>Advanced axles in trailers Road transport sector and Climate protection</vt:lpstr>
      <vt:lpstr>Advanced axles in trailers New technologies provided by suppliers and trailer industry </vt:lpstr>
      <vt:lpstr>Advanced axles in trailers Reasons to propel trailers </vt:lpstr>
      <vt:lpstr>Advanced axles in trailers Applications for potential CO2 savings based on driven axles </vt:lpstr>
      <vt:lpstr>Advanced axles in trailers Applications for potential CO2 savings based on driven axles </vt:lpstr>
      <vt:lpstr>Advanced axles in trailers Premises </vt:lpstr>
      <vt:lpstr>Advanced axles in trailers Today's bottleneck in the definition of trailers (RE.3/SR.1) </vt:lpstr>
      <vt:lpstr>Advanced axles in trailers Next steps </vt:lpstr>
      <vt:lpstr>PowerPoint Presentation</vt:lpstr>
      <vt:lpstr>Advanced axles in trailers Backup – Draft/Idea – Example for an amendment of definitions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2017-10-12T12:56:25Z</dcterms:created>
  <dcterms:modified xsi:type="dcterms:W3CDTF">2021-04-13T17:29:07Z</dcterms:modified>
</cp:coreProperties>
</file>