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2" r:id="rId5"/>
    <p:sldId id="273" r:id="rId6"/>
    <p:sldId id="274" r:id="rId7"/>
    <p:sldId id="275" r:id="rId8"/>
    <p:sldId id="276" r:id="rId9"/>
    <p:sldId id="27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5353"/>
    <a:srgbClr val="0052A1"/>
    <a:srgbClr val="75B834"/>
    <a:srgbClr val="92CF55"/>
    <a:srgbClr val="5E6896"/>
    <a:srgbClr val="446DAA"/>
    <a:srgbClr val="0068D0"/>
    <a:srgbClr val="645DBB"/>
    <a:srgbClr val="F19B61"/>
    <a:srgbClr val="A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10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46D8C-7F34-4604-969F-9A68B6B3F132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373A8-1C05-4163-8750-C716F8D3C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49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F2171-B323-4D37-ADD6-A183441757F6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5FB2D-1D96-47CD-AB1C-490EC88C4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3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8296" y="649460"/>
            <a:ext cx="7541859" cy="1151261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2184558"/>
            <a:ext cx="4050433" cy="19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068814" y="2184558"/>
            <a:ext cx="4050433" cy="19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8137628" y="2184558"/>
            <a:ext cx="4050433" cy="19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524000" y="5577971"/>
            <a:ext cx="9144000" cy="54509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1" y="4451283"/>
            <a:ext cx="9144000" cy="1062036"/>
          </a:xfrm>
        </p:spPr>
        <p:txBody>
          <a:bodyPr anchor="ctr"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3" y="6684264"/>
            <a:ext cx="12192003" cy="180000"/>
            <a:chOff x="-3" y="6620256"/>
            <a:chExt cx="12192003" cy="240958"/>
          </a:xfrm>
        </p:grpSpPr>
        <p:sp>
          <p:nvSpPr>
            <p:cNvPr id="21" name="Rectangle 20"/>
            <p:cNvSpPr/>
            <p:nvPr userDrawn="1"/>
          </p:nvSpPr>
          <p:spPr>
            <a:xfrm>
              <a:off x="-3" y="6620256"/>
              <a:ext cx="4032000" cy="240958"/>
            </a:xfrm>
            <a:prstGeom prst="rect">
              <a:avLst/>
            </a:prstGeom>
            <a:solidFill>
              <a:srgbClr val="5E68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4026000" y="6620256"/>
              <a:ext cx="4140000" cy="240958"/>
            </a:xfrm>
            <a:prstGeom prst="rect">
              <a:avLst/>
            </a:prstGeom>
            <a:solidFill>
              <a:srgbClr val="0052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160000" y="6620256"/>
              <a:ext cx="4032000" cy="240958"/>
            </a:xfrm>
            <a:prstGeom prst="rect">
              <a:avLst/>
            </a:prstGeom>
            <a:solidFill>
              <a:srgbClr val="75B8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4919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-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2160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296" y="650540"/>
            <a:ext cx="7541859" cy="115126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77971"/>
            <a:ext cx="9144000" cy="54509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524001" y="4451283"/>
            <a:ext cx="9144000" cy="1062036"/>
          </a:xfrm>
        </p:spPr>
        <p:txBody>
          <a:bodyPr anchor="ctr"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2184558"/>
            <a:ext cx="4050433" cy="19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068814" y="2184558"/>
            <a:ext cx="4050433" cy="19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8137628" y="2184558"/>
            <a:ext cx="4050433" cy="1944000"/>
          </a:xfrm>
        </p:spPr>
        <p:txBody>
          <a:bodyPr/>
          <a:lstStyle/>
          <a:p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3" y="6684264"/>
            <a:ext cx="12192003" cy="180000"/>
            <a:chOff x="-3" y="6620256"/>
            <a:chExt cx="12192003" cy="24095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-3" y="6620256"/>
              <a:ext cx="4032000" cy="240958"/>
            </a:xfrm>
            <a:prstGeom prst="rect">
              <a:avLst/>
            </a:prstGeom>
            <a:solidFill>
              <a:srgbClr val="5E68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4026000" y="6620256"/>
              <a:ext cx="4140000" cy="240958"/>
            </a:xfrm>
            <a:prstGeom prst="rect">
              <a:avLst/>
            </a:prstGeom>
            <a:solidFill>
              <a:srgbClr val="0052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160000" y="6620256"/>
              <a:ext cx="4032000" cy="240958"/>
            </a:xfrm>
            <a:prstGeom prst="rect">
              <a:avLst/>
            </a:prstGeom>
            <a:solidFill>
              <a:srgbClr val="75B8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8808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-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2160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77971"/>
            <a:ext cx="9144000" cy="54509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524001" y="4451283"/>
            <a:ext cx="9144000" cy="1062036"/>
          </a:xfrm>
        </p:spPr>
        <p:txBody>
          <a:bodyPr anchor="ctr"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2184558"/>
            <a:ext cx="4050433" cy="19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068814" y="2184558"/>
            <a:ext cx="4050433" cy="19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8137628" y="2184558"/>
            <a:ext cx="4050433" cy="1944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996" y="507831"/>
            <a:ext cx="3024067" cy="137943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678000"/>
            <a:ext cx="12192000" cy="180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25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95920"/>
            <a:ext cx="9144000" cy="54509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524001" y="3969232"/>
            <a:ext cx="9144000" cy="1062036"/>
          </a:xfrm>
        </p:spPr>
        <p:txBody>
          <a:bodyPr anchor="ctr"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4191" y="1329025"/>
            <a:ext cx="4483617" cy="2045212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3" y="6684264"/>
            <a:ext cx="12192003" cy="180000"/>
            <a:chOff x="-3" y="6620256"/>
            <a:chExt cx="12192003" cy="240958"/>
          </a:xfrm>
        </p:grpSpPr>
        <p:sp>
          <p:nvSpPr>
            <p:cNvPr id="9" name="Rectangle 8"/>
            <p:cNvSpPr/>
            <p:nvPr userDrawn="1"/>
          </p:nvSpPr>
          <p:spPr>
            <a:xfrm>
              <a:off x="-3" y="6620256"/>
              <a:ext cx="4032000" cy="240958"/>
            </a:xfrm>
            <a:prstGeom prst="rect">
              <a:avLst/>
            </a:prstGeom>
            <a:solidFill>
              <a:srgbClr val="5E68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026000" y="6620256"/>
              <a:ext cx="4140000" cy="240958"/>
            </a:xfrm>
            <a:prstGeom prst="rect">
              <a:avLst/>
            </a:prstGeom>
            <a:solidFill>
              <a:srgbClr val="0052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160000" y="6620256"/>
              <a:ext cx="4032000" cy="240958"/>
            </a:xfrm>
            <a:prstGeom prst="rect">
              <a:avLst/>
            </a:prstGeom>
            <a:solidFill>
              <a:srgbClr val="75B8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4409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38155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2830"/>
            <a:ext cx="10515600" cy="1016432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4387"/>
            <a:ext cx="10515600" cy="4512575"/>
          </a:xfrm>
        </p:spPr>
        <p:txBody>
          <a:bodyPr/>
          <a:lstStyle>
            <a:lvl1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E9D6-3039-452E-B0BD-A09C8B75727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941" y="258779"/>
            <a:ext cx="1894104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98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64387"/>
            <a:ext cx="5181600" cy="451257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64387"/>
            <a:ext cx="5181600" cy="451257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E9D6-3039-452E-B0BD-A09C8B75727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8155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282830"/>
            <a:ext cx="10515600" cy="1016432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941" y="258779"/>
            <a:ext cx="1894104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5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3751" y="1784653"/>
            <a:ext cx="4964498" cy="2264567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449748" y="4938950"/>
            <a:ext cx="5292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utacceram</a:t>
            </a:r>
            <a:r>
              <a:rPr lang="en-GB" dirty="0">
                <a:latin typeface="Century Gothic" panose="020B0502020202020204" pitchFamily="34" charset="0"/>
              </a:rPr>
              <a:t>.com | </a:t>
            </a:r>
            <a:r>
              <a:rPr lang="en-GB" b="1" dirty="0">
                <a:latin typeface="Century Gothic" panose="020B0502020202020204" pitchFamily="34" charset="0"/>
              </a:rPr>
              <a:t>millbrook</a:t>
            </a:r>
            <a:r>
              <a:rPr lang="en-GB" dirty="0">
                <a:latin typeface="Century Gothic" panose="020B0502020202020204" pitchFamily="34" charset="0"/>
              </a:rPr>
              <a:t>.co.uk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3" y="6684264"/>
            <a:ext cx="12192003" cy="180000"/>
            <a:chOff x="-3" y="6620256"/>
            <a:chExt cx="12192003" cy="24095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3" y="6620256"/>
              <a:ext cx="4032000" cy="240958"/>
            </a:xfrm>
            <a:prstGeom prst="rect">
              <a:avLst/>
            </a:prstGeom>
            <a:solidFill>
              <a:srgbClr val="5E68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026000" y="6620256"/>
              <a:ext cx="4140000" cy="240958"/>
            </a:xfrm>
            <a:prstGeom prst="rect">
              <a:avLst/>
            </a:prstGeom>
            <a:solidFill>
              <a:srgbClr val="0052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8160000" y="6620256"/>
              <a:ext cx="4032000" cy="240958"/>
            </a:xfrm>
            <a:prstGeom prst="rect">
              <a:avLst/>
            </a:prstGeom>
            <a:solidFill>
              <a:srgbClr val="75B8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727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FD4A143-1243-45E0-B748-3E2ECA609C8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2271248" y="386474"/>
            <a:ext cx="540000" cy="540000"/>
          </a:xfrm>
          <a:prstGeom prst="rect">
            <a:avLst/>
          </a:prstGeom>
          <a:solidFill>
            <a:srgbClr val="005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2271248" y="2257098"/>
            <a:ext cx="540000" cy="540000"/>
          </a:xfrm>
          <a:prstGeom prst="rect">
            <a:avLst/>
          </a:prstGeom>
          <a:solidFill>
            <a:srgbClr val="75B8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12271248" y="1008738"/>
            <a:ext cx="540000" cy="540000"/>
          </a:xfrm>
          <a:prstGeom prst="rect">
            <a:avLst/>
          </a:prstGeom>
          <a:solidFill>
            <a:srgbClr val="5E6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12271248" y="1631002"/>
            <a:ext cx="540000" cy="54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12271248" y="3509290"/>
            <a:ext cx="540000" cy="540000"/>
          </a:xfrm>
          <a:prstGeom prst="rect">
            <a:avLst/>
          </a:prstGeom>
          <a:solidFill>
            <a:srgbClr val="FB5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12271248" y="2883194"/>
            <a:ext cx="540000" cy="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12923379" y="386474"/>
            <a:ext cx="540000" cy="17845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63" r:id="rId3"/>
    <p:sldLayoutId id="2147483656" r:id="rId4"/>
    <p:sldLayoutId id="2147483650" r:id="rId5"/>
    <p:sldLayoutId id="2147483652" r:id="rId6"/>
    <p:sldLayoutId id="2147483655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2069" y="1664386"/>
            <a:ext cx="11717382" cy="4691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4 online meetings since GRSG October session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Chair : France (UTAC)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Secretary : CLCCR</a:t>
            </a:r>
          </a:p>
          <a:p>
            <a:pPr>
              <a:lnSpc>
                <a:spcPct val="120000"/>
              </a:lnSpc>
            </a:pPr>
            <a:endParaRPr lang="en-GB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Meetings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11</a:t>
            </a:r>
            <a:r>
              <a:rPr lang="en-GB" sz="2000" baseline="30000" dirty="0"/>
              <a:t>th</a:t>
            </a:r>
            <a:r>
              <a:rPr lang="en-GB" sz="2000" dirty="0"/>
              <a:t> session : 2020 October 27</a:t>
            </a:r>
            <a:r>
              <a:rPr lang="en-GB" sz="2000" baseline="30000" dirty="0"/>
              <a:t>th</a:t>
            </a:r>
            <a:r>
              <a:rPr lang="en-GB" sz="2000" dirty="0"/>
              <a:t> &amp; 28</a:t>
            </a:r>
            <a:r>
              <a:rPr lang="en-GB" sz="2000" baseline="30000" dirty="0"/>
              <a:t>th</a:t>
            </a:r>
            <a:r>
              <a:rPr lang="en-GB" sz="2000" dirty="0"/>
              <a:t> / 32 attendees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12</a:t>
            </a:r>
            <a:r>
              <a:rPr lang="en-GB" sz="2000" baseline="30000" dirty="0"/>
              <a:t>nd</a:t>
            </a:r>
            <a:r>
              <a:rPr lang="en-GB" sz="2000" dirty="0"/>
              <a:t> session : 2020 December 1</a:t>
            </a:r>
            <a:r>
              <a:rPr lang="en-GB" sz="2000" baseline="30000" dirty="0"/>
              <a:t>st</a:t>
            </a:r>
            <a:r>
              <a:rPr lang="en-GB" sz="2000" dirty="0"/>
              <a:t> &amp; 2</a:t>
            </a:r>
            <a:r>
              <a:rPr lang="en-GB" sz="2000" baseline="30000" dirty="0"/>
              <a:t>nd</a:t>
            </a:r>
            <a:r>
              <a:rPr lang="en-GB" sz="2000" dirty="0"/>
              <a:t> / 30 attendees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13</a:t>
            </a:r>
            <a:r>
              <a:rPr lang="en-GB" sz="2000" baseline="30000" dirty="0"/>
              <a:t>rd</a:t>
            </a:r>
            <a:r>
              <a:rPr lang="en-GB" sz="2000" dirty="0"/>
              <a:t> session : 2021 March 3</a:t>
            </a:r>
            <a:r>
              <a:rPr lang="en-GB" sz="2000" baseline="30000" dirty="0"/>
              <a:t>rd</a:t>
            </a:r>
            <a:r>
              <a:rPr lang="en-GB" sz="2000" dirty="0"/>
              <a:t> / 28 attendees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14</a:t>
            </a:r>
            <a:r>
              <a:rPr lang="en-GB" sz="2000" baseline="30000" dirty="0"/>
              <a:t>th</a:t>
            </a:r>
            <a:r>
              <a:rPr lang="en-GB" sz="2000" dirty="0"/>
              <a:t> session : 2021 March 25</a:t>
            </a:r>
            <a:r>
              <a:rPr lang="en-GB" sz="2000" baseline="30000" dirty="0"/>
              <a:t>th</a:t>
            </a:r>
            <a:r>
              <a:rPr lang="en-GB" sz="2000" dirty="0"/>
              <a:t> / 26 attendees</a:t>
            </a: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E9D6-3039-452E-B0BD-A09C8B75727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IWG BMFE Overview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B5E9DBB7-14F6-45DF-AC2F-835EF1A88B02}"/>
              </a:ext>
            </a:extLst>
          </p:cNvPr>
          <p:cNvSpPr txBox="1">
            <a:spLocks/>
          </p:cNvSpPr>
          <p:nvPr/>
        </p:nvSpPr>
        <p:spPr>
          <a:xfrm>
            <a:off x="0" y="6575170"/>
            <a:ext cx="12191999" cy="282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050" b="1" dirty="0"/>
              <a:t>2021 April – Herveleu F.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8A295A3B-FD38-4FDD-BBF5-19D215D81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723" y="337925"/>
            <a:ext cx="5390728" cy="811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kumimoji="0" lang="en-GB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</a:t>
            </a:r>
            <a:r>
              <a:rPr kumimoji="0" lang="en-GB" altLang="ja-JP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ja-JP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121-</a:t>
            </a:r>
            <a:r>
              <a:rPr kumimoji="0" lang="fr-CH" altLang="ja-JP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GB" altLang="ja-JP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en-GB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121s</a:t>
            </a:r>
            <a:r>
              <a:rPr kumimoji="0" lang="en-GB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GR</a:t>
            </a:r>
            <a:r>
              <a:rPr kumimoji="0" lang="en-US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kumimoji="0" lang="en-GB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12-16 April 2021,</a:t>
            </a:r>
            <a:r>
              <a:rPr lang="en-GB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2</a:t>
            </a:r>
            <a:r>
              <a:rPr lang="en-GB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ja-JP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 eaLnBrk="0" hangingPunct="0"/>
            <a:r>
              <a:rPr kumimoji="0"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kumimoji="0" lang="en-GB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7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74319" y="1664386"/>
            <a:ext cx="11691257" cy="46919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Principles discussed for hammer efficiency ways of improvement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Better location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Better </a:t>
            </a:r>
            <a:r>
              <a:rPr lang="en-GB" sz="2000" dirty="0" err="1"/>
              <a:t>visbility</a:t>
            </a:r>
            <a:endParaRPr lang="en-GB" sz="2000" dirty="0"/>
          </a:p>
          <a:p>
            <a:pPr>
              <a:lnSpc>
                <a:spcPct val="120000"/>
              </a:lnSpc>
            </a:pPr>
            <a:r>
              <a:rPr lang="en-GB" sz="2000" dirty="0"/>
              <a:t>Easier to use</a:t>
            </a:r>
          </a:p>
          <a:p>
            <a:pPr>
              <a:lnSpc>
                <a:spcPct val="120000"/>
              </a:lnSpc>
            </a:pPr>
            <a:endParaRPr lang="en-GB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Main discussions dealing with :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Avoidance of non intentional activation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Non design restrictive specifications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Simple action to break all layers and reliability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Force adapted to all passengers looking for evacuation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Definition of adapted location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Glass ejection facilitation to be considered after breaking</a:t>
            </a: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E9D6-3039-452E-B0BD-A09C8B75727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BMFE 11</a:t>
            </a:r>
            <a:r>
              <a:rPr lang="en-GB" baseline="30000" dirty="0"/>
              <a:t>th</a:t>
            </a:r>
            <a:r>
              <a:rPr lang="en-GB" dirty="0"/>
              <a:t> session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6FF6662C-27AB-4706-8CE1-306A12B73F6C}"/>
              </a:ext>
            </a:extLst>
          </p:cNvPr>
          <p:cNvSpPr txBox="1">
            <a:spLocks/>
          </p:cNvSpPr>
          <p:nvPr/>
        </p:nvSpPr>
        <p:spPr>
          <a:xfrm>
            <a:off x="0" y="6575170"/>
            <a:ext cx="12191999" cy="282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050" b="1" dirty="0"/>
              <a:t>2021 April – Herveleu F.</a:t>
            </a:r>
          </a:p>
        </p:txBody>
      </p:sp>
    </p:spTree>
    <p:extLst>
      <p:ext uri="{BB962C8B-B14F-4D97-AF65-F5344CB8AC3E}">
        <p14:creationId xmlns:p14="http://schemas.microsoft.com/office/powerpoint/2010/main" val="2202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87383" y="1664386"/>
            <a:ext cx="11586754" cy="46919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Principle #1 on location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Efficiency is row number one compare to precise position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Preservation of non intentional use is important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Consensus within the group that no force level should be defined, just a physical evaluation during approval process</a:t>
            </a:r>
          </a:p>
          <a:p>
            <a:pPr>
              <a:lnSpc>
                <a:spcPct val="120000"/>
              </a:lnSpc>
            </a:pPr>
            <a:endParaRPr lang="en-GB" sz="2000" dirty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000" b="1" dirty="0"/>
              <a:t>Principle #2 on </a:t>
            </a:r>
            <a:r>
              <a:rPr lang="en-GB" sz="2000" b="1" dirty="0" err="1"/>
              <a:t>visbility</a:t>
            </a:r>
            <a:endParaRPr lang="en-GB" sz="2000" b="1" dirty="0"/>
          </a:p>
          <a:p>
            <a:pPr>
              <a:lnSpc>
                <a:spcPct val="120000"/>
              </a:lnSpc>
            </a:pPr>
            <a:r>
              <a:rPr lang="en-GB" sz="2000" dirty="0"/>
              <a:t>Only passive identification facilitation at least by means of a red </a:t>
            </a:r>
            <a:r>
              <a:rPr lang="en-GB" sz="2000" dirty="0" err="1"/>
              <a:t>color</a:t>
            </a:r>
            <a:r>
              <a:rPr lang="en-GB" sz="2000" dirty="0"/>
              <a:t> and marking</a:t>
            </a:r>
          </a:p>
          <a:p>
            <a:pPr>
              <a:lnSpc>
                <a:spcPct val="120000"/>
              </a:lnSpc>
            </a:pPr>
            <a:endParaRPr lang="en-GB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Principle #3 on easy to use</a:t>
            </a:r>
          </a:p>
          <a:p>
            <a:pPr>
              <a:lnSpc>
                <a:spcPct val="120000"/>
              </a:lnSpc>
            </a:pPr>
            <a:r>
              <a:rPr lang="en-GB" sz="2100" dirty="0"/>
              <a:t>No need for maximum level of force, only confirmation that it is adapted for all passengers.</a:t>
            </a:r>
          </a:p>
          <a:p>
            <a:pPr>
              <a:lnSpc>
                <a:spcPct val="120000"/>
              </a:lnSpc>
            </a:pPr>
            <a:r>
              <a:rPr lang="en-GB" sz="2100" dirty="0"/>
              <a:t>Discussion on an optional solution to facilitate glass ejection as glass – film couplings</a:t>
            </a:r>
            <a:endParaRPr lang="en-GB" sz="2000" dirty="0"/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E9D6-3039-452E-B0BD-A09C8B7572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BMFE 12</a:t>
            </a:r>
            <a:r>
              <a:rPr lang="en-GB" baseline="30000" dirty="0"/>
              <a:t>nd</a:t>
            </a:r>
            <a:r>
              <a:rPr lang="en-GB" dirty="0"/>
              <a:t> session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5B11DC95-9560-4811-8039-F82C29A8D97A}"/>
              </a:ext>
            </a:extLst>
          </p:cNvPr>
          <p:cNvSpPr txBox="1">
            <a:spLocks/>
          </p:cNvSpPr>
          <p:nvPr/>
        </p:nvSpPr>
        <p:spPr>
          <a:xfrm>
            <a:off x="0" y="6575170"/>
            <a:ext cx="12191999" cy="282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050" b="1" dirty="0"/>
              <a:t>2021 April – Herveleu F.</a:t>
            </a:r>
          </a:p>
        </p:txBody>
      </p:sp>
    </p:spTree>
    <p:extLst>
      <p:ext uri="{BB962C8B-B14F-4D97-AF65-F5344CB8AC3E}">
        <p14:creationId xmlns:p14="http://schemas.microsoft.com/office/powerpoint/2010/main" val="364840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87383" y="1664386"/>
            <a:ext cx="11612880" cy="4691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1</a:t>
            </a:r>
            <a:r>
              <a:rPr lang="en-GB" sz="2000" b="1" baseline="30000" dirty="0"/>
              <a:t>st</a:t>
            </a:r>
            <a:r>
              <a:rPr lang="en-GB" sz="2000" b="1" dirty="0"/>
              <a:t> combined FR/GER draft amendment proposal covering</a:t>
            </a:r>
          </a:p>
          <a:p>
            <a:pPr>
              <a:lnSpc>
                <a:spcPct val="120000"/>
              </a:lnSpc>
            </a:pPr>
            <a:r>
              <a:rPr lang="en-GB" sz="1900" dirty="0"/>
              <a:t>Permanent location on the glass (efficiency)</a:t>
            </a:r>
          </a:p>
          <a:p>
            <a:pPr>
              <a:lnSpc>
                <a:spcPct val="120000"/>
              </a:lnSpc>
            </a:pPr>
            <a:r>
              <a:rPr lang="en-GB" sz="1900" dirty="0"/>
              <a:t>Simple action for breaking + physical tests (easy to use)</a:t>
            </a:r>
          </a:p>
          <a:p>
            <a:pPr>
              <a:lnSpc>
                <a:spcPct val="120000"/>
              </a:lnSpc>
            </a:pPr>
            <a:r>
              <a:rPr lang="en-GB" sz="1900" dirty="0"/>
              <a:t>Position </a:t>
            </a:r>
            <a:r>
              <a:rPr lang="en-US" sz="1900" dirty="0"/>
              <a:t>in the upper third of the height of the window surface (visibility &amp; unintended operation)</a:t>
            </a:r>
          </a:p>
          <a:p>
            <a:pPr>
              <a:lnSpc>
                <a:spcPct val="120000"/>
              </a:lnSpc>
            </a:pPr>
            <a:r>
              <a:rPr lang="en-GB" sz="1900" dirty="0"/>
              <a:t>Alternative justified OEM proposal for implementation</a:t>
            </a:r>
          </a:p>
          <a:p>
            <a:pPr>
              <a:lnSpc>
                <a:spcPct val="120000"/>
              </a:lnSpc>
            </a:pPr>
            <a:endParaRPr lang="en-GB" sz="2000" dirty="0">
              <a:highlight>
                <a:srgbClr val="FFFF00"/>
              </a:highlight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Opened discussion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VDL brings some concerns regarding systems which requires too high force level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Glass ejection facilitation : coupling glass-plastic seems to be relevant under conditions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Group defined that specifications on glass ejection facilitation could be addressed in UNR 107 keeping the glass component performance requirements in the dedicated regulation</a:t>
            </a: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E9D6-3039-452E-B0BD-A09C8B7572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BMFE 13</a:t>
            </a:r>
            <a:r>
              <a:rPr lang="en-GB" baseline="30000" dirty="0"/>
              <a:t>rd</a:t>
            </a:r>
            <a:r>
              <a:rPr lang="en-GB" dirty="0"/>
              <a:t> session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7362CB56-3A13-4807-ABC1-E0A2DAA9204C}"/>
              </a:ext>
            </a:extLst>
          </p:cNvPr>
          <p:cNvSpPr txBox="1">
            <a:spLocks/>
          </p:cNvSpPr>
          <p:nvPr/>
        </p:nvSpPr>
        <p:spPr>
          <a:xfrm>
            <a:off x="0" y="6575170"/>
            <a:ext cx="12191999" cy="282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050" b="1" dirty="0"/>
              <a:t>2021 April – Herveleu F.</a:t>
            </a:r>
          </a:p>
        </p:txBody>
      </p:sp>
    </p:spTree>
    <p:extLst>
      <p:ext uri="{BB962C8B-B14F-4D97-AF65-F5344CB8AC3E}">
        <p14:creationId xmlns:p14="http://schemas.microsoft.com/office/powerpoint/2010/main" val="15588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8194" y="1664386"/>
            <a:ext cx="11943805" cy="469196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Dedicated work on amendment draft proposal from FR/GER(see informal doc GRSG-121-</a:t>
            </a:r>
            <a:r>
              <a:rPr lang="en-GB" sz="2000" b="1" dirty="0">
                <a:highlight>
                  <a:srgbClr val="FFFF00"/>
                </a:highlight>
              </a:rPr>
              <a:t>XX </a:t>
            </a:r>
            <a:r>
              <a:rPr lang="en-GB" sz="2000" b="1" dirty="0"/>
              <a:t>under construction)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Addition of a “safety sign reference” for device marking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Introduction of protective cover or device designed to prevent unintended operation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Opportunity to introduce plastic film with pre-</a:t>
            </a:r>
            <a:r>
              <a:rPr lang="en-GB" sz="2000" dirty="0" err="1"/>
              <a:t>cutted</a:t>
            </a:r>
            <a:r>
              <a:rPr lang="en-GB" sz="2000" dirty="0"/>
              <a:t> areas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ym typeface="Wingdings" panose="05000000000000000000" pitchFamily="2" charset="2"/>
              </a:rPr>
              <a:t> </a:t>
            </a:r>
            <a:r>
              <a:rPr lang="en-GB" sz="2000" b="1" u="sng" dirty="0">
                <a:sym typeface="Wingdings" panose="05000000000000000000" pitchFamily="2" charset="2"/>
              </a:rPr>
              <a:t>still under discussion</a:t>
            </a:r>
          </a:p>
          <a:p>
            <a:pPr>
              <a:lnSpc>
                <a:spcPct val="120000"/>
              </a:lnSpc>
            </a:pPr>
            <a:endParaRPr lang="en-GB" sz="2000" dirty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ym typeface="Wingdings" panose="05000000000000000000" pitchFamily="2" charset="2"/>
              </a:rPr>
              <a:t>Points under discussion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sym typeface="Wingdings" panose="05000000000000000000" pitchFamily="2" charset="2"/>
              </a:rPr>
              <a:t>CLCCR reserves some concerns regarding the introduction of permanent location and single action specifications. CLCCR proposes to amend the proposal keeping safety efficiency (</a:t>
            </a:r>
            <a:r>
              <a:rPr lang="en-GB" sz="2000" dirty="0"/>
              <a:t>easy to use / </a:t>
            </a:r>
            <a:r>
              <a:rPr lang="en-GB" sz="2000" dirty="0" err="1"/>
              <a:t>visbility</a:t>
            </a:r>
            <a:r>
              <a:rPr lang="en-GB" sz="2000" dirty="0"/>
              <a:t> / location / misuse / unintended operation)</a:t>
            </a:r>
            <a:r>
              <a:rPr lang="en-GB" sz="2000" dirty="0">
                <a:sym typeface="Wingdings" panose="05000000000000000000" pitchFamily="2" charset="2"/>
              </a:rPr>
              <a:t> but preserving compatibility with current technology (hammer).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ym typeface="Wingdings" panose="05000000000000000000" pitchFamily="2" charset="2"/>
              </a:rPr>
              <a:t> </a:t>
            </a:r>
            <a:r>
              <a:rPr lang="en-GB" sz="2000" b="1" u="sng" dirty="0">
                <a:sym typeface="Wingdings" panose="05000000000000000000" pitchFamily="2" charset="2"/>
              </a:rPr>
              <a:t>still under discussion</a:t>
            </a: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E9D6-3039-452E-B0BD-A09C8B7572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BMFE 14</a:t>
            </a:r>
            <a:r>
              <a:rPr lang="en-GB" baseline="30000" dirty="0"/>
              <a:t>th</a:t>
            </a:r>
            <a:r>
              <a:rPr lang="en-GB" dirty="0"/>
              <a:t> session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E6317FE4-D5E8-419B-B136-86AA8111FAF2}"/>
              </a:ext>
            </a:extLst>
          </p:cNvPr>
          <p:cNvSpPr txBox="1">
            <a:spLocks/>
          </p:cNvSpPr>
          <p:nvPr/>
        </p:nvSpPr>
        <p:spPr>
          <a:xfrm>
            <a:off x="0" y="6575170"/>
            <a:ext cx="12191999" cy="282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050" b="1" dirty="0"/>
              <a:t>2021 April – Herveleu F.</a:t>
            </a:r>
          </a:p>
        </p:txBody>
      </p:sp>
    </p:spTree>
    <p:extLst>
      <p:ext uri="{BB962C8B-B14F-4D97-AF65-F5344CB8AC3E}">
        <p14:creationId xmlns:p14="http://schemas.microsoft.com/office/powerpoint/2010/main" val="234584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8195" y="1664386"/>
            <a:ext cx="11652068" cy="4691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b="1" dirty="0"/>
              <a:t>Next session planed on May 10</a:t>
            </a:r>
            <a:r>
              <a:rPr lang="en-GB" sz="2000" b="1" baseline="30000" dirty="0"/>
              <a:t>th</a:t>
            </a:r>
            <a:r>
              <a:rPr lang="en-GB" sz="2000" b="1" dirty="0"/>
              <a:t> 10:00 am to 1:00 pm (CET) online session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Continue activities on current draft amendment proposal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Introduction of adapted transitional provisions</a:t>
            </a:r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E9D6-3039-452E-B0BD-A09C8B7572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BMFE Next steps</a:t>
            </a:r>
          </a:p>
        </p:txBody>
      </p:sp>
      <p:sp>
        <p:nvSpPr>
          <p:cNvPr id="5" name="Content Placeholder 9">
            <a:extLst>
              <a:ext uri="{FF2B5EF4-FFF2-40B4-BE49-F238E27FC236}">
                <a16:creationId xmlns:a16="http://schemas.microsoft.com/office/drawing/2014/main" id="{A509903E-CD2F-44A7-B1A8-4E20FA2A528C}"/>
              </a:ext>
            </a:extLst>
          </p:cNvPr>
          <p:cNvSpPr txBox="1">
            <a:spLocks/>
          </p:cNvSpPr>
          <p:nvPr/>
        </p:nvSpPr>
        <p:spPr>
          <a:xfrm>
            <a:off x="0" y="6575170"/>
            <a:ext cx="12191999" cy="282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050" b="1" dirty="0"/>
              <a:t>2021 April – Herveleu F.</a:t>
            </a:r>
          </a:p>
        </p:txBody>
      </p:sp>
    </p:spTree>
    <p:extLst>
      <p:ext uri="{BB962C8B-B14F-4D97-AF65-F5344CB8AC3E}">
        <p14:creationId xmlns:p14="http://schemas.microsoft.com/office/powerpoint/2010/main" val="353472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52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8AC752-D99B-4A7A-BC86-AE68128D6122}">
  <ds:schemaRefs>
    <ds:schemaRef ds:uri="48094116-5a49-4534-8afe-6830423e11fa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C3DA07-94C2-4923-BE6D-D8A1D4850E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4F5CEA-31F5-473E-A936-CE7487C130AF}"/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530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Office Theme</vt:lpstr>
      <vt:lpstr>IWG BMFE Overview</vt:lpstr>
      <vt:lpstr>BMFE 11th session</vt:lpstr>
      <vt:lpstr>BMFE 12nd session</vt:lpstr>
      <vt:lpstr>BMFE 13rd session</vt:lpstr>
      <vt:lpstr>BMFE 14th session</vt:lpstr>
      <vt:lpstr>BMFE Next steps</vt:lpstr>
      <vt:lpstr>PowerPoint Presentation</vt:lpstr>
    </vt:vector>
  </TitlesOfParts>
  <Company>Millbrook Proving Ground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Anastasia Reynolds</dc:creator>
  <cp:lastModifiedBy>Francois Guichard</cp:lastModifiedBy>
  <cp:revision>89</cp:revision>
  <dcterms:created xsi:type="dcterms:W3CDTF">2021-01-20T09:09:26Z</dcterms:created>
  <dcterms:modified xsi:type="dcterms:W3CDTF">2021-04-12T07:52:54Z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