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0"/>
  </p:notesMasterIdLst>
  <p:handoutMasterIdLst>
    <p:handoutMasterId r:id="rId21"/>
  </p:handoutMasterIdLst>
  <p:sldIdLst>
    <p:sldId id="256" r:id="rId5"/>
    <p:sldId id="273" r:id="rId6"/>
    <p:sldId id="292" r:id="rId7"/>
    <p:sldId id="277" r:id="rId8"/>
    <p:sldId id="304" r:id="rId9"/>
    <p:sldId id="305" r:id="rId10"/>
    <p:sldId id="306" r:id="rId11"/>
    <p:sldId id="293" r:id="rId12"/>
    <p:sldId id="307" r:id="rId13"/>
    <p:sldId id="308" r:id="rId14"/>
    <p:sldId id="309" r:id="rId15"/>
    <p:sldId id="310" r:id="rId16"/>
    <p:sldId id="311" r:id="rId17"/>
    <p:sldId id="302" r:id="rId18"/>
    <p:sldId id="312" r:id="rId19"/>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z" initials="h" lastIdx="1" clrIdx="0">
    <p:extLst>
      <p:ext uri="{19B8F6BF-5375-455C-9EA6-DF929625EA0E}">
        <p15:presenceInfo xmlns:p15="http://schemas.microsoft.com/office/powerpoint/2012/main" userId="h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EAEFF7"/>
    <a:srgbClr val="CCEC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38" autoAdjust="0"/>
    <p:restoredTop sz="94695" autoAdjust="0"/>
  </p:normalViewPr>
  <p:slideViewPr>
    <p:cSldViewPr snapToGrid="0" showGuides="1">
      <p:cViewPr varScale="1">
        <p:scale>
          <a:sx n="62" d="100"/>
          <a:sy n="62" d="100"/>
        </p:scale>
        <p:origin x="1540" y="5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2E88DE11-FCC8-4635-A4A1-651911C35F6A}" type="datetimeFigureOut">
              <a:rPr kumimoji="1" lang="ja-JP" altLang="en-US" smtClean="0"/>
              <a:t>2021/4/8</a:t>
            </a:fld>
            <a:endParaRPr kumimoji="1" lang="ja-JP" altLang="en-US"/>
          </a:p>
        </p:txBody>
      </p:sp>
      <p:sp>
        <p:nvSpPr>
          <p:cNvPr id="4" name="フッター プレースホルダー 3"/>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E9413BFE-5212-479D-B382-FB68482705AA}" type="slidenum">
              <a:rPr kumimoji="1" lang="ja-JP" altLang="en-US" smtClean="0"/>
              <a:t>‹#›</a:t>
            </a:fld>
            <a:endParaRPr kumimoji="1" lang="ja-JP" altLang="en-US"/>
          </a:p>
        </p:txBody>
      </p:sp>
    </p:spTree>
    <p:extLst>
      <p:ext uri="{BB962C8B-B14F-4D97-AF65-F5344CB8AC3E}">
        <p14:creationId xmlns:p14="http://schemas.microsoft.com/office/powerpoint/2010/main" val="23150140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3076364" cy="513508"/>
          </a:xfrm>
          <a:prstGeom prst="rect">
            <a:avLst/>
          </a:prstGeom>
        </p:spPr>
        <p:txBody>
          <a:bodyPr vert="horz" lIns="94624" tIns="47312" rIns="94624" bIns="47312"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294" y="3"/>
            <a:ext cx="3076364" cy="513508"/>
          </a:xfrm>
          <a:prstGeom prst="rect">
            <a:avLst/>
          </a:prstGeom>
        </p:spPr>
        <p:txBody>
          <a:bodyPr vert="horz" lIns="94624" tIns="47312" rIns="94624" bIns="47312" rtlCol="0"/>
          <a:lstStyle>
            <a:lvl1pPr algn="r">
              <a:defRPr sz="1200"/>
            </a:lvl1pPr>
          </a:lstStyle>
          <a:p>
            <a:fld id="{5B0D6D7E-FAF8-41A7-826F-CFE72404605C}" type="datetimeFigureOut">
              <a:rPr kumimoji="1" lang="ja-JP" altLang="en-US" smtClean="0"/>
              <a:t>2021/4/8</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4624" tIns="47312" rIns="94624" bIns="47312" rtlCol="0" anchor="ctr"/>
          <a:lstStyle/>
          <a:p>
            <a:endParaRPr lang="ja-JP" altLang="en-US"/>
          </a:p>
        </p:txBody>
      </p:sp>
      <p:sp>
        <p:nvSpPr>
          <p:cNvPr id="5" name="ノート プレースホルダー 4"/>
          <p:cNvSpPr>
            <a:spLocks noGrp="1"/>
          </p:cNvSpPr>
          <p:nvPr>
            <p:ph type="body" sz="quarter" idx="3"/>
          </p:nvPr>
        </p:nvSpPr>
        <p:spPr>
          <a:xfrm>
            <a:off x="709930" y="4925410"/>
            <a:ext cx="5679440" cy="4029879"/>
          </a:xfrm>
          <a:prstGeom prst="rect">
            <a:avLst/>
          </a:prstGeom>
        </p:spPr>
        <p:txBody>
          <a:bodyPr vert="horz" lIns="94624" tIns="47312" rIns="94624" bIns="473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4" cy="513507"/>
          </a:xfrm>
          <a:prstGeom prst="rect">
            <a:avLst/>
          </a:prstGeom>
        </p:spPr>
        <p:txBody>
          <a:bodyPr vert="horz" lIns="94624" tIns="47312" rIns="94624" bIns="473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4" cy="513507"/>
          </a:xfrm>
          <a:prstGeom prst="rect">
            <a:avLst/>
          </a:prstGeom>
        </p:spPr>
        <p:txBody>
          <a:bodyPr vert="horz" lIns="94624" tIns="47312" rIns="94624" bIns="47312" rtlCol="0" anchor="b"/>
          <a:lstStyle>
            <a:lvl1pPr algn="r">
              <a:defRPr sz="1200"/>
            </a:lvl1pPr>
          </a:lstStyle>
          <a:p>
            <a:fld id="{96BAF486-399A-4CF9-AEF3-0ED9306F2EA0}" type="slidenum">
              <a:rPr kumimoji="1" lang="ja-JP" altLang="en-US" smtClean="0"/>
              <a:t>‹#›</a:t>
            </a:fld>
            <a:endParaRPr kumimoji="1" lang="ja-JP" altLang="en-US"/>
          </a:p>
        </p:txBody>
      </p:sp>
    </p:spTree>
    <p:extLst>
      <p:ext uri="{BB962C8B-B14F-4D97-AF65-F5344CB8AC3E}">
        <p14:creationId xmlns:p14="http://schemas.microsoft.com/office/powerpoint/2010/main" val="11078775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6BAF486-399A-4CF9-AEF3-0ED9306F2EA0}" type="slidenum">
              <a:rPr kumimoji="1" lang="ja-JP" altLang="en-US" smtClean="0"/>
              <a:t>1</a:t>
            </a:fld>
            <a:endParaRPr kumimoji="1" lang="ja-JP" altLang="en-US"/>
          </a:p>
        </p:txBody>
      </p:sp>
    </p:spTree>
    <p:extLst>
      <p:ext uri="{BB962C8B-B14F-4D97-AF65-F5344CB8AC3E}">
        <p14:creationId xmlns:p14="http://schemas.microsoft.com/office/powerpoint/2010/main" val="2485720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11</a:t>
            </a:fld>
            <a:endParaRPr kumimoji="1" lang="ja-JP" altLang="en-US" dirty="0"/>
          </a:p>
        </p:txBody>
      </p:sp>
    </p:spTree>
    <p:extLst>
      <p:ext uri="{BB962C8B-B14F-4D97-AF65-F5344CB8AC3E}">
        <p14:creationId xmlns:p14="http://schemas.microsoft.com/office/powerpoint/2010/main" val="3476169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12</a:t>
            </a:fld>
            <a:endParaRPr kumimoji="1" lang="ja-JP" altLang="en-US" dirty="0"/>
          </a:p>
        </p:txBody>
      </p:sp>
    </p:spTree>
    <p:extLst>
      <p:ext uri="{BB962C8B-B14F-4D97-AF65-F5344CB8AC3E}">
        <p14:creationId xmlns:p14="http://schemas.microsoft.com/office/powerpoint/2010/main" val="15413372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13</a:t>
            </a:fld>
            <a:endParaRPr kumimoji="1" lang="ja-JP" altLang="en-US" dirty="0"/>
          </a:p>
        </p:txBody>
      </p:sp>
    </p:spTree>
    <p:extLst>
      <p:ext uri="{BB962C8B-B14F-4D97-AF65-F5344CB8AC3E}">
        <p14:creationId xmlns:p14="http://schemas.microsoft.com/office/powerpoint/2010/main" val="4135589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3</a:t>
            </a:fld>
            <a:endParaRPr kumimoji="1" lang="ja-JP" altLang="en-US" dirty="0"/>
          </a:p>
        </p:txBody>
      </p:sp>
    </p:spTree>
    <p:extLst>
      <p:ext uri="{BB962C8B-B14F-4D97-AF65-F5344CB8AC3E}">
        <p14:creationId xmlns:p14="http://schemas.microsoft.com/office/powerpoint/2010/main" val="3929166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4</a:t>
            </a:fld>
            <a:endParaRPr kumimoji="1" lang="ja-JP" altLang="en-US" dirty="0"/>
          </a:p>
        </p:txBody>
      </p:sp>
    </p:spTree>
    <p:extLst>
      <p:ext uri="{BB962C8B-B14F-4D97-AF65-F5344CB8AC3E}">
        <p14:creationId xmlns:p14="http://schemas.microsoft.com/office/powerpoint/2010/main" val="3929166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5</a:t>
            </a:fld>
            <a:endParaRPr kumimoji="1" lang="ja-JP" altLang="en-US" dirty="0"/>
          </a:p>
        </p:txBody>
      </p:sp>
    </p:spTree>
    <p:extLst>
      <p:ext uri="{BB962C8B-B14F-4D97-AF65-F5344CB8AC3E}">
        <p14:creationId xmlns:p14="http://schemas.microsoft.com/office/powerpoint/2010/main" val="2089512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6</a:t>
            </a:fld>
            <a:endParaRPr kumimoji="1" lang="ja-JP" altLang="en-US" dirty="0"/>
          </a:p>
        </p:txBody>
      </p:sp>
    </p:spTree>
    <p:extLst>
      <p:ext uri="{BB962C8B-B14F-4D97-AF65-F5344CB8AC3E}">
        <p14:creationId xmlns:p14="http://schemas.microsoft.com/office/powerpoint/2010/main" val="1342550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7</a:t>
            </a:fld>
            <a:endParaRPr kumimoji="1" lang="ja-JP" altLang="en-US" dirty="0"/>
          </a:p>
        </p:txBody>
      </p:sp>
    </p:spTree>
    <p:extLst>
      <p:ext uri="{BB962C8B-B14F-4D97-AF65-F5344CB8AC3E}">
        <p14:creationId xmlns:p14="http://schemas.microsoft.com/office/powerpoint/2010/main" val="2951605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8</a:t>
            </a:fld>
            <a:endParaRPr kumimoji="1" lang="ja-JP" altLang="en-US" dirty="0"/>
          </a:p>
        </p:txBody>
      </p:sp>
    </p:spTree>
    <p:extLst>
      <p:ext uri="{BB962C8B-B14F-4D97-AF65-F5344CB8AC3E}">
        <p14:creationId xmlns:p14="http://schemas.microsoft.com/office/powerpoint/2010/main" val="2976817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9</a:t>
            </a:fld>
            <a:endParaRPr kumimoji="1" lang="ja-JP" altLang="en-US" dirty="0"/>
          </a:p>
        </p:txBody>
      </p:sp>
    </p:spTree>
    <p:extLst>
      <p:ext uri="{BB962C8B-B14F-4D97-AF65-F5344CB8AC3E}">
        <p14:creationId xmlns:p14="http://schemas.microsoft.com/office/powerpoint/2010/main" val="3028978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276AF0-B36D-444D-9C34-9EC00EDF94B9}" type="slidenum">
              <a:rPr kumimoji="1" lang="ja-JP" altLang="en-US" smtClean="0"/>
              <a:t>10</a:t>
            </a:fld>
            <a:endParaRPr kumimoji="1" lang="ja-JP" altLang="en-US" dirty="0"/>
          </a:p>
        </p:txBody>
      </p:sp>
    </p:spTree>
    <p:extLst>
      <p:ext uri="{BB962C8B-B14F-4D97-AF65-F5344CB8AC3E}">
        <p14:creationId xmlns:p14="http://schemas.microsoft.com/office/powerpoint/2010/main" val="3082479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57EEE70-5858-441B-B895-36FAE939DADE}" type="datetime1">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6" name="Slide Number Placeholder 5"/>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410974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7FE59D7-196A-4B2C-A0CC-3C04F52E3FB9}" type="datetime1">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6" name="Slide Number Placeholder 5"/>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637307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8D21A6-D11B-4D4E-8522-D69BAD8622BB}" type="datetime1">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6" name="Slide Number Placeholder 5"/>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328611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1F1B0EF-F60C-41CE-98A8-32AD35499ADD}" type="datetime1">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6" name="Slide Number Placeholder 5"/>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312719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2E3806-4F1F-4E45-9153-241EC373F5CC}" type="datetime1">
              <a:rPr kumimoji="1" lang="ja-JP" altLang="en-US" smtClean="0"/>
              <a:t>2021/4/8</a:t>
            </a:fld>
            <a:endParaRPr kumimoji="1" lang="ja-JP" altLang="en-US"/>
          </a:p>
        </p:txBody>
      </p:sp>
      <p:sp>
        <p:nvSpPr>
          <p:cNvPr id="5" name="Footer Placeholder 4"/>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6" name="Slide Number Placeholder 5"/>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232879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136B447-C028-4F05-B059-7A27D4575468}" type="datetime1">
              <a:rPr kumimoji="1" lang="ja-JP" altLang="en-US" smtClean="0"/>
              <a:t>2021/4/8</a:t>
            </a:fld>
            <a:endParaRPr kumimoji="1" lang="ja-JP" altLang="en-US"/>
          </a:p>
        </p:txBody>
      </p:sp>
      <p:sp>
        <p:nvSpPr>
          <p:cNvPr id="6" name="Footer Placeholder 5"/>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7" name="Slide Number Placeholder 6"/>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94001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09784AA-95C7-4D57-A2E2-EFBDC7E76B26}" type="datetime1">
              <a:rPr kumimoji="1" lang="ja-JP" altLang="en-US" smtClean="0"/>
              <a:t>2021/4/8</a:t>
            </a:fld>
            <a:endParaRPr kumimoji="1" lang="ja-JP" altLang="en-US"/>
          </a:p>
        </p:txBody>
      </p:sp>
      <p:sp>
        <p:nvSpPr>
          <p:cNvPr id="8" name="Footer Placeholder 7"/>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9" name="Slide Number Placeholder 8"/>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3970781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7DC16DD-24CF-4768-BAFF-7C3C51F4469C}" type="datetime1">
              <a:rPr kumimoji="1" lang="ja-JP" altLang="en-US" smtClean="0"/>
              <a:t>2021/4/8</a:t>
            </a:fld>
            <a:endParaRPr kumimoji="1" lang="ja-JP" altLang="en-US"/>
          </a:p>
        </p:txBody>
      </p:sp>
      <p:sp>
        <p:nvSpPr>
          <p:cNvPr id="4" name="Footer Placeholder 3"/>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5" name="Slide Number Placeholder 4"/>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198966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02BB6-07DC-4D11-92E1-0E52C1CD9FA2}" type="datetime1">
              <a:rPr kumimoji="1" lang="ja-JP" altLang="en-US" smtClean="0"/>
              <a:t>2021/4/8</a:t>
            </a:fld>
            <a:endParaRPr kumimoji="1" lang="ja-JP" altLang="en-US"/>
          </a:p>
        </p:txBody>
      </p:sp>
      <p:sp>
        <p:nvSpPr>
          <p:cNvPr id="3" name="Footer Placeholder 2"/>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4" name="Slide Number Placeholder 3"/>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825066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81071C-168D-423D-8E2C-F87271ADC6A1}" type="datetime1">
              <a:rPr kumimoji="1" lang="ja-JP" altLang="en-US" smtClean="0"/>
              <a:t>2021/4/8</a:t>
            </a:fld>
            <a:endParaRPr kumimoji="1" lang="ja-JP" altLang="en-US"/>
          </a:p>
        </p:txBody>
      </p:sp>
      <p:sp>
        <p:nvSpPr>
          <p:cNvPr id="6" name="Footer Placeholder 5"/>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7" name="Slide Number Placeholder 6"/>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1782143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09888A-1804-4892-8509-BEBFFDB3B00C}" type="datetime1">
              <a:rPr kumimoji="1" lang="ja-JP" altLang="en-US" smtClean="0"/>
              <a:t>2021/4/8</a:t>
            </a:fld>
            <a:endParaRPr kumimoji="1" lang="ja-JP" altLang="en-US"/>
          </a:p>
        </p:txBody>
      </p:sp>
      <p:sp>
        <p:nvSpPr>
          <p:cNvPr id="6" name="Footer Placeholder 5"/>
          <p:cNvSpPr>
            <a:spLocks noGrp="1"/>
          </p:cNvSpPr>
          <p:nvPr>
            <p:ph type="ftr" sz="quarter" idx="11"/>
          </p:nvPr>
        </p:nvSpPr>
        <p:spPr/>
        <p:txBody>
          <a:bodyPr/>
          <a:lstStyle/>
          <a:p>
            <a:r>
              <a:rPr kumimoji="1" lang="en-US" altLang="ja-JP" dirty="0"/>
              <a:t>3rd Meeting of TF on Reverse Warning Issues</a:t>
            </a:r>
            <a:endParaRPr kumimoji="1" lang="ja-JP" altLang="en-US"/>
          </a:p>
        </p:txBody>
      </p:sp>
      <p:sp>
        <p:nvSpPr>
          <p:cNvPr id="7" name="Slide Number Placeholder 6"/>
          <p:cNvSpPr>
            <a:spLocks noGrp="1"/>
          </p:cNvSpPr>
          <p:nvPr>
            <p:ph type="sldNum" sz="quarter" idx="12"/>
          </p:nvPr>
        </p:nvSpPr>
        <p:spPr/>
        <p:txBody>
          <a:body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55850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56C4D4-77D6-475F-A008-AA37076724EC}" type="datetime1">
              <a:rPr kumimoji="1" lang="ja-JP" altLang="en-US" smtClean="0"/>
              <a:t>2021/4/8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dirty="0"/>
              <a:t>3rd Meeting of TF on Reverse Warning Issues</a:t>
            </a:r>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3C5A4-D77E-4248-9597-C5F8C86CFB91}" type="slidenum">
              <a:rPr kumimoji="1" lang="ja-JP" altLang="en-US" smtClean="0"/>
              <a:t>‹#›</a:t>
            </a:fld>
            <a:endParaRPr kumimoji="1" lang="ja-JP" altLang="en-US"/>
          </a:p>
        </p:txBody>
      </p:sp>
    </p:spTree>
    <p:extLst>
      <p:ext uri="{BB962C8B-B14F-4D97-AF65-F5344CB8AC3E}">
        <p14:creationId xmlns:p14="http://schemas.microsoft.com/office/powerpoint/2010/main" val="2271451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anfred.klopotek@scania.com" TargetMode="External"/><Relationship Id="rId2" Type="http://schemas.openxmlformats.org/officeDocument/2006/relationships/hyperlink" Target="mailto:houzu@ntsel.go.j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57197" y="1276859"/>
            <a:ext cx="8980115" cy="4278094"/>
          </a:xfrm>
          <a:prstGeom prst="rect">
            <a:avLst/>
          </a:prstGeom>
          <a:noFill/>
        </p:spPr>
        <p:txBody>
          <a:bodyPr wrap="square" rtlCol="0">
            <a:spAutoFit/>
          </a:bodyPr>
          <a:lstStyle/>
          <a:p>
            <a:pPr algn="ctr"/>
            <a:endParaRPr lang="en-US" altLang="ja-JP" sz="4000" dirty="0"/>
          </a:p>
          <a:p>
            <a:pPr algn="ctr"/>
            <a:endParaRPr lang="en-US" altLang="ja-JP" sz="4000" dirty="0"/>
          </a:p>
          <a:p>
            <a:pPr algn="ctr"/>
            <a:endParaRPr lang="en-US" altLang="ja-JP" sz="4000" dirty="0"/>
          </a:p>
          <a:p>
            <a:pPr algn="ctr"/>
            <a:r>
              <a:rPr lang="en-US" altLang="ja-JP" sz="4000" dirty="0"/>
              <a:t>Status report to GRBP #73</a:t>
            </a:r>
          </a:p>
          <a:p>
            <a:pPr algn="ctr"/>
            <a:endParaRPr lang="en-US" altLang="ja-JP" sz="4000" dirty="0"/>
          </a:p>
          <a:p>
            <a:pPr algn="ctr"/>
            <a:endParaRPr lang="en-US" altLang="ja-JP" sz="4000" dirty="0"/>
          </a:p>
          <a:p>
            <a:pPr algn="ctr"/>
            <a:r>
              <a:rPr lang="en-US" altLang="ja-JP" sz="3200" dirty="0"/>
              <a:t>Task Force on Reverse Warning Sound issues</a:t>
            </a:r>
          </a:p>
        </p:txBody>
      </p:sp>
      <p:sp>
        <p:nvSpPr>
          <p:cNvPr id="3" name="TextBox 2">
            <a:extLst>
              <a:ext uri="{FF2B5EF4-FFF2-40B4-BE49-F238E27FC236}">
                <a16:creationId xmlns:a16="http://schemas.microsoft.com/office/drawing/2014/main" id="{CFF001C3-A2EC-4DF9-B3CB-93E832C52925}"/>
              </a:ext>
            </a:extLst>
          </p:cNvPr>
          <p:cNvSpPr txBox="1"/>
          <p:nvPr/>
        </p:nvSpPr>
        <p:spPr>
          <a:xfrm>
            <a:off x="471052" y="212441"/>
            <a:ext cx="3554410" cy="738664"/>
          </a:xfrm>
          <a:prstGeom prst="rect">
            <a:avLst/>
          </a:prstGeom>
          <a:noFill/>
        </p:spPr>
        <p:txBody>
          <a:bodyPr wrap="square" rtlCol="0">
            <a:spAutoFit/>
          </a:bodyPr>
          <a:lstStyle/>
          <a:p>
            <a:r>
              <a:rPr lang="en-GB" sz="1400" dirty="0"/>
              <a:t>Transmitted by the expert of Switzerland</a:t>
            </a:r>
          </a:p>
          <a:p>
            <a:endParaRPr lang="en-GB" sz="1400" dirty="0"/>
          </a:p>
          <a:p>
            <a:r>
              <a:rPr lang="en-GB" sz="1400" strike="sngStrike" dirty="0"/>
              <a:t>Transmitted by the Chairman of TF on RWS</a:t>
            </a:r>
            <a:endParaRPr lang="sv-SE" sz="1400" strike="sngStrike" dirty="0"/>
          </a:p>
        </p:txBody>
      </p:sp>
      <p:sp>
        <p:nvSpPr>
          <p:cNvPr id="5" name="Rectangle 4">
            <a:extLst>
              <a:ext uri="{FF2B5EF4-FFF2-40B4-BE49-F238E27FC236}">
                <a16:creationId xmlns:a16="http://schemas.microsoft.com/office/drawing/2014/main" id="{5F718F0E-C0B0-47F8-B7C4-5C20A64E8EB5}"/>
              </a:ext>
            </a:extLst>
          </p:cNvPr>
          <p:cNvSpPr/>
          <p:nvPr/>
        </p:nvSpPr>
        <p:spPr>
          <a:xfrm>
            <a:off x="6663559" y="242175"/>
            <a:ext cx="2975170" cy="1849383"/>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Informal document </a:t>
            </a:r>
            <a:r>
              <a:rPr lang="en-US" sz="1400" b="1" dirty="0">
                <a:solidFill>
                  <a:schemeClr val="tx1"/>
                </a:solidFill>
              </a:rPr>
              <a:t>GRSG-121-14</a:t>
            </a:r>
          </a:p>
          <a:p>
            <a:r>
              <a:rPr lang="en-US" sz="1400" dirty="0">
                <a:solidFill>
                  <a:schemeClr val="tx1"/>
                </a:solidFill>
              </a:rPr>
              <a:t>121</a:t>
            </a:r>
            <a:r>
              <a:rPr lang="en-US" sz="1400" baseline="30000" dirty="0">
                <a:solidFill>
                  <a:schemeClr val="tx1"/>
                </a:solidFill>
              </a:rPr>
              <a:t>st</a:t>
            </a:r>
            <a:r>
              <a:rPr lang="en-US" sz="1400" dirty="0">
                <a:solidFill>
                  <a:schemeClr val="tx1"/>
                </a:solidFill>
              </a:rPr>
              <a:t> GRSG, April 12 – 16, 2021</a:t>
            </a:r>
          </a:p>
          <a:p>
            <a:r>
              <a:rPr lang="en-US" sz="1400" dirty="0">
                <a:solidFill>
                  <a:schemeClr val="tx1"/>
                </a:solidFill>
              </a:rPr>
              <a:t>Agenda item 16</a:t>
            </a:r>
          </a:p>
          <a:p>
            <a:endParaRPr lang="en-US" sz="1400" dirty="0">
              <a:solidFill>
                <a:schemeClr val="tx1"/>
              </a:solidFill>
            </a:endParaRPr>
          </a:p>
          <a:p>
            <a:r>
              <a:rPr lang="en-US" sz="1400" strike="sngStrike" dirty="0">
                <a:solidFill>
                  <a:schemeClr val="tx1"/>
                </a:solidFill>
              </a:rPr>
              <a:t>Informal Document </a:t>
            </a:r>
            <a:r>
              <a:rPr lang="sv-SE" sz="1400" b="1" strike="sngStrike" dirty="0">
                <a:solidFill>
                  <a:schemeClr val="tx1"/>
                </a:solidFill>
              </a:rPr>
              <a:t>GRBP-73-</a:t>
            </a:r>
            <a:r>
              <a:rPr lang="ru-RU" sz="1400" b="1" strike="sngStrike" dirty="0">
                <a:solidFill>
                  <a:schemeClr val="tx1"/>
                </a:solidFill>
              </a:rPr>
              <a:t>12</a:t>
            </a:r>
            <a:r>
              <a:rPr lang="sv-SE" sz="1400" b="1" strike="sngStrike" dirty="0">
                <a:solidFill>
                  <a:schemeClr val="tx1"/>
                </a:solidFill>
              </a:rPr>
              <a:t> </a:t>
            </a:r>
            <a:endParaRPr lang="sv-SE" sz="1400" strike="sngStrike" dirty="0">
              <a:solidFill>
                <a:schemeClr val="tx1"/>
              </a:solidFill>
            </a:endParaRPr>
          </a:p>
          <a:p>
            <a:r>
              <a:rPr lang="en-US" sz="1400" strike="sngStrike" dirty="0">
                <a:solidFill>
                  <a:schemeClr val="tx1"/>
                </a:solidFill>
              </a:rPr>
              <a:t>73</a:t>
            </a:r>
            <a:r>
              <a:rPr lang="en-US" sz="1400" strike="sngStrike" baseline="30000" dirty="0">
                <a:solidFill>
                  <a:schemeClr val="tx1"/>
                </a:solidFill>
              </a:rPr>
              <a:t>rd</a:t>
            </a:r>
            <a:r>
              <a:rPr lang="en-US" sz="1400" strike="sngStrike" dirty="0">
                <a:solidFill>
                  <a:schemeClr val="tx1"/>
                </a:solidFill>
              </a:rPr>
              <a:t> GRBP, January 26 - 29, 2021 </a:t>
            </a:r>
          </a:p>
          <a:p>
            <a:r>
              <a:rPr lang="sv-SE" sz="1400" strike="sngStrike" dirty="0">
                <a:solidFill>
                  <a:schemeClr val="tx1"/>
                </a:solidFill>
              </a:rPr>
              <a:t>Agenda item 6</a:t>
            </a:r>
          </a:p>
        </p:txBody>
      </p:sp>
    </p:spTree>
    <p:extLst>
      <p:ext uri="{BB962C8B-B14F-4D97-AF65-F5344CB8AC3E}">
        <p14:creationId xmlns:p14="http://schemas.microsoft.com/office/powerpoint/2010/main" val="1837947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17" name="スライド番号プレースホルダー 16"/>
          <p:cNvSpPr>
            <a:spLocks noGrp="1"/>
          </p:cNvSpPr>
          <p:nvPr>
            <p:ph type="sldNum" sz="quarter" idx="12"/>
          </p:nvPr>
        </p:nvSpPr>
        <p:spPr/>
        <p:txBody>
          <a:bodyPr/>
          <a:lstStyle/>
          <a:p>
            <a:fld id="{8F43C5A4-D77E-4248-9597-C5F8C86CFB91}" type="slidenum">
              <a:rPr kumimoji="1" lang="ja-JP" altLang="en-US" smtClean="0"/>
              <a:t>10</a:t>
            </a:fld>
            <a:endParaRPr kumimoji="1" lang="ja-JP" altLang="en-US"/>
          </a:p>
        </p:txBody>
      </p:sp>
      <p:sp>
        <p:nvSpPr>
          <p:cNvPr id="7" name="テキスト ボックス 6">
            <a:extLst>
              <a:ext uri="{FF2B5EF4-FFF2-40B4-BE49-F238E27FC236}">
                <a16:creationId xmlns:a16="http://schemas.microsoft.com/office/drawing/2014/main" id="{2B1782CA-7C97-46E6-8397-470437B14B73}"/>
              </a:ext>
            </a:extLst>
          </p:cNvPr>
          <p:cNvSpPr txBox="1"/>
          <p:nvPr/>
        </p:nvSpPr>
        <p:spPr>
          <a:xfrm>
            <a:off x="862489" y="656949"/>
            <a:ext cx="8175025" cy="2000548"/>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Test method : Part II (Non-self-adjusting)</a:t>
            </a:r>
          </a:p>
          <a:p>
            <a:r>
              <a:rPr lang="en-US" altLang="ja-JP" sz="2400" dirty="0"/>
              <a:t>As a result of discussion based on measurement data, test method of part II is determined same as UN-R28.</a:t>
            </a:r>
          </a:p>
          <a:p>
            <a:r>
              <a:rPr lang="en-US" altLang="ja-JP" sz="2400" dirty="0"/>
              <a:t>In the test, SPL is measured at 7m distance from rear edge of a vehicle and find </a:t>
            </a:r>
            <a:r>
              <a:rPr lang="en-US" altLang="ja-JP" sz="2400" i="1" dirty="0"/>
              <a:t>L</a:t>
            </a:r>
            <a:r>
              <a:rPr lang="en-US" altLang="ja-JP" sz="2400" i="1" baseline="-25000" dirty="0"/>
              <a:t>MAX</a:t>
            </a:r>
            <a:r>
              <a:rPr lang="en-US" altLang="ja-JP" sz="2400" dirty="0"/>
              <a:t> between 0.5m to 1.5m height.</a:t>
            </a:r>
            <a:endParaRPr lang="en-US" altLang="ja-JP" sz="2400" dirty="0">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2BE0D3B1-DBD1-4DC8-A369-9B803A83EEA0}"/>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kumimoji="1" lang="en-US" altLang="ja-JP" dirty="0"/>
              <a:t>TF group agreed</a:t>
            </a:r>
            <a:endParaRPr kumimoji="1" lang="ja-JP" altLang="en-US" dirty="0"/>
          </a:p>
        </p:txBody>
      </p:sp>
      <p:pic>
        <p:nvPicPr>
          <p:cNvPr id="37" name="図 36">
            <a:extLst>
              <a:ext uri="{FF2B5EF4-FFF2-40B4-BE49-F238E27FC236}">
                <a16:creationId xmlns:a16="http://schemas.microsoft.com/office/drawing/2014/main" id="{11D2B6C3-4A76-4E43-B5E7-A8062F8733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396" y="3187505"/>
            <a:ext cx="8031190" cy="2802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817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17" name="スライド番号プレースホルダー 16"/>
          <p:cNvSpPr>
            <a:spLocks noGrp="1"/>
          </p:cNvSpPr>
          <p:nvPr>
            <p:ph type="sldNum" sz="quarter" idx="12"/>
          </p:nvPr>
        </p:nvSpPr>
        <p:spPr/>
        <p:txBody>
          <a:bodyPr/>
          <a:lstStyle/>
          <a:p>
            <a:fld id="{8F43C5A4-D77E-4248-9597-C5F8C86CFB91}" type="slidenum">
              <a:rPr kumimoji="1" lang="ja-JP" altLang="en-US" smtClean="0"/>
              <a:t>11</a:t>
            </a:fld>
            <a:endParaRPr kumimoji="1" lang="ja-JP" altLang="en-US"/>
          </a:p>
        </p:txBody>
      </p:sp>
      <p:sp>
        <p:nvSpPr>
          <p:cNvPr id="7" name="テキスト ボックス 6">
            <a:extLst>
              <a:ext uri="{FF2B5EF4-FFF2-40B4-BE49-F238E27FC236}">
                <a16:creationId xmlns:a16="http://schemas.microsoft.com/office/drawing/2014/main" id="{2B1782CA-7C97-46E6-8397-470437B14B73}"/>
              </a:ext>
            </a:extLst>
          </p:cNvPr>
          <p:cNvSpPr txBox="1"/>
          <p:nvPr/>
        </p:nvSpPr>
        <p:spPr>
          <a:xfrm>
            <a:off x="862489" y="656949"/>
            <a:ext cx="9043511" cy="1323439"/>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Test method : Part II (Self-adjusting &amp; Step wise self-adjusting)</a:t>
            </a:r>
          </a:p>
          <a:p>
            <a:endParaRPr lang="en-US" altLang="ja-JP" sz="2400" dirty="0">
              <a:ea typeface="メイリオ" panose="020B0604030504040204" pitchFamily="50" charset="-128"/>
              <a:cs typeface="メイリオ" panose="020B0604030504040204" pitchFamily="50" charset="-128"/>
            </a:endParaRPr>
          </a:p>
        </p:txBody>
      </p:sp>
      <p:sp>
        <p:nvSpPr>
          <p:cNvPr id="6" name="テキスト ボックス 5">
            <a:extLst>
              <a:ext uri="{FF2B5EF4-FFF2-40B4-BE49-F238E27FC236}">
                <a16:creationId xmlns:a16="http://schemas.microsoft.com/office/drawing/2014/main" id="{28D8F5AC-88A6-4297-A7E3-7FB09E98E36E}"/>
              </a:ext>
            </a:extLst>
          </p:cNvPr>
          <p:cNvSpPr txBox="1"/>
          <p:nvPr/>
        </p:nvSpPr>
        <p:spPr>
          <a:xfrm>
            <a:off x="862489" y="656949"/>
            <a:ext cx="8175025" cy="3108543"/>
          </a:xfrm>
          <a:prstGeom prst="rect">
            <a:avLst/>
          </a:prstGeom>
          <a:noFill/>
        </p:spPr>
        <p:txBody>
          <a:bodyPr wrap="square" rtlCol="0">
            <a:spAutoFit/>
          </a:bodyPr>
          <a:lstStyle/>
          <a:p>
            <a:endParaRPr lang="en-US" altLang="ja-JP" sz="2800" dirty="0">
              <a:solidFill>
                <a:srgbClr val="92D050"/>
              </a:solidFill>
              <a:ea typeface="メイリオ" panose="020B0604030504040204" pitchFamily="50" charset="-128"/>
              <a:cs typeface="メイリオ" panose="020B0604030504040204" pitchFamily="50" charset="-128"/>
            </a:endParaRPr>
          </a:p>
          <a:p>
            <a:endParaRPr lang="en-US" altLang="ja-JP" sz="2400" dirty="0">
              <a:ea typeface="メイリオ" panose="020B0604030504040204" pitchFamily="50" charset="-128"/>
              <a:cs typeface="メイリオ" panose="020B0604030504040204" pitchFamily="50" charset="-128"/>
            </a:endParaRPr>
          </a:p>
          <a:p>
            <a:r>
              <a:rPr lang="en-US" altLang="ja-JP" sz="2400" dirty="0"/>
              <a:t>As well as Part I test, pink noise was emitted from loudspeaker. The device is </a:t>
            </a:r>
            <a:r>
              <a:rPr lang="en-US" altLang="ja-JP" sz="2400"/>
              <a:t>checked for </a:t>
            </a:r>
            <a:r>
              <a:rPr lang="en-US" altLang="ja-JP" sz="2400">
                <a:ea typeface="メイリオ" panose="020B0604030504040204" pitchFamily="50" charset="-128"/>
              </a:rPr>
              <a:t>the </a:t>
            </a:r>
            <a:r>
              <a:rPr lang="en-US" altLang="ja-JP" sz="2400" dirty="0">
                <a:ea typeface="メイリオ" panose="020B0604030504040204" pitchFamily="50" charset="-128"/>
              </a:rPr>
              <a:t>warning sound SPL changes according to SPL of pink noise.</a:t>
            </a:r>
          </a:p>
          <a:p>
            <a:endParaRPr lang="en-US" altLang="ja-JP" sz="2400" dirty="0"/>
          </a:p>
          <a:p>
            <a:r>
              <a:rPr lang="en-US" altLang="ja-JP" sz="2400" dirty="0"/>
              <a:t>Verification tests of the test method will be conducted.</a:t>
            </a:r>
            <a:endParaRPr lang="en-US" altLang="ja-JP" sz="2400" dirty="0">
              <a:ea typeface="メイリオ" panose="020B0604030504040204" pitchFamily="50" charset="-128"/>
              <a:cs typeface="メイリオ" panose="020B0604030504040204" pitchFamily="50" charset="-128"/>
            </a:endParaRPr>
          </a:p>
          <a:p>
            <a:endParaRPr lang="en-US" altLang="ja-JP" sz="2400" dirty="0">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35B0CFA1-1CEA-47F4-802A-BBD2DF755166}"/>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lang="en-US" altLang="ja-JP" dirty="0"/>
              <a:t>Still under discussion</a:t>
            </a:r>
            <a:endParaRPr kumimoji="1" lang="ja-JP" altLang="en-US" dirty="0"/>
          </a:p>
        </p:txBody>
      </p:sp>
    </p:spTree>
    <p:extLst>
      <p:ext uri="{BB962C8B-B14F-4D97-AF65-F5344CB8AC3E}">
        <p14:creationId xmlns:p14="http://schemas.microsoft.com/office/powerpoint/2010/main" val="1338289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862489" y="656949"/>
            <a:ext cx="8175025" cy="6186309"/>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Limit value </a:t>
            </a:r>
          </a:p>
          <a:p>
            <a:r>
              <a:rPr lang="en-US" altLang="ja-JP" sz="2400" dirty="0"/>
              <a:t>The current limit values for Part II test are as follows. These values were decided based on technical data and the usage situation of each sound level.</a:t>
            </a:r>
          </a:p>
          <a:p>
            <a:r>
              <a:rPr lang="en-US" altLang="ja-JP" sz="2400" dirty="0"/>
              <a:t>If additional data is submitted, we will discuss whether it is necessary to change these limit values.</a:t>
            </a:r>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endParaRPr lang="en-US" altLang="ja-JP" sz="2000" dirty="0"/>
          </a:p>
          <a:p>
            <a:r>
              <a:rPr lang="en-US" altLang="ja-JP" sz="2400" dirty="0"/>
              <a:t>Limit value of Part I test will be decided from limit value of Part II test.</a:t>
            </a:r>
            <a:endParaRPr lang="en-US" altLang="ja-JP" sz="2400" dirty="0">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2" name="スライド番号プレースホルダー 1"/>
          <p:cNvSpPr>
            <a:spLocks noGrp="1"/>
          </p:cNvSpPr>
          <p:nvPr>
            <p:ph type="sldNum" sz="quarter" idx="12"/>
          </p:nvPr>
        </p:nvSpPr>
        <p:spPr/>
        <p:txBody>
          <a:bodyPr/>
          <a:lstStyle/>
          <a:p>
            <a:fld id="{8F43C5A4-D77E-4248-9597-C5F8C86CFB91}" type="slidenum">
              <a:rPr kumimoji="1" lang="ja-JP" altLang="en-US" smtClean="0"/>
              <a:t>12</a:t>
            </a:fld>
            <a:endParaRPr kumimoji="1" lang="ja-JP" altLang="en-US"/>
          </a:p>
        </p:txBody>
      </p:sp>
      <p:sp>
        <p:nvSpPr>
          <p:cNvPr id="6" name="テキスト ボックス 5">
            <a:extLst>
              <a:ext uri="{FF2B5EF4-FFF2-40B4-BE49-F238E27FC236}">
                <a16:creationId xmlns:a16="http://schemas.microsoft.com/office/drawing/2014/main" id="{75D11485-C041-41CE-9450-B1C6BF4ED112}"/>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lang="en-US" altLang="ja-JP" dirty="0"/>
              <a:t>Still under discussion</a:t>
            </a:r>
            <a:endParaRPr kumimoji="1" lang="ja-JP" altLang="en-US" dirty="0"/>
          </a:p>
        </p:txBody>
      </p:sp>
      <p:graphicFrame>
        <p:nvGraphicFramePr>
          <p:cNvPr id="7" name="表 6">
            <a:extLst>
              <a:ext uri="{FF2B5EF4-FFF2-40B4-BE49-F238E27FC236}">
                <a16:creationId xmlns:a16="http://schemas.microsoft.com/office/drawing/2014/main" id="{049C3D39-204C-4760-8A78-F74AB771CD76}"/>
              </a:ext>
            </a:extLst>
          </p:cNvPr>
          <p:cNvGraphicFramePr>
            <a:graphicFrameLocks noGrp="1"/>
          </p:cNvGraphicFramePr>
          <p:nvPr>
            <p:extLst>
              <p:ext uri="{D42A27DB-BD31-4B8C-83A1-F6EECF244321}">
                <p14:modId xmlns:p14="http://schemas.microsoft.com/office/powerpoint/2010/main" val="419078873"/>
              </p:ext>
            </p:extLst>
          </p:nvPr>
        </p:nvGraphicFramePr>
        <p:xfrm>
          <a:off x="3489648" y="3023117"/>
          <a:ext cx="2892488" cy="2900390"/>
        </p:xfrm>
        <a:graphic>
          <a:graphicData uri="http://schemas.openxmlformats.org/drawingml/2006/table">
            <a:tbl>
              <a:tblPr firstRow="1" firstCol="1" bandRow="1"/>
              <a:tblGrid>
                <a:gridCol w="966903">
                  <a:extLst>
                    <a:ext uri="{9D8B030D-6E8A-4147-A177-3AD203B41FA5}">
                      <a16:colId xmlns:a16="http://schemas.microsoft.com/office/drawing/2014/main" val="3602807334"/>
                    </a:ext>
                  </a:extLst>
                </a:gridCol>
                <a:gridCol w="988247">
                  <a:extLst>
                    <a:ext uri="{9D8B030D-6E8A-4147-A177-3AD203B41FA5}">
                      <a16:colId xmlns:a16="http://schemas.microsoft.com/office/drawing/2014/main" val="407623829"/>
                    </a:ext>
                  </a:extLst>
                </a:gridCol>
                <a:gridCol w="937338">
                  <a:extLst>
                    <a:ext uri="{9D8B030D-6E8A-4147-A177-3AD203B41FA5}">
                      <a16:colId xmlns:a16="http://schemas.microsoft.com/office/drawing/2014/main" val="2789512502"/>
                    </a:ext>
                  </a:extLst>
                </a:gridCol>
              </a:tblGrid>
              <a:tr h="500739">
                <a:tc rowSpan="3">
                  <a:txBody>
                    <a:bodyPr/>
                    <a:lstStyle/>
                    <a:p>
                      <a:endParaRPr lang="ja-JP" sz="1000" dirty="0">
                        <a:effectLst/>
                        <a:latin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200"/>
                        </a:lnSpc>
                        <a:spcAft>
                          <a:spcPts val="0"/>
                        </a:spcAft>
                      </a:pPr>
                      <a:r>
                        <a:rPr lang="en-GB" sz="1200" b="1" dirty="0">
                          <a:solidFill>
                            <a:srgbClr val="000000"/>
                          </a:solidFill>
                          <a:effectLst/>
                          <a:latin typeface="Times New Roman" panose="02020603050405020304" pitchFamily="18" charset="0"/>
                          <a:ea typeface="ＭＳ 明朝" panose="02020609040205080304" pitchFamily="17" charset="-128"/>
                        </a:rPr>
                        <a:t>Tonal Sound,</a:t>
                      </a:r>
                      <a:endParaRPr lang="ja-JP" sz="1000" dirty="0">
                        <a:effectLst/>
                        <a:latin typeface="Times New Roman" panose="02020603050405020304" pitchFamily="18" charset="0"/>
                        <a:ea typeface="ＭＳ 明朝" panose="02020609040205080304" pitchFamily="17" charset="-128"/>
                      </a:endParaRPr>
                    </a:p>
                    <a:p>
                      <a:pPr algn="ctr">
                        <a:lnSpc>
                          <a:spcPts val="1200"/>
                        </a:lnSpc>
                        <a:spcAft>
                          <a:spcPts val="0"/>
                        </a:spcAft>
                      </a:pPr>
                      <a:r>
                        <a:rPr lang="en-GB" sz="1200" b="1" dirty="0">
                          <a:solidFill>
                            <a:srgbClr val="000000"/>
                          </a:solidFill>
                          <a:effectLst/>
                          <a:latin typeface="Times New Roman" panose="02020603050405020304" pitchFamily="18" charset="0"/>
                          <a:ea typeface="ＭＳ 明朝" panose="02020609040205080304" pitchFamily="17" charset="-128"/>
                        </a:rPr>
                        <a:t>Broadband &amp; One-Third Octave Band Sound</a:t>
                      </a:r>
                      <a:endParaRPr lang="ja-JP" sz="1000" dirty="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202199292"/>
                  </a:ext>
                </a:extLst>
              </a:tr>
              <a:tr h="500739">
                <a:tc vMerge="1">
                  <a:txBody>
                    <a:bodyPr/>
                    <a:lstStyle/>
                    <a:p>
                      <a:endParaRPr lang="ja-JP" sz="1000" dirty="0">
                        <a:effectLst/>
                        <a:latin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200" b="1">
                          <a:solidFill>
                            <a:srgbClr val="000000"/>
                          </a:solidFill>
                          <a:effectLst/>
                          <a:latin typeface="Times New Roman" panose="02020603050405020304" pitchFamily="18" charset="0"/>
                          <a:ea typeface="ＭＳ 明朝" panose="02020609040205080304" pitchFamily="17" charset="-128"/>
                        </a:rPr>
                        <a:t>Min. </a:t>
                      </a:r>
                      <a:br>
                        <a:rPr lang="en-GB" sz="1200" b="1">
                          <a:solidFill>
                            <a:srgbClr val="000000"/>
                          </a:solidFill>
                          <a:effectLst/>
                          <a:latin typeface="Times New Roman" panose="02020603050405020304" pitchFamily="18" charset="0"/>
                          <a:ea typeface="ＭＳ 明朝" panose="02020609040205080304" pitchFamily="17" charset="-128"/>
                        </a:rPr>
                      </a:br>
                      <a:r>
                        <a:rPr lang="en-GB" sz="1200" b="1">
                          <a:solidFill>
                            <a:srgbClr val="000000"/>
                          </a:solidFill>
                          <a:effectLst/>
                          <a:latin typeface="Times New Roman" panose="02020603050405020304" pitchFamily="18" charset="0"/>
                          <a:ea typeface="ＭＳ 明朝" panose="02020609040205080304" pitchFamily="17" charset="-128"/>
                        </a:rPr>
                        <a:t>Level</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200" b="1">
                          <a:solidFill>
                            <a:srgbClr val="000000"/>
                          </a:solidFill>
                          <a:effectLst/>
                          <a:latin typeface="Times New Roman" panose="02020603050405020304" pitchFamily="18" charset="0"/>
                          <a:ea typeface="ＭＳ 明朝" panose="02020609040205080304" pitchFamily="17" charset="-128"/>
                        </a:rPr>
                        <a:t>Max. </a:t>
                      </a:r>
                      <a:br>
                        <a:rPr lang="en-GB" sz="1200" b="1">
                          <a:solidFill>
                            <a:srgbClr val="000000"/>
                          </a:solidFill>
                          <a:effectLst/>
                          <a:latin typeface="Times New Roman" panose="02020603050405020304" pitchFamily="18" charset="0"/>
                          <a:ea typeface="ＭＳ 明朝" panose="02020609040205080304" pitchFamily="17" charset="-128"/>
                        </a:rPr>
                      </a:br>
                      <a:r>
                        <a:rPr lang="en-GB" sz="1200" b="1">
                          <a:solidFill>
                            <a:srgbClr val="000000"/>
                          </a:solidFill>
                          <a:effectLst/>
                          <a:latin typeface="Times New Roman" panose="02020603050405020304" pitchFamily="18" charset="0"/>
                          <a:ea typeface="ＭＳ 明朝" panose="02020609040205080304" pitchFamily="17" charset="-128"/>
                        </a:rPr>
                        <a:t>Level</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1894156"/>
                  </a:ext>
                </a:extLst>
              </a:tr>
              <a:tr h="500739">
                <a:tc vMerge="1">
                  <a:txBody>
                    <a:bodyPr/>
                    <a:lstStyle/>
                    <a:p>
                      <a:endParaRPr lang="ja-JP" sz="1000" dirty="0">
                        <a:effectLst/>
                        <a:latin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de-DE" sz="1200" b="1">
                          <a:solidFill>
                            <a:srgbClr val="000000"/>
                          </a:solidFill>
                          <a:effectLst/>
                          <a:latin typeface="Times New Roman" panose="02020603050405020304" pitchFamily="18" charset="0"/>
                          <a:ea typeface="ＭＳ 明朝" panose="02020609040205080304" pitchFamily="17" charset="-128"/>
                        </a:rPr>
                        <a:t>dB(A)</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de-DE" sz="1200" b="1">
                          <a:solidFill>
                            <a:srgbClr val="000000"/>
                          </a:solidFill>
                          <a:effectLst/>
                          <a:latin typeface="Times New Roman" panose="02020603050405020304" pitchFamily="18" charset="0"/>
                          <a:ea typeface="ＭＳ 明朝" panose="02020609040205080304" pitchFamily="17" charset="-128"/>
                        </a:rPr>
                        <a:t>dB(A)</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3472329"/>
                  </a:ext>
                </a:extLst>
              </a:tr>
              <a:tr h="454003">
                <a:tc>
                  <a:txBody>
                    <a:bodyPr/>
                    <a:lstStyle/>
                    <a:p>
                      <a:pPr algn="just">
                        <a:lnSpc>
                          <a:spcPts val="1200"/>
                        </a:lnSpc>
                        <a:spcAft>
                          <a:spcPts val="0"/>
                        </a:spcAft>
                      </a:pPr>
                      <a:r>
                        <a:rPr lang="en-GB" sz="1200" b="1" dirty="0">
                          <a:solidFill>
                            <a:srgbClr val="000000"/>
                          </a:solidFill>
                          <a:effectLst/>
                          <a:latin typeface="Times New Roman" panose="02020603050405020304" pitchFamily="18" charset="0"/>
                          <a:ea typeface="ＭＳ 明朝" panose="02020609040205080304" pitchFamily="17" charset="-128"/>
                        </a:rPr>
                        <a:t>Low Level</a:t>
                      </a:r>
                      <a:endParaRPr lang="ja-JP" sz="1000" dirty="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000">
                          <a:effectLst/>
                          <a:latin typeface="Times New Roman" panose="02020603050405020304" pitchFamily="18" charset="0"/>
                          <a:ea typeface="MingLiU-ExtB" panose="02020500000000000000" pitchFamily="18" charset="-120"/>
                        </a:rPr>
                        <a:t>[</a:t>
                      </a:r>
                      <a:r>
                        <a:rPr lang="en-GB" sz="1200">
                          <a:solidFill>
                            <a:srgbClr val="000000"/>
                          </a:solidFill>
                          <a:effectLst/>
                          <a:latin typeface="Times New Roman" panose="02020603050405020304" pitchFamily="18" charset="0"/>
                          <a:ea typeface="ＭＳ 明朝" panose="02020609040205080304" pitchFamily="17" charset="-128"/>
                        </a:rPr>
                        <a:t>40</a:t>
                      </a:r>
                      <a:r>
                        <a:rPr lang="en-GB" sz="1000">
                          <a:effectLst/>
                          <a:latin typeface="Times New Roman" panose="02020603050405020304" pitchFamily="18" charset="0"/>
                          <a:ea typeface="MingLiU-ExtB" panose="02020500000000000000" pitchFamily="18" charset="-120"/>
                        </a:rPr>
                        <a:t>]</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000" dirty="0">
                          <a:effectLst/>
                          <a:latin typeface="Times New Roman" panose="02020603050405020304" pitchFamily="18" charset="0"/>
                          <a:ea typeface="MingLiU-ExtB" panose="02020500000000000000" pitchFamily="18" charset="-120"/>
                        </a:rPr>
                        <a:t>[</a:t>
                      </a:r>
                      <a:r>
                        <a:rPr lang="en-GB" sz="1200" dirty="0">
                          <a:solidFill>
                            <a:srgbClr val="000000"/>
                          </a:solidFill>
                          <a:effectLst/>
                          <a:latin typeface="Times New Roman" panose="02020603050405020304" pitchFamily="18" charset="0"/>
                          <a:ea typeface="ＭＳ 明朝" panose="02020609040205080304" pitchFamily="17" charset="-128"/>
                        </a:rPr>
                        <a:t>55</a:t>
                      </a:r>
                      <a:r>
                        <a:rPr lang="en-GB" sz="1000" dirty="0">
                          <a:effectLst/>
                          <a:latin typeface="Times New Roman" panose="02020603050405020304" pitchFamily="18" charset="0"/>
                          <a:ea typeface="MingLiU-ExtB" panose="02020500000000000000" pitchFamily="18" charset="-120"/>
                        </a:rPr>
                        <a:t>]</a:t>
                      </a:r>
                      <a:endParaRPr lang="ja-JP" sz="1000" dirty="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0753541"/>
                  </a:ext>
                </a:extLst>
              </a:tr>
              <a:tr h="469025">
                <a:tc>
                  <a:txBody>
                    <a:bodyPr/>
                    <a:lstStyle/>
                    <a:p>
                      <a:pPr algn="just">
                        <a:lnSpc>
                          <a:spcPts val="1200"/>
                        </a:lnSpc>
                        <a:spcAft>
                          <a:spcPts val="0"/>
                        </a:spcAft>
                      </a:pPr>
                      <a:r>
                        <a:rPr lang="en-GB" sz="1200" b="1">
                          <a:solidFill>
                            <a:srgbClr val="000000"/>
                          </a:solidFill>
                          <a:effectLst/>
                          <a:latin typeface="Times New Roman" panose="02020603050405020304" pitchFamily="18" charset="0"/>
                          <a:ea typeface="ＭＳ 明朝" panose="02020609040205080304" pitchFamily="17" charset="-128"/>
                        </a:rPr>
                        <a:t>Normal Level</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000">
                          <a:effectLst/>
                          <a:latin typeface="Times New Roman" panose="02020603050405020304" pitchFamily="18" charset="0"/>
                          <a:ea typeface="MingLiU-ExtB" panose="02020500000000000000" pitchFamily="18" charset="-120"/>
                        </a:rPr>
                        <a:t>[</a:t>
                      </a:r>
                      <a:r>
                        <a:rPr lang="en-GB" sz="1200">
                          <a:solidFill>
                            <a:srgbClr val="000000"/>
                          </a:solidFill>
                          <a:effectLst/>
                          <a:latin typeface="Times New Roman" panose="02020603050405020304" pitchFamily="18" charset="0"/>
                          <a:ea typeface="ＭＳ 明朝" panose="02020609040205080304" pitchFamily="17" charset="-128"/>
                        </a:rPr>
                        <a:t>60</a:t>
                      </a:r>
                      <a:r>
                        <a:rPr lang="en-GB" sz="1000">
                          <a:effectLst/>
                          <a:latin typeface="Times New Roman" panose="02020603050405020304" pitchFamily="18" charset="0"/>
                          <a:ea typeface="MingLiU-ExtB" panose="02020500000000000000" pitchFamily="18" charset="-120"/>
                        </a:rPr>
                        <a:t>]</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000">
                          <a:effectLst/>
                          <a:latin typeface="Times New Roman" panose="02020603050405020304" pitchFamily="18" charset="0"/>
                          <a:ea typeface="MingLiU-ExtB" panose="02020500000000000000" pitchFamily="18" charset="-120"/>
                        </a:rPr>
                        <a:t>[</a:t>
                      </a:r>
                      <a:r>
                        <a:rPr lang="en-GB" sz="1200">
                          <a:solidFill>
                            <a:srgbClr val="000000"/>
                          </a:solidFill>
                          <a:effectLst/>
                          <a:latin typeface="Times New Roman" panose="02020603050405020304" pitchFamily="18" charset="0"/>
                          <a:ea typeface="ＭＳ 明朝" panose="02020609040205080304" pitchFamily="17" charset="-128"/>
                        </a:rPr>
                        <a:t>75</a:t>
                      </a:r>
                      <a:r>
                        <a:rPr lang="en-GB" sz="1000">
                          <a:effectLst/>
                          <a:latin typeface="Times New Roman" panose="02020603050405020304" pitchFamily="18" charset="0"/>
                          <a:ea typeface="MingLiU-ExtB" panose="02020500000000000000" pitchFamily="18" charset="-120"/>
                        </a:rPr>
                        <a:t>]</a:t>
                      </a:r>
                      <a:endParaRPr lang="ja-JP" sz="100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0674320"/>
                  </a:ext>
                </a:extLst>
              </a:tr>
              <a:tr h="475145">
                <a:tc>
                  <a:txBody>
                    <a:bodyPr/>
                    <a:lstStyle/>
                    <a:p>
                      <a:pPr algn="just">
                        <a:lnSpc>
                          <a:spcPts val="1200"/>
                        </a:lnSpc>
                        <a:spcAft>
                          <a:spcPts val="0"/>
                        </a:spcAft>
                      </a:pPr>
                      <a:r>
                        <a:rPr lang="en-GB" sz="1200" b="1" dirty="0">
                          <a:solidFill>
                            <a:srgbClr val="000000"/>
                          </a:solidFill>
                          <a:effectLst/>
                          <a:latin typeface="Times New Roman" panose="02020603050405020304" pitchFamily="18" charset="0"/>
                          <a:ea typeface="ＭＳ 明朝" panose="02020609040205080304" pitchFamily="17" charset="-128"/>
                        </a:rPr>
                        <a:t>High Level</a:t>
                      </a:r>
                      <a:endParaRPr lang="ja-JP" sz="1000" dirty="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000" dirty="0">
                          <a:effectLst/>
                          <a:latin typeface="Times New Roman" panose="02020603050405020304" pitchFamily="18" charset="0"/>
                          <a:ea typeface="MingLiU-ExtB" panose="02020500000000000000" pitchFamily="18" charset="-120"/>
                        </a:rPr>
                        <a:t>[</a:t>
                      </a:r>
                      <a:r>
                        <a:rPr lang="en-GB" sz="1200" dirty="0">
                          <a:solidFill>
                            <a:srgbClr val="000000"/>
                          </a:solidFill>
                          <a:effectLst/>
                          <a:latin typeface="Times New Roman" panose="02020603050405020304" pitchFamily="18" charset="0"/>
                          <a:ea typeface="ＭＳ 明朝" panose="02020609040205080304" pitchFamily="17" charset="-128"/>
                        </a:rPr>
                        <a:t>85</a:t>
                      </a:r>
                      <a:r>
                        <a:rPr lang="en-GB" sz="1000" dirty="0">
                          <a:effectLst/>
                          <a:latin typeface="Times New Roman" panose="02020603050405020304" pitchFamily="18" charset="0"/>
                          <a:ea typeface="MingLiU-ExtB" panose="02020500000000000000" pitchFamily="18" charset="-120"/>
                        </a:rPr>
                        <a:t>]</a:t>
                      </a:r>
                      <a:endParaRPr lang="ja-JP" sz="1000" dirty="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200"/>
                        </a:lnSpc>
                        <a:spcAft>
                          <a:spcPts val="0"/>
                        </a:spcAft>
                      </a:pPr>
                      <a:r>
                        <a:rPr lang="en-GB" sz="1000" dirty="0">
                          <a:effectLst/>
                          <a:latin typeface="Times New Roman" panose="02020603050405020304" pitchFamily="18" charset="0"/>
                          <a:ea typeface="MingLiU-ExtB" panose="02020500000000000000" pitchFamily="18" charset="-120"/>
                        </a:rPr>
                        <a:t>[</a:t>
                      </a:r>
                      <a:r>
                        <a:rPr lang="en-GB" sz="1200" dirty="0">
                          <a:solidFill>
                            <a:srgbClr val="000000"/>
                          </a:solidFill>
                          <a:effectLst/>
                          <a:latin typeface="Times New Roman" panose="02020603050405020304" pitchFamily="18" charset="0"/>
                          <a:ea typeface="ＭＳ 明朝" panose="02020609040205080304" pitchFamily="17" charset="-128"/>
                        </a:rPr>
                        <a:t>95</a:t>
                      </a:r>
                      <a:r>
                        <a:rPr lang="en-GB" sz="1000" dirty="0">
                          <a:effectLst/>
                          <a:latin typeface="Times New Roman" panose="02020603050405020304" pitchFamily="18" charset="0"/>
                          <a:ea typeface="MingLiU-ExtB" panose="02020500000000000000" pitchFamily="18" charset="-120"/>
                        </a:rPr>
                        <a:t>]</a:t>
                      </a:r>
                      <a:endParaRPr lang="ja-JP" sz="1000" dirty="0">
                        <a:effectLst/>
                        <a:latin typeface="Times New Roman" panose="02020603050405020304" pitchFamily="18" charset="0"/>
                        <a:ea typeface="ＭＳ 明朝" panose="02020609040205080304" pitchFamily="17" charset="-128"/>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4953733"/>
                  </a:ext>
                </a:extLst>
              </a:tr>
            </a:tbl>
          </a:graphicData>
        </a:graphic>
      </p:graphicFrame>
    </p:spTree>
    <p:extLst>
      <p:ext uri="{BB962C8B-B14F-4D97-AF65-F5344CB8AC3E}">
        <p14:creationId xmlns:p14="http://schemas.microsoft.com/office/powerpoint/2010/main" val="4062480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862489" y="656949"/>
            <a:ext cx="8175025" cy="5386090"/>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Pause</a:t>
            </a:r>
            <a:r>
              <a:rPr lang="ja-JP" altLang="en-US" sz="2800" dirty="0">
                <a:solidFill>
                  <a:srgbClr val="92D050"/>
                </a:solidFill>
                <a:ea typeface="メイリオ" panose="020B0604030504040204" pitchFamily="50" charset="-128"/>
                <a:cs typeface="メイリオ" panose="020B0604030504040204" pitchFamily="50" charset="-128"/>
              </a:rPr>
              <a:t> </a:t>
            </a:r>
            <a:r>
              <a:rPr lang="en-US" altLang="ja-JP" sz="2800" dirty="0">
                <a:solidFill>
                  <a:srgbClr val="92D050"/>
                </a:solidFill>
                <a:ea typeface="メイリオ" panose="020B0604030504040204" pitchFamily="50" charset="-128"/>
                <a:cs typeface="メイリオ" panose="020B0604030504040204" pitchFamily="50" charset="-128"/>
              </a:rPr>
              <a:t>function</a:t>
            </a:r>
          </a:p>
          <a:p>
            <a:r>
              <a:rPr lang="en-US" altLang="ja-JP" sz="2400" dirty="0"/>
              <a:t>Pause function is defined as follows taking into the latest information about VRU-</a:t>
            </a:r>
            <a:r>
              <a:rPr lang="en-US" altLang="ja-JP" sz="2400" dirty="0" err="1"/>
              <a:t>Proxi</a:t>
            </a:r>
            <a:r>
              <a:rPr lang="en-US" altLang="ja-JP" sz="2400" dirty="0"/>
              <a:t> IWG.</a:t>
            </a:r>
          </a:p>
          <a:p>
            <a:r>
              <a:rPr lang="en-US" altLang="ja-JP" sz="2400" dirty="0"/>
              <a:t>A new regulation regarding reversing motion made by VRU-</a:t>
            </a:r>
            <a:r>
              <a:rPr lang="en-US" altLang="ja-JP" sz="2400" dirty="0" err="1"/>
              <a:t>Proxi</a:t>
            </a:r>
            <a:r>
              <a:rPr lang="en-US" altLang="ja-JP" sz="2400" dirty="0"/>
              <a:t> IWG is UN-R158. Our draft refer to it.</a:t>
            </a:r>
          </a:p>
          <a:p>
            <a:endParaRPr lang="en-US" altLang="ja-JP" sz="2000" dirty="0"/>
          </a:p>
          <a:p>
            <a:r>
              <a:rPr lang="en-US" altLang="ja-JP" sz="2000" dirty="0"/>
              <a:t>14.3.	</a:t>
            </a:r>
            <a:r>
              <a:rPr lang="en-US" altLang="ja-JP" sz="2000" i="1" dirty="0"/>
              <a:t>Pause function </a:t>
            </a:r>
          </a:p>
          <a:p>
            <a:r>
              <a:rPr lang="en-US" altLang="ja-JP" sz="2000" i="1" dirty="0"/>
              <a:t>The manufacturer may install a pause function to disable temporarily the acoustic reverse warning device when a vehicle of category M2 (M&gt;3500 kg), N2, M3, or N3</a:t>
            </a:r>
            <a:r>
              <a:rPr lang="ja-JP" altLang="en-US" sz="2000" i="1" dirty="0"/>
              <a:t> </a:t>
            </a:r>
            <a:r>
              <a:rPr lang="en-US" altLang="ja-JP" sz="2000" i="1" dirty="0"/>
              <a:t>is equipped with a non-audible safety system, [</a:t>
            </a:r>
            <a:r>
              <a:rPr lang="en-US" altLang="ja-JP" sz="2000" i="1" dirty="0">
                <a:solidFill>
                  <a:srgbClr val="FF0066"/>
                </a:solidFill>
              </a:rPr>
              <a:t>device(s) for reversing motion</a:t>
            </a:r>
            <a:r>
              <a:rPr lang="en-US" altLang="ja-JP" sz="2000" i="1" baseline="30000" dirty="0">
                <a:solidFill>
                  <a:srgbClr val="FF0066"/>
                </a:solidFill>
              </a:rPr>
              <a:t>7</a:t>
            </a:r>
            <a:r>
              <a:rPr lang="en-US" altLang="ja-JP" sz="2000" i="1" dirty="0"/>
              <a:t>], allowing the driver to check the hazard area behind the vehicle, including when towing vehicles, and it is ensured that such safety system(s) functions while reversing. Any other disabling function which does not satisfy the specifications below is prohibited.</a:t>
            </a:r>
          </a:p>
          <a:p>
            <a:endParaRPr lang="en-US" altLang="ja-JP" sz="2000" i="1" dirty="0"/>
          </a:p>
          <a:p>
            <a:r>
              <a:rPr lang="en-US" altLang="ja-JP" sz="2000" i="1" dirty="0"/>
              <a:t>[ </a:t>
            </a:r>
            <a:r>
              <a:rPr lang="en-US" altLang="ja-JP" sz="2000" i="1" baseline="30000" dirty="0"/>
              <a:t>7</a:t>
            </a:r>
            <a:r>
              <a:rPr lang="en-US" altLang="ja-JP" sz="2000" i="1" dirty="0"/>
              <a:t>The device(s) for reversing motion shall comply with UN Regulation No.158]</a:t>
            </a:r>
            <a:endParaRPr lang="en-US" altLang="ja-JP" sz="2400" i="1" dirty="0">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2" name="スライド番号プレースホルダー 1"/>
          <p:cNvSpPr>
            <a:spLocks noGrp="1"/>
          </p:cNvSpPr>
          <p:nvPr>
            <p:ph type="sldNum" sz="quarter" idx="12"/>
          </p:nvPr>
        </p:nvSpPr>
        <p:spPr/>
        <p:txBody>
          <a:bodyPr/>
          <a:lstStyle/>
          <a:p>
            <a:fld id="{8F43C5A4-D77E-4248-9597-C5F8C86CFB91}" type="slidenum">
              <a:rPr kumimoji="1" lang="ja-JP" altLang="en-US" smtClean="0"/>
              <a:t>13</a:t>
            </a:fld>
            <a:endParaRPr kumimoji="1" lang="ja-JP" altLang="en-US"/>
          </a:p>
        </p:txBody>
      </p:sp>
      <p:sp>
        <p:nvSpPr>
          <p:cNvPr id="8" name="テキスト ボックス 7">
            <a:extLst>
              <a:ext uri="{FF2B5EF4-FFF2-40B4-BE49-F238E27FC236}">
                <a16:creationId xmlns:a16="http://schemas.microsoft.com/office/drawing/2014/main" id="{33824D24-B4C0-4BA2-AAB4-2D53BFEAE93D}"/>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lang="en-US" altLang="ja-JP" dirty="0"/>
              <a:t>Still under discussion</a:t>
            </a:r>
            <a:endParaRPr kumimoji="1" lang="ja-JP" altLang="en-US" dirty="0"/>
          </a:p>
        </p:txBody>
      </p:sp>
    </p:spTree>
    <p:extLst>
      <p:ext uri="{BB962C8B-B14F-4D97-AF65-F5344CB8AC3E}">
        <p14:creationId xmlns:p14="http://schemas.microsoft.com/office/powerpoint/2010/main" val="874467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722790" y="721496"/>
            <a:ext cx="8466292" cy="3785652"/>
          </a:xfrm>
          <a:prstGeom prst="rect">
            <a:avLst/>
          </a:prstGeom>
          <a:noFill/>
        </p:spPr>
        <p:txBody>
          <a:bodyPr wrap="square" rtlCol="0">
            <a:spAutoFit/>
          </a:bodyPr>
          <a:lstStyle/>
          <a:p>
            <a:endParaRPr lang="en-US" altLang="ja-JP" dirty="0"/>
          </a:p>
          <a:p>
            <a:endParaRPr lang="en-US" altLang="ja-JP" dirty="0"/>
          </a:p>
          <a:p>
            <a:r>
              <a:rPr lang="en-US" altLang="ja-JP" sz="2800" dirty="0">
                <a:solidFill>
                  <a:srgbClr val="0070C0"/>
                </a:solidFill>
              </a:rPr>
              <a:t>Major remaining issues</a:t>
            </a:r>
          </a:p>
          <a:p>
            <a:r>
              <a:rPr lang="en-US" altLang="ja-JP" sz="2800" dirty="0"/>
              <a:t>Test method for self-adjusting and step wise self-adjusting</a:t>
            </a:r>
          </a:p>
          <a:p>
            <a:endParaRPr lang="en-US" altLang="ja-JP" dirty="0"/>
          </a:p>
          <a:p>
            <a:endParaRPr lang="en-US" altLang="ja-JP" dirty="0"/>
          </a:p>
          <a:p>
            <a:r>
              <a:rPr lang="en-US" altLang="ja-JP" sz="2800" dirty="0">
                <a:solidFill>
                  <a:srgbClr val="0070C0"/>
                </a:solidFill>
              </a:rPr>
              <a:t>Meeting</a:t>
            </a:r>
          </a:p>
          <a:p>
            <a:r>
              <a:rPr lang="en-GB" altLang="ja-JP" sz="2800" u="sng" dirty="0"/>
              <a:t>18th meeting </a:t>
            </a:r>
            <a:r>
              <a:rPr lang="en-GB" altLang="ja-JP" sz="2800" dirty="0"/>
              <a:t>: March 17, 2021 Web meeting</a:t>
            </a:r>
          </a:p>
          <a:p>
            <a:r>
              <a:rPr lang="en-US" altLang="ja-JP" sz="2800" dirty="0"/>
              <a:t>Additional meetings will be held to finalize the draft</a:t>
            </a:r>
          </a:p>
        </p:txBody>
      </p:sp>
      <p:sp>
        <p:nvSpPr>
          <p:cNvPr id="2" name="スライド番号プレースホルダー 1"/>
          <p:cNvSpPr>
            <a:spLocks noGrp="1"/>
          </p:cNvSpPr>
          <p:nvPr>
            <p:ph type="sldNum" sz="quarter" idx="12"/>
          </p:nvPr>
        </p:nvSpPr>
        <p:spPr/>
        <p:txBody>
          <a:bodyPr/>
          <a:lstStyle/>
          <a:p>
            <a:fld id="{C161649F-AEE8-4D0B-9140-C427036E0610}" type="slidenum">
              <a:rPr kumimoji="1" lang="ja-JP" altLang="en-US" smtClean="0"/>
              <a:t>14</a:t>
            </a:fld>
            <a:endParaRPr kumimoji="1" lang="ja-JP" altLang="en-US" dirty="0"/>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8466292" cy="584775"/>
          </a:xfrm>
          <a:prstGeom prst="rect">
            <a:avLst/>
          </a:prstGeom>
          <a:noFill/>
        </p:spPr>
        <p:txBody>
          <a:bodyPr wrap="square" rtlCol="0">
            <a:spAutoFit/>
          </a:bodyPr>
          <a:lstStyle/>
          <a:p>
            <a:r>
              <a:rPr lang="en-US" altLang="ja-JP" sz="3200" dirty="0">
                <a:solidFill>
                  <a:srgbClr val="00B0F0"/>
                </a:solidFill>
              </a:rPr>
              <a:t>Next step</a:t>
            </a:r>
          </a:p>
        </p:txBody>
      </p:sp>
    </p:spTree>
    <p:extLst>
      <p:ext uri="{BB962C8B-B14F-4D97-AF65-F5344CB8AC3E}">
        <p14:creationId xmlns:p14="http://schemas.microsoft.com/office/powerpoint/2010/main" val="703347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251925" y="721496"/>
            <a:ext cx="9411478" cy="4801314"/>
          </a:xfrm>
          <a:prstGeom prst="rect">
            <a:avLst/>
          </a:prstGeom>
          <a:noFill/>
        </p:spPr>
        <p:txBody>
          <a:bodyPr wrap="square" rtlCol="0">
            <a:spAutoFit/>
          </a:bodyPr>
          <a:lstStyle/>
          <a:p>
            <a:endParaRPr lang="en-US" altLang="ja-JP" dirty="0"/>
          </a:p>
          <a:p>
            <a:endParaRPr lang="en-US" altLang="ja-JP" dirty="0"/>
          </a:p>
          <a:p>
            <a:endParaRPr lang="en-US" altLang="ja-JP" sz="2200" dirty="0"/>
          </a:p>
          <a:p>
            <a:r>
              <a:rPr lang="en-US" altLang="ja-JP" sz="2800" dirty="0"/>
              <a:t>	Any information or comment is welcomed.</a:t>
            </a:r>
          </a:p>
          <a:p>
            <a:r>
              <a:rPr lang="en-US" altLang="ja-JP" sz="2800" dirty="0"/>
              <a:t>	Please contact the followings.</a:t>
            </a:r>
          </a:p>
          <a:p>
            <a:endParaRPr lang="en-US" altLang="ja-JP" sz="2800" dirty="0"/>
          </a:p>
          <a:p>
            <a:r>
              <a:rPr lang="en-US" altLang="ja-JP" sz="2800" dirty="0">
                <a:solidFill>
                  <a:srgbClr val="0070C0"/>
                </a:solidFill>
              </a:rPr>
              <a:t>		Houzu, Hiroyuki (Chair) : </a:t>
            </a:r>
          </a:p>
          <a:p>
            <a:r>
              <a:rPr lang="en-US" altLang="ja-JP" sz="2800" dirty="0"/>
              <a:t>		</a:t>
            </a:r>
            <a:r>
              <a:rPr lang="en-US" altLang="ja-JP" sz="2800" dirty="0">
                <a:hlinkClick r:id="rId2">
                  <a:extLst>
                    <a:ext uri="{A12FA001-AC4F-418D-AE19-62706E023703}">
                      <ahyp:hlinkClr xmlns:ahyp="http://schemas.microsoft.com/office/drawing/2018/hyperlinkcolor" val="tx"/>
                    </a:ext>
                  </a:extLst>
                </a:hlinkClick>
              </a:rPr>
              <a:t>houzu@ntsel.go.jp</a:t>
            </a:r>
            <a:endParaRPr lang="en-US" altLang="ja-JP" sz="2800" dirty="0"/>
          </a:p>
          <a:p>
            <a:endParaRPr lang="en-US" altLang="ja-JP" sz="2800" u="sng" dirty="0">
              <a:solidFill>
                <a:srgbClr val="0070C0"/>
              </a:solidFill>
            </a:endParaRPr>
          </a:p>
          <a:p>
            <a:r>
              <a:rPr lang="en-US" altLang="ja-JP" sz="2800" dirty="0">
                <a:solidFill>
                  <a:srgbClr val="0070C0"/>
                </a:solidFill>
              </a:rPr>
              <a:t>		Klopotek, Manfred (Secretary) : </a:t>
            </a:r>
          </a:p>
          <a:p>
            <a:r>
              <a:rPr lang="en-US" altLang="ja-JP" sz="2800" dirty="0"/>
              <a:t>		</a:t>
            </a:r>
            <a:r>
              <a:rPr lang="en-US" altLang="ja-JP" sz="2800" dirty="0">
                <a:hlinkClick r:id="rId3">
                  <a:extLst>
                    <a:ext uri="{A12FA001-AC4F-418D-AE19-62706E023703}">
                      <ahyp:hlinkClr xmlns:ahyp="http://schemas.microsoft.com/office/drawing/2018/hyperlinkcolor" val="tx"/>
                    </a:ext>
                  </a:extLst>
                </a:hlinkClick>
              </a:rPr>
              <a:t>manfred.klopotek@scania.com</a:t>
            </a:r>
            <a:endParaRPr lang="en-US" altLang="ja-JP" sz="2800" dirty="0"/>
          </a:p>
          <a:p>
            <a:r>
              <a:rPr lang="en-US" altLang="ja-JP" sz="2400" dirty="0">
                <a:solidFill>
                  <a:srgbClr val="0070C0"/>
                </a:solidFill>
              </a:rPr>
              <a:t>	</a:t>
            </a:r>
          </a:p>
        </p:txBody>
      </p:sp>
      <p:sp>
        <p:nvSpPr>
          <p:cNvPr id="2" name="スライド番号プレースホルダー 1"/>
          <p:cNvSpPr>
            <a:spLocks noGrp="1"/>
          </p:cNvSpPr>
          <p:nvPr>
            <p:ph type="sldNum" sz="quarter" idx="12"/>
          </p:nvPr>
        </p:nvSpPr>
        <p:spPr/>
        <p:txBody>
          <a:bodyPr/>
          <a:lstStyle/>
          <a:p>
            <a:fld id="{C161649F-AEE8-4D0B-9140-C427036E0610}" type="slidenum">
              <a:rPr kumimoji="1" lang="ja-JP" altLang="en-US" smtClean="0"/>
              <a:t>15</a:t>
            </a:fld>
            <a:endParaRPr kumimoji="1" lang="ja-JP" altLang="en-US" dirty="0"/>
          </a:p>
        </p:txBody>
      </p:sp>
    </p:spTree>
    <p:extLst>
      <p:ext uri="{BB962C8B-B14F-4D97-AF65-F5344CB8AC3E}">
        <p14:creationId xmlns:p14="http://schemas.microsoft.com/office/powerpoint/2010/main" val="93990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0" y="129830"/>
            <a:ext cx="9654746" cy="5755422"/>
          </a:xfrm>
          <a:prstGeom prst="rect">
            <a:avLst/>
          </a:prstGeom>
          <a:noFill/>
        </p:spPr>
        <p:txBody>
          <a:bodyPr wrap="square" rtlCol="0">
            <a:spAutoFit/>
          </a:bodyPr>
          <a:lstStyle/>
          <a:p>
            <a:r>
              <a:rPr lang="en-US" altLang="ja-JP" sz="3200" dirty="0">
                <a:solidFill>
                  <a:srgbClr val="00B0F0"/>
                </a:solidFill>
              </a:rPr>
              <a:t>       Meeting</a:t>
            </a:r>
          </a:p>
          <a:p>
            <a:endParaRPr kumimoji="1" lang="en-US" altLang="ja-JP" sz="3000" dirty="0">
              <a:solidFill>
                <a:srgbClr val="0070C0"/>
              </a:solidFill>
            </a:endParaRPr>
          </a:p>
          <a:p>
            <a:endParaRPr lang="en-US" altLang="ja-JP" sz="3000" dirty="0">
              <a:solidFill>
                <a:srgbClr val="0070C0"/>
              </a:solidFill>
            </a:endParaRPr>
          </a:p>
          <a:p>
            <a:endParaRPr kumimoji="1" lang="en-US" altLang="ja-JP" sz="3000" dirty="0">
              <a:solidFill>
                <a:srgbClr val="0070C0"/>
              </a:solidFill>
            </a:endParaRPr>
          </a:p>
          <a:p>
            <a:endParaRPr kumimoji="1" lang="en-US" altLang="ja-JP" sz="3000" dirty="0">
              <a:solidFill>
                <a:srgbClr val="0070C0"/>
              </a:solidFill>
            </a:endParaRPr>
          </a:p>
          <a:p>
            <a:endParaRPr kumimoji="1" lang="en-US" altLang="ja-JP" sz="3000" dirty="0">
              <a:solidFill>
                <a:srgbClr val="0070C0"/>
              </a:solidFill>
            </a:endParaRPr>
          </a:p>
          <a:p>
            <a:endParaRPr kumimoji="1" lang="en-US" altLang="ja-JP" sz="3000" dirty="0">
              <a:solidFill>
                <a:srgbClr val="0070C0"/>
              </a:solidFill>
            </a:endParaRPr>
          </a:p>
          <a:p>
            <a:r>
              <a:rPr lang="en-US" altLang="ja-JP" sz="3200" dirty="0">
                <a:solidFill>
                  <a:srgbClr val="00B0F0"/>
                </a:solidFill>
              </a:rPr>
              <a:t>        </a:t>
            </a:r>
          </a:p>
          <a:p>
            <a:r>
              <a:rPr lang="en-US" altLang="ja-JP" sz="3200" dirty="0">
                <a:solidFill>
                  <a:srgbClr val="00B0F0"/>
                </a:solidFill>
              </a:rPr>
              <a:t>       Participants</a:t>
            </a:r>
          </a:p>
          <a:p>
            <a:endParaRPr lang="en-US" altLang="ja-JP" sz="3000" dirty="0">
              <a:solidFill>
                <a:srgbClr val="0070C0"/>
              </a:solidFill>
            </a:endParaRPr>
          </a:p>
          <a:p>
            <a:endParaRPr lang="en-US" altLang="ja-JP" sz="3000" dirty="0">
              <a:solidFill>
                <a:srgbClr val="0070C0"/>
              </a:solidFill>
            </a:endParaRPr>
          </a:p>
          <a:p>
            <a:r>
              <a:rPr lang="en-US" altLang="ja-JP" sz="3200" dirty="0">
                <a:solidFill>
                  <a:srgbClr val="0070C0"/>
                </a:solidFill>
              </a:rPr>
              <a:t>  </a:t>
            </a:r>
            <a:endParaRPr lang="en-US" altLang="ja-JP" sz="3000" dirty="0">
              <a:solidFill>
                <a:srgbClr val="0070C0"/>
              </a:solidFill>
            </a:endParaRPr>
          </a:p>
        </p:txBody>
      </p:sp>
      <p:sp>
        <p:nvSpPr>
          <p:cNvPr id="3" name="Espace réservé du contenu 2"/>
          <p:cNvSpPr>
            <a:spLocks noGrp="1"/>
          </p:cNvSpPr>
          <p:nvPr>
            <p:ph idx="1"/>
          </p:nvPr>
        </p:nvSpPr>
        <p:spPr>
          <a:xfrm>
            <a:off x="1037492" y="836695"/>
            <a:ext cx="7828584" cy="4607501"/>
          </a:xfrm>
          <a:ln>
            <a:noFill/>
          </a:ln>
        </p:spPr>
        <p:txBody>
          <a:bodyPr>
            <a:noAutofit/>
          </a:bodyPr>
          <a:lstStyle/>
          <a:p>
            <a:pPr marL="0" indent="0">
              <a:buNone/>
            </a:pPr>
            <a:r>
              <a:rPr lang="en-US" altLang="ja-JP" sz="2400" u="sng" dirty="0"/>
              <a:t>12</a:t>
            </a:r>
            <a:r>
              <a:rPr lang="en-US" sz="2400" u="sng" dirty="0"/>
              <a:t>th meeting </a:t>
            </a:r>
            <a:r>
              <a:rPr lang="en-US" sz="2400" dirty="0"/>
              <a:t>: October</a:t>
            </a:r>
            <a:r>
              <a:rPr lang="en-US" altLang="ja-JP" sz="2400" dirty="0"/>
              <a:t> 1-2, 2020 </a:t>
            </a:r>
            <a:r>
              <a:rPr lang="en-GB" sz="2400" dirty="0"/>
              <a:t>Web meeting    </a:t>
            </a:r>
          </a:p>
          <a:p>
            <a:pPr marL="0" indent="0">
              <a:buNone/>
            </a:pPr>
            <a:r>
              <a:rPr lang="en-GB" sz="2400" u="sng" dirty="0"/>
              <a:t>13th meeting </a:t>
            </a:r>
            <a:r>
              <a:rPr lang="en-GB" sz="2400" dirty="0"/>
              <a:t>: October 19, 2020 Web meeting</a:t>
            </a:r>
          </a:p>
          <a:p>
            <a:pPr marL="0" indent="0">
              <a:buNone/>
            </a:pPr>
            <a:r>
              <a:rPr lang="en-US" altLang="ja-JP" sz="2400" u="sng" dirty="0"/>
              <a:t>14th meeting </a:t>
            </a:r>
            <a:r>
              <a:rPr lang="en-US" altLang="ja-JP" sz="2400" dirty="0"/>
              <a:t>: October 28, 2020 </a:t>
            </a:r>
            <a:r>
              <a:rPr lang="en-GB" altLang="ja-JP" sz="2400" dirty="0"/>
              <a:t>Web meeting    </a:t>
            </a:r>
          </a:p>
          <a:p>
            <a:pPr marL="0" indent="0">
              <a:buNone/>
            </a:pPr>
            <a:r>
              <a:rPr lang="en-GB" altLang="ja-JP" sz="2400" u="sng" dirty="0"/>
              <a:t>15th meeting </a:t>
            </a:r>
            <a:r>
              <a:rPr lang="en-GB" altLang="ja-JP" sz="2400" dirty="0"/>
              <a:t>: November 5, 2020 Web meeting</a:t>
            </a:r>
          </a:p>
          <a:p>
            <a:pPr marL="0" indent="0">
              <a:buNone/>
            </a:pPr>
            <a:r>
              <a:rPr lang="en-GB" altLang="ja-JP" sz="2400" u="sng" dirty="0"/>
              <a:t>16th meeting </a:t>
            </a:r>
            <a:r>
              <a:rPr lang="en-GB" altLang="ja-JP" sz="2400" dirty="0"/>
              <a:t>: December 7, 2020 Web meeting</a:t>
            </a:r>
          </a:p>
          <a:p>
            <a:pPr marL="0" indent="0">
              <a:buNone/>
            </a:pPr>
            <a:r>
              <a:rPr lang="en-GB" altLang="ja-JP" sz="2400" u="sng" dirty="0"/>
              <a:t>17th meeting </a:t>
            </a:r>
            <a:r>
              <a:rPr lang="en-GB" altLang="ja-JP" sz="2400" dirty="0"/>
              <a:t>: January 13, 2021 Web meeting</a:t>
            </a:r>
          </a:p>
          <a:p>
            <a:pPr marL="0" indent="0">
              <a:buNone/>
            </a:pPr>
            <a:endParaRPr lang="en-GB" sz="2400" dirty="0"/>
          </a:p>
          <a:p>
            <a:pPr marL="0" indent="0">
              <a:buNone/>
            </a:pPr>
            <a:endParaRPr lang="en-GB" sz="2400" dirty="0"/>
          </a:p>
          <a:p>
            <a:pPr marL="0" indent="0">
              <a:buNone/>
            </a:pPr>
            <a:endParaRPr lang="en-GB" sz="2400" dirty="0"/>
          </a:p>
          <a:p>
            <a:pPr marL="0" indent="0">
              <a:buNone/>
            </a:pPr>
            <a:endParaRPr lang="en-GB" sz="2400" dirty="0"/>
          </a:p>
        </p:txBody>
      </p:sp>
      <p:sp>
        <p:nvSpPr>
          <p:cNvPr id="5" name="Espace réservé du contenu 2"/>
          <p:cNvSpPr txBox="1">
            <a:spLocks/>
          </p:cNvSpPr>
          <p:nvPr/>
        </p:nvSpPr>
        <p:spPr>
          <a:xfrm>
            <a:off x="1037492" y="4456600"/>
            <a:ext cx="7828584" cy="128764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fr-FR" sz="2400" u="sng" dirty="0"/>
              <a:t>Contracting parties </a:t>
            </a:r>
            <a:r>
              <a:rPr lang="fr-FR" sz="2400" dirty="0"/>
              <a:t>: China, EC, Germany, India, Japan, </a:t>
            </a:r>
            <a:r>
              <a:rPr lang="en-US" altLang="ja-JP" sz="2400" dirty="0"/>
              <a:t>Korea, </a:t>
            </a:r>
            <a:r>
              <a:rPr lang="fr-FR" sz="2400" dirty="0"/>
              <a:t> Netherlands, UK</a:t>
            </a:r>
          </a:p>
          <a:p>
            <a:pPr marL="0" indent="0">
              <a:buNone/>
            </a:pPr>
            <a:r>
              <a:rPr lang="fr-FR" sz="2400" u="sng" dirty="0"/>
              <a:t>NGOs, etc </a:t>
            </a:r>
            <a:r>
              <a:rPr lang="fr-FR" sz="2400" dirty="0"/>
              <a:t>: OICA, CLEPA, Reversing warning sound device manufactures (Guest)</a:t>
            </a:r>
            <a:endParaRPr lang="en-GB" sz="2400" dirty="0"/>
          </a:p>
        </p:txBody>
      </p:sp>
      <p:sp>
        <p:nvSpPr>
          <p:cNvPr id="2" name="スライド番号プレースホルダー 1"/>
          <p:cNvSpPr>
            <a:spLocks noGrp="1"/>
          </p:cNvSpPr>
          <p:nvPr>
            <p:ph type="sldNum" sz="quarter" idx="12"/>
          </p:nvPr>
        </p:nvSpPr>
        <p:spPr/>
        <p:txBody>
          <a:bodyPr/>
          <a:lstStyle/>
          <a:p>
            <a:fld id="{8F43C5A4-D77E-4248-9597-C5F8C86CFB91}" type="slidenum">
              <a:rPr kumimoji="1" lang="ja-JP" altLang="en-US" smtClean="0"/>
              <a:t>2</a:t>
            </a:fld>
            <a:endParaRPr kumimoji="1" lang="ja-JP" altLang="en-US"/>
          </a:p>
        </p:txBody>
      </p:sp>
    </p:spTree>
    <p:extLst>
      <p:ext uri="{BB962C8B-B14F-4D97-AF65-F5344CB8AC3E}">
        <p14:creationId xmlns:p14="http://schemas.microsoft.com/office/powerpoint/2010/main" val="3485179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862489" y="656949"/>
            <a:ext cx="8175025" cy="6032421"/>
          </a:xfrm>
          <a:prstGeom prst="rect">
            <a:avLst/>
          </a:prstGeom>
          <a:noFill/>
        </p:spPr>
        <p:txBody>
          <a:bodyPr wrap="square" rtlCol="0">
            <a:spAutoFit/>
          </a:bodyPr>
          <a:lstStyle/>
          <a:p>
            <a:r>
              <a:rPr lang="en-US" altLang="ja-JP" sz="2800" dirty="0">
                <a:solidFill>
                  <a:srgbClr val="0070C0"/>
                </a:solidFill>
                <a:ea typeface="メイリオ" panose="020B0604030504040204" pitchFamily="50" charset="-128"/>
                <a:cs typeface="メイリオ" panose="020B0604030504040204" pitchFamily="50" charset="-128"/>
              </a:rPr>
              <a:t>Schedule of document submission to GRBP</a:t>
            </a:r>
          </a:p>
          <a:p>
            <a:pPr marL="342900" indent="-342900">
              <a:buFont typeface="Arial" panose="020B0604020202020204" pitchFamily="34" charset="0"/>
              <a:buChar char="•"/>
            </a:pPr>
            <a:r>
              <a:rPr lang="en-US" altLang="ja-JP" sz="2400" dirty="0">
                <a:ea typeface="メイリオ" panose="020B0604030504040204" pitchFamily="50" charset="-128"/>
                <a:cs typeface="メイリオ" panose="020B0604030504040204" pitchFamily="50" charset="-128"/>
              </a:rPr>
              <a:t>In status report to GRBP #72, I explained we will submit working document to GRBP #73.</a:t>
            </a:r>
          </a:p>
          <a:p>
            <a:pPr marL="342900" indent="-342900">
              <a:buFont typeface="Arial" panose="020B0604020202020204" pitchFamily="34" charset="0"/>
              <a:buChar char="•"/>
            </a:pPr>
            <a:r>
              <a:rPr lang="en-US" altLang="ja-JP" sz="2400" dirty="0">
                <a:ea typeface="メイリオ" panose="020B0604030504040204" pitchFamily="50" charset="-128"/>
                <a:cs typeface="メイリオ" panose="020B0604030504040204" pitchFamily="50" charset="-128"/>
              </a:rPr>
              <a:t>Six meetings were held to achieve the goal, but we postponed our schedule because technical data collection did not proceed as expected due to COVID-19.</a:t>
            </a:r>
          </a:p>
          <a:p>
            <a:pPr marL="342900" indent="-342900">
              <a:buFont typeface="Arial" panose="020B0604020202020204" pitchFamily="34" charset="0"/>
              <a:buChar char="•"/>
            </a:pPr>
            <a:r>
              <a:rPr lang="en-US" altLang="ja-JP" sz="2400" dirty="0">
                <a:ea typeface="メイリオ" panose="020B0604030504040204" pitchFamily="50" charset="-128"/>
                <a:cs typeface="メイリオ" panose="020B0604030504040204" pitchFamily="50" charset="-128"/>
              </a:rPr>
              <a:t>Our new goal is to submit working document to the next GRBP.</a:t>
            </a:r>
          </a:p>
          <a:p>
            <a:pPr marL="342900" indent="-342900">
              <a:buFont typeface="Arial" panose="020B0604020202020204" pitchFamily="34" charset="0"/>
              <a:buChar char="•"/>
            </a:pPr>
            <a:r>
              <a:rPr lang="en-US" altLang="ja-JP" sz="2400" dirty="0">
                <a:ea typeface="メイリオ" panose="020B0604030504040204" pitchFamily="50" charset="-128"/>
                <a:cs typeface="メイリオ" panose="020B0604030504040204" pitchFamily="50" charset="-128"/>
              </a:rPr>
              <a:t>In this report, a latest draft and remaining issues will be explained.</a:t>
            </a:r>
          </a:p>
          <a:p>
            <a:endParaRPr lang="en-US" altLang="ja-JP" sz="2400" dirty="0">
              <a:ea typeface="メイリオ" panose="020B0604030504040204" pitchFamily="50" charset="-128"/>
              <a:cs typeface="メイリオ" panose="020B0604030504040204" pitchFamily="50" charset="-128"/>
            </a:endParaRPr>
          </a:p>
          <a:p>
            <a:r>
              <a:rPr lang="en-US" altLang="ja-JP" sz="2800" dirty="0">
                <a:solidFill>
                  <a:srgbClr val="0070C0"/>
                </a:solidFill>
                <a:ea typeface="メイリオ" panose="020B0604030504040204" pitchFamily="50" charset="-128"/>
                <a:cs typeface="メイリオ" panose="020B0604030504040204" pitchFamily="50" charset="-128"/>
              </a:rPr>
              <a:t>Draft summarizes our discussions up to 16th meetings : </a:t>
            </a:r>
            <a:r>
              <a:rPr lang="en-US" altLang="ja-JP" dirty="0">
                <a:ea typeface="メイリオ" panose="020B0604030504040204" pitchFamily="50" charset="-128"/>
                <a:cs typeface="メイリオ" panose="020B0604030504040204" pitchFamily="50" charset="-128"/>
              </a:rPr>
              <a:t>TFRWS-17-02</a:t>
            </a:r>
          </a:p>
          <a:p>
            <a:r>
              <a:rPr lang="en-US" altLang="ja-JP" dirty="0">
                <a:ea typeface="メイリオ" panose="020B0604030504040204" pitchFamily="50" charset="-128"/>
                <a:cs typeface="メイリオ" panose="020B0604030504040204" pitchFamily="50" charset="-128"/>
              </a:rPr>
              <a:t>https://wiki.unece.org/display/trans/TFRWS+-+17th+session,+WebEx+January+2021</a:t>
            </a:r>
          </a:p>
          <a:p>
            <a:r>
              <a:rPr lang="en-US" altLang="ja-JP" sz="2400" dirty="0">
                <a:ea typeface="メイリオ" panose="020B0604030504040204" pitchFamily="50" charset="-128"/>
                <a:cs typeface="メイリオ" panose="020B0604030504040204" pitchFamily="50" charset="-128"/>
              </a:rPr>
              <a:t>A draft based on the results of the 17th meeting will be uploaded to the web site as soon as possible.</a:t>
            </a:r>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2" name="スライド番号プレースホルダー 1"/>
          <p:cNvSpPr>
            <a:spLocks noGrp="1"/>
          </p:cNvSpPr>
          <p:nvPr>
            <p:ph type="sldNum" sz="quarter" idx="12"/>
          </p:nvPr>
        </p:nvSpPr>
        <p:spPr/>
        <p:txBody>
          <a:bodyPr/>
          <a:lstStyle/>
          <a:p>
            <a:fld id="{8F43C5A4-D77E-4248-9597-C5F8C86CFB91}" type="slidenum">
              <a:rPr kumimoji="1" lang="ja-JP" altLang="en-US" smtClean="0"/>
              <a:t>3</a:t>
            </a:fld>
            <a:endParaRPr kumimoji="1" lang="ja-JP" altLang="en-US"/>
          </a:p>
        </p:txBody>
      </p:sp>
    </p:spTree>
    <p:extLst>
      <p:ext uri="{BB962C8B-B14F-4D97-AF65-F5344CB8AC3E}">
        <p14:creationId xmlns:p14="http://schemas.microsoft.com/office/powerpoint/2010/main" val="1491690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646817" y="656949"/>
            <a:ext cx="8612368" cy="4647426"/>
          </a:xfrm>
          <a:prstGeom prst="rect">
            <a:avLst/>
          </a:prstGeom>
          <a:noFill/>
        </p:spPr>
        <p:txBody>
          <a:bodyPr wrap="square" rtlCol="0">
            <a:spAutoFit/>
          </a:bodyPr>
          <a:lstStyle/>
          <a:p>
            <a:r>
              <a:rPr lang="en-US" altLang="ja-JP" sz="2800" dirty="0">
                <a:solidFill>
                  <a:srgbClr val="0070C0"/>
                </a:solidFill>
              </a:rPr>
              <a:t>Composition of the draft</a:t>
            </a:r>
          </a:p>
          <a:p>
            <a:pPr marL="342900" indent="-342900">
              <a:buFont typeface="Arial" panose="020B0604020202020204" pitchFamily="34" charset="0"/>
              <a:buChar char="•"/>
            </a:pPr>
            <a:r>
              <a:rPr lang="en-US" altLang="ja-JP" sz="2400" dirty="0"/>
              <a:t>The draft consists of 2 parts.</a:t>
            </a:r>
          </a:p>
          <a:p>
            <a:r>
              <a:rPr lang="en-US" altLang="ja-JP" sz="2400" dirty="0"/>
              <a:t>I.   Part I. Audible reverse warning device</a:t>
            </a:r>
          </a:p>
          <a:p>
            <a:r>
              <a:rPr lang="en-US" altLang="ja-JP" sz="2400" dirty="0"/>
              <a:t>II.  Part II. Audible reverse warning signals of motor vehicles</a:t>
            </a:r>
          </a:p>
          <a:p>
            <a:endParaRPr lang="en-US" altLang="ja-JP" sz="2400" dirty="0">
              <a:solidFill>
                <a:srgbClr val="92D050"/>
              </a:solidFill>
            </a:endParaRPr>
          </a:p>
          <a:p>
            <a:r>
              <a:rPr lang="en-US" altLang="ja-JP" sz="2800" dirty="0">
                <a:solidFill>
                  <a:srgbClr val="92D050"/>
                </a:solidFill>
              </a:rPr>
              <a:t>Scope</a:t>
            </a:r>
          </a:p>
          <a:p>
            <a:r>
              <a:rPr lang="en-US" altLang="ja-JP" sz="2000" dirty="0"/>
              <a:t>1.1.1.	</a:t>
            </a:r>
            <a:r>
              <a:rPr lang="en-US" altLang="ja-JP" sz="2000" i="1" dirty="0"/>
              <a:t>PART I: Approval of audible reverse warning devices which are intended for fitting to motor vehicles of categories M2  (M &gt; 3500 kg), N2, N3 and M3; </a:t>
            </a:r>
          </a:p>
          <a:p>
            <a:endParaRPr lang="en-US" altLang="ja-JP" sz="2000" dirty="0"/>
          </a:p>
          <a:p>
            <a:r>
              <a:rPr lang="en-US" altLang="ja-JP" sz="2000" dirty="0"/>
              <a:t>1.1.2.	</a:t>
            </a:r>
            <a:r>
              <a:rPr lang="en-US" altLang="ja-JP" sz="2000" i="1" dirty="0"/>
              <a:t>PART II: Approval of motor vehicles listed in 1.1.1. with regard to fitting of devices as specified under Part I automatically activated when reverse gear is selected and the propulsion system is on.</a:t>
            </a:r>
          </a:p>
          <a:p>
            <a:endParaRPr lang="en-US" altLang="ja-JP" sz="2400" dirty="0"/>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3" name="スライド番号プレースホルダー 2"/>
          <p:cNvSpPr>
            <a:spLocks noGrp="1"/>
          </p:cNvSpPr>
          <p:nvPr>
            <p:ph type="sldNum" sz="quarter" idx="12"/>
          </p:nvPr>
        </p:nvSpPr>
        <p:spPr/>
        <p:txBody>
          <a:bodyPr/>
          <a:lstStyle/>
          <a:p>
            <a:fld id="{C161649F-AEE8-4D0B-9140-C427036E0610}" type="slidenum">
              <a:rPr kumimoji="1" lang="ja-JP" altLang="en-US" smtClean="0"/>
              <a:t>4</a:t>
            </a:fld>
            <a:endParaRPr kumimoji="1" lang="ja-JP" altLang="en-US" dirty="0"/>
          </a:p>
        </p:txBody>
      </p:sp>
      <p:sp>
        <p:nvSpPr>
          <p:cNvPr id="6" name="テキスト ボックス 5">
            <a:extLst>
              <a:ext uri="{FF2B5EF4-FFF2-40B4-BE49-F238E27FC236}">
                <a16:creationId xmlns:a16="http://schemas.microsoft.com/office/drawing/2014/main" id="{BF27B0CA-0C7B-45E7-8D1C-1C47CF4AECCA}"/>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kumimoji="1" lang="en-US" altLang="ja-JP" dirty="0"/>
              <a:t>TF group agreed</a:t>
            </a:r>
            <a:endParaRPr kumimoji="1" lang="ja-JP" altLang="en-US" dirty="0"/>
          </a:p>
        </p:txBody>
      </p:sp>
    </p:spTree>
    <p:extLst>
      <p:ext uri="{BB962C8B-B14F-4D97-AF65-F5344CB8AC3E}">
        <p14:creationId xmlns:p14="http://schemas.microsoft.com/office/powerpoint/2010/main" val="753309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1D008C0B-C227-48AF-AB0F-754313DEFAFB}"/>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kumimoji="1" lang="en-US" altLang="ja-JP" dirty="0"/>
              <a:t>TF group agreed</a:t>
            </a:r>
            <a:endParaRPr kumimoji="1" lang="ja-JP" altLang="en-US" dirty="0"/>
          </a:p>
        </p:txBody>
      </p:sp>
      <p:sp>
        <p:nvSpPr>
          <p:cNvPr id="4" name="テキスト ボックス 3">
            <a:extLst>
              <a:ext uri="{FF2B5EF4-FFF2-40B4-BE49-F238E27FC236}">
                <a16:creationId xmlns:a16="http://schemas.microsoft.com/office/drawing/2014/main" id="{2718CFCA-FDF3-4D0D-B94B-B878B8BC45C7}"/>
              </a:ext>
            </a:extLst>
          </p:cNvPr>
          <p:cNvSpPr txBox="1"/>
          <p:nvPr/>
        </p:nvSpPr>
        <p:spPr>
          <a:xfrm>
            <a:off x="862489" y="656949"/>
            <a:ext cx="8175025" cy="4955203"/>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Definition : How to change sound level</a:t>
            </a:r>
          </a:p>
          <a:p>
            <a:endParaRPr lang="en-US" altLang="ja-JP" sz="2400" dirty="0">
              <a:ea typeface="メイリオ" panose="020B0604030504040204" pitchFamily="50" charset="-128"/>
              <a:cs typeface="メイリオ" panose="020B0604030504040204" pitchFamily="50" charset="-128"/>
            </a:endParaRPr>
          </a:p>
          <a:p>
            <a:r>
              <a:rPr lang="en-GB" altLang="ja-JP" sz="2000" dirty="0"/>
              <a:t>2.1.1.	</a:t>
            </a:r>
            <a:r>
              <a:rPr lang="en-GB" altLang="ja-JP" sz="2000" i="1" dirty="0">
                <a:solidFill>
                  <a:srgbClr val="FF0066"/>
                </a:solidFill>
              </a:rPr>
              <a:t>“Non-self-adjusting audible reverse warning device” </a:t>
            </a:r>
            <a:r>
              <a:rPr lang="en-GB" altLang="ja-JP" sz="2000" i="1" dirty="0"/>
              <a:t>means a device which gives an audible reverse warning sound independent of ambient noise levels	</a:t>
            </a:r>
          </a:p>
          <a:p>
            <a:endParaRPr lang="ja-JP" altLang="ja-JP" sz="2000" dirty="0"/>
          </a:p>
          <a:p>
            <a:r>
              <a:rPr lang="en-GB" altLang="ja-JP" sz="2000" dirty="0"/>
              <a:t>2.1.2.	</a:t>
            </a:r>
            <a:r>
              <a:rPr lang="en-GB" altLang="ja-JP" sz="2000" i="1" dirty="0">
                <a:solidFill>
                  <a:srgbClr val="FF0066"/>
                </a:solidFill>
              </a:rPr>
              <a:t>“Self-adjusting audible reverse warning device” </a:t>
            </a:r>
            <a:r>
              <a:rPr lang="en-GB" altLang="ja-JP" sz="2000" i="1" dirty="0"/>
              <a:t>means a device which automatically adjusts its sound level, throughout a defined range, in order to maintain a sound level differential between the sound output of the device and the ambient noise measured by the device</a:t>
            </a:r>
            <a:r>
              <a:rPr lang="en-US" altLang="ja-JP" sz="2000" dirty="0"/>
              <a:t> </a:t>
            </a:r>
          </a:p>
          <a:p>
            <a:endParaRPr lang="ja-JP" altLang="ja-JP" sz="2000" dirty="0"/>
          </a:p>
          <a:p>
            <a:r>
              <a:rPr lang="en-GB" altLang="ja-JP" sz="2000" dirty="0"/>
              <a:t>2.1.3.	</a:t>
            </a:r>
            <a:r>
              <a:rPr lang="en-GB" altLang="ja-JP" sz="2000" i="1" dirty="0">
                <a:solidFill>
                  <a:srgbClr val="FF0066"/>
                </a:solidFill>
              </a:rPr>
              <a:t>“Stepwise self-adjusting audible reverse warning device” </a:t>
            </a:r>
            <a:r>
              <a:rPr lang="en-GB" altLang="ja-JP" sz="2000" i="1" dirty="0"/>
              <a:t>means a device which automatically adjusts to 1 of 3 fixed sound level modes (low, normal, high), depending on the ambient noise measured by the device</a:t>
            </a:r>
            <a:endParaRPr lang="ja-JP" altLang="ja-JP" sz="2000" i="1" dirty="0"/>
          </a:p>
          <a:p>
            <a:endParaRPr lang="en-US" altLang="ja-JP" sz="2400" dirty="0">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2" name="スライド番号プレースホルダー 1"/>
          <p:cNvSpPr>
            <a:spLocks noGrp="1"/>
          </p:cNvSpPr>
          <p:nvPr>
            <p:ph type="sldNum" sz="quarter" idx="12"/>
          </p:nvPr>
        </p:nvSpPr>
        <p:spPr/>
        <p:txBody>
          <a:bodyPr/>
          <a:lstStyle/>
          <a:p>
            <a:fld id="{8F43C5A4-D77E-4248-9597-C5F8C86CFB91}" type="slidenum">
              <a:rPr kumimoji="1" lang="ja-JP" altLang="en-US" smtClean="0"/>
              <a:t>5</a:t>
            </a:fld>
            <a:endParaRPr kumimoji="1" lang="ja-JP" altLang="en-US"/>
          </a:p>
        </p:txBody>
      </p:sp>
    </p:spTree>
    <p:extLst>
      <p:ext uri="{BB962C8B-B14F-4D97-AF65-F5344CB8AC3E}">
        <p14:creationId xmlns:p14="http://schemas.microsoft.com/office/powerpoint/2010/main" val="87992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862489" y="656949"/>
            <a:ext cx="8175025" cy="5386090"/>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Definition : Sound level</a:t>
            </a:r>
          </a:p>
          <a:p>
            <a:r>
              <a:rPr lang="en-US" altLang="ja-JP" sz="2400" dirty="0">
                <a:ea typeface="メイリオ" panose="020B0604030504040204" pitchFamily="50" charset="-128"/>
                <a:cs typeface="メイリオ" panose="020B0604030504040204" pitchFamily="50" charset="-128"/>
              </a:rPr>
              <a:t>To be more specific about when and where each sound level should be used, definition of each sound levels are defined as follows.</a:t>
            </a:r>
          </a:p>
          <a:p>
            <a:endParaRPr lang="en-US" altLang="ja-JP" sz="2400" dirty="0">
              <a:ea typeface="メイリオ" panose="020B0604030504040204" pitchFamily="50" charset="-128"/>
              <a:cs typeface="メイリオ" panose="020B0604030504040204" pitchFamily="50" charset="-128"/>
            </a:endParaRPr>
          </a:p>
          <a:p>
            <a:r>
              <a:rPr lang="en-GB" altLang="ja-JP" sz="2000" dirty="0"/>
              <a:t>2.2.	 </a:t>
            </a:r>
            <a:r>
              <a:rPr lang="en-GB" altLang="ja-JP" sz="2000" dirty="0">
                <a:solidFill>
                  <a:srgbClr val="FF0066"/>
                </a:solidFill>
              </a:rPr>
              <a:t>“</a:t>
            </a:r>
            <a:r>
              <a:rPr lang="en-GB" altLang="ja-JP" sz="2000" i="1" dirty="0">
                <a:solidFill>
                  <a:srgbClr val="FF0066"/>
                </a:solidFill>
              </a:rPr>
              <a:t>Low Level” </a:t>
            </a:r>
            <a:r>
              <a:rPr lang="en-GB" altLang="ja-JP" sz="2000" i="1" dirty="0"/>
              <a:t>means the emitted sound level of the “Audible reverse warning device” which is sufficient for safety of vulnerable road users during quiet times and/or quiet areas. </a:t>
            </a:r>
          </a:p>
          <a:p>
            <a:endParaRPr lang="ja-JP" altLang="ja-JP" sz="2000" dirty="0"/>
          </a:p>
          <a:p>
            <a:r>
              <a:rPr lang="en-GB" altLang="ja-JP" sz="2000" dirty="0"/>
              <a:t>2.3</a:t>
            </a:r>
            <a:r>
              <a:rPr lang="en-GB" altLang="ja-JP" sz="2000" i="1" dirty="0"/>
              <a:t>	</a:t>
            </a:r>
            <a:r>
              <a:rPr lang="en-GB" altLang="ja-JP" sz="2000" dirty="0">
                <a:solidFill>
                  <a:srgbClr val="FF0066"/>
                </a:solidFill>
              </a:rPr>
              <a:t>“</a:t>
            </a:r>
            <a:r>
              <a:rPr lang="en-GB" altLang="ja-JP" sz="2000" i="1" dirty="0">
                <a:solidFill>
                  <a:srgbClr val="FF0066"/>
                </a:solidFill>
              </a:rPr>
              <a:t>Normal Level” </a:t>
            </a:r>
            <a:r>
              <a:rPr lang="en-GB" altLang="ja-JP" sz="2000" i="1" dirty="0"/>
              <a:t>means the emitted sound level of the “Audible reverse warning device” which is sufficient for safety of vulnerable road users during normal traffic hours and areas not covered by 2.2. and 2.4. </a:t>
            </a:r>
          </a:p>
          <a:p>
            <a:endParaRPr lang="ja-JP" altLang="ja-JP" sz="2000" dirty="0"/>
          </a:p>
          <a:p>
            <a:r>
              <a:rPr lang="en-GB" altLang="ja-JP" sz="2000" dirty="0"/>
              <a:t>2.4</a:t>
            </a:r>
            <a:r>
              <a:rPr lang="en-GB" altLang="ja-JP" sz="2000" i="1" dirty="0"/>
              <a:t>.	</a:t>
            </a:r>
            <a:r>
              <a:rPr lang="en-GB" altLang="ja-JP" sz="2000" dirty="0">
                <a:solidFill>
                  <a:srgbClr val="FF0066"/>
                </a:solidFill>
              </a:rPr>
              <a:t>“</a:t>
            </a:r>
            <a:r>
              <a:rPr lang="en-GB" altLang="ja-JP" sz="2000" i="1" dirty="0">
                <a:solidFill>
                  <a:srgbClr val="FF0066"/>
                </a:solidFill>
              </a:rPr>
              <a:t>High Level” </a:t>
            </a:r>
            <a:r>
              <a:rPr lang="en-US" altLang="ja-JP" sz="2000" i="1" dirty="0"/>
              <a:t>means the emitted sound level of the “Audible reverse warning device which is used when “Normal Level” is insufficient for safety owing to high ambient noise (e.g. construction area far from residential area).</a:t>
            </a:r>
            <a:endParaRPr lang="en-GB" altLang="ja-JP" sz="2000" i="1" dirty="0"/>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2" name="スライド番号プレースホルダー 1"/>
          <p:cNvSpPr>
            <a:spLocks noGrp="1"/>
          </p:cNvSpPr>
          <p:nvPr>
            <p:ph type="sldNum" sz="quarter" idx="12"/>
          </p:nvPr>
        </p:nvSpPr>
        <p:spPr/>
        <p:txBody>
          <a:bodyPr/>
          <a:lstStyle/>
          <a:p>
            <a:fld id="{8F43C5A4-D77E-4248-9597-C5F8C86CFB91}" type="slidenum">
              <a:rPr kumimoji="1" lang="ja-JP" altLang="en-US" smtClean="0"/>
              <a:t>6</a:t>
            </a:fld>
            <a:endParaRPr kumimoji="1" lang="ja-JP" altLang="en-US"/>
          </a:p>
        </p:txBody>
      </p:sp>
      <p:sp>
        <p:nvSpPr>
          <p:cNvPr id="6" name="テキスト ボックス 5">
            <a:extLst>
              <a:ext uri="{FF2B5EF4-FFF2-40B4-BE49-F238E27FC236}">
                <a16:creationId xmlns:a16="http://schemas.microsoft.com/office/drawing/2014/main" id="{84F356D0-6793-4AFC-90D8-6B776EC550CD}"/>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lang="en-US" altLang="ja-JP" dirty="0"/>
              <a:t>Still under discussion</a:t>
            </a:r>
            <a:endParaRPr kumimoji="1" lang="ja-JP" altLang="en-US" dirty="0"/>
          </a:p>
        </p:txBody>
      </p:sp>
    </p:spTree>
    <p:extLst>
      <p:ext uri="{BB962C8B-B14F-4D97-AF65-F5344CB8AC3E}">
        <p14:creationId xmlns:p14="http://schemas.microsoft.com/office/powerpoint/2010/main" val="313591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718CFCA-FDF3-4D0D-B94B-B878B8BC45C7}"/>
              </a:ext>
            </a:extLst>
          </p:cNvPr>
          <p:cNvSpPr txBox="1"/>
          <p:nvPr/>
        </p:nvSpPr>
        <p:spPr>
          <a:xfrm>
            <a:off x="862489" y="656949"/>
            <a:ext cx="8175025" cy="5693866"/>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Definition : Sound type</a:t>
            </a:r>
          </a:p>
          <a:p>
            <a:endParaRPr lang="en-US" altLang="ja-JP" sz="2400" dirty="0">
              <a:ea typeface="メイリオ" panose="020B0604030504040204" pitchFamily="50" charset="-128"/>
              <a:cs typeface="メイリオ" panose="020B0604030504040204" pitchFamily="50" charset="-128"/>
            </a:endParaRPr>
          </a:p>
          <a:p>
            <a:r>
              <a:rPr lang="en-GB" altLang="ja-JP" sz="2000" dirty="0"/>
              <a:t>2.7.	</a:t>
            </a:r>
            <a:r>
              <a:rPr lang="en-GB" altLang="ja-JP" sz="2000" i="1" dirty="0">
                <a:solidFill>
                  <a:srgbClr val="FF0066"/>
                </a:solidFill>
              </a:rPr>
              <a:t>“Tonal Sound” </a:t>
            </a:r>
            <a:r>
              <a:rPr lang="en-GB" altLang="ja-JP" sz="2000" i="1" dirty="0"/>
              <a:t>means a sound which contains basically a single frequency, which is described as a basically pure sound commonly in the frequency range from 500 Hz to 4000 Hz </a:t>
            </a:r>
          </a:p>
          <a:p>
            <a:endParaRPr lang="ja-JP" altLang="ja-JP" sz="2000" dirty="0"/>
          </a:p>
          <a:p>
            <a:r>
              <a:rPr lang="en-GB" altLang="ja-JP" sz="2000" dirty="0"/>
              <a:t>2.8.	</a:t>
            </a:r>
            <a:r>
              <a:rPr lang="en-GB" altLang="ja-JP" sz="2000" i="1" dirty="0">
                <a:solidFill>
                  <a:srgbClr val="FF0066"/>
                </a:solidFill>
              </a:rPr>
              <a:t>“Broadband Sound” </a:t>
            </a:r>
            <a:r>
              <a:rPr lang="en-GB" altLang="ja-JP" sz="2000" i="1" dirty="0"/>
              <a:t>means a sound which contains a large number of single frequency components, continuously distributed over a required frequency range covering at least 500 Hz to 4000 Hz (see §2.7) </a:t>
            </a:r>
          </a:p>
          <a:p>
            <a:endParaRPr lang="ja-JP" altLang="ja-JP" sz="2000" dirty="0"/>
          </a:p>
          <a:p>
            <a:r>
              <a:rPr lang="en-GB" altLang="ja-JP" sz="2000" dirty="0"/>
              <a:t>2.9	</a:t>
            </a:r>
            <a:r>
              <a:rPr lang="en-GB" altLang="ja-JP" sz="2000" i="1" dirty="0">
                <a:solidFill>
                  <a:srgbClr val="FF0066"/>
                </a:solidFill>
              </a:rPr>
              <a:t>“One-Third Octave Band Sound” </a:t>
            </a:r>
            <a:r>
              <a:rPr lang="en-GB" altLang="ja-JP" sz="2000" i="1" dirty="0"/>
              <a:t>means a sound which is defined as an acoustic signal with has its main energy and nearly constant power spectral density in 1 of 6 one-third octave frequency bands (</a:t>
            </a:r>
            <a:r>
              <a:rPr lang="en-GB" altLang="ja-JP" sz="2000" i="1" dirty="0" err="1"/>
              <a:t>Center</a:t>
            </a:r>
            <a:r>
              <a:rPr lang="en-GB" altLang="ja-JP" sz="2000" i="1" dirty="0"/>
              <a:t> frequency: 800, 1000, 1250, 1600, 2000, 2500 Hz or 3150 Hz).</a:t>
            </a:r>
            <a:endParaRPr lang="ja-JP" altLang="ja-JP" sz="2000" dirty="0"/>
          </a:p>
          <a:p>
            <a:endParaRPr lang="en-US" altLang="ja-JP" sz="2400" dirty="0">
              <a:ea typeface="メイリオ" panose="020B0604030504040204" pitchFamily="50" charset="-128"/>
              <a:cs typeface="メイリオ" panose="020B0604030504040204" pitchFamily="50" charset="-128"/>
            </a:endParaRPr>
          </a:p>
          <a:p>
            <a:r>
              <a:rPr lang="en-US" altLang="ja-JP" sz="2400" dirty="0">
                <a:ea typeface="メイリオ" panose="020B0604030504040204" pitchFamily="50" charset="-128"/>
                <a:cs typeface="メイリオ" panose="020B0604030504040204" pitchFamily="50" charset="-128"/>
              </a:rPr>
              <a:t>Reverse warning sounds that do not fulfill above definition shall be excluded (i.e. Human voice message).</a:t>
            </a:r>
          </a:p>
        </p:txBody>
      </p:sp>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2" name="スライド番号プレースホルダー 1"/>
          <p:cNvSpPr>
            <a:spLocks noGrp="1"/>
          </p:cNvSpPr>
          <p:nvPr>
            <p:ph type="sldNum" sz="quarter" idx="12"/>
          </p:nvPr>
        </p:nvSpPr>
        <p:spPr/>
        <p:txBody>
          <a:bodyPr/>
          <a:lstStyle/>
          <a:p>
            <a:fld id="{8F43C5A4-D77E-4248-9597-C5F8C86CFB91}" type="slidenum">
              <a:rPr kumimoji="1" lang="ja-JP" altLang="en-US" smtClean="0"/>
              <a:t>7</a:t>
            </a:fld>
            <a:endParaRPr kumimoji="1" lang="ja-JP" altLang="en-US"/>
          </a:p>
        </p:txBody>
      </p:sp>
      <p:sp>
        <p:nvSpPr>
          <p:cNvPr id="6" name="テキスト ボックス 5">
            <a:extLst>
              <a:ext uri="{FF2B5EF4-FFF2-40B4-BE49-F238E27FC236}">
                <a16:creationId xmlns:a16="http://schemas.microsoft.com/office/drawing/2014/main" id="{D56CBCF5-CD9B-4AD2-ABBF-9FA43EA6650A}"/>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kumimoji="1" lang="en-US" altLang="ja-JP" dirty="0"/>
              <a:t>TF group agreed</a:t>
            </a:r>
            <a:endParaRPr kumimoji="1" lang="ja-JP" altLang="en-US" dirty="0"/>
          </a:p>
        </p:txBody>
      </p:sp>
    </p:spTree>
    <p:extLst>
      <p:ext uri="{BB962C8B-B14F-4D97-AF65-F5344CB8AC3E}">
        <p14:creationId xmlns:p14="http://schemas.microsoft.com/office/powerpoint/2010/main" val="1610675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17" name="スライド番号プレースホルダー 16"/>
          <p:cNvSpPr>
            <a:spLocks noGrp="1"/>
          </p:cNvSpPr>
          <p:nvPr>
            <p:ph type="sldNum" sz="quarter" idx="12"/>
          </p:nvPr>
        </p:nvSpPr>
        <p:spPr/>
        <p:txBody>
          <a:bodyPr/>
          <a:lstStyle/>
          <a:p>
            <a:fld id="{8F43C5A4-D77E-4248-9597-C5F8C86CFB91}" type="slidenum">
              <a:rPr kumimoji="1" lang="ja-JP" altLang="en-US" smtClean="0"/>
              <a:t>8</a:t>
            </a:fld>
            <a:endParaRPr kumimoji="1" lang="ja-JP" altLang="en-US"/>
          </a:p>
        </p:txBody>
      </p:sp>
      <p:sp>
        <p:nvSpPr>
          <p:cNvPr id="7" name="テキスト ボックス 6">
            <a:extLst>
              <a:ext uri="{FF2B5EF4-FFF2-40B4-BE49-F238E27FC236}">
                <a16:creationId xmlns:a16="http://schemas.microsoft.com/office/drawing/2014/main" id="{2B1782CA-7C97-46E6-8397-470437B14B73}"/>
              </a:ext>
            </a:extLst>
          </p:cNvPr>
          <p:cNvSpPr txBox="1"/>
          <p:nvPr/>
        </p:nvSpPr>
        <p:spPr>
          <a:xfrm>
            <a:off x="862489" y="656949"/>
            <a:ext cx="8175025" cy="2369880"/>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Test method : Part I (Non-self-adjusting)</a:t>
            </a:r>
          </a:p>
          <a:p>
            <a:r>
              <a:rPr lang="en-US" altLang="ja-JP" sz="2400" dirty="0">
                <a:ea typeface="メイリオ" panose="020B0604030504040204" pitchFamily="50" charset="-128"/>
              </a:rPr>
              <a:t>Non-self-adjusting device is tested at 1m distance and 1.2m height.</a:t>
            </a:r>
          </a:p>
          <a:p>
            <a:r>
              <a:rPr lang="en-US" altLang="ja-JP" sz="2400" dirty="0">
                <a:ea typeface="メイリオ" panose="020B0604030504040204" pitchFamily="50" charset="-128"/>
                <a:cs typeface="メイリオ" panose="020B0604030504040204" pitchFamily="50" charset="-128"/>
              </a:rPr>
              <a:t>Measurements in an anechoic chamber are preferred, but in view of the construction cost of an anechoic chamber, a semi-anechoic chamber or an open site is also allowed.</a:t>
            </a:r>
          </a:p>
        </p:txBody>
      </p:sp>
      <p:pic>
        <p:nvPicPr>
          <p:cNvPr id="2" name="図 1">
            <a:extLst>
              <a:ext uri="{FF2B5EF4-FFF2-40B4-BE49-F238E27FC236}">
                <a16:creationId xmlns:a16="http://schemas.microsoft.com/office/drawing/2014/main" id="{E08B87BD-899D-4543-AF0D-80DE8EB9F8BC}"/>
              </a:ext>
            </a:extLst>
          </p:cNvPr>
          <p:cNvPicPr>
            <a:picLocks noChangeAspect="1"/>
          </p:cNvPicPr>
          <p:nvPr/>
        </p:nvPicPr>
        <p:blipFill>
          <a:blip r:embed="rId3"/>
          <a:stretch>
            <a:fillRect/>
          </a:stretch>
        </p:blipFill>
        <p:spPr>
          <a:xfrm>
            <a:off x="2291047" y="2903456"/>
            <a:ext cx="3883533" cy="3904240"/>
          </a:xfrm>
          <a:prstGeom prst="rect">
            <a:avLst/>
          </a:prstGeom>
        </p:spPr>
      </p:pic>
      <p:sp>
        <p:nvSpPr>
          <p:cNvPr id="8" name="テキスト ボックス 7">
            <a:extLst>
              <a:ext uri="{FF2B5EF4-FFF2-40B4-BE49-F238E27FC236}">
                <a16:creationId xmlns:a16="http://schemas.microsoft.com/office/drawing/2014/main" id="{2BE0D3B1-DBD1-4DC8-A369-9B803A83EEA0}"/>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kumimoji="1" lang="en-US" altLang="ja-JP" dirty="0"/>
              <a:t>TF group agreed</a:t>
            </a:r>
            <a:endParaRPr kumimoji="1" lang="ja-JP" altLang="en-US" dirty="0"/>
          </a:p>
        </p:txBody>
      </p:sp>
    </p:spTree>
    <p:extLst>
      <p:ext uri="{BB962C8B-B14F-4D97-AF65-F5344CB8AC3E}">
        <p14:creationId xmlns:p14="http://schemas.microsoft.com/office/powerpoint/2010/main" val="979799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718CFCA-FDF3-4D0D-B94B-B878B8BC45C7}"/>
              </a:ext>
            </a:extLst>
          </p:cNvPr>
          <p:cNvSpPr txBox="1"/>
          <p:nvPr/>
        </p:nvSpPr>
        <p:spPr>
          <a:xfrm>
            <a:off x="646816" y="88012"/>
            <a:ext cx="7368466" cy="584775"/>
          </a:xfrm>
          <a:prstGeom prst="rect">
            <a:avLst/>
          </a:prstGeom>
          <a:noFill/>
        </p:spPr>
        <p:txBody>
          <a:bodyPr wrap="square" rtlCol="0">
            <a:spAutoFit/>
          </a:bodyPr>
          <a:lstStyle/>
          <a:p>
            <a:r>
              <a:rPr lang="en-US" altLang="ja-JP" sz="3200" dirty="0">
                <a:solidFill>
                  <a:srgbClr val="00B0F0"/>
                </a:solidFill>
              </a:rPr>
              <a:t>Status of discussion</a:t>
            </a:r>
          </a:p>
        </p:txBody>
      </p:sp>
      <p:sp>
        <p:nvSpPr>
          <p:cNvPr id="17" name="スライド番号プレースホルダー 16"/>
          <p:cNvSpPr>
            <a:spLocks noGrp="1"/>
          </p:cNvSpPr>
          <p:nvPr>
            <p:ph type="sldNum" sz="quarter" idx="12"/>
          </p:nvPr>
        </p:nvSpPr>
        <p:spPr/>
        <p:txBody>
          <a:bodyPr/>
          <a:lstStyle/>
          <a:p>
            <a:fld id="{8F43C5A4-D77E-4248-9597-C5F8C86CFB91}" type="slidenum">
              <a:rPr kumimoji="1" lang="ja-JP" altLang="en-US" smtClean="0"/>
              <a:t>9</a:t>
            </a:fld>
            <a:endParaRPr kumimoji="1" lang="ja-JP" altLang="en-US"/>
          </a:p>
        </p:txBody>
      </p:sp>
      <p:sp>
        <p:nvSpPr>
          <p:cNvPr id="6" name="テキスト ボックス 5">
            <a:extLst>
              <a:ext uri="{FF2B5EF4-FFF2-40B4-BE49-F238E27FC236}">
                <a16:creationId xmlns:a16="http://schemas.microsoft.com/office/drawing/2014/main" id="{28D8F5AC-88A6-4297-A7E3-7FB09E98E36E}"/>
              </a:ext>
            </a:extLst>
          </p:cNvPr>
          <p:cNvSpPr txBox="1"/>
          <p:nvPr/>
        </p:nvSpPr>
        <p:spPr>
          <a:xfrm>
            <a:off x="862489" y="656949"/>
            <a:ext cx="8175025" cy="2369880"/>
          </a:xfrm>
          <a:prstGeom prst="rect">
            <a:avLst/>
          </a:prstGeom>
          <a:noFill/>
        </p:spPr>
        <p:txBody>
          <a:bodyPr wrap="square" rtlCol="0">
            <a:spAutoFit/>
          </a:bodyPr>
          <a:lstStyle/>
          <a:p>
            <a:endParaRPr lang="en-US" altLang="ja-JP" sz="2800" dirty="0">
              <a:solidFill>
                <a:srgbClr val="92D050"/>
              </a:solidFill>
              <a:ea typeface="メイリオ" panose="020B0604030504040204" pitchFamily="50" charset="-128"/>
              <a:cs typeface="メイリオ" panose="020B0604030504040204" pitchFamily="50" charset="-128"/>
            </a:endParaRPr>
          </a:p>
          <a:p>
            <a:r>
              <a:rPr lang="en-US" altLang="ja-JP" sz="2400" dirty="0">
                <a:ea typeface="メイリオ" panose="020B0604030504040204" pitchFamily="50" charset="-128"/>
              </a:rPr>
              <a:t>Pink noise is emitted from loudspeaker. The device is checked whether the warning sound SPL changes according to SPL of pink noise.</a:t>
            </a:r>
          </a:p>
          <a:p>
            <a:r>
              <a:rPr lang="en-US" altLang="ja-JP" sz="2400" dirty="0">
                <a:ea typeface="メイリオ" panose="020B0604030504040204" pitchFamily="50" charset="-128"/>
              </a:rPr>
              <a:t>Although the test method has been finalized, SPL of pink noise will be determined according to the limit value of the test.</a:t>
            </a:r>
            <a:endParaRPr lang="en-US" altLang="ja-JP" sz="2400" dirty="0">
              <a:ea typeface="メイリオ" panose="020B0604030504040204" pitchFamily="50" charset="-128"/>
              <a:cs typeface="メイリオ" panose="020B0604030504040204" pitchFamily="50" charset="-128"/>
            </a:endParaRPr>
          </a:p>
        </p:txBody>
      </p:sp>
      <p:pic>
        <p:nvPicPr>
          <p:cNvPr id="3" name="図 2">
            <a:extLst>
              <a:ext uri="{FF2B5EF4-FFF2-40B4-BE49-F238E27FC236}">
                <a16:creationId xmlns:a16="http://schemas.microsoft.com/office/drawing/2014/main" id="{3C070450-0AC9-4D67-A5AE-430E6B73B46E}"/>
              </a:ext>
            </a:extLst>
          </p:cNvPr>
          <p:cNvPicPr>
            <a:picLocks noChangeAspect="1"/>
          </p:cNvPicPr>
          <p:nvPr/>
        </p:nvPicPr>
        <p:blipFill>
          <a:blip r:embed="rId3"/>
          <a:stretch>
            <a:fillRect/>
          </a:stretch>
        </p:blipFill>
        <p:spPr>
          <a:xfrm>
            <a:off x="2941356" y="3195685"/>
            <a:ext cx="4027227" cy="3573229"/>
          </a:xfrm>
          <a:prstGeom prst="rect">
            <a:avLst/>
          </a:prstGeom>
        </p:spPr>
      </p:pic>
      <p:sp>
        <p:nvSpPr>
          <p:cNvPr id="4" name="テキスト ボックス 3">
            <a:extLst>
              <a:ext uri="{FF2B5EF4-FFF2-40B4-BE49-F238E27FC236}">
                <a16:creationId xmlns:a16="http://schemas.microsoft.com/office/drawing/2014/main" id="{2B751091-9FA7-4C7C-BA68-8E0B45411614}"/>
              </a:ext>
            </a:extLst>
          </p:cNvPr>
          <p:cNvSpPr txBox="1"/>
          <p:nvPr/>
        </p:nvSpPr>
        <p:spPr>
          <a:xfrm rot="3598455">
            <a:off x="5324937" y="4341180"/>
            <a:ext cx="401160" cy="276999"/>
          </a:xfrm>
          <a:prstGeom prst="rect">
            <a:avLst/>
          </a:prstGeom>
          <a:solidFill>
            <a:schemeClr val="bg1"/>
          </a:solidFill>
        </p:spPr>
        <p:txBody>
          <a:bodyPr wrap="square" rtlCol="0">
            <a:spAutoFit/>
          </a:bodyPr>
          <a:lstStyle/>
          <a:p>
            <a:r>
              <a:rPr lang="en-US" altLang="ja-JP" sz="1200" dirty="0">
                <a:solidFill>
                  <a:srgbClr val="00B0F0"/>
                </a:solidFill>
              </a:rPr>
              <a:t>1</a:t>
            </a:r>
            <a:r>
              <a:rPr kumimoji="1" lang="en-US" altLang="ja-JP" sz="1200" dirty="0">
                <a:solidFill>
                  <a:srgbClr val="00B0F0"/>
                </a:solidFill>
              </a:rPr>
              <a:t>m</a:t>
            </a:r>
            <a:endParaRPr kumimoji="1" lang="ja-JP" altLang="en-US" sz="1200" dirty="0">
              <a:solidFill>
                <a:srgbClr val="00B0F0"/>
              </a:solidFill>
            </a:endParaRPr>
          </a:p>
        </p:txBody>
      </p:sp>
      <p:sp>
        <p:nvSpPr>
          <p:cNvPr id="9" name="テキスト ボックス 8">
            <a:extLst>
              <a:ext uri="{FF2B5EF4-FFF2-40B4-BE49-F238E27FC236}">
                <a16:creationId xmlns:a16="http://schemas.microsoft.com/office/drawing/2014/main" id="{2B2C8ADB-E789-41F4-96F7-89D777E37BAF}"/>
              </a:ext>
            </a:extLst>
          </p:cNvPr>
          <p:cNvSpPr txBox="1"/>
          <p:nvPr/>
        </p:nvSpPr>
        <p:spPr>
          <a:xfrm rot="18163932">
            <a:off x="4003643" y="4458068"/>
            <a:ext cx="401160" cy="276999"/>
          </a:xfrm>
          <a:prstGeom prst="rect">
            <a:avLst/>
          </a:prstGeom>
          <a:solidFill>
            <a:schemeClr val="bg1"/>
          </a:solidFill>
        </p:spPr>
        <p:txBody>
          <a:bodyPr wrap="square" rtlCol="0">
            <a:spAutoFit/>
          </a:bodyPr>
          <a:lstStyle/>
          <a:p>
            <a:r>
              <a:rPr lang="en-US" altLang="ja-JP" sz="1200" dirty="0">
                <a:solidFill>
                  <a:srgbClr val="00B0F0"/>
                </a:solidFill>
              </a:rPr>
              <a:t>1</a:t>
            </a:r>
            <a:r>
              <a:rPr kumimoji="1" lang="en-US" altLang="ja-JP" sz="1200" dirty="0">
                <a:solidFill>
                  <a:srgbClr val="00B0F0"/>
                </a:solidFill>
              </a:rPr>
              <a:t>m</a:t>
            </a:r>
            <a:endParaRPr kumimoji="1" lang="ja-JP" altLang="en-US" sz="1200" dirty="0">
              <a:solidFill>
                <a:srgbClr val="00B0F0"/>
              </a:solidFill>
            </a:endParaRPr>
          </a:p>
        </p:txBody>
      </p:sp>
      <p:sp>
        <p:nvSpPr>
          <p:cNvPr id="10" name="テキスト ボックス 9">
            <a:extLst>
              <a:ext uri="{FF2B5EF4-FFF2-40B4-BE49-F238E27FC236}">
                <a16:creationId xmlns:a16="http://schemas.microsoft.com/office/drawing/2014/main" id="{D2B9191C-C22A-46B7-A03B-6DBF9CE6B503}"/>
              </a:ext>
            </a:extLst>
          </p:cNvPr>
          <p:cNvSpPr txBox="1"/>
          <p:nvPr/>
        </p:nvSpPr>
        <p:spPr>
          <a:xfrm>
            <a:off x="4651713" y="5283696"/>
            <a:ext cx="401160" cy="276999"/>
          </a:xfrm>
          <a:prstGeom prst="rect">
            <a:avLst/>
          </a:prstGeom>
          <a:solidFill>
            <a:schemeClr val="bg1"/>
          </a:solidFill>
        </p:spPr>
        <p:txBody>
          <a:bodyPr wrap="square" rtlCol="0">
            <a:spAutoFit/>
          </a:bodyPr>
          <a:lstStyle/>
          <a:p>
            <a:r>
              <a:rPr lang="en-US" altLang="ja-JP" sz="1200" dirty="0">
                <a:solidFill>
                  <a:srgbClr val="00B0F0"/>
                </a:solidFill>
              </a:rPr>
              <a:t>1</a:t>
            </a:r>
            <a:r>
              <a:rPr kumimoji="1" lang="en-US" altLang="ja-JP" sz="1200" dirty="0">
                <a:solidFill>
                  <a:srgbClr val="00B0F0"/>
                </a:solidFill>
              </a:rPr>
              <a:t>m</a:t>
            </a:r>
            <a:endParaRPr kumimoji="1" lang="ja-JP" altLang="en-US" sz="1200" dirty="0">
              <a:solidFill>
                <a:srgbClr val="00B0F0"/>
              </a:solidFill>
            </a:endParaRPr>
          </a:p>
        </p:txBody>
      </p:sp>
      <p:sp>
        <p:nvSpPr>
          <p:cNvPr id="7" name="テキスト ボックス 6">
            <a:extLst>
              <a:ext uri="{FF2B5EF4-FFF2-40B4-BE49-F238E27FC236}">
                <a16:creationId xmlns:a16="http://schemas.microsoft.com/office/drawing/2014/main" id="{2B1782CA-7C97-46E6-8397-470437B14B73}"/>
              </a:ext>
            </a:extLst>
          </p:cNvPr>
          <p:cNvSpPr txBox="1"/>
          <p:nvPr/>
        </p:nvSpPr>
        <p:spPr>
          <a:xfrm>
            <a:off x="862489" y="656949"/>
            <a:ext cx="9043511" cy="892552"/>
          </a:xfrm>
          <a:prstGeom prst="rect">
            <a:avLst/>
          </a:prstGeom>
          <a:noFill/>
        </p:spPr>
        <p:txBody>
          <a:bodyPr wrap="square" rtlCol="0">
            <a:spAutoFit/>
          </a:bodyPr>
          <a:lstStyle/>
          <a:p>
            <a:r>
              <a:rPr lang="en-US" altLang="ja-JP" sz="2800" dirty="0">
                <a:solidFill>
                  <a:srgbClr val="92D050"/>
                </a:solidFill>
                <a:ea typeface="メイリオ" panose="020B0604030504040204" pitchFamily="50" charset="-128"/>
                <a:cs typeface="メイリオ" panose="020B0604030504040204" pitchFamily="50" charset="-128"/>
              </a:rPr>
              <a:t>Test method : Part I (Self-adjusting &amp; Step wise self-adjusting)</a:t>
            </a:r>
          </a:p>
          <a:p>
            <a:endParaRPr lang="en-US" altLang="ja-JP" sz="2400" dirty="0">
              <a:ea typeface="メイリオ" panose="020B0604030504040204" pitchFamily="50" charset="-128"/>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082CB407-6B5A-40F5-80D4-B0EE72FEFB0C}"/>
              </a:ext>
            </a:extLst>
          </p:cNvPr>
          <p:cNvSpPr txBox="1"/>
          <p:nvPr/>
        </p:nvSpPr>
        <p:spPr>
          <a:xfrm>
            <a:off x="8629096" y="97650"/>
            <a:ext cx="1172918" cy="646331"/>
          </a:xfrm>
          <a:prstGeom prst="rect">
            <a:avLst/>
          </a:prstGeom>
          <a:noFill/>
          <a:ln>
            <a:solidFill>
              <a:srgbClr val="C00000"/>
            </a:solidFill>
          </a:ln>
        </p:spPr>
        <p:txBody>
          <a:bodyPr wrap="square" rtlCol="0">
            <a:spAutoFit/>
          </a:bodyPr>
          <a:lstStyle/>
          <a:p>
            <a:r>
              <a:rPr lang="en-US" altLang="ja-JP" dirty="0"/>
              <a:t>Still under discussion</a:t>
            </a:r>
            <a:endParaRPr kumimoji="1" lang="ja-JP" altLang="en-US" dirty="0"/>
          </a:p>
        </p:txBody>
      </p:sp>
    </p:spTree>
    <p:extLst>
      <p:ext uri="{BB962C8B-B14F-4D97-AF65-F5344CB8AC3E}">
        <p14:creationId xmlns:p14="http://schemas.microsoft.com/office/powerpoint/2010/main" val="768594020"/>
      </p:ext>
    </p:extLst>
  </p:cSld>
  <p:clrMapOvr>
    <a:masterClrMapping/>
  </p:clrMapOvr>
</p:sld>
</file>

<file path=ppt/theme/theme1.xml><?xml version="1.0" encoding="utf-8"?>
<a:theme xmlns:a="http://schemas.openxmlformats.org/drawingml/2006/main" name="テーマ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34039A2A-3895-4949-B29D-8D448C160BB3}" vid="{F25AFA44-C9FE-45E3-B143-D19B2369275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3" ma:contentTypeDescription="Create a new document." ma:contentTypeScope="" ma:versionID="89c13dde5d7aa6b1840a64c3c61e7101">
  <xsd:schema xmlns:xsd="http://www.w3.org/2001/XMLSchema" xmlns:xs="http://www.w3.org/2001/XMLSchema" xmlns:p="http://schemas.microsoft.com/office/2006/metadata/properties" xmlns:ns2="4b4a1c0d-4a69-4996-a84a-fc699b9f49de" xmlns:ns3="acccb6d4-dbe5-46d2-b4d3-5733603d8cc6" targetNamespace="http://schemas.microsoft.com/office/2006/metadata/properties" ma:root="true" ma:fieldsID="49ff99f9a570207563b6136515cf8a36" ns2:_="" ns3:_="">
    <xsd:import namespace="4b4a1c0d-4a69-4996-a84a-fc699b9f49de"/>
    <xsd:import namespace="acccb6d4-dbe5-46d2-b4d3-5733603d8c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4C8C2F-20D0-4642-9C90-AB0EB9C4AD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B3381B-0F63-4F84-939A-2D3959247892}">
  <ds:schemaRefs>
    <ds:schemaRef ds:uri="http://schemas.microsoft.com/sharepoint/v3/contenttype/forms"/>
  </ds:schemaRefs>
</ds:datastoreItem>
</file>

<file path=customXml/itemProps3.xml><?xml version="1.0" encoding="utf-8"?>
<ds:datastoreItem xmlns:ds="http://schemas.openxmlformats.org/officeDocument/2006/customXml" ds:itemID="{C287A526-E387-41F3-B277-88A601637B85}">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cccb6d4-dbe5-46d2-b4d3-5733603d8cc6"/>
    <ds:schemaRef ds:uri="4b4a1c0d-4a69-4996-a84a-fc699b9f49d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Default Theme</Template>
  <TotalTime>2</TotalTime>
  <Words>1495</Words>
  <Application>Microsoft Office PowerPoint</Application>
  <PresentationFormat>A4 Paper (210x297 mm)</PresentationFormat>
  <Paragraphs>206</Paragraphs>
  <Slides>15</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テーマ1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NTSEL</dc:creator>
  <cp:lastModifiedBy>Benedicte Boudol</cp:lastModifiedBy>
  <cp:revision>758</cp:revision>
  <cp:lastPrinted>2020-01-06T07:15:30Z</cp:lastPrinted>
  <dcterms:created xsi:type="dcterms:W3CDTF">2018-04-26T02:08:34Z</dcterms:created>
  <dcterms:modified xsi:type="dcterms:W3CDTF">2021-04-08T13:04:53Z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f2ec83-e677-438d-afb7-4c7c0dbc872b_Enabled">
    <vt:lpwstr>True</vt:lpwstr>
  </property>
  <property fmtid="{D5CDD505-2E9C-101B-9397-08002B2CF9AE}" pid="3" name="MSIP_Label_a7f2ec83-e677-438d-afb7-4c7c0dbc872b_SiteId">
    <vt:lpwstr>3bc062e4-ac9d-4c17-b4dd-3aad637ff1ac</vt:lpwstr>
  </property>
  <property fmtid="{D5CDD505-2E9C-101B-9397-08002B2CF9AE}" pid="4" name="MSIP_Label_a7f2ec83-e677-438d-afb7-4c7c0dbc872b_Ref">
    <vt:lpwstr>https://api.informationprotection.azure.com/api/3bc062e4-ac9d-4c17-b4dd-3aad637ff1ac</vt:lpwstr>
  </property>
  <property fmtid="{D5CDD505-2E9C-101B-9397-08002B2CF9AE}" pid="5" name="MSIP_Label_a7f2ec83-e677-438d-afb7-4c7c0dbc872b_Owner">
    <vt:lpwstr>manfred.klopotek@scania.com</vt:lpwstr>
  </property>
  <property fmtid="{D5CDD505-2E9C-101B-9397-08002B2CF9AE}" pid="6" name="MSIP_Label_a7f2ec83-e677-438d-afb7-4c7c0dbc872b_SetDate">
    <vt:lpwstr>2018-09-13T08:33:56.0330050+02:00</vt:lpwstr>
  </property>
  <property fmtid="{D5CDD505-2E9C-101B-9397-08002B2CF9AE}" pid="7" name="MSIP_Label_a7f2ec83-e677-438d-afb7-4c7c0dbc872b_Name">
    <vt:lpwstr>Internal</vt:lpwstr>
  </property>
  <property fmtid="{D5CDD505-2E9C-101B-9397-08002B2CF9AE}" pid="8" name="MSIP_Label_a7f2ec83-e677-438d-afb7-4c7c0dbc872b_Application">
    <vt:lpwstr>Microsoft Azure Information Protection</vt:lpwstr>
  </property>
  <property fmtid="{D5CDD505-2E9C-101B-9397-08002B2CF9AE}" pid="9" name="MSIP_Label_a7f2ec83-e677-438d-afb7-4c7c0dbc872b_Extended_MSFT_Method">
    <vt:lpwstr>Automatic</vt:lpwstr>
  </property>
  <property fmtid="{D5CDD505-2E9C-101B-9397-08002B2CF9AE}" pid="10" name="Sensitivity">
    <vt:lpwstr>Internal</vt:lpwstr>
  </property>
  <property fmtid="{D5CDD505-2E9C-101B-9397-08002B2CF9AE}" pid="11" name="ContentTypeId">
    <vt:lpwstr>0x0101003B8422D08C252547BB1CFA7F78E2CB83</vt:lpwstr>
  </property>
</Properties>
</file>