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80" r:id="rId5"/>
    <p:sldId id="261" r:id="rId6"/>
    <p:sldId id="274" r:id="rId7"/>
    <p:sldId id="279" r:id="rId8"/>
    <p:sldId id="283" r:id="rId9"/>
    <p:sldId id="282" r:id="rId10"/>
    <p:sldId id="281" r:id="rId11"/>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07/04/2021</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2</a:t>
            </a:fld>
            <a:endParaRPr lang="en-GB"/>
          </a:p>
        </p:txBody>
      </p:sp>
    </p:spTree>
    <p:extLst>
      <p:ext uri="{BB962C8B-B14F-4D97-AF65-F5344CB8AC3E}">
        <p14:creationId xmlns:p14="http://schemas.microsoft.com/office/powerpoint/2010/main" val="1776137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3</a:t>
            </a:fld>
            <a:endParaRPr lang="en-GB"/>
          </a:p>
        </p:txBody>
      </p:sp>
    </p:spTree>
    <p:extLst>
      <p:ext uri="{BB962C8B-B14F-4D97-AF65-F5344CB8AC3E}">
        <p14:creationId xmlns:p14="http://schemas.microsoft.com/office/powerpoint/2010/main" val="75162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Theft rate, Germany, </a:t>
            </a:r>
            <a:r>
              <a:rPr lang="de-DE" dirty="0" err="1"/>
              <a:t>reduction</a:t>
            </a:r>
            <a:r>
              <a:rPr lang="de-DE" dirty="0"/>
              <a:t> </a:t>
            </a:r>
            <a:r>
              <a:rPr lang="de-DE" dirty="0" err="1"/>
              <a:t>of</a:t>
            </a:r>
            <a:r>
              <a:rPr lang="de-DE" dirty="0"/>
              <a:t> </a:t>
            </a:r>
            <a:r>
              <a:rPr lang="de-DE" dirty="0" err="1"/>
              <a:t>thefts</a:t>
            </a:r>
            <a:r>
              <a:rPr lang="de-DE" dirty="0"/>
              <a:t> 27 % </a:t>
            </a:r>
            <a:r>
              <a:rPr lang="de-DE" dirty="0" err="1"/>
              <a:t>from</a:t>
            </a:r>
            <a:r>
              <a:rPr lang="de-DE" dirty="0"/>
              <a:t> 2010 </a:t>
            </a:r>
            <a:r>
              <a:rPr lang="de-DE" dirty="0" err="1"/>
              <a:t>to</a:t>
            </a:r>
            <a:r>
              <a:rPr lang="de-DE" dirty="0"/>
              <a:t> 2019.</a:t>
            </a:r>
            <a:r>
              <a:rPr lang="de-DE" baseline="0" dirty="0"/>
              <a:t> Source: https://www.gdv.de/de/zahlen-und-fakten/versicherungsbereiche/autodiebstahl-24028  2010 19503 </a:t>
            </a:r>
            <a:r>
              <a:rPr lang="de-DE" baseline="0" dirty="0" err="1"/>
              <a:t>vehicle</a:t>
            </a:r>
            <a:r>
              <a:rPr lang="de-DE" baseline="0" dirty="0"/>
              <a:t> </a:t>
            </a:r>
            <a:r>
              <a:rPr lang="de-DE" baseline="0" dirty="0" err="1"/>
              <a:t>thefts</a:t>
            </a:r>
            <a:r>
              <a:rPr lang="de-DE" baseline="0" dirty="0"/>
              <a:t>, 2019 14229 </a:t>
            </a:r>
            <a:r>
              <a:rPr lang="de-DE" baseline="0" dirty="0" err="1"/>
              <a:t>vehicle</a:t>
            </a:r>
            <a:r>
              <a:rPr lang="de-DE" baseline="0" dirty="0"/>
              <a:t> </a:t>
            </a:r>
            <a:r>
              <a:rPr lang="de-DE" baseline="0" dirty="0" err="1"/>
              <a:t>thefts</a:t>
            </a:r>
            <a:r>
              <a:rPr lang="de-DE" baseline="0" dirty="0"/>
              <a:t>. </a:t>
            </a:r>
          </a:p>
          <a:p>
            <a:r>
              <a:rPr lang="de-DE" dirty="0"/>
              <a:t>Europe, https://ec.europa.eu/eurostat/web/products-eurostat-news/-/DDN-20191104-1 : </a:t>
            </a:r>
          </a:p>
          <a:p>
            <a:r>
              <a:rPr lang="en-US" dirty="0">
                <a:effectLst/>
              </a:rPr>
              <a:t>Police in the EU recorded on average 697 000 car thefts yearly over the period 2015 to 2017, a 29% reduction compared to the period 2008 to 2010 (yearly average 983 000). Between 2008 and 2017, there were downward trends in most EU Member States.</a:t>
            </a:r>
          </a:p>
          <a:p>
            <a:r>
              <a:rPr lang="en-US" dirty="0">
                <a:effectLst/>
              </a:rPr>
              <a:t>On average over 2015 to 2017*, the figures were highest in Luxembourg (328 police-recorded car thefts per 100 000 inhabitants), followed by Greece (269), Italy (257), Sweden (256), France (247) and Czechia (238). The lowest figures in the EU were observed in Slovakia and Estonia (both 31), Croatia (20), Romania (15) and Denmark (4).</a:t>
            </a:r>
          </a:p>
          <a:p>
            <a:endParaRPr lang="de-DE"/>
          </a:p>
        </p:txBody>
      </p:sp>
      <p:sp>
        <p:nvSpPr>
          <p:cNvPr id="4" name="Foliennummernplatzhalter 3"/>
          <p:cNvSpPr>
            <a:spLocks noGrp="1"/>
          </p:cNvSpPr>
          <p:nvPr>
            <p:ph type="sldNum" sz="quarter" idx="10"/>
          </p:nvPr>
        </p:nvSpPr>
        <p:spPr/>
        <p:txBody>
          <a:bodyPr/>
          <a:lstStyle/>
          <a:p>
            <a:fld id="{41FE2CFF-C77F-45F5-8196-7FFE9E57B434}" type="slidenum">
              <a:rPr lang="ja-JP" altLang="fr-FR" smtClean="0"/>
              <a:pPr/>
              <a:t>4</a:t>
            </a:fld>
            <a:endParaRPr lang="fr-FR" altLang="ja-JP"/>
          </a:p>
        </p:txBody>
      </p:sp>
    </p:spTree>
    <p:extLst>
      <p:ext uri="{BB962C8B-B14F-4D97-AF65-F5344CB8AC3E}">
        <p14:creationId xmlns:p14="http://schemas.microsoft.com/office/powerpoint/2010/main" val="1491387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Theft rate, Germany, </a:t>
            </a:r>
            <a:r>
              <a:rPr lang="de-DE" dirty="0" err="1"/>
              <a:t>reduction</a:t>
            </a:r>
            <a:r>
              <a:rPr lang="de-DE" dirty="0"/>
              <a:t> </a:t>
            </a:r>
            <a:r>
              <a:rPr lang="de-DE" dirty="0" err="1"/>
              <a:t>of</a:t>
            </a:r>
            <a:r>
              <a:rPr lang="de-DE" dirty="0"/>
              <a:t> </a:t>
            </a:r>
            <a:r>
              <a:rPr lang="de-DE" dirty="0" err="1"/>
              <a:t>thefts</a:t>
            </a:r>
            <a:r>
              <a:rPr lang="de-DE" dirty="0"/>
              <a:t> 27 % </a:t>
            </a:r>
            <a:r>
              <a:rPr lang="de-DE" dirty="0" err="1"/>
              <a:t>from</a:t>
            </a:r>
            <a:r>
              <a:rPr lang="de-DE" dirty="0"/>
              <a:t> 2010 </a:t>
            </a:r>
            <a:r>
              <a:rPr lang="de-DE" dirty="0" err="1"/>
              <a:t>to</a:t>
            </a:r>
            <a:r>
              <a:rPr lang="de-DE" dirty="0"/>
              <a:t> 2019.</a:t>
            </a:r>
            <a:r>
              <a:rPr lang="de-DE" baseline="0" dirty="0"/>
              <a:t> Source: https://www.gdv.de/de/zahlen-und-fakten/versicherungsbereiche/autodiebstahl-24028  2010 19503 </a:t>
            </a:r>
            <a:r>
              <a:rPr lang="de-DE" baseline="0" dirty="0" err="1"/>
              <a:t>vehicle</a:t>
            </a:r>
            <a:r>
              <a:rPr lang="de-DE" baseline="0" dirty="0"/>
              <a:t> </a:t>
            </a:r>
            <a:r>
              <a:rPr lang="de-DE" baseline="0" dirty="0" err="1"/>
              <a:t>thefts</a:t>
            </a:r>
            <a:r>
              <a:rPr lang="de-DE" baseline="0" dirty="0"/>
              <a:t>, 2019 14229 </a:t>
            </a:r>
            <a:r>
              <a:rPr lang="de-DE" baseline="0" dirty="0" err="1"/>
              <a:t>vehicle</a:t>
            </a:r>
            <a:r>
              <a:rPr lang="de-DE" baseline="0" dirty="0"/>
              <a:t> </a:t>
            </a:r>
            <a:r>
              <a:rPr lang="de-DE" baseline="0" dirty="0" err="1"/>
              <a:t>thefts</a:t>
            </a:r>
            <a:r>
              <a:rPr lang="de-DE" baseline="0" dirty="0"/>
              <a:t>. </a:t>
            </a:r>
          </a:p>
          <a:p>
            <a:r>
              <a:rPr lang="de-DE" dirty="0"/>
              <a:t>Europe, https://ec.europa.eu/eurostat/web/products-eurostat-news/-/DDN-20191104-1 : </a:t>
            </a:r>
          </a:p>
          <a:p>
            <a:r>
              <a:rPr lang="en-US" dirty="0">
                <a:effectLst/>
              </a:rPr>
              <a:t>Police in the EU recorded on average 697 000 car thefts yearly over the period 2015 to 2017, a 29% reduction compared to the period 2008 to 2010 (yearly average 983 000). Between 2008 and 2017, there were downward trends in most EU Member States.</a:t>
            </a:r>
          </a:p>
          <a:p>
            <a:r>
              <a:rPr lang="en-US" dirty="0">
                <a:effectLst/>
              </a:rPr>
              <a:t>On average over 2015 to 2017*, the figures were highest in Luxembourg (328 police-recorded car thefts per 100 000 inhabitants), followed by Greece (269), Italy (257), Sweden (256), France (247) and Czechia (238). The lowest figures in the EU were observed in Slovakia and Estonia (both 31), Croatia (20), Romania (15) and Denmark (4).</a:t>
            </a:r>
          </a:p>
          <a:p>
            <a:endParaRPr lang="de-DE"/>
          </a:p>
        </p:txBody>
      </p:sp>
      <p:sp>
        <p:nvSpPr>
          <p:cNvPr id="4" name="Foliennummernplatzhalter 3"/>
          <p:cNvSpPr>
            <a:spLocks noGrp="1"/>
          </p:cNvSpPr>
          <p:nvPr>
            <p:ph type="sldNum" sz="quarter" idx="10"/>
          </p:nvPr>
        </p:nvSpPr>
        <p:spPr/>
        <p:txBody>
          <a:bodyPr/>
          <a:lstStyle/>
          <a:p>
            <a:fld id="{41FE2CFF-C77F-45F5-8196-7FFE9E57B434}" type="slidenum">
              <a:rPr lang="ja-JP" altLang="fr-FR" smtClean="0"/>
              <a:pPr/>
              <a:t>5</a:t>
            </a:fld>
            <a:endParaRPr lang="fr-FR" altLang="ja-JP"/>
          </a:p>
        </p:txBody>
      </p:sp>
    </p:spTree>
    <p:extLst>
      <p:ext uri="{BB962C8B-B14F-4D97-AF65-F5344CB8AC3E}">
        <p14:creationId xmlns:p14="http://schemas.microsoft.com/office/powerpoint/2010/main" val="2488285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1FE2CFF-C77F-45F5-8196-7FFE9E57B434}" type="slidenum">
              <a:rPr lang="ja-JP" altLang="fr-FR" smtClean="0"/>
              <a:pPr/>
              <a:t>6</a:t>
            </a:fld>
            <a:endParaRPr lang="fr-FR" altLang="ja-JP"/>
          </a:p>
        </p:txBody>
      </p:sp>
    </p:spTree>
    <p:extLst>
      <p:ext uri="{BB962C8B-B14F-4D97-AF65-F5344CB8AC3E}">
        <p14:creationId xmlns:p14="http://schemas.microsoft.com/office/powerpoint/2010/main" val="4047192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endParaRPr lang="fr-FR" altLang="ja-JP"/>
          </a:p>
        </p:txBody>
      </p:sp>
    </p:spTree>
    <p:extLst>
      <p:ext uri="{BB962C8B-B14F-4D97-AF65-F5344CB8AC3E}">
        <p14:creationId xmlns:p14="http://schemas.microsoft.com/office/powerpoint/2010/main" val="331603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extLst>
      <p:ext uri="{BB962C8B-B14F-4D97-AF65-F5344CB8AC3E}">
        <p14:creationId xmlns:p14="http://schemas.microsoft.com/office/powerpoint/2010/main" val="48790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extLst>
      <p:ext uri="{BB962C8B-B14F-4D97-AF65-F5344CB8AC3E}">
        <p14:creationId xmlns:p14="http://schemas.microsoft.com/office/powerpoint/2010/main" val="28881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dirty="0"/>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extLst>
      <p:ext uri="{BB962C8B-B14F-4D97-AF65-F5344CB8AC3E}">
        <p14:creationId xmlns:p14="http://schemas.microsoft.com/office/powerpoint/2010/main" val="359352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extLst>
      <p:ext uri="{BB962C8B-B14F-4D97-AF65-F5344CB8AC3E}">
        <p14:creationId xmlns:p14="http://schemas.microsoft.com/office/powerpoint/2010/main" val="145566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fr-FR" dirty="0"/>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extLst>
      <p:ext uri="{BB962C8B-B14F-4D97-AF65-F5344CB8AC3E}">
        <p14:creationId xmlns:p14="http://schemas.microsoft.com/office/powerpoint/2010/main" val="327360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extLst>
      <p:ext uri="{BB962C8B-B14F-4D97-AF65-F5344CB8AC3E}">
        <p14:creationId xmlns:p14="http://schemas.microsoft.com/office/powerpoint/2010/main" val="359791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extLst>
      <p:ext uri="{BB962C8B-B14F-4D97-AF65-F5344CB8AC3E}">
        <p14:creationId xmlns:p14="http://schemas.microsoft.com/office/powerpoint/2010/main" val="265657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extLst>
      <p:ext uri="{BB962C8B-B14F-4D97-AF65-F5344CB8AC3E}">
        <p14:creationId xmlns:p14="http://schemas.microsoft.com/office/powerpoint/2010/main" val="195020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extLst>
      <p:ext uri="{BB962C8B-B14F-4D97-AF65-F5344CB8AC3E}">
        <p14:creationId xmlns:p14="http://schemas.microsoft.com/office/powerpoint/2010/main" val="85801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extLst>
      <p:ext uri="{BB962C8B-B14F-4D97-AF65-F5344CB8AC3E}">
        <p14:creationId xmlns:p14="http://schemas.microsoft.com/office/powerpoint/2010/main" val="3789668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sp>
        <p:nvSpPr>
          <p:cNvPr id="2" name="Textfeld 1"/>
          <p:cNvSpPr txBox="1"/>
          <p:nvPr userDrawn="1"/>
        </p:nvSpPr>
        <p:spPr>
          <a:xfrm>
            <a:off x="47328" y="6488668"/>
            <a:ext cx="2949975"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fr-FR" altLang="ja-JP" sz="1200" dirty="0" err="1"/>
              <a:t>Task</a:t>
            </a:r>
            <a:r>
              <a:rPr lang="fr-FR" altLang="ja-JP" sz="1200" dirty="0"/>
              <a:t> Force on Key </a:t>
            </a:r>
            <a:r>
              <a:rPr lang="fr-FR" altLang="ja-JP" sz="1200" dirty="0" err="1"/>
              <a:t>Definition</a:t>
            </a:r>
            <a:r>
              <a:rPr lang="fr-FR" altLang="ja-JP" sz="1200" dirty="0"/>
              <a:t>,</a:t>
            </a:r>
            <a:r>
              <a:rPr lang="fr-FR" altLang="ja-JP" sz="1200" baseline="0" dirty="0"/>
              <a:t> </a:t>
            </a:r>
            <a:r>
              <a:rPr lang="fr-FR" altLang="ja-JP" sz="1200" dirty="0"/>
              <a:t>April 2021</a:t>
            </a:r>
          </a:p>
        </p:txBody>
      </p:sp>
    </p:spTree>
    <p:extLst>
      <p:ext uri="{BB962C8B-B14F-4D97-AF65-F5344CB8AC3E}">
        <p14:creationId xmlns:p14="http://schemas.microsoft.com/office/powerpoint/2010/main" val="761825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iki.unece.org/display/trans/Task+Force+R116+on+KE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BB8AE3-AEFC-4DA8-8C3A-DB5A5C740618}"/>
              </a:ext>
            </a:extLst>
          </p:cNvPr>
          <p:cNvSpPr>
            <a:spLocks noGrp="1"/>
          </p:cNvSpPr>
          <p:nvPr>
            <p:ph type="ctrTitle"/>
          </p:nvPr>
        </p:nvSpPr>
        <p:spPr/>
        <p:txBody>
          <a:bodyPr/>
          <a:lstStyle/>
          <a:p>
            <a:r>
              <a:rPr kumimoji="0" lang="en-GB" sz="4400" b="0" i="0" u="none" strike="noStrike" kern="0" cap="none" spc="0" normalizeH="0" baseline="0" noProof="0" dirty="0">
                <a:ln>
                  <a:noFill/>
                </a:ln>
                <a:solidFill>
                  <a:srgbClr val="000000"/>
                </a:solidFill>
                <a:effectLst/>
                <a:uLnTx/>
                <a:uFillTx/>
                <a:latin typeface="Arial"/>
                <a:ea typeface="+mj-ea"/>
                <a:cs typeface="+mj-cs"/>
              </a:rPr>
              <a:t>UN Regulation No. 116</a:t>
            </a:r>
            <a:br>
              <a:rPr kumimoji="0" lang="en-GB" sz="4400" b="0" i="0" u="none" strike="noStrike" kern="0" cap="none" spc="0" normalizeH="0" baseline="0" noProof="0" dirty="0">
                <a:ln>
                  <a:noFill/>
                </a:ln>
                <a:solidFill>
                  <a:srgbClr val="000000"/>
                </a:solidFill>
                <a:effectLst/>
                <a:uLnTx/>
                <a:uFillTx/>
                <a:latin typeface="Arial"/>
                <a:ea typeface="+mj-ea"/>
                <a:cs typeface="+mj-cs"/>
              </a:rPr>
            </a:br>
            <a:r>
              <a:rPr kumimoji="0" lang="en-US" sz="1600" b="0" i="0" u="none" strike="noStrike" kern="0" cap="none" spc="0" normalizeH="0" baseline="0" noProof="0" dirty="0">
                <a:ln>
                  <a:noFill/>
                </a:ln>
                <a:solidFill>
                  <a:srgbClr val="000000"/>
                </a:solidFill>
                <a:effectLst/>
                <a:uLnTx/>
                <a:uFillTx/>
                <a:latin typeface="Arial"/>
                <a:ea typeface="+mj-ea"/>
                <a:cs typeface="+mj-cs"/>
              </a:rPr>
              <a:t>PROTECTION AGAINST UNAUTHORIZED USE </a:t>
            </a:r>
            <a:endParaRPr lang="en-GB" dirty="0"/>
          </a:p>
        </p:txBody>
      </p:sp>
      <p:sp>
        <p:nvSpPr>
          <p:cNvPr id="3" name="Espace réservé du contenu 2">
            <a:extLst>
              <a:ext uri="{FF2B5EF4-FFF2-40B4-BE49-F238E27FC236}">
                <a16:creationId xmlns:a16="http://schemas.microsoft.com/office/drawing/2014/main" id="{801C6F9A-75C6-49CE-BED9-59765E243A09}"/>
              </a:ext>
            </a:extLst>
          </p:cNvPr>
          <p:cNvSpPr>
            <a:spLocks noGrp="1"/>
          </p:cNvSpPr>
          <p:nvPr>
            <p:ph type="subTitle" idx="1"/>
          </p:nvPr>
        </p:nvSpPr>
        <p:spPr>
          <a:xfrm>
            <a:off x="1828800" y="2863509"/>
            <a:ext cx="8534400" cy="1752600"/>
          </a:xfrm>
        </p:spPr>
        <p:txBody>
          <a:bodyPr/>
          <a:lstStyle/>
          <a:p>
            <a:pPr marL="0" indent="0" algn="ctr">
              <a:buNone/>
            </a:pPr>
            <a:endParaRPr lang="fr-FR" dirty="0"/>
          </a:p>
          <a:p>
            <a:pPr marL="0" indent="0" algn="ctr">
              <a:buNone/>
            </a:pPr>
            <a:r>
              <a:rPr lang="fr-FR" sz="4800" b="1" dirty="0"/>
              <a:t>GRSG/Task-Force on </a:t>
            </a:r>
            <a:br>
              <a:rPr lang="fr-FR" sz="4800" b="1" dirty="0"/>
            </a:br>
            <a:r>
              <a:rPr lang="fr-FR" sz="4800" b="1" dirty="0"/>
              <a:t>KEY DEFINITION</a:t>
            </a:r>
          </a:p>
          <a:p>
            <a:pPr marL="0" indent="0" algn="ctr">
              <a:buNone/>
            </a:pPr>
            <a:endParaRPr lang="fr-FR" b="1" dirty="0"/>
          </a:p>
          <a:p>
            <a:pPr marL="0" indent="0" algn="ctr">
              <a:buNone/>
            </a:pPr>
            <a:r>
              <a:rPr lang="fr-FR" sz="2400" dirty="0"/>
              <a:t>GRSG-121 / April 2021</a:t>
            </a:r>
            <a:endParaRPr lang="en-GB" dirty="0"/>
          </a:p>
        </p:txBody>
      </p:sp>
      <p:sp>
        <p:nvSpPr>
          <p:cNvPr id="4" name="TextBox 3">
            <a:extLst>
              <a:ext uri="{FF2B5EF4-FFF2-40B4-BE49-F238E27FC236}">
                <a16:creationId xmlns:a16="http://schemas.microsoft.com/office/drawing/2014/main" id="{30AA8DE0-2519-47BF-A656-07007A153793}"/>
              </a:ext>
            </a:extLst>
          </p:cNvPr>
          <p:cNvSpPr txBox="1"/>
          <p:nvPr/>
        </p:nvSpPr>
        <p:spPr>
          <a:xfrm>
            <a:off x="9480376" y="188640"/>
            <a:ext cx="2592288" cy="923330"/>
          </a:xfrm>
          <a:prstGeom prst="rect">
            <a:avLst/>
          </a:prstGeom>
          <a:noFill/>
        </p:spPr>
        <p:txBody>
          <a:bodyPr wrap="square" rtlCol="0">
            <a:spAutoFit/>
          </a:bodyPr>
          <a:lstStyle/>
          <a:p>
            <a:pPr algn="r">
              <a:lnSpc>
                <a:spcPct val="100000"/>
              </a:lnSpc>
            </a:pPr>
            <a:r>
              <a:rPr lang="en-US" sz="1200" u="sng" spc="-1" dirty="0">
                <a:solidFill>
                  <a:srgbClr val="000000"/>
                </a:solidFill>
                <a:latin typeface="Times New Roman" panose="02020603050405020304" pitchFamily="18" charset="0"/>
                <a:cs typeface="Times New Roman" panose="02020603050405020304" pitchFamily="18" charset="0"/>
              </a:rPr>
              <a:t>Informal document</a:t>
            </a:r>
            <a:r>
              <a:rPr lang="en-US" sz="1200" spc="-1" dirty="0">
                <a:solidFill>
                  <a:srgbClr val="000000"/>
                </a:solidFill>
                <a:latin typeface="Times New Roman" panose="02020603050405020304" pitchFamily="18" charset="0"/>
                <a:cs typeface="Times New Roman" panose="02020603050405020304" pitchFamily="18" charset="0"/>
              </a:rPr>
              <a:t> </a:t>
            </a:r>
            <a:r>
              <a:rPr lang="en-US" sz="1200" b="1" spc="-1" dirty="0">
                <a:solidFill>
                  <a:srgbClr val="000000"/>
                </a:solidFill>
                <a:latin typeface="Times New Roman" panose="02020603050405020304" pitchFamily="18" charset="0"/>
                <a:cs typeface="Times New Roman" panose="02020603050405020304" pitchFamily="18" charset="0"/>
              </a:rPr>
              <a:t>GRSG-121-13</a:t>
            </a:r>
            <a:br>
              <a:rPr lang="en-US" sz="1200" spc="-1" dirty="0">
                <a:solidFill>
                  <a:srgbClr val="000000"/>
                </a:solidFill>
                <a:latin typeface="Times New Roman" panose="02020603050405020304" pitchFamily="18" charset="0"/>
                <a:cs typeface="Times New Roman" panose="02020603050405020304" pitchFamily="18" charset="0"/>
              </a:rPr>
            </a:br>
            <a:r>
              <a:rPr lang="en-US" sz="1200" spc="-1" dirty="0">
                <a:solidFill>
                  <a:srgbClr val="000000"/>
                </a:solidFill>
                <a:latin typeface="Times New Roman" panose="02020603050405020304" pitchFamily="18" charset="0"/>
                <a:cs typeface="Times New Roman" panose="02020603050405020304" pitchFamily="18" charset="0"/>
              </a:rPr>
              <a:t>(</a:t>
            </a:r>
            <a:r>
              <a:rPr lang="en-US" altLang="ja-JP" sz="1200" spc="-1" dirty="0">
                <a:solidFill>
                  <a:srgbClr val="000000"/>
                </a:solidFill>
                <a:latin typeface="Times New Roman" panose="02020603050405020304" pitchFamily="18" charset="0"/>
                <a:cs typeface="Times New Roman" panose="02020603050405020304" pitchFamily="18" charset="0"/>
              </a:rPr>
              <a:t>121st</a:t>
            </a:r>
            <a:r>
              <a:rPr lang="en-US" sz="1200" spc="-1" dirty="0">
                <a:solidFill>
                  <a:srgbClr val="000000"/>
                </a:solidFill>
                <a:latin typeface="Times New Roman" panose="02020603050405020304" pitchFamily="18" charset="0"/>
                <a:cs typeface="Times New Roman" panose="02020603050405020304" pitchFamily="18" charset="0"/>
              </a:rPr>
              <a:t> GRSG, 12-16 April 2021</a:t>
            </a:r>
          </a:p>
          <a:p>
            <a:pPr algn="r">
              <a:lnSpc>
                <a:spcPct val="100000"/>
              </a:lnSpc>
            </a:pPr>
            <a:r>
              <a:rPr lang="en-US" sz="1200" spc="-1" dirty="0">
                <a:solidFill>
                  <a:srgbClr val="000000"/>
                </a:solidFill>
                <a:latin typeface="Times New Roman" panose="02020603050405020304" pitchFamily="18" charset="0"/>
                <a:cs typeface="Times New Roman" panose="02020603050405020304" pitchFamily="18" charset="0"/>
              </a:rPr>
              <a:t>Agenda item 10(a))</a:t>
            </a:r>
            <a:endParaRPr lang="en-US" sz="1200" spc="-1"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2523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1008" y="332656"/>
            <a:ext cx="10331392" cy="1143000"/>
          </a:xfrm>
        </p:spPr>
        <p:txBody>
          <a:bodyPr/>
          <a:lstStyle/>
          <a:p>
            <a:pPr lvl="0" algn="l"/>
            <a:r>
              <a:rPr lang="fr-FR" sz="3600" kern="1200" dirty="0">
                <a:solidFill>
                  <a:srgbClr val="000000"/>
                </a:solidFill>
                <a:latin typeface="Arial" charset="0"/>
                <a:ea typeface="+mn-ea"/>
                <a:cs typeface="+mn-cs"/>
              </a:rPr>
              <a:t>Meeting </a:t>
            </a:r>
            <a:r>
              <a:rPr lang="fr-FR" sz="3600" kern="1200" dirty="0" err="1">
                <a:solidFill>
                  <a:srgbClr val="000000"/>
                </a:solidFill>
                <a:latin typeface="Arial" charset="0"/>
                <a:ea typeface="+mn-ea"/>
                <a:cs typeface="+mn-cs"/>
              </a:rPr>
              <a:t>Attendance</a:t>
            </a:r>
            <a:endParaRPr lang="en-GB" sz="3600" dirty="0"/>
          </a:p>
        </p:txBody>
      </p:sp>
      <p:sp>
        <p:nvSpPr>
          <p:cNvPr id="3" name="Inhaltsplatzhalter 2"/>
          <p:cNvSpPr>
            <a:spLocks noGrp="1"/>
          </p:cNvSpPr>
          <p:nvPr>
            <p:ph idx="1"/>
          </p:nvPr>
        </p:nvSpPr>
        <p:spPr>
          <a:xfrm>
            <a:off x="176467" y="1172325"/>
            <a:ext cx="10972800" cy="4896544"/>
          </a:xfrm>
        </p:spPr>
        <p:txBody>
          <a:bodyPr/>
          <a:lstStyle/>
          <a:p>
            <a:pPr>
              <a:spcBef>
                <a:spcPts val="0"/>
              </a:spcBef>
            </a:pPr>
            <a:r>
              <a:rPr lang="en-US" sz="2000" dirty="0"/>
              <a:t>6</a:t>
            </a:r>
            <a:r>
              <a:rPr lang="en-US" sz="2000" baseline="30000" dirty="0"/>
              <a:t>th</a:t>
            </a:r>
            <a:r>
              <a:rPr lang="en-US" sz="2000" dirty="0"/>
              <a:t> Task-force </a:t>
            </a:r>
            <a:r>
              <a:rPr lang="en-US" sz="2000" err="1"/>
              <a:t>WebMeeting</a:t>
            </a:r>
            <a:r>
              <a:rPr lang="en-US" sz="2000" dirty="0"/>
              <a:t>, March 9</a:t>
            </a:r>
            <a:r>
              <a:rPr lang="en-US" sz="2000" baseline="30000" dirty="0"/>
              <a:t>th</a:t>
            </a:r>
            <a:r>
              <a:rPr lang="en-US" sz="2000" dirty="0"/>
              <a:t> </a:t>
            </a:r>
          </a:p>
          <a:p>
            <a:pPr marL="0" indent="0">
              <a:spcBef>
                <a:spcPts val="0"/>
              </a:spcBef>
              <a:spcAft>
                <a:spcPts val="600"/>
              </a:spcAft>
              <a:buNone/>
            </a:pPr>
            <a:r>
              <a:rPr lang="en-GB" sz="2000" dirty="0">
                <a:cs typeface="Arial"/>
              </a:rPr>
              <a:t>     </a:t>
            </a:r>
            <a:r>
              <a:rPr lang="en-US" sz="2000" dirty="0">
                <a:ea typeface="+mn-lt"/>
                <a:cs typeface="+mn-lt"/>
              </a:rPr>
              <a:t>     </a:t>
            </a:r>
            <a:r>
              <a:rPr lang="en-US" sz="2000" u="sng">
                <a:solidFill>
                  <a:srgbClr val="000000"/>
                </a:solidFill>
                <a:cs typeface="Arial"/>
              </a:rPr>
              <a:t>EC, SE, UK, NL, DE, FR, TK, CN, IR, US</a:t>
            </a:r>
            <a:r>
              <a:rPr lang="en-US" sz="2000">
                <a:solidFill>
                  <a:srgbClr val="000000"/>
                </a:solidFill>
                <a:cs typeface="Arial"/>
              </a:rPr>
              <a:t>, OICA, CLEPA</a:t>
            </a:r>
            <a:endParaRPr lang="en-US" sz="2000">
              <a:solidFill>
                <a:schemeClr val="accent1">
                  <a:lumMod val="75000"/>
                </a:schemeClr>
              </a:solidFill>
              <a:cs typeface="Arial"/>
            </a:endParaRPr>
          </a:p>
          <a:p>
            <a:pPr>
              <a:spcBef>
                <a:spcPts val="0"/>
              </a:spcBef>
            </a:pPr>
            <a:r>
              <a:rPr lang="en-US" sz="2000" dirty="0"/>
              <a:t>5</a:t>
            </a:r>
            <a:r>
              <a:rPr lang="en-US" sz="2000" baseline="30000" dirty="0"/>
              <a:t>th</a:t>
            </a:r>
            <a:r>
              <a:rPr lang="en-US" sz="2000" dirty="0"/>
              <a:t> Task-force </a:t>
            </a:r>
            <a:r>
              <a:rPr lang="en-US" sz="2000" err="1"/>
              <a:t>WebMeeting</a:t>
            </a:r>
            <a:r>
              <a:rPr lang="en-US" sz="2000" dirty="0"/>
              <a:t>, December 10</a:t>
            </a:r>
            <a:r>
              <a:rPr lang="en-US" sz="2000" baseline="30000" dirty="0"/>
              <a:t>th</a:t>
            </a:r>
            <a:r>
              <a:rPr lang="en-US" sz="2000" dirty="0"/>
              <a:t> and 16</a:t>
            </a:r>
            <a:r>
              <a:rPr lang="en-US" sz="2000" baseline="30000" dirty="0"/>
              <a:t>th</a:t>
            </a:r>
            <a:r>
              <a:rPr lang="en-US" sz="2000" dirty="0"/>
              <a:t> </a:t>
            </a:r>
            <a:endParaRPr lang="en-US" sz="2000" dirty="0">
              <a:cs typeface="Arial"/>
            </a:endParaRPr>
          </a:p>
          <a:p>
            <a:pPr>
              <a:spcBef>
                <a:spcPts val="0"/>
              </a:spcBef>
              <a:spcAft>
                <a:spcPts val="600"/>
              </a:spcAft>
              <a:buNone/>
            </a:pPr>
            <a:r>
              <a:rPr lang="en-GB" sz="2000" dirty="0">
                <a:ea typeface="+mn-lt"/>
                <a:cs typeface="+mn-lt"/>
              </a:rPr>
              <a:t>     </a:t>
            </a:r>
            <a:r>
              <a:rPr lang="en-US" sz="2000" dirty="0">
                <a:ea typeface="+mn-lt"/>
                <a:cs typeface="+mn-lt"/>
              </a:rPr>
              <a:t>     </a:t>
            </a:r>
            <a:r>
              <a:rPr lang="en-GB" sz="2000" u="sng" dirty="0">
                <a:ea typeface="+mn-lt"/>
                <a:cs typeface="+mn-lt"/>
              </a:rPr>
              <a:t>NL, DE, UK, FR, IR</a:t>
            </a:r>
            <a:r>
              <a:rPr lang="en-US" sz="2000" dirty="0">
                <a:ea typeface="+mn-lt"/>
                <a:cs typeface="+mn-lt"/>
              </a:rPr>
              <a:t> (10</a:t>
            </a:r>
            <a:r>
              <a:rPr lang="en-US" sz="2000" baseline="30000" dirty="0"/>
              <a:t>th</a:t>
            </a:r>
            <a:r>
              <a:rPr lang="en-US" sz="2000" dirty="0">
                <a:ea typeface="+mn-lt"/>
                <a:cs typeface="+mn-lt"/>
              </a:rPr>
              <a:t>) </a:t>
            </a:r>
            <a:r>
              <a:rPr lang="en-GB" sz="2000" u="sng" dirty="0">
                <a:ea typeface="+mn-lt"/>
                <a:cs typeface="+mn-lt"/>
              </a:rPr>
              <a:t>NL, DE, FR, CN</a:t>
            </a:r>
            <a:r>
              <a:rPr lang="en-US" sz="2000" dirty="0">
                <a:ea typeface="+mn-lt"/>
                <a:cs typeface="+mn-lt"/>
              </a:rPr>
              <a:t> (16</a:t>
            </a:r>
            <a:r>
              <a:rPr lang="en-US" sz="2000" baseline="30000" dirty="0"/>
              <a:t>th</a:t>
            </a:r>
            <a:r>
              <a:rPr lang="en-US" sz="2000" dirty="0">
                <a:ea typeface="+mn-lt"/>
                <a:cs typeface="+mn-lt"/>
              </a:rPr>
              <a:t>)</a:t>
            </a:r>
            <a:r>
              <a:rPr lang="en-GB" sz="2000" dirty="0">
                <a:ea typeface="+mn-lt"/>
                <a:cs typeface="+mn-lt"/>
              </a:rPr>
              <a:t>, </a:t>
            </a:r>
            <a:r>
              <a:rPr lang="en-US" sz="2000" dirty="0">
                <a:ea typeface="+mn-lt"/>
                <a:cs typeface="+mn-lt"/>
              </a:rPr>
              <a:t>OICA, CLEPA</a:t>
            </a:r>
            <a:endParaRPr lang="en-US" dirty="0">
              <a:cs typeface="Arial"/>
            </a:endParaRPr>
          </a:p>
          <a:p>
            <a:pPr>
              <a:spcBef>
                <a:spcPts val="0"/>
              </a:spcBef>
            </a:pPr>
            <a:r>
              <a:rPr lang="en-US" sz="2000" dirty="0"/>
              <a:t>4</a:t>
            </a:r>
            <a:r>
              <a:rPr lang="en-US" sz="2000" baseline="30000" dirty="0"/>
              <a:t>th</a:t>
            </a:r>
            <a:r>
              <a:rPr lang="en-US" sz="2000" dirty="0"/>
              <a:t> Task-force </a:t>
            </a:r>
            <a:r>
              <a:rPr lang="en-US" sz="2000" err="1"/>
              <a:t>WebMeeting</a:t>
            </a:r>
            <a:r>
              <a:rPr lang="en-US" sz="2000" dirty="0"/>
              <a:t>, November 12</a:t>
            </a:r>
            <a:r>
              <a:rPr lang="en-US" sz="2000" baseline="30000" dirty="0"/>
              <a:t>th</a:t>
            </a:r>
          </a:p>
          <a:p>
            <a:pPr marL="0" indent="0">
              <a:spcBef>
                <a:spcPts val="0"/>
              </a:spcBef>
              <a:spcAft>
                <a:spcPts val="600"/>
              </a:spcAft>
              <a:buNone/>
            </a:pPr>
            <a:r>
              <a:rPr lang="en-GB" sz="2000" dirty="0">
                <a:ea typeface="+mn-lt"/>
                <a:cs typeface="+mn-lt"/>
              </a:rPr>
              <a:t>     </a:t>
            </a:r>
            <a:r>
              <a:rPr lang="en-US" sz="2000" dirty="0">
                <a:ea typeface="+mn-lt"/>
                <a:cs typeface="+mn-lt"/>
              </a:rPr>
              <a:t>     </a:t>
            </a:r>
            <a:r>
              <a:rPr lang="en-GB" sz="2000" u="sng" dirty="0">
                <a:ea typeface="+mn-lt"/>
                <a:cs typeface="+mn-lt"/>
              </a:rPr>
              <a:t>SE, NL, IR, DE, UK, CN, FR, KR</a:t>
            </a:r>
            <a:r>
              <a:rPr lang="en-GB" sz="2000" dirty="0">
                <a:ea typeface="+mn-lt"/>
                <a:cs typeface="+mn-lt"/>
              </a:rPr>
              <a:t>, </a:t>
            </a:r>
            <a:r>
              <a:rPr lang="en-US" sz="2000" dirty="0">
                <a:ea typeface="+mn-lt"/>
                <a:cs typeface="+mn-lt"/>
              </a:rPr>
              <a:t>OICA, CLEPA</a:t>
            </a:r>
            <a:endParaRPr lang="en-US" sz="2000" dirty="0">
              <a:cs typeface="Arial"/>
            </a:endParaRPr>
          </a:p>
          <a:p>
            <a:pPr>
              <a:spcBef>
                <a:spcPts val="0"/>
              </a:spcBef>
              <a:spcAft>
                <a:spcPts val="600"/>
              </a:spcAft>
            </a:pPr>
            <a:r>
              <a:rPr lang="en-US" sz="2000" dirty="0"/>
              <a:t>3</a:t>
            </a:r>
            <a:r>
              <a:rPr lang="en-US" sz="2000" baseline="30000" dirty="0"/>
              <a:t>rd</a:t>
            </a:r>
            <a:r>
              <a:rPr lang="en-US" sz="2000" dirty="0"/>
              <a:t> Task-force </a:t>
            </a:r>
            <a:r>
              <a:rPr lang="en-US" sz="2000" err="1"/>
              <a:t>WebMeeting</a:t>
            </a:r>
            <a:r>
              <a:rPr lang="en-US" sz="2000" dirty="0"/>
              <a:t>, 28</a:t>
            </a:r>
            <a:r>
              <a:rPr lang="en-US" sz="2000" baseline="30000" dirty="0"/>
              <a:t>th</a:t>
            </a:r>
            <a:r>
              <a:rPr lang="en-US" sz="2000" dirty="0"/>
              <a:t> September 2020: </a:t>
            </a:r>
            <a:br>
              <a:rPr lang="en-US" sz="2000" dirty="0"/>
            </a:br>
            <a:r>
              <a:rPr lang="en-US" sz="2000" dirty="0">
                <a:ea typeface="+mn-lt"/>
                <a:cs typeface="+mn-lt"/>
              </a:rPr>
              <a:t>     </a:t>
            </a:r>
            <a:r>
              <a:rPr lang="en-US" sz="2000" u="sng" dirty="0"/>
              <a:t>EC, NL, UK, DE, FR, JP, KR, CN, IN</a:t>
            </a:r>
            <a:r>
              <a:rPr lang="en-US" sz="2000" dirty="0"/>
              <a:t>, OICA, CLEPA</a:t>
            </a:r>
            <a:endParaRPr lang="en-US" sz="2000" dirty="0">
              <a:cs typeface="Arial"/>
            </a:endParaRPr>
          </a:p>
          <a:p>
            <a:pPr marL="0" indent="0">
              <a:spcBef>
                <a:spcPts val="0"/>
              </a:spcBef>
              <a:buNone/>
            </a:pPr>
            <a:endParaRPr lang="en-US" sz="700" dirty="0"/>
          </a:p>
          <a:p>
            <a:pPr>
              <a:spcBef>
                <a:spcPts val="0"/>
              </a:spcBef>
              <a:spcAft>
                <a:spcPts val="600"/>
              </a:spcAft>
            </a:pPr>
            <a:r>
              <a:rPr lang="en-US" sz="2000" dirty="0"/>
              <a:t>Follow up of 2</a:t>
            </a:r>
            <a:r>
              <a:rPr lang="en-US" sz="2000" baseline="30000" dirty="0"/>
              <a:t>nd</a:t>
            </a:r>
            <a:r>
              <a:rPr lang="en-US" sz="2000" dirty="0"/>
              <a:t> Task-force </a:t>
            </a:r>
            <a:r>
              <a:rPr lang="en-US" sz="2000" err="1"/>
              <a:t>WebMeeting</a:t>
            </a:r>
            <a:r>
              <a:rPr lang="en-US" sz="2000" dirty="0"/>
              <a:t>, 26</a:t>
            </a:r>
            <a:r>
              <a:rPr lang="en-US" sz="2000" baseline="30000" dirty="0"/>
              <a:t>th</a:t>
            </a:r>
            <a:r>
              <a:rPr lang="en-US" sz="2000" dirty="0"/>
              <a:t> June 2020:  </a:t>
            </a:r>
            <a:br>
              <a:rPr lang="en-US" sz="2000" dirty="0"/>
            </a:br>
            <a:r>
              <a:rPr lang="en-US" sz="2000" dirty="0">
                <a:ea typeface="+mn-lt"/>
                <a:cs typeface="+mn-lt"/>
              </a:rPr>
              <a:t>     </a:t>
            </a:r>
            <a:r>
              <a:rPr lang="en-US" sz="2000" u="sng" dirty="0"/>
              <a:t>EC, UK, DE</a:t>
            </a:r>
            <a:r>
              <a:rPr lang="en-US" sz="2000" dirty="0"/>
              <a:t>, OICA, CLEPA</a:t>
            </a:r>
            <a:endParaRPr lang="en-US" sz="2000" dirty="0">
              <a:cs typeface="Arial"/>
            </a:endParaRPr>
          </a:p>
          <a:p>
            <a:pPr>
              <a:spcBef>
                <a:spcPts val="0"/>
              </a:spcBef>
            </a:pPr>
            <a:endParaRPr lang="en-US" sz="700" dirty="0"/>
          </a:p>
          <a:p>
            <a:pPr>
              <a:spcBef>
                <a:spcPts val="0"/>
              </a:spcBef>
              <a:spcAft>
                <a:spcPts val="600"/>
              </a:spcAft>
            </a:pPr>
            <a:r>
              <a:rPr lang="en-US" sz="2000" dirty="0"/>
              <a:t>2</a:t>
            </a:r>
            <a:r>
              <a:rPr lang="en-US" sz="2000" baseline="30000" dirty="0"/>
              <a:t>nd</a:t>
            </a:r>
            <a:r>
              <a:rPr lang="en-US" sz="2000" dirty="0"/>
              <a:t> Task-force </a:t>
            </a:r>
            <a:r>
              <a:rPr lang="en-US" sz="2000" err="1"/>
              <a:t>WebMeeting</a:t>
            </a:r>
            <a:r>
              <a:rPr lang="en-US" sz="2000" dirty="0"/>
              <a:t>, 18</a:t>
            </a:r>
            <a:r>
              <a:rPr lang="en-US" sz="2000" baseline="30000" dirty="0"/>
              <a:t>th</a:t>
            </a:r>
            <a:r>
              <a:rPr lang="en-US" sz="2000" dirty="0"/>
              <a:t> May 2020: </a:t>
            </a:r>
            <a:br>
              <a:rPr lang="en-US" sz="2000" dirty="0"/>
            </a:br>
            <a:r>
              <a:rPr lang="en-US" sz="2000" dirty="0">
                <a:ea typeface="+mn-lt"/>
                <a:cs typeface="+mn-lt"/>
              </a:rPr>
              <a:t>     </a:t>
            </a:r>
            <a:r>
              <a:rPr lang="en-US" sz="2000" u="sng" dirty="0"/>
              <a:t>EC, NL, DE, FR</a:t>
            </a:r>
            <a:r>
              <a:rPr lang="en-US" sz="2000" dirty="0"/>
              <a:t>, OICA, CLEPA</a:t>
            </a:r>
            <a:endParaRPr lang="en-US" sz="2000" dirty="0">
              <a:cs typeface="Arial"/>
            </a:endParaRPr>
          </a:p>
          <a:p>
            <a:pPr>
              <a:spcBef>
                <a:spcPts val="0"/>
              </a:spcBef>
            </a:pPr>
            <a:endParaRPr lang="en-US" sz="700" dirty="0"/>
          </a:p>
          <a:p>
            <a:pPr>
              <a:spcBef>
                <a:spcPts val="0"/>
              </a:spcBef>
            </a:pPr>
            <a:r>
              <a:rPr lang="en-US" sz="2000" dirty="0"/>
              <a:t>1</a:t>
            </a:r>
            <a:r>
              <a:rPr lang="en-US" sz="2000" baseline="30000" dirty="0"/>
              <a:t>st</a:t>
            </a:r>
            <a:r>
              <a:rPr lang="en-US" sz="2000" dirty="0"/>
              <a:t> Task-force F2F, Brussels, 18</a:t>
            </a:r>
            <a:r>
              <a:rPr lang="en-US" sz="2000" baseline="30000" dirty="0"/>
              <a:t>th</a:t>
            </a:r>
            <a:r>
              <a:rPr lang="en-US" sz="2000" dirty="0"/>
              <a:t> Feb. 2020: </a:t>
            </a:r>
            <a:br>
              <a:rPr lang="en-US" sz="2000" dirty="0"/>
            </a:br>
            <a:r>
              <a:rPr lang="en-US" sz="2000" dirty="0"/>
              <a:t>     </a:t>
            </a:r>
            <a:r>
              <a:rPr lang="en-US" sz="2000" u="sng" dirty="0"/>
              <a:t>EC, NL, UK, DE, FR</a:t>
            </a:r>
            <a:r>
              <a:rPr lang="en-US" sz="2000" dirty="0"/>
              <a:t>, OICA, CLEPA</a:t>
            </a:r>
          </a:p>
          <a:p>
            <a:endParaRPr lang="de-DE" sz="2000" dirty="0"/>
          </a:p>
        </p:txBody>
      </p:sp>
    </p:spTree>
    <p:extLst>
      <p:ext uri="{BB962C8B-B14F-4D97-AF65-F5344CB8AC3E}">
        <p14:creationId xmlns:p14="http://schemas.microsoft.com/office/powerpoint/2010/main" val="219928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280" y="1172688"/>
            <a:ext cx="11593288" cy="5616624"/>
          </a:xfrm>
        </p:spPr>
        <p:txBody>
          <a:bodyPr>
            <a:noAutofit/>
          </a:bodyPr>
          <a:lstStyle/>
          <a:p>
            <a:r>
              <a:rPr lang="en-GB" sz="2000" dirty="0"/>
              <a:t>Name of the new technology: “Digital Key”</a:t>
            </a:r>
          </a:p>
          <a:p>
            <a:r>
              <a:rPr lang="en-GB" sz="2000" dirty="0"/>
              <a:t>Other remote items, not referred to in UN ECE R116, e.g. power window, heating, are out of scope of R116 and out of scope of Task-Force discussions</a:t>
            </a:r>
          </a:p>
          <a:p>
            <a:r>
              <a:rPr lang="en-GB" sz="2000" dirty="0"/>
              <a:t>Risk of Relay attacks. The protocol used for smart device keys does not increase the risk for relay attacks. Not to be addressed with changes for digital key in the Task-Force.</a:t>
            </a:r>
          </a:p>
          <a:p>
            <a:r>
              <a:rPr lang="en-GB" sz="2000" dirty="0"/>
              <a:t>Digital Keys should not be possible to copy a digital key from ones smart device to another smart device (No duplication). The process preventing this is the pairing process. This process is not defined in UN R116 for traditional keys. For Digital Keys the manufacturer will provide documentation how this process works per Annex 11 (Revocation Process).</a:t>
            </a:r>
          </a:p>
          <a:p>
            <a:pPr lvl="1">
              <a:buFont typeface="Arial" panose="020B0604020202020204" pitchFamily="34" charset="0"/>
              <a:buChar char="•"/>
            </a:pPr>
            <a:r>
              <a:rPr lang="en-GB" sz="1800" dirty="0"/>
              <a:t>The OEM is responsible that the paired key only works with the vehicle it is paired with. Whether or not the “APP”/Software remains on an device, when the digital key is no longer paired is not OEM responsibility. (Revocation Process)</a:t>
            </a:r>
          </a:p>
          <a:p>
            <a:pPr lvl="1">
              <a:buFont typeface="Arial" panose="020B0604020202020204" pitchFamily="34" charset="0"/>
              <a:buChar char="•"/>
            </a:pPr>
            <a:r>
              <a:rPr lang="en-GB" sz="1800" dirty="0"/>
              <a:t>Unsafe smart device. It is possible to un-pair the key from the vehicle. (Revocation Process).</a:t>
            </a:r>
          </a:p>
          <a:p>
            <a:r>
              <a:rPr lang="en-GB" sz="2000" dirty="0"/>
              <a:t>Limitation of Key. The numbers of existing keys is not restricted by UN R116.</a:t>
            </a:r>
          </a:p>
          <a:p>
            <a:r>
              <a:rPr lang="en-GB" sz="2000" dirty="0"/>
              <a:t>Key Codification. Demonstrated by Cyber Security for Digital Key. </a:t>
            </a:r>
          </a:p>
          <a:p>
            <a:endParaRPr lang="en-GB" sz="2000" dirty="0"/>
          </a:p>
        </p:txBody>
      </p:sp>
      <p:sp>
        <p:nvSpPr>
          <p:cNvPr id="4" name="Titre 1">
            <a:extLst>
              <a:ext uri="{FF2B5EF4-FFF2-40B4-BE49-F238E27FC236}">
                <a16:creationId xmlns:a16="http://schemas.microsoft.com/office/drawing/2014/main" id="{479AD8AE-65C5-4805-951D-E4B92301E590}"/>
              </a:ext>
            </a:extLst>
          </p:cNvPr>
          <p:cNvSpPr txBox="1">
            <a:spLocks/>
          </p:cNvSpPr>
          <p:nvPr/>
        </p:nvSpPr>
        <p:spPr>
          <a:xfrm>
            <a:off x="1287102" y="346992"/>
            <a:ext cx="9144000" cy="72008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FR" sz="3600" kern="1200" dirty="0" err="1">
                <a:solidFill>
                  <a:srgbClr val="000000"/>
                </a:solidFill>
                <a:latin typeface="Arial" charset="0"/>
                <a:ea typeface="+mn-ea"/>
                <a:cs typeface="+mn-cs"/>
              </a:rPr>
              <a:t>Agreements</a:t>
            </a:r>
            <a:r>
              <a:rPr lang="fr-FR" sz="3600" kern="1200" dirty="0">
                <a:solidFill>
                  <a:srgbClr val="000000"/>
                </a:solidFill>
                <a:latin typeface="Arial" charset="0"/>
                <a:ea typeface="+mn-ea"/>
                <a:cs typeface="+mn-cs"/>
              </a:rPr>
              <a:t> </a:t>
            </a:r>
            <a:r>
              <a:rPr lang="fr-FR" sz="3600" kern="1200" dirty="0" err="1">
                <a:solidFill>
                  <a:srgbClr val="000000"/>
                </a:solidFill>
                <a:latin typeface="Arial" charset="0"/>
                <a:ea typeface="+mn-ea"/>
                <a:cs typeface="+mn-cs"/>
              </a:rPr>
              <a:t>within</a:t>
            </a:r>
            <a:r>
              <a:rPr lang="fr-FR" sz="3600" kern="1200" dirty="0">
                <a:solidFill>
                  <a:srgbClr val="000000"/>
                </a:solidFill>
                <a:latin typeface="Arial" charset="0"/>
                <a:ea typeface="+mn-ea"/>
                <a:cs typeface="+mn-cs"/>
              </a:rPr>
              <a:t> Task-Force 1-3</a:t>
            </a:r>
            <a:endParaRPr lang="en-GB" sz="3600" kern="0" dirty="0"/>
          </a:p>
        </p:txBody>
      </p:sp>
    </p:spTree>
    <p:extLst>
      <p:ext uri="{BB962C8B-B14F-4D97-AF65-F5344CB8AC3E}">
        <p14:creationId xmlns:p14="http://schemas.microsoft.com/office/powerpoint/2010/main" val="201947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1022" y="1170167"/>
            <a:ext cx="11798729" cy="5587795"/>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r>
              <a:rPr lang="en-GB" sz="2000" b="1" dirty="0"/>
              <a:t>Definition of the key: </a:t>
            </a:r>
            <a:br>
              <a:rPr lang="en-GB" sz="2000" b="1" dirty="0"/>
            </a:br>
            <a:r>
              <a:rPr lang="en-GB" sz="2000" dirty="0"/>
              <a:t>(1) Definition is based on the difference between Traditional Key and Digital Key: The digital key can be transferred by the authorized user from one device to another.  </a:t>
            </a:r>
            <a:br>
              <a:rPr lang="en-GB" sz="2000" dirty="0"/>
            </a:br>
            <a:r>
              <a:rPr lang="en-GB" sz="2000" dirty="0"/>
              <a:t>(2) Digital Keys are a subset of the Keys, as defined in UN R116.</a:t>
            </a:r>
            <a:endParaRPr lang="en-GB" sz="2000" dirty="0">
              <a:cs typeface="Arial"/>
            </a:endParaRPr>
          </a:p>
          <a:p>
            <a:r>
              <a:rPr lang="en-GB" sz="2000" b="1" dirty="0"/>
              <a:t>Cyber Security: </a:t>
            </a:r>
            <a:br>
              <a:rPr lang="en-GB" sz="2000" b="1" dirty="0"/>
            </a:br>
            <a:r>
              <a:rPr lang="en-GB" sz="2000" dirty="0"/>
              <a:t>Reference of UN R155 risk assessment and risk mitigation plan as per outcome of the discussions between the Chairs (GRSG/IWG Cybersecurity) </a:t>
            </a:r>
            <a:endParaRPr lang="en-GB" sz="2000" dirty="0">
              <a:cs typeface="Arial"/>
            </a:endParaRPr>
          </a:p>
          <a:p>
            <a:r>
              <a:rPr lang="en-GB" sz="2000" b="1" dirty="0"/>
              <a:t>Information to Vehicle Owner: </a:t>
            </a:r>
            <a:br>
              <a:rPr lang="en-GB" sz="2000" b="1" dirty="0"/>
            </a:br>
            <a:r>
              <a:rPr lang="en-GB" sz="2000" dirty="0"/>
              <a:t>Requirement that information on Revocation process and Authorization process must be provided to the vehicle owner. </a:t>
            </a:r>
            <a:endParaRPr lang="en-GB" sz="2000" dirty="0">
              <a:cs typeface="Arial"/>
            </a:endParaRPr>
          </a:p>
          <a:p>
            <a:r>
              <a:rPr lang="en-GB" sz="2000" b="1" dirty="0"/>
              <a:t>Limitation of Key: </a:t>
            </a:r>
            <a:br>
              <a:rPr lang="en-GB" sz="2000" b="1" dirty="0"/>
            </a:br>
            <a:r>
              <a:rPr lang="en-GB" sz="2000" dirty="0"/>
              <a:t>A revocation process needs to be in place for digital key. Concept of a primary user was added.</a:t>
            </a:r>
            <a:endParaRPr lang="en-GB" sz="2000" dirty="0">
              <a:cs typeface="Arial"/>
            </a:endParaRPr>
          </a:p>
          <a:p>
            <a:r>
              <a:rPr lang="en-GB" sz="2000" b="1" dirty="0"/>
              <a:t>Area of Operation of the key: </a:t>
            </a:r>
            <a:br>
              <a:rPr lang="en-GB" sz="2000" b="1" dirty="0"/>
            </a:br>
            <a:r>
              <a:rPr lang="en-GB" sz="1500" dirty="0"/>
              <a:t>(1) Differentiation between the different systems.</a:t>
            </a:r>
            <a:br>
              <a:rPr lang="en-GB" sz="1500" dirty="0">
                <a:cs typeface="Arial"/>
              </a:rPr>
            </a:br>
            <a:r>
              <a:rPr lang="en-GB" sz="1500" dirty="0"/>
              <a:t>(2) No limitation for alarm systems.</a:t>
            </a:r>
            <a:br>
              <a:rPr lang="en-US" sz="1500" dirty="0"/>
            </a:br>
            <a:r>
              <a:rPr lang="en-GB" sz="1500" dirty="0">
                <a:cs typeface="Arial"/>
              </a:rPr>
              <a:t>(3) Limitation for passive deactivation of device against unauthorized use and intended deactivation of immobilizer in close proximity </a:t>
            </a:r>
            <a:br>
              <a:rPr lang="en-US" sz="1500" dirty="0">
                <a:solidFill>
                  <a:schemeClr val="accent1">
                    <a:lumMod val="75000"/>
                  </a:schemeClr>
                </a:solidFill>
              </a:rPr>
            </a:br>
            <a:r>
              <a:rPr lang="en-GB" sz="1500" dirty="0">
                <a:cs typeface="Arial"/>
              </a:rPr>
              <a:t>(4) Limitation for passive deactivation of the immobilizer to the vehicle interior and test protocol with tolerance from vehicle interior </a:t>
            </a:r>
            <a:endParaRPr lang="en-GB" sz="1500" dirty="0">
              <a:solidFill>
                <a:schemeClr val="accent1">
                  <a:lumMod val="75000"/>
                </a:schemeClr>
              </a:solidFill>
              <a:cs typeface="Arial"/>
            </a:endParaRPr>
          </a:p>
          <a:p>
            <a:endParaRPr lang="en-GB" sz="2000" dirty="0">
              <a:cs typeface="Arial"/>
            </a:endParaRPr>
          </a:p>
          <a:p>
            <a:endParaRPr lang="en-GB" sz="2000" dirty="0">
              <a:cs typeface="Arial"/>
            </a:endParaRPr>
          </a:p>
          <a:p>
            <a:pPr marL="0" indent="0">
              <a:buNone/>
            </a:pPr>
            <a:endParaRPr lang="en-GB" sz="2000" dirty="0">
              <a:cs typeface="Arial"/>
            </a:endParaRPr>
          </a:p>
        </p:txBody>
      </p:sp>
      <p:sp>
        <p:nvSpPr>
          <p:cNvPr id="4" name="Titre 1">
            <a:extLst>
              <a:ext uri="{FF2B5EF4-FFF2-40B4-BE49-F238E27FC236}">
                <a16:creationId xmlns:a16="http://schemas.microsoft.com/office/drawing/2014/main" id="{479AD8AE-65C5-4805-951D-E4B92301E590}"/>
              </a:ext>
            </a:extLst>
          </p:cNvPr>
          <p:cNvSpPr txBox="1">
            <a:spLocks/>
          </p:cNvSpPr>
          <p:nvPr/>
        </p:nvSpPr>
        <p:spPr>
          <a:xfrm>
            <a:off x="1287102" y="346992"/>
            <a:ext cx="9144000" cy="72008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FR" sz="3600" kern="1200" dirty="0" err="1">
                <a:solidFill>
                  <a:srgbClr val="000000"/>
                </a:solidFill>
                <a:latin typeface="Arial" charset="0"/>
                <a:ea typeface="+mn-ea"/>
                <a:cs typeface="+mn-cs"/>
              </a:rPr>
              <a:t>Agreements</a:t>
            </a:r>
            <a:r>
              <a:rPr lang="fr-FR" sz="3600" kern="1200" dirty="0">
                <a:solidFill>
                  <a:srgbClr val="000000"/>
                </a:solidFill>
                <a:latin typeface="Arial" charset="0"/>
                <a:ea typeface="+mn-ea"/>
                <a:cs typeface="+mn-cs"/>
              </a:rPr>
              <a:t> </a:t>
            </a:r>
            <a:r>
              <a:rPr lang="fr-FR" sz="3600" kern="1200" dirty="0" err="1">
                <a:solidFill>
                  <a:srgbClr val="000000"/>
                </a:solidFill>
                <a:latin typeface="Arial" charset="0"/>
                <a:ea typeface="+mn-ea"/>
                <a:cs typeface="+mn-cs"/>
              </a:rPr>
              <a:t>within</a:t>
            </a:r>
            <a:r>
              <a:rPr lang="fr-FR" sz="3600" kern="1200" dirty="0">
                <a:solidFill>
                  <a:srgbClr val="000000"/>
                </a:solidFill>
                <a:latin typeface="Arial" charset="0"/>
                <a:ea typeface="+mn-ea"/>
                <a:cs typeface="+mn-cs"/>
              </a:rPr>
              <a:t> Task-Force 4-5</a:t>
            </a:r>
            <a:endParaRPr lang="en-GB" sz="3600" kern="0" dirty="0"/>
          </a:p>
        </p:txBody>
      </p:sp>
    </p:spTree>
    <p:extLst>
      <p:ext uri="{BB962C8B-B14F-4D97-AF65-F5344CB8AC3E}">
        <p14:creationId xmlns:p14="http://schemas.microsoft.com/office/powerpoint/2010/main" val="221969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89369" y="1970468"/>
            <a:ext cx="5684320" cy="3940935"/>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r>
              <a:rPr lang="en-GB" sz="2000" dirty="0"/>
              <a:t>Close Proximity = 6 m</a:t>
            </a:r>
            <a:endParaRPr lang="en-GB" sz="2000" dirty="0">
              <a:cs typeface="Arial"/>
            </a:endParaRPr>
          </a:p>
          <a:p>
            <a:r>
              <a:rPr lang="en-GB" sz="2000" dirty="0">
                <a:cs typeface="Arial"/>
              </a:rPr>
              <a:t>Corrective Texts</a:t>
            </a:r>
          </a:p>
          <a:p>
            <a:pPr lvl="1"/>
            <a:r>
              <a:rPr lang="en-GB" sz="2000" dirty="0">
                <a:cs typeface="Arial"/>
              </a:rPr>
              <a:t>R116Key-06-02</a:t>
            </a:r>
          </a:p>
          <a:p>
            <a:pPr lvl="1"/>
            <a:r>
              <a:rPr lang="en-GB" sz="2000" dirty="0">
                <a:cs typeface="Arial"/>
              </a:rPr>
              <a:t>R116Key-06-06</a:t>
            </a:r>
          </a:p>
          <a:p>
            <a:r>
              <a:rPr lang="en-GB" sz="2000" dirty="0">
                <a:cs typeface="Arial"/>
              </a:rPr>
              <a:t>Tolerance Vehicle Interior for Test Protocol  shall be proposed as = [2000 mm] to GRSG and decided at the GRSG</a:t>
            </a:r>
          </a:p>
          <a:p>
            <a:r>
              <a:rPr lang="en-GB" sz="2000" dirty="0">
                <a:cs typeface="Arial"/>
              </a:rPr>
              <a:t>If possible, provide the amendment as a supplement</a:t>
            </a:r>
          </a:p>
          <a:p>
            <a:endParaRPr lang="en-GB" sz="2000" dirty="0">
              <a:cs typeface="Arial"/>
            </a:endParaRPr>
          </a:p>
          <a:p>
            <a:pPr marL="0" indent="0">
              <a:buNone/>
            </a:pPr>
            <a:endParaRPr lang="en-GB" sz="2000" dirty="0">
              <a:cs typeface="Arial"/>
            </a:endParaRPr>
          </a:p>
        </p:txBody>
      </p:sp>
      <p:sp>
        <p:nvSpPr>
          <p:cNvPr id="9" name="Titre 1">
            <a:extLst>
              <a:ext uri="{FF2B5EF4-FFF2-40B4-BE49-F238E27FC236}">
                <a16:creationId xmlns:a16="http://schemas.microsoft.com/office/drawing/2014/main" id="{6A37B11A-97FA-4D24-8B52-7B54B2274C31}"/>
              </a:ext>
            </a:extLst>
          </p:cNvPr>
          <p:cNvSpPr txBox="1">
            <a:spLocks/>
          </p:cNvSpPr>
          <p:nvPr/>
        </p:nvSpPr>
        <p:spPr>
          <a:xfrm>
            <a:off x="1289933" y="335419"/>
            <a:ext cx="9144000" cy="720080"/>
          </a:xfrm>
          <a:prstGeom prst="rect">
            <a:avLst/>
          </a:prstGeom>
        </p:spPr>
        <p:txBody>
          <a:bodyPr lIns="91440" tIns="45720" rIns="91440" bIns="45720" anchor="t"/>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FR" sz="3600" dirty="0" err="1">
                <a:solidFill>
                  <a:schemeClr val="tx1"/>
                </a:solidFill>
                <a:latin typeface="Arial"/>
                <a:cs typeface="Arial"/>
              </a:rPr>
              <a:t>Agreements</a:t>
            </a:r>
            <a:r>
              <a:rPr lang="fr-FR" sz="3600" dirty="0">
                <a:solidFill>
                  <a:schemeClr val="tx1"/>
                </a:solidFill>
                <a:latin typeface="Arial"/>
                <a:cs typeface="Arial"/>
              </a:rPr>
              <a:t> </a:t>
            </a:r>
            <a:r>
              <a:rPr lang="fr-FR" sz="3600" dirty="0" err="1">
                <a:solidFill>
                  <a:schemeClr val="tx1"/>
                </a:solidFill>
                <a:latin typeface="Arial"/>
                <a:cs typeface="Arial"/>
              </a:rPr>
              <a:t>within</a:t>
            </a:r>
            <a:r>
              <a:rPr lang="fr-FR" sz="3600" dirty="0">
                <a:solidFill>
                  <a:schemeClr val="tx1"/>
                </a:solidFill>
                <a:latin typeface="Arial"/>
                <a:cs typeface="Arial"/>
              </a:rPr>
              <a:t> Task-Force 6</a:t>
            </a:r>
            <a:endParaRPr lang="en-GB" sz="3600" kern="0" dirty="0">
              <a:solidFill>
                <a:schemeClr val="tx1"/>
              </a:solidFill>
            </a:endParaRPr>
          </a:p>
        </p:txBody>
      </p:sp>
      <p:pic>
        <p:nvPicPr>
          <p:cNvPr id="2" name="Picture 3">
            <a:extLst>
              <a:ext uri="{FF2B5EF4-FFF2-40B4-BE49-F238E27FC236}">
                <a16:creationId xmlns:a16="http://schemas.microsoft.com/office/drawing/2014/main" id="{3A3A3109-7B39-4814-8C32-EB5218708D3F}"/>
              </a:ext>
            </a:extLst>
          </p:cNvPr>
          <p:cNvPicPr>
            <a:picLocks noChangeAspect="1"/>
          </p:cNvPicPr>
          <p:nvPr/>
        </p:nvPicPr>
        <p:blipFill>
          <a:blip r:embed="rId3"/>
          <a:stretch>
            <a:fillRect/>
          </a:stretch>
        </p:blipFill>
        <p:spPr>
          <a:xfrm>
            <a:off x="620558" y="1348156"/>
            <a:ext cx="5841003" cy="4007296"/>
          </a:xfrm>
          <a:prstGeom prst="rect">
            <a:avLst/>
          </a:prstGeom>
          <a:ln>
            <a:noFill/>
          </a:ln>
          <a:effectLst>
            <a:softEdge rad="112500"/>
          </a:effectLst>
        </p:spPr>
      </p:pic>
    </p:spTree>
    <p:extLst>
      <p:ext uri="{BB962C8B-B14F-4D97-AF65-F5344CB8AC3E}">
        <p14:creationId xmlns:p14="http://schemas.microsoft.com/office/powerpoint/2010/main" val="1932128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932" y="1213889"/>
            <a:ext cx="11837068" cy="459422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715963" indent="-715963">
              <a:buFont typeface="+mj-lt"/>
              <a:buAutoNum type="arabicParenBoth"/>
            </a:pPr>
            <a:r>
              <a:rPr lang="en-GB" sz="2800" dirty="0">
                <a:ea typeface="+mn-lt"/>
                <a:cs typeface="+mn-lt"/>
              </a:rPr>
              <a:t>Decide on Paragraph 4.3.2: </a:t>
            </a:r>
            <a:br>
              <a:rPr lang="en-GB" sz="2800" dirty="0">
                <a:ea typeface="+mn-lt"/>
                <a:cs typeface="+mn-lt"/>
              </a:rPr>
            </a:br>
            <a:r>
              <a:rPr lang="en-GB" sz="2800" dirty="0">
                <a:ea typeface="+mn-lt"/>
                <a:cs typeface="+mn-lt"/>
              </a:rPr>
              <a:t>Tolerance to determine Vehicle Interior [2000 mm],</a:t>
            </a:r>
          </a:p>
          <a:p>
            <a:pPr marL="715963" indent="-715963">
              <a:buFont typeface="+mj-lt"/>
              <a:buAutoNum type="arabicParenBoth"/>
            </a:pPr>
            <a:r>
              <a:rPr lang="en-GB" sz="2800" dirty="0">
                <a:ea typeface="+mn-lt"/>
                <a:cs typeface="+mn-lt"/>
              </a:rPr>
              <a:t>Decide for Supplement instead of New 01 series,</a:t>
            </a:r>
          </a:p>
          <a:p>
            <a:pPr marL="715963" indent="-715963">
              <a:buFont typeface="+mj-lt"/>
              <a:buAutoNum type="arabicParenBoth"/>
            </a:pPr>
            <a:r>
              <a:rPr lang="en-GB" sz="2800" dirty="0">
                <a:ea typeface="+mn-lt"/>
                <a:cs typeface="+mn-lt"/>
              </a:rPr>
              <a:t>Adopt Formal Document GRSG/2021/11 as amended by Informal Document and the decision of (1) and (2),</a:t>
            </a:r>
          </a:p>
          <a:p>
            <a:pPr marL="715645" indent="-715645">
              <a:buFont typeface="+mj-lt"/>
              <a:buAutoNum type="arabicParenBoth"/>
            </a:pPr>
            <a:r>
              <a:rPr lang="en-GB" sz="2800" dirty="0">
                <a:ea typeface="+mn-lt"/>
                <a:cs typeface="+mn-lt"/>
              </a:rPr>
              <a:t>Update of all relevant anti-theft regulations based on the decisions agreed for UN R116 (Working Documents for GRSG-122),</a:t>
            </a:r>
          </a:p>
          <a:p>
            <a:pPr marL="715963" indent="-715963">
              <a:buFont typeface="+mj-lt"/>
              <a:buAutoNum type="arabicParenBoth"/>
            </a:pPr>
            <a:r>
              <a:rPr lang="en-GB" sz="2800" dirty="0">
                <a:cs typeface="Arial"/>
              </a:rPr>
              <a:t>Release the Task Force on Key Definition.</a:t>
            </a:r>
          </a:p>
          <a:p>
            <a:pPr marL="0" indent="0">
              <a:buNone/>
            </a:pPr>
            <a:endParaRPr lang="en-GB" sz="2800" dirty="0">
              <a:cs typeface="Arial"/>
            </a:endParaRPr>
          </a:p>
          <a:p>
            <a:pPr marL="0" indent="0" algn="ctr">
              <a:buNone/>
            </a:pPr>
            <a:r>
              <a:rPr lang="en-US" sz="2000" dirty="0">
                <a:ea typeface="+mn-lt"/>
                <a:cs typeface="+mn-lt"/>
              </a:rPr>
              <a:t>All document to be found on UN </a:t>
            </a:r>
            <a:r>
              <a:rPr lang="en-GB" sz="2000" dirty="0">
                <a:ea typeface="+mn-lt"/>
                <a:cs typeface="+mn-lt"/>
                <a:hlinkClick r:id="rId3"/>
              </a:rPr>
              <a:t>Task force R116 on KEY</a:t>
            </a:r>
            <a:endParaRPr lang="en-GB" sz="2000" dirty="0">
              <a:ea typeface="+mn-lt"/>
              <a:cs typeface="+mn-lt"/>
            </a:endParaRPr>
          </a:p>
          <a:p>
            <a:pPr>
              <a:buFont typeface="Wingdings"/>
              <a:buChar char="Ø"/>
            </a:pPr>
            <a:endParaRPr lang="en-GB" sz="2800" dirty="0">
              <a:cs typeface="Arial"/>
            </a:endParaRPr>
          </a:p>
        </p:txBody>
      </p:sp>
      <p:sp>
        <p:nvSpPr>
          <p:cNvPr id="9" name="Titre 1">
            <a:extLst>
              <a:ext uri="{FF2B5EF4-FFF2-40B4-BE49-F238E27FC236}">
                <a16:creationId xmlns:a16="http://schemas.microsoft.com/office/drawing/2014/main" id="{6A37B11A-97FA-4D24-8B52-7B54B2274C31}"/>
              </a:ext>
            </a:extLst>
          </p:cNvPr>
          <p:cNvSpPr txBox="1">
            <a:spLocks/>
          </p:cNvSpPr>
          <p:nvPr/>
        </p:nvSpPr>
        <p:spPr>
          <a:xfrm>
            <a:off x="1285978" y="375636"/>
            <a:ext cx="9144000" cy="720080"/>
          </a:xfrm>
          <a:prstGeom prst="rect">
            <a:avLst/>
          </a:prstGeom>
        </p:spPr>
        <p:txBody>
          <a:bodyPr lIns="91440" tIns="45720" rIns="91440" bIns="45720" anchor="t"/>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FR" sz="3600" kern="1200" dirty="0">
                <a:solidFill>
                  <a:srgbClr val="000000"/>
                </a:solidFill>
                <a:latin typeface="Arial"/>
                <a:ea typeface="+mn-ea"/>
                <a:cs typeface="Arial"/>
              </a:rPr>
              <a:t>GRSG Guidance </a:t>
            </a:r>
            <a:endParaRPr lang="fr-FR" sz="3600" dirty="0">
              <a:latin typeface="Arial"/>
              <a:cs typeface="Arial"/>
            </a:endParaRPr>
          </a:p>
        </p:txBody>
      </p:sp>
    </p:spTree>
    <p:extLst>
      <p:ext uri="{BB962C8B-B14F-4D97-AF65-F5344CB8AC3E}">
        <p14:creationId xmlns:p14="http://schemas.microsoft.com/office/powerpoint/2010/main" val="204304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79376" y="2636912"/>
            <a:ext cx="10972800" cy="1143000"/>
          </a:xfrm>
        </p:spPr>
        <p:txBody>
          <a:bodyPr/>
          <a:lstStyle/>
          <a:p>
            <a:r>
              <a:rPr lang="de-DE" err="1"/>
              <a:t>Thank</a:t>
            </a:r>
            <a:r>
              <a:rPr lang="de-DE"/>
              <a:t> </a:t>
            </a:r>
            <a:r>
              <a:rPr lang="de-DE" err="1"/>
              <a:t>you</a:t>
            </a:r>
            <a:r>
              <a:rPr lang="de-DE"/>
              <a:t>.</a:t>
            </a:r>
          </a:p>
        </p:txBody>
      </p:sp>
    </p:spTree>
    <p:extLst>
      <p:ext uri="{BB962C8B-B14F-4D97-AF65-F5344CB8AC3E}">
        <p14:creationId xmlns:p14="http://schemas.microsoft.com/office/powerpoint/2010/main" val="3690425719"/>
      </p:ext>
    </p:extLst>
  </p:cSld>
  <p:clrMapOvr>
    <a:masterClrMapping/>
  </p:clrMapOvr>
</p:sld>
</file>

<file path=ppt/theme/theme1.xml><?xml version="1.0" encoding="utf-8"?>
<a:theme xmlns:a="http://schemas.openxmlformats.org/drawingml/2006/main" name="1_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0D5835-EF1D-4ADD-A9A7-BB3CC74E39CE}">
  <ds:schemaRefs>
    <ds:schemaRef ds:uri="http://schemas.microsoft.com/sharepoint/v3/contenttype/forms"/>
  </ds:schemaRefs>
</ds:datastoreItem>
</file>

<file path=customXml/itemProps2.xml><?xml version="1.0" encoding="utf-8"?>
<ds:datastoreItem xmlns:ds="http://schemas.openxmlformats.org/officeDocument/2006/customXml" ds:itemID="{EAE5A671-8484-48BB-A436-84AAD208B54B}">
  <ds:schemaRefs>
    <ds:schemaRef ds:uri="4b4a1c0d-4a69-4996-a84a-fc699b9f49de"/>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acccb6d4-dbe5-46d2-b4d3-5733603d8cc6"/>
    <ds:schemaRef ds:uri="http://www.w3.org/XML/1998/namespace"/>
  </ds:schemaRefs>
</ds:datastoreItem>
</file>

<file path=customXml/itemProps3.xml><?xml version="1.0" encoding="utf-8"?>
<ds:datastoreItem xmlns:ds="http://schemas.openxmlformats.org/officeDocument/2006/customXml" ds:itemID="{631F0665-D2C7-4E13-9FA6-4FD580AF1E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OICA PP Template (16_9)</Template>
  <TotalTime>223</TotalTime>
  <Words>1234</Words>
  <Application>Microsoft Office PowerPoint</Application>
  <PresentationFormat>Widescreen</PresentationFormat>
  <Paragraphs>66</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Wingdings</vt:lpstr>
      <vt:lpstr>1_Masque présentation OICA</vt:lpstr>
      <vt:lpstr>UN Regulation No. 116 PROTECTION AGAINST UNAUTHORIZED USE </vt:lpstr>
      <vt:lpstr>Meeting Attendance</vt:lpstr>
      <vt:lpstr>PowerPoint Presentation</vt:lpstr>
      <vt:lpstr>PowerPoint Presentation</vt:lpstr>
      <vt:lpstr>PowerPoint Presentation</vt:lpstr>
      <vt:lpstr>PowerPoint Presentation</vt:lpstr>
      <vt:lpstr>Thank you.</vt:lpstr>
    </vt:vector>
  </TitlesOfParts>
  <Company>PEUGEOT CITROEN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 MOREAU - U161387</dc:creator>
  <cp:lastModifiedBy>Benedicte Boudol</cp:lastModifiedBy>
  <cp:revision>294</cp:revision>
  <dcterms:created xsi:type="dcterms:W3CDTF">2019-03-27T12:30:47Z</dcterms:created>
  <dcterms:modified xsi:type="dcterms:W3CDTF">2021-04-07T17:54:02Z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SIP_Label_2fd53d93-3f4c-4b90-b511-bd6bdbb4fba9_Enabled">
    <vt:lpwstr>true</vt:lpwstr>
  </property>
  <property fmtid="{D5CDD505-2E9C-101B-9397-08002B2CF9AE}" pid="4" name="MSIP_Label_2fd53d93-3f4c-4b90-b511-bd6bdbb4fba9_SetDate">
    <vt:lpwstr>2021-02-23T12:47:13Z</vt:lpwstr>
  </property>
  <property fmtid="{D5CDD505-2E9C-101B-9397-08002B2CF9AE}" pid="5" name="MSIP_Label_2fd53d93-3f4c-4b90-b511-bd6bdbb4fba9_Method">
    <vt:lpwstr>Standard</vt:lpwstr>
  </property>
  <property fmtid="{D5CDD505-2E9C-101B-9397-08002B2CF9AE}" pid="6" name="MSIP_Label_2fd53d93-3f4c-4b90-b511-bd6bdbb4fba9_Name">
    <vt:lpwstr>2fd53d93-3f4c-4b90-b511-bd6bdbb4fba9</vt:lpwstr>
  </property>
  <property fmtid="{D5CDD505-2E9C-101B-9397-08002B2CF9AE}" pid="7" name="MSIP_Label_2fd53d93-3f4c-4b90-b511-bd6bdbb4fba9_SiteId">
    <vt:lpwstr>d852d5cd-724c-4128-8812-ffa5db3f8507</vt:lpwstr>
  </property>
  <property fmtid="{D5CDD505-2E9C-101B-9397-08002B2CF9AE}" pid="8" name="MSIP_Label_2fd53d93-3f4c-4b90-b511-bd6bdbb4fba9_ActionId">
    <vt:lpwstr/>
  </property>
  <property fmtid="{D5CDD505-2E9C-101B-9397-08002B2CF9AE}" pid="9" name="MSIP_Label_2fd53d93-3f4c-4b90-b511-bd6bdbb4fba9_ContentBits">
    <vt:lpwstr>0</vt:lpwstr>
  </property>
</Properties>
</file>