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0" r:id="rId7"/>
    <p:sldId id="261" r:id="rId8"/>
    <p:sldId id="267" r:id="rId9"/>
    <p:sldId id="268" r:id="rId10"/>
    <p:sldId id="269" r:id="rId11"/>
    <p:sldId id="262" r:id="rId12"/>
    <p:sldId id="26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EDE8F9-9F44-4FF8-9C47-970D65EFA604}" v="9" dt="2021-04-11T15:58:11.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82" d="100"/>
          <a:sy n="82" d="100"/>
        </p:scale>
        <p:origin x="55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userId="24b49d37-c936-4e44-8fab-4bfac34f62f4" providerId="ADAL" clId="{EDEDE8F9-9F44-4FF8-9C47-970D65EFA604}"/>
    <pc:docChg chg="modSld">
      <pc:chgData name="Konstantin" userId="24b49d37-c936-4e44-8fab-4bfac34f62f4" providerId="ADAL" clId="{EDEDE8F9-9F44-4FF8-9C47-970D65EFA604}" dt="2021-04-11T15:47:44.824" v="7" actId="20577"/>
      <pc:docMkLst>
        <pc:docMk/>
      </pc:docMkLst>
      <pc:sldChg chg="modSp mod">
        <pc:chgData name="Konstantin" userId="24b49d37-c936-4e44-8fab-4bfac34f62f4" providerId="ADAL" clId="{EDEDE8F9-9F44-4FF8-9C47-970D65EFA604}" dt="2021-04-11T15:47:44.824" v="7" actId="20577"/>
        <pc:sldMkLst>
          <pc:docMk/>
          <pc:sldMk cId="1207075217" sldId="257"/>
        </pc:sldMkLst>
        <pc:spChg chg="mod">
          <ac:chgData name="Konstantin" userId="24b49d37-c936-4e44-8fab-4bfac34f62f4" providerId="ADAL" clId="{EDEDE8F9-9F44-4FF8-9C47-970D65EFA604}" dt="2021-04-11T15:47:44.824" v="7" actId="20577"/>
          <ac:spMkLst>
            <pc:docMk/>
            <pc:sldMk cId="1207075217" sldId="257"/>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35180C8-FEB5-44EE-AF54-B954954E8F29}" type="datetimeFigureOut">
              <a:rPr lang="de-DE" smtClean="0"/>
              <a:t>11.04.2021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1978196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35180C8-FEB5-44EE-AF54-B954954E8F29}" type="datetimeFigureOut">
              <a:rPr lang="de-DE" smtClean="0"/>
              <a:t>11.04.2021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283725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35180C8-FEB5-44EE-AF54-B954954E8F29}" type="datetimeFigureOut">
              <a:rPr lang="de-DE" smtClean="0"/>
              <a:t>11.04.2021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75931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35180C8-FEB5-44EE-AF54-B954954E8F29}" type="datetimeFigureOut">
              <a:rPr lang="de-DE" smtClean="0"/>
              <a:t>11.04.2021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406314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E35180C8-FEB5-44EE-AF54-B954954E8F29}" type="datetimeFigureOut">
              <a:rPr lang="de-DE" smtClean="0"/>
              <a:t>11.04.2021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361722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35180C8-FEB5-44EE-AF54-B954954E8F29}" type="datetimeFigureOut">
              <a:rPr lang="de-DE" smtClean="0"/>
              <a:t>11.04.2021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30266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35180C8-FEB5-44EE-AF54-B954954E8F29}" type="datetimeFigureOut">
              <a:rPr lang="de-DE" smtClean="0"/>
              <a:t>11.04.2021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400712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35180C8-FEB5-44EE-AF54-B954954E8F29}" type="datetimeFigureOut">
              <a:rPr lang="de-DE" smtClean="0"/>
              <a:t>11.04.2021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201931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35180C8-FEB5-44EE-AF54-B954954E8F29}" type="datetimeFigureOut">
              <a:rPr lang="de-DE" smtClean="0"/>
              <a:t>11.04.2021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386614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35180C8-FEB5-44EE-AF54-B954954E8F29}" type="datetimeFigureOut">
              <a:rPr lang="de-DE" smtClean="0"/>
              <a:t>11.04.2021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26479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35180C8-FEB5-44EE-AF54-B954954E8F29}" type="datetimeFigureOut">
              <a:rPr lang="de-DE" smtClean="0"/>
              <a:t>11.04.2021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E49EF6A-9AB8-4A0F-AAC6-6E913CB2898A}" type="slidenum">
              <a:rPr lang="de-DE" smtClean="0"/>
              <a:t>‹#›</a:t>
            </a:fld>
            <a:endParaRPr lang="de-DE"/>
          </a:p>
        </p:txBody>
      </p:sp>
    </p:spTree>
    <p:extLst>
      <p:ext uri="{BB962C8B-B14F-4D97-AF65-F5344CB8AC3E}">
        <p14:creationId xmlns:p14="http://schemas.microsoft.com/office/powerpoint/2010/main" val="36262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180C8-FEB5-44EE-AF54-B954954E8F29}" type="datetimeFigureOut">
              <a:rPr lang="de-DE" smtClean="0"/>
              <a:t>11.04.2021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9EF6A-9AB8-4A0F-AAC6-6E913CB2898A}" type="slidenum">
              <a:rPr lang="de-DE" smtClean="0"/>
              <a:t>‹#›</a:t>
            </a:fld>
            <a:endParaRPr lang="de-DE"/>
          </a:p>
        </p:txBody>
      </p:sp>
    </p:spTree>
    <p:extLst>
      <p:ext uri="{BB962C8B-B14F-4D97-AF65-F5344CB8AC3E}">
        <p14:creationId xmlns:p14="http://schemas.microsoft.com/office/powerpoint/2010/main" val="238360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p:nvPr/>
        </p:nvSpPr>
        <p:spPr>
          <a:xfrm>
            <a:off x="8893629" y="325500"/>
            <a:ext cx="3039694" cy="738664"/>
          </a:xfrm>
          <a:prstGeom prst="rect">
            <a:avLst/>
          </a:prstGeom>
        </p:spPr>
        <p:txBody>
          <a:bodyPr wrap="square">
            <a:spAutoFit/>
          </a:bodyPr>
          <a:lstStyle/>
          <a:p>
            <a:r>
              <a:rPr lang="en-GB" sz="1400" dirty="0">
                <a:latin typeface="Times New Roman" panose="02020603050405020304" pitchFamily="18" charset="0"/>
                <a:cs typeface="Times New Roman" panose="02020603050405020304" pitchFamily="18" charset="0"/>
              </a:rPr>
              <a:t>Informal document GRE-84-17 </a:t>
            </a:r>
          </a:p>
          <a:p>
            <a:r>
              <a:rPr lang="en-GB" sz="1400" dirty="0">
                <a:latin typeface="Times New Roman" panose="02020603050405020304" pitchFamily="18" charset="0"/>
                <a:cs typeface="Times New Roman" panose="02020603050405020304" pitchFamily="18" charset="0"/>
              </a:rPr>
              <a:t>(84th GRE, 26-30 April 2021, </a:t>
            </a:r>
          </a:p>
          <a:p>
            <a:r>
              <a:rPr lang="en-GB" sz="1400" dirty="0">
                <a:latin typeface="Times New Roman" panose="02020603050405020304" pitchFamily="18" charset="0"/>
                <a:cs typeface="Times New Roman" panose="02020603050405020304" pitchFamily="18" charset="0"/>
              </a:rPr>
              <a:t>agenda </a:t>
            </a:r>
            <a:r>
              <a:rPr lang="en-GB" sz="1400">
                <a:latin typeface="Times New Roman" panose="02020603050405020304" pitchFamily="18" charset="0"/>
                <a:cs typeface="Times New Roman" panose="02020603050405020304" pitchFamily="18" charset="0"/>
              </a:rPr>
              <a:t>item 4 (d)) </a:t>
            </a:r>
            <a:endParaRPr lang="en-GB" sz="1400" dirty="0">
              <a:latin typeface="Times New Roman" panose="02020603050405020304" pitchFamily="18" charset="0"/>
              <a:cs typeface="Times New Roman" panose="02020603050405020304" pitchFamily="18" charset="0"/>
            </a:endParaRPr>
          </a:p>
        </p:txBody>
      </p:sp>
      <p:sp>
        <p:nvSpPr>
          <p:cNvPr id="5" name="CasellaDiTesto 5">
            <a:extLst>
              <a:ext uri="{FF2B5EF4-FFF2-40B4-BE49-F238E27FC236}">
                <a16:creationId xmlns:a16="http://schemas.microsoft.com/office/drawing/2014/main" id="{400846DE-0085-47BD-89B0-7D81C10AAFBD}"/>
              </a:ext>
            </a:extLst>
          </p:cNvPr>
          <p:cNvSpPr txBox="1"/>
          <p:nvPr/>
        </p:nvSpPr>
        <p:spPr>
          <a:xfrm flipH="1">
            <a:off x="8839615" y="5946675"/>
            <a:ext cx="2723320" cy="461665"/>
          </a:xfrm>
          <a:prstGeom prst="rect">
            <a:avLst/>
          </a:prstGeom>
          <a:solidFill>
            <a:schemeClr val="bg1"/>
          </a:solidFill>
          <a:ln>
            <a:solidFill>
              <a:srgbClr val="FF0000"/>
            </a:solidFill>
          </a:ln>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sz="2400" b="1" dirty="0"/>
              <a:t>SLR-46-23</a:t>
            </a:r>
          </a:p>
        </p:txBody>
      </p:sp>
      <p:sp>
        <p:nvSpPr>
          <p:cNvPr id="6" name="Titel 1"/>
          <p:cNvSpPr txBox="1">
            <a:spLocks/>
          </p:cNvSpPr>
          <p:nvPr/>
        </p:nvSpPr>
        <p:spPr>
          <a:xfrm>
            <a:off x="1741487" y="2276548"/>
            <a:ext cx="8459788" cy="297180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b="1" dirty="0">
                <a:effectLst>
                  <a:outerShdw blurRad="38100" dist="38100" dir="2700000" algn="tl">
                    <a:srgbClr val="000000">
                      <a:alpha val="43137"/>
                    </a:srgbClr>
                  </a:outerShdw>
                </a:effectLst>
              </a:rPr>
              <a:t>UN Regulation </a:t>
            </a:r>
            <a:r>
              <a:rPr lang="de-DE" b="1" dirty="0" err="1">
                <a:effectLst>
                  <a:outerShdw blurRad="38100" dist="38100" dir="2700000" algn="tl">
                    <a:srgbClr val="000000">
                      <a:alpha val="43137"/>
                    </a:srgbClr>
                  </a:outerShdw>
                </a:effectLst>
              </a:rPr>
              <a:t>No</a:t>
            </a:r>
            <a:r>
              <a:rPr lang="de-DE" b="1" dirty="0">
                <a:effectLst>
                  <a:outerShdw blurRad="38100" dist="38100" dir="2700000" algn="tl">
                    <a:srgbClr val="000000">
                      <a:alpha val="43137"/>
                    </a:srgbClr>
                  </a:outerShdw>
                </a:effectLst>
              </a:rPr>
              <a:t>. 150</a:t>
            </a:r>
            <a:br>
              <a:rPr lang="de-DE" dirty="0"/>
            </a:br>
            <a:r>
              <a:rPr lang="de-DE" dirty="0"/>
              <a:t>Retro-</a:t>
            </a:r>
            <a:r>
              <a:rPr lang="de-DE" dirty="0" err="1"/>
              <a:t>Reflective</a:t>
            </a:r>
            <a:r>
              <a:rPr lang="de-DE" dirty="0"/>
              <a:t> Devices (RRD)</a:t>
            </a:r>
          </a:p>
          <a:p>
            <a:pPr algn="ctr"/>
            <a:endParaRPr lang="de-DE" dirty="0"/>
          </a:p>
          <a:p>
            <a:pPr algn="ctr"/>
            <a:r>
              <a:rPr lang="de-DE" sz="3200" b="1" dirty="0"/>
              <a:t>Main </a:t>
            </a:r>
            <a:r>
              <a:rPr lang="de-DE" sz="3200" b="1" dirty="0" err="1"/>
              <a:t>changes</a:t>
            </a:r>
            <a:r>
              <a:rPr lang="de-DE" sz="3200" b="1" dirty="0"/>
              <a:t> in Stage II</a:t>
            </a:r>
          </a:p>
        </p:txBody>
      </p:sp>
      <p:sp>
        <p:nvSpPr>
          <p:cNvPr id="7" name="CustomShape 14">
            <a:extLst>
              <a:ext uri="{FF2B5EF4-FFF2-40B4-BE49-F238E27FC236}">
                <a16:creationId xmlns:a16="http://schemas.microsoft.com/office/drawing/2014/main" id="{9D332407-111F-4170-8D6D-A4B93FD84BF5}"/>
              </a:ext>
            </a:extLst>
          </p:cNvPr>
          <p:cNvSpPr/>
          <p:nvPr/>
        </p:nvSpPr>
        <p:spPr>
          <a:xfrm>
            <a:off x="258677" y="224651"/>
            <a:ext cx="6970259" cy="6448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nSpc>
                <a:spcPct val="100000"/>
              </a:lnSpc>
            </a:pPr>
            <a:r>
              <a:rPr lang="de-DE" sz="1800" b="1" strike="noStrike" spc="-1" dirty="0">
                <a:solidFill>
                  <a:srgbClr val="000000"/>
                </a:solidFill>
                <a:latin typeface="Tw Cen MT"/>
                <a:ea typeface="DejaVu Sans"/>
              </a:rPr>
              <a:t>Reg. 150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Summary</a:t>
            </a:r>
            <a:endParaRPr lang="de-DE" sz="1800" b="0" strike="noStrike" spc="-1" dirty="0">
              <a:latin typeface="Arial"/>
            </a:endParaRPr>
          </a:p>
        </p:txBody>
      </p:sp>
    </p:spTree>
    <p:extLst>
      <p:ext uri="{BB962C8B-B14F-4D97-AF65-F5344CB8AC3E}">
        <p14:creationId xmlns:p14="http://schemas.microsoft.com/office/powerpoint/2010/main" val="120707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6221" y="193628"/>
            <a:ext cx="8534400" cy="15070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a:t>Update of definitions</a:t>
            </a:r>
            <a:br>
              <a:rPr lang="de-DE"/>
            </a:br>
            <a:r>
              <a:rPr lang="de-DE" sz="1800"/>
              <a:t>Correction of the Photometric  Definitions</a:t>
            </a:r>
            <a:endParaRPr lang="de-DE" sz="1800" dirty="0"/>
          </a:p>
        </p:txBody>
      </p:sp>
      <mc:AlternateContent xmlns:mc="http://schemas.openxmlformats.org/markup-compatibility/2006" xmlns:a14="http://schemas.microsoft.com/office/drawing/2010/main">
        <mc:Choice Requires="a14">
          <p:sp>
            <p:nvSpPr>
              <p:cNvPr id="3" name="Rechteck 2"/>
              <p:cNvSpPr/>
              <p:nvPr/>
            </p:nvSpPr>
            <p:spPr>
              <a:xfrm>
                <a:off x="5145256" y="1926957"/>
                <a:ext cx="6096000" cy="553998"/>
              </a:xfrm>
              <a:prstGeom prst="rect">
                <a:avLst/>
              </a:prstGeom>
            </p:spPr>
            <p:txBody>
              <a:bodyPr>
                <a:spAutoFit/>
              </a:bodyPr>
              <a:lstStyle/>
              <a:p>
                <a:pPr algn="just">
                  <a:lnSpc>
                    <a:spcPts val="1200"/>
                  </a:lnSpc>
                  <a:spcAft>
                    <a:spcPts val="600"/>
                  </a:spcAft>
                  <a:tabLst>
                    <a:tab pos="-914400" algn="l"/>
                    <a:tab pos="-457200" algn="l"/>
                  </a:tabLst>
                </a:pPr>
                <a:r>
                  <a:rPr lang="en-GB" sz="1200" dirty="0">
                    <a:solidFill>
                      <a:schemeClr val="tx1"/>
                    </a:solidFill>
                    <a:latin typeface="Times New Roman" panose="02020603050405020304" pitchFamily="18" charset="0"/>
                    <a:ea typeface="Times New Roman" panose="02020603050405020304" pitchFamily="18" charset="0"/>
                  </a:rPr>
                  <a:t>"</a:t>
                </a:r>
                <a:r>
                  <a:rPr lang="en-GB" sz="1200" i="1" dirty="0">
                    <a:solidFill>
                      <a:schemeClr val="tx1"/>
                    </a:solidFill>
                    <a:effectLst/>
                    <a:latin typeface="Times New Roman" panose="02020603050405020304" pitchFamily="18" charset="0"/>
                    <a:ea typeface="Times New Roman" panose="02020603050405020304" pitchFamily="18" charset="0"/>
                  </a:rPr>
                  <a:t>Coefficient of luminous intensity R</a:t>
                </a:r>
                <a:r>
                  <a:rPr lang="en-GB" sz="1200" i="1" baseline="-25000" dirty="0">
                    <a:solidFill>
                      <a:schemeClr val="tx1"/>
                    </a:solidFill>
                    <a:effectLst/>
                    <a:latin typeface="Times New Roman" panose="02020603050405020304" pitchFamily="18" charset="0"/>
                    <a:ea typeface="Times New Roman" panose="02020603050405020304" pitchFamily="18" charset="0"/>
                  </a:rPr>
                  <a:t>I</a:t>
                </a:r>
                <a:r>
                  <a:rPr lang="en-GB" sz="1200" dirty="0">
                    <a:solidFill>
                      <a:schemeClr val="tx1"/>
                    </a:solidFill>
                    <a:effectLst/>
                    <a:latin typeface="Times New Roman" panose="02020603050405020304" pitchFamily="18" charset="0"/>
                    <a:ea typeface="Times New Roman" panose="02020603050405020304" pitchFamily="18" charset="0"/>
                  </a:rPr>
                  <a:t>" means the quotient of the luminous intensity </a:t>
                </a:r>
                <a:r>
                  <a:rPr lang="en-GB" sz="1200" i="1" dirty="0">
                    <a:solidFill>
                      <a:schemeClr val="tx1"/>
                    </a:solidFill>
                    <a:effectLst/>
                    <a:latin typeface="Times New Roman" panose="02020603050405020304" pitchFamily="18" charset="0"/>
                    <a:ea typeface="Times New Roman" panose="02020603050405020304" pitchFamily="18" charset="0"/>
                  </a:rPr>
                  <a:t>I</a:t>
                </a:r>
                <a:r>
                  <a:rPr lang="en-GB" sz="1200" dirty="0">
                    <a:solidFill>
                      <a:schemeClr val="tx1"/>
                    </a:solidFill>
                    <a:effectLst/>
                    <a:latin typeface="Times New Roman" panose="02020603050405020304" pitchFamily="18" charset="0"/>
                    <a:ea typeface="Times New Roman" panose="02020603050405020304" pitchFamily="18" charset="0"/>
                  </a:rPr>
                  <a:t> reflected by the retro-reflective device in the direction considered, divided by the normal illumination </a:t>
                </a:r>
                <a14:m>
                  <m:oMath xmlns:m="http://schemas.openxmlformats.org/officeDocument/2006/math">
                    <m:sSub>
                      <m:sSubPr>
                        <m:ctrlPr>
                          <a:rPr lang="de-DE" sz="1200" i="1">
                            <a:solidFill>
                              <a:schemeClr val="tx1"/>
                            </a:solidFill>
                            <a:effectLst/>
                            <a:latin typeface="Cambria Math" panose="02040503050406030204" pitchFamily="18" charset="0"/>
                            <a:ea typeface="Times New Roman" panose="02020603050405020304" pitchFamily="18" charset="0"/>
                          </a:rPr>
                        </m:ctrlPr>
                      </m:sSubPr>
                      <m:e>
                        <m:r>
                          <a:rPr lang="en-GB" sz="1200" i="1">
                            <a:solidFill>
                              <a:schemeClr val="tx1"/>
                            </a:solidFill>
                            <a:effectLst/>
                            <a:latin typeface="Cambria Math" panose="02040503050406030204" pitchFamily="18" charset="0"/>
                            <a:ea typeface="Times New Roman" panose="02020603050405020304" pitchFamily="18" charset="0"/>
                          </a:rPr>
                          <m:t>𝐸</m:t>
                        </m:r>
                      </m:e>
                      <m:sub>
                        <m:r>
                          <a:rPr lang="en-GB" sz="1200" i="1">
                            <a:solidFill>
                              <a:schemeClr val="tx1"/>
                            </a:solidFill>
                            <a:effectLst/>
                            <a:latin typeface="Cambria Math" panose="02040503050406030204" pitchFamily="18" charset="0"/>
                            <a:ea typeface="Times New Roman" panose="02020603050405020304" pitchFamily="18" charset="0"/>
                          </a:rPr>
                          <m:t>⊥</m:t>
                        </m:r>
                      </m:sub>
                    </m:sSub>
                  </m:oMath>
                </a14:m>
                <a:r>
                  <a:rPr lang="en-GB" sz="1200" dirty="0">
                    <a:solidFill>
                      <a:schemeClr val="tx1"/>
                    </a:solidFill>
                    <a:effectLst/>
                    <a:latin typeface="Times New Roman" panose="02020603050405020304" pitchFamily="18" charset="0"/>
                    <a:ea typeface="Times New Roman" panose="02020603050405020304" pitchFamily="18" charset="0"/>
                  </a:rPr>
                  <a:t> of the retro-reflecting device for given angles of illumination, divergence and rotation. </a:t>
                </a:r>
                <a:endParaRPr lang="de-DE" sz="1200" dirty="0">
                  <a:solidFill>
                    <a:schemeClr val="tx1"/>
                  </a:solidFill>
                  <a:effectLst/>
                  <a:latin typeface="Times New Roman" panose="02020603050405020304" pitchFamily="18" charset="0"/>
                  <a:ea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5145256" y="1926957"/>
                <a:ext cx="6096000" cy="553998"/>
              </a:xfrm>
              <a:prstGeom prst="rect">
                <a:avLst/>
              </a:prstGeom>
              <a:blipFill>
                <a:blip r:embed="rId3"/>
                <a:stretch>
                  <a:fillRect t="-5495" r="-100" b="-7692"/>
                </a:stretch>
              </a:blipFill>
            </p:spPr>
            <p:txBody>
              <a:bodyPr/>
              <a:lstStyle/>
              <a:p>
                <a:r>
                  <a:rPr lang="de-DE">
                    <a:noFill/>
                  </a:rPr>
                  <a:t> </a:t>
                </a:r>
              </a:p>
            </p:txBody>
          </p:sp>
        </mc:Fallback>
      </mc:AlternateContent>
      <p:graphicFrame>
        <p:nvGraphicFramePr>
          <p:cNvPr id="4" name="Objekt 3"/>
          <p:cNvGraphicFramePr>
            <a:graphicFrameLocks noChangeAspect="1"/>
          </p:cNvGraphicFramePr>
          <p:nvPr/>
        </p:nvGraphicFramePr>
        <p:xfrm>
          <a:off x="1140146" y="4532928"/>
          <a:ext cx="590550" cy="457200"/>
        </p:xfrm>
        <a:graphic>
          <a:graphicData uri="http://schemas.openxmlformats.org/presentationml/2006/ole">
            <mc:AlternateContent xmlns:mc="http://schemas.openxmlformats.org/markup-compatibility/2006">
              <mc:Choice xmlns:v="urn:schemas-microsoft-com:vml" Requires="v">
                <p:oleObj spid="_x0000_s1026" r:id="rId4" imgW="622030" imgH="431613" progId="Equation.3">
                  <p:embed/>
                </p:oleObj>
              </mc:Choice>
              <mc:Fallback>
                <p:oleObj r:id="rId4" imgW="622030" imgH="431613" progId="Equation.3">
                  <p:embed/>
                  <p:pic>
                    <p:nvPicPr>
                      <p:cNvPr id="4" name="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0146" y="4532928"/>
                        <a:ext cx="5905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 4"/>
          <p:cNvGraphicFramePr>
            <a:graphicFrameLocks noChangeAspect="1"/>
          </p:cNvGraphicFramePr>
          <p:nvPr/>
        </p:nvGraphicFramePr>
        <p:xfrm>
          <a:off x="2010384" y="4540928"/>
          <a:ext cx="847725" cy="457200"/>
        </p:xfrm>
        <a:graphic>
          <a:graphicData uri="http://schemas.openxmlformats.org/presentationml/2006/ole">
            <mc:AlternateContent xmlns:mc="http://schemas.openxmlformats.org/markup-compatibility/2006">
              <mc:Choice xmlns:v="urn:schemas-microsoft-com:vml" Requires="v">
                <p:oleObj spid="_x0000_s1027" r:id="rId6" imgW="838200" imgH="457200" progId="Equation.3">
                  <p:embed/>
                </p:oleObj>
              </mc:Choice>
              <mc:Fallback>
                <p:oleObj r:id="rId6" imgW="838200" imgH="457200" progId="Equation.3">
                  <p:embed/>
                  <p:pic>
                    <p:nvPicPr>
                      <p:cNvPr id="5" name="Objek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0384" y="4540928"/>
                        <a:ext cx="8477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5134172" y="3804878"/>
            <a:ext cx="537002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a:t>
            </a:r>
            <a:r>
              <a:rPr kumimoji="0" lang="en-GB" altLang="de-DE" sz="1000" b="0" i="1" u="none" strike="noStrike" cap="none" normalizeH="0" baseline="0" dirty="0">
                <a:ln>
                  <a:noFill/>
                </a:ln>
                <a:effectLst/>
                <a:latin typeface="Arial" panose="020B0604020202020204" pitchFamily="34" charset="0"/>
                <a:ea typeface="Times New Roman" panose="02020603050405020304" pitchFamily="18" charset="0"/>
              </a:rPr>
              <a:t>Specific coefficient of retro-reflection (symbol R</a:t>
            </a:r>
            <a:r>
              <a:rPr kumimoji="0" lang="en-GB" altLang="de-DE" sz="1000" b="0" i="1" u="none" strike="noStrike" cap="none" normalizeH="0" baseline="-30000" dirty="0">
                <a:ln>
                  <a:noFill/>
                </a:ln>
                <a:effectLst/>
                <a:latin typeface="Arial" panose="020B0604020202020204" pitchFamily="34" charset="0"/>
                <a:ea typeface="Times New Roman" panose="02020603050405020304" pitchFamily="18" charset="0"/>
              </a:rPr>
              <a:t>A</a:t>
            </a:r>
            <a:r>
              <a:rPr kumimoji="0" lang="en-GB" altLang="de-DE" sz="1000" b="0" i="1" u="none" strike="noStrike" cap="none" normalizeH="0" baseline="0" dirty="0">
                <a:ln>
                  <a:noFill/>
                </a:ln>
                <a:effectLst/>
                <a:latin typeface="Arial" panose="020B0604020202020204" pitchFamily="34" charset="0"/>
                <a:ea typeface="Times New Roman" panose="02020603050405020304" pitchFamily="18" charset="0"/>
              </a:rPr>
              <a:t>)</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means the quotient of the coefficient of luminous intensity R of a plane retro-reflecting surface and its area A</a:t>
            </a:r>
            <a:endParaRPr kumimoji="0" lang="de-DE" altLang="de-DE" sz="800" b="0" i="0" u="none" strike="noStrike" cap="none" normalizeH="0" baseline="0" dirty="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Lst>
            </a:pPr>
            <a:endParaRPr kumimoji="0" lang="de-DE" altLang="de-DE" sz="1800" b="0" i="0" u="none" strike="noStrike" cap="none" normalizeH="0" baseline="0" dirty="0">
              <a:ln>
                <a:noFill/>
              </a:ln>
              <a:effectLst/>
              <a:latin typeface="Arial" panose="020B0604020202020204" pitchFamily="34" charset="0"/>
            </a:endParaRPr>
          </a:p>
        </p:txBody>
      </p:sp>
      <p:sp>
        <p:nvSpPr>
          <p:cNvPr id="7" name="Rectangle 4"/>
          <p:cNvSpPr>
            <a:spLocks noChangeArrowheads="1"/>
          </p:cNvSpPr>
          <p:nvPr/>
        </p:nvSpPr>
        <p:spPr bwMode="auto">
          <a:xfrm>
            <a:off x="5134172" y="4956730"/>
            <a:ext cx="507061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The coefficient of retro-reflection R</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A</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is expressed in candelas per m</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2</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 per lx (cd∙m</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-2</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∙lx</a:t>
            </a:r>
            <a:r>
              <a:rPr kumimoji="0" lang="en-GB" altLang="de-DE" sz="1000" b="0" i="0" u="none" strike="noStrike" cap="none" normalizeH="0" baseline="30000" dirty="0">
                <a:ln>
                  <a:noFill/>
                </a:ln>
                <a:effectLst/>
                <a:latin typeface="Arial" panose="020B0604020202020204" pitchFamily="34" charset="0"/>
                <a:ea typeface="Times New Roman" panose="02020603050405020304" pitchFamily="18" charset="0"/>
              </a:rPr>
              <a:t>-1</a:t>
            </a: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a:t>
            </a:r>
            <a:endParaRPr kumimoji="0" lang="de-DE" altLang="de-DE" sz="800" b="0" i="0" u="none" strike="noStrike" cap="none" normalizeH="0" baseline="0" dirty="0">
              <a:ln>
                <a:noFill/>
              </a:ln>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8" name="Rechteck 7"/>
              <p:cNvSpPr/>
              <p:nvPr/>
            </p:nvSpPr>
            <p:spPr>
              <a:xfrm>
                <a:off x="5433752" y="4523021"/>
                <a:ext cx="2571403" cy="323165"/>
              </a:xfrm>
              <a:prstGeom prst="rect">
                <a:avLst/>
              </a:prstGeom>
            </p:spPr>
            <p:txBody>
              <a:bodyPr wrap="square">
                <a:spAutoFit/>
              </a:bodyPr>
              <a:lstStyle/>
              <a:p>
                <a:pPr algn="just">
                  <a:lnSpc>
                    <a:spcPts val="1200"/>
                  </a:lnSpc>
                  <a:spcAft>
                    <a:spcPts val="600"/>
                  </a:spcAft>
                </a:pPr>
                <a14:m>
                  <m:oMathPara xmlns:m="http://schemas.openxmlformats.org/officeDocument/2006/math">
                    <m:oMathParaPr>
                      <m:jc m:val="centerGroup"/>
                    </m:oMathParaPr>
                    <m:oMath xmlns:m="http://schemas.openxmlformats.org/officeDocument/2006/math">
                      <m:sSub>
                        <m:sSubPr>
                          <m:ctrlPr>
                            <a:rPr lang="de-DE" i="1" smtClean="0">
                              <a:solidFill>
                                <a:schemeClr val="tx1"/>
                              </a:solidFill>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𝑅</m:t>
                          </m:r>
                        </m:e>
                        <m:sub>
                          <m:r>
                            <a:rPr lang="en-GB" i="1">
                              <a:solidFill>
                                <a:schemeClr val="tx1"/>
                              </a:solidFill>
                              <a:effectLst/>
                              <a:latin typeface="Cambria Math" panose="02040503050406030204" pitchFamily="18" charset="0"/>
                              <a:ea typeface="Times New Roman" panose="02020603050405020304" pitchFamily="18" charset="0"/>
                            </a:rPr>
                            <m:t>𝐴</m:t>
                          </m:r>
                        </m:sub>
                      </m:sSub>
                      <m:r>
                        <a:rPr lang="en-GB" i="1">
                          <a:solidFill>
                            <a:schemeClr val="tx1"/>
                          </a:solidFill>
                          <a:effectLst/>
                          <a:latin typeface="Cambria Math" panose="02040503050406030204" pitchFamily="18" charset="0"/>
                          <a:ea typeface="Times New Roman" panose="02020603050405020304" pitchFamily="18" charset="0"/>
                        </a:rPr>
                        <m:t>= </m:t>
                      </m:r>
                      <m:f>
                        <m:fPr>
                          <m:ctrlPr>
                            <a:rPr lang="de-DE" i="1">
                              <a:solidFill>
                                <a:schemeClr val="tx1"/>
                              </a:solidFill>
                              <a:effectLst/>
                              <a:latin typeface="Cambria Math" panose="02040503050406030204" pitchFamily="18" charset="0"/>
                              <a:ea typeface="Times New Roman" panose="02020603050405020304" pitchFamily="18" charset="0"/>
                            </a:rPr>
                          </m:ctrlPr>
                        </m:fPr>
                        <m:num>
                          <m:sSub>
                            <m:sSubPr>
                              <m:ctrlPr>
                                <a:rPr lang="de-DE" i="1">
                                  <a:solidFill>
                                    <a:schemeClr val="tx1"/>
                                  </a:solidFill>
                                  <a:effectLst/>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𝑅</m:t>
                              </m:r>
                            </m:e>
                            <m:sub>
                              <m:r>
                                <a:rPr lang="en-GB" i="1">
                                  <a:solidFill>
                                    <a:schemeClr val="tx1"/>
                                  </a:solidFill>
                                  <a:effectLst/>
                                  <a:latin typeface="Cambria Math" panose="02040503050406030204" pitchFamily="18" charset="0"/>
                                  <a:ea typeface="Times New Roman" panose="02020603050405020304" pitchFamily="18" charset="0"/>
                                </a:rPr>
                                <m:t>𝐼</m:t>
                              </m:r>
                            </m:sub>
                          </m:sSub>
                        </m:num>
                        <m:den>
                          <m:r>
                            <a:rPr lang="en-GB" i="1">
                              <a:solidFill>
                                <a:schemeClr val="tx1"/>
                              </a:solidFill>
                              <a:effectLst/>
                              <a:latin typeface="Cambria Math" panose="02040503050406030204" pitchFamily="18" charset="0"/>
                              <a:ea typeface="Times New Roman" panose="02020603050405020304" pitchFamily="18" charset="0"/>
                            </a:rPr>
                            <m:t>𝐴</m:t>
                          </m:r>
                        </m:den>
                      </m:f>
                      <m:r>
                        <a:rPr lang="en-GB" i="1">
                          <a:solidFill>
                            <a:schemeClr val="tx1"/>
                          </a:solidFill>
                          <a:effectLst/>
                          <a:latin typeface="Cambria Math" panose="02040503050406030204" pitchFamily="18" charset="0"/>
                          <a:ea typeface="Times New Roman" panose="02020603050405020304" pitchFamily="18" charset="0"/>
                        </a:rPr>
                        <m:t>=</m:t>
                      </m:r>
                      <m:f>
                        <m:fPr>
                          <m:ctrlPr>
                            <a:rPr lang="de-DE" i="1">
                              <a:solidFill>
                                <a:schemeClr val="tx1"/>
                              </a:solidFill>
                              <a:effectLst/>
                              <a:latin typeface="Cambria Math" panose="02040503050406030204" pitchFamily="18" charset="0"/>
                              <a:ea typeface="Times New Roman" panose="02020603050405020304" pitchFamily="18" charset="0"/>
                            </a:rPr>
                          </m:ctrlPr>
                        </m:fPr>
                        <m:num>
                          <m:r>
                            <a:rPr lang="en-GB" i="1">
                              <a:solidFill>
                                <a:schemeClr val="tx1"/>
                              </a:solidFill>
                              <a:effectLst/>
                              <a:latin typeface="Cambria Math" panose="02040503050406030204" pitchFamily="18" charset="0"/>
                              <a:ea typeface="Times New Roman" panose="02020603050405020304" pitchFamily="18" charset="0"/>
                            </a:rPr>
                            <m:t>𝐼</m:t>
                          </m:r>
                        </m:num>
                        <m:den>
                          <m:sSub>
                            <m:sSubPr>
                              <m:ctrlPr>
                                <a:rPr lang="de-DE" i="1">
                                  <a:solidFill>
                                    <a:schemeClr val="tx1"/>
                                  </a:solidFill>
                                  <a:effectLst/>
                                  <a:latin typeface="Cambria Math" panose="02040503050406030204" pitchFamily="18" charset="0"/>
                                  <a:ea typeface="Times New Roman" panose="02020603050405020304" pitchFamily="18" charset="0"/>
                                </a:rPr>
                              </m:ctrlPr>
                            </m:sSubPr>
                            <m:e>
                              <m:r>
                                <a:rPr lang="en-GB" i="1">
                                  <a:solidFill>
                                    <a:schemeClr val="tx1"/>
                                  </a:solidFill>
                                  <a:effectLst/>
                                  <a:latin typeface="Cambria Math" panose="02040503050406030204" pitchFamily="18" charset="0"/>
                                  <a:ea typeface="Times New Roman" panose="02020603050405020304" pitchFamily="18" charset="0"/>
                                </a:rPr>
                                <m:t>𝐸</m:t>
                              </m:r>
                            </m:e>
                            <m:sub>
                              <m:r>
                                <a:rPr lang="en-GB" i="1">
                                  <a:solidFill>
                                    <a:schemeClr val="tx1"/>
                                  </a:solidFill>
                                  <a:effectLst/>
                                  <a:latin typeface="Cambria Math" panose="02040503050406030204" pitchFamily="18" charset="0"/>
                                  <a:ea typeface="Times New Roman" panose="02020603050405020304" pitchFamily="18" charset="0"/>
                                </a:rPr>
                                <m:t>⊥</m:t>
                              </m:r>
                            </m:sub>
                          </m:sSub>
                          <m:r>
                            <a:rPr lang="en-GB" i="1">
                              <a:solidFill>
                                <a:schemeClr val="tx1"/>
                              </a:solidFill>
                              <a:effectLst/>
                              <a:latin typeface="Cambria Math" panose="02040503050406030204" pitchFamily="18" charset="0"/>
                              <a:ea typeface="Times New Roman" panose="02020603050405020304" pitchFamily="18" charset="0"/>
                            </a:rPr>
                            <m:t>∙</m:t>
                          </m:r>
                          <m:r>
                            <a:rPr lang="en-GB" i="1">
                              <a:solidFill>
                                <a:schemeClr val="tx1"/>
                              </a:solidFill>
                              <a:effectLst/>
                              <a:latin typeface="Cambria Math" panose="02040503050406030204" pitchFamily="18" charset="0"/>
                              <a:ea typeface="Times New Roman" panose="02020603050405020304" pitchFamily="18" charset="0"/>
                            </a:rPr>
                            <m:t>𝐴</m:t>
                          </m:r>
                        </m:den>
                      </m:f>
                    </m:oMath>
                  </m:oMathPara>
                </a14:m>
                <a:endParaRPr lang="de-DE" dirty="0">
                  <a:solidFill>
                    <a:schemeClr val="tx1"/>
                  </a:solidFill>
                  <a:effectLst/>
                  <a:latin typeface="Times New Roman" panose="02020603050405020304" pitchFamily="18" charset="0"/>
                  <a:ea typeface="Times New Roman" panose="02020603050405020304" pitchFamily="18" charset="0"/>
                </a:endParaRPr>
              </a:p>
            </p:txBody>
          </p:sp>
        </mc:Choice>
        <mc:Fallback xmlns="">
          <p:sp>
            <p:nvSpPr>
              <p:cNvPr id="8" name="Rechteck 7"/>
              <p:cNvSpPr>
                <a:spLocks noRot="1" noChangeAspect="1" noMove="1" noResize="1" noEditPoints="1" noAdjustHandles="1" noChangeArrowheads="1" noChangeShapeType="1" noTextEdit="1"/>
              </p:cNvSpPr>
              <p:nvPr/>
            </p:nvSpPr>
            <p:spPr>
              <a:xfrm>
                <a:off x="5433752" y="4523021"/>
                <a:ext cx="2571403" cy="323165"/>
              </a:xfrm>
              <a:prstGeom prst="rect">
                <a:avLst/>
              </a:prstGeom>
              <a:blipFill>
                <a:blip r:embed="rId8"/>
                <a:stretch>
                  <a:fillRect t="-86792" b="-1132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Rechteck 8"/>
              <p:cNvSpPr/>
              <p:nvPr/>
            </p:nvSpPr>
            <p:spPr>
              <a:xfrm>
                <a:off x="5633836" y="2560849"/>
                <a:ext cx="1085618" cy="656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solidFill>
                                <a:schemeClr val="tx1"/>
                              </a:solidFill>
                              <a:latin typeface="Cambria Math" panose="02040503050406030204" pitchFamily="18" charset="0"/>
                            </a:rPr>
                          </m:ctrlPr>
                        </m:sSubPr>
                        <m:e>
                          <m:r>
                            <a:rPr lang="de-DE" i="1">
                              <a:solidFill>
                                <a:schemeClr val="tx1"/>
                              </a:solidFill>
                              <a:latin typeface="Cambria Math" panose="02040503050406030204" pitchFamily="18" charset="0"/>
                            </a:rPr>
                            <m:t>𝑅</m:t>
                          </m:r>
                        </m:e>
                        <m:sub>
                          <m:r>
                            <a:rPr lang="de-DE" i="1">
                              <a:solidFill>
                                <a:schemeClr val="tx1"/>
                              </a:solidFill>
                              <a:latin typeface="Cambria Math" panose="02040503050406030204" pitchFamily="18" charset="0"/>
                            </a:rPr>
                            <m:t>𝐼</m:t>
                          </m:r>
                        </m:sub>
                      </m:sSub>
                      <m:r>
                        <a:rPr lang="de-DE" i="0">
                          <a:solidFill>
                            <a:schemeClr val="tx1"/>
                          </a:solidFill>
                          <a:latin typeface="Cambria Math" panose="02040503050406030204" pitchFamily="18" charset="0"/>
                        </a:rPr>
                        <m:t>= </m:t>
                      </m:r>
                      <m:f>
                        <m:fPr>
                          <m:ctrlPr>
                            <a:rPr lang="de-DE" i="1">
                              <a:solidFill>
                                <a:schemeClr val="tx1"/>
                              </a:solidFill>
                              <a:latin typeface="Cambria Math" panose="02040503050406030204" pitchFamily="18" charset="0"/>
                            </a:rPr>
                          </m:ctrlPr>
                        </m:fPr>
                        <m:num>
                          <m:r>
                            <a:rPr lang="de-DE" i="1">
                              <a:solidFill>
                                <a:schemeClr val="tx1"/>
                              </a:solidFill>
                              <a:latin typeface="Cambria Math" panose="02040503050406030204" pitchFamily="18" charset="0"/>
                            </a:rPr>
                            <m:t>𝐼</m:t>
                          </m:r>
                        </m:num>
                        <m:den>
                          <m:sSub>
                            <m:sSubPr>
                              <m:ctrlPr>
                                <a:rPr lang="de-DE" i="1">
                                  <a:solidFill>
                                    <a:schemeClr val="tx1"/>
                                  </a:solidFill>
                                  <a:latin typeface="Cambria Math" panose="02040503050406030204" pitchFamily="18" charset="0"/>
                                </a:rPr>
                              </m:ctrlPr>
                            </m:sSubPr>
                            <m:e>
                              <m:r>
                                <a:rPr lang="de-DE" i="1">
                                  <a:solidFill>
                                    <a:schemeClr val="tx1"/>
                                  </a:solidFill>
                                  <a:latin typeface="Cambria Math" panose="02040503050406030204" pitchFamily="18" charset="0"/>
                                </a:rPr>
                                <m:t>𝐸</m:t>
                              </m:r>
                            </m:e>
                            <m:sub>
                              <m:r>
                                <a:rPr lang="de-DE" i="0">
                                  <a:solidFill>
                                    <a:schemeClr val="tx1"/>
                                  </a:solidFill>
                                  <a:latin typeface="Cambria Math" panose="02040503050406030204" pitchFamily="18" charset="0"/>
                                </a:rPr>
                                <m:t>⊥</m:t>
                              </m:r>
                            </m:sub>
                          </m:sSub>
                        </m:den>
                      </m:f>
                    </m:oMath>
                  </m:oMathPara>
                </a14:m>
                <a:endParaRPr lang="de-DE" dirty="0">
                  <a:solidFill>
                    <a:schemeClr val="tx1"/>
                  </a:solidFill>
                </a:endParaRPr>
              </a:p>
            </p:txBody>
          </p:sp>
        </mc:Choice>
        <mc:Fallback xmlns="">
          <p:sp>
            <p:nvSpPr>
              <p:cNvPr id="9" name="Rechteck 8"/>
              <p:cNvSpPr>
                <a:spLocks noRot="1" noChangeAspect="1" noMove="1" noResize="1" noEditPoints="1" noAdjustHandles="1" noChangeArrowheads="1" noChangeShapeType="1" noTextEdit="1"/>
              </p:cNvSpPr>
              <p:nvPr/>
            </p:nvSpPr>
            <p:spPr>
              <a:xfrm>
                <a:off x="5633836" y="2560849"/>
                <a:ext cx="1085618" cy="656205"/>
              </a:xfrm>
              <a:prstGeom prst="rect">
                <a:avLst/>
              </a:prstGeom>
              <a:blipFill>
                <a:blip r:embed="rId9"/>
                <a:stretch>
                  <a:fillRect/>
                </a:stretch>
              </a:blipFill>
            </p:spPr>
            <p:txBody>
              <a:bodyPr/>
              <a:lstStyle/>
              <a:p>
                <a:r>
                  <a:rPr lang="de-DE">
                    <a:noFill/>
                  </a:rPr>
                  <a:t> </a:t>
                </a:r>
              </a:p>
            </p:txBody>
          </p:sp>
        </mc:Fallback>
      </mc:AlternateContent>
      <p:sp>
        <p:nvSpPr>
          <p:cNvPr id="10" name="Rechteck 9"/>
          <p:cNvSpPr/>
          <p:nvPr/>
        </p:nvSpPr>
        <p:spPr>
          <a:xfrm>
            <a:off x="6353695" y="527297"/>
            <a:ext cx="5275811" cy="923330"/>
          </a:xfrm>
          <a:prstGeom prst="rect">
            <a:avLst/>
          </a:prstGeom>
        </p:spPr>
        <p:txBody>
          <a:bodyPr wrap="square">
            <a:spAutoFit/>
          </a:bodyPr>
          <a:lstStyle/>
          <a:p>
            <a:r>
              <a:rPr lang="de-DE" b="1" dirty="0" err="1"/>
              <a:t>Referenced</a:t>
            </a:r>
            <a:r>
              <a:rPr lang="de-DE" b="1" dirty="0"/>
              <a:t> </a:t>
            </a:r>
            <a:r>
              <a:rPr lang="de-DE" b="1" dirty="0" err="1"/>
              <a:t>Document</a:t>
            </a:r>
            <a:r>
              <a:rPr lang="de-DE" b="1" dirty="0"/>
              <a:t>:</a:t>
            </a:r>
          </a:p>
          <a:p>
            <a:r>
              <a:rPr lang="de-DE" dirty="0"/>
              <a:t>CIE </a:t>
            </a:r>
            <a:r>
              <a:rPr lang="de-DE" dirty="0" err="1"/>
              <a:t>Publication</a:t>
            </a:r>
            <a:r>
              <a:rPr lang="de-DE" dirty="0"/>
              <a:t> 54.2:2001;CIE 54:2001 </a:t>
            </a:r>
          </a:p>
          <a:p>
            <a:r>
              <a:rPr lang="de-DE" dirty="0" err="1"/>
              <a:t>Retroreflection</a:t>
            </a:r>
            <a:r>
              <a:rPr lang="de-DE" dirty="0"/>
              <a:t> - Definition </a:t>
            </a:r>
            <a:r>
              <a:rPr lang="de-DE" dirty="0" err="1"/>
              <a:t>and</a:t>
            </a:r>
            <a:r>
              <a:rPr lang="de-DE" dirty="0"/>
              <a:t> </a:t>
            </a:r>
            <a:r>
              <a:rPr lang="de-DE" dirty="0" err="1"/>
              <a:t>measurement</a:t>
            </a:r>
            <a:r>
              <a:rPr lang="de-DE" dirty="0"/>
              <a:t> </a:t>
            </a:r>
          </a:p>
        </p:txBody>
      </p:sp>
      <p:sp>
        <p:nvSpPr>
          <p:cNvPr id="11" name="Rechteck 10"/>
          <p:cNvSpPr/>
          <p:nvPr/>
        </p:nvSpPr>
        <p:spPr>
          <a:xfrm>
            <a:off x="307044" y="3770930"/>
            <a:ext cx="3618519"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Specific</a:t>
            </a:r>
            <a:r>
              <a:rPr lang="en-GB" sz="1000" dirty="0">
                <a:latin typeface="Times New Roman" panose="02020603050405020304" pitchFamily="18" charset="0"/>
                <a:ea typeface="Times New Roman" panose="02020603050405020304" pitchFamily="18" charset="0"/>
              </a:rPr>
              <a:t> </a:t>
            </a:r>
            <a:r>
              <a:rPr lang="en-GB" sz="1000" i="1" dirty="0">
                <a:latin typeface="Times New Roman" panose="02020603050405020304" pitchFamily="18" charset="0"/>
                <a:ea typeface="Times New Roman" panose="02020603050405020304" pitchFamily="18" charset="0"/>
              </a:rPr>
              <a:t>coefficient of retro-reflection (symbol R')</a:t>
            </a:r>
            <a:r>
              <a:rPr lang="en-GB" sz="1000" dirty="0">
                <a:latin typeface="Times New Roman" panose="02020603050405020304" pitchFamily="18" charset="0"/>
                <a:ea typeface="Times New Roman" panose="02020603050405020304" pitchFamily="18" charset="0"/>
              </a:rPr>
              <a:t>" means the quotient of the coefficient of luminous intensity R of a plane retro-reflecting surface and its area A</a:t>
            </a:r>
            <a:endParaRPr lang="de-DE" sz="1000" dirty="0">
              <a:effectLst/>
              <a:latin typeface="Times New Roman" panose="02020603050405020304" pitchFamily="18" charset="0"/>
              <a:ea typeface="Times New Roman" panose="02020603050405020304" pitchFamily="18" charset="0"/>
            </a:endParaRPr>
          </a:p>
        </p:txBody>
      </p:sp>
      <p:sp>
        <p:nvSpPr>
          <p:cNvPr id="12" name="Textfeld 11"/>
          <p:cNvSpPr txBox="1"/>
          <p:nvPr/>
        </p:nvSpPr>
        <p:spPr>
          <a:xfrm>
            <a:off x="356221" y="1515861"/>
            <a:ext cx="3918066" cy="646331"/>
          </a:xfrm>
          <a:prstGeom prst="rect">
            <a:avLst/>
          </a:prstGeom>
          <a:noFill/>
        </p:spPr>
        <p:txBody>
          <a:bodyPr wrap="square" rtlCol="0">
            <a:spAutoFit/>
          </a:bodyPr>
          <a:lstStyle/>
          <a:p>
            <a:r>
              <a:rPr lang="de-DE" dirty="0"/>
              <a:t>In </a:t>
            </a:r>
            <a:r>
              <a:rPr lang="de-DE" dirty="0" err="1"/>
              <a:t>the</a:t>
            </a:r>
            <a:r>
              <a:rPr lang="de-DE" dirty="0"/>
              <a:t> </a:t>
            </a:r>
            <a:r>
              <a:rPr lang="de-DE" dirty="0" err="1"/>
              <a:t>current</a:t>
            </a:r>
            <a:r>
              <a:rPr lang="de-DE" dirty="0"/>
              <a:t> </a:t>
            </a:r>
            <a:r>
              <a:rPr lang="de-DE" dirty="0" err="1"/>
              <a:t>version</a:t>
            </a:r>
            <a:r>
              <a:rPr lang="de-DE" dirty="0"/>
              <a:t> Reg 150 (</a:t>
            </a:r>
            <a:r>
              <a:rPr lang="de-DE" dirty="0" err="1"/>
              <a:t>former</a:t>
            </a:r>
            <a:r>
              <a:rPr lang="de-DE" dirty="0"/>
              <a:t> Reg 3) – </a:t>
            </a:r>
            <a:r>
              <a:rPr lang="de-DE" dirty="0" err="1"/>
              <a:t>no</a:t>
            </a:r>
            <a:r>
              <a:rPr lang="de-DE" dirty="0"/>
              <a:t> </a:t>
            </a:r>
            <a:r>
              <a:rPr lang="de-DE" dirty="0" err="1"/>
              <a:t>definition</a:t>
            </a:r>
            <a:r>
              <a:rPr lang="de-DE" dirty="0"/>
              <a:t> </a:t>
            </a:r>
            <a:r>
              <a:rPr lang="de-DE" dirty="0" err="1"/>
              <a:t>of</a:t>
            </a:r>
            <a:r>
              <a:rPr lang="de-DE" dirty="0"/>
              <a:t> </a:t>
            </a:r>
            <a:r>
              <a:rPr lang="de-DE" dirty="0" err="1"/>
              <a:t>the</a:t>
            </a:r>
            <a:r>
              <a:rPr lang="de-DE" dirty="0"/>
              <a:t> CIL </a:t>
            </a:r>
            <a:r>
              <a:rPr lang="de-DE" dirty="0" err="1"/>
              <a:t>value</a:t>
            </a:r>
            <a:endParaRPr lang="de-DE" dirty="0"/>
          </a:p>
        </p:txBody>
      </p:sp>
      <p:sp>
        <p:nvSpPr>
          <p:cNvPr id="13" name="Textfeld 12"/>
          <p:cNvSpPr txBox="1"/>
          <p:nvPr/>
        </p:nvSpPr>
        <p:spPr>
          <a:xfrm>
            <a:off x="5134172" y="1519657"/>
            <a:ext cx="651140" cy="369332"/>
          </a:xfrm>
          <a:prstGeom prst="rect">
            <a:avLst/>
          </a:prstGeom>
          <a:noFill/>
        </p:spPr>
        <p:txBody>
          <a:bodyPr wrap="none" rtlCol="0">
            <a:spAutoFit/>
          </a:bodyPr>
          <a:lstStyle/>
          <a:p>
            <a:r>
              <a:rPr lang="de-DE" dirty="0"/>
              <a:t>NEW</a:t>
            </a:r>
          </a:p>
        </p:txBody>
      </p:sp>
      <p:sp>
        <p:nvSpPr>
          <p:cNvPr id="14" name="Rechteck 13"/>
          <p:cNvSpPr/>
          <p:nvPr/>
        </p:nvSpPr>
        <p:spPr>
          <a:xfrm>
            <a:off x="6889688" y="2809614"/>
            <a:ext cx="4001865" cy="246221"/>
          </a:xfrm>
          <a:prstGeom prst="rect">
            <a:avLst/>
          </a:prstGeom>
        </p:spPr>
        <p:txBody>
          <a:bodyPr wrap="none">
            <a:spAutoFit/>
          </a:bodyPr>
          <a:lstStyle/>
          <a:p>
            <a:pPr algn="just">
              <a:lnSpc>
                <a:spcPts val="1200"/>
              </a:lnSpc>
              <a:spcAft>
                <a:spcPts val="600"/>
              </a:spcAft>
              <a:tabLst>
                <a:tab pos="-914400" algn="l"/>
                <a:tab pos="-457200" algn="l"/>
              </a:tabLst>
            </a:pPr>
            <a:r>
              <a:rPr lang="en-GB" sz="1200" dirty="0">
                <a:latin typeface="Times New Roman" panose="02020603050405020304" pitchFamily="18" charset="0"/>
                <a:ea typeface="Times New Roman" panose="02020603050405020304" pitchFamily="18" charset="0"/>
              </a:rPr>
              <a:t>NOTE 1	R</a:t>
            </a:r>
            <a:r>
              <a:rPr lang="en-GB" sz="1200" baseline="-25000" dirty="0">
                <a:latin typeface="Times New Roman" panose="02020603050405020304" pitchFamily="18" charset="0"/>
                <a:ea typeface="Times New Roman" panose="02020603050405020304" pitchFamily="18" charset="0"/>
              </a:rPr>
              <a:t>I</a:t>
            </a:r>
            <a:r>
              <a:rPr lang="en-GB" sz="1200" dirty="0">
                <a:latin typeface="Times New Roman" panose="02020603050405020304" pitchFamily="18" charset="0"/>
                <a:ea typeface="Times New Roman" panose="02020603050405020304" pitchFamily="18" charset="0"/>
              </a:rPr>
              <a:t> is often referred to as CIL. The unit is cd/lx.</a:t>
            </a:r>
            <a:endParaRPr lang="de-DE" sz="1200" dirty="0">
              <a:latin typeface="Times New Roman" panose="02020603050405020304" pitchFamily="18" charset="0"/>
              <a:ea typeface="Times New Roman" panose="02020603050405020304" pitchFamily="18" charset="0"/>
            </a:endParaRPr>
          </a:p>
        </p:txBody>
      </p:sp>
      <p:sp>
        <p:nvSpPr>
          <p:cNvPr id="15" name="Rechteck 14"/>
          <p:cNvSpPr/>
          <p:nvPr/>
        </p:nvSpPr>
        <p:spPr>
          <a:xfrm>
            <a:off x="5167422" y="3409070"/>
            <a:ext cx="1051891" cy="369332"/>
          </a:xfrm>
          <a:prstGeom prst="rect">
            <a:avLst/>
          </a:prstGeom>
        </p:spPr>
        <p:txBody>
          <a:bodyPr wrap="none">
            <a:spAutoFit/>
          </a:bodyPr>
          <a:lstStyle/>
          <a:p>
            <a:r>
              <a:rPr lang="de-DE" i="1" dirty="0">
                <a:latin typeface="Arial" panose="020B0604020202020204" pitchFamily="34" charset="0"/>
                <a:ea typeface="Times New Roman" panose="02020603050405020304" pitchFamily="18" charset="0"/>
              </a:rPr>
              <a:t>R´</a:t>
            </a:r>
            <a:r>
              <a:rPr lang="de-DE" dirty="0"/>
              <a:t> </a:t>
            </a:r>
            <a:r>
              <a:rPr lang="de-DE" dirty="0">
                <a:sym typeface="Wingdings" panose="05000000000000000000" pitchFamily="2" charset="2"/>
              </a:rPr>
              <a:t> </a:t>
            </a:r>
            <a:r>
              <a:rPr lang="en-GB" altLang="de-DE" i="1" dirty="0">
                <a:latin typeface="Arial" panose="020B0604020202020204" pitchFamily="34" charset="0"/>
                <a:ea typeface="Times New Roman" panose="02020603050405020304" pitchFamily="18" charset="0"/>
              </a:rPr>
              <a:t>R</a:t>
            </a:r>
            <a:r>
              <a:rPr lang="en-GB" altLang="de-DE" i="1" baseline="-30000" dirty="0">
                <a:latin typeface="Arial" panose="020B0604020202020204" pitchFamily="34" charset="0"/>
                <a:ea typeface="Times New Roman" panose="02020603050405020304" pitchFamily="18" charset="0"/>
              </a:rPr>
              <a:t>A</a:t>
            </a:r>
            <a:endParaRPr lang="de-DE" dirty="0"/>
          </a:p>
        </p:txBody>
      </p:sp>
      <p:sp>
        <p:nvSpPr>
          <p:cNvPr id="16" name="Textfeld 15"/>
          <p:cNvSpPr txBox="1"/>
          <p:nvPr/>
        </p:nvSpPr>
        <p:spPr>
          <a:xfrm>
            <a:off x="307044" y="3409070"/>
            <a:ext cx="3918066" cy="369332"/>
          </a:xfrm>
          <a:prstGeom prst="rect">
            <a:avLst/>
          </a:prstGeom>
          <a:noFill/>
        </p:spPr>
        <p:txBody>
          <a:bodyPr wrap="square" rtlCol="0">
            <a:spAutoFit/>
          </a:bodyPr>
          <a:lstStyle/>
          <a:p>
            <a:r>
              <a:rPr lang="de-DE" dirty="0"/>
              <a:t>Old </a:t>
            </a:r>
            <a:r>
              <a:rPr lang="de-DE" dirty="0" err="1"/>
              <a:t>definition</a:t>
            </a:r>
            <a:r>
              <a:rPr lang="de-DE" dirty="0"/>
              <a:t> </a:t>
            </a:r>
            <a:r>
              <a:rPr lang="de-DE" dirty="0" err="1"/>
              <a:t>of</a:t>
            </a:r>
            <a:r>
              <a:rPr lang="de-DE" dirty="0"/>
              <a:t> R´</a:t>
            </a:r>
          </a:p>
        </p:txBody>
      </p:sp>
      <p:sp>
        <p:nvSpPr>
          <p:cNvPr id="17" name="Rechteck 16"/>
          <p:cNvSpPr/>
          <p:nvPr/>
        </p:nvSpPr>
        <p:spPr>
          <a:xfrm>
            <a:off x="1657350" y="5464872"/>
            <a:ext cx="8694444" cy="923330"/>
          </a:xfrm>
          <a:prstGeom prst="rect">
            <a:avLst/>
          </a:prstGeom>
          <a:ln w="38100">
            <a:solidFill>
              <a:srgbClr val="FF0000"/>
            </a:solidFill>
          </a:ln>
        </p:spPr>
        <p:txBody>
          <a:bodyPr wrap="square">
            <a:spAutoFit/>
          </a:bodyPr>
          <a:lstStyle/>
          <a:p>
            <a:r>
              <a:rPr lang="de-DE" dirty="0" err="1">
                <a:latin typeface="Segoe UI" panose="020B0502040204020203" pitchFamily="34" charset="0"/>
                <a:ea typeface="Calibri" panose="020F0502020204030204" pitchFamily="34" charset="0"/>
              </a:rPr>
              <a:t>Draft</a:t>
            </a:r>
            <a:r>
              <a:rPr lang="de-DE" dirty="0">
                <a:latin typeface="Segoe UI" panose="020B0502040204020203" pitchFamily="34" charset="0"/>
                <a:ea typeface="Calibri" panose="020F0502020204030204" pitchFamily="34" charset="0"/>
              </a:rPr>
              <a:t> </a:t>
            </a:r>
            <a:r>
              <a:rPr lang="de-DE" dirty="0" err="1">
                <a:latin typeface="Segoe UI" panose="020B0502040204020203" pitchFamily="34" charset="0"/>
                <a:ea typeface="Calibri" panose="020F0502020204030204" pitchFamily="34" charset="0"/>
              </a:rPr>
              <a:t>of</a:t>
            </a:r>
            <a:r>
              <a:rPr lang="de-DE" dirty="0">
                <a:latin typeface="Segoe UI" panose="020B0502040204020203" pitchFamily="34" charset="0"/>
                <a:ea typeface="Calibri" panose="020F0502020204030204" pitchFamily="34" charset="0"/>
              </a:rPr>
              <a:t> ISO-Standard:</a:t>
            </a:r>
          </a:p>
          <a:p>
            <a:r>
              <a:rPr lang="de-DE" b="1" cap="all" dirty="0" err="1"/>
              <a:t>Photometry</a:t>
            </a:r>
            <a:r>
              <a:rPr lang="de-DE" b="1" cap="all" dirty="0"/>
              <a:t> </a:t>
            </a:r>
            <a:r>
              <a:rPr lang="de-DE" b="1" cap="all" dirty="0" err="1"/>
              <a:t>of</a:t>
            </a:r>
            <a:r>
              <a:rPr lang="de-DE" b="1" cap="all" dirty="0"/>
              <a:t> </a:t>
            </a:r>
            <a:r>
              <a:rPr lang="de-DE" b="1" cap="all" dirty="0" err="1"/>
              <a:t>Lighting</a:t>
            </a:r>
            <a:r>
              <a:rPr lang="de-DE" b="1" cap="all" dirty="0"/>
              <a:t> </a:t>
            </a:r>
            <a:r>
              <a:rPr lang="de-DE" b="1" cap="all" dirty="0" err="1"/>
              <a:t>and</a:t>
            </a:r>
            <a:r>
              <a:rPr lang="de-DE" b="1" cap="all" dirty="0"/>
              <a:t> Light </a:t>
            </a:r>
            <a:r>
              <a:rPr lang="de-DE" b="1" cap="all" dirty="0" err="1"/>
              <a:t>Signalling</a:t>
            </a:r>
            <a:r>
              <a:rPr lang="de-DE" b="1" cap="all" dirty="0"/>
              <a:t> Devices </a:t>
            </a:r>
            <a:r>
              <a:rPr lang="de-DE" b="1" cap="all" dirty="0" err="1"/>
              <a:t>for</a:t>
            </a:r>
            <a:r>
              <a:rPr lang="de-DE" b="1" cap="all" dirty="0"/>
              <a:t> </a:t>
            </a:r>
            <a:r>
              <a:rPr lang="de-DE" b="1" cap="all" dirty="0" err="1"/>
              <a:t>road</a:t>
            </a:r>
            <a:r>
              <a:rPr lang="de-DE" b="1" cap="all" dirty="0"/>
              <a:t> </a:t>
            </a:r>
            <a:r>
              <a:rPr lang="de-DE" b="1" cap="all" dirty="0" err="1"/>
              <a:t>vehicles</a:t>
            </a:r>
            <a:endParaRPr lang="de-DE" b="1" cap="all" dirty="0"/>
          </a:p>
          <a:p>
            <a:r>
              <a:rPr lang="de-DE" dirty="0" err="1">
                <a:latin typeface="Segoe UI" panose="020B0502040204020203" pitchFamily="34" charset="0"/>
                <a:ea typeface="Calibri" panose="020F0502020204030204" pitchFamily="34" charset="0"/>
              </a:rPr>
              <a:t>From</a:t>
            </a:r>
            <a:r>
              <a:rPr lang="de-DE" dirty="0">
                <a:latin typeface="Segoe UI" panose="020B0502040204020203" pitchFamily="34" charset="0"/>
                <a:ea typeface="Calibri" panose="020F0502020204030204" pitchFamily="34" charset="0"/>
              </a:rPr>
              <a:t> CIE TC 2-19 and IEC at ISO (CIE FDIS 017_E_2019) </a:t>
            </a:r>
            <a:endParaRPr lang="de-DE" dirty="0"/>
          </a:p>
        </p:txBody>
      </p:sp>
    </p:spTree>
    <p:extLst>
      <p:ext uri="{BB962C8B-B14F-4D97-AF65-F5344CB8AC3E}">
        <p14:creationId xmlns:p14="http://schemas.microsoft.com/office/powerpoint/2010/main" val="234437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6221" y="193628"/>
            <a:ext cx="8534400" cy="15070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a:t>Update of definitions</a:t>
            </a:r>
            <a:br>
              <a:rPr lang="de-DE"/>
            </a:br>
            <a:r>
              <a:rPr lang="de-DE" sz="1800"/>
              <a:t>Correction of the Photometric  Definitions</a:t>
            </a:r>
            <a:endParaRPr lang="de-DE" sz="1800" dirty="0"/>
          </a:p>
        </p:txBody>
      </p:sp>
      <p:sp>
        <p:nvSpPr>
          <p:cNvPr id="3" name="Rechteck 2"/>
          <p:cNvSpPr/>
          <p:nvPr/>
        </p:nvSpPr>
        <p:spPr>
          <a:xfrm>
            <a:off x="5216598" y="2424019"/>
            <a:ext cx="4076331"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Luminance factor (symbol R</a:t>
            </a:r>
            <a:r>
              <a:rPr lang="en-GB" sz="1000" i="1" baseline="-25000" dirty="0">
                <a:latin typeface="Times New Roman" panose="02020603050405020304" pitchFamily="18" charset="0"/>
                <a:ea typeface="Times New Roman" panose="02020603050405020304" pitchFamily="18" charset="0"/>
              </a:rPr>
              <a:t>F</a:t>
            </a:r>
            <a:r>
              <a:rPr lang="en-GB" sz="1000" i="1" dirty="0">
                <a:latin typeface="Times New Roman" panose="02020603050405020304" pitchFamily="18" charset="0"/>
                <a:ea typeface="Times New Roman" panose="02020603050405020304" pitchFamily="18" charset="0"/>
              </a:rPr>
              <a:t>)</a:t>
            </a:r>
            <a:r>
              <a:rPr lang="en-GB" sz="1000" dirty="0">
                <a:latin typeface="Times New Roman" panose="02020603050405020304" pitchFamily="18" charset="0"/>
                <a:ea typeface="Times New Roman" panose="02020603050405020304" pitchFamily="18" charset="0"/>
              </a:rPr>
              <a:t>" means the ratio of the luminance of the body to the luminance of a perfect diffuser under identical conditions of illumination and observation;</a:t>
            </a:r>
            <a:endParaRPr lang="de-DE" sz="1000" dirty="0">
              <a:effectLst/>
              <a:latin typeface="Times New Roman" panose="02020603050405020304" pitchFamily="18" charset="0"/>
              <a:ea typeface="Times New Roman" panose="02020603050405020304" pitchFamily="18" charset="0"/>
            </a:endParaRPr>
          </a:p>
        </p:txBody>
      </p:sp>
      <p:sp>
        <p:nvSpPr>
          <p:cNvPr id="4" name="Rechteck 3"/>
          <p:cNvSpPr/>
          <p:nvPr/>
        </p:nvSpPr>
        <p:spPr>
          <a:xfrm>
            <a:off x="6353695" y="527297"/>
            <a:ext cx="5275811" cy="923330"/>
          </a:xfrm>
          <a:prstGeom prst="rect">
            <a:avLst/>
          </a:prstGeom>
        </p:spPr>
        <p:txBody>
          <a:bodyPr wrap="square">
            <a:spAutoFit/>
          </a:bodyPr>
          <a:lstStyle/>
          <a:p>
            <a:r>
              <a:rPr lang="de-DE" b="1" dirty="0" err="1"/>
              <a:t>Referenced</a:t>
            </a:r>
            <a:r>
              <a:rPr lang="de-DE" b="1" dirty="0"/>
              <a:t> </a:t>
            </a:r>
            <a:r>
              <a:rPr lang="de-DE" b="1" dirty="0" err="1"/>
              <a:t>Document</a:t>
            </a:r>
            <a:r>
              <a:rPr lang="de-DE" b="1" dirty="0"/>
              <a:t>:</a:t>
            </a:r>
          </a:p>
          <a:p>
            <a:r>
              <a:rPr lang="de-DE" dirty="0"/>
              <a:t>CIE </a:t>
            </a:r>
            <a:r>
              <a:rPr lang="de-DE" dirty="0" err="1"/>
              <a:t>Publication</a:t>
            </a:r>
            <a:r>
              <a:rPr lang="de-DE" dirty="0"/>
              <a:t> 54.2:2001;CIE 54:2001 </a:t>
            </a:r>
          </a:p>
          <a:p>
            <a:r>
              <a:rPr lang="de-DE" dirty="0" err="1"/>
              <a:t>Retroreflection</a:t>
            </a:r>
            <a:r>
              <a:rPr lang="de-DE" dirty="0"/>
              <a:t> - Definition </a:t>
            </a:r>
            <a:r>
              <a:rPr lang="de-DE" dirty="0" err="1"/>
              <a:t>and</a:t>
            </a:r>
            <a:r>
              <a:rPr lang="de-DE" dirty="0"/>
              <a:t> </a:t>
            </a:r>
            <a:r>
              <a:rPr lang="de-DE" dirty="0" err="1"/>
              <a:t>measurement</a:t>
            </a:r>
            <a:r>
              <a:rPr lang="de-DE" dirty="0"/>
              <a:t> </a:t>
            </a:r>
          </a:p>
        </p:txBody>
      </p:sp>
      <p:sp>
        <p:nvSpPr>
          <p:cNvPr id="5" name="Rechteck 4"/>
          <p:cNvSpPr/>
          <p:nvPr/>
        </p:nvSpPr>
        <p:spPr>
          <a:xfrm>
            <a:off x="356221" y="2130761"/>
            <a:ext cx="3782818" cy="830997"/>
          </a:xfrm>
          <a:prstGeom prst="rect">
            <a:avLst/>
          </a:prstGeom>
        </p:spPr>
        <p:txBody>
          <a:bodyPr wrap="square">
            <a:spAutoFit/>
          </a:bodyPr>
          <a:lstStyle/>
          <a:p>
            <a:r>
              <a:rPr lang="en-GB" dirty="0"/>
              <a:t>Luminance factor</a:t>
            </a:r>
          </a:p>
          <a:p>
            <a:r>
              <a:rPr lang="en-GB" sz="1000" i="1" dirty="0">
                <a:latin typeface="Times New Roman" panose="02020603050405020304" pitchFamily="18" charset="0"/>
                <a:ea typeface="Times New Roman" panose="02020603050405020304" pitchFamily="18" charset="0"/>
              </a:rPr>
              <a:t>(symbol ß)</a:t>
            </a:r>
            <a:r>
              <a:rPr lang="en-GB" sz="1000" dirty="0">
                <a:latin typeface="Times New Roman" panose="02020603050405020304" pitchFamily="18" charset="0"/>
                <a:ea typeface="Times New Roman" panose="02020603050405020304" pitchFamily="18" charset="0"/>
              </a:rPr>
              <a:t> - means the ratio of the luminance of the body to the luminance of a perfect diffuser under identical conditions of illumination and observation;</a:t>
            </a:r>
            <a:endParaRPr lang="de-DE" sz="1000" dirty="0"/>
          </a:p>
        </p:txBody>
      </p:sp>
      <p:sp>
        <p:nvSpPr>
          <p:cNvPr id="6" name="Rechteck 5"/>
          <p:cNvSpPr/>
          <p:nvPr/>
        </p:nvSpPr>
        <p:spPr>
          <a:xfrm>
            <a:off x="5216599" y="2034364"/>
            <a:ext cx="3062178" cy="369332"/>
          </a:xfrm>
          <a:prstGeom prst="rect">
            <a:avLst/>
          </a:prstGeom>
        </p:spPr>
        <p:txBody>
          <a:bodyPr wrap="square">
            <a:spAutoFit/>
          </a:bodyPr>
          <a:lstStyle/>
          <a:p>
            <a:r>
              <a:rPr lang="en-GB" i="1" dirty="0">
                <a:latin typeface="Arial" panose="020B0604020202020204" pitchFamily="34" charset="0"/>
                <a:ea typeface="Times New Roman" panose="02020603050405020304" pitchFamily="18" charset="0"/>
              </a:rPr>
              <a:t>(symbol ß) </a:t>
            </a:r>
            <a:r>
              <a:rPr lang="en-GB" i="1" dirty="0">
                <a:latin typeface="Arial" panose="020B0604020202020204" pitchFamily="34" charset="0"/>
                <a:ea typeface="Times New Roman" panose="02020603050405020304" pitchFamily="18" charset="0"/>
                <a:sym typeface="Wingdings" panose="05000000000000000000" pitchFamily="2" charset="2"/>
              </a:rPr>
              <a:t></a:t>
            </a:r>
            <a:r>
              <a:rPr lang="en-GB" i="1" dirty="0">
                <a:latin typeface="Arial" panose="020B0604020202020204" pitchFamily="34" charset="0"/>
                <a:ea typeface="Times New Roman" panose="02020603050405020304" pitchFamily="18" charset="0"/>
              </a:rPr>
              <a:t> (symbol </a:t>
            </a:r>
            <a:r>
              <a:rPr lang="en-GB" altLang="de-DE" i="1" dirty="0">
                <a:latin typeface="Arial" panose="020B0604020202020204" pitchFamily="34" charset="0"/>
                <a:ea typeface="Times New Roman" panose="02020603050405020304" pitchFamily="18" charset="0"/>
              </a:rPr>
              <a:t>R</a:t>
            </a:r>
            <a:r>
              <a:rPr lang="en-GB" altLang="de-DE" i="1" baseline="-30000" dirty="0">
                <a:latin typeface="Arial" panose="020B0604020202020204" pitchFamily="34" charset="0"/>
                <a:ea typeface="Times New Roman" panose="02020603050405020304" pitchFamily="18" charset="0"/>
              </a:rPr>
              <a:t>F</a:t>
            </a:r>
            <a:r>
              <a:rPr lang="en-GB" i="1" dirty="0">
                <a:latin typeface="Arial" panose="020B0604020202020204" pitchFamily="34" charset="0"/>
                <a:ea typeface="Times New Roman" panose="02020603050405020304" pitchFamily="18" charset="0"/>
              </a:rPr>
              <a:t>)</a:t>
            </a:r>
            <a:endParaRPr lang="de-DE" i="1" dirty="0">
              <a:latin typeface="Arial" panose="020B0604020202020204" pitchFamily="34" charset="0"/>
              <a:ea typeface="Times New Roman" panose="02020603050405020304" pitchFamily="18" charset="0"/>
            </a:endParaRPr>
          </a:p>
        </p:txBody>
      </p:sp>
      <p:sp>
        <p:nvSpPr>
          <p:cNvPr id="7" name="Textfeld 6"/>
          <p:cNvSpPr txBox="1"/>
          <p:nvPr/>
        </p:nvSpPr>
        <p:spPr>
          <a:xfrm>
            <a:off x="356221" y="3008784"/>
            <a:ext cx="7178375" cy="369332"/>
          </a:xfrm>
          <a:prstGeom prst="rect">
            <a:avLst/>
          </a:prstGeom>
          <a:noFill/>
        </p:spPr>
        <p:txBody>
          <a:bodyPr wrap="none" rtlCol="0">
            <a:spAutoFit/>
          </a:bodyPr>
          <a:lstStyle/>
          <a:p>
            <a:r>
              <a:rPr lang="de-DE" dirty="0"/>
              <a:t>All </a:t>
            </a:r>
            <a:r>
              <a:rPr lang="de-DE" dirty="0" err="1"/>
              <a:t>definitions</a:t>
            </a:r>
            <a:r>
              <a:rPr lang="de-DE" dirty="0"/>
              <a:t> </a:t>
            </a:r>
            <a:r>
              <a:rPr lang="de-DE" dirty="0" err="1"/>
              <a:t>for</a:t>
            </a:r>
            <a:r>
              <a:rPr lang="de-DE" dirty="0"/>
              <a:t> </a:t>
            </a:r>
            <a:r>
              <a:rPr lang="de-DE" dirty="0" err="1"/>
              <a:t>angles</a:t>
            </a:r>
            <a:r>
              <a:rPr lang="de-DE" dirty="0"/>
              <a:t> </a:t>
            </a:r>
            <a:r>
              <a:rPr lang="de-DE" dirty="0" err="1"/>
              <a:t>are</a:t>
            </a:r>
            <a:r>
              <a:rPr lang="de-DE" dirty="0"/>
              <a:t> </a:t>
            </a:r>
            <a:r>
              <a:rPr lang="de-DE" dirty="0" err="1"/>
              <a:t>Greek</a:t>
            </a:r>
            <a:r>
              <a:rPr lang="de-DE" dirty="0"/>
              <a:t> </a:t>
            </a:r>
            <a:r>
              <a:rPr lang="de-DE" dirty="0" err="1"/>
              <a:t>symbols</a:t>
            </a:r>
            <a:r>
              <a:rPr lang="de-DE" dirty="0"/>
              <a:t> (</a:t>
            </a:r>
            <a:r>
              <a:rPr lang="de-DE" dirty="0">
                <a:latin typeface="Symbol" panose="05050102010706020507" pitchFamily="18" charset="2"/>
              </a:rPr>
              <a:t>a, b</a:t>
            </a:r>
            <a:r>
              <a:rPr lang="de-DE" dirty="0"/>
              <a:t>,  …) – </a:t>
            </a:r>
            <a:r>
              <a:rPr lang="de-DE" dirty="0" err="1"/>
              <a:t>to</a:t>
            </a:r>
            <a:r>
              <a:rPr lang="de-DE" dirty="0"/>
              <a:t> </a:t>
            </a:r>
            <a:r>
              <a:rPr lang="de-DE" dirty="0" err="1"/>
              <a:t>prevent</a:t>
            </a:r>
            <a:r>
              <a:rPr lang="de-DE" dirty="0"/>
              <a:t> mix-</a:t>
            </a:r>
            <a:r>
              <a:rPr lang="de-DE" dirty="0" err="1"/>
              <a:t>ups</a:t>
            </a:r>
            <a:r>
              <a:rPr lang="de-DE" dirty="0"/>
              <a:t>.</a:t>
            </a:r>
          </a:p>
        </p:txBody>
      </p:sp>
      <p:sp>
        <p:nvSpPr>
          <p:cNvPr id="8" name="Rechteck 7"/>
          <p:cNvSpPr/>
          <p:nvPr/>
        </p:nvSpPr>
        <p:spPr>
          <a:xfrm>
            <a:off x="356221" y="3884888"/>
            <a:ext cx="3782818" cy="2400657"/>
          </a:xfrm>
          <a:prstGeom prst="rect">
            <a:avLst/>
          </a:prstGeom>
        </p:spPr>
        <p:txBody>
          <a:bodyPr wrap="square">
            <a:spAutoFit/>
          </a:bodyPr>
          <a:lstStyle/>
          <a:p>
            <a:r>
              <a:rPr lang="en-GB" dirty="0"/>
              <a:t>Definition of the angles for the measuring geometry setup</a:t>
            </a:r>
          </a:p>
          <a:p>
            <a:endParaRPr lang="en-GB" i="1" dirty="0">
              <a:latin typeface="Times New Roman" panose="02020603050405020304" pitchFamily="18" charset="0"/>
              <a:ea typeface="Times New Roman" panose="02020603050405020304" pitchFamily="18" charset="0"/>
            </a:endParaRPr>
          </a:p>
          <a:p>
            <a:r>
              <a:rPr lang="en-GB" i="1" dirty="0">
                <a:latin typeface="Times New Roman" panose="02020603050405020304" pitchFamily="18" charset="0"/>
                <a:ea typeface="Times New Roman" panose="02020603050405020304" pitchFamily="18" charset="0"/>
              </a:rPr>
              <a:t>In Reg. 150 there is a mix of the definitions for the observation angles.</a:t>
            </a:r>
          </a:p>
          <a:p>
            <a:endParaRPr lang="en-GB" i="1" dirty="0">
              <a:latin typeface="Times New Roman" panose="02020603050405020304" pitchFamily="18" charset="0"/>
            </a:endParaRPr>
          </a:p>
          <a:p>
            <a:r>
              <a:rPr lang="en-GB" i="1" dirty="0">
                <a:latin typeface="Times New Roman" panose="02020603050405020304" pitchFamily="18" charset="0"/>
              </a:rPr>
              <a:t>E.g. </a:t>
            </a:r>
            <a:r>
              <a:rPr lang="en-GB" dirty="0">
                <a:latin typeface="Times New Roman" panose="02020603050405020304" pitchFamily="18" charset="0"/>
                <a:ea typeface="Times New Roman" panose="02020603050405020304" pitchFamily="18" charset="0"/>
              </a:rPr>
              <a:t>β</a:t>
            </a:r>
            <a:r>
              <a:rPr lang="en-GB" baseline="-25000" dirty="0">
                <a:latin typeface="Times New Roman" panose="02020603050405020304" pitchFamily="18" charset="0"/>
                <a:ea typeface="Times New Roman" panose="02020603050405020304" pitchFamily="18" charset="0"/>
              </a:rPr>
              <a:t>V</a:t>
            </a:r>
            <a:r>
              <a:rPr lang="en-GB" dirty="0">
                <a:latin typeface="Times New Roman" panose="02020603050405020304" pitchFamily="18" charset="0"/>
                <a:ea typeface="Times New Roman" panose="02020603050405020304" pitchFamily="18" charset="0"/>
              </a:rPr>
              <a:t> , β</a:t>
            </a:r>
            <a:r>
              <a:rPr lang="en-GB" baseline="-25000" dirty="0">
                <a:latin typeface="Times New Roman" panose="02020603050405020304" pitchFamily="18" charset="0"/>
                <a:ea typeface="Times New Roman" panose="02020603050405020304" pitchFamily="18" charset="0"/>
              </a:rPr>
              <a:t>H    </a:t>
            </a:r>
            <a:r>
              <a:rPr lang="en-GB" dirty="0">
                <a:latin typeface="Times New Roman" panose="02020603050405020304" pitchFamily="18" charset="0"/>
                <a:ea typeface="Times New Roman" panose="02020603050405020304" pitchFamily="18" charset="0"/>
              </a:rPr>
              <a:t>or   V , H   or    β</a:t>
            </a:r>
            <a:r>
              <a:rPr lang="en-GB" baseline="-25000" dirty="0">
                <a:latin typeface="Times New Roman" panose="02020603050405020304" pitchFamily="18" charset="0"/>
                <a:ea typeface="Times New Roman" panose="02020603050405020304" pitchFamily="18" charset="0"/>
              </a:rPr>
              <a:t>1</a:t>
            </a:r>
            <a:r>
              <a:rPr lang="en-GB" dirty="0">
                <a:latin typeface="Times New Roman" panose="02020603050405020304" pitchFamily="18" charset="0"/>
                <a:ea typeface="Times New Roman" panose="02020603050405020304" pitchFamily="18" charset="0"/>
              </a:rPr>
              <a:t> , β</a:t>
            </a:r>
            <a:r>
              <a:rPr lang="en-GB" baseline="-25000" dirty="0">
                <a:latin typeface="Times New Roman" panose="02020603050405020304" pitchFamily="18" charset="0"/>
                <a:ea typeface="Times New Roman" panose="02020603050405020304" pitchFamily="18" charset="0"/>
              </a:rPr>
              <a:t>2</a:t>
            </a:r>
            <a:endParaRPr lang="de-DE" dirty="0"/>
          </a:p>
          <a:p>
            <a:endParaRPr lang="en-GB" baseline="-25000" dirty="0">
              <a:latin typeface="Times New Roman" panose="02020603050405020304" pitchFamily="18" charset="0"/>
              <a:ea typeface="Times New Roman" panose="02020603050405020304" pitchFamily="18" charset="0"/>
            </a:endParaRPr>
          </a:p>
          <a:p>
            <a:r>
              <a:rPr lang="de-DE" sz="1200" dirty="0" err="1">
                <a:latin typeface="Times New Roman" panose="02020603050405020304" pitchFamily="18" charset="0"/>
                <a:ea typeface="Times New Roman" panose="02020603050405020304" pitchFamily="18" charset="0"/>
              </a:rPr>
              <a:t>Depended</a:t>
            </a:r>
            <a:r>
              <a:rPr lang="de-DE" sz="1200" dirty="0">
                <a:latin typeface="Times New Roman" panose="02020603050405020304" pitchFamily="18" charset="0"/>
                <a:ea typeface="Times New Roman" panose="02020603050405020304" pitchFamily="18" charset="0"/>
              </a:rPr>
              <a:t> </a:t>
            </a:r>
            <a:r>
              <a:rPr lang="de-DE" sz="1200" dirty="0" err="1">
                <a:latin typeface="Times New Roman" panose="02020603050405020304" pitchFamily="18" charset="0"/>
                <a:ea typeface="Times New Roman" panose="02020603050405020304" pitchFamily="18" charset="0"/>
              </a:rPr>
              <a:t>from</a:t>
            </a:r>
            <a:r>
              <a:rPr lang="de-DE" sz="1200" dirty="0">
                <a:latin typeface="Times New Roman" panose="02020603050405020304" pitchFamily="18" charset="0"/>
                <a:ea typeface="Times New Roman" panose="02020603050405020304" pitchFamily="18" charset="0"/>
              </a:rPr>
              <a:t> </a:t>
            </a:r>
            <a:r>
              <a:rPr lang="de-DE" sz="1200" dirty="0" err="1">
                <a:latin typeface="Times New Roman" panose="02020603050405020304" pitchFamily="18" charset="0"/>
                <a:ea typeface="Times New Roman" panose="02020603050405020304" pitchFamily="18" charset="0"/>
              </a:rPr>
              <a:t>the</a:t>
            </a:r>
            <a:r>
              <a:rPr lang="de-DE" sz="1200" dirty="0">
                <a:latin typeface="Times New Roman" panose="02020603050405020304" pitchFamily="18" charset="0"/>
                <a:ea typeface="Times New Roman" panose="02020603050405020304" pitchFamily="18" charset="0"/>
              </a:rPr>
              <a:t> Reg 3 </a:t>
            </a:r>
            <a:r>
              <a:rPr lang="de-DE" sz="1200" dirty="0" err="1">
                <a:latin typeface="Times New Roman" panose="02020603050405020304" pitchFamily="18" charset="0"/>
                <a:ea typeface="Times New Roman" panose="02020603050405020304" pitchFamily="18" charset="0"/>
              </a:rPr>
              <a:t>or</a:t>
            </a:r>
            <a:r>
              <a:rPr lang="de-DE" sz="1200" dirty="0">
                <a:latin typeface="Times New Roman" panose="02020603050405020304" pitchFamily="18" charset="0"/>
                <a:ea typeface="Times New Roman" panose="02020603050405020304" pitchFamily="18" charset="0"/>
              </a:rPr>
              <a:t> 70, 104, …</a:t>
            </a:r>
          </a:p>
        </p:txBody>
      </p:sp>
      <p:sp>
        <p:nvSpPr>
          <p:cNvPr id="9" name="Rechteck 8"/>
          <p:cNvSpPr/>
          <p:nvPr/>
        </p:nvSpPr>
        <p:spPr>
          <a:xfrm>
            <a:off x="4139039" y="5515892"/>
            <a:ext cx="5063150" cy="553998"/>
          </a:xfrm>
          <a:prstGeom prst="rect">
            <a:avLst/>
          </a:prstGeom>
        </p:spPr>
        <p:txBody>
          <a:bodyPr wrap="square">
            <a:spAutoFit/>
          </a:bodyPr>
          <a:lstStyle/>
          <a:p>
            <a:pPr algn="just">
              <a:lnSpc>
                <a:spcPts val="1200"/>
              </a:lnSpc>
              <a:spcAft>
                <a:spcPts val="600"/>
              </a:spcAft>
              <a:tabLst>
                <a:tab pos="-914400" algn="l"/>
                <a:tab pos="-457200" algn="l"/>
              </a:tabLst>
            </a:pPr>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Observation angle (symbol α)</a:t>
            </a:r>
            <a:r>
              <a:rPr lang="en-GB" sz="1000" dirty="0">
                <a:latin typeface="Times New Roman" panose="02020603050405020304" pitchFamily="18" charset="0"/>
                <a:ea typeface="Times New Roman" panose="02020603050405020304" pitchFamily="18" charset="0"/>
              </a:rPr>
              <a:t>" means the angle between the illumination axis and the observation axis. The observation angle is always positive and, in the case of retro-reflection, is restricted to small angles;</a:t>
            </a:r>
            <a:endParaRPr lang="de-DE" sz="1000" dirty="0">
              <a:effectLst/>
              <a:latin typeface="Times New Roman" panose="02020603050405020304" pitchFamily="18" charset="0"/>
              <a:ea typeface="Times New Roman" panose="02020603050405020304" pitchFamily="18" charset="0"/>
            </a:endParaRPr>
          </a:p>
        </p:txBody>
      </p:sp>
      <p:sp>
        <p:nvSpPr>
          <p:cNvPr id="10" name="Rechteck 9"/>
          <p:cNvSpPr/>
          <p:nvPr/>
        </p:nvSpPr>
        <p:spPr>
          <a:xfrm>
            <a:off x="4148742" y="4701344"/>
            <a:ext cx="5053447" cy="707886"/>
          </a:xfrm>
          <a:prstGeom prst="rect">
            <a:avLst/>
          </a:prstGeom>
        </p:spPr>
        <p:txBody>
          <a:bodyPr wrap="square">
            <a:spAutoFit/>
          </a:bodyPr>
          <a:lstStyle/>
          <a:p>
            <a:r>
              <a:rPr lang="en-GB" sz="1000" dirty="0">
                <a:latin typeface="Times New Roman" panose="02020603050405020304" pitchFamily="18" charset="0"/>
                <a:ea typeface="Times New Roman" panose="02020603050405020304" pitchFamily="18" charset="0"/>
              </a:rPr>
              <a:t>"</a:t>
            </a:r>
            <a:r>
              <a:rPr lang="en-GB" sz="1000" i="1" dirty="0">
                <a:latin typeface="Times New Roman" panose="02020603050405020304" pitchFamily="18" charset="0"/>
                <a:ea typeface="Times New Roman" panose="02020603050405020304" pitchFamily="18" charset="0"/>
              </a:rPr>
              <a:t>Entrance angle (symbol β)</a:t>
            </a:r>
            <a:r>
              <a:rPr lang="en-GB" sz="1000" dirty="0">
                <a:latin typeface="Times New Roman" panose="02020603050405020304" pitchFamily="18" charset="0"/>
                <a:ea typeface="Times New Roman" panose="02020603050405020304" pitchFamily="18" charset="0"/>
              </a:rPr>
              <a:t>" means the angle from the illumination axis to the reference axis. The entrance angle is usually not larger than 90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but, for completeness, its full range is defined as 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&lt; β &lt; 180</a:t>
            </a:r>
            <a:r>
              <a:rPr lang="en-GB"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1000" dirty="0">
                <a:latin typeface="Times New Roman" panose="02020603050405020304" pitchFamily="18" charset="0"/>
                <a:ea typeface="Times New Roman" panose="02020603050405020304" pitchFamily="18" charset="0"/>
              </a:rPr>
              <a:t>. In order to specify the orientation in full, this angle is characterised by two components, β</a:t>
            </a:r>
            <a:r>
              <a:rPr lang="en-GB" sz="1000" baseline="-25000" dirty="0">
                <a:latin typeface="Times New Roman" panose="02020603050405020304" pitchFamily="18" charset="0"/>
                <a:ea typeface="Times New Roman" panose="02020603050405020304" pitchFamily="18" charset="0"/>
              </a:rPr>
              <a:t>1</a:t>
            </a:r>
            <a:r>
              <a:rPr lang="en-GB" sz="1000" dirty="0">
                <a:latin typeface="Times New Roman" panose="02020603050405020304" pitchFamily="18" charset="0"/>
                <a:ea typeface="Times New Roman" panose="02020603050405020304" pitchFamily="18" charset="0"/>
              </a:rPr>
              <a:t> and β</a:t>
            </a:r>
            <a:r>
              <a:rPr lang="en-GB" sz="1000" baseline="-25000" dirty="0">
                <a:latin typeface="Times New Roman" panose="02020603050405020304" pitchFamily="18" charset="0"/>
                <a:ea typeface="Times New Roman" panose="02020603050405020304" pitchFamily="18" charset="0"/>
              </a:rPr>
              <a:t>2</a:t>
            </a:r>
            <a:r>
              <a:rPr lang="en-GB" sz="1000" dirty="0">
                <a:latin typeface="Times New Roman" panose="02020603050405020304" pitchFamily="18" charset="0"/>
                <a:ea typeface="Times New Roman" panose="02020603050405020304" pitchFamily="18" charset="0"/>
              </a:rPr>
              <a:t>;</a:t>
            </a:r>
            <a:endParaRPr lang="de-DE" dirty="0"/>
          </a:p>
        </p:txBody>
      </p:sp>
      <p:sp>
        <p:nvSpPr>
          <p:cNvPr id="11" name="Rechteck 10"/>
          <p:cNvSpPr/>
          <p:nvPr/>
        </p:nvSpPr>
        <p:spPr>
          <a:xfrm>
            <a:off x="4148742" y="3880596"/>
            <a:ext cx="4508269" cy="369332"/>
          </a:xfrm>
          <a:prstGeom prst="rect">
            <a:avLst/>
          </a:prstGeom>
        </p:spPr>
        <p:txBody>
          <a:bodyPr wrap="square">
            <a:spAutoFit/>
          </a:bodyPr>
          <a:lstStyle/>
          <a:p>
            <a:r>
              <a:rPr lang="en-GB" i="1" dirty="0">
                <a:latin typeface="Arial" panose="020B0604020202020204" pitchFamily="34" charset="0"/>
                <a:ea typeface="Times New Roman" panose="02020603050405020304" pitchFamily="18" charset="0"/>
              </a:rPr>
              <a:t>Consistently using ß</a:t>
            </a:r>
            <a:r>
              <a:rPr lang="en-GB" i="1" baseline="-25000" dirty="0">
                <a:latin typeface="Arial" panose="020B0604020202020204" pitchFamily="34" charset="0"/>
                <a:ea typeface="Times New Roman" panose="02020603050405020304" pitchFamily="18" charset="0"/>
              </a:rPr>
              <a:t>1</a:t>
            </a:r>
            <a:r>
              <a:rPr lang="en-GB" i="1" dirty="0">
                <a:latin typeface="Arial" panose="020B0604020202020204" pitchFamily="34" charset="0"/>
                <a:ea typeface="Times New Roman" panose="02020603050405020304" pitchFamily="18" charset="0"/>
              </a:rPr>
              <a:t> and ß</a:t>
            </a:r>
            <a:r>
              <a:rPr lang="en-GB" i="1" baseline="-25000" dirty="0">
                <a:latin typeface="Arial" panose="020B0604020202020204" pitchFamily="34" charset="0"/>
                <a:ea typeface="Times New Roman" panose="02020603050405020304" pitchFamily="18" charset="0"/>
              </a:rPr>
              <a:t>2</a:t>
            </a:r>
            <a:r>
              <a:rPr lang="en-GB" i="1" dirty="0">
                <a:latin typeface="Arial" panose="020B0604020202020204" pitchFamily="34" charset="0"/>
                <a:ea typeface="Times New Roman" panose="02020603050405020304" pitchFamily="18" charset="0"/>
              </a:rPr>
              <a:t> </a:t>
            </a:r>
            <a:endParaRPr lang="de-DE" i="1"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12045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72100" y="676275"/>
            <a:ext cx="6096000" cy="1200329"/>
          </a:xfrm>
          <a:prstGeom prst="rect">
            <a:avLst/>
          </a:prstGeom>
        </p:spPr>
        <p:txBody>
          <a:bodyPr>
            <a:spAutoFit/>
          </a:bodyPr>
          <a:lstStyle/>
          <a:p>
            <a:r>
              <a:rPr lang="de-DE" dirty="0" err="1">
                <a:latin typeface="Segoe UI" panose="020B0502040204020203" pitchFamily="34" charset="0"/>
                <a:ea typeface="Calibri" panose="020F0502020204030204" pitchFamily="34" charset="0"/>
              </a:rPr>
              <a:t>Draft</a:t>
            </a:r>
            <a:r>
              <a:rPr lang="de-DE" dirty="0">
                <a:latin typeface="Segoe UI" panose="020B0502040204020203" pitchFamily="34" charset="0"/>
                <a:ea typeface="Calibri" panose="020F0502020204030204" pitchFamily="34" charset="0"/>
              </a:rPr>
              <a:t> </a:t>
            </a:r>
            <a:r>
              <a:rPr lang="de-DE" dirty="0" err="1">
                <a:latin typeface="Segoe UI" panose="020B0502040204020203" pitchFamily="34" charset="0"/>
                <a:ea typeface="Calibri" panose="020F0502020204030204" pitchFamily="34" charset="0"/>
              </a:rPr>
              <a:t>of</a:t>
            </a:r>
            <a:r>
              <a:rPr lang="de-DE" dirty="0">
                <a:latin typeface="Segoe UI" panose="020B0502040204020203" pitchFamily="34" charset="0"/>
                <a:ea typeface="Calibri" panose="020F0502020204030204" pitchFamily="34" charset="0"/>
              </a:rPr>
              <a:t> ISO-Standard:</a:t>
            </a:r>
          </a:p>
          <a:p>
            <a:r>
              <a:rPr lang="de-DE" b="1" cap="all" dirty="0" err="1"/>
              <a:t>Photometry</a:t>
            </a:r>
            <a:r>
              <a:rPr lang="de-DE" b="1" cap="all" dirty="0"/>
              <a:t> </a:t>
            </a:r>
            <a:r>
              <a:rPr lang="de-DE" b="1" cap="all" dirty="0" err="1"/>
              <a:t>of</a:t>
            </a:r>
            <a:r>
              <a:rPr lang="de-DE" b="1" cap="all" dirty="0"/>
              <a:t> </a:t>
            </a:r>
            <a:r>
              <a:rPr lang="de-DE" b="1" cap="all" dirty="0" err="1"/>
              <a:t>Lighting</a:t>
            </a:r>
            <a:r>
              <a:rPr lang="de-DE" b="1" cap="all" dirty="0"/>
              <a:t> </a:t>
            </a:r>
            <a:r>
              <a:rPr lang="de-DE" b="1" cap="all" dirty="0" err="1"/>
              <a:t>and</a:t>
            </a:r>
            <a:r>
              <a:rPr lang="de-DE" b="1" cap="all" dirty="0"/>
              <a:t> Light </a:t>
            </a:r>
            <a:r>
              <a:rPr lang="de-DE" b="1" cap="all" dirty="0" err="1"/>
              <a:t>Signalling</a:t>
            </a:r>
            <a:r>
              <a:rPr lang="de-DE" b="1" cap="all" dirty="0"/>
              <a:t> </a:t>
            </a:r>
            <a:br>
              <a:rPr lang="de-DE" b="1" cap="all" dirty="0"/>
            </a:br>
            <a:r>
              <a:rPr lang="de-DE" b="1" cap="all" dirty="0"/>
              <a:t>Devices </a:t>
            </a:r>
            <a:r>
              <a:rPr lang="de-DE" b="1" cap="all" dirty="0" err="1"/>
              <a:t>for</a:t>
            </a:r>
            <a:r>
              <a:rPr lang="de-DE" b="1" cap="all" dirty="0"/>
              <a:t> </a:t>
            </a:r>
            <a:r>
              <a:rPr lang="de-DE" b="1" cap="all" dirty="0" err="1"/>
              <a:t>road</a:t>
            </a:r>
            <a:r>
              <a:rPr lang="de-DE" b="1" cap="all" dirty="0"/>
              <a:t> </a:t>
            </a:r>
            <a:r>
              <a:rPr lang="de-DE" b="1" cap="all" dirty="0" err="1"/>
              <a:t>vehicles</a:t>
            </a:r>
            <a:endParaRPr lang="de-DE" b="1" cap="all" dirty="0"/>
          </a:p>
          <a:p>
            <a:r>
              <a:rPr lang="de-DE" dirty="0" err="1">
                <a:latin typeface="Segoe UI" panose="020B0502040204020203" pitchFamily="34" charset="0"/>
                <a:ea typeface="Calibri" panose="020F0502020204030204" pitchFamily="34" charset="0"/>
              </a:rPr>
              <a:t>From</a:t>
            </a:r>
            <a:r>
              <a:rPr lang="de-DE" dirty="0">
                <a:latin typeface="Segoe UI" panose="020B0502040204020203" pitchFamily="34" charset="0"/>
                <a:ea typeface="Calibri" panose="020F0502020204030204" pitchFamily="34" charset="0"/>
              </a:rPr>
              <a:t> CIE TC 2-19 and IEC at ISO (CIE FDIS 017_E_2019) </a:t>
            </a:r>
            <a:endParaRPr lang="de-DE" dirty="0"/>
          </a:p>
        </p:txBody>
      </p:sp>
      <p:sp>
        <p:nvSpPr>
          <p:cNvPr id="3" name="Textfeld 2"/>
          <p:cNvSpPr txBox="1"/>
          <p:nvPr/>
        </p:nvSpPr>
        <p:spPr>
          <a:xfrm>
            <a:off x="828675" y="676275"/>
            <a:ext cx="3439468" cy="369332"/>
          </a:xfrm>
          <a:prstGeom prst="rect">
            <a:avLst/>
          </a:prstGeom>
          <a:noFill/>
        </p:spPr>
        <p:txBody>
          <a:bodyPr wrap="none" rtlCol="0">
            <a:spAutoFit/>
          </a:bodyPr>
          <a:lstStyle/>
          <a:p>
            <a:r>
              <a:rPr lang="de-DE" dirty="0"/>
              <a:t>Definition </a:t>
            </a:r>
            <a:r>
              <a:rPr lang="de-DE" dirty="0" err="1"/>
              <a:t>of</a:t>
            </a:r>
            <a:r>
              <a:rPr lang="de-DE" dirty="0"/>
              <a:t> </a:t>
            </a:r>
            <a:r>
              <a:rPr lang="de-DE" dirty="0" err="1"/>
              <a:t>the</a:t>
            </a:r>
            <a:r>
              <a:rPr lang="de-DE" dirty="0"/>
              <a:t> </a:t>
            </a:r>
            <a:r>
              <a:rPr lang="de-DE" dirty="0" err="1"/>
              <a:t>Luminance</a:t>
            </a:r>
            <a:r>
              <a:rPr lang="de-DE" dirty="0"/>
              <a:t> </a:t>
            </a:r>
            <a:r>
              <a:rPr lang="de-DE" dirty="0" err="1"/>
              <a:t>Factor</a:t>
            </a:r>
            <a:endParaRPr lang="de-DE" dirty="0"/>
          </a:p>
        </p:txBody>
      </p:sp>
      <p:sp>
        <p:nvSpPr>
          <p:cNvPr id="4" name="Textfeld 3"/>
          <p:cNvSpPr txBox="1"/>
          <p:nvPr/>
        </p:nvSpPr>
        <p:spPr>
          <a:xfrm>
            <a:off x="828675" y="1255246"/>
            <a:ext cx="2654381" cy="1107996"/>
          </a:xfrm>
          <a:prstGeom prst="rect">
            <a:avLst/>
          </a:prstGeom>
          <a:noFill/>
        </p:spPr>
        <p:txBody>
          <a:bodyPr wrap="none" rtlCol="0">
            <a:spAutoFit/>
          </a:bodyPr>
          <a:lstStyle/>
          <a:p>
            <a:r>
              <a:rPr lang="de-DE" dirty="0" err="1"/>
              <a:t>Current</a:t>
            </a:r>
            <a:r>
              <a:rPr lang="de-DE" dirty="0"/>
              <a:t>: </a:t>
            </a:r>
            <a:r>
              <a:rPr lang="de-DE" sz="2400" b="1" dirty="0">
                <a:latin typeface="Symbol" panose="05050102010706020507" pitchFamily="18" charset="2"/>
              </a:rPr>
              <a:t>b</a:t>
            </a:r>
          </a:p>
          <a:p>
            <a:endParaRPr lang="de-DE" dirty="0"/>
          </a:p>
          <a:p>
            <a:r>
              <a:rPr lang="de-DE" dirty="0" err="1"/>
              <a:t>Proposal</a:t>
            </a:r>
            <a:r>
              <a:rPr lang="de-DE" dirty="0"/>
              <a:t> in GRE-83-26: </a:t>
            </a:r>
            <a:r>
              <a:rPr lang="de-DE" sz="2400" b="1" dirty="0"/>
              <a:t>R</a:t>
            </a:r>
            <a:r>
              <a:rPr lang="de-DE" sz="2400" b="1" baseline="-25000" dirty="0"/>
              <a:t>F</a:t>
            </a:r>
          </a:p>
        </p:txBody>
      </p:sp>
      <p:sp>
        <p:nvSpPr>
          <p:cNvPr id="5" name="Rechteck 4"/>
          <p:cNvSpPr/>
          <p:nvPr/>
        </p:nvSpPr>
        <p:spPr>
          <a:xfrm>
            <a:off x="828675" y="2516678"/>
            <a:ext cx="10420350" cy="1461939"/>
          </a:xfrm>
          <a:prstGeom prst="rect">
            <a:avLst/>
          </a:prstGeom>
          <a:ln>
            <a:solidFill>
              <a:schemeClr val="tx1"/>
            </a:solidFill>
          </a:ln>
        </p:spPr>
        <p:txBody>
          <a:bodyPr wrap="square">
            <a:spAutoFit/>
          </a:bodyPr>
          <a:lstStyle/>
          <a:p>
            <a:pPr>
              <a:spcBef>
                <a:spcPts val="600"/>
              </a:spcBef>
              <a:spcAft>
                <a:spcPts val="600"/>
              </a:spcAft>
            </a:pPr>
            <a:r>
              <a:rPr lang="en-US" sz="1400" b="1" i="1" dirty="0">
                <a:effectLst/>
                <a:latin typeface="Calibri" panose="020F0502020204030204" pitchFamily="34" charset="0"/>
                <a:ea typeface="Calibri" panose="020F0502020204030204" pitchFamily="34" charset="0"/>
              </a:rPr>
              <a:t>luminance factor (at a surface of a non-self-radiating medium in a given direction, under specified conditions of illumination) [</a:t>
            </a:r>
            <a:r>
              <a:rPr lang="de-DE" sz="1400" b="1" i="1" dirty="0">
                <a:effectLst/>
                <a:latin typeface="Times New Roman" panose="02020603050405020304" pitchFamily="18" charset="0"/>
                <a:ea typeface="Calibri" panose="020F0502020204030204" pitchFamily="34" charset="0"/>
              </a:rPr>
              <a:t>β</a:t>
            </a:r>
            <a:r>
              <a:rPr lang="en-US" sz="1400" b="1" i="1" baseline="-25000" dirty="0">
                <a:effectLst/>
                <a:latin typeface="Calibri" panose="020F0502020204030204" pitchFamily="34" charset="0"/>
                <a:ea typeface="Calibri" panose="020F0502020204030204" pitchFamily="34" charset="0"/>
              </a:rPr>
              <a:t>v</a:t>
            </a:r>
            <a:r>
              <a:rPr lang="en-US" sz="1400" b="1" i="1" dirty="0">
                <a:effectLst/>
                <a:latin typeface="Calibri" panose="020F0502020204030204" pitchFamily="34" charset="0"/>
                <a:ea typeface="Calibri" panose="020F0502020204030204" pitchFamily="34" charset="0"/>
              </a:rPr>
              <a:t>]</a:t>
            </a:r>
            <a:endParaRPr lang="de-DE" sz="1400" i="1" dirty="0">
              <a:latin typeface="Calibri" panose="020F0502020204030204" pitchFamily="34" charset="0"/>
              <a:ea typeface="Calibri" panose="020F0502020204030204" pitchFamily="34" charset="0"/>
            </a:endParaRPr>
          </a:p>
          <a:p>
            <a:pPr marL="450215" indent="-450215">
              <a:spcAft>
                <a:spcPts val="0"/>
              </a:spcAft>
            </a:pPr>
            <a:r>
              <a:rPr lang="en-US" sz="1400" i="1" dirty="0">
                <a:latin typeface="Calibri" panose="020F0502020204030204" pitchFamily="34" charset="0"/>
                <a:ea typeface="Calibri" panose="020F0502020204030204" pitchFamily="34" charset="0"/>
              </a:rPr>
              <a:t>NOTE    For </a:t>
            </a:r>
            <a:r>
              <a:rPr lang="en-US" sz="1400" i="1" dirty="0" err="1">
                <a:latin typeface="Calibri" panose="020F0502020204030204" pitchFamily="34" charset="0"/>
                <a:ea typeface="Calibri" panose="020F0502020204030204" pitchFamily="34" charset="0"/>
              </a:rPr>
              <a:t>photoluminescent</a:t>
            </a:r>
            <a:r>
              <a:rPr lang="en-US" sz="1400" i="1" dirty="0">
                <a:latin typeface="Calibri" panose="020F0502020204030204" pitchFamily="34" charset="0"/>
                <a:ea typeface="Calibri" panose="020F0502020204030204" pitchFamily="34" charset="0"/>
              </a:rPr>
              <a:t> media, the luminance factor consists of 2 components: </a:t>
            </a:r>
            <a:br>
              <a:rPr lang="en-US" sz="1400" i="1" dirty="0">
                <a:latin typeface="Calibri" panose="020F0502020204030204" pitchFamily="34" charset="0"/>
                <a:ea typeface="Calibri" panose="020F0502020204030204" pitchFamily="34" charset="0"/>
              </a:rPr>
            </a:br>
            <a:r>
              <a:rPr lang="en-US" sz="1400" i="1" dirty="0">
                <a:latin typeface="Calibri" panose="020F0502020204030204" pitchFamily="34" charset="0"/>
                <a:ea typeface="Calibri" panose="020F0502020204030204" pitchFamily="34" charset="0"/>
              </a:rPr>
              <a:t>the reflected luminance factor,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v,R</a:t>
            </a:r>
            <a:r>
              <a:rPr lang="en-US" sz="1400" i="1" dirty="0">
                <a:latin typeface="Calibri" panose="020F0502020204030204" pitchFamily="34" charset="0"/>
                <a:ea typeface="Calibri" panose="020F0502020204030204" pitchFamily="34" charset="0"/>
              </a:rPr>
              <a:t>, and the luminescent luminance factor,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v,L</a:t>
            </a:r>
            <a:r>
              <a:rPr lang="en-US" sz="1400" i="1" dirty="0">
                <a:latin typeface="Calibri" panose="020F0502020204030204" pitchFamily="34" charset="0"/>
                <a:ea typeface="Calibri" panose="020F0502020204030204" pitchFamily="34" charset="0"/>
              </a:rPr>
              <a:t>. </a:t>
            </a:r>
            <a:br>
              <a:rPr lang="en-US" sz="1400" i="1" dirty="0">
                <a:latin typeface="Calibri" panose="020F0502020204030204" pitchFamily="34" charset="0"/>
                <a:ea typeface="Calibri" panose="020F0502020204030204" pitchFamily="34" charset="0"/>
              </a:rPr>
            </a:br>
            <a:r>
              <a:rPr lang="en-US" sz="1400" i="1" dirty="0">
                <a:latin typeface="Calibri" panose="020F0502020204030204" pitchFamily="34" charset="0"/>
                <a:ea typeface="Calibri" panose="020F0502020204030204" pitchFamily="34" charset="0"/>
              </a:rPr>
              <a:t>The sum of the reflected and luminescent luminance factors is the total luminance factor,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v,T</a:t>
            </a:r>
            <a:r>
              <a:rPr lang="en-US" sz="1400" i="1" dirty="0">
                <a:latin typeface="Calibri" panose="020F0502020204030204" pitchFamily="34" charset="0"/>
                <a:ea typeface="Calibri" panose="020F0502020204030204" pitchFamily="34" charset="0"/>
              </a:rPr>
              <a:t>: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v,T</a:t>
            </a:r>
            <a:r>
              <a:rPr lang="en-US" sz="1400" i="1" baseline="-25000" dirty="0">
                <a:latin typeface="Calibri" panose="020F0502020204030204" pitchFamily="34" charset="0"/>
                <a:ea typeface="Calibri" panose="020F0502020204030204" pitchFamily="34" charset="0"/>
              </a:rPr>
              <a:t> </a:t>
            </a:r>
            <a:r>
              <a:rPr lang="en-US" sz="1400" i="1" dirty="0">
                <a:latin typeface="Calibri" panose="020F0502020204030204" pitchFamily="34" charset="0"/>
                <a:ea typeface="Calibri" panose="020F0502020204030204" pitchFamily="34" charset="0"/>
              </a:rPr>
              <a:t>=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v,R</a:t>
            </a:r>
            <a:r>
              <a:rPr lang="en-US" sz="1400" i="1" baseline="-25000" dirty="0">
                <a:latin typeface="Calibri" panose="020F0502020204030204" pitchFamily="34" charset="0"/>
                <a:ea typeface="Calibri" panose="020F0502020204030204" pitchFamily="34" charset="0"/>
              </a:rPr>
              <a:t> </a:t>
            </a:r>
            <a:r>
              <a:rPr lang="en-US" sz="1400" i="1" dirty="0">
                <a:latin typeface="Calibri" panose="020F0502020204030204" pitchFamily="34" charset="0"/>
                <a:ea typeface="Calibri" panose="020F0502020204030204" pitchFamily="34" charset="0"/>
              </a:rPr>
              <a:t>+ </a:t>
            </a:r>
            <a:r>
              <a:rPr lang="de-DE" sz="1400" i="1" dirty="0">
                <a:latin typeface="Calibri" panose="020F0502020204030204" pitchFamily="34" charset="0"/>
                <a:ea typeface="Calibri" panose="020F0502020204030204" pitchFamily="34" charset="0"/>
              </a:rPr>
              <a:t>β</a:t>
            </a:r>
            <a:r>
              <a:rPr lang="en-US" sz="1400" i="1" baseline="-25000" dirty="0" err="1">
                <a:latin typeface="Calibri" panose="020F0502020204030204" pitchFamily="34" charset="0"/>
                <a:ea typeface="Calibri" panose="020F0502020204030204" pitchFamily="34" charset="0"/>
              </a:rPr>
              <a:t>v,L</a:t>
            </a:r>
            <a:r>
              <a:rPr lang="en-US" sz="1400" i="1" dirty="0">
                <a:latin typeface="Calibri" panose="020F0502020204030204" pitchFamily="34" charset="0"/>
                <a:ea typeface="Calibri" panose="020F0502020204030204" pitchFamily="34" charset="0"/>
              </a:rPr>
              <a:t>.</a:t>
            </a:r>
            <a:br>
              <a:rPr lang="en-US" sz="1400" i="1" dirty="0">
                <a:latin typeface="Calibri" panose="020F0502020204030204" pitchFamily="34" charset="0"/>
                <a:ea typeface="Calibri" panose="020F0502020204030204" pitchFamily="34" charset="0"/>
              </a:rPr>
            </a:br>
            <a:r>
              <a:rPr lang="en-US" sz="1400" i="1" dirty="0">
                <a:latin typeface="Calibri" panose="020F0502020204030204" pitchFamily="34" charset="0"/>
                <a:ea typeface="Calibri" panose="020F0502020204030204" pitchFamily="34" charset="0"/>
              </a:rPr>
              <a:t>The subscript R is used here for the reflected luminance factor because it is more intuitive than the traditional S and avoids confusion with the use of S to denote a state of polarization.</a:t>
            </a:r>
            <a:endParaRPr lang="de-DE" sz="1400" i="1" dirty="0">
              <a:latin typeface="Calibri" panose="020F0502020204030204" pitchFamily="34" charset="0"/>
              <a:ea typeface="Calibri" panose="020F0502020204030204" pitchFamily="34" charset="0"/>
            </a:endParaRPr>
          </a:p>
        </p:txBody>
      </p:sp>
      <p:sp>
        <p:nvSpPr>
          <p:cNvPr id="6" name="Textfeld 5"/>
          <p:cNvSpPr txBox="1"/>
          <p:nvPr/>
        </p:nvSpPr>
        <p:spPr>
          <a:xfrm>
            <a:off x="8821426" y="4885496"/>
            <a:ext cx="2007344" cy="461665"/>
          </a:xfrm>
          <a:prstGeom prst="rect">
            <a:avLst/>
          </a:prstGeom>
          <a:noFill/>
        </p:spPr>
        <p:txBody>
          <a:bodyPr wrap="none" rtlCol="0">
            <a:spAutoFit/>
          </a:bodyPr>
          <a:lstStyle/>
          <a:p>
            <a:r>
              <a:rPr lang="de-DE" dirty="0"/>
              <a:t>New </a:t>
            </a:r>
            <a:r>
              <a:rPr lang="de-DE" dirty="0" err="1"/>
              <a:t>proposal</a:t>
            </a:r>
            <a:r>
              <a:rPr lang="de-DE" dirty="0"/>
              <a:t>: </a:t>
            </a:r>
            <a:r>
              <a:rPr lang="de-DE" sz="2400" b="1" i="1" dirty="0" err="1">
                <a:latin typeface="Symbol" panose="05050102010706020507" pitchFamily="18" charset="2"/>
              </a:rPr>
              <a:t>b</a:t>
            </a:r>
            <a:r>
              <a:rPr lang="de-DE" sz="2400" b="1" i="1" baseline="-25000" dirty="0" err="1"/>
              <a:t>v,R</a:t>
            </a:r>
            <a:endParaRPr lang="de-DE" sz="2400" b="1" i="1" baseline="-25000" dirty="0"/>
          </a:p>
        </p:txBody>
      </p:sp>
      <p:sp>
        <p:nvSpPr>
          <p:cNvPr id="7" name="Rechteck 6"/>
          <p:cNvSpPr/>
          <p:nvPr/>
        </p:nvSpPr>
        <p:spPr>
          <a:xfrm>
            <a:off x="8486775" y="4515391"/>
            <a:ext cx="2762250" cy="1317635"/>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graphicFrame>
            <p:nvGraphicFramePr>
              <p:cNvPr id="8" name="Tabelle 7"/>
              <p:cNvGraphicFramePr>
                <a:graphicFrameLocks noGrp="1"/>
              </p:cNvGraphicFramePr>
              <p:nvPr/>
            </p:nvGraphicFramePr>
            <p:xfrm>
              <a:off x="3848678" y="4781619"/>
              <a:ext cx="5753100" cy="1277329"/>
            </p:xfrm>
            <a:graphic>
              <a:graphicData uri="http://schemas.openxmlformats.org/drawingml/2006/table">
                <a:tbl>
                  <a:tblPr firstRow="1" firstCol="1" bandRow="1">
                    <a:tableStyleId>{5C22544A-7EE6-4342-B048-85BDC9FD1C3A}</a:tableStyleId>
                  </a:tblPr>
                  <a:tblGrid>
                    <a:gridCol w="450215">
                      <a:extLst>
                        <a:ext uri="{9D8B030D-6E8A-4147-A177-3AD203B41FA5}">
                          <a16:colId xmlns:a16="http://schemas.microsoft.com/office/drawing/2014/main" val="886374031"/>
                        </a:ext>
                      </a:extLst>
                    </a:gridCol>
                    <a:gridCol w="4860925">
                      <a:extLst>
                        <a:ext uri="{9D8B030D-6E8A-4147-A177-3AD203B41FA5}">
                          <a16:colId xmlns:a16="http://schemas.microsoft.com/office/drawing/2014/main" val="1362282658"/>
                        </a:ext>
                      </a:extLst>
                    </a:gridCol>
                    <a:gridCol w="441960">
                      <a:extLst>
                        <a:ext uri="{9D8B030D-6E8A-4147-A177-3AD203B41FA5}">
                          <a16:colId xmlns:a16="http://schemas.microsoft.com/office/drawing/2014/main" val="1655810732"/>
                        </a:ext>
                      </a:extLst>
                    </a:gridCol>
                  </a:tblGrid>
                  <a:tr h="1277329">
                    <a:tc>
                      <a:txBody>
                        <a:bodyPr/>
                        <a:lstStyle/>
                        <a:p>
                          <a:pPr indent="-228600" algn="l">
                            <a:lnSpc>
                              <a:spcPts val="1150"/>
                            </a:lnSpc>
                            <a:spcBef>
                              <a:spcPts val="500"/>
                            </a:spcBef>
                            <a:spcAft>
                              <a:spcPts val="1000"/>
                            </a:spcAft>
                            <a:tabLst>
                              <a:tab pos="215900" algn="l"/>
                              <a:tab pos="449580" algn="l"/>
                            </a:tabLst>
                          </a:pPr>
                          <a:r>
                            <a:rPr lang="en-GB" sz="2400" spc="40">
                              <a:solidFill>
                                <a:schemeClr val="tx1"/>
                              </a:solidFill>
                              <a:effectLst/>
                            </a:rPr>
                            <a:t> </a:t>
                          </a:r>
                          <a:endParaRPr lang="de-DE" sz="2400" spc="4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indent="-228600" algn="ctr">
                            <a:lnSpc>
                              <a:spcPts val="1150"/>
                            </a:lnSpc>
                            <a:spcBef>
                              <a:spcPts val="500"/>
                            </a:spcBef>
                            <a:spcAft>
                              <a:spcPts val="1000"/>
                            </a:spcAft>
                            <a:tabLst>
                              <a:tab pos="215900" algn="l"/>
                              <a:tab pos="449580" algn="l"/>
                            </a:tabLst>
                          </a:pPr>
                          <a14:m>
                            <m:oMathPara xmlns:m="http://schemas.openxmlformats.org/officeDocument/2006/math">
                              <m:oMathParaPr>
                                <m:jc m:val="centerGroup"/>
                              </m:oMathParaPr>
                              <m:oMath xmlns:m="http://schemas.openxmlformats.org/officeDocument/2006/math">
                                <m:sSub>
                                  <m:sSubPr>
                                    <m:ctrlPr>
                                      <a:rPr lang="de-DE" sz="2400" i="1" spc="40" smtClean="0">
                                        <a:solidFill>
                                          <a:schemeClr val="tx1"/>
                                        </a:solidFill>
                                        <a:effectLst/>
                                        <a:latin typeface="Cambria Math" panose="02040503050406030204" pitchFamily="18" charset="0"/>
                                      </a:rPr>
                                    </m:ctrlPr>
                                  </m:sSubPr>
                                  <m:e>
                                    <m:r>
                                      <a:rPr lang="en-GB" sz="2400" spc="40">
                                        <a:solidFill>
                                          <a:schemeClr val="tx1"/>
                                        </a:solidFill>
                                        <a:effectLst/>
                                        <a:latin typeface="Cambria Math" panose="02040503050406030204" pitchFamily="18" charset="0"/>
                                      </a:rPr>
                                      <m:t>𝛽</m:t>
                                    </m:r>
                                  </m:e>
                                  <m:sub>
                                    <m:r>
                                      <m:rPr>
                                        <m:sty m:val="p"/>
                                      </m:rPr>
                                      <a:rPr lang="en-GB" sz="2400" spc="40">
                                        <a:solidFill>
                                          <a:schemeClr val="tx1"/>
                                        </a:solidFill>
                                        <a:effectLst/>
                                        <a:latin typeface="Cambria Math" panose="02040503050406030204" pitchFamily="18" charset="0"/>
                                      </a:rPr>
                                      <m:t>v</m:t>
                                    </m:r>
                                    <m:r>
                                      <a:rPr lang="en-GB" sz="2400" spc="40">
                                        <a:solidFill>
                                          <a:schemeClr val="tx1"/>
                                        </a:solidFill>
                                        <a:effectLst/>
                                        <a:latin typeface="Cambria Math" panose="02040503050406030204" pitchFamily="18" charset="0"/>
                                      </a:rPr>
                                      <m:t>,</m:t>
                                    </m:r>
                                    <m:r>
                                      <a:rPr lang="en-GB" sz="2400" spc="40">
                                        <a:solidFill>
                                          <a:schemeClr val="tx1"/>
                                        </a:solidFill>
                                        <a:effectLst/>
                                        <a:latin typeface="Cambria Math" panose="02040503050406030204" pitchFamily="18" charset="0"/>
                                      </a:rPr>
                                      <m:t>𝑅</m:t>
                                    </m:r>
                                  </m:sub>
                                </m:sSub>
                                <m:r>
                                  <a:rPr lang="en-GB" sz="2400" spc="40">
                                    <a:solidFill>
                                      <a:schemeClr val="tx1"/>
                                    </a:solidFill>
                                    <a:effectLst/>
                                    <a:latin typeface="Cambria Math" panose="02040503050406030204" pitchFamily="18" charset="0"/>
                                  </a:rPr>
                                  <m:t>= </m:t>
                                </m:r>
                                <m:f>
                                  <m:fPr>
                                    <m:ctrlPr>
                                      <a:rPr lang="de-DE" sz="2400" i="1" spc="40">
                                        <a:solidFill>
                                          <a:schemeClr val="tx1"/>
                                        </a:solidFill>
                                        <a:effectLst/>
                                        <a:latin typeface="Cambria Math" panose="02040503050406030204" pitchFamily="18" charset="0"/>
                                      </a:rPr>
                                    </m:ctrlPr>
                                  </m:fPr>
                                  <m:num>
                                    <m:r>
                                      <a:rPr lang="en-GB" sz="2400" spc="40">
                                        <a:solidFill>
                                          <a:schemeClr val="tx1"/>
                                        </a:solidFill>
                                        <a:effectLst/>
                                        <a:latin typeface="Cambria Math" panose="02040503050406030204" pitchFamily="18" charset="0"/>
                                      </a:rPr>
                                      <m:t>𝑌</m:t>
                                    </m:r>
                                  </m:num>
                                  <m:den>
                                    <m:sSub>
                                      <m:sSubPr>
                                        <m:ctrlPr>
                                          <a:rPr lang="de-DE" sz="2400" i="1" spc="40">
                                            <a:solidFill>
                                              <a:schemeClr val="tx1"/>
                                            </a:solidFill>
                                            <a:effectLst/>
                                            <a:latin typeface="Cambria Math" panose="02040503050406030204" pitchFamily="18" charset="0"/>
                                          </a:rPr>
                                        </m:ctrlPr>
                                      </m:sSubPr>
                                      <m:e>
                                        <m:r>
                                          <a:rPr lang="en-GB" sz="2400" spc="40">
                                            <a:solidFill>
                                              <a:schemeClr val="tx1"/>
                                            </a:solidFill>
                                            <a:effectLst/>
                                            <a:latin typeface="Cambria Math" panose="02040503050406030204" pitchFamily="18" charset="0"/>
                                          </a:rPr>
                                          <m:t>𝑌</m:t>
                                        </m:r>
                                      </m:e>
                                      <m:sub>
                                        <m:r>
                                          <a:rPr lang="en-GB" sz="2400" spc="40">
                                            <a:solidFill>
                                              <a:schemeClr val="tx1"/>
                                            </a:solidFill>
                                            <a:effectLst/>
                                            <a:latin typeface="Cambria Math" panose="02040503050406030204" pitchFamily="18" charset="0"/>
                                          </a:rPr>
                                          <m:t>0</m:t>
                                        </m:r>
                                      </m:sub>
                                    </m:sSub>
                                  </m:den>
                                </m:f>
                              </m:oMath>
                            </m:oMathPara>
                          </a14:m>
                          <a:endParaRPr lang="de-DE" sz="2400" spc="4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indent="-228600" algn="r">
                            <a:lnSpc>
                              <a:spcPts val="1150"/>
                            </a:lnSpc>
                            <a:spcBef>
                              <a:spcPts val="500"/>
                            </a:spcBef>
                            <a:spcAft>
                              <a:spcPts val="1000"/>
                            </a:spcAft>
                            <a:tabLst>
                              <a:tab pos="215900" algn="l"/>
                              <a:tab pos="449580" algn="l"/>
                            </a:tabLst>
                          </a:pPr>
                          <a:endParaRPr lang="de-DE" sz="2400" spc="4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789001458"/>
                      </a:ext>
                    </a:extLst>
                  </a:tr>
                </a:tbl>
              </a:graphicData>
            </a:graphic>
          </p:graphicFrame>
        </mc:Choice>
        <mc:Fallback xmlns="">
          <p:graphicFrame>
            <p:nvGraphicFramePr>
              <p:cNvPr id="8" name="Tabelle 7"/>
              <p:cNvGraphicFramePr>
                <a:graphicFrameLocks noGrp="1"/>
              </p:cNvGraphicFramePr>
              <p:nvPr>
                <p:extLst>
                  <p:ext uri="{D42A27DB-BD31-4B8C-83A1-F6EECF244321}">
                    <p14:modId xmlns:p14="http://schemas.microsoft.com/office/powerpoint/2010/main" val="4261816442"/>
                  </p:ext>
                </p:extLst>
              </p:nvPr>
            </p:nvGraphicFramePr>
            <p:xfrm>
              <a:off x="3848678" y="4781619"/>
              <a:ext cx="5753100" cy="1277329"/>
            </p:xfrm>
            <a:graphic>
              <a:graphicData uri="http://schemas.openxmlformats.org/drawingml/2006/table">
                <a:tbl>
                  <a:tblPr firstRow="1" firstCol="1" bandRow="1">
                    <a:tableStyleId>{5C22544A-7EE6-4342-B048-85BDC9FD1C3A}</a:tableStyleId>
                  </a:tblPr>
                  <a:tblGrid>
                    <a:gridCol w="450215">
                      <a:extLst>
                        <a:ext uri="{9D8B030D-6E8A-4147-A177-3AD203B41FA5}">
                          <a16:colId xmlns:a16="http://schemas.microsoft.com/office/drawing/2014/main" val="886374031"/>
                        </a:ext>
                      </a:extLst>
                    </a:gridCol>
                    <a:gridCol w="4860925">
                      <a:extLst>
                        <a:ext uri="{9D8B030D-6E8A-4147-A177-3AD203B41FA5}">
                          <a16:colId xmlns:a16="http://schemas.microsoft.com/office/drawing/2014/main" val="1362282658"/>
                        </a:ext>
                      </a:extLst>
                    </a:gridCol>
                    <a:gridCol w="441960">
                      <a:extLst>
                        <a:ext uri="{9D8B030D-6E8A-4147-A177-3AD203B41FA5}">
                          <a16:colId xmlns:a16="http://schemas.microsoft.com/office/drawing/2014/main" val="1655810732"/>
                        </a:ext>
                      </a:extLst>
                    </a:gridCol>
                  </a:tblGrid>
                  <a:tr h="1277329">
                    <a:tc>
                      <a:txBody>
                        <a:bodyPr/>
                        <a:lstStyle/>
                        <a:p>
                          <a:pPr indent="-228600" algn="l">
                            <a:lnSpc>
                              <a:spcPts val="1150"/>
                            </a:lnSpc>
                            <a:spcBef>
                              <a:spcPts val="500"/>
                            </a:spcBef>
                            <a:spcAft>
                              <a:spcPts val="1000"/>
                            </a:spcAft>
                            <a:tabLst>
                              <a:tab pos="215900" algn="l"/>
                              <a:tab pos="449580" algn="l"/>
                            </a:tabLst>
                          </a:pPr>
                          <a:r>
                            <a:rPr lang="en-GB" sz="2400" spc="40">
                              <a:solidFill>
                                <a:schemeClr val="tx1"/>
                              </a:solidFill>
                              <a:effectLst/>
                            </a:rPr>
                            <a:t> </a:t>
                          </a:r>
                          <a:endParaRPr lang="de-DE" sz="2400" spc="4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noFill/>
                      </a:tcPr>
                    </a:tc>
                    <a:tc>
                      <a:txBody>
                        <a:bodyPr/>
                        <a:lstStyle/>
                        <a:p>
                          <a:endParaRPr lang="de-DE"/>
                        </a:p>
                      </a:txBody>
                      <a:tcPr marL="68580" marR="68580" marT="0" marB="0" anchor="ctr">
                        <a:blipFill>
                          <a:blip r:embed="rId2"/>
                          <a:stretch>
                            <a:fillRect l="-9398" t="-476" r="-9649" b="-2381"/>
                          </a:stretch>
                        </a:blipFill>
                      </a:tcPr>
                    </a:tc>
                    <a:tc>
                      <a:txBody>
                        <a:bodyPr/>
                        <a:lstStyle/>
                        <a:p>
                          <a:pPr indent="-228600" algn="r">
                            <a:lnSpc>
                              <a:spcPts val="1150"/>
                            </a:lnSpc>
                            <a:spcBef>
                              <a:spcPts val="500"/>
                            </a:spcBef>
                            <a:spcAft>
                              <a:spcPts val="1000"/>
                            </a:spcAft>
                            <a:tabLst>
                              <a:tab pos="215900" algn="l"/>
                              <a:tab pos="449580" algn="l"/>
                            </a:tabLst>
                          </a:pPr>
                          <a:endParaRPr lang="de-DE" sz="2400" spc="4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789001458"/>
                      </a:ext>
                    </a:extLst>
                  </a:tr>
                </a:tbl>
              </a:graphicData>
            </a:graphic>
          </p:graphicFrame>
        </mc:Fallback>
      </mc:AlternateContent>
      <mc:AlternateContent xmlns:mc="http://schemas.openxmlformats.org/markup-compatibility/2006" xmlns:a14="http://schemas.microsoft.com/office/drawing/2010/main">
        <mc:Choice Requires="a14">
          <p:sp>
            <p:nvSpPr>
              <p:cNvPr id="10" name="Rechteck 9"/>
              <p:cNvSpPr/>
              <p:nvPr/>
            </p:nvSpPr>
            <p:spPr>
              <a:xfrm>
                <a:off x="750994" y="4443573"/>
                <a:ext cx="4520547" cy="1155894"/>
              </a:xfrm>
              <a:prstGeom prst="rect">
                <a:avLst/>
              </a:prstGeom>
            </p:spPr>
            <p:txBody>
              <a:bodyPr wrap="square">
                <a:spAutoFit/>
              </a:bodyPr>
              <a:lstStyle/>
              <a:p>
                <a:pPr algn="just">
                  <a:spcBef>
                    <a:spcPts val="500"/>
                  </a:spcBef>
                  <a:spcAft>
                    <a:spcPts val="1000"/>
                  </a:spcAft>
                </a:pPr>
                <a:r>
                  <a:rPr lang="en-GB" sz="1400" b="1" spc="40" dirty="0">
                    <a:latin typeface="Arial" panose="020B0604020202020204" pitchFamily="34" charset="0"/>
                    <a:ea typeface="Times New Roman" panose="02020603050405020304" pitchFamily="18" charset="0"/>
                  </a:rPr>
                  <a:t>Definition in </a:t>
                </a:r>
                <a:r>
                  <a:rPr lang="de-DE" sz="1400" b="1" spc="40" dirty="0">
                    <a:latin typeface="Arial" panose="020B0604020202020204" pitchFamily="34" charset="0"/>
                    <a:ea typeface="Times New Roman" panose="02020603050405020304" pitchFamily="18" charset="0"/>
                  </a:rPr>
                  <a:t>CIE FDIS 017_E_2019:</a:t>
                </a:r>
                <a:r>
                  <a:rPr lang="en-GB" sz="1400" b="1" spc="40" dirty="0">
                    <a:latin typeface="Arial" panose="020B0604020202020204" pitchFamily="34" charset="0"/>
                    <a:ea typeface="Times New Roman" panose="02020603050405020304" pitchFamily="18" charset="0"/>
                  </a:rPr>
                  <a:t> </a:t>
                </a:r>
              </a:p>
              <a:p>
                <a:pPr algn="just">
                  <a:spcBef>
                    <a:spcPts val="500"/>
                  </a:spcBef>
                  <a:spcAft>
                    <a:spcPts val="1000"/>
                  </a:spcAft>
                </a:pPr>
                <a:r>
                  <a:rPr lang="en-GB" sz="1400" dirty="0">
                    <a:latin typeface="Calibri" panose="020F0502020204030204" pitchFamily="34" charset="0"/>
                    <a:ea typeface="Calibri" panose="020F0502020204030204" pitchFamily="34" charset="0"/>
                  </a:rPr>
                  <a:t>The luminance factor (symbol </a:t>
                </a:r>
                <a14:m>
                  <m:oMath xmlns:m="http://schemas.openxmlformats.org/officeDocument/2006/math">
                    <m:sSub>
                      <m:sSubPr>
                        <m:ctrlPr>
                          <a:rPr lang="de-DE" sz="1400" i="1">
                            <a:latin typeface="Cambria Math" panose="02040503050406030204" pitchFamily="18" charset="0"/>
                            <a:ea typeface="Calibri" panose="020F0502020204030204" pitchFamily="34" charset="0"/>
                          </a:rPr>
                        </m:ctrlPr>
                      </m:sSubPr>
                      <m:e>
                        <m:r>
                          <a:rPr lang="en-GB" sz="1400">
                            <a:latin typeface="Cambria Math" panose="02040503050406030204" pitchFamily="18" charset="0"/>
                            <a:ea typeface="Calibri" panose="020F0502020204030204" pitchFamily="34" charset="0"/>
                          </a:rPr>
                          <m:t>𝛽</m:t>
                        </m:r>
                      </m:e>
                      <m:sub>
                        <m:r>
                          <m:rPr>
                            <m:sty m:val="p"/>
                          </m:rPr>
                          <a:rPr lang="en-GB" sz="1400">
                            <a:latin typeface="Cambria Math" panose="02040503050406030204" pitchFamily="18" charset="0"/>
                            <a:ea typeface="Calibri" panose="020F0502020204030204" pitchFamily="34" charset="0"/>
                          </a:rPr>
                          <m:t>v</m:t>
                        </m:r>
                        <m:r>
                          <a:rPr lang="en-GB" sz="1400">
                            <a:latin typeface="Cambria Math" panose="02040503050406030204" pitchFamily="18" charset="0"/>
                            <a:ea typeface="Calibri" panose="020F0502020204030204" pitchFamily="34" charset="0"/>
                          </a:rPr>
                          <m:t>,</m:t>
                        </m:r>
                        <m:r>
                          <a:rPr lang="en-GB" sz="1400">
                            <a:latin typeface="Cambria Math" panose="02040503050406030204" pitchFamily="18" charset="0"/>
                            <a:ea typeface="Calibri" panose="020F0502020204030204" pitchFamily="34" charset="0"/>
                          </a:rPr>
                          <m:t>𝑅</m:t>
                        </m:r>
                      </m:sub>
                    </m:sSub>
                  </m:oMath>
                </a14:m>
                <a:r>
                  <a:rPr lang="en-GB" sz="1400" dirty="0">
                    <a:latin typeface="Calibri" panose="020F0502020204030204" pitchFamily="34" charset="0"/>
                    <a:ea typeface="Calibri" panose="020F0502020204030204" pitchFamily="34" charset="0"/>
                  </a:rPr>
                  <a:t>) of a retroreflective device means the ratio of the tristimulus value </a:t>
                </a:r>
                <a:r>
                  <a:rPr lang="en-GB" sz="1400" i="1" dirty="0">
                    <a:latin typeface="Calibri" panose="020F0502020204030204" pitchFamily="34" charset="0"/>
                    <a:ea typeface="Calibri" panose="020F0502020204030204" pitchFamily="34" charset="0"/>
                  </a:rPr>
                  <a:t>Y</a:t>
                </a:r>
                <a:r>
                  <a:rPr lang="en-GB" sz="1400" dirty="0">
                    <a:latin typeface="Calibri" panose="020F0502020204030204" pitchFamily="34" charset="0"/>
                    <a:ea typeface="Calibri" panose="020F0502020204030204" pitchFamily="34" charset="0"/>
                  </a:rPr>
                  <a:t> of the sample and the tristimulus value of the perfect diffuser </a:t>
                </a:r>
                <a:r>
                  <a:rPr lang="en-GB" sz="1400" i="1" dirty="0" err="1">
                    <a:latin typeface="Calibri" panose="020F0502020204030204" pitchFamily="34" charset="0"/>
                    <a:ea typeface="Calibri" panose="020F0502020204030204" pitchFamily="34" charset="0"/>
                  </a:rPr>
                  <a:t>Y</a:t>
                </a:r>
                <a:r>
                  <a:rPr lang="en-GB" sz="1400" i="1" baseline="-25000" dirty="0" err="1">
                    <a:latin typeface="Calibri" panose="020F0502020204030204" pitchFamily="34" charset="0"/>
                    <a:ea typeface="Calibri" panose="020F0502020204030204" pitchFamily="34" charset="0"/>
                  </a:rPr>
                  <a:t>o</a:t>
                </a:r>
                <a:r>
                  <a:rPr lang="en-GB" sz="1400" dirty="0">
                    <a:latin typeface="Calibri" panose="020F0502020204030204" pitchFamily="34" charset="0"/>
                    <a:ea typeface="Calibri" panose="020F0502020204030204" pitchFamily="34" charset="0"/>
                  </a:rPr>
                  <a:t>.</a:t>
                </a:r>
                <a:endParaRPr lang="de-DE" sz="1400" dirty="0">
                  <a:latin typeface="Calibri" panose="020F0502020204030204" pitchFamily="34" charset="0"/>
                  <a:ea typeface="Calibri" panose="020F0502020204030204" pitchFamily="34" charset="0"/>
                </a:endParaRPr>
              </a:p>
            </p:txBody>
          </p:sp>
        </mc:Choice>
        <mc:Fallback xmlns="">
          <p:sp>
            <p:nvSpPr>
              <p:cNvPr id="10" name="Rechteck 9"/>
              <p:cNvSpPr>
                <a:spLocks noRot="1" noChangeAspect="1" noMove="1" noResize="1" noEditPoints="1" noAdjustHandles="1" noChangeArrowheads="1" noChangeShapeType="1" noTextEdit="1"/>
              </p:cNvSpPr>
              <p:nvPr/>
            </p:nvSpPr>
            <p:spPr>
              <a:xfrm>
                <a:off x="750994" y="4443573"/>
                <a:ext cx="4520547" cy="1155894"/>
              </a:xfrm>
              <a:prstGeom prst="rect">
                <a:avLst/>
              </a:prstGeom>
              <a:blipFill>
                <a:blip r:embed="rId3"/>
                <a:stretch>
                  <a:fillRect l="-404" t="-1053" r="-270" b="-4211"/>
                </a:stretch>
              </a:blipFill>
            </p:spPr>
            <p:txBody>
              <a:bodyPr/>
              <a:lstStyle/>
              <a:p>
                <a:r>
                  <a:rPr lang="it-IT">
                    <a:noFill/>
                  </a:rPr>
                  <a:t> </a:t>
                </a:r>
              </a:p>
            </p:txBody>
          </p:sp>
        </mc:Fallback>
      </mc:AlternateContent>
    </p:spTree>
    <p:extLst>
      <p:ext uri="{BB962C8B-B14F-4D97-AF65-F5344CB8AC3E}">
        <p14:creationId xmlns:p14="http://schemas.microsoft.com/office/powerpoint/2010/main" val="65828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nvSpPr>
        <p:spPr>
          <a:xfrm>
            <a:off x="236433" y="156667"/>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b="1" dirty="0"/>
              <a:t>Resistance </a:t>
            </a:r>
            <a:r>
              <a:rPr lang="de-DE" b="1" dirty="0" err="1"/>
              <a:t>to</a:t>
            </a:r>
            <a:r>
              <a:rPr lang="de-DE" b="1" dirty="0"/>
              <a:t> </a:t>
            </a:r>
            <a:r>
              <a:rPr lang="de-DE" b="1" dirty="0" err="1"/>
              <a:t>weathering</a:t>
            </a:r>
            <a:endParaRPr lang="de-DE" b="1" dirty="0"/>
          </a:p>
        </p:txBody>
      </p:sp>
      <p:sp>
        <p:nvSpPr>
          <p:cNvPr id="3" name="Textplatzhalter 2"/>
          <p:cNvSpPr>
            <a:spLocks noGrp="1"/>
          </p:cNvSpPr>
          <p:nvPr/>
        </p:nvSpPr>
        <p:spPr>
          <a:xfrm>
            <a:off x="474707" y="2080879"/>
            <a:ext cx="4834465" cy="576262"/>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800" b="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1"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b="1"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9pPr>
          </a:lstStyle>
          <a:p>
            <a:r>
              <a:rPr lang="de-DE" dirty="0"/>
              <a:t>Annexes 13, 21 and 22 (</a:t>
            </a:r>
            <a:r>
              <a:rPr lang="de-DE" dirty="0" err="1"/>
              <a:t>current</a:t>
            </a:r>
            <a:r>
              <a:rPr lang="de-DE" dirty="0"/>
              <a:t>)</a:t>
            </a:r>
          </a:p>
        </p:txBody>
      </p:sp>
      <p:sp>
        <p:nvSpPr>
          <p:cNvPr id="4" name="Inhaltsplatzhalter 3"/>
          <p:cNvSpPr>
            <a:spLocks noGrp="1"/>
          </p:cNvSpPr>
          <p:nvPr/>
        </p:nvSpPr>
        <p:spPr>
          <a:xfrm>
            <a:off x="423111" y="2718260"/>
            <a:ext cx="4937655" cy="1498600"/>
          </a:xfrm>
          <a:prstGeom prst="rect">
            <a:avLst/>
          </a:prstGeom>
        </p:spPr>
        <p:txBody>
          <a:bodyPr vert="horz" lIns="91440" tIns="45720" rIns="91440" bIns="45720" rtlCol="0" anchor="t">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dirty="0" err="1">
                <a:solidFill>
                  <a:schemeClr val="tx1"/>
                </a:solidFill>
              </a:rPr>
              <a:t>Weathering</a:t>
            </a:r>
            <a:r>
              <a:rPr lang="de-DE" dirty="0">
                <a:solidFill>
                  <a:schemeClr val="tx1"/>
                </a:solidFill>
              </a:rPr>
              <a:t> </a:t>
            </a:r>
            <a:r>
              <a:rPr lang="de-DE" dirty="0" err="1">
                <a:solidFill>
                  <a:schemeClr val="tx1"/>
                </a:solidFill>
              </a:rPr>
              <a:t>with</a:t>
            </a:r>
            <a:r>
              <a:rPr lang="de-DE" dirty="0">
                <a:solidFill>
                  <a:schemeClr val="tx1"/>
                </a:solidFill>
              </a:rPr>
              <a:t> xenon-</a:t>
            </a:r>
            <a:r>
              <a:rPr lang="de-DE" dirty="0" err="1">
                <a:solidFill>
                  <a:schemeClr val="tx1"/>
                </a:solidFill>
              </a:rPr>
              <a:t>arc</a:t>
            </a:r>
            <a:r>
              <a:rPr lang="de-DE" dirty="0">
                <a:solidFill>
                  <a:schemeClr val="tx1"/>
                </a:solidFill>
              </a:rPr>
              <a:t> </a:t>
            </a:r>
            <a:r>
              <a:rPr lang="de-DE" dirty="0" err="1">
                <a:solidFill>
                  <a:schemeClr val="tx1"/>
                </a:solidFill>
              </a:rPr>
              <a:t>weathering</a:t>
            </a:r>
            <a:r>
              <a:rPr lang="de-DE" dirty="0">
                <a:solidFill>
                  <a:schemeClr val="tx1"/>
                </a:solidFill>
              </a:rPr>
              <a:t> </a:t>
            </a:r>
            <a:r>
              <a:rPr lang="de-DE" dirty="0" err="1">
                <a:solidFill>
                  <a:schemeClr val="tx1"/>
                </a:solidFill>
              </a:rPr>
              <a:t>device</a:t>
            </a:r>
            <a:endParaRPr lang="de-DE" dirty="0">
              <a:solidFill>
                <a:schemeClr val="tx1"/>
              </a:solidFill>
            </a:endParaRPr>
          </a:p>
          <a:p>
            <a:r>
              <a:rPr lang="de-DE" dirty="0">
                <a:solidFill>
                  <a:schemeClr val="tx1"/>
                </a:solidFill>
              </a:rPr>
              <a:t>Evaluation </a:t>
            </a:r>
            <a:r>
              <a:rPr lang="de-DE" dirty="0" err="1">
                <a:solidFill>
                  <a:schemeClr val="tx1"/>
                </a:solidFill>
              </a:rPr>
              <a:t>by</a:t>
            </a:r>
            <a:r>
              <a:rPr lang="de-DE" dirty="0">
                <a:solidFill>
                  <a:schemeClr val="tx1"/>
                </a:solidFill>
              </a:rPr>
              <a:t> </a:t>
            </a:r>
            <a:r>
              <a:rPr lang="de-DE" dirty="0" err="1">
                <a:solidFill>
                  <a:schemeClr val="tx1"/>
                </a:solidFill>
              </a:rPr>
              <a:t>reference</a:t>
            </a:r>
            <a:r>
              <a:rPr lang="de-DE" dirty="0">
                <a:solidFill>
                  <a:schemeClr val="tx1"/>
                </a:solidFill>
              </a:rPr>
              <a:t> </a:t>
            </a:r>
            <a:r>
              <a:rPr lang="de-DE" dirty="0" err="1">
                <a:solidFill>
                  <a:schemeClr val="tx1"/>
                </a:solidFill>
              </a:rPr>
              <a:t>materials</a:t>
            </a:r>
            <a:r>
              <a:rPr lang="de-DE" dirty="0">
                <a:solidFill>
                  <a:schemeClr val="tx1"/>
                </a:solidFill>
              </a:rPr>
              <a:t> </a:t>
            </a:r>
            <a:r>
              <a:rPr lang="de-DE" dirty="0" err="1">
                <a:solidFill>
                  <a:schemeClr val="tx1"/>
                </a:solidFill>
              </a:rPr>
              <a:t>blue</a:t>
            </a:r>
            <a:r>
              <a:rPr lang="de-DE" dirty="0">
                <a:solidFill>
                  <a:schemeClr val="tx1"/>
                </a:solidFill>
              </a:rPr>
              <a:t> </a:t>
            </a:r>
            <a:r>
              <a:rPr lang="de-DE" dirty="0" err="1">
                <a:solidFill>
                  <a:schemeClr val="tx1"/>
                </a:solidFill>
              </a:rPr>
              <a:t>wool</a:t>
            </a:r>
            <a:r>
              <a:rPr lang="de-DE" dirty="0">
                <a:solidFill>
                  <a:schemeClr val="tx1"/>
                </a:solidFill>
              </a:rPr>
              <a:t> – </a:t>
            </a:r>
            <a:r>
              <a:rPr lang="de-DE" dirty="0" err="1">
                <a:solidFill>
                  <a:schemeClr val="tx1"/>
                </a:solidFill>
              </a:rPr>
              <a:t>grey</a:t>
            </a:r>
            <a:r>
              <a:rPr lang="de-DE" dirty="0">
                <a:solidFill>
                  <a:schemeClr val="tx1"/>
                </a:solidFill>
              </a:rPr>
              <a:t> </a:t>
            </a:r>
            <a:r>
              <a:rPr lang="de-DE" dirty="0" err="1">
                <a:solidFill>
                  <a:schemeClr val="tx1"/>
                </a:solidFill>
              </a:rPr>
              <a:t>scale</a:t>
            </a:r>
            <a:endParaRPr lang="de-DE" dirty="0">
              <a:solidFill>
                <a:schemeClr val="tx1"/>
              </a:solidFill>
            </a:endParaRPr>
          </a:p>
          <a:p>
            <a:endParaRPr lang="de-DE" dirty="0">
              <a:solidFill>
                <a:schemeClr val="tx1"/>
              </a:solidFill>
            </a:endParaRPr>
          </a:p>
          <a:p>
            <a:endParaRPr lang="de-DE" dirty="0">
              <a:solidFill>
                <a:schemeClr val="tx1"/>
              </a:solidFill>
            </a:endParaRPr>
          </a:p>
        </p:txBody>
      </p:sp>
      <p:sp>
        <p:nvSpPr>
          <p:cNvPr id="5" name="Textplatzhalter 4"/>
          <p:cNvSpPr>
            <a:spLocks noGrp="1"/>
          </p:cNvSpPr>
          <p:nvPr/>
        </p:nvSpPr>
        <p:spPr>
          <a:xfrm>
            <a:off x="7976294" y="1727200"/>
            <a:ext cx="3685254" cy="576262"/>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800" b="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b="1"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b="1"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b="1" kern="1200" cap="none">
                <a:solidFill>
                  <a:schemeClr val="bg2">
                    <a:lumMod val="75000"/>
                  </a:schemeClr>
                </a:solidFill>
                <a:effectLst/>
                <a:latin typeface="+mn-lt"/>
                <a:ea typeface="+mn-ea"/>
                <a:cs typeface="+mn-cs"/>
              </a:defRPr>
            </a:lvl9pPr>
          </a:lstStyle>
          <a:p>
            <a:r>
              <a:rPr lang="de-DE" dirty="0"/>
              <a:t>Annex 13 (</a:t>
            </a:r>
            <a:r>
              <a:rPr lang="de-DE" dirty="0" err="1"/>
              <a:t>new</a:t>
            </a:r>
            <a:r>
              <a:rPr lang="de-DE" dirty="0"/>
              <a:t>)</a:t>
            </a:r>
          </a:p>
        </p:txBody>
      </p:sp>
      <p:sp>
        <p:nvSpPr>
          <p:cNvPr id="6" name="Inhaltsplatzhalter 5"/>
          <p:cNvSpPr>
            <a:spLocks noGrp="1"/>
          </p:cNvSpPr>
          <p:nvPr/>
        </p:nvSpPr>
        <p:spPr>
          <a:xfrm>
            <a:off x="7301857" y="2303462"/>
            <a:ext cx="4649787" cy="3030538"/>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dirty="0" err="1">
                <a:solidFill>
                  <a:schemeClr val="tx1"/>
                </a:solidFill>
              </a:rPr>
              <a:t>Weathering</a:t>
            </a:r>
            <a:r>
              <a:rPr lang="de-DE" dirty="0">
                <a:solidFill>
                  <a:schemeClr val="tx1"/>
                </a:solidFill>
              </a:rPr>
              <a:t> </a:t>
            </a:r>
            <a:r>
              <a:rPr lang="de-DE" dirty="0" err="1">
                <a:solidFill>
                  <a:schemeClr val="tx1"/>
                </a:solidFill>
              </a:rPr>
              <a:t>with</a:t>
            </a:r>
            <a:r>
              <a:rPr lang="de-DE" dirty="0">
                <a:solidFill>
                  <a:schemeClr val="tx1"/>
                </a:solidFill>
              </a:rPr>
              <a:t> xenon-</a:t>
            </a:r>
            <a:r>
              <a:rPr lang="de-DE" dirty="0" err="1">
                <a:solidFill>
                  <a:schemeClr val="tx1"/>
                </a:solidFill>
              </a:rPr>
              <a:t>arc</a:t>
            </a:r>
            <a:r>
              <a:rPr lang="de-DE" dirty="0">
                <a:solidFill>
                  <a:schemeClr val="tx1"/>
                </a:solidFill>
              </a:rPr>
              <a:t> </a:t>
            </a:r>
            <a:r>
              <a:rPr lang="de-DE" dirty="0" err="1">
                <a:solidFill>
                  <a:schemeClr val="tx1"/>
                </a:solidFill>
              </a:rPr>
              <a:t>weathering</a:t>
            </a:r>
            <a:r>
              <a:rPr lang="de-DE" dirty="0">
                <a:solidFill>
                  <a:schemeClr val="tx1"/>
                </a:solidFill>
              </a:rPr>
              <a:t> </a:t>
            </a:r>
            <a:r>
              <a:rPr lang="de-DE" dirty="0" err="1">
                <a:solidFill>
                  <a:schemeClr val="tx1"/>
                </a:solidFill>
              </a:rPr>
              <a:t>device</a:t>
            </a:r>
            <a:endParaRPr lang="de-DE" dirty="0">
              <a:solidFill>
                <a:schemeClr val="tx1"/>
              </a:solidFill>
            </a:endParaRPr>
          </a:p>
          <a:p>
            <a:r>
              <a:rPr lang="de-DE" dirty="0" err="1">
                <a:solidFill>
                  <a:schemeClr val="tx1"/>
                </a:solidFill>
              </a:rPr>
              <a:t>Defined</a:t>
            </a:r>
            <a:r>
              <a:rPr lang="de-DE" dirty="0">
                <a:solidFill>
                  <a:schemeClr val="tx1"/>
                </a:solidFill>
              </a:rPr>
              <a:t> time </a:t>
            </a:r>
            <a:r>
              <a:rPr lang="de-DE" dirty="0" err="1">
                <a:solidFill>
                  <a:schemeClr val="tx1"/>
                </a:solidFill>
              </a:rPr>
              <a:t>of</a:t>
            </a:r>
            <a:r>
              <a:rPr lang="de-DE" dirty="0">
                <a:solidFill>
                  <a:schemeClr val="tx1"/>
                </a:solidFill>
              </a:rPr>
              <a:t> 500 h</a:t>
            </a:r>
          </a:p>
          <a:p>
            <a:r>
              <a:rPr lang="de-DE" dirty="0">
                <a:solidFill>
                  <a:schemeClr val="tx1"/>
                </a:solidFill>
              </a:rPr>
              <a:t>Evaluation </a:t>
            </a:r>
            <a:r>
              <a:rPr lang="de-DE" dirty="0" err="1">
                <a:solidFill>
                  <a:schemeClr val="tx1"/>
                </a:solidFill>
              </a:rPr>
              <a:t>by</a:t>
            </a:r>
            <a:r>
              <a:rPr lang="de-DE" dirty="0">
                <a:solidFill>
                  <a:schemeClr val="tx1"/>
                </a:solidFill>
              </a:rPr>
              <a:t> </a:t>
            </a:r>
            <a:r>
              <a:rPr lang="de-DE" dirty="0" err="1">
                <a:solidFill>
                  <a:schemeClr val="tx1"/>
                </a:solidFill>
              </a:rPr>
              <a:t>set</a:t>
            </a:r>
            <a:r>
              <a:rPr lang="de-DE" dirty="0">
                <a:solidFill>
                  <a:schemeClr val="tx1"/>
                </a:solidFill>
              </a:rPr>
              <a:t> </a:t>
            </a:r>
            <a:r>
              <a:rPr lang="de-DE" dirty="0" err="1">
                <a:solidFill>
                  <a:schemeClr val="tx1"/>
                </a:solidFill>
              </a:rPr>
              <a:t>up</a:t>
            </a:r>
            <a:r>
              <a:rPr lang="de-DE" dirty="0">
                <a:solidFill>
                  <a:schemeClr val="tx1"/>
                </a:solidFill>
              </a:rPr>
              <a:t> </a:t>
            </a:r>
            <a:r>
              <a:rPr lang="de-DE" dirty="0" err="1">
                <a:solidFill>
                  <a:schemeClr val="tx1"/>
                </a:solidFill>
              </a:rPr>
              <a:t>minimum</a:t>
            </a:r>
            <a:r>
              <a:rPr lang="de-DE" dirty="0">
                <a:solidFill>
                  <a:schemeClr val="tx1"/>
                </a:solidFill>
              </a:rPr>
              <a:t> </a:t>
            </a:r>
            <a:r>
              <a:rPr lang="de-DE" dirty="0" err="1">
                <a:solidFill>
                  <a:schemeClr val="tx1"/>
                </a:solidFill>
              </a:rPr>
              <a:t>level</a:t>
            </a:r>
            <a:r>
              <a:rPr lang="de-DE" dirty="0">
                <a:solidFill>
                  <a:schemeClr val="tx1"/>
                </a:solidFill>
              </a:rPr>
              <a:t> </a:t>
            </a:r>
            <a:r>
              <a:rPr lang="de-DE" dirty="0" err="1">
                <a:solidFill>
                  <a:schemeClr val="tx1"/>
                </a:solidFill>
              </a:rPr>
              <a:t>for</a:t>
            </a:r>
            <a:r>
              <a:rPr lang="de-DE" dirty="0">
                <a:solidFill>
                  <a:schemeClr val="tx1"/>
                </a:solidFill>
              </a:rPr>
              <a:t> </a:t>
            </a:r>
            <a:r>
              <a:rPr lang="de-DE" dirty="0" err="1">
                <a:solidFill>
                  <a:schemeClr val="tx1"/>
                </a:solidFill>
              </a:rPr>
              <a:t>specific</a:t>
            </a:r>
            <a:r>
              <a:rPr lang="de-DE" dirty="0">
                <a:solidFill>
                  <a:schemeClr val="tx1"/>
                </a:solidFill>
              </a:rPr>
              <a:t> </a:t>
            </a:r>
            <a:r>
              <a:rPr lang="de-DE" dirty="0" err="1">
                <a:solidFill>
                  <a:schemeClr val="tx1"/>
                </a:solidFill>
              </a:rPr>
              <a:t>coefficient</a:t>
            </a:r>
            <a:r>
              <a:rPr lang="de-DE" dirty="0">
                <a:solidFill>
                  <a:schemeClr val="tx1"/>
                </a:solidFill>
              </a:rPr>
              <a:t> </a:t>
            </a:r>
            <a:r>
              <a:rPr lang="de-DE" dirty="0" err="1">
                <a:solidFill>
                  <a:schemeClr val="tx1"/>
                </a:solidFill>
              </a:rPr>
              <a:t>of</a:t>
            </a:r>
            <a:r>
              <a:rPr lang="de-DE" dirty="0">
                <a:solidFill>
                  <a:schemeClr val="tx1"/>
                </a:solidFill>
              </a:rPr>
              <a:t> </a:t>
            </a:r>
            <a:r>
              <a:rPr lang="de-DE" dirty="0" err="1">
                <a:solidFill>
                  <a:schemeClr val="tx1"/>
                </a:solidFill>
              </a:rPr>
              <a:t>retroreflection</a:t>
            </a:r>
            <a:r>
              <a:rPr lang="de-DE" dirty="0">
                <a:solidFill>
                  <a:schemeClr val="tx1"/>
                </a:solidFill>
              </a:rPr>
              <a:t> at 80% </a:t>
            </a:r>
            <a:r>
              <a:rPr lang="de-DE" dirty="0" err="1">
                <a:solidFill>
                  <a:schemeClr val="tx1"/>
                </a:solidFill>
              </a:rPr>
              <a:t>of</a:t>
            </a:r>
            <a:r>
              <a:rPr lang="de-DE" dirty="0">
                <a:solidFill>
                  <a:schemeClr val="tx1"/>
                </a:solidFill>
              </a:rPr>
              <a:t> </a:t>
            </a:r>
            <a:r>
              <a:rPr lang="de-DE" dirty="0" err="1">
                <a:solidFill>
                  <a:schemeClr val="tx1"/>
                </a:solidFill>
              </a:rPr>
              <a:t>required</a:t>
            </a:r>
            <a:r>
              <a:rPr lang="de-DE" dirty="0">
                <a:solidFill>
                  <a:schemeClr val="tx1"/>
                </a:solidFill>
              </a:rPr>
              <a:t> </a:t>
            </a:r>
            <a:r>
              <a:rPr lang="de-DE" dirty="0" err="1">
                <a:solidFill>
                  <a:schemeClr val="tx1"/>
                </a:solidFill>
              </a:rPr>
              <a:t>values</a:t>
            </a:r>
            <a:endParaRPr lang="de-DE" dirty="0">
              <a:solidFill>
                <a:schemeClr val="tx1"/>
              </a:solidFill>
            </a:endParaRPr>
          </a:p>
          <a:p>
            <a:r>
              <a:rPr lang="de-DE" dirty="0">
                <a:solidFill>
                  <a:schemeClr val="tx1"/>
                </a:solidFill>
              </a:rPr>
              <a:t>Evaluation </a:t>
            </a:r>
            <a:r>
              <a:rPr lang="de-DE" dirty="0" err="1">
                <a:solidFill>
                  <a:schemeClr val="tx1"/>
                </a:solidFill>
              </a:rPr>
              <a:t>of</a:t>
            </a:r>
            <a:r>
              <a:rPr lang="de-DE" dirty="0">
                <a:solidFill>
                  <a:schemeClr val="tx1"/>
                </a:solidFill>
              </a:rPr>
              <a:t> </a:t>
            </a:r>
            <a:r>
              <a:rPr lang="de-DE" dirty="0" err="1">
                <a:solidFill>
                  <a:schemeClr val="tx1"/>
                </a:solidFill>
              </a:rPr>
              <a:t>colour</a:t>
            </a:r>
            <a:r>
              <a:rPr lang="de-DE" dirty="0">
                <a:solidFill>
                  <a:schemeClr val="tx1"/>
                </a:solidFill>
              </a:rPr>
              <a:t> </a:t>
            </a:r>
            <a:r>
              <a:rPr lang="de-DE" dirty="0" err="1">
                <a:solidFill>
                  <a:schemeClr val="tx1"/>
                </a:solidFill>
              </a:rPr>
              <a:t>as</a:t>
            </a:r>
            <a:r>
              <a:rPr lang="de-DE" dirty="0">
                <a:solidFill>
                  <a:schemeClr val="tx1"/>
                </a:solidFill>
              </a:rPr>
              <a:t> </a:t>
            </a:r>
            <a:r>
              <a:rPr lang="de-DE" dirty="0" err="1">
                <a:solidFill>
                  <a:schemeClr val="tx1"/>
                </a:solidFill>
              </a:rPr>
              <a:t>defined</a:t>
            </a:r>
            <a:r>
              <a:rPr lang="de-DE" dirty="0">
                <a:solidFill>
                  <a:schemeClr val="tx1"/>
                </a:solidFill>
              </a:rPr>
              <a:t> in R48</a:t>
            </a:r>
          </a:p>
        </p:txBody>
      </p:sp>
      <p:sp>
        <p:nvSpPr>
          <p:cNvPr id="8" name="Freccia a destra 7">
            <a:extLst>
              <a:ext uri="{FF2B5EF4-FFF2-40B4-BE49-F238E27FC236}">
                <a16:creationId xmlns:a16="http://schemas.microsoft.com/office/drawing/2014/main" id="{5B170EC6-CD90-4433-BC20-DD5D13FE0248}"/>
              </a:ext>
            </a:extLst>
          </p:cNvPr>
          <p:cNvSpPr/>
          <p:nvPr/>
        </p:nvSpPr>
        <p:spPr>
          <a:xfrm>
            <a:off x="5455056" y="2690320"/>
            <a:ext cx="1674545" cy="712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Replaced</a:t>
            </a:r>
            <a:r>
              <a:rPr lang="it-IT" dirty="0"/>
              <a:t> by</a:t>
            </a:r>
          </a:p>
        </p:txBody>
      </p:sp>
      <p:sp>
        <p:nvSpPr>
          <p:cNvPr id="10" name="Rettangolo 9">
            <a:extLst>
              <a:ext uri="{FF2B5EF4-FFF2-40B4-BE49-F238E27FC236}">
                <a16:creationId xmlns:a16="http://schemas.microsoft.com/office/drawing/2014/main" id="{4146490E-3DFE-4DEE-AC0B-BB3497EA0807}"/>
              </a:ext>
            </a:extLst>
          </p:cNvPr>
          <p:cNvSpPr/>
          <p:nvPr/>
        </p:nvSpPr>
        <p:spPr>
          <a:xfrm>
            <a:off x="319177" y="2080879"/>
            <a:ext cx="4989995" cy="2197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CF71C9BF-B9BD-4FCE-9CBE-2A3852337C2B}"/>
              </a:ext>
            </a:extLst>
          </p:cNvPr>
          <p:cNvSpPr/>
          <p:nvPr/>
        </p:nvSpPr>
        <p:spPr>
          <a:xfrm>
            <a:off x="7207567" y="1724853"/>
            <a:ext cx="4744078" cy="3287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D42E9BEE-252E-414D-A2B4-38746DD4CD83}"/>
              </a:ext>
            </a:extLst>
          </p:cNvPr>
          <p:cNvSpPr txBox="1"/>
          <p:nvPr/>
        </p:nvSpPr>
        <p:spPr>
          <a:xfrm>
            <a:off x="319177" y="5463396"/>
            <a:ext cx="6982680" cy="646331"/>
          </a:xfrm>
          <a:prstGeom prst="rect">
            <a:avLst/>
          </a:prstGeom>
          <a:noFill/>
        </p:spPr>
        <p:txBody>
          <a:bodyPr wrap="square">
            <a:spAutoFit/>
          </a:bodyPr>
          <a:lstStyle/>
          <a:p>
            <a:r>
              <a:rPr lang="de-DE" b="1" dirty="0" err="1">
                <a:solidFill>
                  <a:schemeClr val="tx1"/>
                </a:solidFill>
              </a:rPr>
              <a:t>Justification</a:t>
            </a:r>
            <a:endParaRPr lang="de-DE" b="1" dirty="0">
              <a:solidFill>
                <a:schemeClr val="tx1"/>
              </a:solidFill>
            </a:endParaRPr>
          </a:p>
          <a:p>
            <a:r>
              <a:rPr lang="de-DE" dirty="0">
                <a:solidFill>
                  <a:schemeClr val="tx1"/>
                </a:solidFill>
              </a:rPr>
              <a:t>State-</a:t>
            </a:r>
            <a:r>
              <a:rPr lang="de-DE" dirty="0" err="1">
                <a:solidFill>
                  <a:schemeClr val="tx1"/>
                </a:solidFill>
              </a:rPr>
              <a:t>of</a:t>
            </a:r>
            <a:r>
              <a:rPr lang="de-DE" dirty="0">
                <a:solidFill>
                  <a:schemeClr val="tx1"/>
                </a:solidFill>
              </a:rPr>
              <a:t>-</a:t>
            </a:r>
            <a:r>
              <a:rPr lang="de-DE" dirty="0" err="1">
                <a:solidFill>
                  <a:schemeClr val="tx1"/>
                </a:solidFill>
              </a:rPr>
              <a:t>the</a:t>
            </a:r>
            <a:r>
              <a:rPr lang="de-DE" dirty="0">
                <a:solidFill>
                  <a:schemeClr val="tx1"/>
                </a:solidFill>
              </a:rPr>
              <a:t>-art </a:t>
            </a:r>
            <a:r>
              <a:rPr lang="de-DE" dirty="0" err="1">
                <a:solidFill>
                  <a:schemeClr val="tx1"/>
                </a:solidFill>
              </a:rPr>
              <a:t>test</a:t>
            </a:r>
            <a:r>
              <a:rPr lang="de-DE" dirty="0">
                <a:solidFill>
                  <a:schemeClr val="tx1"/>
                </a:solidFill>
              </a:rPr>
              <a:t>, </a:t>
            </a:r>
            <a:r>
              <a:rPr lang="de-DE" dirty="0" err="1">
                <a:solidFill>
                  <a:schemeClr val="tx1"/>
                </a:solidFill>
              </a:rPr>
              <a:t>defined</a:t>
            </a:r>
            <a:r>
              <a:rPr lang="de-DE" dirty="0">
                <a:solidFill>
                  <a:schemeClr val="tx1"/>
                </a:solidFill>
              </a:rPr>
              <a:t> </a:t>
            </a:r>
            <a:r>
              <a:rPr lang="de-DE" dirty="0" err="1">
                <a:solidFill>
                  <a:schemeClr val="tx1"/>
                </a:solidFill>
              </a:rPr>
              <a:t>parameters</a:t>
            </a:r>
            <a:r>
              <a:rPr lang="de-DE" dirty="0">
                <a:solidFill>
                  <a:schemeClr val="tx1"/>
                </a:solidFill>
              </a:rPr>
              <a:t> in </a:t>
            </a:r>
            <a:r>
              <a:rPr lang="de-DE" dirty="0" err="1">
                <a:solidFill>
                  <a:schemeClr val="tx1"/>
                </a:solidFill>
              </a:rPr>
              <a:t>referenced</a:t>
            </a:r>
            <a:r>
              <a:rPr lang="de-DE" dirty="0">
                <a:solidFill>
                  <a:schemeClr val="tx1"/>
                </a:solidFill>
              </a:rPr>
              <a:t> ISO 4892-2:2013</a:t>
            </a:r>
          </a:p>
        </p:txBody>
      </p:sp>
    </p:spTree>
    <p:extLst>
      <p:ext uri="{BB962C8B-B14F-4D97-AF65-F5344CB8AC3E}">
        <p14:creationId xmlns:p14="http://schemas.microsoft.com/office/powerpoint/2010/main" val="273025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nvSpPr>
        <p:spPr>
          <a:xfrm>
            <a:off x="418202" y="1837306"/>
            <a:ext cx="8534400" cy="3615267"/>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de-DE" b="1" dirty="0">
                <a:solidFill>
                  <a:schemeClr val="tx1"/>
                </a:solidFill>
              </a:rPr>
              <a:t>Method </a:t>
            </a:r>
            <a:r>
              <a:rPr lang="de-DE" b="1" u="sng" dirty="0" err="1">
                <a:solidFill>
                  <a:schemeClr val="tx1"/>
                </a:solidFill>
              </a:rPr>
              <a:t>applicable</a:t>
            </a:r>
            <a:r>
              <a:rPr lang="de-DE" b="1" dirty="0">
                <a:solidFill>
                  <a:schemeClr val="tx1"/>
                </a:solidFill>
              </a:rPr>
              <a:t> </a:t>
            </a:r>
            <a:r>
              <a:rPr lang="de-DE" b="1" dirty="0" err="1">
                <a:solidFill>
                  <a:schemeClr val="tx1"/>
                </a:solidFill>
              </a:rPr>
              <a:t>for</a:t>
            </a:r>
            <a:r>
              <a:rPr lang="de-DE" b="1" dirty="0">
                <a:solidFill>
                  <a:schemeClr val="tx1"/>
                </a:solidFill>
              </a:rPr>
              <a:t> retro-</a:t>
            </a:r>
            <a:r>
              <a:rPr lang="de-DE" b="1" dirty="0" err="1">
                <a:solidFill>
                  <a:schemeClr val="tx1"/>
                </a:solidFill>
              </a:rPr>
              <a:t>reflective</a:t>
            </a:r>
            <a:r>
              <a:rPr lang="de-DE" b="1" dirty="0">
                <a:solidFill>
                  <a:schemeClr val="tx1"/>
                </a:solidFill>
              </a:rPr>
              <a:t> </a:t>
            </a:r>
            <a:r>
              <a:rPr lang="de-DE" b="1" dirty="0" err="1">
                <a:solidFill>
                  <a:schemeClr val="tx1"/>
                </a:solidFill>
              </a:rPr>
              <a:t>sheeting</a:t>
            </a:r>
            <a:r>
              <a:rPr lang="de-DE" b="1" dirty="0">
                <a:solidFill>
                  <a:schemeClr val="tx1"/>
                </a:solidFill>
              </a:rPr>
              <a:t> material </a:t>
            </a:r>
            <a:r>
              <a:rPr lang="de-DE" b="1" dirty="0" err="1">
                <a:solidFill>
                  <a:schemeClr val="tx1"/>
                </a:solidFill>
              </a:rPr>
              <a:t>used</a:t>
            </a:r>
            <a:r>
              <a:rPr lang="de-DE" b="1" dirty="0">
                <a:solidFill>
                  <a:schemeClr val="tx1"/>
                </a:solidFill>
              </a:rPr>
              <a:t> </a:t>
            </a:r>
            <a:r>
              <a:rPr lang="de-DE" b="1" dirty="0" err="1">
                <a:solidFill>
                  <a:schemeClr val="tx1"/>
                </a:solidFill>
              </a:rPr>
              <a:t>for</a:t>
            </a:r>
            <a:endParaRPr lang="de-DE" b="1" dirty="0">
              <a:solidFill>
                <a:schemeClr val="tx1"/>
              </a:solidFill>
            </a:endParaRPr>
          </a:p>
          <a:p>
            <a:pPr lvl="1"/>
            <a:r>
              <a:rPr lang="de-DE" dirty="0">
                <a:solidFill>
                  <a:schemeClr val="tx1"/>
                </a:solidFill>
              </a:rPr>
              <a:t>Retro-</a:t>
            </a:r>
            <a:r>
              <a:rPr lang="de-DE" dirty="0" err="1">
                <a:solidFill>
                  <a:schemeClr val="tx1"/>
                </a:solidFill>
              </a:rPr>
              <a:t>reflective</a:t>
            </a:r>
            <a:r>
              <a:rPr lang="de-DE" dirty="0">
                <a:solidFill>
                  <a:schemeClr val="tx1"/>
                </a:solidFill>
              </a:rPr>
              <a:t> </a:t>
            </a:r>
            <a:r>
              <a:rPr lang="de-DE" dirty="0" err="1">
                <a:solidFill>
                  <a:schemeClr val="tx1"/>
                </a:solidFill>
              </a:rPr>
              <a:t>markings</a:t>
            </a:r>
            <a:r>
              <a:rPr lang="de-DE" dirty="0">
                <a:solidFill>
                  <a:schemeClr val="tx1"/>
                </a:solidFill>
              </a:rPr>
              <a:t> </a:t>
            </a:r>
            <a:r>
              <a:rPr lang="de-DE" dirty="0" err="1">
                <a:solidFill>
                  <a:schemeClr val="tx1"/>
                </a:solidFill>
              </a:rPr>
              <a:t>of</a:t>
            </a:r>
            <a:endParaRPr lang="de-DE" dirty="0">
              <a:solidFill>
                <a:schemeClr val="tx1"/>
              </a:solidFill>
            </a:endParaRPr>
          </a:p>
          <a:p>
            <a:pPr lvl="1"/>
            <a:r>
              <a:rPr lang="de-DE" dirty="0" err="1">
                <a:solidFill>
                  <a:schemeClr val="tx1"/>
                </a:solidFill>
              </a:rPr>
              <a:t>Classes</a:t>
            </a:r>
            <a:r>
              <a:rPr lang="de-DE" dirty="0">
                <a:solidFill>
                  <a:schemeClr val="tx1"/>
                </a:solidFill>
              </a:rPr>
              <a:t> C, D, E, F</a:t>
            </a:r>
          </a:p>
          <a:p>
            <a:pPr lvl="1"/>
            <a:r>
              <a:rPr lang="de-DE" dirty="0" err="1">
                <a:solidFill>
                  <a:schemeClr val="tx1"/>
                </a:solidFill>
              </a:rPr>
              <a:t>Classes</a:t>
            </a:r>
            <a:r>
              <a:rPr lang="de-DE" dirty="0">
                <a:solidFill>
                  <a:schemeClr val="tx1"/>
                </a:solidFill>
              </a:rPr>
              <a:t> 1, 2, 3, 4, 5</a:t>
            </a:r>
          </a:p>
          <a:p>
            <a:pPr lvl="1"/>
            <a:r>
              <a:rPr lang="de-DE" dirty="0" err="1">
                <a:solidFill>
                  <a:schemeClr val="tx1"/>
                </a:solidFill>
              </a:rPr>
              <a:t>and</a:t>
            </a:r>
            <a:r>
              <a:rPr lang="de-DE" dirty="0">
                <a:solidFill>
                  <a:schemeClr val="tx1"/>
                </a:solidFill>
              </a:rPr>
              <a:t> SMV Class 1 </a:t>
            </a:r>
            <a:r>
              <a:rPr lang="de-DE" dirty="0" err="1">
                <a:solidFill>
                  <a:schemeClr val="tx1"/>
                </a:solidFill>
              </a:rPr>
              <a:t>and</a:t>
            </a:r>
            <a:r>
              <a:rPr lang="de-DE" dirty="0">
                <a:solidFill>
                  <a:schemeClr val="tx1"/>
                </a:solidFill>
              </a:rPr>
              <a:t> 2</a:t>
            </a:r>
          </a:p>
          <a:p>
            <a:pPr lvl="1"/>
            <a:endParaRPr lang="de-DE" dirty="0">
              <a:solidFill>
                <a:schemeClr val="tx1"/>
              </a:solidFill>
            </a:endParaRPr>
          </a:p>
          <a:p>
            <a:r>
              <a:rPr lang="de-DE" b="1" dirty="0">
                <a:solidFill>
                  <a:schemeClr val="tx1"/>
                </a:solidFill>
              </a:rPr>
              <a:t>Method </a:t>
            </a:r>
            <a:r>
              <a:rPr lang="de-DE" b="1" u="sng" dirty="0">
                <a:solidFill>
                  <a:schemeClr val="tx1"/>
                </a:solidFill>
              </a:rPr>
              <a:t>NOT </a:t>
            </a:r>
            <a:r>
              <a:rPr lang="de-DE" b="1" u="sng" dirty="0" err="1">
                <a:solidFill>
                  <a:schemeClr val="tx1"/>
                </a:solidFill>
              </a:rPr>
              <a:t>applicable</a:t>
            </a:r>
            <a:r>
              <a:rPr lang="de-DE" b="1" dirty="0">
                <a:solidFill>
                  <a:schemeClr val="tx1"/>
                </a:solidFill>
              </a:rPr>
              <a:t> </a:t>
            </a:r>
            <a:r>
              <a:rPr lang="de-DE" b="1" dirty="0" err="1">
                <a:solidFill>
                  <a:schemeClr val="tx1"/>
                </a:solidFill>
              </a:rPr>
              <a:t>for</a:t>
            </a:r>
            <a:r>
              <a:rPr lang="de-DE" b="1" dirty="0">
                <a:solidFill>
                  <a:schemeClr val="tx1"/>
                </a:solidFill>
              </a:rPr>
              <a:t> retro-</a:t>
            </a:r>
            <a:r>
              <a:rPr lang="de-DE" b="1" dirty="0" err="1">
                <a:solidFill>
                  <a:schemeClr val="tx1"/>
                </a:solidFill>
              </a:rPr>
              <a:t>reflectors</a:t>
            </a:r>
            <a:r>
              <a:rPr lang="de-DE" b="1" dirty="0">
                <a:solidFill>
                  <a:schemeClr val="tx1"/>
                </a:solidFill>
              </a:rPr>
              <a:t> </a:t>
            </a:r>
            <a:r>
              <a:rPr lang="de-DE" b="1" dirty="0" err="1">
                <a:solidFill>
                  <a:schemeClr val="tx1"/>
                </a:solidFill>
              </a:rPr>
              <a:t>of</a:t>
            </a:r>
            <a:endParaRPr lang="de-DE" b="1" dirty="0">
              <a:solidFill>
                <a:schemeClr val="tx1"/>
              </a:solidFill>
            </a:endParaRPr>
          </a:p>
          <a:p>
            <a:pPr lvl="1"/>
            <a:r>
              <a:rPr lang="de-DE" dirty="0">
                <a:solidFill>
                  <a:schemeClr val="tx1"/>
                </a:solidFill>
              </a:rPr>
              <a:t>Classes IA, IB, IIIA, IIIB and IVA</a:t>
            </a:r>
          </a:p>
          <a:p>
            <a:pPr lvl="1"/>
            <a:r>
              <a:rPr lang="de-DE" dirty="0" err="1">
                <a:solidFill>
                  <a:schemeClr val="tx1"/>
                </a:solidFill>
              </a:rPr>
              <a:t>Advance</a:t>
            </a:r>
            <a:r>
              <a:rPr lang="de-DE" dirty="0">
                <a:solidFill>
                  <a:schemeClr val="tx1"/>
                </a:solidFill>
              </a:rPr>
              <a:t> </a:t>
            </a:r>
            <a:r>
              <a:rPr lang="de-DE" dirty="0" err="1">
                <a:solidFill>
                  <a:schemeClr val="tx1"/>
                </a:solidFill>
              </a:rPr>
              <a:t>Warning</a:t>
            </a:r>
            <a:r>
              <a:rPr lang="de-DE" dirty="0">
                <a:solidFill>
                  <a:schemeClr val="tx1"/>
                </a:solidFill>
              </a:rPr>
              <a:t> </a:t>
            </a:r>
            <a:r>
              <a:rPr lang="de-DE" dirty="0" err="1">
                <a:solidFill>
                  <a:schemeClr val="tx1"/>
                </a:solidFill>
              </a:rPr>
              <a:t>Triangle</a:t>
            </a:r>
            <a:r>
              <a:rPr lang="de-DE" dirty="0">
                <a:solidFill>
                  <a:schemeClr val="tx1"/>
                </a:solidFill>
              </a:rPr>
              <a:t> </a:t>
            </a:r>
            <a:r>
              <a:rPr lang="de-DE" dirty="0" err="1">
                <a:solidFill>
                  <a:schemeClr val="tx1"/>
                </a:solidFill>
              </a:rPr>
              <a:t>of</a:t>
            </a:r>
            <a:r>
              <a:rPr lang="de-DE" dirty="0">
                <a:solidFill>
                  <a:schemeClr val="tx1"/>
                </a:solidFill>
              </a:rPr>
              <a:t> Type 1 </a:t>
            </a:r>
            <a:r>
              <a:rPr lang="de-DE" dirty="0" err="1">
                <a:solidFill>
                  <a:schemeClr val="tx1"/>
                </a:solidFill>
              </a:rPr>
              <a:t>and</a:t>
            </a:r>
            <a:r>
              <a:rPr lang="de-DE" dirty="0">
                <a:solidFill>
                  <a:schemeClr val="tx1"/>
                </a:solidFill>
              </a:rPr>
              <a:t> 2</a:t>
            </a:r>
          </a:p>
        </p:txBody>
      </p:sp>
      <p:sp>
        <p:nvSpPr>
          <p:cNvPr id="4" name="Titel 1">
            <a:extLst>
              <a:ext uri="{FF2B5EF4-FFF2-40B4-BE49-F238E27FC236}">
                <a16:creationId xmlns:a16="http://schemas.microsoft.com/office/drawing/2014/main" id="{500C2BEB-23ED-4D8C-93D6-C9C7DEA2AAB5}"/>
              </a:ext>
            </a:extLst>
          </p:cNvPr>
          <p:cNvSpPr>
            <a:spLocks noGrp="1"/>
          </p:cNvSpPr>
          <p:nvPr/>
        </p:nvSpPr>
        <p:spPr>
          <a:xfrm>
            <a:off x="236433" y="156667"/>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b="1" dirty="0"/>
              <a:t>Resistance </a:t>
            </a:r>
            <a:r>
              <a:rPr lang="de-DE" b="1" dirty="0" err="1"/>
              <a:t>to</a:t>
            </a:r>
            <a:r>
              <a:rPr lang="de-DE" b="1" dirty="0"/>
              <a:t> </a:t>
            </a:r>
            <a:r>
              <a:rPr lang="de-DE" b="1" dirty="0" err="1"/>
              <a:t>weathering</a:t>
            </a:r>
            <a:endParaRPr lang="de-DE" b="1" dirty="0"/>
          </a:p>
        </p:txBody>
      </p:sp>
    </p:spTree>
    <p:extLst>
      <p:ext uri="{BB962C8B-B14F-4D97-AF65-F5344CB8AC3E}">
        <p14:creationId xmlns:p14="http://schemas.microsoft.com/office/powerpoint/2010/main" val="369461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txBox="1">
            <a:spLocks/>
          </p:cNvSpPr>
          <p:nvPr/>
        </p:nvSpPr>
        <p:spPr>
          <a:xfrm>
            <a:off x="360333" y="1996776"/>
            <a:ext cx="8534400" cy="3615267"/>
          </a:xfrm>
          <a:prstGeom prst="rect">
            <a:avLst/>
          </a:prstGeom>
        </p:spPr>
        <p:txBody>
          <a:bodyP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2000" b="1" dirty="0"/>
              <a:t>Adjustment </a:t>
            </a:r>
            <a:r>
              <a:rPr lang="de-DE" sz="2000" b="1" dirty="0" err="1"/>
              <a:t>of</a:t>
            </a:r>
            <a:r>
              <a:rPr lang="de-DE" sz="2000" b="1" dirty="0"/>
              <a:t> </a:t>
            </a:r>
            <a:r>
              <a:rPr lang="de-DE" sz="2000" b="1" dirty="0" err="1"/>
              <a:t>the</a:t>
            </a:r>
            <a:r>
              <a:rPr lang="de-DE" sz="2000" b="1" dirty="0"/>
              <a:t> </a:t>
            </a:r>
            <a:r>
              <a:rPr lang="de-DE" sz="2000" b="1" dirty="0" err="1"/>
              <a:t>sizes</a:t>
            </a:r>
            <a:r>
              <a:rPr lang="de-DE" sz="2000" b="1" dirty="0"/>
              <a:t> </a:t>
            </a:r>
            <a:r>
              <a:rPr lang="de-DE" sz="2000" b="1" dirty="0" err="1"/>
              <a:t>of</a:t>
            </a:r>
            <a:r>
              <a:rPr lang="de-DE" sz="2000" b="1" dirty="0"/>
              <a:t> </a:t>
            </a:r>
            <a:r>
              <a:rPr lang="de-DE" sz="2000" b="1" dirty="0" err="1"/>
              <a:t>the</a:t>
            </a:r>
            <a:r>
              <a:rPr lang="de-DE" sz="2000" b="1" dirty="0"/>
              <a:t> </a:t>
            </a:r>
            <a:r>
              <a:rPr lang="de-DE" sz="2000" b="1" dirty="0" err="1"/>
              <a:t>approval</a:t>
            </a:r>
            <a:r>
              <a:rPr lang="de-DE" sz="2000" b="1" dirty="0"/>
              <a:t> </a:t>
            </a:r>
            <a:r>
              <a:rPr lang="de-DE" sz="2000" b="1" dirty="0" err="1"/>
              <a:t>marks</a:t>
            </a:r>
            <a:endParaRPr lang="de-DE" sz="2000" b="1" dirty="0"/>
          </a:p>
          <a:p>
            <a:pPr lvl="1"/>
            <a:r>
              <a:rPr lang="en-GB" dirty="0"/>
              <a:t>In Table 1, to reduce the number of minimum sizes of “a”:</a:t>
            </a:r>
            <a:br>
              <a:rPr lang="en-GB" dirty="0"/>
            </a:br>
            <a:r>
              <a:rPr lang="en-GB" dirty="0"/>
              <a:t>- the value “4 mm” will become “5 mm”</a:t>
            </a:r>
            <a:br>
              <a:rPr lang="en-GB" dirty="0"/>
            </a:br>
            <a:r>
              <a:rPr lang="en-GB" dirty="0"/>
              <a:t>- the value “12 mm” will become “8 mm”</a:t>
            </a:r>
          </a:p>
          <a:p>
            <a:pPr lvl="1"/>
            <a:endParaRPr lang="de-DE" dirty="0"/>
          </a:p>
          <a:p>
            <a:r>
              <a:rPr lang="de-DE" sz="2000" b="1" dirty="0" err="1"/>
              <a:t>Changes</a:t>
            </a:r>
            <a:r>
              <a:rPr lang="de-DE" sz="2000" b="1" dirty="0"/>
              <a:t> in </a:t>
            </a:r>
            <a:r>
              <a:rPr lang="de-DE" sz="2000" b="1" dirty="0" err="1"/>
              <a:t>the</a:t>
            </a:r>
            <a:r>
              <a:rPr lang="de-DE" sz="2000" b="1" dirty="0"/>
              <a:t> </a:t>
            </a:r>
            <a:r>
              <a:rPr lang="de-DE" sz="2000" b="1" dirty="0" err="1"/>
              <a:t>examples</a:t>
            </a:r>
            <a:r>
              <a:rPr lang="de-DE" sz="2000" b="1" dirty="0"/>
              <a:t> </a:t>
            </a:r>
            <a:r>
              <a:rPr lang="de-DE" sz="2000" b="1" dirty="0" err="1"/>
              <a:t>of</a:t>
            </a:r>
            <a:r>
              <a:rPr lang="de-DE" sz="2000" b="1" dirty="0"/>
              <a:t> </a:t>
            </a:r>
            <a:r>
              <a:rPr lang="de-DE" sz="2000" b="1" dirty="0" err="1"/>
              <a:t>the</a:t>
            </a:r>
            <a:r>
              <a:rPr lang="de-DE" sz="2000" b="1" dirty="0"/>
              <a:t> </a:t>
            </a:r>
            <a:r>
              <a:rPr lang="de-DE" sz="2000" b="1" dirty="0" err="1"/>
              <a:t>approval</a:t>
            </a:r>
            <a:r>
              <a:rPr lang="de-DE" sz="2000" b="1" dirty="0"/>
              <a:t> </a:t>
            </a:r>
            <a:r>
              <a:rPr lang="de-DE" sz="2000" b="1" dirty="0" err="1"/>
              <a:t>markings</a:t>
            </a:r>
            <a:r>
              <a:rPr lang="de-DE" sz="2000" b="1" dirty="0"/>
              <a:t> </a:t>
            </a:r>
            <a:r>
              <a:rPr lang="de-DE" sz="2000" b="1" dirty="0" err="1"/>
              <a:t>arrangement</a:t>
            </a:r>
            <a:endParaRPr lang="de-DE" sz="2000" b="1" dirty="0"/>
          </a:p>
          <a:p>
            <a:pPr lvl="1"/>
            <a:r>
              <a:rPr lang="de-DE" dirty="0"/>
              <a:t>- Space </a:t>
            </a:r>
            <a:r>
              <a:rPr lang="de-DE" dirty="0" err="1"/>
              <a:t>removed</a:t>
            </a:r>
            <a:r>
              <a:rPr lang="de-DE" dirty="0"/>
              <a:t> </a:t>
            </a:r>
            <a:r>
              <a:rPr lang="de-DE" dirty="0" err="1"/>
              <a:t>for</a:t>
            </a:r>
            <a:r>
              <a:rPr lang="de-DE" dirty="0"/>
              <a:t> </a:t>
            </a:r>
            <a:r>
              <a:rPr lang="de-DE" dirty="0" err="1"/>
              <a:t>class</a:t>
            </a:r>
            <a:r>
              <a:rPr lang="de-DE" dirty="0"/>
              <a:t> IIIA</a:t>
            </a:r>
          </a:p>
          <a:p>
            <a:pPr lvl="1"/>
            <a:r>
              <a:rPr lang="de-DE" dirty="0"/>
              <a:t>- Size </a:t>
            </a:r>
            <a:r>
              <a:rPr lang="de-DE" dirty="0" err="1"/>
              <a:t>aligned</a:t>
            </a:r>
            <a:endParaRPr lang="de-DE" dirty="0"/>
          </a:p>
          <a:p>
            <a:pPr lvl="1"/>
            <a:r>
              <a:rPr lang="en-GB" dirty="0"/>
              <a:t>- “</a:t>
            </a:r>
            <a:r>
              <a:rPr lang="de-DE" dirty="0"/>
              <a:t>104R</a:t>
            </a:r>
            <a:r>
              <a:rPr lang="en-GB" dirty="0"/>
              <a:t>”</a:t>
            </a:r>
            <a:r>
              <a:rPr lang="de-DE" dirty="0"/>
              <a:t> </a:t>
            </a:r>
            <a:r>
              <a:rPr lang="de-DE" dirty="0" err="1"/>
              <a:t>removed</a:t>
            </a:r>
            <a:endParaRPr lang="de-DE" dirty="0"/>
          </a:p>
          <a:p>
            <a:pPr lvl="1"/>
            <a:r>
              <a:rPr lang="en-GB" dirty="0"/>
              <a:t>- “</a:t>
            </a:r>
            <a:r>
              <a:rPr lang="de-DE" dirty="0"/>
              <a:t>27R</a:t>
            </a:r>
            <a:r>
              <a:rPr lang="en-GB" dirty="0"/>
              <a:t>”</a:t>
            </a:r>
            <a:r>
              <a:rPr lang="de-DE" dirty="0"/>
              <a:t> </a:t>
            </a:r>
            <a:r>
              <a:rPr lang="de-DE" dirty="0" err="1"/>
              <a:t>replaced</a:t>
            </a:r>
            <a:r>
              <a:rPr lang="de-DE" dirty="0"/>
              <a:t> </a:t>
            </a:r>
            <a:r>
              <a:rPr lang="de-DE" dirty="0" err="1"/>
              <a:t>by</a:t>
            </a:r>
            <a:r>
              <a:rPr lang="de-DE" dirty="0"/>
              <a:t> WT</a:t>
            </a:r>
          </a:p>
        </p:txBody>
      </p:sp>
      <p:sp>
        <p:nvSpPr>
          <p:cNvPr id="4" name="Titel 1">
            <a:extLst>
              <a:ext uri="{FF2B5EF4-FFF2-40B4-BE49-F238E27FC236}">
                <a16:creationId xmlns:a16="http://schemas.microsoft.com/office/drawing/2014/main" id="{E9831B21-C66A-4408-B9B5-7C332FC0B957}"/>
              </a:ext>
            </a:extLst>
          </p:cNvPr>
          <p:cNvSpPr>
            <a:spLocks noGrp="1"/>
          </p:cNvSpPr>
          <p:nvPr/>
        </p:nvSpPr>
        <p:spPr>
          <a:xfrm>
            <a:off x="236433" y="156667"/>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b="1" dirty="0"/>
              <a:t>Arrangement </a:t>
            </a:r>
            <a:r>
              <a:rPr lang="de-DE" b="1" dirty="0" err="1"/>
              <a:t>of</a:t>
            </a:r>
            <a:r>
              <a:rPr lang="de-DE" b="1" dirty="0"/>
              <a:t> </a:t>
            </a:r>
            <a:r>
              <a:rPr lang="de-DE" b="1" dirty="0" err="1"/>
              <a:t>approval</a:t>
            </a:r>
            <a:r>
              <a:rPr lang="de-DE" b="1" dirty="0"/>
              <a:t> </a:t>
            </a:r>
            <a:r>
              <a:rPr lang="de-DE" b="1" dirty="0" err="1"/>
              <a:t>markings</a:t>
            </a:r>
            <a:endParaRPr lang="de-DE" b="1" dirty="0"/>
          </a:p>
        </p:txBody>
      </p:sp>
    </p:spTree>
    <p:extLst>
      <p:ext uri="{BB962C8B-B14F-4D97-AF65-F5344CB8AC3E}">
        <p14:creationId xmlns:p14="http://schemas.microsoft.com/office/powerpoint/2010/main" val="80002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10036360"/>
              </p:ext>
            </p:extLst>
          </p:nvPr>
        </p:nvGraphicFramePr>
        <p:xfrm>
          <a:off x="495301" y="702773"/>
          <a:ext cx="10680182" cy="5847515"/>
        </p:xfrm>
        <a:graphic>
          <a:graphicData uri="http://schemas.openxmlformats.org/drawingml/2006/table">
            <a:tbl>
              <a:tblPr firstRow="1" firstCol="1" bandRow="1">
                <a:tableStyleId>{2D5ABB26-0587-4C30-8999-92F81FD0307C}</a:tableStyleId>
              </a:tblPr>
              <a:tblGrid>
                <a:gridCol w="7001054">
                  <a:extLst>
                    <a:ext uri="{9D8B030D-6E8A-4147-A177-3AD203B41FA5}">
                      <a16:colId xmlns:a16="http://schemas.microsoft.com/office/drawing/2014/main" val="1217874773"/>
                    </a:ext>
                  </a:extLst>
                </a:gridCol>
                <a:gridCol w="1026543">
                  <a:extLst>
                    <a:ext uri="{9D8B030D-6E8A-4147-A177-3AD203B41FA5}">
                      <a16:colId xmlns:a16="http://schemas.microsoft.com/office/drawing/2014/main" val="2287319103"/>
                    </a:ext>
                  </a:extLst>
                </a:gridCol>
                <a:gridCol w="1725283">
                  <a:extLst>
                    <a:ext uri="{9D8B030D-6E8A-4147-A177-3AD203B41FA5}">
                      <a16:colId xmlns:a16="http://schemas.microsoft.com/office/drawing/2014/main" val="3819582580"/>
                    </a:ext>
                  </a:extLst>
                </a:gridCol>
                <a:gridCol w="927302">
                  <a:extLst>
                    <a:ext uri="{9D8B030D-6E8A-4147-A177-3AD203B41FA5}">
                      <a16:colId xmlns:a16="http://schemas.microsoft.com/office/drawing/2014/main" val="2182717428"/>
                    </a:ext>
                  </a:extLst>
                </a:gridCol>
              </a:tblGrid>
              <a:tr h="453264">
                <a:tc>
                  <a:txBody>
                    <a:bodyPr/>
                    <a:lstStyle/>
                    <a:p>
                      <a:pPr algn="ctr">
                        <a:lnSpc>
                          <a:spcPct val="100000"/>
                        </a:lnSpc>
                        <a:spcBef>
                          <a:spcPts val="0"/>
                        </a:spcBef>
                        <a:spcAft>
                          <a:spcPts val="0"/>
                        </a:spcAft>
                      </a:pPr>
                      <a:r>
                        <a:rPr lang="de-DE" sz="1400" b="1" dirty="0">
                          <a:effectLst/>
                        </a:rPr>
                        <a:t>Retro-</a:t>
                      </a:r>
                      <a:r>
                        <a:rPr lang="de-DE" sz="1400" b="1" dirty="0" err="1">
                          <a:effectLst/>
                        </a:rPr>
                        <a:t>reflective</a:t>
                      </a:r>
                      <a:r>
                        <a:rPr lang="de-DE" sz="1400" b="1" dirty="0">
                          <a:effectLst/>
                        </a:rPr>
                        <a:t> </a:t>
                      </a:r>
                      <a:r>
                        <a:rPr lang="de-DE" sz="1400" b="1" dirty="0" err="1">
                          <a:effectLst/>
                        </a:rPr>
                        <a:t>devices</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b="1" dirty="0">
                          <a:effectLst/>
                        </a:rPr>
                        <a:t>Symbol</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GB" sz="1400" b="1" dirty="0">
                          <a:effectLst/>
                        </a:rPr>
                        <a:t>Minimum “a” in </a:t>
                      </a:r>
                      <a:br>
                        <a:rPr lang="en-GB" sz="1400" b="1" dirty="0">
                          <a:effectLst/>
                        </a:rPr>
                      </a:br>
                      <a:r>
                        <a:rPr lang="en-GB" sz="1400" b="1" dirty="0">
                          <a:effectLst/>
                        </a:rPr>
                        <a:t>Annex 21 (in mm)</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b="1" dirty="0">
                          <a:effectLst/>
                        </a:rPr>
                        <a:t>Paragraph</a:t>
                      </a:r>
                      <a:endParaRPr lang="de-D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1250223"/>
                  </a:ext>
                </a:extLst>
              </a:tr>
              <a:tr h="304823">
                <a:tc>
                  <a:txBody>
                    <a:bodyPr/>
                    <a:lstStyle/>
                    <a:p>
                      <a:pPr marL="68580">
                        <a:lnSpc>
                          <a:spcPct val="100000"/>
                        </a:lnSpc>
                        <a:spcBef>
                          <a:spcPts val="0"/>
                        </a:spcBef>
                        <a:spcAft>
                          <a:spcPts val="0"/>
                        </a:spcAft>
                      </a:pPr>
                      <a:r>
                        <a:rPr lang="en-GB" sz="1400" dirty="0">
                          <a:effectLst/>
                        </a:rPr>
                        <a:t>Retro-reflector for motor vehicles </a:t>
                      </a:r>
                      <a:r>
                        <a:rPr lang="en-GB" sz="1200" dirty="0">
                          <a:effectLst/>
                        </a:rPr>
                        <a:t>(independent)</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IA</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666053"/>
                  </a:ext>
                </a:extLst>
              </a:tr>
              <a:tr h="333853">
                <a:tc>
                  <a:txBody>
                    <a:bodyPr/>
                    <a:lstStyle/>
                    <a:p>
                      <a:pPr marL="67310">
                        <a:lnSpc>
                          <a:spcPct val="100000"/>
                        </a:lnSpc>
                        <a:spcBef>
                          <a:spcPts val="0"/>
                        </a:spcBef>
                        <a:spcAft>
                          <a:spcPts val="0"/>
                        </a:spcAft>
                      </a:pPr>
                      <a:r>
                        <a:rPr lang="en-GB" sz="1400" dirty="0">
                          <a:effectLst/>
                        </a:rPr>
                        <a:t>Retro-reflector for motor vehicles </a:t>
                      </a:r>
                      <a:r>
                        <a:rPr lang="en-GB" sz="1200" dirty="0">
                          <a:effectLst/>
                        </a:rPr>
                        <a:t>(combined with other signal lamps which are not watertight)</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IB</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64338"/>
                  </a:ext>
                </a:extLst>
              </a:tr>
              <a:tr h="283051">
                <a:tc>
                  <a:txBody>
                    <a:bodyPr/>
                    <a:lstStyle/>
                    <a:p>
                      <a:pPr marL="67310">
                        <a:lnSpc>
                          <a:spcPct val="100000"/>
                        </a:lnSpc>
                        <a:spcBef>
                          <a:spcPts val="0"/>
                        </a:spcBef>
                        <a:spcAft>
                          <a:spcPts val="0"/>
                        </a:spcAft>
                      </a:pPr>
                      <a:r>
                        <a:rPr lang="en-GB" sz="1400" dirty="0">
                          <a:effectLst/>
                        </a:rPr>
                        <a:t>Retro-reflector for trailers </a:t>
                      </a:r>
                      <a:r>
                        <a:rPr lang="en-GB" sz="1200" dirty="0">
                          <a:effectLst/>
                        </a:rPr>
                        <a:t>(independent)</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IIIA</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7401451"/>
                  </a:ext>
                </a:extLst>
              </a:tr>
              <a:tr h="297565">
                <a:tc>
                  <a:txBody>
                    <a:bodyPr/>
                    <a:lstStyle/>
                    <a:p>
                      <a:pPr marL="67310">
                        <a:lnSpc>
                          <a:spcPct val="100000"/>
                        </a:lnSpc>
                        <a:spcBef>
                          <a:spcPts val="0"/>
                        </a:spcBef>
                        <a:spcAft>
                          <a:spcPts val="0"/>
                        </a:spcAft>
                      </a:pPr>
                      <a:r>
                        <a:rPr lang="en-GB" sz="1400" dirty="0">
                          <a:effectLst/>
                        </a:rPr>
                        <a:t>Retro-reflector for trailers </a:t>
                      </a:r>
                      <a:r>
                        <a:rPr lang="en-GB" sz="1200" dirty="0">
                          <a:effectLst/>
                        </a:rPr>
                        <a:t>(combined with other signal lamps which are not watertight)</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IIIB</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8459585"/>
                  </a:ext>
                </a:extLst>
              </a:tr>
              <a:tr h="275791">
                <a:tc>
                  <a:txBody>
                    <a:bodyPr/>
                    <a:lstStyle/>
                    <a:p>
                      <a:pPr marL="67310">
                        <a:lnSpc>
                          <a:spcPct val="100000"/>
                        </a:lnSpc>
                        <a:spcBef>
                          <a:spcPts val="0"/>
                        </a:spcBef>
                        <a:spcAft>
                          <a:spcPts val="0"/>
                        </a:spcAft>
                      </a:pPr>
                      <a:r>
                        <a:rPr lang="en-GB" sz="1400" dirty="0">
                          <a:effectLst/>
                        </a:rPr>
                        <a:t>Wide-angle retro reflector </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IVA</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14889"/>
                  </a:ext>
                </a:extLst>
              </a:tr>
              <a:tr h="275792">
                <a:tc>
                  <a:txBody>
                    <a:bodyPr/>
                    <a:lstStyle/>
                    <a:p>
                      <a:pPr marL="67310">
                        <a:lnSpc>
                          <a:spcPct val="100000"/>
                        </a:lnSpc>
                        <a:spcBef>
                          <a:spcPts val="0"/>
                        </a:spcBef>
                        <a:spcAft>
                          <a:spcPts val="0"/>
                        </a:spcAft>
                        <a:tabLst>
                          <a:tab pos="900430" algn="l"/>
                        </a:tabLst>
                      </a:pPr>
                      <a:r>
                        <a:rPr lang="en-GB" sz="1400" dirty="0" err="1">
                          <a:effectLst/>
                        </a:rPr>
                        <a:t>Conspicuity</a:t>
                      </a:r>
                      <a:r>
                        <a:rPr lang="en-GB" sz="1400" dirty="0">
                          <a:effectLst/>
                        </a:rPr>
                        <a:t> marking </a:t>
                      </a:r>
                      <a:r>
                        <a:rPr lang="en-GB" sz="1200" dirty="0">
                          <a:effectLst/>
                        </a:rPr>
                        <a:t>(material for contour/strip marking)</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C</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104760"/>
                  </a:ext>
                </a:extLst>
              </a:tr>
              <a:tr h="283050">
                <a:tc>
                  <a:txBody>
                    <a:bodyPr/>
                    <a:lstStyle/>
                    <a:p>
                      <a:pPr marL="67310">
                        <a:lnSpc>
                          <a:spcPct val="100000"/>
                        </a:lnSpc>
                        <a:spcBef>
                          <a:spcPts val="0"/>
                        </a:spcBef>
                        <a:spcAft>
                          <a:spcPts val="0"/>
                        </a:spcAft>
                      </a:pPr>
                      <a:r>
                        <a:rPr lang="en-GB" sz="1400" dirty="0">
                          <a:effectLst/>
                        </a:rPr>
                        <a:t>Conspicuity marking </a:t>
                      </a:r>
                      <a:r>
                        <a:rPr lang="en-GB" sz="1200" dirty="0">
                          <a:effectLst/>
                        </a:rPr>
                        <a:t>(material for distinctive markings/graphics intended for a limited area)</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D</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80146"/>
                  </a:ext>
                </a:extLst>
              </a:tr>
              <a:tr h="275792">
                <a:tc>
                  <a:txBody>
                    <a:bodyPr/>
                    <a:lstStyle/>
                    <a:p>
                      <a:pPr marL="67310">
                        <a:lnSpc>
                          <a:spcPct val="100000"/>
                        </a:lnSpc>
                        <a:spcBef>
                          <a:spcPts val="0"/>
                        </a:spcBef>
                        <a:spcAft>
                          <a:spcPts val="0"/>
                        </a:spcAft>
                      </a:pPr>
                      <a:r>
                        <a:rPr lang="en-GB" sz="1400" dirty="0">
                          <a:effectLst/>
                        </a:rPr>
                        <a:t>Conspicuity marking </a:t>
                      </a:r>
                      <a:r>
                        <a:rPr lang="en-GB" sz="1200" dirty="0">
                          <a:effectLst/>
                        </a:rPr>
                        <a:t>(material for distinctive markings/graphics intended for an extended area)</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E</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7023272"/>
                  </a:ext>
                </a:extLst>
              </a:tr>
              <a:tr h="465144">
                <a:tc>
                  <a:txBody>
                    <a:bodyPr/>
                    <a:lstStyle/>
                    <a:p>
                      <a:pPr marL="67310">
                        <a:lnSpc>
                          <a:spcPct val="100000"/>
                        </a:lnSpc>
                        <a:spcBef>
                          <a:spcPts val="0"/>
                        </a:spcBef>
                        <a:spcAft>
                          <a:spcPts val="0"/>
                        </a:spcAft>
                      </a:pPr>
                      <a:r>
                        <a:rPr lang="en-GB" sz="1400" dirty="0">
                          <a:effectLst/>
                        </a:rPr>
                        <a:t>Conspicuity marking </a:t>
                      </a:r>
                      <a:r>
                        <a:rPr lang="en-GB" sz="1200" dirty="0">
                          <a:effectLst/>
                        </a:rPr>
                        <a:t>(materials for distinctive markings or graphics as base or background in printing process for fully coloured logos and markings of class "E" in use which fulfil the requirements of class "D" materials)</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D/E</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26146"/>
                  </a:ext>
                </a:extLst>
              </a:tr>
              <a:tr h="261276">
                <a:tc>
                  <a:txBody>
                    <a:bodyPr/>
                    <a:lstStyle/>
                    <a:p>
                      <a:pPr marL="67310">
                        <a:lnSpc>
                          <a:spcPct val="100000"/>
                        </a:lnSpc>
                        <a:spcBef>
                          <a:spcPts val="0"/>
                        </a:spcBef>
                        <a:spcAft>
                          <a:spcPts val="0"/>
                        </a:spcAft>
                      </a:pPr>
                      <a:r>
                        <a:rPr lang="en-GB" sz="1400" dirty="0">
                          <a:effectLst/>
                        </a:rPr>
                        <a:t>Retro-reflective materials for extremities marking of class F</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F</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0097458"/>
                  </a:ext>
                </a:extLst>
              </a:tr>
              <a:tr h="399515">
                <a:tc>
                  <a:txBody>
                    <a:bodyPr/>
                    <a:lstStyle/>
                    <a:p>
                      <a:pPr marL="67310">
                        <a:lnSpc>
                          <a:spcPct val="100000"/>
                        </a:lnSpc>
                        <a:spcBef>
                          <a:spcPts val="0"/>
                        </a:spcBef>
                        <a:spcAft>
                          <a:spcPts val="0"/>
                        </a:spcAft>
                      </a:pPr>
                      <a:r>
                        <a:rPr lang="en-GB" sz="1400" dirty="0">
                          <a:effectLst/>
                        </a:rPr>
                        <a:t>Retro-reflective marking for long or heavy vehicles </a:t>
                      </a:r>
                      <a:r>
                        <a:rPr lang="en-GB" sz="1200" dirty="0">
                          <a:effectLst/>
                        </a:rPr>
                        <a:t>(retro-reflective and fluorescent materials)</a:t>
                      </a:r>
                      <a:br>
                        <a:rPr lang="en-GB" sz="1200" dirty="0">
                          <a:effectLst/>
                        </a:rPr>
                      </a:br>
                      <a:r>
                        <a:rPr lang="en-GB" sz="1400" dirty="0">
                          <a:effectLst/>
                        </a:rPr>
                        <a:t>Marking plate of class 1 or class 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RF</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426554"/>
                  </a:ext>
                </a:extLst>
              </a:tr>
              <a:tr h="399515">
                <a:tc>
                  <a:txBody>
                    <a:bodyPr/>
                    <a:lstStyle/>
                    <a:p>
                      <a:pPr marL="67310">
                        <a:lnSpc>
                          <a:spcPct val="100000"/>
                        </a:lnSpc>
                        <a:spcBef>
                          <a:spcPts val="0"/>
                        </a:spcBef>
                        <a:spcAft>
                          <a:spcPts val="0"/>
                        </a:spcAft>
                      </a:pPr>
                      <a:r>
                        <a:rPr lang="en-GB" sz="1400" dirty="0">
                          <a:effectLst/>
                        </a:rPr>
                        <a:t>Retro-reflective marking for long or heavy vehicles </a:t>
                      </a:r>
                      <a:r>
                        <a:rPr lang="en-GB" sz="1200" dirty="0">
                          <a:effectLst/>
                        </a:rPr>
                        <a:t>(retro-reflective only materials)</a:t>
                      </a:r>
                      <a:br>
                        <a:rPr lang="en-GB" sz="1400" dirty="0">
                          <a:effectLst/>
                        </a:rPr>
                      </a:br>
                      <a:r>
                        <a:rPr lang="en-GB" sz="1400" dirty="0">
                          <a:effectLst/>
                        </a:rPr>
                        <a:t>Marking plate of class 3, class 4 or class 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RR</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5</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116431"/>
                  </a:ext>
                </a:extLst>
              </a:tr>
              <a:tr h="399515">
                <a:tc>
                  <a:txBody>
                    <a:bodyPr/>
                    <a:lstStyle/>
                    <a:p>
                      <a:pPr marL="67310">
                        <a:lnSpc>
                          <a:spcPct val="100000"/>
                        </a:lnSpc>
                        <a:spcBef>
                          <a:spcPts val="0"/>
                        </a:spcBef>
                        <a:spcAft>
                          <a:spcPts val="0"/>
                        </a:spcAft>
                      </a:pPr>
                      <a:r>
                        <a:rPr lang="en-GB" sz="1400" dirty="0">
                          <a:effectLst/>
                        </a:rPr>
                        <a:t>Marking for slow moving vehicles </a:t>
                      </a:r>
                      <a:r>
                        <a:rPr lang="en-GB" sz="1200" dirty="0">
                          <a:effectLst/>
                        </a:rPr>
                        <a:t>(retro-reflective and fluorescent materials)</a:t>
                      </a:r>
                      <a:br>
                        <a:rPr lang="en-GB" sz="1200" dirty="0">
                          <a:effectLst/>
                        </a:rPr>
                      </a:br>
                      <a:r>
                        <a:rPr lang="en-GB" sz="1400" dirty="0">
                          <a:effectLst/>
                        </a:rPr>
                        <a:t>Marking plate of class 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RF</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4370887"/>
                  </a:ext>
                </a:extLst>
              </a:tr>
              <a:tr h="275792">
                <a:tc>
                  <a:txBody>
                    <a:bodyPr/>
                    <a:lstStyle/>
                    <a:p>
                      <a:pPr marL="67310">
                        <a:lnSpc>
                          <a:spcPct val="100000"/>
                        </a:lnSpc>
                        <a:spcBef>
                          <a:spcPts val="0"/>
                        </a:spcBef>
                        <a:spcAft>
                          <a:spcPts val="0"/>
                        </a:spcAft>
                      </a:pPr>
                      <a:r>
                        <a:rPr lang="en-GB" sz="1400" dirty="0">
                          <a:effectLst/>
                        </a:rPr>
                        <a:t>Marking for slow moving vehicles </a:t>
                      </a:r>
                      <a:r>
                        <a:rPr lang="en-GB" sz="1200" dirty="0">
                          <a:effectLst/>
                        </a:rPr>
                        <a:t>(retro-reflective only materials)</a:t>
                      </a:r>
                      <a:br>
                        <a:rPr lang="en-GB" sz="1200" dirty="0">
                          <a:effectLst/>
                        </a:rPr>
                      </a:br>
                      <a:r>
                        <a:rPr lang="en-GB" sz="1400" dirty="0">
                          <a:effectLst/>
                        </a:rPr>
                        <a:t>Marking plate of class 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a:effectLst/>
                        </a:rPr>
                        <a:t>RR</a:t>
                      </a:r>
                      <a:endParaRPr lang="de-DE"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de-DE" sz="1400" dirty="0">
                          <a:effectLst/>
                        </a:rPr>
                        <a:t>5.2.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1762103"/>
                  </a:ext>
                </a:extLst>
              </a:tr>
              <a:tr h="268533">
                <a:tc>
                  <a:txBody>
                    <a:bodyPr/>
                    <a:lstStyle/>
                    <a:p>
                      <a:pPr marL="67310">
                        <a:lnSpc>
                          <a:spcPct val="100000"/>
                        </a:lnSpc>
                        <a:spcBef>
                          <a:spcPts val="0"/>
                        </a:spcBef>
                        <a:spcAft>
                          <a:spcPts val="0"/>
                        </a:spcAft>
                      </a:pPr>
                      <a:r>
                        <a:rPr lang="de-DE" sz="1400" dirty="0" err="1">
                          <a:effectLst/>
                        </a:rPr>
                        <a:t>Advance</a:t>
                      </a:r>
                      <a:r>
                        <a:rPr lang="de-DE" sz="1400" dirty="0">
                          <a:effectLst/>
                        </a:rPr>
                        <a:t> </a:t>
                      </a:r>
                      <a:r>
                        <a:rPr lang="de-DE" sz="1400" dirty="0" err="1">
                          <a:effectLst/>
                        </a:rPr>
                        <a:t>Warning</a:t>
                      </a:r>
                      <a:r>
                        <a:rPr lang="de-DE" sz="1400" dirty="0">
                          <a:effectLst/>
                        </a:rPr>
                        <a:t> </a:t>
                      </a:r>
                      <a:r>
                        <a:rPr lang="de-DE" sz="1400" dirty="0" err="1">
                          <a:effectLst/>
                        </a:rPr>
                        <a:t>Triangle</a:t>
                      </a:r>
                      <a:r>
                        <a:rPr lang="de-DE" sz="1400" dirty="0">
                          <a:effectLst/>
                        </a:rPr>
                        <a:t> </a:t>
                      </a:r>
                      <a:r>
                        <a:rPr lang="de-DE" sz="1200" dirty="0">
                          <a:effectLst/>
                        </a:rPr>
                        <a:t>(Type 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T1 </a:t>
                      </a:r>
                      <a:r>
                        <a:rPr lang="de-DE" sz="1400" dirty="0">
                          <a:effectLst/>
                          <a:sym typeface="Wingdings" panose="05000000000000000000" pitchFamily="2" charset="2"/>
                        </a:rPr>
                        <a:t> WT1</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5.3.</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5784782"/>
                  </a:ext>
                </a:extLst>
              </a:tr>
              <a:tr h="362701">
                <a:tc>
                  <a:txBody>
                    <a:bodyPr/>
                    <a:lstStyle/>
                    <a:p>
                      <a:pPr marL="67310">
                        <a:lnSpc>
                          <a:spcPct val="100000"/>
                        </a:lnSpc>
                        <a:spcBef>
                          <a:spcPts val="0"/>
                        </a:spcBef>
                        <a:spcAft>
                          <a:spcPts val="0"/>
                        </a:spcAft>
                      </a:pPr>
                      <a:r>
                        <a:rPr lang="de-DE" sz="1400" dirty="0">
                          <a:effectLst/>
                        </a:rPr>
                        <a:t>Advance </a:t>
                      </a:r>
                      <a:r>
                        <a:rPr lang="de-DE" sz="1400" dirty="0" err="1">
                          <a:effectLst/>
                        </a:rPr>
                        <a:t>Warning</a:t>
                      </a:r>
                      <a:r>
                        <a:rPr lang="de-DE" sz="1400" dirty="0">
                          <a:effectLst/>
                        </a:rPr>
                        <a:t> </a:t>
                      </a:r>
                      <a:r>
                        <a:rPr lang="de-DE" sz="1400" dirty="0" err="1">
                          <a:effectLst/>
                        </a:rPr>
                        <a:t>Triangle</a:t>
                      </a:r>
                      <a:r>
                        <a:rPr lang="de-DE" sz="1400" dirty="0">
                          <a:effectLst/>
                        </a:rPr>
                        <a:t> </a:t>
                      </a:r>
                      <a:r>
                        <a:rPr lang="de-DE" sz="1200" dirty="0">
                          <a:effectLst/>
                        </a:rPr>
                        <a:t>(Type 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T2 </a:t>
                      </a:r>
                      <a:r>
                        <a:rPr lang="de-DE" sz="1400" dirty="0">
                          <a:effectLst/>
                          <a:sym typeface="Wingdings" panose="05000000000000000000" pitchFamily="2" charset="2"/>
                        </a:rPr>
                        <a:t> WT2</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8</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0"/>
                        </a:spcBef>
                        <a:spcAft>
                          <a:spcPts val="0"/>
                        </a:spcAft>
                      </a:pPr>
                      <a:r>
                        <a:rPr lang="de-DE" sz="1400" dirty="0">
                          <a:effectLst/>
                        </a:rPr>
                        <a:t>5.3.</a:t>
                      </a:r>
                      <a:endParaRPr lang="de-D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724615"/>
                  </a:ext>
                </a:extLst>
              </a:tr>
            </a:tbl>
          </a:graphicData>
        </a:graphic>
      </p:graphicFrame>
      <p:sp>
        <p:nvSpPr>
          <p:cNvPr id="3" name="Rectangle 1"/>
          <p:cNvSpPr>
            <a:spLocks noChangeArrowheads="1"/>
          </p:cNvSpPr>
          <p:nvPr/>
        </p:nvSpPr>
        <p:spPr bwMode="auto">
          <a:xfrm>
            <a:off x="495301" y="214693"/>
            <a:ext cx="3981449" cy="70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76176" numCol="1" anchor="ctr" anchorCtr="0" compatLnSpc="1">
            <a:prstTxWarp prst="textNoShape">
              <a:avLst/>
            </a:prstTxWarp>
            <a:spAutoFit/>
          </a:bodyPr>
          <a:lstStyle>
            <a:lvl1pPr eaLnBrk="0" fontAlgn="base" hangingPunct="0">
              <a:spcBef>
                <a:spcPct val="0"/>
              </a:spcBef>
              <a:spcAft>
                <a:spcPct val="0"/>
              </a:spcAft>
              <a:tabLst>
                <a:tab pos="900113" algn="l"/>
              </a:tabLst>
              <a:defRPr>
                <a:solidFill>
                  <a:schemeClr val="tx1"/>
                </a:solidFill>
                <a:latin typeface="Arial" panose="020B0604020202020204" pitchFamily="34" charset="0"/>
              </a:defRPr>
            </a:lvl1pPr>
            <a:lvl2pPr eaLnBrk="0" fontAlgn="base" hangingPunct="0">
              <a:spcBef>
                <a:spcPct val="0"/>
              </a:spcBef>
              <a:spcAft>
                <a:spcPct val="0"/>
              </a:spcAft>
              <a:tabLst>
                <a:tab pos="900113" algn="l"/>
              </a:tabLst>
              <a:defRPr>
                <a:solidFill>
                  <a:schemeClr val="tx1"/>
                </a:solidFill>
                <a:latin typeface="Arial" panose="020B0604020202020204" pitchFamily="34" charset="0"/>
              </a:defRPr>
            </a:lvl2pPr>
            <a:lvl3pPr eaLnBrk="0" fontAlgn="base" hangingPunct="0">
              <a:spcBef>
                <a:spcPct val="0"/>
              </a:spcBef>
              <a:spcAft>
                <a:spcPct val="0"/>
              </a:spcAft>
              <a:tabLst>
                <a:tab pos="900113" algn="l"/>
              </a:tabLst>
              <a:defRPr>
                <a:solidFill>
                  <a:schemeClr val="tx1"/>
                </a:solidFill>
                <a:latin typeface="Arial" panose="020B0604020202020204" pitchFamily="34" charset="0"/>
              </a:defRPr>
            </a:lvl3pPr>
            <a:lvl4pPr eaLnBrk="0" fontAlgn="base" hangingPunct="0">
              <a:spcBef>
                <a:spcPct val="0"/>
              </a:spcBef>
              <a:spcAft>
                <a:spcPct val="0"/>
              </a:spcAft>
              <a:tabLst>
                <a:tab pos="900113" algn="l"/>
              </a:tabLst>
              <a:defRPr>
                <a:solidFill>
                  <a:schemeClr val="tx1"/>
                </a:solidFill>
                <a:latin typeface="Arial" panose="020B0604020202020204" pitchFamily="34" charset="0"/>
              </a:defRPr>
            </a:lvl4pPr>
            <a:lvl5pPr eaLnBrk="0" fontAlgn="base" hangingPunct="0">
              <a:spcBef>
                <a:spcPct val="0"/>
              </a:spcBef>
              <a:spcAft>
                <a:spcPct val="0"/>
              </a:spcAft>
              <a:tabLst>
                <a:tab pos="900113" algn="l"/>
              </a:tabLst>
              <a:defRPr>
                <a:solidFill>
                  <a:schemeClr val="tx1"/>
                </a:solidFill>
                <a:latin typeface="Arial" panose="020B0604020202020204" pitchFamily="34" charset="0"/>
              </a:defRPr>
            </a:lvl5pPr>
            <a:lvl6pPr eaLnBrk="0" fontAlgn="base" hangingPunct="0">
              <a:spcBef>
                <a:spcPct val="0"/>
              </a:spcBef>
              <a:spcAft>
                <a:spcPct val="0"/>
              </a:spcAft>
              <a:tabLst>
                <a:tab pos="900113" algn="l"/>
              </a:tabLst>
              <a:defRPr>
                <a:solidFill>
                  <a:schemeClr val="tx1"/>
                </a:solidFill>
                <a:latin typeface="Arial" panose="020B0604020202020204" pitchFamily="34" charset="0"/>
              </a:defRPr>
            </a:lvl6pPr>
            <a:lvl7pPr eaLnBrk="0" fontAlgn="base" hangingPunct="0">
              <a:spcBef>
                <a:spcPct val="0"/>
              </a:spcBef>
              <a:spcAft>
                <a:spcPct val="0"/>
              </a:spcAft>
              <a:tabLst>
                <a:tab pos="900113" algn="l"/>
              </a:tabLst>
              <a:defRPr>
                <a:solidFill>
                  <a:schemeClr val="tx1"/>
                </a:solidFill>
                <a:latin typeface="Arial" panose="020B0604020202020204" pitchFamily="34" charset="0"/>
              </a:defRPr>
            </a:lvl7pPr>
            <a:lvl8pPr eaLnBrk="0" fontAlgn="base" hangingPunct="0">
              <a:spcBef>
                <a:spcPct val="0"/>
              </a:spcBef>
              <a:spcAft>
                <a:spcPct val="0"/>
              </a:spcAft>
              <a:tabLst>
                <a:tab pos="900113" algn="l"/>
              </a:tabLst>
              <a:defRPr>
                <a:solidFill>
                  <a:schemeClr val="tx1"/>
                </a:solidFill>
                <a:latin typeface="Arial" panose="020B0604020202020204" pitchFamily="34" charset="0"/>
              </a:defRPr>
            </a:lvl8pPr>
            <a:lvl9pPr eaLnBrk="0" fontAlgn="base" hangingPunct="0">
              <a:spcBef>
                <a:spcPct val="0"/>
              </a:spcBef>
              <a:spcAft>
                <a:spcPct val="0"/>
              </a:spcAft>
              <a:tabLst>
                <a:tab pos="9001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rPr>
              <a:t>Table 1</a:t>
            </a: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r>
              <a:rPr kumimoji="0" lang="en-GB" altLang="de-DE" sz="1000" b="1" i="0" u="none" strike="noStrike" cap="none" normalizeH="0" baseline="0" dirty="0">
                <a:ln>
                  <a:noFill/>
                </a:ln>
                <a:effectLst/>
                <a:latin typeface="Arial" panose="020B0604020202020204" pitchFamily="34" charset="0"/>
                <a:ea typeface="Times New Roman" panose="02020603050405020304" pitchFamily="18" charset="0"/>
              </a:rPr>
              <a:t>List of retro-reflective devices and their symbols</a:t>
            </a:r>
            <a:endParaRPr kumimoji="0" lang="en-GB" altLang="de-DE" sz="1000" b="0" i="0" u="none" strike="noStrike" cap="none" normalizeH="0" baseline="0" dirty="0">
              <a:ln>
                <a:noFill/>
              </a:ln>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0113" algn="l"/>
              </a:tabLst>
            </a:pPr>
            <a:endParaRPr kumimoji="0" lang="en-GB" altLang="de-DE" sz="18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13654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D05D3BB9-7408-4388-83FA-10C7EAD2819C}"/>
              </a:ext>
            </a:extLst>
          </p:cNvPr>
          <p:cNvGrpSpPr/>
          <p:nvPr/>
        </p:nvGrpSpPr>
        <p:grpSpPr>
          <a:xfrm>
            <a:off x="669251" y="1654805"/>
            <a:ext cx="2465909" cy="1772546"/>
            <a:chOff x="669251" y="1654805"/>
            <a:chExt cx="2465909" cy="1772546"/>
          </a:xfrm>
        </p:grpSpPr>
        <p:sp>
          <p:nvSpPr>
            <p:cNvPr id="3" name="ZoneTexte 191"/>
            <p:cNvSpPr txBox="1"/>
            <p:nvPr/>
          </p:nvSpPr>
          <p:spPr>
            <a:xfrm>
              <a:off x="1553330" y="2105202"/>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8" name="Ellipse 7"/>
            <p:cNvSpPr/>
            <p:nvPr/>
          </p:nvSpPr>
          <p:spPr>
            <a:xfrm>
              <a:off x="1529788" y="2118446"/>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ZoneTexte 192"/>
            <p:cNvSpPr txBox="1"/>
            <p:nvPr/>
          </p:nvSpPr>
          <p:spPr>
            <a:xfrm>
              <a:off x="1532733" y="1654805"/>
              <a:ext cx="644728"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IIIA</a:t>
              </a:r>
            </a:p>
          </p:txBody>
        </p:sp>
        <p:sp>
          <p:nvSpPr>
            <p:cNvPr id="10" name="ZoneTexte 193"/>
            <p:cNvSpPr txBox="1"/>
            <p:nvPr/>
          </p:nvSpPr>
          <p:spPr>
            <a:xfrm>
              <a:off x="669251" y="2965686"/>
              <a:ext cx="1949573"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 150R01 216</a:t>
              </a:r>
            </a:p>
          </p:txBody>
        </p:sp>
        <p:cxnSp>
          <p:nvCxnSpPr>
            <p:cNvPr id="11" name="Connecteur droit avec flèche 196"/>
            <p:cNvCxnSpPr/>
            <p:nvPr/>
          </p:nvCxnSpPr>
          <p:spPr>
            <a:xfrm>
              <a:off x="1326099" y="2264701"/>
              <a:ext cx="0" cy="3240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Connecteur droit avec flèche 197"/>
            <p:cNvCxnSpPr/>
            <p:nvPr/>
          </p:nvCxnSpPr>
          <p:spPr>
            <a:xfrm flipH="1" flipV="1">
              <a:off x="1511610" y="2951844"/>
              <a:ext cx="6480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ZoneTexte 198"/>
            <p:cNvSpPr txBox="1"/>
            <p:nvPr/>
          </p:nvSpPr>
          <p:spPr>
            <a:xfrm>
              <a:off x="1710642" y="2739267"/>
              <a:ext cx="26962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a:t>
              </a:r>
            </a:p>
          </p:txBody>
        </p:sp>
        <p:cxnSp>
          <p:nvCxnSpPr>
            <p:cNvPr id="14" name="Connecteur droit 199"/>
            <p:cNvCxnSpPr/>
            <p:nvPr/>
          </p:nvCxnSpPr>
          <p:spPr>
            <a:xfrm>
              <a:off x="1510559" y="2409766"/>
              <a:ext cx="0" cy="612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200"/>
            <p:cNvCxnSpPr/>
            <p:nvPr/>
          </p:nvCxnSpPr>
          <p:spPr>
            <a:xfrm>
              <a:off x="2158955" y="2397449"/>
              <a:ext cx="0" cy="612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201"/>
            <p:cNvCxnSpPr/>
            <p:nvPr/>
          </p:nvCxnSpPr>
          <p:spPr>
            <a:xfrm flipH="1">
              <a:off x="1186001" y="226840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202"/>
            <p:cNvCxnSpPr/>
            <p:nvPr/>
          </p:nvCxnSpPr>
          <p:spPr>
            <a:xfrm flipH="1">
              <a:off x="1193107" y="2591262"/>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ZoneTexte 203"/>
            <p:cNvSpPr txBox="1"/>
            <p:nvPr/>
          </p:nvSpPr>
          <p:spPr>
            <a:xfrm>
              <a:off x="972088" y="2286725"/>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a/2</a:t>
              </a:r>
            </a:p>
          </p:txBody>
        </p:sp>
        <p:cxnSp>
          <p:nvCxnSpPr>
            <p:cNvPr id="19" name="Connecteur droit 205"/>
            <p:cNvCxnSpPr/>
            <p:nvPr/>
          </p:nvCxnSpPr>
          <p:spPr>
            <a:xfrm flipH="1">
              <a:off x="2015847" y="177298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206"/>
            <p:cNvCxnSpPr/>
            <p:nvPr/>
          </p:nvCxnSpPr>
          <p:spPr>
            <a:xfrm flipH="1">
              <a:off x="2057052" y="1989851"/>
              <a:ext cx="43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avec flèche 207"/>
            <p:cNvCxnSpPr/>
            <p:nvPr/>
          </p:nvCxnSpPr>
          <p:spPr>
            <a:xfrm>
              <a:off x="2348208" y="1765868"/>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ZoneTexte 208"/>
            <p:cNvSpPr txBox="1"/>
            <p:nvPr/>
          </p:nvSpPr>
          <p:spPr>
            <a:xfrm>
              <a:off x="2359125" y="1742507"/>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a:t>
              </a:r>
            </a:p>
          </p:txBody>
        </p:sp>
        <p:cxnSp>
          <p:nvCxnSpPr>
            <p:cNvPr id="23" name="Connecteur droit 209"/>
            <p:cNvCxnSpPr/>
            <p:nvPr/>
          </p:nvCxnSpPr>
          <p:spPr>
            <a:xfrm flipH="1">
              <a:off x="2004362" y="2367804"/>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necteur droit 210"/>
            <p:cNvCxnSpPr/>
            <p:nvPr/>
          </p:nvCxnSpPr>
          <p:spPr>
            <a:xfrm flipH="1">
              <a:off x="2007914" y="2595199"/>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11"/>
            <p:cNvCxnSpPr/>
            <p:nvPr/>
          </p:nvCxnSpPr>
          <p:spPr>
            <a:xfrm>
              <a:off x="2390570" y="2364246"/>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ZoneTexte 212"/>
            <p:cNvSpPr txBox="1"/>
            <p:nvPr/>
          </p:nvSpPr>
          <p:spPr>
            <a:xfrm>
              <a:off x="2401487" y="2333185"/>
              <a:ext cx="44114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 </a:t>
              </a:r>
            </a:p>
          </p:txBody>
        </p:sp>
        <p:cxnSp>
          <p:nvCxnSpPr>
            <p:cNvPr id="27" name="Connecteur droit 217"/>
            <p:cNvCxnSpPr/>
            <p:nvPr/>
          </p:nvCxnSpPr>
          <p:spPr>
            <a:xfrm flipH="1">
              <a:off x="2503582" y="3084544"/>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necteur droit 218"/>
            <p:cNvCxnSpPr/>
            <p:nvPr/>
          </p:nvCxnSpPr>
          <p:spPr>
            <a:xfrm flipH="1">
              <a:off x="2500018" y="3311939"/>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necteur droit avec flèche 219"/>
            <p:cNvCxnSpPr/>
            <p:nvPr/>
          </p:nvCxnSpPr>
          <p:spPr>
            <a:xfrm>
              <a:off x="2747470" y="3088102"/>
              <a:ext cx="0" cy="2304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ZoneTexte 220"/>
            <p:cNvSpPr txBox="1"/>
            <p:nvPr/>
          </p:nvSpPr>
          <p:spPr>
            <a:xfrm>
              <a:off x="2737294" y="3049925"/>
              <a:ext cx="397866" cy="276999"/>
            </a:xfrm>
            <a:prstGeom prst="rect">
              <a:avLst/>
            </a:prstGeom>
            <a:noFill/>
            <a:ln>
              <a:noFill/>
            </a:ln>
          </p:spPr>
          <p:txBody>
            <a:bodyPr wrap="none" rtlCol="0">
              <a:spAutoFit/>
            </a:bodyPr>
            <a:lstStyle/>
            <a:p>
              <a:r>
                <a:rPr lang="en-US" sz="1200" dirty="0">
                  <a:latin typeface="Arial" panose="020B0604020202020204" pitchFamily="34" charset="0"/>
                  <a:cs typeface="Arial" panose="020B0604020202020204" pitchFamily="34" charset="0"/>
                </a:rPr>
                <a:t>a/3</a:t>
              </a:r>
            </a:p>
          </p:txBody>
        </p:sp>
      </p:grpSp>
      <p:grpSp>
        <p:nvGrpSpPr>
          <p:cNvPr id="31" name="Groupe 227"/>
          <p:cNvGrpSpPr/>
          <p:nvPr/>
        </p:nvGrpSpPr>
        <p:grpSpPr>
          <a:xfrm>
            <a:off x="4536330" y="1830726"/>
            <a:ext cx="1755273" cy="1465995"/>
            <a:chOff x="3896620" y="4633643"/>
            <a:chExt cx="1755273" cy="1465995"/>
          </a:xfrm>
        </p:grpSpPr>
        <p:sp>
          <p:nvSpPr>
            <p:cNvPr id="32" name="Ellipse 31"/>
            <p:cNvSpPr/>
            <p:nvPr/>
          </p:nvSpPr>
          <p:spPr>
            <a:xfrm>
              <a:off x="4211981" y="505989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ZoneTexte 230"/>
            <p:cNvSpPr txBox="1"/>
            <p:nvPr/>
          </p:nvSpPr>
          <p:spPr>
            <a:xfrm>
              <a:off x="4247042" y="5036894"/>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1</a:t>
              </a:r>
            </a:p>
          </p:txBody>
        </p:sp>
        <p:sp>
          <p:nvSpPr>
            <p:cNvPr id="34" name="ZoneTexte 231"/>
            <p:cNvSpPr txBox="1"/>
            <p:nvPr/>
          </p:nvSpPr>
          <p:spPr>
            <a:xfrm>
              <a:off x="4318400" y="4633643"/>
              <a:ext cx="407484"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C</a:t>
              </a:r>
            </a:p>
          </p:txBody>
        </p:sp>
        <p:sp>
          <p:nvSpPr>
            <p:cNvPr id="35" name="ZoneTexte 232"/>
            <p:cNvSpPr txBox="1"/>
            <p:nvPr/>
          </p:nvSpPr>
          <p:spPr>
            <a:xfrm>
              <a:off x="3896620" y="5637973"/>
              <a:ext cx="1265090"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150R01</a:t>
              </a:r>
            </a:p>
          </p:txBody>
        </p:sp>
      </p:grpSp>
      <p:sp>
        <p:nvSpPr>
          <p:cNvPr id="36" name="ZoneTexte 233"/>
          <p:cNvSpPr txBox="1"/>
          <p:nvPr/>
        </p:nvSpPr>
        <p:spPr>
          <a:xfrm>
            <a:off x="5434602" y="2344629"/>
            <a:ext cx="847924"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1148</a:t>
            </a:r>
          </a:p>
        </p:txBody>
      </p:sp>
      <p:grpSp>
        <p:nvGrpSpPr>
          <p:cNvPr id="7" name="Gruppo 6">
            <a:extLst>
              <a:ext uri="{FF2B5EF4-FFF2-40B4-BE49-F238E27FC236}">
                <a16:creationId xmlns:a16="http://schemas.microsoft.com/office/drawing/2014/main" id="{A3A44CCF-7B44-42E9-8B3F-803A5995C4EF}"/>
              </a:ext>
            </a:extLst>
          </p:cNvPr>
          <p:cNvGrpSpPr/>
          <p:nvPr/>
        </p:nvGrpSpPr>
        <p:grpSpPr>
          <a:xfrm>
            <a:off x="531950" y="4112559"/>
            <a:ext cx="1827175" cy="2559186"/>
            <a:chOff x="1186001" y="4149828"/>
            <a:chExt cx="1827175" cy="2559186"/>
          </a:xfrm>
        </p:grpSpPr>
        <p:grpSp>
          <p:nvGrpSpPr>
            <p:cNvPr id="6" name="Gruppo 5">
              <a:extLst>
                <a:ext uri="{FF2B5EF4-FFF2-40B4-BE49-F238E27FC236}">
                  <a16:creationId xmlns:a16="http://schemas.microsoft.com/office/drawing/2014/main" id="{A24BDD97-55E1-4C28-8EED-8C00C5090F49}"/>
                </a:ext>
              </a:extLst>
            </p:cNvPr>
            <p:cNvGrpSpPr/>
            <p:nvPr/>
          </p:nvGrpSpPr>
          <p:grpSpPr>
            <a:xfrm>
              <a:off x="1186001" y="4149828"/>
              <a:ext cx="1827175" cy="1751251"/>
              <a:chOff x="1186001" y="4149828"/>
              <a:chExt cx="1827175" cy="1751251"/>
            </a:xfrm>
          </p:grpSpPr>
          <p:sp>
            <p:nvSpPr>
              <p:cNvPr id="48" name="ZoneTexte 191"/>
              <p:cNvSpPr txBox="1"/>
              <p:nvPr/>
            </p:nvSpPr>
            <p:spPr>
              <a:xfrm>
                <a:off x="1608325" y="4992580"/>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49" name="Ellipse 48"/>
              <p:cNvSpPr/>
              <p:nvPr/>
            </p:nvSpPr>
            <p:spPr>
              <a:xfrm>
                <a:off x="1584783" y="5005824"/>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Textfeld 49">
                <a:extLst>
                  <a:ext uri="{FF2B5EF4-FFF2-40B4-BE49-F238E27FC236}">
                    <a16:creationId xmlns:a16="http://schemas.microsoft.com/office/drawing/2014/main" id="{6B6D6501-427B-4A54-AE46-3A923E76BC6E}"/>
                  </a:ext>
                </a:extLst>
              </p:cNvPr>
              <p:cNvSpPr txBox="1"/>
              <p:nvPr/>
            </p:nvSpPr>
            <p:spPr>
              <a:xfrm>
                <a:off x="1186001" y="4149828"/>
                <a:ext cx="1397616" cy="1751251"/>
              </a:xfrm>
              <a:prstGeom prst="rect">
                <a:avLst/>
              </a:prstGeom>
              <a:noFill/>
            </p:spPr>
            <p:txBody>
              <a:bodyPr wrap="square" rtlCol="0">
                <a:prstTxWarp prst="textArchDown">
                  <a:avLst>
                    <a:gd name="adj" fmla="val 21110121"/>
                  </a:avLst>
                </a:prstTxWarp>
                <a:spAutoFit/>
              </a:bodyPr>
              <a:lstStyle/>
              <a:p>
                <a:pPr algn="ctr"/>
                <a:r>
                  <a:rPr lang="de-DE" sz="2400" dirty="0">
                    <a:latin typeface="Arial" panose="020B0604020202020204" pitchFamily="34" charset="0"/>
                    <a:cs typeface="Arial" panose="020B0604020202020204" pitchFamily="34" charset="0"/>
                  </a:rPr>
                  <a:t>150R01 0216</a:t>
                </a:r>
              </a:p>
            </p:txBody>
          </p:sp>
        </p:grpSp>
        <p:sp>
          <p:nvSpPr>
            <p:cNvPr id="51" name="Textfeld 50">
              <a:extLst>
                <a:ext uri="{FF2B5EF4-FFF2-40B4-BE49-F238E27FC236}">
                  <a16:creationId xmlns:a16="http://schemas.microsoft.com/office/drawing/2014/main" id="{BF694C57-E522-45A9-B239-72159A32599E}"/>
                </a:ext>
              </a:extLst>
            </p:cNvPr>
            <p:cNvSpPr txBox="1"/>
            <p:nvPr/>
          </p:nvSpPr>
          <p:spPr>
            <a:xfrm>
              <a:off x="1288620" y="4839849"/>
              <a:ext cx="1177010" cy="1869165"/>
            </a:xfrm>
            <a:prstGeom prst="rect">
              <a:avLst/>
            </a:prstGeom>
            <a:noFill/>
          </p:spPr>
          <p:txBody>
            <a:bodyPr wrap="square" rtlCol="0">
              <a:prstTxWarp prst="textArchUp">
                <a:avLst>
                  <a:gd name="adj" fmla="val 9744443"/>
                </a:avLst>
              </a:prstTxWarp>
              <a:spAutoFit/>
            </a:bodyPr>
            <a:lstStyle/>
            <a:p>
              <a:pPr algn="ctr"/>
              <a:r>
                <a:rPr lang="de-DE" sz="2400" dirty="0">
                  <a:latin typeface="Arial" panose="020B0604020202020204" pitchFamily="34" charset="0"/>
                  <a:cs typeface="Arial" panose="020B0604020202020204" pitchFamily="34" charset="0"/>
                </a:rPr>
                <a:t>IIIA</a:t>
              </a:r>
            </a:p>
          </p:txBody>
        </p:sp>
      </p:grpSp>
      <p:grpSp>
        <p:nvGrpSpPr>
          <p:cNvPr id="40" name="Gruppo 39">
            <a:extLst>
              <a:ext uri="{FF2B5EF4-FFF2-40B4-BE49-F238E27FC236}">
                <a16:creationId xmlns:a16="http://schemas.microsoft.com/office/drawing/2014/main" id="{0FC3D8DE-2BA2-4E2B-8949-5E549CD79B71}"/>
              </a:ext>
            </a:extLst>
          </p:cNvPr>
          <p:cNvGrpSpPr/>
          <p:nvPr/>
        </p:nvGrpSpPr>
        <p:grpSpPr>
          <a:xfrm>
            <a:off x="2327976" y="4264556"/>
            <a:ext cx="2283302" cy="1906347"/>
            <a:chOff x="3298618" y="3947470"/>
            <a:chExt cx="2283302" cy="1906347"/>
          </a:xfrm>
        </p:grpSpPr>
        <p:sp>
          <p:nvSpPr>
            <p:cNvPr id="52" name="ZoneTexte 191"/>
            <p:cNvSpPr txBox="1"/>
            <p:nvPr/>
          </p:nvSpPr>
          <p:spPr>
            <a:xfrm>
              <a:off x="4145367" y="4771693"/>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4</a:t>
              </a:r>
            </a:p>
          </p:txBody>
        </p:sp>
        <p:sp>
          <p:nvSpPr>
            <p:cNvPr id="53" name="Ellipse 52"/>
            <p:cNvSpPr/>
            <p:nvPr/>
          </p:nvSpPr>
          <p:spPr>
            <a:xfrm>
              <a:off x="4121825" y="478493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Textfeld 53">
              <a:extLst>
                <a:ext uri="{FF2B5EF4-FFF2-40B4-BE49-F238E27FC236}">
                  <a16:creationId xmlns:a16="http://schemas.microsoft.com/office/drawing/2014/main" id="{D3193F40-CB2E-4240-9236-8208EB5FFE32}"/>
                </a:ext>
              </a:extLst>
            </p:cNvPr>
            <p:cNvSpPr txBox="1"/>
            <p:nvPr/>
          </p:nvSpPr>
          <p:spPr>
            <a:xfrm>
              <a:off x="3298618" y="5392152"/>
              <a:ext cx="2283302" cy="461665"/>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150R01</a:t>
              </a:r>
            </a:p>
          </p:txBody>
        </p:sp>
        <p:sp>
          <p:nvSpPr>
            <p:cNvPr id="55" name="Rechteck 54">
              <a:extLst>
                <a:ext uri="{FF2B5EF4-FFF2-40B4-BE49-F238E27FC236}">
                  <a16:creationId xmlns:a16="http://schemas.microsoft.com/office/drawing/2014/main" id="{47EFB71F-A4EC-4A30-8F11-17F54FEDE66A}"/>
                </a:ext>
              </a:extLst>
            </p:cNvPr>
            <p:cNvSpPr/>
            <p:nvPr/>
          </p:nvSpPr>
          <p:spPr>
            <a:xfrm>
              <a:off x="3370661" y="3947470"/>
              <a:ext cx="2186421" cy="1258381"/>
            </a:xfrm>
            <a:prstGeom prst="rect">
              <a:avLst/>
            </a:prstGeom>
            <a:noFill/>
          </p:spPr>
          <p:txBody>
            <a:bodyPr wrap="square" rtlCol="0">
              <a:prstTxWarp prst="textArchDown">
                <a:avLst>
                  <a:gd name="adj" fmla="val 1293625"/>
                </a:avLst>
              </a:prstTxWarp>
              <a:spAutoFit/>
            </a:bodyPr>
            <a:lstStyle/>
            <a:p>
              <a:r>
                <a:rPr lang="de-DE" sz="2400" dirty="0">
                  <a:latin typeface="Arial" panose="020B0604020202020204" pitchFamily="34" charset="0"/>
                  <a:cs typeface="Arial" panose="020B0604020202020204" pitchFamily="34" charset="0"/>
                </a:rPr>
                <a:t>   IIIA          0216</a:t>
              </a:r>
            </a:p>
          </p:txBody>
        </p:sp>
      </p:grpSp>
      <p:grpSp>
        <p:nvGrpSpPr>
          <p:cNvPr id="56" name="Groupe 227"/>
          <p:cNvGrpSpPr/>
          <p:nvPr/>
        </p:nvGrpSpPr>
        <p:grpSpPr>
          <a:xfrm>
            <a:off x="9464974" y="4720779"/>
            <a:ext cx="2207761" cy="1465995"/>
            <a:chOff x="3444132" y="4633643"/>
            <a:chExt cx="2207761" cy="1465995"/>
          </a:xfrm>
        </p:grpSpPr>
        <p:sp>
          <p:nvSpPr>
            <p:cNvPr id="57" name="Ellipse 56"/>
            <p:cNvSpPr/>
            <p:nvPr/>
          </p:nvSpPr>
          <p:spPr>
            <a:xfrm>
              <a:off x="4211981" y="5059897"/>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ZoneTexte 230"/>
            <p:cNvSpPr txBox="1"/>
            <p:nvPr/>
          </p:nvSpPr>
          <p:spPr>
            <a:xfrm>
              <a:off x="4247042" y="5036894"/>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1</a:t>
              </a:r>
            </a:p>
          </p:txBody>
        </p:sp>
        <p:sp>
          <p:nvSpPr>
            <p:cNvPr id="59" name="ZoneTexte 231"/>
            <p:cNvSpPr txBox="1"/>
            <p:nvPr/>
          </p:nvSpPr>
          <p:spPr>
            <a:xfrm>
              <a:off x="4242984" y="4633643"/>
              <a:ext cx="595035"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RF</a:t>
              </a:r>
            </a:p>
          </p:txBody>
        </p:sp>
        <p:sp>
          <p:nvSpPr>
            <p:cNvPr id="60" name="ZoneTexte 232"/>
            <p:cNvSpPr txBox="1"/>
            <p:nvPr/>
          </p:nvSpPr>
          <p:spPr>
            <a:xfrm>
              <a:off x="3444132" y="5637973"/>
              <a:ext cx="2207656"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150R01 22179</a:t>
              </a:r>
            </a:p>
          </p:txBody>
        </p:sp>
      </p:grpSp>
      <p:grpSp>
        <p:nvGrpSpPr>
          <p:cNvPr id="41" name="Gruppo 40">
            <a:extLst>
              <a:ext uri="{FF2B5EF4-FFF2-40B4-BE49-F238E27FC236}">
                <a16:creationId xmlns:a16="http://schemas.microsoft.com/office/drawing/2014/main" id="{1A04ABAA-419F-4E4A-8AB4-4FAE09CE1358}"/>
              </a:ext>
            </a:extLst>
          </p:cNvPr>
          <p:cNvGrpSpPr/>
          <p:nvPr/>
        </p:nvGrpSpPr>
        <p:grpSpPr>
          <a:xfrm>
            <a:off x="5487745" y="4607437"/>
            <a:ext cx="3464746" cy="1831000"/>
            <a:chOff x="6652265" y="4310028"/>
            <a:chExt cx="3464746" cy="1831000"/>
          </a:xfrm>
        </p:grpSpPr>
        <p:sp>
          <p:nvSpPr>
            <p:cNvPr id="4" name="ZoneTexte 238"/>
            <p:cNvSpPr txBox="1"/>
            <p:nvPr/>
          </p:nvSpPr>
          <p:spPr>
            <a:xfrm>
              <a:off x="6979787" y="4725527"/>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3</a:t>
              </a:r>
            </a:p>
          </p:txBody>
        </p:sp>
        <p:sp>
          <p:nvSpPr>
            <p:cNvPr id="37" name="Ellipse 36"/>
            <p:cNvSpPr/>
            <p:nvPr/>
          </p:nvSpPr>
          <p:spPr>
            <a:xfrm>
              <a:off x="6944726" y="4748530"/>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ZoneTexte 239"/>
            <p:cNvSpPr txBox="1"/>
            <p:nvPr/>
          </p:nvSpPr>
          <p:spPr>
            <a:xfrm>
              <a:off x="6833784" y="4310028"/>
              <a:ext cx="833883"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WT1</a:t>
              </a:r>
            </a:p>
          </p:txBody>
        </p:sp>
        <p:sp>
          <p:nvSpPr>
            <p:cNvPr id="39" name="ZoneTexte 240"/>
            <p:cNvSpPr txBox="1"/>
            <p:nvPr/>
          </p:nvSpPr>
          <p:spPr>
            <a:xfrm>
              <a:off x="6652265" y="5310031"/>
              <a:ext cx="1265090" cy="830997"/>
            </a:xfrm>
            <a:prstGeom prst="rect">
              <a:avLst/>
            </a:prstGeom>
            <a:noFill/>
            <a:ln>
              <a:noFill/>
            </a:ln>
          </p:spPr>
          <p:txBody>
            <a:bodyPr wrap="none" rtlCol="0">
              <a:spAutoFit/>
            </a:bodyPr>
            <a:lstStyle/>
            <a:p>
              <a:pPr algn="ctr"/>
              <a:r>
                <a:rPr lang="en-US" sz="2400" dirty="0">
                  <a:latin typeface="Arial" panose="020B0604020202020204" pitchFamily="34" charset="0"/>
                  <a:cs typeface="Arial" panose="020B0604020202020204" pitchFamily="34" charset="0"/>
                </a:rPr>
                <a:t>150R01</a:t>
              </a:r>
            </a:p>
            <a:p>
              <a:pPr algn="ctr"/>
              <a:r>
                <a:rPr lang="en-US" sz="2400" dirty="0">
                  <a:latin typeface="Arial" panose="020B0604020202020204" pitchFamily="34" charset="0"/>
                  <a:cs typeface="Arial" panose="020B0604020202020204" pitchFamily="34" charset="0"/>
                </a:rPr>
                <a:t>4216</a:t>
              </a:r>
            </a:p>
          </p:txBody>
        </p:sp>
        <p:sp>
          <p:nvSpPr>
            <p:cNvPr id="63" name="ZoneTexte 238"/>
            <p:cNvSpPr txBox="1"/>
            <p:nvPr/>
          </p:nvSpPr>
          <p:spPr>
            <a:xfrm>
              <a:off x="8712160" y="4725527"/>
              <a:ext cx="1404851" cy="646331"/>
            </a:xfrm>
            <a:prstGeom prst="rect">
              <a:avLst/>
            </a:prstGeom>
            <a:noFill/>
            <a:ln>
              <a:noFill/>
            </a:ln>
          </p:spPr>
          <p:txBody>
            <a:bodyPr wrap="square" rtlCol="0">
              <a:spAutoFit/>
            </a:bodyPr>
            <a:lstStyle/>
            <a:p>
              <a:r>
                <a:rPr lang="en-US" sz="3600" dirty="0">
                  <a:latin typeface="Arial Narrow" panose="020B0606020202030204" pitchFamily="34" charset="0"/>
                  <a:cs typeface="Arial" panose="020B0604020202020204" pitchFamily="34" charset="0"/>
                </a:rPr>
                <a:t>E</a:t>
              </a:r>
              <a:r>
                <a:rPr lang="en-US" sz="2400" dirty="0">
                  <a:latin typeface="Arial Narrow" panose="020B0606020202030204" pitchFamily="34" charset="0"/>
                  <a:cs typeface="Arial" panose="020B0604020202020204" pitchFamily="34" charset="0"/>
                </a:rPr>
                <a:t>3</a:t>
              </a:r>
            </a:p>
          </p:txBody>
        </p:sp>
        <p:sp>
          <p:nvSpPr>
            <p:cNvPr id="64" name="Ellipse 63"/>
            <p:cNvSpPr/>
            <p:nvPr/>
          </p:nvSpPr>
          <p:spPr>
            <a:xfrm>
              <a:off x="8677099" y="4748530"/>
              <a:ext cx="612000" cy="612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ZoneTexte 239"/>
            <p:cNvSpPr txBox="1"/>
            <p:nvPr/>
          </p:nvSpPr>
          <p:spPr>
            <a:xfrm>
              <a:off x="8566157" y="4310028"/>
              <a:ext cx="833883" cy="461665"/>
            </a:xfrm>
            <a:prstGeom prst="rect">
              <a:avLst/>
            </a:prstGeom>
            <a:noFill/>
            <a:ln>
              <a:noFill/>
            </a:ln>
          </p:spPr>
          <p:txBody>
            <a:bodyPr wrap="none" rtlCol="0">
              <a:spAutoFit/>
            </a:bodyPr>
            <a:lstStyle/>
            <a:p>
              <a:r>
                <a:rPr lang="en-US" sz="2400" dirty="0">
                  <a:latin typeface="Arial" panose="020B0604020202020204" pitchFamily="34" charset="0"/>
                  <a:cs typeface="Arial" panose="020B0604020202020204" pitchFamily="34" charset="0"/>
                </a:rPr>
                <a:t>WT2</a:t>
              </a:r>
            </a:p>
          </p:txBody>
        </p:sp>
        <p:sp>
          <p:nvSpPr>
            <p:cNvPr id="66" name="ZoneTexte 240"/>
            <p:cNvSpPr txBox="1"/>
            <p:nvPr/>
          </p:nvSpPr>
          <p:spPr>
            <a:xfrm>
              <a:off x="8384638" y="5310031"/>
              <a:ext cx="1265090" cy="830997"/>
            </a:xfrm>
            <a:prstGeom prst="rect">
              <a:avLst/>
            </a:prstGeom>
            <a:noFill/>
            <a:ln>
              <a:noFill/>
            </a:ln>
          </p:spPr>
          <p:txBody>
            <a:bodyPr wrap="none" rtlCol="0">
              <a:spAutoFit/>
            </a:bodyPr>
            <a:lstStyle/>
            <a:p>
              <a:pPr algn="ctr"/>
              <a:r>
                <a:rPr lang="en-US" sz="2400" dirty="0">
                  <a:latin typeface="Arial" panose="020B0604020202020204" pitchFamily="34" charset="0"/>
                  <a:cs typeface="Arial" panose="020B0604020202020204" pitchFamily="34" charset="0"/>
                </a:rPr>
                <a:t>150R01</a:t>
              </a:r>
            </a:p>
            <a:p>
              <a:pPr algn="ctr"/>
              <a:r>
                <a:rPr lang="en-US" sz="2400" dirty="0">
                  <a:latin typeface="Arial" panose="020B0604020202020204" pitchFamily="34" charset="0"/>
                  <a:cs typeface="Arial" panose="020B0604020202020204" pitchFamily="34" charset="0"/>
                </a:rPr>
                <a:t>4217</a:t>
              </a:r>
            </a:p>
          </p:txBody>
        </p:sp>
      </p:grpSp>
      <p:sp>
        <p:nvSpPr>
          <p:cNvPr id="62" name="Titel 1">
            <a:extLst>
              <a:ext uri="{FF2B5EF4-FFF2-40B4-BE49-F238E27FC236}">
                <a16:creationId xmlns:a16="http://schemas.microsoft.com/office/drawing/2014/main" id="{F16FBA8D-70CE-4796-B7AF-3B13F262CFAC}"/>
              </a:ext>
            </a:extLst>
          </p:cNvPr>
          <p:cNvSpPr>
            <a:spLocks noGrp="1"/>
          </p:cNvSpPr>
          <p:nvPr/>
        </p:nvSpPr>
        <p:spPr>
          <a:xfrm>
            <a:off x="303861" y="103389"/>
            <a:ext cx="8534400" cy="89577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UPDATED DRAWINGS IN ANNEX 21</a:t>
            </a:r>
          </a:p>
        </p:txBody>
      </p:sp>
      <p:pic>
        <p:nvPicPr>
          <p:cNvPr id="42" name="Immagine 41">
            <a:extLst>
              <a:ext uri="{FF2B5EF4-FFF2-40B4-BE49-F238E27FC236}">
                <a16:creationId xmlns:a16="http://schemas.microsoft.com/office/drawing/2014/main" id="{B2459E5A-65D5-4F35-B3D0-9C366BB1C6FE}"/>
              </a:ext>
            </a:extLst>
          </p:cNvPr>
          <p:cNvPicPr>
            <a:picLocks noChangeAspect="1"/>
          </p:cNvPicPr>
          <p:nvPr/>
        </p:nvPicPr>
        <p:blipFill>
          <a:blip r:embed="rId2"/>
          <a:stretch>
            <a:fillRect/>
          </a:stretch>
        </p:blipFill>
        <p:spPr>
          <a:xfrm>
            <a:off x="7509381" y="879894"/>
            <a:ext cx="4128535" cy="3311130"/>
          </a:xfrm>
          <a:prstGeom prst="rect">
            <a:avLst/>
          </a:prstGeom>
        </p:spPr>
      </p:pic>
    </p:spTree>
    <p:extLst>
      <p:ext uri="{BB962C8B-B14F-4D97-AF65-F5344CB8AC3E}">
        <p14:creationId xmlns:p14="http://schemas.microsoft.com/office/powerpoint/2010/main" val="13842787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79D36B-9FBD-4AA3-A3C0-45D3B626E123}">
  <ds:schemaRefs>
    <ds:schemaRef ds:uri="http://schemas.microsoft.com/sharepoint/v3/contenttype/forms"/>
  </ds:schemaRefs>
</ds:datastoreItem>
</file>

<file path=customXml/itemProps2.xml><?xml version="1.0" encoding="utf-8"?>
<ds:datastoreItem xmlns:ds="http://schemas.openxmlformats.org/officeDocument/2006/customXml" ds:itemID="{138E4873-19BD-4D7C-B462-35523577EE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93D10F-2546-4AB5-BC7E-B4562A2C2E4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63</TotalTime>
  <Words>1381</Words>
  <Application>Microsoft Office PowerPoint</Application>
  <PresentationFormat>Widescreen</PresentationFormat>
  <Paragraphs>191</Paragraphs>
  <Slides>9</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2" baseType="lpstr">
      <vt:lpstr>Arial</vt:lpstr>
      <vt:lpstr>Arial Narrow</vt:lpstr>
      <vt:lpstr>Calibri</vt:lpstr>
      <vt:lpstr>Calibri Light</vt:lpstr>
      <vt:lpstr>Cambria Math</vt:lpstr>
      <vt:lpstr>Segoe UI</vt:lpstr>
      <vt:lpstr>Symbol</vt:lpstr>
      <vt:lpstr>Times New Roman</vt:lpstr>
      <vt:lpstr>Tw Cen MT</vt:lpstr>
      <vt:lpstr>Wingdings</vt:lpstr>
      <vt:lpstr>Wingdings 3</vt:lpstr>
      <vt:lpstr>Office</vt:lpstr>
      <vt:lpstr>Equation.3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Jürgen Ewald, ORAFOL</dc:creator>
  <cp:lastModifiedBy>secretariat</cp:lastModifiedBy>
  <cp:revision>15</cp:revision>
  <dcterms:created xsi:type="dcterms:W3CDTF">2021-03-25T09:39:48Z</dcterms:created>
  <dcterms:modified xsi:type="dcterms:W3CDTF">2021-04-11T15:58:22Z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