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slideshow.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2" saveSubsetFonts="1" autoCompressPictures="0">
  <p:sldMasterIdLst>
    <p:sldMasterId id="2147483648" r:id="rId4"/>
  </p:sldMasterIdLst>
  <p:notesMasterIdLst>
    <p:notesMasterId r:id="rId16"/>
  </p:notesMasterIdLst>
  <p:sldIdLst>
    <p:sldId id="944" r:id="rId5"/>
    <p:sldId id="959" r:id="rId6"/>
    <p:sldId id="980" r:id="rId7"/>
    <p:sldId id="983" r:id="rId8"/>
    <p:sldId id="964" r:id="rId9"/>
    <p:sldId id="984" r:id="rId10"/>
    <p:sldId id="965" r:id="rId11"/>
    <p:sldId id="974" r:id="rId12"/>
    <p:sldId id="967" r:id="rId13"/>
    <p:sldId id="979" r:id="rId14"/>
    <p:sldId id="945" r:id="rId15"/>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568" userDrawn="1">
          <p15:clr>
            <a:srgbClr val="A4A3A4"/>
          </p15:clr>
        </p15:guide>
        <p15:guide id="2" pos="157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ISCAREÑO DIAZ LAURA PATRICIA" initials="TDLP" lastIdx="1" clrIdx="0">
    <p:extLst>
      <p:ext uri="{19B8F6BF-5375-455C-9EA6-DF929625EA0E}">
        <p15:presenceInfo xmlns:p15="http://schemas.microsoft.com/office/powerpoint/2012/main" userId="S::laura.tiscareno@inegi.org.mx::87684098-139c-461f-b580-c93a013b611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33A6A"/>
    <a:srgbClr val="28A4DF"/>
    <a:srgbClr val="1276C5"/>
    <a:srgbClr val="1BA3E2"/>
    <a:srgbClr val="1D79C3"/>
    <a:srgbClr val="138BE7"/>
    <a:srgbClr val="D9D9D9"/>
    <a:srgbClr val="1277C6"/>
    <a:srgbClr val="0C529E"/>
    <a:srgbClr val="236B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88"/>
    <p:restoredTop sz="94613"/>
  </p:normalViewPr>
  <p:slideViewPr>
    <p:cSldViewPr snapToGrid="0" snapToObjects="1">
      <p:cViewPr varScale="1">
        <p:scale>
          <a:sx n="92" d="100"/>
          <a:sy n="92" d="100"/>
        </p:scale>
        <p:origin x="84" y="168"/>
      </p:cViewPr>
      <p:guideLst>
        <p:guide orient="horz" pos="2568"/>
        <p:guide pos="157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4A3678-9833-6147-8FBD-DCC5DF40CB09}" type="datetimeFigureOut">
              <a:rPr lang="es-MX" smtClean="0"/>
              <a:t>29/04/2021</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CD2B8-D33F-3D45-BAC5-4700289EAF38}" type="slidenum">
              <a:rPr lang="es-MX" smtClean="0"/>
              <a:t>‹#›</a:t>
            </a:fld>
            <a:endParaRPr lang="es-MX"/>
          </a:p>
        </p:txBody>
      </p:sp>
    </p:spTree>
    <p:extLst>
      <p:ext uri="{BB962C8B-B14F-4D97-AF65-F5344CB8AC3E}">
        <p14:creationId xmlns:p14="http://schemas.microsoft.com/office/powerpoint/2010/main" val="21308807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noProof="0" dirty="0"/>
          </a:p>
        </p:txBody>
      </p:sp>
    </p:spTree>
    <p:extLst>
      <p:ext uri="{BB962C8B-B14F-4D97-AF65-F5344CB8AC3E}">
        <p14:creationId xmlns:p14="http://schemas.microsoft.com/office/powerpoint/2010/main" val="24892805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2.jp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jp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8.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_1">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B18CF22F-66B4-B24C-B54F-3457EEB92329}"/>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0481696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ondo blanco_3">
    <p:spTree>
      <p:nvGrpSpPr>
        <p:cNvPr id="1" name=""/>
        <p:cNvGrpSpPr/>
        <p:nvPr/>
      </p:nvGrpSpPr>
      <p:grpSpPr>
        <a:xfrm>
          <a:off x="0" y="0"/>
          <a:ext cx="0" cy="0"/>
          <a:chOff x="0" y="0"/>
          <a:chExt cx="0" cy="0"/>
        </a:xfrm>
      </p:grpSpPr>
      <p:sp>
        <p:nvSpPr>
          <p:cNvPr id="5" name="Marcador de número de diapositiva 4">
            <a:extLst>
              <a:ext uri="{FF2B5EF4-FFF2-40B4-BE49-F238E27FC236}">
                <a16:creationId xmlns:a16="http://schemas.microsoft.com/office/drawing/2014/main" id="{EA2E7BFC-2229-B147-B2A4-A684558A73D0}"/>
              </a:ext>
            </a:extLst>
          </p:cNvPr>
          <p:cNvSpPr>
            <a:spLocks noGrp="1"/>
          </p:cNvSpPr>
          <p:nvPr>
            <p:ph type="sldNum" sz="quarter" idx="12"/>
          </p:nvPr>
        </p:nvSpPr>
        <p:spPr>
          <a:xfrm>
            <a:off x="9271000" y="171450"/>
            <a:ext cx="2743200" cy="365125"/>
          </a:xfrm>
        </p:spPr>
        <p:txBody>
          <a:bodyPr/>
          <a:lstStyle>
            <a:lvl1pPr>
              <a:defRPr>
                <a:latin typeface="Arial" panose="020B0604020202020204" pitchFamily="34" charset="0"/>
                <a:cs typeface="Arial" panose="020B0604020202020204" pitchFamily="34" charset="0"/>
              </a:defRPr>
            </a:lvl1pPr>
          </a:lstStyle>
          <a:p>
            <a:fld id="{FA36A776-E82A-DB4C-BEC6-9E86C7D9FDA4}" type="slidenum">
              <a:rPr lang="es-MX" smtClean="0"/>
              <a:pPr/>
              <a:t>‹#›</a:t>
            </a:fld>
            <a:endParaRPr lang="es-MX">
              <a:latin typeface="Arial" panose="020B0604020202020204" pitchFamily="34" charset="0"/>
              <a:cs typeface="Arial" panose="020B0604020202020204" pitchFamily="34" charset="0"/>
            </a:endParaRPr>
          </a:p>
        </p:txBody>
      </p:sp>
      <p:pic>
        <p:nvPicPr>
          <p:cNvPr id="6" name="Gráfico 5">
            <a:extLst>
              <a:ext uri="{FF2B5EF4-FFF2-40B4-BE49-F238E27FC236}">
                <a16:creationId xmlns:a16="http://schemas.microsoft.com/office/drawing/2014/main" id="{8024CF08-ED64-D843-9A06-7A2C27FDA4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11200" y="6248095"/>
            <a:ext cx="1756229" cy="349250"/>
          </a:xfrm>
          <a:prstGeom prst="rect">
            <a:avLst/>
          </a:prstGeom>
        </p:spPr>
      </p:pic>
    </p:spTree>
    <p:extLst>
      <p:ext uri="{BB962C8B-B14F-4D97-AF65-F5344CB8AC3E}">
        <p14:creationId xmlns:p14="http://schemas.microsoft.com/office/powerpoint/2010/main" val="34712648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Fondo_2">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9C3B3E65-2B01-6F43-BD90-CF581CD56E24}"/>
              </a:ext>
            </a:extLst>
          </p:cNvPr>
          <p:cNvGrpSpPr/>
          <p:nvPr userDrawn="1"/>
        </p:nvGrpSpPr>
        <p:grpSpPr>
          <a:xfrm>
            <a:off x="0" y="0"/>
            <a:ext cx="12192000" cy="6858000"/>
            <a:chOff x="0" y="0"/>
            <a:chExt cx="12192000" cy="6858000"/>
          </a:xfrm>
        </p:grpSpPr>
        <p:pic>
          <p:nvPicPr>
            <p:cNvPr id="9" name="Imagen 8">
              <a:extLst>
                <a:ext uri="{FF2B5EF4-FFF2-40B4-BE49-F238E27FC236}">
                  <a16:creationId xmlns:a16="http://schemas.microsoft.com/office/drawing/2014/main" id="{7FE530E0-368D-BF49-BFED-ADEEEA2BAABB}"/>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6" name="Gráfico 5">
              <a:extLst>
                <a:ext uri="{FF2B5EF4-FFF2-40B4-BE49-F238E27FC236}">
                  <a16:creationId xmlns:a16="http://schemas.microsoft.com/office/drawing/2014/main" id="{22B7C685-2DA6-1F43-80E3-E8E04CEF229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978570" y="6146800"/>
              <a:ext cx="1756229" cy="349250"/>
            </a:xfrm>
            <a:prstGeom prst="rect">
              <a:avLst/>
            </a:prstGeom>
          </p:spPr>
        </p:pic>
      </p:grpSp>
      <p:sp>
        <p:nvSpPr>
          <p:cNvPr id="4" name="Marcador de número de diapositiva 4">
            <a:extLst>
              <a:ext uri="{FF2B5EF4-FFF2-40B4-BE49-F238E27FC236}">
                <a16:creationId xmlns:a16="http://schemas.microsoft.com/office/drawing/2014/main" id="{5ACF3B95-16E2-D74E-8FBF-876BA89F830D}"/>
              </a:ext>
            </a:extLst>
          </p:cNvPr>
          <p:cNvSpPr>
            <a:spLocks noGrp="1"/>
          </p:cNvSpPr>
          <p:nvPr>
            <p:ph type="sldNum" sz="quarter" idx="12"/>
          </p:nvPr>
        </p:nvSpPr>
        <p:spPr>
          <a:xfrm>
            <a:off x="9271000" y="171450"/>
            <a:ext cx="2743200" cy="365125"/>
          </a:xfrm>
        </p:spPr>
        <p:txBody>
          <a:bodyPr/>
          <a:lstStyle>
            <a:lvl1pPr>
              <a:defRPr>
                <a:solidFill>
                  <a:schemeClr val="bg1"/>
                </a:solidFill>
                <a:latin typeface="Arial" panose="020B0604020202020204" pitchFamily="34" charset="0"/>
                <a:cs typeface="Arial" panose="020B0604020202020204" pitchFamily="34" charset="0"/>
              </a:defRPr>
            </a:lvl1pPr>
          </a:lstStyle>
          <a:p>
            <a:fld id="{FA36A776-E82A-DB4C-BEC6-9E86C7D9FDA4}" type="slidenum">
              <a:rPr lang="es-MX" smtClean="0"/>
              <a:pPr/>
              <a:t>‹#›</a:t>
            </a:fld>
            <a:endParaRPr lang="es-MX" dirty="0">
              <a:solidFill>
                <a:schemeClr val="bg1"/>
              </a:solidFill>
            </a:endParaRPr>
          </a:p>
        </p:txBody>
      </p:sp>
    </p:spTree>
    <p:extLst>
      <p:ext uri="{BB962C8B-B14F-4D97-AF65-F5344CB8AC3E}">
        <p14:creationId xmlns:p14="http://schemas.microsoft.com/office/powerpoint/2010/main" val="6761195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ndo azul marino">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98505CD3-0411-1F4C-92D3-97E982F3B894}"/>
              </a:ext>
            </a:extLst>
          </p:cNvPr>
          <p:cNvGrpSpPr/>
          <p:nvPr userDrawn="1"/>
        </p:nvGrpSpPr>
        <p:grpSpPr>
          <a:xfrm>
            <a:off x="0" y="0"/>
            <a:ext cx="12192000" cy="6858000"/>
            <a:chOff x="0" y="0"/>
            <a:chExt cx="12192000" cy="6858000"/>
          </a:xfrm>
        </p:grpSpPr>
        <p:sp>
          <p:nvSpPr>
            <p:cNvPr id="15" name="Rectángulo 14">
              <a:extLst>
                <a:ext uri="{FF2B5EF4-FFF2-40B4-BE49-F238E27FC236}">
                  <a16:creationId xmlns:a16="http://schemas.microsoft.com/office/drawing/2014/main" id="{4945DB76-0E18-1946-A20A-9D6E663488F2}"/>
                </a:ext>
              </a:extLst>
            </p:cNvPr>
            <p:cNvSpPr/>
            <p:nvPr userDrawn="1"/>
          </p:nvSpPr>
          <p:spPr>
            <a:xfrm>
              <a:off x="0" y="0"/>
              <a:ext cx="12192000" cy="6858000"/>
            </a:xfrm>
            <a:prstGeom prst="rect">
              <a:avLst/>
            </a:prstGeom>
            <a:solidFill>
              <a:srgbClr val="033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3" name="Gráfico 2">
              <a:extLst>
                <a:ext uri="{FF2B5EF4-FFF2-40B4-BE49-F238E27FC236}">
                  <a16:creationId xmlns:a16="http://schemas.microsoft.com/office/drawing/2014/main" id="{C5EC662C-F895-1C48-BB9C-C0951B13980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982255" y="6148729"/>
              <a:ext cx="1756229" cy="349250"/>
            </a:xfrm>
            <a:prstGeom prst="rect">
              <a:avLst/>
            </a:prstGeom>
          </p:spPr>
        </p:pic>
      </p:grpSp>
      <p:sp>
        <p:nvSpPr>
          <p:cNvPr id="5" name="Marcador de número de diapositiva 4">
            <a:extLst>
              <a:ext uri="{FF2B5EF4-FFF2-40B4-BE49-F238E27FC236}">
                <a16:creationId xmlns:a16="http://schemas.microsoft.com/office/drawing/2014/main" id="{88D56C19-A3FB-BE47-A54C-C0AA0B0D1C60}"/>
              </a:ext>
            </a:extLst>
          </p:cNvPr>
          <p:cNvSpPr>
            <a:spLocks noGrp="1"/>
          </p:cNvSpPr>
          <p:nvPr>
            <p:ph type="sldNum" sz="quarter" idx="12"/>
          </p:nvPr>
        </p:nvSpPr>
        <p:spPr>
          <a:xfrm>
            <a:off x="9271000" y="171450"/>
            <a:ext cx="2743200" cy="365125"/>
          </a:xfrm>
        </p:spPr>
        <p:txBody>
          <a:bodyPr/>
          <a:lstStyle>
            <a:lvl1pPr>
              <a:defRPr>
                <a:solidFill>
                  <a:schemeClr val="bg1"/>
                </a:solidFill>
                <a:latin typeface="Arial" panose="020B0604020202020204" pitchFamily="34" charset="0"/>
                <a:cs typeface="Arial" panose="020B0604020202020204" pitchFamily="34" charset="0"/>
              </a:defRPr>
            </a:lvl1pPr>
          </a:lstStyle>
          <a:p>
            <a:fld id="{FA36A776-E82A-DB4C-BEC6-9E86C7D9FDA4}" type="slidenum">
              <a:rPr lang="es-MX" smtClean="0"/>
              <a:pPr/>
              <a:t>‹#›</a:t>
            </a:fld>
            <a:endParaRPr lang="es-MX" dirty="0"/>
          </a:p>
        </p:txBody>
      </p:sp>
    </p:spTree>
    <p:extLst>
      <p:ext uri="{BB962C8B-B14F-4D97-AF65-F5344CB8AC3E}">
        <p14:creationId xmlns:p14="http://schemas.microsoft.com/office/powerpoint/2010/main" val="7526162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ondo blanco/azul marino">
    <p:spTree>
      <p:nvGrpSpPr>
        <p:cNvPr id="1" name=""/>
        <p:cNvGrpSpPr/>
        <p:nvPr/>
      </p:nvGrpSpPr>
      <p:grpSpPr>
        <a:xfrm>
          <a:off x="0" y="0"/>
          <a:ext cx="0" cy="0"/>
          <a:chOff x="0" y="0"/>
          <a:chExt cx="0" cy="0"/>
        </a:xfrm>
      </p:grpSpPr>
      <p:sp>
        <p:nvSpPr>
          <p:cNvPr id="6" name="Rectangle 1">
            <a:extLst>
              <a:ext uri="{FF2B5EF4-FFF2-40B4-BE49-F238E27FC236}">
                <a16:creationId xmlns:a16="http://schemas.microsoft.com/office/drawing/2014/main" id="{0B13EDDA-2586-2241-9BE6-3C5F58432F08}"/>
              </a:ext>
            </a:extLst>
          </p:cNvPr>
          <p:cNvSpPr/>
          <p:nvPr userDrawn="1"/>
        </p:nvSpPr>
        <p:spPr>
          <a:xfrm>
            <a:off x="0" y="3643301"/>
            <a:ext cx="12192000" cy="3214699"/>
          </a:xfrm>
          <a:prstGeom prst="rect">
            <a:avLst/>
          </a:prstGeom>
          <a:solidFill>
            <a:srgbClr val="033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áfico 6">
            <a:extLst>
              <a:ext uri="{FF2B5EF4-FFF2-40B4-BE49-F238E27FC236}">
                <a16:creationId xmlns:a16="http://schemas.microsoft.com/office/drawing/2014/main" id="{81AB52C7-89B6-4B46-92AA-4256BF844B2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978570" y="6146800"/>
            <a:ext cx="1756229" cy="349250"/>
          </a:xfrm>
          <a:prstGeom prst="rect">
            <a:avLst/>
          </a:prstGeom>
        </p:spPr>
      </p:pic>
      <p:sp>
        <p:nvSpPr>
          <p:cNvPr id="5" name="Marcador de número de diapositiva 4">
            <a:extLst>
              <a:ext uri="{FF2B5EF4-FFF2-40B4-BE49-F238E27FC236}">
                <a16:creationId xmlns:a16="http://schemas.microsoft.com/office/drawing/2014/main" id="{6433EEC5-1ED3-E94C-A3B9-5C214A0ED8AA}"/>
              </a:ext>
            </a:extLst>
          </p:cNvPr>
          <p:cNvSpPr>
            <a:spLocks noGrp="1"/>
          </p:cNvSpPr>
          <p:nvPr>
            <p:ph type="sldNum" sz="quarter" idx="12"/>
          </p:nvPr>
        </p:nvSpPr>
        <p:spPr>
          <a:xfrm>
            <a:off x="9271000" y="171450"/>
            <a:ext cx="2743200" cy="365125"/>
          </a:xfrm>
        </p:spPr>
        <p:txBody>
          <a:bodyPr/>
          <a:lstStyle>
            <a:lvl1pPr>
              <a:defRPr>
                <a:latin typeface="Arial" panose="020B0604020202020204" pitchFamily="34" charset="0"/>
                <a:cs typeface="Arial" panose="020B0604020202020204" pitchFamily="34" charset="0"/>
              </a:defRPr>
            </a:lvl1pPr>
          </a:lstStyle>
          <a:p>
            <a:fld id="{FA36A776-E82A-DB4C-BEC6-9E86C7D9FDA4}" type="slidenum">
              <a:rPr lang="es-MX" smtClean="0"/>
              <a:pPr/>
              <a:t>‹#›</a:t>
            </a:fld>
            <a:endParaRPr lang="es-M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549932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ondo azul con círculo">
    <p:spTree>
      <p:nvGrpSpPr>
        <p:cNvPr id="1" name=""/>
        <p:cNvGrpSpPr/>
        <p:nvPr/>
      </p:nvGrpSpPr>
      <p:grpSpPr>
        <a:xfrm>
          <a:off x="0" y="0"/>
          <a:ext cx="0" cy="0"/>
          <a:chOff x="0" y="0"/>
          <a:chExt cx="0" cy="0"/>
        </a:xfrm>
      </p:grpSpPr>
      <p:sp>
        <p:nvSpPr>
          <p:cNvPr id="4" name="Marcador de número de diapositiva 4">
            <a:extLst>
              <a:ext uri="{FF2B5EF4-FFF2-40B4-BE49-F238E27FC236}">
                <a16:creationId xmlns:a16="http://schemas.microsoft.com/office/drawing/2014/main" id="{A917F76B-BF86-794C-8A31-6046E48EF38D}"/>
              </a:ext>
            </a:extLst>
          </p:cNvPr>
          <p:cNvSpPr>
            <a:spLocks noGrp="1"/>
          </p:cNvSpPr>
          <p:nvPr>
            <p:ph type="sldNum" sz="quarter" idx="12"/>
          </p:nvPr>
        </p:nvSpPr>
        <p:spPr>
          <a:xfrm>
            <a:off x="9271000" y="171450"/>
            <a:ext cx="2743200" cy="365125"/>
          </a:xfrm>
        </p:spPr>
        <p:txBody>
          <a:bodyPr/>
          <a:lstStyle>
            <a:lvl1pPr>
              <a:defRPr>
                <a:latin typeface="Arial" panose="020B0604020202020204" pitchFamily="34" charset="0"/>
                <a:cs typeface="Arial" panose="020B0604020202020204" pitchFamily="34" charset="0"/>
              </a:defRPr>
            </a:lvl1pPr>
          </a:lstStyle>
          <a:p>
            <a:fld id="{FA36A776-E82A-DB4C-BEC6-9E86C7D9FDA4}" type="slidenum">
              <a:rPr lang="es-MX" smtClean="0"/>
              <a:pPr/>
              <a:t>‹#›</a:t>
            </a:fld>
            <a:endParaRPr lang="es-MX">
              <a:latin typeface="Arial" panose="020B0604020202020204" pitchFamily="34" charset="0"/>
              <a:cs typeface="Arial" panose="020B0604020202020204" pitchFamily="34" charset="0"/>
            </a:endParaRPr>
          </a:p>
        </p:txBody>
      </p:sp>
      <p:grpSp>
        <p:nvGrpSpPr>
          <p:cNvPr id="9" name="Grupo 8">
            <a:extLst>
              <a:ext uri="{FF2B5EF4-FFF2-40B4-BE49-F238E27FC236}">
                <a16:creationId xmlns:a16="http://schemas.microsoft.com/office/drawing/2014/main" id="{44ECFEBC-660D-434C-8344-C08A2E534FD8}"/>
              </a:ext>
            </a:extLst>
          </p:cNvPr>
          <p:cNvGrpSpPr/>
          <p:nvPr userDrawn="1"/>
        </p:nvGrpSpPr>
        <p:grpSpPr>
          <a:xfrm>
            <a:off x="0" y="0"/>
            <a:ext cx="12192000" cy="6858000"/>
            <a:chOff x="0" y="0"/>
            <a:chExt cx="12192000" cy="6858000"/>
          </a:xfrm>
        </p:grpSpPr>
        <p:sp>
          <p:nvSpPr>
            <p:cNvPr id="15" name="Rectángulo 14">
              <a:extLst>
                <a:ext uri="{FF2B5EF4-FFF2-40B4-BE49-F238E27FC236}">
                  <a16:creationId xmlns:a16="http://schemas.microsoft.com/office/drawing/2014/main" id="{4945DB76-0E18-1946-A20A-9D6E663488F2}"/>
                </a:ext>
              </a:extLst>
            </p:cNvPr>
            <p:cNvSpPr/>
            <p:nvPr userDrawn="1"/>
          </p:nvSpPr>
          <p:spPr>
            <a:xfrm>
              <a:off x="0" y="0"/>
              <a:ext cx="12192000" cy="6858000"/>
            </a:xfrm>
            <a:prstGeom prst="rect">
              <a:avLst/>
            </a:prstGeom>
            <a:solidFill>
              <a:srgbClr val="0330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pic>
          <p:nvPicPr>
            <p:cNvPr id="3" name="Gráfico 2">
              <a:extLst>
                <a:ext uri="{FF2B5EF4-FFF2-40B4-BE49-F238E27FC236}">
                  <a16:creationId xmlns:a16="http://schemas.microsoft.com/office/drawing/2014/main" id="{C5EC662C-F895-1C48-BB9C-C0951B13980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982255" y="6148729"/>
              <a:ext cx="1756229" cy="349250"/>
            </a:xfrm>
            <a:prstGeom prst="rect">
              <a:avLst/>
            </a:prstGeom>
          </p:spPr>
        </p:pic>
        <p:pic>
          <p:nvPicPr>
            <p:cNvPr id="8" name="Imagen 7">
              <a:extLst>
                <a:ext uri="{FF2B5EF4-FFF2-40B4-BE49-F238E27FC236}">
                  <a16:creationId xmlns:a16="http://schemas.microsoft.com/office/drawing/2014/main" id="{CF532CB6-AD19-714F-9F92-CB577F54659E}"/>
                </a:ext>
              </a:extLst>
            </p:cNvPr>
            <p:cNvPicPr>
              <a:picLocks noChangeAspect="1"/>
            </p:cNvPicPr>
            <p:nvPr userDrawn="1"/>
          </p:nvPicPr>
          <p:blipFill>
            <a:blip r:embed="rId4"/>
            <a:stretch>
              <a:fillRect/>
            </a:stretch>
          </p:blipFill>
          <p:spPr>
            <a:xfrm>
              <a:off x="0" y="0"/>
              <a:ext cx="5597611" cy="6628549"/>
            </a:xfrm>
            <a:prstGeom prst="rect">
              <a:avLst/>
            </a:prstGeom>
          </p:spPr>
        </p:pic>
      </p:grpSp>
    </p:spTree>
    <p:extLst>
      <p:ext uri="{BB962C8B-B14F-4D97-AF65-F5344CB8AC3E}">
        <p14:creationId xmlns:p14="http://schemas.microsoft.com/office/powerpoint/2010/main" val="33944925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ierre_1">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14F08C00-469B-BB4F-97A2-9B521A6A2C11}"/>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7541384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ierre_2">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41A786B-7C17-3B42-B0E0-38CFD2F322A9}"/>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1778177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ítulo y textos">
    <p:spTree>
      <p:nvGrpSpPr>
        <p:cNvPr id="1" name=""/>
        <p:cNvGrpSpPr/>
        <p:nvPr/>
      </p:nvGrpSpPr>
      <p:grpSpPr>
        <a:xfrm>
          <a:off x="0" y="0"/>
          <a:ext cx="0" cy="0"/>
          <a:chOff x="0" y="0"/>
          <a:chExt cx="0" cy="0"/>
        </a:xfrm>
      </p:grpSpPr>
      <p:sp>
        <p:nvSpPr>
          <p:cNvPr id="57" name="Marcador de contenido 2"/>
          <p:cNvSpPr txBox="1">
            <a:spLocks noGrp="1"/>
          </p:cNvSpPr>
          <p:nvPr>
            <p:ph type="body" idx="13"/>
          </p:nvPr>
        </p:nvSpPr>
        <p:spPr>
          <a:xfrm>
            <a:off x="718458" y="1387928"/>
            <a:ext cx="10633755" cy="4540924"/>
          </a:xfrm>
          <a:prstGeom prst="rect">
            <a:avLst/>
          </a:prstGeom>
        </p:spPr>
        <p:txBody>
          <a:bodyPr/>
          <a:lstStyle>
            <a:lvl1pPr>
              <a:buClr>
                <a:srgbClr val="0074C8"/>
              </a:buClr>
              <a:defRPr sz="2700">
                <a:latin typeface="Arial"/>
                <a:ea typeface="Arial"/>
                <a:cs typeface="Arial"/>
                <a:sym typeface="Arial"/>
              </a:defRPr>
            </a:lvl1pPr>
            <a:lvl2pPr>
              <a:buClr>
                <a:srgbClr val="0074C8"/>
              </a:buClr>
              <a:defRPr sz="2700">
                <a:latin typeface="Arial"/>
                <a:ea typeface="Arial"/>
                <a:cs typeface="Arial"/>
                <a:sym typeface="Arial"/>
              </a:defRPr>
            </a:lvl2pPr>
            <a:lvl3pPr>
              <a:buClr>
                <a:srgbClr val="0074C8"/>
              </a:buClr>
              <a:defRPr sz="2700">
                <a:latin typeface="Arial"/>
                <a:ea typeface="Arial"/>
                <a:cs typeface="Arial"/>
                <a:sym typeface="Arial"/>
              </a:defRPr>
            </a:lvl3pPr>
            <a:lvl4pPr>
              <a:buClr>
                <a:srgbClr val="0074C8"/>
              </a:buClr>
              <a:defRPr sz="2700">
                <a:latin typeface="Arial"/>
                <a:ea typeface="Arial"/>
                <a:cs typeface="Arial"/>
                <a:sym typeface="Arial"/>
              </a:defRPr>
            </a:lvl4pPr>
            <a:lvl5pPr>
              <a:buClr>
                <a:srgbClr val="0074C8"/>
              </a:buClr>
              <a:defRPr sz="2700">
                <a:latin typeface="Arial"/>
                <a:ea typeface="Arial"/>
                <a:cs typeface="Arial"/>
                <a:sym typeface="Arial"/>
              </a:defRPr>
            </a:lvl5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a:p>
        </p:txBody>
      </p:sp>
      <p:sp>
        <p:nvSpPr>
          <p:cNvPr id="58" name="Título 1"/>
          <p:cNvSpPr txBox="1">
            <a:spLocks noGrp="1"/>
          </p:cNvSpPr>
          <p:nvPr>
            <p:ph type="body" sz="quarter" idx="14"/>
          </p:nvPr>
        </p:nvSpPr>
        <p:spPr>
          <a:xfrm>
            <a:off x="718457" y="182562"/>
            <a:ext cx="10633755" cy="841604"/>
          </a:xfrm>
          <a:prstGeom prst="rect">
            <a:avLst/>
          </a:prstGeom>
        </p:spPr>
        <p:txBody>
          <a:bodyPr/>
          <a:lstStyle>
            <a:lvl1pPr marL="0" indent="0" algn="ctr">
              <a:spcBef>
                <a:spcPts val="0"/>
              </a:spcBef>
              <a:buSzTx/>
              <a:buNone/>
              <a:defRPr sz="4500" b="1">
                <a:solidFill>
                  <a:srgbClr val="002F58"/>
                </a:solidFill>
                <a:latin typeface="Arial"/>
                <a:ea typeface="Arial"/>
                <a:cs typeface="Arial"/>
                <a:sym typeface="Arial"/>
              </a:defRPr>
            </a:lvl1pPr>
          </a:lstStyle>
          <a:p>
            <a:pPr lvl="0"/>
            <a:r>
              <a:rPr lang="es-ES"/>
              <a:t>Editar el estilo de texto del patrón</a:t>
            </a:r>
          </a:p>
        </p:txBody>
      </p:sp>
      <p:sp>
        <p:nvSpPr>
          <p:cNvPr id="59" name="Title Text"/>
          <p:cNvSpPr txBox="1">
            <a:spLocks noGrp="1"/>
          </p:cNvSpPr>
          <p:nvPr>
            <p:ph type="body" sz="quarter" idx="15" hasCustomPrompt="1"/>
          </p:nvPr>
        </p:nvSpPr>
        <p:spPr>
          <a:xfrm>
            <a:off x="3477985" y="6233061"/>
            <a:ext cx="8474530" cy="471406"/>
          </a:xfrm>
          <a:prstGeom prst="rect">
            <a:avLst/>
          </a:prstGeom>
        </p:spPr>
        <p:txBody>
          <a:bodyPr/>
          <a:lstStyle>
            <a:lvl1pPr marL="0" marR="0" indent="0" algn="l" defTabSz="412750" rtl="0" eaLnBrk="1" fontAlgn="auto" latinLnBrk="0" hangingPunct="1">
              <a:lnSpc>
                <a:spcPct val="100000"/>
              </a:lnSpc>
              <a:spcBef>
                <a:spcPts val="0"/>
              </a:spcBef>
              <a:spcAft>
                <a:spcPts val="0"/>
              </a:spcAft>
              <a:buClrTx/>
              <a:buSzTx/>
              <a:buFontTx/>
              <a:buNone/>
              <a:tabLst/>
              <a:defRPr sz="2700">
                <a:solidFill>
                  <a:srgbClr val="092F57"/>
                </a:solidFill>
                <a:latin typeface="Arial"/>
                <a:ea typeface="Arial"/>
                <a:cs typeface="Arial"/>
                <a:sym typeface="Arial"/>
              </a:defRPr>
            </a:lvl1pPr>
          </a:lstStyle>
          <a:p>
            <a:pPr marL="0" marR="0" lvl="0" indent="0" algn="l" defTabSz="412750" rtl="0" eaLnBrk="1" fontAlgn="auto" latinLnBrk="0" hangingPunct="1">
              <a:lnSpc>
                <a:spcPct val="100000"/>
              </a:lnSpc>
              <a:spcBef>
                <a:spcPts val="0"/>
              </a:spcBef>
              <a:spcAft>
                <a:spcPts val="0"/>
              </a:spcAft>
              <a:buClrTx/>
              <a:buSzTx/>
              <a:buFontTx/>
              <a:buNone/>
              <a:tabLst/>
              <a:defRPr/>
            </a:pPr>
            <a:r>
              <a:rPr kumimoji="0" lang="es-MX" sz="2700" b="0" i="0" u="none" strike="noStrike" kern="0" cap="none" spc="0" normalizeH="0" baseline="0" noProof="0" dirty="0">
                <a:ln>
                  <a:noFill/>
                </a:ln>
                <a:solidFill>
                  <a:srgbClr val="092F57"/>
                </a:solidFill>
                <a:effectLst/>
                <a:uLnTx/>
                <a:uFillTx/>
                <a:latin typeface="Arial"/>
                <a:cs typeface="Arial"/>
                <a:sym typeface="Arial"/>
              </a:rPr>
              <a:t>Exportaciones Trimestrales por Entidad Federativa </a:t>
            </a:r>
          </a:p>
        </p:txBody>
      </p:sp>
    </p:spTree>
    <p:extLst>
      <p:ext uri="{BB962C8B-B14F-4D97-AF65-F5344CB8AC3E}">
        <p14:creationId xmlns:p14="http://schemas.microsoft.com/office/powerpoint/2010/main" val="895165412"/>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Fondo fotografía_1">
    <p:spTree>
      <p:nvGrpSpPr>
        <p:cNvPr id="1" name=""/>
        <p:cNvGrpSpPr/>
        <p:nvPr/>
      </p:nvGrpSpPr>
      <p:grpSpPr>
        <a:xfrm>
          <a:off x="0" y="0"/>
          <a:ext cx="0" cy="0"/>
          <a:chOff x="0" y="0"/>
          <a:chExt cx="0" cy="0"/>
        </a:xfrm>
      </p:grpSpPr>
      <p:grpSp>
        <p:nvGrpSpPr>
          <p:cNvPr id="7" name="Grupo 6">
            <a:extLst>
              <a:ext uri="{FF2B5EF4-FFF2-40B4-BE49-F238E27FC236}">
                <a16:creationId xmlns:a16="http://schemas.microsoft.com/office/drawing/2014/main" id="{3746C792-4334-454A-A97C-07BC572A0069}"/>
              </a:ext>
            </a:extLst>
          </p:cNvPr>
          <p:cNvGrpSpPr/>
          <p:nvPr userDrawn="1"/>
        </p:nvGrpSpPr>
        <p:grpSpPr>
          <a:xfrm>
            <a:off x="4804611" y="0"/>
            <a:ext cx="7387389" cy="6858000"/>
            <a:chOff x="4804611" y="0"/>
            <a:chExt cx="7387389" cy="6858000"/>
          </a:xfrm>
        </p:grpSpPr>
        <p:pic>
          <p:nvPicPr>
            <p:cNvPr id="6" name="Imagen 5">
              <a:extLst>
                <a:ext uri="{FF2B5EF4-FFF2-40B4-BE49-F238E27FC236}">
                  <a16:creationId xmlns:a16="http://schemas.microsoft.com/office/drawing/2014/main" id="{E174B2FC-808B-744E-8159-C7CEA98B2A10}"/>
                </a:ext>
              </a:extLst>
            </p:cNvPr>
            <p:cNvPicPr>
              <a:picLocks noChangeAspect="1"/>
            </p:cNvPicPr>
            <p:nvPr userDrawn="1"/>
          </p:nvPicPr>
          <p:blipFill>
            <a:blip r:embed="rId2"/>
            <a:stretch>
              <a:fillRect/>
            </a:stretch>
          </p:blipFill>
          <p:spPr>
            <a:xfrm>
              <a:off x="4804611" y="0"/>
              <a:ext cx="7387389" cy="6858000"/>
            </a:xfrm>
            <a:prstGeom prst="rect">
              <a:avLst/>
            </a:prstGeom>
          </p:spPr>
        </p:pic>
        <p:pic>
          <p:nvPicPr>
            <p:cNvPr id="3" name="Gráfico 2">
              <a:extLst>
                <a:ext uri="{FF2B5EF4-FFF2-40B4-BE49-F238E27FC236}">
                  <a16:creationId xmlns:a16="http://schemas.microsoft.com/office/drawing/2014/main" id="{B52DC50A-408B-7245-9540-A0FD537B78C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978570" y="6146800"/>
              <a:ext cx="1756229" cy="349250"/>
            </a:xfrm>
            <a:prstGeom prst="rect">
              <a:avLst/>
            </a:prstGeom>
          </p:spPr>
        </p:pic>
      </p:grpSp>
      <p:sp>
        <p:nvSpPr>
          <p:cNvPr id="5" name="Marcador de número de diapositiva 4">
            <a:extLst>
              <a:ext uri="{FF2B5EF4-FFF2-40B4-BE49-F238E27FC236}">
                <a16:creationId xmlns:a16="http://schemas.microsoft.com/office/drawing/2014/main" id="{B122EFA1-D65D-0E45-B806-064A77867B5D}"/>
              </a:ext>
            </a:extLst>
          </p:cNvPr>
          <p:cNvSpPr>
            <a:spLocks noGrp="1"/>
          </p:cNvSpPr>
          <p:nvPr>
            <p:ph type="sldNum" sz="quarter" idx="12"/>
          </p:nvPr>
        </p:nvSpPr>
        <p:spPr>
          <a:xfrm>
            <a:off x="9271000" y="171450"/>
            <a:ext cx="2743200" cy="365125"/>
          </a:xfrm>
        </p:spPr>
        <p:txBody>
          <a:bodyPr/>
          <a:lstStyle>
            <a:lvl1pPr>
              <a:defRPr>
                <a:latin typeface="Arial" panose="020B0604020202020204" pitchFamily="34" charset="0"/>
                <a:cs typeface="Arial" panose="020B0604020202020204" pitchFamily="34" charset="0"/>
              </a:defRPr>
            </a:lvl1pPr>
          </a:lstStyle>
          <a:p>
            <a:fld id="{FA36A776-E82A-DB4C-BEC6-9E86C7D9FDA4}" type="slidenum">
              <a:rPr lang="es-MX" smtClean="0"/>
              <a:pPr/>
              <a:t>‹#›</a:t>
            </a:fld>
            <a:endParaRPr lang="es-M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07538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ortada_2">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05ADDD0F-7C72-F649-B9D5-42A6304A4427}"/>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1389263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ondo_1">
    <p:spTree>
      <p:nvGrpSpPr>
        <p:cNvPr id="1" name=""/>
        <p:cNvGrpSpPr/>
        <p:nvPr/>
      </p:nvGrpSpPr>
      <p:grpSpPr>
        <a:xfrm>
          <a:off x="0" y="0"/>
          <a:ext cx="0" cy="0"/>
          <a:chOff x="0" y="0"/>
          <a:chExt cx="0" cy="0"/>
        </a:xfrm>
      </p:grpSpPr>
      <p:grpSp>
        <p:nvGrpSpPr>
          <p:cNvPr id="7" name="Grupo 6">
            <a:extLst>
              <a:ext uri="{FF2B5EF4-FFF2-40B4-BE49-F238E27FC236}">
                <a16:creationId xmlns:a16="http://schemas.microsoft.com/office/drawing/2014/main" id="{F9F92FA7-BDD0-DB49-9313-CBC8923C3A4A}"/>
              </a:ext>
            </a:extLst>
          </p:cNvPr>
          <p:cNvGrpSpPr/>
          <p:nvPr userDrawn="1"/>
        </p:nvGrpSpPr>
        <p:grpSpPr>
          <a:xfrm>
            <a:off x="0" y="0"/>
            <a:ext cx="12192000" cy="6858000"/>
            <a:chOff x="0" y="0"/>
            <a:chExt cx="12192000" cy="6858000"/>
          </a:xfrm>
        </p:grpSpPr>
        <p:pic>
          <p:nvPicPr>
            <p:cNvPr id="4" name="Imagen 3">
              <a:extLst>
                <a:ext uri="{FF2B5EF4-FFF2-40B4-BE49-F238E27FC236}">
                  <a16:creationId xmlns:a16="http://schemas.microsoft.com/office/drawing/2014/main" id="{3EB46D32-45C8-8848-A5BC-FB71EFCCE1EF}"/>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5" name="Gráfico 4">
              <a:extLst>
                <a:ext uri="{FF2B5EF4-FFF2-40B4-BE49-F238E27FC236}">
                  <a16:creationId xmlns:a16="http://schemas.microsoft.com/office/drawing/2014/main" id="{4D5A119C-0322-114B-A400-DD7697C22F7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982255" y="6148729"/>
              <a:ext cx="1756229" cy="349250"/>
            </a:xfrm>
            <a:prstGeom prst="rect">
              <a:avLst/>
            </a:prstGeom>
          </p:spPr>
        </p:pic>
      </p:grpSp>
      <p:sp>
        <p:nvSpPr>
          <p:cNvPr id="6" name="Marcador de número de diapositiva 4">
            <a:extLst>
              <a:ext uri="{FF2B5EF4-FFF2-40B4-BE49-F238E27FC236}">
                <a16:creationId xmlns:a16="http://schemas.microsoft.com/office/drawing/2014/main" id="{18055409-E9C7-0D48-86E6-BBA4C344362A}"/>
              </a:ext>
            </a:extLst>
          </p:cNvPr>
          <p:cNvSpPr>
            <a:spLocks noGrp="1"/>
          </p:cNvSpPr>
          <p:nvPr>
            <p:ph type="sldNum" sz="quarter" idx="12"/>
          </p:nvPr>
        </p:nvSpPr>
        <p:spPr>
          <a:xfrm>
            <a:off x="9271000" y="171450"/>
            <a:ext cx="2743200" cy="365125"/>
          </a:xfrm>
        </p:spPr>
        <p:txBody>
          <a:bodyPr/>
          <a:lstStyle>
            <a:lvl1pPr>
              <a:defRPr>
                <a:solidFill>
                  <a:schemeClr val="bg1"/>
                </a:solidFill>
                <a:latin typeface="Arial" panose="020B0604020202020204" pitchFamily="34" charset="0"/>
                <a:cs typeface="Arial" panose="020B0604020202020204" pitchFamily="34" charset="0"/>
              </a:defRPr>
            </a:lvl1pPr>
          </a:lstStyle>
          <a:p>
            <a:fld id="{FA36A776-E82A-DB4C-BEC6-9E86C7D9FDA4}" type="slidenum">
              <a:rPr lang="es-MX" smtClean="0"/>
              <a:pPr/>
              <a:t>‹#›</a:t>
            </a:fld>
            <a:endParaRPr lang="es-MX" dirty="0">
              <a:solidFill>
                <a:schemeClr val="bg1"/>
              </a:solidFill>
            </a:endParaRPr>
          </a:p>
        </p:txBody>
      </p:sp>
    </p:spTree>
    <p:extLst>
      <p:ext uri="{BB962C8B-B14F-4D97-AF65-F5344CB8AC3E}">
        <p14:creationId xmlns:p14="http://schemas.microsoft.com/office/powerpoint/2010/main" val="1244157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Índice">
    <p:spTree>
      <p:nvGrpSpPr>
        <p:cNvPr id="1" name=""/>
        <p:cNvGrpSpPr/>
        <p:nvPr/>
      </p:nvGrpSpPr>
      <p:grpSpPr>
        <a:xfrm>
          <a:off x="0" y="0"/>
          <a:ext cx="0" cy="0"/>
          <a:chOff x="0" y="0"/>
          <a:chExt cx="0" cy="0"/>
        </a:xfrm>
      </p:grpSpPr>
      <p:grpSp>
        <p:nvGrpSpPr>
          <p:cNvPr id="8" name="Grupo 7">
            <a:extLst>
              <a:ext uri="{FF2B5EF4-FFF2-40B4-BE49-F238E27FC236}">
                <a16:creationId xmlns:a16="http://schemas.microsoft.com/office/drawing/2014/main" id="{C5E905D4-EE1A-C54F-8133-911E6F19C69F}"/>
              </a:ext>
            </a:extLst>
          </p:cNvPr>
          <p:cNvGrpSpPr/>
          <p:nvPr userDrawn="1"/>
        </p:nvGrpSpPr>
        <p:grpSpPr>
          <a:xfrm>
            <a:off x="4109" y="0"/>
            <a:ext cx="12183781" cy="6858000"/>
            <a:chOff x="4109" y="0"/>
            <a:chExt cx="12183781" cy="6858000"/>
          </a:xfrm>
        </p:grpSpPr>
        <p:pic>
          <p:nvPicPr>
            <p:cNvPr id="5" name="Imagen 4">
              <a:extLst>
                <a:ext uri="{FF2B5EF4-FFF2-40B4-BE49-F238E27FC236}">
                  <a16:creationId xmlns:a16="http://schemas.microsoft.com/office/drawing/2014/main" id="{E5C2A6E1-BF1B-D243-8015-0E5FF15450F4}"/>
                </a:ext>
              </a:extLst>
            </p:cNvPr>
            <p:cNvPicPr>
              <a:picLocks noChangeAspect="1"/>
            </p:cNvPicPr>
            <p:nvPr userDrawn="1"/>
          </p:nvPicPr>
          <p:blipFill>
            <a:blip r:embed="rId2"/>
            <a:stretch>
              <a:fillRect/>
            </a:stretch>
          </p:blipFill>
          <p:spPr>
            <a:xfrm>
              <a:off x="4109" y="0"/>
              <a:ext cx="12183781" cy="6858000"/>
            </a:xfrm>
            <a:prstGeom prst="rect">
              <a:avLst/>
            </a:prstGeom>
          </p:spPr>
        </p:pic>
        <p:pic>
          <p:nvPicPr>
            <p:cNvPr id="6" name="Gráfico 5">
              <a:extLst>
                <a:ext uri="{FF2B5EF4-FFF2-40B4-BE49-F238E27FC236}">
                  <a16:creationId xmlns:a16="http://schemas.microsoft.com/office/drawing/2014/main" id="{22B7C685-2DA6-1F43-80E3-E8E04CEF2290}"/>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5330416" y="6102349"/>
              <a:ext cx="1756229" cy="349250"/>
            </a:xfrm>
            <a:prstGeom prst="rect">
              <a:avLst/>
            </a:prstGeom>
          </p:spPr>
        </p:pic>
      </p:grpSp>
      <p:sp>
        <p:nvSpPr>
          <p:cNvPr id="7" name="Rectángulo 6">
            <a:extLst>
              <a:ext uri="{FF2B5EF4-FFF2-40B4-BE49-F238E27FC236}">
                <a16:creationId xmlns:a16="http://schemas.microsoft.com/office/drawing/2014/main" id="{18A80782-CB74-144B-B439-9AD667FDAB58}"/>
              </a:ext>
            </a:extLst>
          </p:cNvPr>
          <p:cNvSpPr/>
          <p:nvPr userDrawn="1"/>
        </p:nvSpPr>
        <p:spPr>
          <a:xfrm>
            <a:off x="1088020" y="1219200"/>
            <a:ext cx="10139423" cy="40131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rgbClr val="1BA3E2"/>
              </a:solidFill>
            </a:endParaRPr>
          </a:p>
        </p:txBody>
      </p:sp>
    </p:spTree>
    <p:extLst>
      <p:ext uri="{BB962C8B-B14F-4D97-AF65-F5344CB8AC3E}">
        <p14:creationId xmlns:p14="http://schemas.microsoft.com/office/powerpoint/2010/main" val="23049584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parador_2">
    <p:spTree>
      <p:nvGrpSpPr>
        <p:cNvPr id="1" name=""/>
        <p:cNvGrpSpPr/>
        <p:nvPr/>
      </p:nvGrpSpPr>
      <p:grpSpPr>
        <a:xfrm>
          <a:off x="0" y="0"/>
          <a:ext cx="0" cy="0"/>
          <a:chOff x="0" y="0"/>
          <a:chExt cx="0" cy="0"/>
        </a:xfrm>
      </p:grpSpPr>
      <p:grpSp>
        <p:nvGrpSpPr>
          <p:cNvPr id="4" name="Grupo 3">
            <a:extLst>
              <a:ext uri="{FF2B5EF4-FFF2-40B4-BE49-F238E27FC236}">
                <a16:creationId xmlns:a16="http://schemas.microsoft.com/office/drawing/2014/main" id="{2C77F357-FCDB-0445-AFEA-6DAE9292BBBD}"/>
              </a:ext>
            </a:extLst>
          </p:cNvPr>
          <p:cNvGrpSpPr/>
          <p:nvPr userDrawn="1"/>
        </p:nvGrpSpPr>
        <p:grpSpPr>
          <a:xfrm>
            <a:off x="0" y="0"/>
            <a:ext cx="12192000" cy="6858000"/>
            <a:chOff x="0" y="0"/>
            <a:chExt cx="12192000" cy="6858000"/>
          </a:xfrm>
        </p:grpSpPr>
        <p:pic>
          <p:nvPicPr>
            <p:cNvPr id="3" name="Imagen 2">
              <a:extLst>
                <a:ext uri="{FF2B5EF4-FFF2-40B4-BE49-F238E27FC236}">
                  <a16:creationId xmlns:a16="http://schemas.microsoft.com/office/drawing/2014/main" id="{37BDA145-FEC3-5645-A1F0-903012C5C49B}"/>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Gráfico 7">
              <a:extLst>
                <a:ext uri="{FF2B5EF4-FFF2-40B4-BE49-F238E27FC236}">
                  <a16:creationId xmlns:a16="http://schemas.microsoft.com/office/drawing/2014/main" id="{CE23679C-DAF6-8543-8473-C9322EF3BEE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83770" y="5778500"/>
              <a:ext cx="1756229" cy="349250"/>
            </a:xfrm>
            <a:prstGeom prst="rect">
              <a:avLst/>
            </a:prstGeom>
          </p:spPr>
        </p:pic>
      </p:grpSp>
    </p:spTree>
    <p:extLst>
      <p:ext uri="{BB962C8B-B14F-4D97-AF65-F5344CB8AC3E}">
        <p14:creationId xmlns:p14="http://schemas.microsoft.com/office/powerpoint/2010/main" val="33548923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parador_3">
    <p:spTree>
      <p:nvGrpSpPr>
        <p:cNvPr id="1" name=""/>
        <p:cNvGrpSpPr/>
        <p:nvPr/>
      </p:nvGrpSpPr>
      <p:grpSpPr>
        <a:xfrm>
          <a:off x="0" y="0"/>
          <a:ext cx="0" cy="0"/>
          <a:chOff x="0" y="0"/>
          <a:chExt cx="0" cy="0"/>
        </a:xfrm>
      </p:grpSpPr>
      <p:grpSp>
        <p:nvGrpSpPr>
          <p:cNvPr id="9" name="Grupo 8">
            <a:extLst>
              <a:ext uri="{FF2B5EF4-FFF2-40B4-BE49-F238E27FC236}">
                <a16:creationId xmlns:a16="http://schemas.microsoft.com/office/drawing/2014/main" id="{74683D17-FBCF-C746-A573-DDE2C97D2B34}"/>
              </a:ext>
            </a:extLst>
          </p:cNvPr>
          <p:cNvGrpSpPr/>
          <p:nvPr userDrawn="1"/>
        </p:nvGrpSpPr>
        <p:grpSpPr>
          <a:xfrm>
            <a:off x="0" y="0"/>
            <a:ext cx="12192000" cy="6858000"/>
            <a:chOff x="0" y="0"/>
            <a:chExt cx="12192000" cy="6858000"/>
          </a:xfrm>
        </p:grpSpPr>
        <p:pic>
          <p:nvPicPr>
            <p:cNvPr id="8" name="Imagen 7">
              <a:extLst>
                <a:ext uri="{FF2B5EF4-FFF2-40B4-BE49-F238E27FC236}">
                  <a16:creationId xmlns:a16="http://schemas.microsoft.com/office/drawing/2014/main" id="{6348611D-6CF2-404F-83D7-4D2587A9D1C7}"/>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7" name="Gráfico 6">
              <a:extLst>
                <a:ext uri="{FF2B5EF4-FFF2-40B4-BE49-F238E27FC236}">
                  <a16:creationId xmlns:a16="http://schemas.microsoft.com/office/drawing/2014/main" id="{5B52042B-8B68-1D40-9F56-B0A58A15350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610270" y="5778500"/>
              <a:ext cx="1756229" cy="349250"/>
            </a:xfrm>
            <a:prstGeom prst="rect">
              <a:avLst/>
            </a:prstGeom>
          </p:spPr>
        </p:pic>
      </p:grpSp>
    </p:spTree>
    <p:extLst>
      <p:ext uri="{BB962C8B-B14F-4D97-AF65-F5344CB8AC3E}">
        <p14:creationId xmlns:p14="http://schemas.microsoft.com/office/powerpoint/2010/main" val="7581369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parador_4">
    <p:spTree>
      <p:nvGrpSpPr>
        <p:cNvPr id="1" name=""/>
        <p:cNvGrpSpPr/>
        <p:nvPr/>
      </p:nvGrpSpPr>
      <p:grpSpPr>
        <a:xfrm>
          <a:off x="0" y="0"/>
          <a:ext cx="0" cy="0"/>
          <a:chOff x="0" y="0"/>
          <a:chExt cx="0" cy="0"/>
        </a:xfrm>
      </p:grpSpPr>
      <p:pic>
        <p:nvPicPr>
          <p:cNvPr id="15" name="Imagen 14">
            <a:extLst>
              <a:ext uri="{FF2B5EF4-FFF2-40B4-BE49-F238E27FC236}">
                <a16:creationId xmlns:a16="http://schemas.microsoft.com/office/drawing/2014/main" id="{FEDFE3E2-DCF9-7545-8532-78F404B76D6A}"/>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8" name="Gráfico 7">
            <a:extLst>
              <a:ext uri="{FF2B5EF4-FFF2-40B4-BE49-F238E27FC236}">
                <a16:creationId xmlns:a16="http://schemas.microsoft.com/office/drawing/2014/main" id="{FB7774E4-6EE2-DD4B-AE86-3D69DF9BFE3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83770" y="5778500"/>
            <a:ext cx="1756229" cy="349250"/>
          </a:xfrm>
          <a:prstGeom prst="rect">
            <a:avLst/>
          </a:prstGeom>
        </p:spPr>
      </p:pic>
    </p:spTree>
    <p:extLst>
      <p:ext uri="{BB962C8B-B14F-4D97-AF65-F5344CB8AC3E}">
        <p14:creationId xmlns:p14="http://schemas.microsoft.com/office/powerpoint/2010/main" val="2842887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ondo blanco_1">
    <p:spTree>
      <p:nvGrpSpPr>
        <p:cNvPr id="1" name=""/>
        <p:cNvGrpSpPr/>
        <p:nvPr/>
      </p:nvGrpSpPr>
      <p:grpSpPr>
        <a:xfrm>
          <a:off x="0" y="0"/>
          <a:ext cx="0" cy="0"/>
          <a:chOff x="0" y="0"/>
          <a:chExt cx="0" cy="0"/>
        </a:xfrm>
      </p:grpSpPr>
      <p:pic>
        <p:nvPicPr>
          <p:cNvPr id="2" name="Gráfico 1">
            <a:extLst>
              <a:ext uri="{FF2B5EF4-FFF2-40B4-BE49-F238E27FC236}">
                <a16:creationId xmlns:a16="http://schemas.microsoft.com/office/drawing/2014/main" id="{9B7BB6AA-6009-A04F-BB29-CEE94B10B41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978570" y="6146800"/>
            <a:ext cx="1756229" cy="349250"/>
          </a:xfrm>
          <a:prstGeom prst="rect">
            <a:avLst/>
          </a:prstGeom>
        </p:spPr>
      </p:pic>
      <p:sp>
        <p:nvSpPr>
          <p:cNvPr id="4" name="Marcador de número de diapositiva 4">
            <a:extLst>
              <a:ext uri="{FF2B5EF4-FFF2-40B4-BE49-F238E27FC236}">
                <a16:creationId xmlns:a16="http://schemas.microsoft.com/office/drawing/2014/main" id="{0AFDBB41-A0C9-344A-997D-20C0ADE36E38}"/>
              </a:ext>
            </a:extLst>
          </p:cNvPr>
          <p:cNvSpPr>
            <a:spLocks noGrp="1"/>
          </p:cNvSpPr>
          <p:nvPr>
            <p:ph type="sldNum" sz="quarter" idx="12"/>
          </p:nvPr>
        </p:nvSpPr>
        <p:spPr>
          <a:xfrm>
            <a:off x="9271000" y="171450"/>
            <a:ext cx="2743200" cy="365125"/>
          </a:xfrm>
        </p:spPr>
        <p:txBody>
          <a:bodyPr/>
          <a:lstStyle>
            <a:lvl1pPr>
              <a:defRPr>
                <a:latin typeface="Arial" panose="020B0604020202020204" pitchFamily="34" charset="0"/>
                <a:cs typeface="Arial" panose="020B0604020202020204" pitchFamily="34" charset="0"/>
              </a:defRPr>
            </a:lvl1pPr>
          </a:lstStyle>
          <a:p>
            <a:fld id="{FA36A776-E82A-DB4C-BEC6-9E86C7D9FDA4}" type="slidenum">
              <a:rPr lang="es-MX" smtClean="0"/>
              <a:pPr/>
              <a:t>‹#›</a:t>
            </a:fld>
            <a:endParaRPr lang="es-M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49075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Fondo blanco_2">
    <p:spTree>
      <p:nvGrpSpPr>
        <p:cNvPr id="1" name=""/>
        <p:cNvGrpSpPr/>
        <p:nvPr/>
      </p:nvGrpSpPr>
      <p:grpSpPr>
        <a:xfrm>
          <a:off x="0" y="0"/>
          <a:ext cx="0" cy="0"/>
          <a:chOff x="0" y="0"/>
          <a:chExt cx="0" cy="0"/>
        </a:xfrm>
      </p:grpSpPr>
      <p:pic>
        <p:nvPicPr>
          <p:cNvPr id="2" name="Gráfico 1">
            <a:extLst>
              <a:ext uri="{FF2B5EF4-FFF2-40B4-BE49-F238E27FC236}">
                <a16:creationId xmlns:a16="http://schemas.microsoft.com/office/drawing/2014/main" id="{4415C075-139F-FB4D-9B86-4127AA26419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9299616" y="252408"/>
            <a:ext cx="1756229" cy="349250"/>
          </a:xfrm>
          <a:prstGeom prst="rect">
            <a:avLst/>
          </a:prstGeom>
        </p:spPr>
      </p:pic>
      <p:sp>
        <p:nvSpPr>
          <p:cNvPr id="3" name="Marcador de número de diapositiva 4">
            <a:extLst>
              <a:ext uri="{FF2B5EF4-FFF2-40B4-BE49-F238E27FC236}">
                <a16:creationId xmlns:a16="http://schemas.microsoft.com/office/drawing/2014/main" id="{4ABDC8B8-E5E3-FA48-B3A0-7B2DE8A29B0D}"/>
              </a:ext>
            </a:extLst>
          </p:cNvPr>
          <p:cNvSpPr>
            <a:spLocks noGrp="1"/>
          </p:cNvSpPr>
          <p:nvPr>
            <p:ph type="sldNum" sz="quarter" idx="12"/>
          </p:nvPr>
        </p:nvSpPr>
        <p:spPr>
          <a:xfrm>
            <a:off x="11354764" y="217750"/>
            <a:ext cx="659435" cy="365125"/>
          </a:xfrm>
        </p:spPr>
        <p:txBody>
          <a:bodyPr/>
          <a:lstStyle>
            <a:lvl1pPr>
              <a:defRPr>
                <a:latin typeface="Arial" panose="020B0604020202020204" pitchFamily="34" charset="0"/>
                <a:cs typeface="Arial" panose="020B0604020202020204" pitchFamily="34" charset="0"/>
              </a:defRPr>
            </a:lvl1pPr>
          </a:lstStyle>
          <a:p>
            <a:fld id="{FA36A776-E82A-DB4C-BEC6-9E86C7D9FDA4}" type="slidenum">
              <a:rPr lang="es-MX" smtClean="0"/>
              <a:pPr/>
              <a:t>‹#›</a:t>
            </a:fld>
            <a:endParaRPr lang="es-M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95853185"/>
      </p:ext>
    </p:extLst>
  </p:cSld>
  <p:clrMapOvr>
    <a:masterClrMapping/>
  </p:clrMapOvr>
  <p:transition spd="slow" advClick="0">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716CB66-A302-EF4A-A3FD-BE4B93CAE7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p>
        </p:txBody>
      </p:sp>
      <p:sp>
        <p:nvSpPr>
          <p:cNvPr id="3" name="Marcador de texto 2">
            <a:extLst>
              <a:ext uri="{FF2B5EF4-FFF2-40B4-BE49-F238E27FC236}">
                <a16:creationId xmlns:a16="http://schemas.microsoft.com/office/drawing/2014/main" id="{FC26ABCA-6630-9D40-9F05-BE0D093887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p>
        </p:txBody>
      </p:sp>
      <p:sp>
        <p:nvSpPr>
          <p:cNvPr id="4" name="Marcador de fecha 3">
            <a:extLst>
              <a:ext uri="{FF2B5EF4-FFF2-40B4-BE49-F238E27FC236}">
                <a16:creationId xmlns:a16="http://schemas.microsoft.com/office/drawing/2014/main" id="{C569635C-E174-F140-861D-B8165612118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3B91C96-4E23-0247-8238-78CD3C5AF668}" type="datetime1">
              <a:rPr lang="es-MX" smtClean="0"/>
              <a:t>29/04/2021</a:t>
            </a:fld>
            <a:endParaRPr lang="es-MX"/>
          </a:p>
        </p:txBody>
      </p:sp>
      <p:sp>
        <p:nvSpPr>
          <p:cNvPr id="5" name="Marcador de pie de página 4">
            <a:extLst>
              <a:ext uri="{FF2B5EF4-FFF2-40B4-BE49-F238E27FC236}">
                <a16:creationId xmlns:a16="http://schemas.microsoft.com/office/drawing/2014/main" id="{89755997-17D2-5141-9562-5C3A199E266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A87F0282-F4C6-974D-AA6A-0DEE84C4F79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36A776-E82A-DB4C-BEC6-9E86C7D9FDA4}" type="slidenum">
              <a:rPr lang="es-MX" smtClean="0"/>
              <a:t>‹#›</a:t>
            </a:fld>
            <a:endParaRPr lang="es-MX"/>
          </a:p>
        </p:txBody>
      </p:sp>
    </p:spTree>
    <p:extLst>
      <p:ext uri="{BB962C8B-B14F-4D97-AF65-F5344CB8AC3E}">
        <p14:creationId xmlns:p14="http://schemas.microsoft.com/office/powerpoint/2010/main" val="201576805"/>
      </p:ext>
    </p:extLst>
  </p:cSld>
  <p:clrMap bg1="lt1" tx1="dk1" bg2="lt2" tx2="dk2" accent1="accent1" accent2="accent2" accent3="accent3" accent4="accent4" accent5="accent5" accent6="accent6" hlink="hlink" folHlink="folHlink"/>
  <p:sldLayoutIdLst>
    <p:sldLayoutId id="2147483688" r:id="rId1"/>
    <p:sldLayoutId id="2147483696" r:id="rId2"/>
    <p:sldLayoutId id="2147483652" r:id="rId3"/>
    <p:sldLayoutId id="2147483655" r:id="rId4"/>
    <p:sldLayoutId id="2147483694" r:id="rId5"/>
    <p:sldLayoutId id="2147483692" r:id="rId6"/>
    <p:sldLayoutId id="2147483695" r:id="rId7"/>
    <p:sldLayoutId id="2147483671" r:id="rId8"/>
    <p:sldLayoutId id="2147483678" r:id="rId9"/>
    <p:sldLayoutId id="2147483687" r:id="rId10"/>
    <p:sldLayoutId id="2147483686" r:id="rId11"/>
    <p:sldLayoutId id="2147483659" r:id="rId12"/>
    <p:sldLayoutId id="2147483690" r:id="rId13"/>
    <p:sldLayoutId id="2147483691" r:id="rId14"/>
    <p:sldLayoutId id="2147483689" r:id="rId15"/>
    <p:sldLayoutId id="2147483697" r:id="rId16"/>
    <p:sldLayoutId id="2147483698" r:id="rId17"/>
    <p:sldLayoutId id="2147483699" r:id="rId1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18.xml"/><Relationship Id="rId5" Type="http://schemas.openxmlformats.org/officeDocument/2006/relationships/image" Target="../media/image32.svg"/><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svg"/><Relationship Id="rId7" Type="http://schemas.openxmlformats.org/officeDocument/2006/relationships/image" Target="../media/image22.jpg"/><Relationship Id="rId2" Type="http://schemas.openxmlformats.org/officeDocument/2006/relationships/image" Target="../media/image17.png"/><Relationship Id="rId1" Type="http://schemas.openxmlformats.org/officeDocument/2006/relationships/slideLayout" Target="../slideLayouts/slideLayout8.xml"/><Relationship Id="rId6" Type="http://schemas.openxmlformats.org/officeDocument/2006/relationships/image" Target="../media/image21.jpg"/><Relationship Id="rId5" Type="http://schemas.openxmlformats.org/officeDocument/2006/relationships/image" Target="../media/image20.png"/><Relationship Id="rId4" Type="http://schemas.openxmlformats.org/officeDocument/2006/relationships/image" Target="../media/image19.jpg"/></Relationships>
</file>

<file path=ppt/slides/_rels/slide4.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8.xml"/><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5.png"/><Relationship Id="rId1" Type="http://schemas.openxmlformats.org/officeDocument/2006/relationships/slideLayout" Target="../slideLayouts/slideLayout8.xml"/><Relationship Id="rId4" Type="http://schemas.openxmlformats.org/officeDocument/2006/relationships/image" Target="../media/image18.svg"/></Relationships>
</file>

<file path=ppt/slides/_rels/slide6.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Layout" Target="../slideLayouts/slideLayout8.xml"/><Relationship Id="rId6" Type="http://schemas.openxmlformats.org/officeDocument/2006/relationships/image" Target="../media/image28.png"/><Relationship Id="rId5" Type="http://schemas.openxmlformats.org/officeDocument/2006/relationships/image" Target="../media/image27.emf"/><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xml"/><Relationship Id="rId1" Type="http://schemas.openxmlformats.org/officeDocument/2006/relationships/slideLayout" Target="../slideLayouts/slideLayout8.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3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
            <a:extLst>
              <a:ext uri="{FF2B5EF4-FFF2-40B4-BE49-F238E27FC236}">
                <a16:creationId xmlns:a16="http://schemas.microsoft.com/office/drawing/2014/main" id="{E66B1290-C681-AA4C-A12F-F7094CB49F60}"/>
              </a:ext>
            </a:extLst>
          </p:cNvPr>
          <p:cNvSpPr txBox="1">
            <a:spLocks/>
          </p:cNvSpPr>
          <p:nvPr/>
        </p:nvSpPr>
        <p:spPr>
          <a:xfrm>
            <a:off x="962938" y="3083086"/>
            <a:ext cx="10345488" cy="100736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ko-KR" sz="3200" b="1" dirty="0">
                <a:solidFill>
                  <a:schemeClr val="bg1"/>
                </a:solidFill>
                <a:latin typeface="Arial" panose="020B0604020202020204" pitchFamily="34" charset="0"/>
                <a:cs typeface="Arial" panose="020B0604020202020204" pitchFamily="34" charset="0"/>
              </a:rPr>
              <a:t>Experiences in the exchange of globalization data</a:t>
            </a:r>
            <a:endParaRPr lang="ko-KR" altLang="en-US" sz="3200" b="1" dirty="0">
              <a:solidFill>
                <a:schemeClr val="bg1"/>
              </a:solidFill>
              <a:latin typeface="Arial" panose="020B0604020202020204" pitchFamily="34" charset="0"/>
              <a:cs typeface="Arial" panose="020B0604020202020204" pitchFamily="34" charset="0"/>
            </a:endParaRPr>
          </a:p>
        </p:txBody>
      </p:sp>
      <p:pic>
        <p:nvPicPr>
          <p:cNvPr id="6" name="Gráfico 5">
            <a:extLst>
              <a:ext uri="{FF2B5EF4-FFF2-40B4-BE49-F238E27FC236}">
                <a16:creationId xmlns:a16="http://schemas.microsoft.com/office/drawing/2014/main" id="{32F79C82-E2DE-094F-9A29-9C3989350E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84262" y="4090455"/>
            <a:ext cx="736600" cy="165100"/>
          </a:xfrm>
          <a:prstGeom prst="rect">
            <a:avLst/>
          </a:prstGeom>
        </p:spPr>
      </p:pic>
      <p:sp>
        <p:nvSpPr>
          <p:cNvPr id="12" name="Text Placeholder 1">
            <a:extLst>
              <a:ext uri="{FF2B5EF4-FFF2-40B4-BE49-F238E27FC236}">
                <a16:creationId xmlns:a16="http://schemas.microsoft.com/office/drawing/2014/main" id="{84A4BAA8-D5D4-2F44-8AF7-EA873A2ABA57}"/>
              </a:ext>
            </a:extLst>
          </p:cNvPr>
          <p:cNvSpPr txBox="1">
            <a:spLocks/>
          </p:cNvSpPr>
          <p:nvPr/>
        </p:nvSpPr>
        <p:spPr>
          <a:xfrm>
            <a:off x="9802106" y="5583165"/>
            <a:ext cx="1962150" cy="38533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ko-KR" sz="1600" b="1" dirty="0">
                <a:solidFill>
                  <a:schemeClr val="bg1"/>
                </a:solidFill>
                <a:latin typeface="Arial" panose="020B0604020202020204" pitchFamily="34" charset="0"/>
                <a:cs typeface="Arial" panose="020B0604020202020204" pitchFamily="34" charset="0"/>
              </a:rPr>
              <a:t>25 May 2021</a:t>
            </a:r>
            <a:endParaRPr lang="ko-KR" altLang="en-US" sz="1600" b="1" dirty="0">
              <a:solidFill>
                <a:schemeClr val="bg1"/>
              </a:solidFill>
              <a:latin typeface="Arial" panose="020B0604020202020204" pitchFamily="34" charset="0"/>
              <a:cs typeface="Arial" panose="020B0604020202020204" pitchFamily="34" charset="0"/>
            </a:endParaRPr>
          </a:p>
        </p:txBody>
      </p:sp>
      <p:cxnSp>
        <p:nvCxnSpPr>
          <p:cNvPr id="13" name="Conector recto 12">
            <a:extLst>
              <a:ext uri="{FF2B5EF4-FFF2-40B4-BE49-F238E27FC236}">
                <a16:creationId xmlns:a16="http://schemas.microsoft.com/office/drawing/2014/main" id="{56BBFE8D-5E41-5D4B-9870-6A985DB88F93}"/>
              </a:ext>
            </a:extLst>
          </p:cNvPr>
          <p:cNvCxnSpPr/>
          <p:nvPr/>
        </p:nvCxnSpPr>
        <p:spPr>
          <a:xfrm>
            <a:off x="10257937" y="5499202"/>
            <a:ext cx="105048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Conector recto 13">
            <a:extLst>
              <a:ext uri="{FF2B5EF4-FFF2-40B4-BE49-F238E27FC236}">
                <a16:creationId xmlns:a16="http://schemas.microsoft.com/office/drawing/2014/main" id="{217FC1AE-D275-AC4B-9003-742ED4105206}"/>
              </a:ext>
            </a:extLst>
          </p:cNvPr>
          <p:cNvCxnSpPr/>
          <p:nvPr/>
        </p:nvCxnSpPr>
        <p:spPr>
          <a:xfrm>
            <a:off x="10257937" y="5994502"/>
            <a:ext cx="105048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Rectángulo 1"/>
          <p:cNvSpPr/>
          <p:nvPr/>
        </p:nvSpPr>
        <p:spPr>
          <a:xfrm>
            <a:off x="962938" y="3600551"/>
            <a:ext cx="5240794" cy="400110"/>
          </a:xfrm>
          <a:prstGeom prst="rect">
            <a:avLst/>
          </a:prstGeom>
        </p:spPr>
        <p:txBody>
          <a:bodyPr wrap="none">
            <a:spAutoFit/>
          </a:bodyPr>
          <a:lstStyle/>
          <a:p>
            <a:r>
              <a:rPr lang="en-US" sz="2000" dirty="0">
                <a:solidFill>
                  <a:schemeClr val="bg1"/>
                </a:solidFill>
                <a:latin typeface="Arial" panose="020B0604020202020204" pitchFamily="34" charset="0"/>
                <a:cs typeface="Arial" panose="020B0604020202020204" pitchFamily="34" charset="0"/>
              </a:rPr>
              <a:t>Group of Experts on National Accounts 2021</a:t>
            </a:r>
            <a:endParaRPr lang="en-GB" sz="2000" dirty="0">
              <a:solidFill>
                <a:schemeClr val="bg1"/>
              </a:solidFill>
              <a:latin typeface="Arial" panose="020B0604020202020204" pitchFamily="34" charset="0"/>
              <a:cs typeface="Arial" panose="020B0604020202020204" pitchFamily="34" charset="0"/>
            </a:endParaRPr>
          </a:p>
        </p:txBody>
      </p:sp>
      <p:sp>
        <p:nvSpPr>
          <p:cNvPr id="7" name="Rectángulo 6"/>
          <p:cNvSpPr/>
          <p:nvPr/>
        </p:nvSpPr>
        <p:spPr>
          <a:xfrm>
            <a:off x="1084262" y="5314536"/>
            <a:ext cx="2877711" cy="369332"/>
          </a:xfrm>
          <a:prstGeom prst="rect">
            <a:avLst/>
          </a:prstGeom>
        </p:spPr>
        <p:txBody>
          <a:bodyPr wrap="none">
            <a:spAutoFit/>
          </a:bodyPr>
          <a:lstStyle/>
          <a:p>
            <a:r>
              <a:rPr lang="en-US" altLang="ko-KR" b="1" dirty="0">
                <a:solidFill>
                  <a:schemeClr val="bg1"/>
                </a:solidFill>
                <a:latin typeface="Arial" panose="020B0604020202020204" pitchFamily="34" charset="0"/>
                <a:cs typeface="Arial" panose="020B0604020202020204" pitchFamily="34" charset="0"/>
              </a:rPr>
              <a:t>Francisco Guillen Martin</a:t>
            </a:r>
            <a:endParaRPr lang="ko-KR" altLang="en-US"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307041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ACFC142E-3466-4936-BD50-E14C0DEC66E7}"/>
              </a:ext>
            </a:extLst>
          </p:cNvPr>
          <p:cNvSpPr/>
          <p:nvPr/>
        </p:nvSpPr>
        <p:spPr>
          <a:xfrm>
            <a:off x="6834936" y="831884"/>
            <a:ext cx="1509500" cy="1509498"/>
          </a:xfrm>
          <a:prstGeom prst="ellipse">
            <a:avLst/>
          </a:prstGeom>
          <a:solidFill>
            <a:srgbClr val="033057"/>
          </a:solidFill>
          <a:ln w="76200">
            <a:solidFill>
              <a:schemeClr val="bg1">
                <a:alpha val="56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áfico 29">
            <a:extLst>
              <a:ext uri="{FF2B5EF4-FFF2-40B4-BE49-F238E27FC236}">
                <a16:creationId xmlns:a16="http://schemas.microsoft.com/office/drawing/2014/main" id="{E2081C0F-9C3C-4A42-85A7-494F2F22A10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219200" y="914764"/>
            <a:ext cx="736600" cy="165100"/>
          </a:xfrm>
          <a:prstGeom prst="rect">
            <a:avLst/>
          </a:prstGeom>
        </p:spPr>
      </p:pic>
      <p:pic>
        <p:nvPicPr>
          <p:cNvPr id="51" name="Gráfico 50">
            <a:extLst>
              <a:ext uri="{FF2B5EF4-FFF2-40B4-BE49-F238E27FC236}">
                <a16:creationId xmlns:a16="http://schemas.microsoft.com/office/drawing/2014/main" id="{19787754-F060-D04F-8A33-9D51351786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370702" y="1356378"/>
            <a:ext cx="495120" cy="495120"/>
          </a:xfrm>
          <a:prstGeom prst="rect">
            <a:avLst/>
          </a:prstGeom>
        </p:spPr>
      </p:pic>
      <p:sp>
        <p:nvSpPr>
          <p:cNvPr id="13" name="TextBox 30">
            <a:extLst>
              <a:ext uri="{FF2B5EF4-FFF2-40B4-BE49-F238E27FC236}">
                <a16:creationId xmlns:a16="http://schemas.microsoft.com/office/drawing/2014/main" id="{17C8826E-5AD8-6343-806A-8B53D9640732}"/>
              </a:ext>
            </a:extLst>
          </p:cNvPr>
          <p:cNvSpPr txBox="1"/>
          <p:nvPr/>
        </p:nvSpPr>
        <p:spPr>
          <a:xfrm>
            <a:off x="104129" y="1326854"/>
            <a:ext cx="5334000" cy="4801314"/>
          </a:xfrm>
          <a:prstGeom prst="rect">
            <a:avLst/>
          </a:prstGeom>
          <a:noFill/>
        </p:spPr>
        <p:txBody>
          <a:bodyPr wrap="square" rtlCol="0">
            <a:spAutoFit/>
          </a:bodyPr>
          <a:lstStyle/>
          <a:p>
            <a:pPr marL="285750" indent="-285750" algn="just">
              <a:buFont typeface="Arial" panose="020B0604020202020204" pitchFamily="34" charset="0"/>
              <a:buChar char="•"/>
            </a:pPr>
            <a:r>
              <a:rPr lang="en-US" dirty="0">
                <a:solidFill>
                  <a:schemeClr val="tx1">
                    <a:lumMod val="75000"/>
                    <a:lumOff val="25000"/>
                  </a:schemeClr>
                </a:solidFill>
                <a:latin typeface="Arial" panose="020B0604020202020204" pitchFamily="34" charset="0"/>
                <a:cs typeface="Arial" panose="020B0604020202020204" pitchFamily="34" charset="0"/>
              </a:rPr>
              <a:t>Take advantage of the data published (financial statements, sales, expenses, etc.) by firms and process according to the SNA framework given the restriction of sharing data with a unique business identifier at the micro-data level stipulated in the Law of the National System of Statistical and Geographic Information (LSNIEG).</a:t>
            </a:r>
          </a:p>
          <a:p>
            <a:pPr algn="just"/>
            <a:endParaRPr lang="en-US"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n-US" dirty="0">
                <a:solidFill>
                  <a:schemeClr val="tx1">
                    <a:lumMod val="75000"/>
                    <a:lumOff val="25000"/>
                  </a:schemeClr>
                </a:solidFill>
                <a:latin typeface="Arial" panose="020B0604020202020204" pitchFamily="34" charset="0"/>
                <a:cs typeface="Arial" panose="020B0604020202020204" pitchFamily="34" charset="0"/>
              </a:rPr>
              <a:t>Link the National Statistical Directory of Economic Units (DENUE) that offers identification data, location, the economic activity of the economic units active in the country with variables associated with globalization (global business arrangements, trade asymmetries, etc.).</a:t>
            </a:r>
            <a:endParaRPr lang="es-ES" altLang="ko-KR" dirty="0">
              <a:solidFill>
                <a:schemeClr val="tx1">
                  <a:lumMod val="75000"/>
                  <a:lumOff val="25000"/>
                </a:schemeClr>
              </a:solidFill>
              <a:latin typeface="Arial" panose="020B0604020202020204" pitchFamily="34" charset="0"/>
              <a:cs typeface="Arial" panose="020B0604020202020204" pitchFamily="34" charset="0"/>
            </a:endParaRPr>
          </a:p>
          <a:p>
            <a:pPr algn="just"/>
            <a:endParaRPr lang="es-ES" altLang="ko-KR"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4" name="Text Placeholder 1">
            <a:extLst>
              <a:ext uri="{FF2B5EF4-FFF2-40B4-BE49-F238E27FC236}">
                <a16:creationId xmlns:a16="http://schemas.microsoft.com/office/drawing/2014/main" id="{F495F0BD-24EF-344D-9B25-BE9441ECB010}"/>
              </a:ext>
            </a:extLst>
          </p:cNvPr>
          <p:cNvSpPr txBox="1">
            <a:spLocks/>
          </p:cNvSpPr>
          <p:nvPr/>
        </p:nvSpPr>
        <p:spPr>
          <a:xfrm>
            <a:off x="0" y="354012"/>
            <a:ext cx="3376076"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GB" b="1" dirty="0">
                <a:solidFill>
                  <a:srgbClr val="033057"/>
                </a:solidFill>
                <a:latin typeface="Arial" panose="020B0604020202020204" pitchFamily="34" charset="0"/>
                <a:cs typeface="Arial" panose="020B0604020202020204" pitchFamily="34" charset="0"/>
              </a:rPr>
              <a:t>Way forward</a:t>
            </a:r>
            <a:endParaRPr lang="es-MX" b="1" dirty="0">
              <a:solidFill>
                <a:srgbClr val="033057"/>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1248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ED9AF52-38F5-9644-972B-5BFA1A6D327D}"/>
              </a:ext>
            </a:extLst>
          </p:cNvPr>
          <p:cNvSpPr txBox="1">
            <a:spLocks/>
          </p:cNvSpPr>
          <p:nvPr/>
        </p:nvSpPr>
        <p:spPr>
          <a:xfrm>
            <a:off x="7416792" y="3083815"/>
            <a:ext cx="3625851"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altLang="ko-KR" sz="4800" b="1" dirty="0">
                <a:solidFill>
                  <a:schemeClr val="bg1"/>
                </a:solidFill>
                <a:latin typeface="Arial" panose="020B0604020202020204" pitchFamily="34" charset="0"/>
                <a:cs typeface="Arial" panose="020B0604020202020204" pitchFamily="34" charset="0"/>
              </a:rPr>
              <a:t>Thank you</a:t>
            </a:r>
            <a:endParaRPr lang="ko-KR" altLang="en-US" sz="4800" b="1" dirty="0">
              <a:solidFill>
                <a:schemeClr val="bg1"/>
              </a:solidFill>
              <a:latin typeface="Arial" panose="020B0604020202020204" pitchFamily="34" charset="0"/>
              <a:cs typeface="Arial" panose="020B0604020202020204" pitchFamily="34" charset="0"/>
            </a:endParaRPr>
          </a:p>
        </p:txBody>
      </p:sp>
      <p:pic>
        <p:nvPicPr>
          <p:cNvPr id="3" name="Gráfico 2">
            <a:extLst>
              <a:ext uri="{FF2B5EF4-FFF2-40B4-BE49-F238E27FC236}">
                <a16:creationId xmlns:a16="http://schemas.microsoft.com/office/drawing/2014/main" id="{1923E543-900F-4142-BA6E-DEC424341F9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904281" y="3904712"/>
            <a:ext cx="736600" cy="165100"/>
          </a:xfrm>
          <a:prstGeom prst="rect">
            <a:avLst/>
          </a:prstGeom>
        </p:spPr>
      </p:pic>
    </p:spTree>
    <p:extLst>
      <p:ext uri="{BB962C8B-B14F-4D97-AF65-F5344CB8AC3E}">
        <p14:creationId xmlns:p14="http://schemas.microsoft.com/office/powerpoint/2010/main" val="18047133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a:xfrm>
            <a:off x="0" y="4254720"/>
            <a:ext cx="12192000" cy="1887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3" name="Text Placeholder 1">
            <a:extLst>
              <a:ext uri="{FF2B5EF4-FFF2-40B4-BE49-F238E27FC236}">
                <a16:creationId xmlns:a16="http://schemas.microsoft.com/office/drawing/2014/main" id="{E1C81E02-541D-3F43-9A6E-466AA320CD2F}"/>
              </a:ext>
            </a:extLst>
          </p:cNvPr>
          <p:cNvSpPr txBox="1">
            <a:spLocks/>
          </p:cNvSpPr>
          <p:nvPr/>
        </p:nvSpPr>
        <p:spPr>
          <a:xfrm>
            <a:off x="1" y="366712"/>
            <a:ext cx="12191999"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altLang="ko-KR" b="1" dirty="0">
              <a:solidFill>
                <a:srgbClr val="033057"/>
              </a:solidFill>
              <a:latin typeface="Arial" panose="020B0604020202020204" pitchFamily="34" charset="0"/>
              <a:cs typeface="Arial" panose="020B0604020202020204" pitchFamily="34" charset="0"/>
            </a:endParaRPr>
          </a:p>
        </p:txBody>
      </p:sp>
      <p:pic>
        <p:nvPicPr>
          <p:cNvPr id="37" name="Gráfico 36">
            <a:extLst>
              <a:ext uri="{FF2B5EF4-FFF2-40B4-BE49-F238E27FC236}">
                <a16:creationId xmlns:a16="http://schemas.microsoft.com/office/drawing/2014/main" id="{3F4E50B8-9163-E543-A2EA-D7E0CC08339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27699" y="1398884"/>
            <a:ext cx="736600" cy="165100"/>
          </a:xfrm>
          <a:prstGeom prst="rect">
            <a:avLst/>
          </a:prstGeom>
        </p:spPr>
      </p:pic>
      <p:sp>
        <p:nvSpPr>
          <p:cNvPr id="38" name="Marcador de número de diapositiva 1">
            <a:extLst>
              <a:ext uri="{FF2B5EF4-FFF2-40B4-BE49-F238E27FC236}">
                <a16:creationId xmlns:a16="http://schemas.microsoft.com/office/drawing/2014/main" id="{9901275D-1B72-A440-A6CD-90F4B3956C18}"/>
              </a:ext>
            </a:extLst>
          </p:cNvPr>
          <p:cNvSpPr>
            <a:spLocks noGrp="1"/>
          </p:cNvSpPr>
          <p:nvPr>
            <p:ph type="sldNum" sz="quarter" idx="12"/>
          </p:nvPr>
        </p:nvSpPr>
        <p:spPr>
          <a:xfrm>
            <a:off x="11266712" y="171450"/>
            <a:ext cx="747487" cy="365125"/>
          </a:xfrm>
        </p:spPr>
        <p:txBody>
          <a:bodyPr/>
          <a:lstStyle/>
          <a:p>
            <a:fld id="{FA36A776-E82A-DB4C-BEC6-9E86C7D9FDA4}" type="slidenum">
              <a:rPr lang="es-MX" smtClean="0"/>
              <a:pPr/>
              <a:t>3</a:t>
            </a:fld>
            <a:endParaRPr lang="es-MX" dirty="0">
              <a:latin typeface="Arial" panose="020B0604020202020204" pitchFamily="34" charset="0"/>
              <a:cs typeface="Arial" panose="020B0604020202020204" pitchFamily="34" charset="0"/>
            </a:endParaRPr>
          </a:p>
        </p:txBody>
      </p:sp>
      <p:sp>
        <p:nvSpPr>
          <p:cNvPr id="43" name="TextBox 30">
            <a:extLst>
              <a:ext uri="{FF2B5EF4-FFF2-40B4-BE49-F238E27FC236}">
                <a16:creationId xmlns:a16="http://schemas.microsoft.com/office/drawing/2014/main" id="{17C8826E-5AD8-6343-806A-8B53D9640732}"/>
              </a:ext>
            </a:extLst>
          </p:cNvPr>
          <p:cNvSpPr txBox="1"/>
          <p:nvPr/>
        </p:nvSpPr>
        <p:spPr>
          <a:xfrm>
            <a:off x="1066139" y="1734342"/>
            <a:ext cx="10421011" cy="1446550"/>
          </a:xfrm>
          <a:prstGeom prst="rect">
            <a:avLst/>
          </a:prstGeom>
          <a:noFill/>
        </p:spPr>
        <p:txBody>
          <a:bodyPr wrap="square" rtlCol="0">
            <a:spAutoFit/>
          </a:bodyPr>
          <a:lstStyle/>
          <a:p>
            <a:pPr algn="just"/>
            <a:r>
              <a:rPr lang="en-US" dirty="0">
                <a:solidFill>
                  <a:schemeClr val="tx1">
                    <a:lumMod val="75000"/>
                    <a:lumOff val="25000"/>
                  </a:schemeClr>
                </a:solidFill>
                <a:latin typeface="Arial" panose="020B0604020202020204" pitchFamily="34" charset="0"/>
                <a:cs typeface="Arial" panose="020B0604020202020204" pitchFamily="34" charset="0"/>
              </a:rPr>
              <a:t>There is a continuous effort to respond on demands on data sharing and improvement in the granularity and the treatment of asymmetries. </a:t>
            </a:r>
          </a:p>
          <a:p>
            <a:pPr marL="285750" indent="-285750" algn="just">
              <a:buFont typeface="Arial" panose="020B0604020202020204" pitchFamily="34" charset="0"/>
              <a:buChar char="•"/>
            </a:pPr>
            <a:endParaRPr lang="es-MX" dirty="0">
              <a:solidFill>
                <a:schemeClr val="tx1">
                  <a:lumMod val="75000"/>
                  <a:lumOff val="25000"/>
                </a:schemeClr>
              </a:solidFill>
              <a:latin typeface="Arial" panose="020B0604020202020204" pitchFamily="34" charset="0"/>
              <a:cs typeface="Arial" panose="020B0604020202020204" pitchFamily="34" charset="0"/>
            </a:endParaRPr>
          </a:p>
          <a:p>
            <a:endParaRPr lang="es-ES" altLang="ko-KR" dirty="0">
              <a:solidFill>
                <a:schemeClr val="tx1">
                  <a:lumMod val="75000"/>
                  <a:lumOff val="25000"/>
                </a:schemeClr>
              </a:solidFill>
              <a:latin typeface="Arial" panose="020B0604020202020204" pitchFamily="34" charset="0"/>
              <a:cs typeface="Arial" panose="020B0604020202020204" pitchFamily="34" charset="0"/>
            </a:endParaRPr>
          </a:p>
          <a:p>
            <a:endParaRPr lang="es-ES" altLang="ko-KR" sz="16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7" name="Rectángulo 6"/>
          <p:cNvSpPr/>
          <p:nvPr/>
        </p:nvSpPr>
        <p:spPr>
          <a:xfrm>
            <a:off x="421377" y="333819"/>
            <a:ext cx="11592822" cy="523220"/>
          </a:xfrm>
          <a:prstGeom prst="rect">
            <a:avLst/>
          </a:prstGeom>
        </p:spPr>
        <p:txBody>
          <a:bodyPr wrap="square">
            <a:spAutoFit/>
          </a:bodyPr>
          <a:lstStyle/>
          <a:p>
            <a:pPr algn="ctr"/>
            <a:r>
              <a:rPr lang="en-GB" sz="2800" b="1" dirty="0">
                <a:solidFill>
                  <a:srgbClr val="033057"/>
                </a:solidFill>
                <a:latin typeface="Arial" panose="020B0604020202020204" pitchFamily="34" charset="0"/>
                <a:cs typeface="Arial" panose="020B0604020202020204" pitchFamily="34" charset="0"/>
              </a:rPr>
              <a:t>Background on globalization for the Mexican SNA </a:t>
            </a:r>
            <a:endParaRPr lang="es-MX" sz="2800" b="1" dirty="0">
              <a:solidFill>
                <a:srgbClr val="033057"/>
              </a:solidFill>
              <a:latin typeface="Arial" panose="020B0604020202020204" pitchFamily="34" charset="0"/>
              <a:cs typeface="Arial" panose="020B0604020202020204" pitchFamily="34" charset="0"/>
            </a:endParaRPr>
          </a:p>
        </p:txBody>
      </p:sp>
      <p:sp>
        <p:nvSpPr>
          <p:cNvPr id="8" name="TextBox 30">
            <a:extLst>
              <a:ext uri="{FF2B5EF4-FFF2-40B4-BE49-F238E27FC236}">
                <a16:creationId xmlns:a16="http://schemas.microsoft.com/office/drawing/2014/main" id="{C8D9E0B0-5530-43F6-BF51-4B4863143BD5}"/>
              </a:ext>
            </a:extLst>
          </p:cNvPr>
          <p:cNvSpPr txBox="1"/>
          <p:nvPr/>
        </p:nvSpPr>
        <p:spPr>
          <a:xfrm>
            <a:off x="2911938" y="3952083"/>
            <a:ext cx="1959071" cy="1200329"/>
          </a:xfrm>
          <a:prstGeom prst="rect">
            <a:avLst/>
          </a:prstGeom>
          <a:noFill/>
        </p:spPr>
        <p:txBody>
          <a:bodyPr wrap="square" rtlCol="0">
            <a:spAutoFit/>
          </a:bodyPr>
          <a:lstStyle/>
          <a:p>
            <a:pPr algn="ctr"/>
            <a:r>
              <a:rPr lang="en-GB" dirty="0">
                <a:solidFill>
                  <a:schemeClr val="tx1">
                    <a:lumMod val="75000"/>
                    <a:lumOff val="25000"/>
                  </a:schemeClr>
                </a:solidFill>
                <a:latin typeface="Arial" panose="020B0604020202020204" pitchFamily="34" charset="0"/>
                <a:cs typeface="Arial" panose="020B0604020202020204" pitchFamily="34" charset="0"/>
              </a:rPr>
              <a:t>The Mexican Automotive Industry Association</a:t>
            </a:r>
            <a:endParaRPr lang="es-MX"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9" name="TextBox 30">
            <a:extLst>
              <a:ext uri="{FF2B5EF4-FFF2-40B4-BE49-F238E27FC236}">
                <a16:creationId xmlns:a16="http://schemas.microsoft.com/office/drawing/2014/main" id="{9CE5E695-EDD2-4971-B4FE-7A5FADDA8077}"/>
              </a:ext>
            </a:extLst>
          </p:cNvPr>
          <p:cNvSpPr txBox="1"/>
          <p:nvPr/>
        </p:nvSpPr>
        <p:spPr>
          <a:xfrm>
            <a:off x="3320413" y="3111015"/>
            <a:ext cx="1123855" cy="400110"/>
          </a:xfrm>
          <a:prstGeom prst="rect">
            <a:avLst/>
          </a:prstGeom>
          <a:noFill/>
        </p:spPr>
        <p:txBody>
          <a:bodyPr wrap="square" rtlCol="0">
            <a:spAutoFit/>
          </a:bodyPr>
          <a:lstStyle/>
          <a:p>
            <a:pPr algn="ctr"/>
            <a:r>
              <a:rPr lang="en-US" altLang="ko-KR" sz="2000" b="1" dirty="0">
                <a:solidFill>
                  <a:srgbClr val="033057"/>
                </a:solidFill>
                <a:latin typeface="Arial" panose="020B0604020202020204" pitchFamily="34" charset="0"/>
                <a:cs typeface="Arial" panose="020B0604020202020204" pitchFamily="34" charset="0"/>
              </a:rPr>
              <a:t>1</a:t>
            </a:r>
          </a:p>
        </p:txBody>
      </p:sp>
      <p:sp>
        <p:nvSpPr>
          <p:cNvPr id="10" name="TextBox 30">
            <a:extLst>
              <a:ext uri="{FF2B5EF4-FFF2-40B4-BE49-F238E27FC236}">
                <a16:creationId xmlns:a16="http://schemas.microsoft.com/office/drawing/2014/main" id="{5540CB50-E243-4323-88B8-A65104DA74EE}"/>
              </a:ext>
            </a:extLst>
          </p:cNvPr>
          <p:cNvSpPr txBox="1"/>
          <p:nvPr/>
        </p:nvSpPr>
        <p:spPr>
          <a:xfrm>
            <a:off x="5273495" y="3952083"/>
            <a:ext cx="1698719" cy="1477328"/>
          </a:xfrm>
          <a:prstGeom prst="rect">
            <a:avLst/>
          </a:prstGeom>
          <a:noFill/>
        </p:spPr>
        <p:txBody>
          <a:bodyPr wrap="square" rtlCol="0">
            <a:spAutoFit/>
          </a:bodyPr>
          <a:lstStyle/>
          <a:p>
            <a:pPr algn="ctr"/>
            <a:r>
              <a:rPr lang="en-GB" dirty="0">
                <a:solidFill>
                  <a:schemeClr val="tx1">
                    <a:lumMod val="75000"/>
                    <a:lumOff val="25000"/>
                  </a:schemeClr>
                </a:solidFill>
                <a:latin typeface="Arial" panose="020B0604020202020204" pitchFamily="34" charset="0"/>
                <a:cs typeface="Arial" panose="020B0604020202020204" pitchFamily="34" charset="0"/>
              </a:rPr>
              <a:t>North American </a:t>
            </a:r>
            <a:r>
              <a:rPr lang="es-MX" dirty="0" err="1">
                <a:solidFill>
                  <a:schemeClr val="tx1">
                    <a:lumMod val="75000"/>
                    <a:lumOff val="25000"/>
                  </a:schemeClr>
                </a:solidFill>
                <a:latin typeface="Arial" panose="020B0604020202020204" pitchFamily="34" charset="0"/>
                <a:cs typeface="Arial" panose="020B0604020202020204" pitchFamily="34" charset="0"/>
              </a:rPr>
              <a:t>Trade</a:t>
            </a:r>
            <a:r>
              <a:rPr lang="es-MX" dirty="0">
                <a:solidFill>
                  <a:schemeClr val="tx1">
                    <a:lumMod val="75000"/>
                    <a:lumOff val="25000"/>
                  </a:schemeClr>
                </a:solidFill>
                <a:latin typeface="Arial" panose="020B0604020202020204" pitchFamily="34" charset="0"/>
                <a:cs typeface="Arial" panose="020B0604020202020204" pitchFamily="34" charset="0"/>
              </a:rPr>
              <a:t> in </a:t>
            </a:r>
            <a:r>
              <a:rPr lang="es-MX" dirty="0" err="1">
                <a:solidFill>
                  <a:schemeClr val="tx1">
                    <a:lumMod val="75000"/>
                    <a:lumOff val="25000"/>
                  </a:schemeClr>
                </a:solidFill>
                <a:latin typeface="Arial" panose="020B0604020202020204" pitchFamily="34" charset="0"/>
                <a:cs typeface="Arial" panose="020B0604020202020204" pitchFamily="34" charset="0"/>
              </a:rPr>
              <a:t>Value-Added</a:t>
            </a:r>
            <a:r>
              <a:rPr lang="es-MX" dirty="0">
                <a:solidFill>
                  <a:schemeClr val="tx1">
                    <a:lumMod val="75000"/>
                    <a:lumOff val="25000"/>
                  </a:schemeClr>
                </a:solidFill>
                <a:latin typeface="Arial" panose="020B0604020202020204" pitchFamily="34" charset="0"/>
                <a:cs typeface="Arial" panose="020B0604020202020204" pitchFamily="34" charset="0"/>
              </a:rPr>
              <a:t> </a:t>
            </a:r>
            <a:r>
              <a:rPr lang="en-GB" dirty="0">
                <a:solidFill>
                  <a:schemeClr val="tx1">
                    <a:lumMod val="75000"/>
                    <a:lumOff val="25000"/>
                  </a:schemeClr>
                </a:solidFill>
                <a:latin typeface="Arial" panose="020B0604020202020204" pitchFamily="34" charset="0"/>
                <a:cs typeface="Arial" panose="020B0604020202020204" pitchFamily="34" charset="0"/>
              </a:rPr>
              <a:t>(NA-</a:t>
            </a:r>
            <a:r>
              <a:rPr lang="en-GB" dirty="0" err="1">
                <a:solidFill>
                  <a:schemeClr val="tx1">
                    <a:lumMod val="75000"/>
                    <a:lumOff val="25000"/>
                  </a:schemeClr>
                </a:solidFill>
                <a:latin typeface="Arial" panose="020B0604020202020204" pitchFamily="34" charset="0"/>
                <a:cs typeface="Arial" panose="020B0604020202020204" pitchFamily="34" charset="0"/>
              </a:rPr>
              <a:t>TiVA</a:t>
            </a:r>
            <a:r>
              <a:rPr lang="en-GB" dirty="0">
                <a:solidFill>
                  <a:schemeClr val="tx1">
                    <a:lumMod val="75000"/>
                    <a:lumOff val="25000"/>
                  </a:schemeClr>
                </a:solidFill>
                <a:latin typeface="Arial" panose="020B0604020202020204" pitchFamily="34" charset="0"/>
                <a:cs typeface="Arial" panose="020B0604020202020204" pitchFamily="34" charset="0"/>
              </a:rPr>
              <a:t>)</a:t>
            </a:r>
            <a:endParaRPr lang="es-MX"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11" name="Elipse 10">
            <a:extLst>
              <a:ext uri="{FF2B5EF4-FFF2-40B4-BE49-F238E27FC236}">
                <a16:creationId xmlns:a16="http://schemas.microsoft.com/office/drawing/2014/main" id="{10CDC186-8B56-4AF9-9D9C-E92A3D0762CF}"/>
              </a:ext>
            </a:extLst>
          </p:cNvPr>
          <p:cNvSpPr/>
          <p:nvPr/>
        </p:nvSpPr>
        <p:spPr>
          <a:xfrm>
            <a:off x="3599623" y="3017553"/>
            <a:ext cx="576064" cy="576064"/>
          </a:xfrm>
          <a:prstGeom prst="ellipse">
            <a:avLst/>
          </a:prstGeom>
          <a:noFill/>
          <a:ln>
            <a:solidFill>
              <a:srgbClr val="1BA3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2" name="TextBox 30">
            <a:extLst>
              <a:ext uri="{FF2B5EF4-FFF2-40B4-BE49-F238E27FC236}">
                <a16:creationId xmlns:a16="http://schemas.microsoft.com/office/drawing/2014/main" id="{428171FF-79EF-431C-ABE6-EE7FD46611C3}"/>
              </a:ext>
            </a:extLst>
          </p:cNvPr>
          <p:cNvSpPr txBox="1"/>
          <p:nvPr/>
        </p:nvSpPr>
        <p:spPr>
          <a:xfrm>
            <a:off x="5568313" y="3111015"/>
            <a:ext cx="1123855" cy="400110"/>
          </a:xfrm>
          <a:prstGeom prst="rect">
            <a:avLst/>
          </a:prstGeom>
          <a:noFill/>
        </p:spPr>
        <p:txBody>
          <a:bodyPr wrap="square" rtlCol="0">
            <a:spAutoFit/>
          </a:bodyPr>
          <a:lstStyle/>
          <a:p>
            <a:pPr algn="ctr"/>
            <a:r>
              <a:rPr lang="en-US" altLang="ko-KR" sz="2000" b="1" dirty="0">
                <a:solidFill>
                  <a:srgbClr val="033057"/>
                </a:solidFill>
                <a:latin typeface="Arial" panose="020B0604020202020204" pitchFamily="34" charset="0"/>
                <a:cs typeface="Arial" panose="020B0604020202020204" pitchFamily="34" charset="0"/>
              </a:rPr>
              <a:t>2</a:t>
            </a:r>
          </a:p>
        </p:txBody>
      </p:sp>
      <p:sp>
        <p:nvSpPr>
          <p:cNvPr id="13" name="TextBox 30">
            <a:extLst>
              <a:ext uri="{FF2B5EF4-FFF2-40B4-BE49-F238E27FC236}">
                <a16:creationId xmlns:a16="http://schemas.microsoft.com/office/drawing/2014/main" id="{547851FF-6419-476C-AD76-4A6A84F892A8}"/>
              </a:ext>
            </a:extLst>
          </p:cNvPr>
          <p:cNvSpPr txBox="1"/>
          <p:nvPr/>
        </p:nvSpPr>
        <p:spPr>
          <a:xfrm>
            <a:off x="7803513" y="3111015"/>
            <a:ext cx="1123855" cy="400110"/>
          </a:xfrm>
          <a:prstGeom prst="rect">
            <a:avLst/>
          </a:prstGeom>
          <a:noFill/>
        </p:spPr>
        <p:txBody>
          <a:bodyPr wrap="square" rtlCol="0">
            <a:spAutoFit/>
          </a:bodyPr>
          <a:lstStyle/>
          <a:p>
            <a:pPr algn="ctr"/>
            <a:r>
              <a:rPr lang="en-US" altLang="ko-KR" sz="2000" b="1" dirty="0">
                <a:solidFill>
                  <a:srgbClr val="033057"/>
                </a:solidFill>
                <a:latin typeface="Arial" panose="020B0604020202020204" pitchFamily="34" charset="0"/>
                <a:cs typeface="Arial" panose="020B0604020202020204" pitchFamily="34" charset="0"/>
              </a:rPr>
              <a:t>3</a:t>
            </a:r>
          </a:p>
        </p:txBody>
      </p:sp>
      <p:sp>
        <p:nvSpPr>
          <p:cNvPr id="14" name="Elipse 13">
            <a:extLst>
              <a:ext uri="{FF2B5EF4-FFF2-40B4-BE49-F238E27FC236}">
                <a16:creationId xmlns:a16="http://schemas.microsoft.com/office/drawing/2014/main" id="{E9BAA644-7F6B-4FBF-A9BA-053DC34617FF}"/>
              </a:ext>
            </a:extLst>
          </p:cNvPr>
          <p:cNvSpPr/>
          <p:nvPr/>
        </p:nvSpPr>
        <p:spPr>
          <a:xfrm>
            <a:off x="5834823" y="3017553"/>
            <a:ext cx="576064" cy="576064"/>
          </a:xfrm>
          <a:prstGeom prst="ellipse">
            <a:avLst/>
          </a:prstGeom>
          <a:noFill/>
          <a:ln>
            <a:solidFill>
              <a:srgbClr val="1BA3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15" name="Elipse 14">
            <a:extLst>
              <a:ext uri="{FF2B5EF4-FFF2-40B4-BE49-F238E27FC236}">
                <a16:creationId xmlns:a16="http://schemas.microsoft.com/office/drawing/2014/main" id="{5C424A83-43DF-43F7-BE68-FBA845C029A9}"/>
              </a:ext>
            </a:extLst>
          </p:cNvPr>
          <p:cNvSpPr/>
          <p:nvPr/>
        </p:nvSpPr>
        <p:spPr>
          <a:xfrm>
            <a:off x="8070023" y="3017553"/>
            <a:ext cx="576064" cy="576064"/>
          </a:xfrm>
          <a:prstGeom prst="ellipse">
            <a:avLst/>
          </a:prstGeom>
          <a:noFill/>
          <a:ln>
            <a:solidFill>
              <a:srgbClr val="1BA3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cxnSp>
        <p:nvCxnSpPr>
          <p:cNvPr id="16" name="직선 연결선 250">
            <a:extLst>
              <a:ext uri="{FF2B5EF4-FFF2-40B4-BE49-F238E27FC236}">
                <a16:creationId xmlns:a16="http://schemas.microsoft.com/office/drawing/2014/main" id="{7E9ACEB3-BAC9-4B05-B788-5B3D789BFCDF}"/>
              </a:ext>
            </a:extLst>
          </p:cNvPr>
          <p:cNvCxnSpPr>
            <a:cxnSpLocks/>
          </p:cNvCxnSpPr>
          <p:nvPr/>
        </p:nvCxnSpPr>
        <p:spPr>
          <a:xfrm flipV="1">
            <a:off x="3891474" y="3593619"/>
            <a:ext cx="0" cy="174550"/>
          </a:xfrm>
          <a:prstGeom prst="line">
            <a:avLst/>
          </a:prstGeom>
          <a:noFill/>
          <a:ln w="12700" cap="flat" cmpd="sng" algn="ctr">
            <a:solidFill>
              <a:srgbClr val="033A6A"/>
            </a:solidFill>
            <a:prstDash val="dash"/>
            <a:miter lim="800000"/>
            <a:headEnd type="oval" w="lg" len="lg"/>
          </a:ln>
          <a:effectLst/>
        </p:spPr>
      </p:cxnSp>
      <p:cxnSp>
        <p:nvCxnSpPr>
          <p:cNvPr id="17" name="직선 연결선 250">
            <a:extLst>
              <a:ext uri="{FF2B5EF4-FFF2-40B4-BE49-F238E27FC236}">
                <a16:creationId xmlns:a16="http://schemas.microsoft.com/office/drawing/2014/main" id="{B183170A-2C01-4BBF-B656-2844302037FE}"/>
              </a:ext>
            </a:extLst>
          </p:cNvPr>
          <p:cNvCxnSpPr>
            <a:cxnSpLocks/>
          </p:cNvCxnSpPr>
          <p:nvPr/>
        </p:nvCxnSpPr>
        <p:spPr>
          <a:xfrm flipV="1">
            <a:off x="6126674" y="3593617"/>
            <a:ext cx="0" cy="174550"/>
          </a:xfrm>
          <a:prstGeom prst="line">
            <a:avLst/>
          </a:prstGeom>
          <a:noFill/>
          <a:ln w="12700" cap="flat" cmpd="sng" algn="ctr">
            <a:solidFill>
              <a:srgbClr val="033A6A"/>
            </a:solidFill>
            <a:prstDash val="dash"/>
            <a:miter lim="800000"/>
            <a:headEnd type="oval" w="lg" len="lg"/>
          </a:ln>
          <a:effectLst/>
        </p:spPr>
      </p:cxnSp>
      <p:cxnSp>
        <p:nvCxnSpPr>
          <p:cNvPr id="18" name="직선 연결선 250">
            <a:extLst>
              <a:ext uri="{FF2B5EF4-FFF2-40B4-BE49-F238E27FC236}">
                <a16:creationId xmlns:a16="http://schemas.microsoft.com/office/drawing/2014/main" id="{AA88C260-D6AC-4597-83BF-64C991AC32FA}"/>
              </a:ext>
            </a:extLst>
          </p:cNvPr>
          <p:cNvCxnSpPr>
            <a:cxnSpLocks/>
          </p:cNvCxnSpPr>
          <p:nvPr/>
        </p:nvCxnSpPr>
        <p:spPr>
          <a:xfrm flipV="1">
            <a:off x="8360108" y="3595940"/>
            <a:ext cx="0" cy="174550"/>
          </a:xfrm>
          <a:prstGeom prst="line">
            <a:avLst/>
          </a:prstGeom>
          <a:noFill/>
          <a:ln w="12700" cap="flat" cmpd="sng" algn="ctr">
            <a:solidFill>
              <a:srgbClr val="033A6A"/>
            </a:solidFill>
            <a:prstDash val="dash"/>
            <a:miter lim="800000"/>
            <a:headEnd type="oval" w="lg" len="lg"/>
          </a:ln>
          <a:effectLst/>
        </p:spPr>
      </p:cxnSp>
      <p:cxnSp>
        <p:nvCxnSpPr>
          <p:cNvPr id="19" name="Conector recto 18">
            <a:extLst>
              <a:ext uri="{FF2B5EF4-FFF2-40B4-BE49-F238E27FC236}">
                <a16:creationId xmlns:a16="http://schemas.microsoft.com/office/drawing/2014/main" id="{EF12FC8A-1271-4A4F-B69B-58D6E1A469A6}"/>
              </a:ext>
            </a:extLst>
          </p:cNvPr>
          <p:cNvCxnSpPr>
            <a:cxnSpLocks/>
          </p:cNvCxnSpPr>
          <p:nvPr/>
        </p:nvCxnSpPr>
        <p:spPr>
          <a:xfrm>
            <a:off x="5001090" y="4090751"/>
            <a:ext cx="0" cy="846763"/>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Conector recto 19">
            <a:extLst>
              <a:ext uri="{FF2B5EF4-FFF2-40B4-BE49-F238E27FC236}">
                <a16:creationId xmlns:a16="http://schemas.microsoft.com/office/drawing/2014/main" id="{8C753749-64C6-4E74-A3B0-C86A71237410}"/>
              </a:ext>
            </a:extLst>
          </p:cNvPr>
          <p:cNvCxnSpPr>
            <a:cxnSpLocks/>
          </p:cNvCxnSpPr>
          <p:nvPr/>
        </p:nvCxnSpPr>
        <p:spPr>
          <a:xfrm>
            <a:off x="7322015" y="4090751"/>
            <a:ext cx="0" cy="846763"/>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TextBox 30">
            <a:extLst>
              <a:ext uri="{FF2B5EF4-FFF2-40B4-BE49-F238E27FC236}">
                <a16:creationId xmlns:a16="http://schemas.microsoft.com/office/drawing/2014/main" id="{4AFBECA7-B3C1-462B-A1B8-B04ECB4B207D}"/>
              </a:ext>
            </a:extLst>
          </p:cNvPr>
          <p:cNvSpPr txBox="1"/>
          <p:nvPr/>
        </p:nvSpPr>
        <p:spPr>
          <a:xfrm>
            <a:off x="7516080" y="3961223"/>
            <a:ext cx="1698719" cy="369332"/>
          </a:xfrm>
          <a:prstGeom prst="rect">
            <a:avLst/>
          </a:prstGeom>
          <a:noFill/>
        </p:spPr>
        <p:txBody>
          <a:bodyPr wrap="square" rtlCol="0">
            <a:spAutoFit/>
          </a:bodyPr>
          <a:lstStyle/>
          <a:p>
            <a:pPr algn="ctr"/>
            <a:r>
              <a:rPr lang="es-MX" dirty="0" err="1">
                <a:solidFill>
                  <a:schemeClr val="tx1">
                    <a:lumMod val="75000"/>
                    <a:lumOff val="25000"/>
                  </a:schemeClr>
                </a:solidFill>
                <a:latin typeface="Arial" panose="020B0604020202020204" pitchFamily="34" charset="0"/>
                <a:cs typeface="Arial" panose="020B0604020202020204" pitchFamily="34" charset="0"/>
              </a:rPr>
              <a:t>Way</a:t>
            </a:r>
            <a:r>
              <a:rPr lang="es-MX" dirty="0">
                <a:solidFill>
                  <a:schemeClr val="tx1">
                    <a:lumMod val="75000"/>
                    <a:lumOff val="25000"/>
                  </a:schemeClr>
                </a:solidFill>
                <a:latin typeface="Arial" panose="020B0604020202020204" pitchFamily="34" charset="0"/>
                <a:cs typeface="Arial" panose="020B0604020202020204" pitchFamily="34" charset="0"/>
              </a:rPr>
              <a:t> forward</a:t>
            </a:r>
          </a:p>
        </p:txBody>
      </p:sp>
    </p:spTree>
    <p:extLst>
      <p:ext uri="{BB962C8B-B14F-4D97-AF65-F5344CB8AC3E}">
        <p14:creationId xmlns:p14="http://schemas.microsoft.com/office/powerpoint/2010/main" val="16647136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a:xfrm>
            <a:off x="0" y="4254720"/>
            <a:ext cx="12192000" cy="1887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3" name="Text Placeholder 1">
            <a:extLst>
              <a:ext uri="{FF2B5EF4-FFF2-40B4-BE49-F238E27FC236}">
                <a16:creationId xmlns:a16="http://schemas.microsoft.com/office/drawing/2014/main" id="{E1C81E02-541D-3F43-9A6E-466AA320CD2F}"/>
              </a:ext>
            </a:extLst>
          </p:cNvPr>
          <p:cNvSpPr txBox="1">
            <a:spLocks/>
          </p:cNvSpPr>
          <p:nvPr/>
        </p:nvSpPr>
        <p:spPr>
          <a:xfrm>
            <a:off x="1" y="366712"/>
            <a:ext cx="12191999"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altLang="ko-KR" b="1" dirty="0">
              <a:solidFill>
                <a:srgbClr val="033057"/>
              </a:solidFill>
              <a:latin typeface="Arial" panose="020B0604020202020204" pitchFamily="34" charset="0"/>
              <a:cs typeface="Arial" panose="020B0604020202020204" pitchFamily="34" charset="0"/>
            </a:endParaRPr>
          </a:p>
          <a:p>
            <a:pPr marL="0" indent="0" algn="ctr">
              <a:buNone/>
            </a:pPr>
            <a:r>
              <a:rPr lang="en-US" altLang="ko-KR" b="1" dirty="0">
                <a:solidFill>
                  <a:srgbClr val="033057"/>
                </a:solidFill>
                <a:latin typeface="Arial" panose="020B0604020202020204" pitchFamily="34" charset="0"/>
                <a:cs typeface="Arial" panose="020B0604020202020204" pitchFamily="34" charset="0"/>
              </a:rPr>
              <a:t>(AMIA)</a:t>
            </a:r>
          </a:p>
        </p:txBody>
      </p:sp>
      <p:pic>
        <p:nvPicPr>
          <p:cNvPr id="37" name="Gráfico 36">
            <a:extLst>
              <a:ext uri="{FF2B5EF4-FFF2-40B4-BE49-F238E27FC236}">
                <a16:creationId xmlns:a16="http://schemas.microsoft.com/office/drawing/2014/main" id="{3F4E50B8-9163-E543-A2EA-D7E0CC08339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27699" y="1398884"/>
            <a:ext cx="736600" cy="165100"/>
          </a:xfrm>
          <a:prstGeom prst="rect">
            <a:avLst/>
          </a:prstGeom>
        </p:spPr>
      </p:pic>
      <p:sp>
        <p:nvSpPr>
          <p:cNvPr id="38" name="Marcador de número de diapositiva 1">
            <a:extLst>
              <a:ext uri="{FF2B5EF4-FFF2-40B4-BE49-F238E27FC236}">
                <a16:creationId xmlns:a16="http://schemas.microsoft.com/office/drawing/2014/main" id="{9901275D-1B72-A440-A6CD-90F4B3956C18}"/>
              </a:ext>
            </a:extLst>
          </p:cNvPr>
          <p:cNvSpPr>
            <a:spLocks noGrp="1"/>
          </p:cNvSpPr>
          <p:nvPr>
            <p:ph type="sldNum" sz="quarter" idx="12"/>
          </p:nvPr>
        </p:nvSpPr>
        <p:spPr>
          <a:xfrm>
            <a:off x="11266712" y="171450"/>
            <a:ext cx="747487" cy="365125"/>
          </a:xfrm>
        </p:spPr>
        <p:txBody>
          <a:bodyPr/>
          <a:lstStyle/>
          <a:p>
            <a:fld id="{FA36A776-E82A-DB4C-BEC6-9E86C7D9FDA4}" type="slidenum">
              <a:rPr lang="es-MX" smtClean="0"/>
              <a:pPr/>
              <a:t>4</a:t>
            </a:fld>
            <a:endParaRPr lang="es-MX" dirty="0">
              <a:latin typeface="Arial" panose="020B0604020202020204" pitchFamily="34" charset="0"/>
              <a:cs typeface="Arial" panose="020B0604020202020204" pitchFamily="34" charset="0"/>
            </a:endParaRPr>
          </a:p>
        </p:txBody>
      </p:sp>
      <p:sp>
        <p:nvSpPr>
          <p:cNvPr id="43" name="TextBox 30">
            <a:extLst>
              <a:ext uri="{FF2B5EF4-FFF2-40B4-BE49-F238E27FC236}">
                <a16:creationId xmlns:a16="http://schemas.microsoft.com/office/drawing/2014/main" id="{17C8826E-5AD8-6343-806A-8B53D9640732}"/>
              </a:ext>
            </a:extLst>
          </p:cNvPr>
          <p:cNvSpPr txBox="1"/>
          <p:nvPr/>
        </p:nvSpPr>
        <p:spPr>
          <a:xfrm>
            <a:off x="1066139" y="1734342"/>
            <a:ext cx="10421011" cy="4524315"/>
          </a:xfrm>
          <a:prstGeom prst="rect">
            <a:avLst/>
          </a:prstGeom>
          <a:noFill/>
        </p:spPr>
        <p:txBody>
          <a:bodyPr wrap="square" rtlCol="0">
            <a:spAutoFit/>
          </a:bodyPr>
          <a:lstStyle/>
          <a:p>
            <a:pPr algn="just"/>
            <a:r>
              <a:rPr lang="en-GB" b="1" dirty="0">
                <a:solidFill>
                  <a:schemeClr val="tx1">
                    <a:lumMod val="75000"/>
                    <a:lumOff val="25000"/>
                  </a:schemeClr>
                </a:solidFill>
                <a:latin typeface="Arial" panose="020B0604020202020204" pitchFamily="34" charset="0"/>
                <a:cs typeface="Arial" panose="020B0604020202020204" pitchFamily="34" charset="0"/>
              </a:rPr>
              <a:t>The Administrative Record of the Light Vehicle Automotive Industry </a:t>
            </a:r>
            <a:r>
              <a:rPr lang="en-GB" dirty="0">
                <a:solidFill>
                  <a:schemeClr val="tx1">
                    <a:lumMod val="75000"/>
                    <a:lumOff val="25000"/>
                  </a:schemeClr>
                </a:solidFill>
                <a:latin typeface="Arial" panose="020B0604020202020204" pitchFamily="34" charset="0"/>
                <a:cs typeface="Arial" panose="020B0604020202020204" pitchFamily="34" charset="0"/>
              </a:rPr>
              <a:t>provides a good example of communication and data sharing among private enterprises and the National Statistical Office (NSO) requesting it to collect and disseminate data of automotive industry firms.</a:t>
            </a:r>
          </a:p>
          <a:p>
            <a:pPr algn="just"/>
            <a:endParaRPr lang="en-GB"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en-US" b="1" dirty="0">
                <a:solidFill>
                  <a:schemeClr val="tx1">
                    <a:lumMod val="75000"/>
                    <a:lumOff val="25000"/>
                  </a:schemeClr>
                </a:solidFill>
                <a:latin typeface="Arial" panose="020B0604020202020204" pitchFamily="34" charset="0"/>
                <a:cs typeface="Arial" panose="020B0604020202020204" pitchFamily="34" charset="0"/>
              </a:rPr>
              <a:t>A memorandum of understanding (MoU) </a:t>
            </a:r>
            <a:r>
              <a:rPr lang="en-US" dirty="0">
                <a:solidFill>
                  <a:schemeClr val="tx1">
                    <a:lumMod val="75000"/>
                    <a:lumOff val="25000"/>
                  </a:schemeClr>
                </a:solidFill>
                <a:latin typeface="Arial" panose="020B0604020202020204" pitchFamily="34" charset="0"/>
                <a:cs typeface="Arial" panose="020B0604020202020204" pitchFamily="34" charset="0"/>
              </a:rPr>
              <a:t>among public-private partnership allows to compile, process and publish data at a granular level (sales, production and export of cars and light trucks, presenting vehicle units at the make and model level. </a:t>
            </a:r>
          </a:p>
          <a:p>
            <a:pPr algn="just"/>
            <a:endParaRPr lang="en-US" dirty="0">
              <a:solidFill>
                <a:schemeClr val="tx1">
                  <a:lumMod val="75000"/>
                  <a:lumOff val="25000"/>
                </a:schemeClr>
              </a:solidFill>
              <a:latin typeface="Arial" panose="020B0604020202020204" pitchFamily="34" charset="0"/>
              <a:cs typeface="Arial" panose="020B0604020202020204" pitchFamily="34" charset="0"/>
            </a:endParaRPr>
          </a:p>
          <a:p>
            <a:pPr algn="just"/>
            <a:r>
              <a:rPr lang="en-US" dirty="0">
                <a:solidFill>
                  <a:schemeClr val="tx1">
                    <a:lumMod val="75000"/>
                    <a:lumOff val="25000"/>
                  </a:schemeClr>
                </a:solidFill>
                <a:latin typeface="Arial" panose="020B0604020202020204" pitchFamily="34" charset="0"/>
                <a:cs typeface="Arial" panose="020B0604020202020204" pitchFamily="34" charset="0"/>
              </a:rPr>
              <a:t>     </a:t>
            </a:r>
            <a:r>
              <a:rPr lang="en-US" b="1" dirty="0">
                <a:solidFill>
                  <a:schemeClr val="tx1">
                    <a:lumMod val="75000"/>
                    <a:lumOff val="25000"/>
                  </a:schemeClr>
                </a:solidFill>
                <a:latin typeface="Arial" panose="020B0604020202020204" pitchFamily="34" charset="0"/>
                <a:cs typeface="Arial" panose="020B0604020202020204" pitchFamily="34" charset="0"/>
              </a:rPr>
              <a:t>Terms of reference: </a:t>
            </a:r>
            <a:endParaRPr lang="en-GB" b="1" dirty="0">
              <a:solidFill>
                <a:schemeClr val="tx1">
                  <a:lumMod val="75000"/>
                  <a:lumOff val="25000"/>
                </a:schemeClr>
              </a:solidFill>
              <a:latin typeface="Arial" panose="020B0604020202020204" pitchFamily="34" charset="0"/>
              <a:cs typeface="Arial" panose="020B0604020202020204" pitchFamily="34" charset="0"/>
            </a:endParaRPr>
          </a:p>
          <a:p>
            <a:pPr algn="just"/>
            <a:endParaRPr lang="es-MX" dirty="0">
              <a:solidFill>
                <a:schemeClr val="tx1">
                  <a:lumMod val="75000"/>
                  <a:lumOff val="25000"/>
                </a:schemeClr>
              </a:solidFill>
              <a:latin typeface="Arial" panose="020B0604020202020204" pitchFamily="34" charset="0"/>
              <a:cs typeface="Arial" panose="020B0604020202020204" pitchFamily="34" charset="0"/>
            </a:endParaRPr>
          </a:p>
          <a:p>
            <a:pPr algn="just"/>
            <a:r>
              <a:rPr lang="es-MX" dirty="0">
                <a:solidFill>
                  <a:schemeClr val="tx1">
                    <a:lumMod val="75000"/>
                    <a:lumOff val="25000"/>
                  </a:schemeClr>
                </a:solidFill>
                <a:latin typeface="Arial" panose="020B0604020202020204" pitchFamily="34" charset="0"/>
                <a:cs typeface="Arial" panose="020B0604020202020204" pitchFamily="34" charset="0"/>
              </a:rPr>
              <a:t>     -  All the companies must </a:t>
            </a:r>
            <a:r>
              <a:rPr lang="en-US" dirty="0">
                <a:solidFill>
                  <a:schemeClr val="tx1">
                    <a:lumMod val="75000"/>
                    <a:lumOff val="25000"/>
                  </a:schemeClr>
                </a:solidFill>
                <a:latin typeface="Arial" panose="020B0604020202020204" pitchFamily="34" charset="0"/>
                <a:cs typeface="Arial" panose="020B0604020202020204" pitchFamily="34" charset="0"/>
              </a:rPr>
              <a:t>deliver the information each month.</a:t>
            </a:r>
          </a:p>
          <a:p>
            <a:pPr algn="just"/>
            <a:r>
              <a:rPr lang="en-US" dirty="0">
                <a:solidFill>
                  <a:schemeClr val="tx1">
                    <a:lumMod val="75000"/>
                    <a:lumOff val="25000"/>
                  </a:schemeClr>
                </a:solidFill>
                <a:latin typeface="Arial" panose="020B0604020202020204" pitchFamily="34" charset="0"/>
                <a:cs typeface="Arial" panose="020B0604020202020204" pitchFamily="34" charset="0"/>
              </a:rPr>
              <a:t>     -  Regarding confidentiality, publication by trademark is allowed and </a:t>
            </a:r>
          </a:p>
          <a:p>
            <a:pPr algn="just"/>
            <a:r>
              <a:rPr lang="en-US" dirty="0">
                <a:solidFill>
                  <a:schemeClr val="tx1">
                    <a:lumMod val="75000"/>
                    <a:lumOff val="25000"/>
                  </a:schemeClr>
                </a:solidFill>
                <a:latin typeface="Arial" panose="020B0604020202020204" pitchFamily="34" charset="0"/>
                <a:cs typeface="Arial" panose="020B0604020202020204" pitchFamily="34" charset="0"/>
              </a:rPr>
              <a:t>        only if all firms do it at the same time.</a:t>
            </a:r>
          </a:p>
          <a:p>
            <a:pPr algn="just"/>
            <a:r>
              <a:rPr lang="en-US" dirty="0">
                <a:solidFill>
                  <a:schemeClr val="tx1">
                    <a:lumMod val="75000"/>
                    <a:lumOff val="25000"/>
                  </a:schemeClr>
                </a:solidFill>
                <a:latin typeface="Arial" panose="020B0604020202020204" pitchFamily="34" charset="0"/>
                <a:cs typeface="Arial" panose="020B0604020202020204" pitchFamily="34" charset="0"/>
              </a:rPr>
              <a:t>     -  F</a:t>
            </a:r>
            <a:r>
              <a:rPr lang="en-GB" dirty="0">
                <a:solidFill>
                  <a:schemeClr val="tx1">
                    <a:lumMod val="75000"/>
                    <a:lumOff val="25000"/>
                  </a:schemeClr>
                </a:solidFill>
                <a:latin typeface="Arial" panose="020B0604020202020204" pitchFamily="34" charset="0"/>
                <a:cs typeface="Arial" panose="020B0604020202020204" pitchFamily="34" charset="0"/>
              </a:rPr>
              <a:t>irms are part of different multinational enterprises (MNE).</a:t>
            </a:r>
          </a:p>
          <a:p>
            <a:endParaRPr lang="es-MX" dirty="0">
              <a:solidFill>
                <a:schemeClr val="tx1">
                  <a:lumMod val="75000"/>
                  <a:lumOff val="25000"/>
                </a:schemeClr>
              </a:solidFill>
              <a:latin typeface="Arial" panose="020B0604020202020204" pitchFamily="34" charset="0"/>
              <a:cs typeface="Arial" panose="020B0604020202020204" pitchFamily="34" charset="0"/>
            </a:endParaRPr>
          </a:p>
          <a:p>
            <a:endParaRPr lang="es-MX"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7" name="Rectángulo 6"/>
          <p:cNvSpPr/>
          <p:nvPr/>
        </p:nvSpPr>
        <p:spPr>
          <a:xfrm>
            <a:off x="421377" y="333819"/>
            <a:ext cx="11592822" cy="523220"/>
          </a:xfrm>
          <a:prstGeom prst="rect">
            <a:avLst/>
          </a:prstGeom>
        </p:spPr>
        <p:txBody>
          <a:bodyPr wrap="square">
            <a:spAutoFit/>
          </a:bodyPr>
          <a:lstStyle/>
          <a:p>
            <a:pPr algn="ctr"/>
            <a:r>
              <a:rPr lang="en-GB" sz="2800" b="1" dirty="0">
                <a:solidFill>
                  <a:srgbClr val="033057"/>
                </a:solidFill>
                <a:latin typeface="Arial" panose="020B0604020202020204" pitchFamily="34" charset="0"/>
                <a:cs typeface="Arial" panose="020B0604020202020204" pitchFamily="34" charset="0"/>
              </a:rPr>
              <a:t>The Mexican Automotive Industry Association</a:t>
            </a:r>
            <a:endParaRPr lang="es-MX" sz="2800" b="1" dirty="0">
              <a:solidFill>
                <a:srgbClr val="033057"/>
              </a:solidFill>
              <a:latin typeface="Arial" panose="020B0604020202020204" pitchFamily="34" charset="0"/>
              <a:cs typeface="Arial" panose="020B0604020202020204" pitchFamily="34" charset="0"/>
            </a:endParaRPr>
          </a:p>
        </p:txBody>
      </p:sp>
      <p:pic>
        <p:nvPicPr>
          <p:cNvPr id="8" name="Imagen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69575" y="4991879"/>
            <a:ext cx="497420" cy="497420"/>
          </a:xfrm>
          <a:prstGeom prst="rect">
            <a:avLst/>
          </a:prstGeom>
        </p:spPr>
      </p:pic>
      <p:pic>
        <p:nvPicPr>
          <p:cNvPr id="9" name="Imagen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27237" y="4960673"/>
            <a:ext cx="702706" cy="497421"/>
          </a:xfrm>
          <a:prstGeom prst="rect">
            <a:avLst/>
          </a:prstGeom>
        </p:spPr>
      </p:pic>
      <p:pic>
        <p:nvPicPr>
          <p:cNvPr id="10" name="Imagen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418285" y="4373545"/>
            <a:ext cx="799957" cy="447976"/>
          </a:xfrm>
          <a:prstGeom prst="rect">
            <a:avLst/>
          </a:prstGeom>
        </p:spPr>
      </p:pic>
      <p:pic>
        <p:nvPicPr>
          <p:cNvPr id="11" name="Imagen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83800" y="4373545"/>
            <a:ext cx="468303" cy="468303"/>
          </a:xfrm>
          <a:prstGeom prst="rect">
            <a:avLst/>
          </a:prstGeom>
        </p:spPr>
      </p:pic>
      <p:pic>
        <p:nvPicPr>
          <p:cNvPr id="12" name="Imagen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639116" y="4373545"/>
            <a:ext cx="733484" cy="454838"/>
          </a:xfrm>
          <a:prstGeom prst="rect">
            <a:avLst/>
          </a:prstGeom>
        </p:spPr>
      </p:pic>
    </p:spTree>
    <p:extLst>
      <p:ext uri="{BB962C8B-B14F-4D97-AF65-F5344CB8AC3E}">
        <p14:creationId xmlns:p14="http://schemas.microsoft.com/office/powerpoint/2010/main" val="16875742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a:xfrm>
            <a:off x="0" y="4254720"/>
            <a:ext cx="12192000" cy="1887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3" name="Text Placeholder 1">
            <a:extLst>
              <a:ext uri="{FF2B5EF4-FFF2-40B4-BE49-F238E27FC236}">
                <a16:creationId xmlns:a16="http://schemas.microsoft.com/office/drawing/2014/main" id="{E1C81E02-541D-3F43-9A6E-466AA320CD2F}"/>
              </a:ext>
            </a:extLst>
          </p:cNvPr>
          <p:cNvSpPr txBox="1">
            <a:spLocks/>
          </p:cNvSpPr>
          <p:nvPr/>
        </p:nvSpPr>
        <p:spPr>
          <a:xfrm>
            <a:off x="1" y="366712"/>
            <a:ext cx="12191999"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n-US" altLang="ko-KR" b="1" dirty="0">
              <a:solidFill>
                <a:srgbClr val="033057"/>
              </a:solidFill>
              <a:latin typeface="Arial" panose="020B0604020202020204" pitchFamily="34" charset="0"/>
              <a:cs typeface="Arial" panose="020B0604020202020204" pitchFamily="34" charset="0"/>
            </a:endParaRPr>
          </a:p>
        </p:txBody>
      </p:sp>
      <p:pic>
        <p:nvPicPr>
          <p:cNvPr id="37" name="Gráfico 36">
            <a:extLst>
              <a:ext uri="{FF2B5EF4-FFF2-40B4-BE49-F238E27FC236}">
                <a16:creationId xmlns:a16="http://schemas.microsoft.com/office/drawing/2014/main" id="{3F4E50B8-9163-E543-A2EA-D7E0CC08339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27699" y="917216"/>
            <a:ext cx="736600" cy="165100"/>
          </a:xfrm>
          <a:prstGeom prst="rect">
            <a:avLst/>
          </a:prstGeom>
        </p:spPr>
      </p:pic>
      <p:sp>
        <p:nvSpPr>
          <p:cNvPr id="38" name="Marcador de número de diapositiva 1">
            <a:extLst>
              <a:ext uri="{FF2B5EF4-FFF2-40B4-BE49-F238E27FC236}">
                <a16:creationId xmlns:a16="http://schemas.microsoft.com/office/drawing/2014/main" id="{9901275D-1B72-A440-A6CD-90F4B3956C18}"/>
              </a:ext>
            </a:extLst>
          </p:cNvPr>
          <p:cNvSpPr>
            <a:spLocks noGrp="1"/>
          </p:cNvSpPr>
          <p:nvPr>
            <p:ph type="sldNum" sz="quarter" idx="12"/>
          </p:nvPr>
        </p:nvSpPr>
        <p:spPr>
          <a:xfrm>
            <a:off x="11266712" y="171450"/>
            <a:ext cx="747487" cy="365125"/>
          </a:xfrm>
        </p:spPr>
        <p:txBody>
          <a:bodyPr/>
          <a:lstStyle/>
          <a:p>
            <a:fld id="{FA36A776-E82A-DB4C-BEC6-9E86C7D9FDA4}" type="slidenum">
              <a:rPr lang="es-MX" smtClean="0"/>
              <a:pPr/>
              <a:t>5</a:t>
            </a:fld>
            <a:endParaRPr lang="es-MX" dirty="0">
              <a:latin typeface="Arial" panose="020B0604020202020204" pitchFamily="34" charset="0"/>
              <a:cs typeface="Arial" panose="020B0604020202020204" pitchFamily="34" charset="0"/>
            </a:endParaRPr>
          </a:p>
        </p:txBody>
      </p:sp>
      <p:sp>
        <p:nvSpPr>
          <p:cNvPr id="43" name="TextBox 30">
            <a:extLst>
              <a:ext uri="{FF2B5EF4-FFF2-40B4-BE49-F238E27FC236}">
                <a16:creationId xmlns:a16="http://schemas.microsoft.com/office/drawing/2014/main" id="{17C8826E-5AD8-6343-806A-8B53D9640732}"/>
              </a:ext>
            </a:extLst>
          </p:cNvPr>
          <p:cNvSpPr txBox="1"/>
          <p:nvPr/>
        </p:nvSpPr>
        <p:spPr>
          <a:xfrm>
            <a:off x="1000929" y="1138038"/>
            <a:ext cx="10421011" cy="5878532"/>
          </a:xfrm>
          <a:prstGeom prst="rect">
            <a:avLst/>
          </a:prstGeom>
          <a:noFill/>
        </p:spPr>
        <p:txBody>
          <a:bodyPr wrap="square" rtlCol="0">
            <a:spAutoFit/>
          </a:bodyPr>
          <a:lstStyle/>
          <a:p>
            <a:pPr marL="285750" indent="-285750" algn="just">
              <a:buFont typeface="Arial" panose="020B0604020202020204" pitchFamily="34" charset="0"/>
              <a:buChar char="•"/>
            </a:pPr>
            <a:r>
              <a:rPr lang="en-GB" dirty="0">
                <a:solidFill>
                  <a:schemeClr val="tx1">
                    <a:lumMod val="75000"/>
                    <a:lumOff val="25000"/>
                  </a:schemeClr>
                </a:solidFill>
                <a:latin typeface="Arial" panose="020B0604020202020204" pitchFamily="34" charset="0"/>
                <a:cs typeface="Arial" panose="020B0604020202020204" pitchFamily="34" charset="0"/>
              </a:rPr>
              <a:t>The data are very relevant for national accounts as the automotive industry is one of the largest contributors to Mexican GDP.</a:t>
            </a:r>
          </a:p>
          <a:p>
            <a:pPr marL="285750" indent="-285750" algn="just">
              <a:buFont typeface="Arial" panose="020B0604020202020204" pitchFamily="34" charset="0"/>
              <a:buChar char="•"/>
            </a:pPr>
            <a:endParaRPr lang="en-GB"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endParaRPr lang="en-GB"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endParaRPr lang="en-GB"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endParaRPr lang="en-GB"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endParaRPr lang="en-GB"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endParaRPr lang="en-GB"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endParaRPr lang="en-GB"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endParaRPr lang="en-GB"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endParaRPr lang="en-GB"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endParaRPr lang="en-GB"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endParaRPr lang="en-GB" dirty="0">
              <a:solidFill>
                <a:schemeClr val="tx1">
                  <a:lumMod val="75000"/>
                  <a:lumOff val="25000"/>
                </a:schemeClr>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endParaRPr lang="en-GB" dirty="0">
              <a:solidFill>
                <a:schemeClr val="tx1">
                  <a:lumMod val="75000"/>
                  <a:lumOff val="25000"/>
                </a:schemeClr>
              </a:solidFill>
              <a:latin typeface="Arial" panose="020B0604020202020204" pitchFamily="34" charset="0"/>
              <a:cs typeface="Arial" panose="020B0604020202020204" pitchFamily="34" charset="0"/>
            </a:endParaRPr>
          </a:p>
          <a:p>
            <a:pPr algn="just"/>
            <a:endParaRPr lang="en-GB" dirty="0">
              <a:solidFill>
                <a:schemeClr val="tx1">
                  <a:lumMod val="75000"/>
                  <a:lumOff val="25000"/>
                </a:schemeClr>
              </a:solidFill>
              <a:latin typeface="Arial" panose="020B0604020202020204" pitchFamily="34" charset="0"/>
              <a:cs typeface="Arial" panose="020B0604020202020204" pitchFamily="34" charset="0"/>
            </a:endParaRPr>
          </a:p>
          <a:p>
            <a:pPr algn="just"/>
            <a:endParaRPr lang="en-GB" sz="800" dirty="0">
              <a:solidFill>
                <a:schemeClr val="tx1">
                  <a:lumMod val="75000"/>
                  <a:lumOff val="25000"/>
                </a:schemeClr>
              </a:solidFill>
              <a:latin typeface="Arial" panose="020B0604020202020204" pitchFamily="34" charset="0"/>
              <a:cs typeface="Arial" panose="020B0604020202020204" pitchFamily="34" charset="0"/>
            </a:endParaRPr>
          </a:p>
          <a:p>
            <a:pPr algn="just"/>
            <a:r>
              <a:rPr lang="en-GB" dirty="0">
                <a:solidFill>
                  <a:schemeClr val="tx1">
                    <a:lumMod val="75000"/>
                    <a:lumOff val="25000"/>
                  </a:schemeClr>
                </a:solidFill>
                <a:latin typeface="Arial" panose="020B0604020202020204" pitchFamily="34" charset="0"/>
                <a:cs typeface="Arial" panose="020B0604020202020204" pitchFamily="34" charset="0"/>
              </a:rPr>
              <a:t>The case for the automotive industry is an example in the  </a:t>
            </a:r>
            <a:r>
              <a:rPr lang="en-GB" b="1" dirty="0">
                <a:solidFill>
                  <a:schemeClr val="tx1">
                    <a:lumMod val="75000"/>
                    <a:lumOff val="25000"/>
                  </a:schemeClr>
                </a:solidFill>
                <a:latin typeface="Arial" panose="020B0604020202020204" pitchFamily="34" charset="0"/>
                <a:cs typeface="Arial" panose="020B0604020202020204" pitchFamily="34" charset="0"/>
              </a:rPr>
              <a:t>Guide to Sharing Economic Data in Official Statistics, </a:t>
            </a:r>
            <a:r>
              <a:rPr lang="en-GB" dirty="0">
                <a:solidFill>
                  <a:schemeClr val="tx1">
                    <a:lumMod val="75000"/>
                    <a:lumOff val="25000"/>
                  </a:schemeClr>
                </a:solidFill>
                <a:latin typeface="Arial" panose="020B0604020202020204" pitchFamily="34" charset="0"/>
                <a:cs typeface="Arial" panose="020B0604020202020204" pitchFamily="34" charset="0"/>
              </a:rPr>
              <a:t>UNECE Task Force on exchange and sharing of economic data. Exchange experiences on statistical work at the national and the international level with MNE granular data. </a:t>
            </a:r>
            <a:endParaRPr lang="es-MX" dirty="0">
              <a:solidFill>
                <a:schemeClr val="tx1">
                  <a:lumMod val="75000"/>
                  <a:lumOff val="25000"/>
                </a:schemeClr>
              </a:solidFill>
              <a:latin typeface="Arial" panose="020B0604020202020204" pitchFamily="34" charset="0"/>
              <a:cs typeface="Arial" panose="020B0604020202020204" pitchFamily="34" charset="0"/>
            </a:endParaRPr>
          </a:p>
          <a:p>
            <a:endParaRPr lang="es-ES" altLang="ko-KR" dirty="0">
              <a:solidFill>
                <a:schemeClr val="tx1">
                  <a:lumMod val="75000"/>
                  <a:lumOff val="25000"/>
                </a:schemeClr>
              </a:solidFill>
              <a:latin typeface="Arial" panose="020B0604020202020204" pitchFamily="34" charset="0"/>
              <a:cs typeface="Arial" panose="020B0604020202020204" pitchFamily="34" charset="0"/>
            </a:endParaRPr>
          </a:p>
          <a:p>
            <a:endParaRPr lang="es-ES" altLang="ko-KR" sz="1600"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7" name="Rectángulo 6"/>
          <p:cNvSpPr/>
          <p:nvPr/>
        </p:nvSpPr>
        <p:spPr>
          <a:xfrm>
            <a:off x="421377" y="333819"/>
            <a:ext cx="11592822" cy="523220"/>
          </a:xfrm>
          <a:prstGeom prst="rect">
            <a:avLst/>
          </a:prstGeom>
        </p:spPr>
        <p:txBody>
          <a:bodyPr wrap="square">
            <a:spAutoFit/>
          </a:bodyPr>
          <a:lstStyle/>
          <a:p>
            <a:pPr algn="ctr"/>
            <a:r>
              <a:rPr lang="en-GB" sz="2800" b="1" dirty="0">
                <a:solidFill>
                  <a:srgbClr val="033057"/>
                </a:solidFill>
                <a:latin typeface="Arial" panose="020B0604020202020204" pitchFamily="34" charset="0"/>
                <a:cs typeface="Arial" panose="020B0604020202020204" pitchFamily="34" charset="0"/>
              </a:rPr>
              <a:t>The Mexican Automotive Industry Association</a:t>
            </a:r>
            <a:endParaRPr lang="es-MX" sz="2800" b="1" dirty="0">
              <a:solidFill>
                <a:srgbClr val="033057"/>
              </a:solidFill>
              <a:latin typeface="Arial" panose="020B0604020202020204" pitchFamily="34" charset="0"/>
              <a:cs typeface="Arial" panose="020B0604020202020204" pitchFamily="34" charset="0"/>
            </a:endParaRPr>
          </a:p>
        </p:txBody>
      </p:sp>
      <p:pic>
        <p:nvPicPr>
          <p:cNvPr id="13" name="Imagen 12"/>
          <p:cNvPicPr>
            <a:picLocks noChangeAspect="1"/>
          </p:cNvPicPr>
          <p:nvPr/>
        </p:nvPicPr>
        <p:blipFill rotWithShape="1">
          <a:blip r:embed="rId4"/>
          <a:srcRect l="8313" t="19189"/>
          <a:stretch/>
        </p:blipFill>
        <p:spPr>
          <a:xfrm>
            <a:off x="1327534" y="2001688"/>
            <a:ext cx="4768463" cy="3034003"/>
          </a:xfrm>
          <a:prstGeom prst="rect">
            <a:avLst/>
          </a:prstGeom>
        </p:spPr>
      </p:pic>
      <p:sp>
        <p:nvSpPr>
          <p:cNvPr id="14" name="Rectángulo 13"/>
          <p:cNvSpPr/>
          <p:nvPr/>
        </p:nvSpPr>
        <p:spPr>
          <a:xfrm>
            <a:off x="2428423" y="1861529"/>
            <a:ext cx="2797561" cy="523220"/>
          </a:xfrm>
          <a:prstGeom prst="rect">
            <a:avLst/>
          </a:prstGeom>
        </p:spPr>
        <p:txBody>
          <a:bodyPr wrap="none">
            <a:spAutoFit/>
          </a:bodyPr>
          <a:lstStyle/>
          <a:p>
            <a:pPr algn="ctr"/>
            <a:r>
              <a:rPr lang="en-GB" sz="1400" b="1" dirty="0">
                <a:latin typeface="Arial" panose="020B0604020202020204" pitchFamily="34" charset="0"/>
                <a:cs typeface="Arial" panose="020B0604020202020204" pitchFamily="34" charset="0"/>
              </a:rPr>
              <a:t>Sales, production and exports </a:t>
            </a:r>
          </a:p>
          <a:p>
            <a:pPr algn="ctr"/>
            <a:r>
              <a:rPr lang="en-GB" sz="1400" b="1" dirty="0">
                <a:latin typeface="Arial" panose="020B0604020202020204" pitchFamily="34" charset="0"/>
                <a:cs typeface="Arial" panose="020B0604020202020204" pitchFamily="34" charset="0"/>
              </a:rPr>
              <a:t>annual variation</a:t>
            </a:r>
          </a:p>
        </p:txBody>
      </p:sp>
      <p:sp>
        <p:nvSpPr>
          <p:cNvPr id="2" name="Rectángulo 1"/>
          <p:cNvSpPr/>
          <p:nvPr/>
        </p:nvSpPr>
        <p:spPr>
          <a:xfrm>
            <a:off x="3855135" y="5063552"/>
            <a:ext cx="4481724" cy="230832"/>
          </a:xfrm>
          <a:prstGeom prst="rect">
            <a:avLst/>
          </a:prstGeom>
        </p:spPr>
        <p:txBody>
          <a:bodyPr wrap="square">
            <a:spAutoFit/>
          </a:bodyPr>
          <a:lstStyle/>
          <a:p>
            <a:r>
              <a:rPr lang="en-US" sz="900" dirty="0">
                <a:solidFill>
                  <a:schemeClr val="tx1">
                    <a:lumMod val="75000"/>
                    <a:lumOff val="25000"/>
                  </a:schemeClr>
                </a:solidFill>
                <a:latin typeface="Arial" panose="020B0604020202020204" pitchFamily="34" charset="0"/>
                <a:cs typeface="Arial" panose="020B0604020202020204" pitchFamily="34" charset="0"/>
              </a:rPr>
              <a:t>Source: INEGI </a:t>
            </a:r>
            <a:r>
              <a:rPr lang="en-GB" sz="900" dirty="0">
                <a:solidFill>
                  <a:schemeClr val="tx1">
                    <a:lumMod val="75000"/>
                    <a:lumOff val="25000"/>
                  </a:schemeClr>
                </a:solidFill>
                <a:latin typeface="Arial" panose="020B0604020202020204" pitchFamily="34" charset="0"/>
                <a:cs typeface="Arial" panose="020B0604020202020204" pitchFamily="34" charset="0"/>
              </a:rPr>
              <a:t>Administrative Record of the Light Vehicle Automotive Industry</a:t>
            </a:r>
          </a:p>
        </p:txBody>
      </p:sp>
      <p:graphicFrame>
        <p:nvGraphicFramePr>
          <p:cNvPr id="3" name="Tabla 2"/>
          <p:cNvGraphicFramePr>
            <a:graphicFrameLocks noGrp="1"/>
          </p:cNvGraphicFramePr>
          <p:nvPr>
            <p:extLst>
              <p:ext uri="{D42A27DB-BD31-4B8C-83A1-F6EECF244321}">
                <p14:modId xmlns:p14="http://schemas.microsoft.com/office/powerpoint/2010/main" val="4199408034"/>
              </p:ext>
            </p:extLst>
          </p:nvPr>
        </p:nvGraphicFramePr>
        <p:xfrm>
          <a:off x="6633016" y="1829511"/>
          <a:ext cx="4788924" cy="2978463"/>
        </p:xfrm>
        <a:graphic>
          <a:graphicData uri="http://schemas.openxmlformats.org/drawingml/2006/table">
            <a:tbl>
              <a:tblPr/>
              <a:tblGrid>
                <a:gridCol w="937648">
                  <a:extLst>
                    <a:ext uri="{9D8B030D-6E8A-4147-A177-3AD203B41FA5}">
                      <a16:colId xmlns:a16="http://schemas.microsoft.com/office/drawing/2014/main" val="4002387909"/>
                    </a:ext>
                  </a:extLst>
                </a:gridCol>
                <a:gridCol w="1238250">
                  <a:extLst>
                    <a:ext uri="{9D8B030D-6E8A-4147-A177-3AD203B41FA5}">
                      <a16:colId xmlns:a16="http://schemas.microsoft.com/office/drawing/2014/main" val="244984225"/>
                    </a:ext>
                  </a:extLst>
                </a:gridCol>
                <a:gridCol w="1415795">
                  <a:extLst>
                    <a:ext uri="{9D8B030D-6E8A-4147-A177-3AD203B41FA5}">
                      <a16:colId xmlns:a16="http://schemas.microsoft.com/office/drawing/2014/main" val="49926061"/>
                    </a:ext>
                  </a:extLst>
                </a:gridCol>
                <a:gridCol w="1197231">
                  <a:extLst>
                    <a:ext uri="{9D8B030D-6E8A-4147-A177-3AD203B41FA5}">
                      <a16:colId xmlns:a16="http://schemas.microsoft.com/office/drawing/2014/main" val="3780747141"/>
                    </a:ext>
                  </a:extLst>
                </a:gridCol>
              </a:tblGrid>
              <a:tr h="388495">
                <a:tc gridSpan="4">
                  <a:txBody>
                    <a:bodyPr/>
                    <a:lstStyle/>
                    <a:p>
                      <a:pPr algn="ctr" fontAlgn="t"/>
                      <a:r>
                        <a:rPr lang="es-MX" sz="1600" b="1" dirty="0">
                          <a:effectLst/>
                          <a:latin typeface="Arial" panose="020B0604020202020204" pitchFamily="34" charset="0"/>
                          <a:cs typeface="Arial" panose="020B0604020202020204" pitchFamily="34" charset="0"/>
                        </a:rPr>
                        <a:t>Units year</a:t>
                      </a:r>
                      <a:r>
                        <a:rPr lang="es-MX" sz="1600" b="1" baseline="0" dirty="0">
                          <a:effectLst/>
                          <a:latin typeface="Arial" panose="020B0604020202020204" pitchFamily="34" charset="0"/>
                          <a:cs typeface="Arial" panose="020B0604020202020204" pitchFamily="34" charset="0"/>
                        </a:rPr>
                        <a:t> </a:t>
                      </a:r>
                      <a:r>
                        <a:rPr lang="es-MX" sz="1600" b="1" dirty="0">
                          <a:effectLst/>
                          <a:latin typeface="Arial" panose="020B0604020202020204" pitchFamily="34" charset="0"/>
                          <a:cs typeface="Arial" panose="020B0604020202020204" pitchFamily="34" charset="0"/>
                        </a:rPr>
                        <a:t>2021</a:t>
                      </a:r>
                    </a:p>
                  </a:txBody>
                  <a:tcPr marL="60960" marR="60960" marT="60960" marB="60960">
                    <a:lnL>
                      <a:noFill/>
                    </a:lnL>
                    <a:lnR>
                      <a:noFill/>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chemeClr val="bg1">
                        <a:lumMod val="95000"/>
                      </a:schemeClr>
                    </a:solidFill>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572036994"/>
                  </a:ext>
                </a:extLst>
              </a:tr>
              <a:tr h="647492">
                <a:tc>
                  <a:txBody>
                    <a:bodyPr/>
                    <a:lstStyle/>
                    <a:p>
                      <a:pPr algn="ctr" fontAlgn="t"/>
                      <a:r>
                        <a:rPr lang="es-MX" sz="1600" dirty="0" err="1">
                          <a:effectLst/>
                          <a:latin typeface="Arial" panose="020B0604020202020204" pitchFamily="34" charset="0"/>
                          <a:cs typeface="Arial" panose="020B0604020202020204" pitchFamily="34" charset="0"/>
                        </a:rPr>
                        <a:t>Period</a:t>
                      </a:r>
                      <a:endParaRPr lang="es-MX" sz="1600" dirty="0">
                        <a:effectLst/>
                        <a:latin typeface="Arial" panose="020B0604020202020204" pitchFamily="34" charset="0"/>
                        <a:cs typeface="Arial" panose="020B0604020202020204" pitchFamily="34" charset="0"/>
                      </a:endParaRPr>
                    </a:p>
                  </a:txBody>
                  <a:tcPr marL="60960" marR="60960" marT="60960" marB="60960">
                    <a:lnL>
                      <a:noFill/>
                    </a:lnL>
                    <a:lnR w="7620" cap="flat" cmpd="sng" algn="ctr">
                      <a:solidFill>
                        <a:srgbClr val="CDCACA"/>
                      </a:solidFill>
                      <a:prstDash val="solid"/>
                      <a:round/>
                      <a:headEnd type="none" w="med" len="med"/>
                      <a:tailEnd type="none" w="med" len="med"/>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chemeClr val="bg1">
                        <a:lumMod val="95000"/>
                      </a:schemeClr>
                    </a:solidFill>
                  </a:tcPr>
                </a:tc>
                <a:tc>
                  <a:txBody>
                    <a:bodyPr/>
                    <a:lstStyle/>
                    <a:p>
                      <a:pPr algn="ctr" fontAlgn="t"/>
                      <a:r>
                        <a:rPr lang="es-MX" sz="1600" dirty="0">
                          <a:effectLst/>
                          <a:latin typeface="Arial" panose="020B0604020202020204" pitchFamily="34" charset="0"/>
                          <a:cs typeface="Arial" panose="020B0604020202020204" pitchFamily="34" charset="0"/>
                        </a:rPr>
                        <a:t>Sales</a:t>
                      </a:r>
                    </a:p>
                  </a:txBody>
                  <a:tcPr marL="60960" marR="60960" marT="60960" marB="60960">
                    <a:lnL w="7620" cap="flat" cmpd="sng" algn="ctr">
                      <a:solidFill>
                        <a:srgbClr val="CDCACA"/>
                      </a:solidFill>
                      <a:prstDash val="solid"/>
                      <a:round/>
                      <a:headEnd type="none" w="med" len="med"/>
                      <a:tailEnd type="none" w="med" len="med"/>
                    </a:lnL>
                    <a:lnR w="7620" cap="flat" cmpd="sng" algn="ctr">
                      <a:solidFill>
                        <a:srgbClr val="CDCACA"/>
                      </a:solidFill>
                      <a:prstDash val="solid"/>
                      <a:round/>
                      <a:headEnd type="none" w="med" len="med"/>
                      <a:tailEnd type="none" w="med" len="med"/>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chemeClr val="bg1">
                        <a:lumMod val="95000"/>
                      </a:schemeClr>
                    </a:solidFill>
                  </a:tcPr>
                </a:tc>
                <a:tc>
                  <a:txBody>
                    <a:bodyPr/>
                    <a:lstStyle/>
                    <a:p>
                      <a:pPr algn="ctr" fontAlgn="t"/>
                      <a:r>
                        <a:rPr lang="es-MX" sz="1600" dirty="0" err="1">
                          <a:effectLst/>
                          <a:latin typeface="Arial" panose="020B0604020202020204" pitchFamily="34" charset="0"/>
                          <a:cs typeface="Arial" panose="020B0604020202020204" pitchFamily="34" charset="0"/>
                        </a:rPr>
                        <a:t>Production</a:t>
                      </a:r>
                      <a:endParaRPr lang="es-MX" sz="1600" dirty="0">
                        <a:effectLst/>
                        <a:latin typeface="Arial" panose="020B0604020202020204" pitchFamily="34" charset="0"/>
                        <a:cs typeface="Arial" panose="020B0604020202020204" pitchFamily="34" charset="0"/>
                      </a:endParaRPr>
                    </a:p>
                  </a:txBody>
                  <a:tcPr marL="60960" marR="60960" marT="60960" marB="60960">
                    <a:lnL w="7620" cap="flat" cmpd="sng" algn="ctr">
                      <a:solidFill>
                        <a:srgbClr val="CDCACA"/>
                      </a:solidFill>
                      <a:prstDash val="solid"/>
                      <a:round/>
                      <a:headEnd type="none" w="med" len="med"/>
                      <a:tailEnd type="none" w="med" len="med"/>
                    </a:lnL>
                    <a:lnR w="7620" cap="flat" cmpd="sng" algn="ctr">
                      <a:solidFill>
                        <a:srgbClr val="CDCACA"/>
                      </a:solidFill>
                      <a:prstDash val="solid"/>
                      <a:round/>
                      <a:headEnd type="none" w="med" len="med"/>
                      <a:tailEnd type="none" w="med" len="med"/>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chemeClr val="bg1">
                        <a:lumMod val="95000"/>
                      </a:schemeClr>
                    </a:solidFill>
                  </a:tcPr>
                </a:tc>
                <a:tc>
                  <a:txBody>
                    <a:bodyPr/>
                    <a:lstStyle/>
                    <a:p>
                      <a:pPr algn="ctr" fontAlgn="t"/>
                      <a:r>
                        <a:rPr lang="es-MX" sz="1600" dirty="0" err="1">
                          <a:effectLst/>
                          <a:latin typeface="Arial" panose="020B0604020202020204" pitchFamily="34" charset="0"/>
                          <a:cs typeface="Arial" panose="020B0604020202020204" pitchFamily="34" charset="0"/>
                        </a:rPr>
                        <a:t>Exports</a:t>
                      </a:r>
                      <a:endParaRPr lang="es-MX" sz="1600" dirty="0">
                        <a:effectLst/>
                        <a:latin typeface="Arial" panose="020B0604020202020204" pitchFamily="34" charset="0"/>
                        <a:cs typeface="Arial" panose="020B0604020202020204" pitchFamily="34" charset="0"/>
                      </a:endParaRPr>
                    </a:p>
                  </a:txBody>
                  <a:tcPr marL="60960" marR="60960" marT="60960" marB="60960">
                    <a:lnL w="7620" cap="flat" cmpd="sng" algn="ctr">
                      <a:solidFill>
                        <a:srgbClr val="CDCACA"/>
                      </a:solidFill>
                      <a:prstDash val="solid"/>
                      <a:round/>
                      <a:headEnd type="none" w="med" len="med"/>
                      <a:tailEnd type="none" w="med" len="med"/>
                    </a:lnL>
                    <a:lnR>
                      <a:noFill/>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32323339"/>
                  </a:ext>
                </a:extLst>
              </a:tr>
              <a:tr h="647492">
                <a:tc>
                  <a:txBody>
                    <a:bodyPr/>
                    <a:lstStyle/>
                    <a:p>
                      <a:pPr algn="l" fontAlgn="t"/>
                      <a:r>
                        <a:rPr lang="es-MX" sz="1600" dirty="0" err="1">
                          <a:effectLst/>
                          <a:latin typeface="Arial" panose="020B0604020202020204" pitchFamily="34" charset="0"/>
                          <a:cs typeface="Arial" panose="020B0604020202020204" pitchFamily="34" charset="0"/>
                        </a:rPr>
                        <a:t>January</a:t>
                      </a:r>
                      <a:endParaRPr lang="es-MX" sz="1600" dirty="0">
                        <a:effectLst/>
                        <a:latin typeface="Arial" panose="020B0604020202020204" pitchFamily="34" charset="0"/>
                        <a:cs typeface="Arial" panose="020B0604020202020204" pitchFamily="34" charset="0"/>
                      </a:endParaRPr>
                    </a:p>
                  </a:txBody>
                  <a:tcPr marL="60960" marR="60960" marT="60960" marB="60960">
                    <a:lnL>
                      <a:noFill/>
                    </a:lnL>
                    <a:lnR w="7620" cap="flat" cmpd="sng" algn="ctr">
                      <a:solidFill>
                        <a:srgbClr val="CDCACA"/>
                      </a:solidFill>
                      <a:prstDash val="solid"/>
                      <a:round/>
                      <a:headEnd type="none" w="med" len="med"/>
                      <a:tailEnd type="none" w="med" len="med"/>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rgbClr val="FFFFFF"/>
                    </a:solidFill>
                  </a:tcPr>
                </a:tc>
                <a:tc>
                  <a:txBody>
                    <a:bodyPr/>
                    <a:lstStyle/>
                    <a:p>
                      <a:pPr algn="r" fontAlgn="t"/>
                      <a:r>
                        <a:rPr lang="es-MX" sz="1600" dirty="0">
                          <a:effectLst/>
                          <a:latin typeface="Arial" panose="020B0604020202020204" pitchFamily="34" charset="0"/>
                          <a:cs typeface="Arial" panose="020B0604020202020204" pitchFamily="34" charset="0"/>
                        </a:rPr>
                        <a:t>81,203</a:t>
                      </a:r>
                    </a:p>
                  </a:txBody>
                  <a:tcPr marL="60960" marR="60960" marT="60960" marB="60960">
                    <a:lnL w="7620" cap="flat" cmpd="sng" algn="ctr">
                      <a:solidFill>
                        <a:srgbClr val="CDCACA"/>
                      </a:solidFill>
                      <a:prstDash val="solid"/>
                      <a:round/>
                      <a:headEnd type="none" w="med" len="med"/>
                      <a:tailEnd type="none" w="med" len="med"/>
                    </a:lnL>
                    <a:lnR w="7620" cap="flat" cmpd="sng" algn="ctr">
                      <a:solidFill>
                        <a:srgbClr val="CDCACA"/>
                      </a:solidFill>
                      <a:prstDash val="solid"/>
                      <a:round/>
                      <a:headEnd type="none" w="med" len="med"/>
                      <a:tailEnd type="none" w="med" len="med"/>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rgbClr val="FFFFFF"/>
                    </a:solidFill>
                  </a:tcPr>
                </a:tc>
                <a:tc>
                  <a:txBody>
                    <a:bodyPr/>
                    <a:lstStyle/>
                    <a:p>
                      <a:pPr algn="r" fontAlgn="t"/>
                      <a:r>
                        <a:rPr lang="es-MX" sz="1600" dirty="0">
                          <a:effectLst/>
                          <a:latin typeface="Arial" panose="020B0604020202020204" pitchFamily="34" charset="0"/>
                          <a:cs typeface="Arial" panose="020B0604020202020204" pitchFamily="34" charset="0"/>
                        </a:rPr>
                        <a:t>278,711</a:t>
                      </a:r>
                    </a:p>
                  </a:txBody>
                  <a:tcPr marL="60960" marR="60960" marT="60960" marB="60960">
                    <a:lnL w="7620" cap="flat" cmpd="sng" algn="ctr">
                      <a:solidFill>
                        <a:srgbClr val="CDCACA"/>
                      </a:solidFill>
                      <a:prstDash val="solid"/>
                      <a:round/>
                      <a:headEnd type="none" w="med" len="med"/>
                      <a:tailEnd type="none" w="med" len="med"/>
                    </a:lnL>
                    <a:lnR w="7620" cap="flat" cmpd="sng" algn="ctr">
                      <a:solidFill>
                        <a:srgbClr val="CDCACA"/>
                      </a:solidFill>
                      <a:prstDash val="solid"/>
                      <a:round/>
                      <a:headEnd type="none" w="med" len="med"/>
                      <a:tailEnd type="none" w="med" len="med"/>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rgbClr val="FFFFFF"/>
                    </a:solidFill>
                  </a:tcPr>
                </a:tc>
                <a:tc>
                  <a:txBody>
                    <a:bodyPr/>
                    <a:lstStyle/>
                    <a:p>
                      <a:pPr algn="r" fontAlgn="t"/>
                      <a:r>
                        <a:rPr lang="es-MX" sz="1600" dirty="0">
                          <a:effectLst/>
                          <a:latin typeface="Arial" panose="020B0604020202020204" pitchFamily="34" charset="0"/>
                          <a:cs typeface="Arial" panose="020B0604020202020204" pitchFamily="34" charset="0"/>
                        </a:rPr>
                        <a:t>223,533</a:t>
                      </a:r>
                    </a:p>
                  </a:txBody>
                  <a:tcPr marL="60960" marR="60960" marT="60960" marB="60960">
                    <a:lnL w="7620" cap="flat" cmpd="sng" algn="ctr">
                      <a:solidFill>
                        <a:srgbClr val="CDCACA"/>
                      </a:solidFill>
                      <a:prstDash val="solid"/>
                      <a:round/>
                      <a:headEnd type="none" w="med" len="med"/>
                      <a:tailEnd type="none" w="med" len="med"/>
                    </a:lnL>
                    <a:lnR>
                      <a:noFill/>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rgbClr val="FFFFFF"/>
                    </a:solidFill>
                  </a:tcPr>
                </a:tc>
                <a:extLst>
                  <a:ext uri="{0D108BD9-81ED-4DB2-BD59-A6C34878D82A}">
                    <a16:rowId xmlns:a16="http://schemas.microsoft.com/office/drawing/2014/main" val="1553172983"/>
                  </a:ext>
                </a:extLst>
              </a:tr>
              <a:tr h="647492">
                <a:tc>
                  <a:txBody>
                    <a:bodyPr/>
                    <a:lstStyle/>
                    <a:p>
                      <a:pPr algn="l" fontAlgn="t"/>
                      <a:r>
                        <a:rPr lang="es-MX" sz="1600" dirty="0" err="1">
                          <a:effectLst/>
                          <a:latin typeface="Arial" panose="020B0604020202020204" pitchFamily="34" charset="0"/>
                          <a:cs typeface="Arial" panose="020B0604020202020204" pitchFamily="34" charset="0"/>
                        </a:rPr>
                        <a:t>February</a:t>
                      </a:r>
                      <a:endParaRPr lang="es-MX" sz="1600" dirty="0">
                        <a:effectLst/>
                        <a:latin typeface="Arial" panose="020B0604020202020204" pitchFamily="34" charset="0"/>
                        <a:cs typeface="Arial" panose="020B0604020202020204" pitchFamily="34" charset="0"/>
                      </a:endParaRPr>
                    </a:p>
                  </a:txBody>
                  <a:tcPr marL="60960" marR="60960" marT="60960" marB="60960">
                    <a:lnL>
                      <a:noFill/>
                    </a:lnL>
                    <a:lnR w="7620" cap="flat" cmpd="sng" algn="ctr">
                      <a:solidFill>
                        <a:srgbClr val="CDCACA"/>
                      </a:solidFill>
                      <a:prstDash val="solid"/>
                      <a:round/>
                      <a:headEnd type="none" w="med" len="med"/>
                      <a:tailEnd type="none" w="med" len="med"/>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rgbClr val="F9F9F9"/>
                    </a:solidFill>
                  </a:tcPr>
                </a:tc>
                <a:tc>
                  <a:txBody>
                    <a:bodyPr/>
                    <a:lstStyle/>
                    <a:p>
                      <a:pPr algn="r" fontAlgn="t"/>
                      <a:r>
                        <a:rPr lang="es-MX" sz="1600">
                          <a:effectLst/>
                          <a:latin typeface="Arial" panose="020B0604020202020204" pitchFamily="34" charset="0"/>
                          <a:cs typeface="Arial" panose="020B0604020202020204" pitchFamily="34" charset="0"/>
                        </a:rPr>
                        <a:t>82,323</a:t>
                      </a:r>
                    </a:p>
                  </a:txBody>
                  <a:tcPr marL="60960" marR="60960" marT="60960" marB="60960">
                    <a:lnL w="7620" cap="flat" cmpd="sng" algn="ctr">
                      <a:solidFill>
                        <a:srgbClr val="CDCACA"/>
                      </a:solidFill>
                      <a:prstDash val="solid"/>
                      <a:round/>
                      <a:headEnd type="none" w="med" len="med"/>
                      <a:tailEnd type="none" w="med" len="med"/>
                    </a:lnL>
                    <a:lnR w="7620" cap="flat" cmpd="sng" algn="ctr">
                      <a:solidFill>
                        <a:srgbClr val="CDCACA"/>
                      </a:solidFill>
                      <a:prstDash val="solid"/>
                      <a:round/>
                      <a:headEnd type="none" w="med" len="med"/>
                      <a:tailEnd type="none" w="med" len="med"/>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rgbClr val="F9F9F9"/>
                    </a:solidFill>
                  </a:tcPr>
                </a:tc>
                <a:tc>
                  <a:txBody>
                    <a:bodyPr/>
                    <a:lstStyle/>
                    <a:p>
                      <a:pPr algn="r" fontAlgn="t"/>
                      <a:r>
                        <a:rPr lang="es-MX" sz="1600">
                          <a:effectLst/>
                          <a:latin typeface="Arial" panose="020B0604020202020204" pitchFamily="34" charset="0"/>
                          <a:cs typeface="Arial" panose="020B0604020202020204" pitchFamily="34" charset="0"/>
                        </a:rPr>
                        <a:t>238,868</a:t>
                      </a:r>
                    </a:p>
                  </a:txBody>
                  <a:tcPr marL="60960" marR="60960" marT="60960" marB="60960">
                    <a:lnL w="7620" cap="flat" cmpd="sng" algn="ctr">
                      <a:solidFill>
                        <a:srgbClr val="CDCACA"/>
                      </a:solidFill>
                      <a:prstDash val="solid"/>
                      <a:round/>
                      <a:headEnd type="none" w="med" len="med"/>
                      <a:tailEnd type="none" w="med" len="med"/>
                    </a:lnL>
                    <a:lnR w="7620" cap="flat" cmpd="sng" algn="ctr">
                      <a:solidFill>
                        <a:srgbClr val="CDCACA"/>
                      </a:solidFill>
                      <a:prstDash val="solid"/>
                      <a:round/>
                      <a:headEnd type="none" w="med" len="med"/>
                      <a:tailEnd type="none" w="med" len="med"/>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rgbClr val="F9F9F9"/>
                    </a:solidFill>
                  </a:tcPr>
                </a:tc>
                <a:tc>
                  <a:txBody>
                    <a:bodyPr/>
                    <a:lstStyle/>
                    <a:p>
                      <a:pPr algn="r" fontAlgn="t"/>
                      <a:r>
                        <a:rPr lang="es-MX" sz="1600" dirty="0">
                          <a:effectLst/>
                          <a:latin typeface="Arial" panose="020B0604020202020204" pitchFamily="34" charset="0"/>
                          <a:cs typeface="Arial" panose="020B0604020202020204" pitchFamily="34" charset="0"/>
                        </a:rPr>
                        <a:t>213,987</a:t>
                      </a:r>
                    </a:p>
                  </a:txBody>
                  <a:tcPr marL="60960" marR="60960" marT="60960" marB="60960">
                    <a:lnL w="7620" cap="flat" cmpd="sng" algn="ctr">
                      <a:solidFill>
                        <a:srgbClr val="CDCACA"/>
                      </a:solidFill>
                      <a:prstDash val="solid"/>
                      <a:round/>
                      <a:headEnd type="none" w="med" len="med"/>
                      <a:tailEnd type="none" w="med" len="med"/>
                    </a:lnL>
                    <a:lnR>
                      <a:noFill/>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rgbClr val="F9F9F9"/>
                    </a:solidFill>
                  </a:tcPr>
                </a:tc>
                <a:extLst>
                  <a:ext uri="{0D108BD9-81ED-4DB2-BD59-A6C34878D82A}">
                    <a16:rowId xmlns:a16="http://schemas.microsoft.com/office/drawing/2014/main" val="2296421534"/>
                  </a:ext>
                </a:extLst>
              </a:tr>
              <a:tr h="647492">
                <a:tc>
                  <a:txBody>
                    <a:bodyPr/>
                    <a:lstStyle/>
                    <a:p>
                      <a:pPr algn="l" fontAlgn="t"/>
                      <a:r>
                        <a:rPr lang="es-MX" sz="1600" dirty="0" err="1">
                          <a:effectLst/>
                          <a:latin typeface="Arial" panose="020B0604020202020204" pitchFamily="34" charset="0"/>
                          <a:cs typeface="Arial" panose="020B0604020202020204" pitchFamily="34" charset="0"/>
                        </a:rPr>
                        <a:t>March</a:t>
                      </a:r>
                      <a:endParaRPr lang="es-MX" sz="1600" dirty="0">
                        <a:effectLst/>
                        <a:latin typeface="Arial" panose="020B0604020202020204" pitchFamily="34" charset="0"/>
                        <a:cs typeface="Arial" panose="020B0604020202020204" pitchFamily="34" charset="0"/>
                      </a:endParaRPr>
                    </a:p>
                  </a:txBody>
                  <a:tcPr marL="60960" marR="60960" marT="60960" marB="60960">
                    <a:lnL>
                      <a:noFill/>
                    </a:lnL>
                    <a:lnR w="7620" cap="flat" cmpd="sng" algn="ctr">
                      <a:solidFill>
                        <a:srgbClr val="CDCACA"/>
                      </a:solidFill>
                      <a:prstDash val="solid"/>
                      <a:round/>
                      <a:headEnd type="none" w="med" len="med"/>
                      <a:tailEnd type="none" w="med" len="med"/>
                    </a:lnR>
                    <a:lnT w="7620" cap="flat" cmpd="sng" algn="ctr">
                      <a:solidFill>
                        <a:srgbClr val="CDCACA"/>
                      </a:solidFill>
                      <a:prstDash val="solid"/>
                      <a:round/>
                      <a:headEnd type="none" w="med" len="med"/>
                      <a:tailEnd type="none" w="med" len="med"/>
                    </a:lnT>
                    <a:lnB>
                      <a:noFill/>
                    </a:lnB>
                    <a:solidFill>
                      <a:srgbClr val="FFFFFF"/>
                    </a:solidFill>
                  </a:tcPr>
                </a:tc>
                <a:tc>
                  <a:txBody>
                    <a:bodyPr/>
                    <a:lstStyle/>
                    <a:p>
                      <a:pPr algn="r" fontAlgn="t"/>
                      <a:r>
                        <a:rPr lang="es-MX" sz="1600">
                          <a:effectLst/>
                          <a:latin typeface="Arial" panose="020B0604020202020204" pitchFamily="34" charset="0"/>
                          <a:cs typeface="Arial" panose="020B0604020202020204" pitchFamily="34" charset="0"/>
                        </a:rPr>
                        <a:t>95,513</a:t>
                      </a:r>
                    </a:p>
                  </a:txBody>
                  <a:tcPr marL="60960" marR="60960" marT="60960" marB="60960">
                    <a:lnL w="7620" cap="flat" cmpd="sng" algn="ctr">
                      <a:solidFill>
                        <a:srgbClr val="CDCACA"/>
                      </a:solidFill>
                      <a:prstDash val="solid"/>
                      <a:round/>
                      <a:headEnd type="none" w="med" len="med"/>
                      <a:tailEnd type="none" w="med" len="med"/>
                    </a:lnL>
                    <a:lnR w="7620" cap="flat" cmpd="sng" algn="ctr">
                      <a:solidFill>
                        <a:srgbClr val="CDCACA"/>
                      </a:solidFill>
                      <a:prstDash val="solid"/>
                      <a:round/>
                      <a:headEnd type="none" w="med" len="med"/>
                      <a:tailEnd type="none" w="med" len="med"/>
                    </a:lnR>
                    <a:lnT w="7620" cap="flat" cmpd="sng" algn="ctr">
                      <a:solidFill>
                        <a:srgbClr val="CDCACA"/>
                      </a:solidFill>
                      <a:prstDash val="solid"/>
                      <a:round/>
                      <a:headEnd type="none" w="med" len="med"/>
                      <a:tailEnd type="none" w="med" len="med"/>
                    </a:lnT>
                    <a:lnB>
                      <a:noFill/>
                    </a:lnB>
                    <a:solidFill>
                      <a:srgbClr val="FFFFFF"/>
                    </a:solidFill>
                  </a:tcPr>
                </a:tc>
                <a:tc>
                  <a:txBody>
                    <a:bodyPr/>
                    <a:lstStyle/>
                    <a:p>
                      <a:pPr algn="r" fontAlgn="t"/>
                      <a:r>
                        <a:rPr lang="es-MX" sz="1600">
                          <a:effectLst/>
                          <a:latin typeface="Arial" panose="020B0604020202020204" pitchFamily="34" charset="0"/>
                          <a:cs typeface="Arial" panose="020B0604020202020204" pitchFamily="34" charset="0"/>
                        </a:rPr>
                        <a:t>303,545</a:t>
                      </a:r>
                    </a:p>
                  </a:txBody>
                  <a:tcPr marL="60960" marR="60960" marT="60960" marB="60960">
                    <a:lnL w="7620" cap="flat" cmpd="sng" algn="ctr">
                      <a:solidFill>
                        <a:srgbClr val="CDCACA"/>
                      </a:solidFill>
                      <a:prstDash val="solid"/>
                      <a:round/>
                      <a:headEnd type="none" w="med" len="med"/>
                      <a:tailEnd type="none" w="med" len="med"/>
                    </a:lnL>
                    <a:lnR w="7620" cap="flat" cmpd="sng" algn="ctr">
                      <a:solidFill>
                        <a:srgbClr val="CDCACA"/>
                      </a:solidFill>
                      <a:prstDash val="solid"/>
                      <a:round/>
                      <a:headEnd type="none" w="med" len="med"/>
                      <a:tailEnd type="none" w="med" len="med"/>
                    </a:lnR>
                    <a:lnT w="7620" cap="flat" cmpd="sng" algn="ctr">
                      <a:solidFill>
                        <a:srgbClr val="CDCACA"/>
                      </a:solidFill>
                      <a:prstDash val="solid"/>
                      <a:round/>
                      <a:headEnd type="none" w="med" len="med"/>
                      <a:tailEnd type="none" w="med" len="med"/>
                    </a:lnT>
                    <a:lnB>
                      <a:noFill/>
                    </a:lnB>
                    <a:solidFill>
                      <a:srgbClr val="FFFFFF"/>
                    </a:solidFill>
                  </a:tcPr>
                </a:tc>
                <a:tc>
                  <a:txBody>
                    <a:bodyPr/>
                    <a:lstStyle/>
                    <a:p>
                      <a:pPr algn="r" fontAlgn="t"/>
                      <a:r>
                        <a:rPr lang="es-MX" sz="1600" dirty="0">
                          <a:effectLst/>
                          <a:latin typeface="Arial" panose="020B0604020202020204" pitchFamily="34" charset="0"/>
                          <a:cs typeface="Arial" panose="020B0604020202020204" pitchFamily="34" charset="0"/>
                        </a:rPr>
                        <a:t>256,119</a:t>
                      </a:r>
                    </a:p>
                  </a:txBody>
                  <a:tcPr marL="60960" marR="60960" marT="60960" marB="60960">
                    <a:lnL w="7620" cap="flat" cmpd="sng" algn="ctr">
                      <a:solidFill>
                        <a:srgbClr val="CDCACA"/>
                      </a:solidFill>
                      <a:prstDash val="solid"/>
                      <a:round/>
                      <a:headEnd type="none" w="med" len="med"/>
                      <a:tailEnd type="none" w="med" len="med"/>
                    </a:lnL>
                    <a:lnR>
                      <a:noFill/>
                    </a:lnR>
                    <a:lnT w="7620" cap="flat" cmpd="sng" algn="ctr">
                      <a:solidFill>
                        <a:srgbClr val="CDCACA"/>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3847774251"/>
                  </a:ext>
                </a:extLst>
              </a:tr>
            </a:tbl>
          </a:graphicData>
        </a:graphic>
      </p:graphicFrame>
    </p:spTree>
    <p:extLst>
      <p:ext uri="{BB962C8B-B14F-4D97-AF65-F5344CB8AC3E}">
        <p14:creationId xmlns:p14="http://schemas.microsoft.com/office/powerpoint/2010/main" val="24856688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ángulo 43">
            <a:extLst>
              <a:ext uri="{FF2B5EF4-FFF2-40B4-BE49-F238E27FC236}">
                <a16:creationId xmlns:a16="http://schemas.microsoft.com/office/drawing/2014/main" id="{3E7DED8D-A3A0-0D46-814A-20C3F6D376F5}"/>
              </a:ext>
            </a:extLst>
          </p:cNvPr>
          <p:cNvSpPr/>
          <p:nvPr/>
        </p:nvSpPr>
        <p:spPr>
          <a:xfrm flipH="1">
            <a:off x="4537128" y="2286114"/>
            <a:ext cx="6345355" cy="26112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solidFill>
                <a:srgbClr val="1BA3E2"/>
              </a:solidFill>
            </a:endParaRPr>
          </a:p>
        </p:txBody>
      </p:sp>
      <p:grpSp>
        <p:nvGrpSpPr>
          <p:cNvPr id="53" name="Group 52"/>
          <p:cNvGrpSpPr/>
          <p:nvPr/>
        </p:nvGrpSpPr>
        <p:grpSpPr>
          <a:xfrm>
            <a:off x="1290322" y="1408616"/>
            <a:ext cx="3265488" cy="1316038"/>
            <a:chOff x="2308036" y="2963863"/>
            <a:chExt cx="3265488" cy="1316038"/>
          </a:xfrm>
        </p:grpSpPr>
        <p:sp>
          <p:nvSpPr>
            <p:cNvPr id="54" name="Rectangle 53"/>
            <p:cNvSpPr/>
            <p:nvPr/>
          </p:nvSpPr>
          <p:spPr bwMode="auto">
            <a:xfrm>
              <a:off x="2308036" y="3398838"/>
              <a:ext cx="3265488" cy="881063"/>
            </a:xfrm>
            <a:prstGeom prst="rect">
              <a:avLst/>
            </a:prstGeom>
            <a:gradFill flip="none" rotWithShape="1">
              <a:gsLst>
                <a:gs pos="0">
                  <a:schemeClr val="tx1"/>
                </a:gs>
                <a:gs pos="58000">
                  <a:srgbClr val="033057"/>
                </a:gs>
              </a:gsLst>
              <a:lin ang="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Arial" panose="020B0604020202020204" pitchFamily="34" charset="0"/>
                <a:cs typeface="Arial" panose="020B0604020202020204" pitchFamily="34" charset="0"/>
              </a:endParaRPr>
            </a:p>
          </p:txBody>
        </p:sp>
        <p:sp>
          <p:nvSpPr>
            <p:cNvPr id="56" name="Freeform 16"/>
            <p:cNvSpPr/>
            <p:nvPr/>
          </p:nvSpPr>
          <p:spPr>
            <a:xfrm>
              <a:off x="2308036" y="2963863"/>
              <a:ext cx="1101725" cy="1312863"/>
            </a:xfrm>
            <a:custGeom>
              <a:avLst/>
              <a:gdLst>
                <a:gd name="connsiteX0" fmla="*/ 0 w 1190625"/>
                <a:gd name="connsiteY0" fmla="*/ 1419225 h 1419225"/>
                <a:gd name="connsiteX1" fmla="*/ 0 w 1190625"/>
                <a:gd name="connsiteY1" fmla="*/ 471487 h 1419225"/>
                <a:gd name="connsiteX2" fmla="*/ 957262 w 1190625"/>
                <a:gd name="connsiteY2" fmla="*/ 0 h 1419225"/>
                <a:gd name="connsiteX3" fmla="*/ 1190625 w 1190625"/>
                <a:gd name="connsiteY3" fmla="*/ 347662 h 1419225"/>
                <a:gd name="connsiteX4" fmla="*/ 947737 w 1190625"/>
                <a:gd name="connsiteY4" fmla="*/ 952500 h 1419225"/>
                <a:gd name="connsiteX5" fmla="*/ 0 w 1190625"/>
                <a:gd name="connsiteY5" fmla="*/ 1419225 h 141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0625" h="1419225">
                  <a:moveTo>
                    <a:pt x="0" y="1419225"/>
                  </a:moveTo>
                  <a:lnTo>
                    <a:pt x="0" y="471487"/>
                  </a:lnTo>
                  <a:lnTo>
                    <a:pt x="957262" y="0"/>
                  </a:lnTo>
                  <a:lnTo>
                    <a:pt x="1190625" y="347662"/>
                  </a:lnTo>
                  <a:lnTo>
                    <a:pt x="947737" y="952500"/>
                  </a:lnTo>
                  <a:lnTo>
                    <a:pt x="0" y="1419225"/>
                  </a:lnTo>
                  <a:close/>
                </a:path>
              </a:pathLst>
            </a:custGeom>
            <a:solidFill>
              <a:srgbClr val="033057"/>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Arial" panose="020B0604020202020204" pitchFamily="34" charset="0"/>
                <a:cs typeface="Arial" panose="020B0604020202020204" pitchFamily="34" charset="0"/>
              </a:endParaRPr>
            </a:p>
          </p:txBody>
        </p:sp>
        <p:sp>
          <p:nvSpPr>
            <p:cNvPr id="57" name="TextBox 56"/>
            <p:cNvSpPr txBox="1"/>
            <p:nvPr/>
          </p:nvSpPr>
          <p:spPr>
            <a:xfrm>
              <a:off x="2514747" y="3331510"/>
              <a:ext cx="580492" cy="481779"/>
            </a:xfrm>
            <a:prstGeom prst="rect">
              <a:avLst/>
            </a:prstGeom>
            <a:noFill/>
          </p:spPr>
          <p:txBody>
            <a:bodyPr wrap="none">
              <a:prstTxWarp prst="textPlain">
                <a:avLst/>
              </a:prstTxWarp>
              <a:spAutoFit/>
              <a:scene3d>
                <a:camera prst="perspectiveHeroicExtremeRightFacing">
                  <a:rot lat="1985136" lon="19620348" rev="206230"/>
                </a:camera>
                <a:lightRig rig="threePt" dir="t"/>
              </a:scene3d>
            </a:bodyPr>
            <a:lstStyle/>
            <a:p>
              <a:pPr fontAlgn="auto">
                <a:spcBef>
                  <a:spcPts val="0"/>
                </a:spcBef>
                <a:spcAft>
                  <a:spcPts val="0"/>
                </a:spcAft>
                <a:defRPr/>
              </a:pPr>
              <a:r>
                <a:rPr lang="en-US" sz="3600" dirty="0">
                  <a:solidFill>
                    <a:schemeClr val="bg1"/>
                  </a:solidFill>
                  <a:latin typeface="Arial" panose="020B0604020202020204" pitchFamily="34" charset="0"/>
                  <a:ea typeface="Verdana" pitchFamily="34" charset="0"/>
                  <a:cs typeface="Arial" panose="020B0604020202020204" pitchFamily="34" charset="0"/>
                </a:rPr>
                <a:t>01</a:t>
              </a:r>
            </a:p>
          </p:txBody>
        </p:sp>
      </p:grpSp>
      <p:grpSp>
        <p:nvGrpSpPr>
          <p:cNvPr id="59" name="Group 58"/>
          <p:cNvGrpSpPr/>
          <p:nvPr/>
        </p:nvGrpSpPr>
        <p:grpSpPr>
          <a:xfrm>
            <a:off x="-32065" y="4004243"/>
            <a:ext cx="4587875" cy="1325563"/>
            <a:chOff x="985649" y="2089151"/>
            <a:chExt cx="4587875" cy="1325563"/>
          </a:xfrm>
        </p:grpSpPr>
        <p:sp>
          <p:nvSpPr>
            <p:cNvPr id="60" name="Rectangle 59"/>
            <p:cNvSpPr/>
            <p:nvPr/>
          </p:nvSpPr>
          <p:spPr bwMode="auto">
            <a:xfrm>
              <a:off x="987236" y="2541589"/>
              <a:ext cx="4586288" cy="873125"/>
            </a:xfrm>
            <a:prstGeom prst="rect">
              <a:avLst/>
            </a:prstGeom>
            <a:gradFill>
              <a:gsLst>
                <a:gs pos="0">
                  <a:schemeClr val="tx1">
                    <a:lumMod val="75000"/>
                    <a:lumOff val="25000"/>
                  </a:schemeClr>
                </a:gs>
                <a:gs pos="100000">
                  <a:srgbClr val="A6A6A6"/>
                </a:gs>
              </a:gsLst>
              <a:lin ang="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Arial" panose="020B0604020202020204" pitchFamily="34" charset="0"/>
                <a:cs typeface="Arial" panose="020B0604020202020204" pitchFamily="34" charset="0"/>
              </a:endParaRPr>
            </a:p>
          </p:txBody>
        </p:sp>
        <p:sp>
          <p:nvSpPr>
            <p:cNvPr id="61" name="Freeform 15"/>
            <p:cNvSpPr/>
            <p:nvPr/>
          </p:nvSpPr>
          <p:spPr>
            <a:xfrm>
              <a:off x="985649" y="2089151"/>
              <a:ext cx="1101725" cy="1312862"/>
            </a:xfrm>
            <a:custGeom>
              <a:avLst/>
              <a:gdLst>
                <a:gd name="connsiteX0" fmla="*/ 0 w 1190625"/>
                <a:gd name="connsiteY0" fmla="*/ 1419225 h 1419225"/>
                <a:gd name="connsiteX1" fmla="*/ 0 w 1190625"/>
                <a:gd name="connsiteY1" fmla="*/ 471487 h 1419225"/>
                <a:gd name="connsiteX2" fmla="*/ 957262 w 1190625"/>
                <a:gd name="connsiteY2" fmla="*/ 0 h 1419225"/>
                <a:gd name="connsiteX3" fmla="*/ 1190625 w 1190625"/>
                <a:gd name="connsiteY3" fmla="*/ 347662 h 1419225"/>
                <a:gd name="connsiteX4" fmla="*/ 947737 w 1190625"/>
                <a:gd name="connsiteY4" fmla="*/ 952500 h 1419225"/>
                <a:gd name="connsiteX5" fmla="*/ 0 w 1190625"/>
                <a:gd name="connsiteY5" fmla="*/ 1419225 h 141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0625" h="1419225">
                  <a:moveTo>
                    <a:pt x="0" y="1419225"/>
                  </a:moveTo>
                  <a:lnTo>
                    <a:pt x="0" y="471487"/>
                  </a:lnTo>
                  <a:lnTo>
                    <a:pt x="957262" y="0"/>
                  </a:lnTo>
                  <a:lnTo>
                    <a:pt x="1190625" y="347662"/>
                  </a:lnTo>
                  <a:lnTo>
                    <a:pt x="947737" y="952500"/>
                  </a:lnTo>
                  <a:lnTo>
                    <a:pt x="0" y="1419225"/>
                  </a:lnTo>
                  <a:close/>
                </a:path>
              </a:pathLst>
            </a:custGeom>
            <a:solidFill>
              <a:srgbClr val="A6A6A6"/>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Arial" panose="020B0604020202020204" pitchFamily="34" charset="0"/>
                <a:cs typeface="Arial" panose="020B0604020202020204" pitchFamily="34" charset="0"/>
              </a:endParaRPr>
            </a:p>
          </p:txBody>
        </p:sp>
        <p:sp>
          <p:nvSpPr>
            <p:cNvPr id="62" name="TextBox 61"/>
            <p:cNvSpPr txBox="1"/>
            <p:nvPr/>
          </p:nvSpPr>
          <p:spPr>
            <a:xfrm>
              <a:off x="1149731" y="2465734"/>
              <a:ext cx="580492" cy="481779"/>
            </a:xfrm>
            <a:prstGeom prst="rect">
              <a:avLst/>
            </a:prstGeom>
            <a:noFill/>
          </p:spPr>
          <p:txBody>
            <a:bodyPr wrap="none">
              <a:prstTxWarp prst="textPlain">
                <a:avLst/>
              </a:prstTxWarp>
              <a:spAutoFit/>
              <a:scene3d>
                <a:camera prst="perspectiveHeroicExtremeRightFacing">
                  <a:rot lat="1985136" lon="19620348" rev="206230"/>
                </a:camera>
                <a:lightRig rig="threePt" dir="t"/>
              </a:scene3d>
            </a:bodyPr>
            <a:lstStyle/>
            <a:p>
              <a:pPr fontAlgn="auto">
                <a:spcBef>
                  <a:spcPts val="0"/>
                </a:spcBef>
                <a:spcAft>
                  <a:spcPts val="0"/>
                </a:spcAft>
                <a:defRPr/>
              </a:pPr>
              <a:r>
                <a:rPr lang="en-US" sz="3600" dirty="0">
                  <a:solidFill>
                    <a:schemeClr val="bg1"/>
                  </a:solidFill>
                  <a:latin typeface="Arial" panose="020B0604020202020204" pitchFamily="34" charset="0"/>
                  <a:ea typeface="Verdana" pitchFamily="34" charset="0"/>
                  <a:cs typeface="Arial" panose="020B0604020202020204" pitchFamily="34" charset="0"/>
                </a:rPr>
                <a:t>04</a:t>
              </a:r>
            </a:p>
          </p:txBody>
        </p:sp>
      </p:grpSp>
      <p:grpSp>
        <p:nvGrpSpPr>
          <p:cNvPr id="31" name="Group 30"/>
          <p:cNvGrpSpPr/>
          <p:nvPr/>
        </p:nvGrpSpPr>
        <p:grpSpPr>
          <a:xfrm>
            <a:off x="-32065" y="2266157"/>
            <a:ext cx="4587875" cy="1325563"/>
            <a:chOff x="985649" y="2089151"/>
            <a:chExt cx="4587875" cy="1325563"/>
          </a:xfrm>
        </p:grpSpPr>
        <p:sp>
          <p:nvSpPr>
            <p:cNvPr id="32" name="Rectangle 31"/>
            <p:cNvSpPr/>
            <p:nvPr/>
          </p:nvSpPr>
          <p:spPr bwMode="auto">
            <a:xfrm>
              <a:off x="987236" y="2541589"/>
              <a:ext cx="4586288" cy="873125"/>
            </a:xfrm>
            <a:prstGeom prst="rect">
              <a:avLst/>
            </a:prstGeom>
            <a:gradFill>
              <a:gsLst>
                <a:gs pos="0">
                  <a:srgbClr val="033057"/>
                </a:gs>
                <a:gs pos="100000">
                  <a:srgbClr val="1277C6"/>
                </a:gs>
              </a:gsLst>
              <a:lin ang="0" scaled="1"/>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Arial" panose="020B0604020202020204" pitchFamily="34" charset="0"/>
                <a:cs typeface="Arial" panose="020B0604020202020204" pitchFamily="34" charset="0"/>
              </a:endParaRPr>
            </a:p>
          </p:txBody>
        </p:sp>
        <p:sp>
          <p:nvSpPr>
            <p:cNvPr id="33" name="Freeform 15"/>
            <p:cNvSpPr/>
            <p:nvPr/>
          </p:nvSpPr>
          <p:spPr>
            <a:xfrm>
              <a:off x="985649" y="2089151"/>
              <a:ext cx="1101725" cy="1312862"/>
            </a:xfrm>
            <a:custGeom>
              <a:avLst/>
              <a:gdLst>
                <a:gd name="connsiteX0" fmla="*/ 0 w 1190625"/>
                <a:gd name="connsiteY0" fmla="*/ 1419225 h 1419225"/>
                <a:gd name="connsiteX1" fmla="*/ 0 w 1190625"/>
                <a:gd name="connsiteY1" fmla="*/ 471487 h 1419225"/>
                <a:gd name="connsiteX2" fmla="*/ 957262 w 1190625"/>
                <a:gd name="connsiteY2" fmla="*/ 0 h 1419225"/>
                <a:gd name="connsiteX3" fmla="*/ 1190625 w 1190625"/>
                <a:gd name="connsiteY3" fmla="*/ 347662 h 1419225"/>
                <a:gd name="connsiteX4" fmla="*/ 947737 w 1190625"/>
                <a:gd name="connsiteY4" fmla="*/ 952500 h 1419225"/>
                <a:gd name="connsiteX5" fmla="*/ 0 w 1190625"/>
                <a:gd name="connsiteY5" fmla="*/ 1419225 h 141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0625" h="1419225">
                  <a:moveTo>
                    <a:pt x="0" y="1419225"/>
                  </a:moveTo>
                  <a:lnTo>
                    <a:pt x="0" y="471487"/>
                  </a:lnTo>
                  <a:lnTo>
                    <a:pt x="957262" y="0"/>
                  </a:lnTo>
                  <a:lnTo>
                    <a:pt x="1190625" y="347662"/>
                  </a:lnTo>
                  <a:lnTo>
                    <a:pt x="947737" y="952500"/>
                  </a:lnTo>
                  <a:lnTo>
                    <a:pt x="0" y="1419225"/>
                  </a:lnTo>
                  <a:close/>
                </a:path>
              </a:pathLst>
            </a:custGeom>
            <a:solidFill>
              <a:srgbClr val="1277C6"/>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Arial" panose="020B0604020202020204" pitchFamily="34" charset="0"/>
                <a:cs typeface="Arial" panose="020B0604020202020204" pitchFamily="34" charset="0"/>
              </a:endParaRPr>
            </a:p>
          </p:txBody>
        </p:sp>
        <p:sp>
          <p:nvSpPr>
            <p:cNvPr id="34" name="TextBox 33"/>
            <p:cNvSpPr txBox="1"/>
            <p:nvPr/>
          </p:nvSpPr>
          <p:spPr>
            <a:xfrm>
              <a:off x="1149731" y="2465734"/>
              <a:ext cx="580492" cy="481779"/>
            </a:xfrm>
            <a:prstGeom prst="rect">
              <a:avLst/>
            </a:prstGeom>
            <a:noFill/>
          </p:spPr>
          <p:txBody>
            <a:bodyPr wrap="none">
              <a:prstTxWarp prst="textPlain">
                <a:avLst/>
              </a:prstTxWarp>
              <a:spAutoFit/>
              <a:scene3d>
                <a:camera prst="perspectiveHeroicExtremeRightFacing">
                  <a:rot lat="1985136" lon="19620348" rev="206230"/>
                </a:camera>
                <a:lightRig rig="threePt" dir="t"/>
              </a:scene3d>
            </a:bodyPr>
            <a:lstStyle/>
            <a:p>
              <a:pPr fontAlgn="auto">
                <a:spcBef>
                  <a:spcPts val="0"/>
                </a:spcBef>
                <a:spcAft>
                  <a:spcPts val="0"/>
                </a:spcAft>
                <a:defRPr/>
              </a:pPr>
              <a:r>
                <a:rPr lang="en-US" sz="3600" dirty="0">
                  <a:solidFill>
                    <a:schemeClr val="bg1"/>
                  </a:solidFill>
                  <a:latin typeface="Arial" panose="020B0604020202020204" pitchFamily="34" charset="0"/>
                  <a:ea typeface="Verdana" pitchFamily="34" charset="0"/>
                  <a:cs typeface="Arial" panose="020B0604020202020204" pitchFamily="34" charset="0"/>
                </a:rPr>
                <a:t>02</a:t>
              </a:r>
            </a:p>
          </p:txBody>
        </p:sp>
      </p:grpSp>
      <p:sp>
        <p:nvSpPr>
          <p:cNvPr id="65" name="TextBox 64"/>
          <p:cNvSpPr txBox="1"/>
          <p:nvPr/>
        </p:nvSpPr>
        <p:spPr>
          <a:xfrm>
            <a:off x="2502911" y="2016900"/>
            <a:ext cx="1923353" cy="517065"/>
          </a:xfrm>
          <a:prstGeom prst="rect">
            <a:avLst/>
          </a:prstGeom>
          <a:noFill/>
        </p:spPr>
        <p:txBody>
          <a:bodyPr wrap="square" lIns="0" tIns="0" rIns="0" bIns="0" rtlCol="0">
            <a:spAutoFit/>
          </a:bodyPr>
          <a:lstStyle/>
          <a:p>
            <a:pPr>
              <a:lnSpc>
                <a:spcPct val="120000"/>
              </a:lnSpc>
            </a:pPr>
            <a:r>
              <a:rPr lang="en-US" sz="1400" dirty="0">
                <a:solidFill>
                  <a:schemeClr val="bg1"/>
                </a:solidFill>
                <a:latin typeface="Arial" panose="020B0604020202020204" pitchFamily="34" charset="0"/>
                <a:cs typeface="Arial" panose="020B0604020202020204" pitchFamily="34" charset="0"/>
              </a:rPr>
              <a:t>A MOC  was signed on October 13, 2016</a:t>
            </a:r>
            <a:r>
              <a:rPr lang="en-US" sz="1200" dirty="0">
                <a:solidFill>
                  <a:schemeClr val="bg1"/>
                </a:solidFill>
                <a:latin typeface="Arial" panose="020B0604020202020204" pitchFamily="34" charset="0"/>
                <a:cs typeface="Arial" panose="020B0604020202020204" pitchFamily="34" charset="0"/>
              </a:rPr>
              <a:t>.</a:t>
            </a:r>
            <a:endParaRPr lang="id-ID" sz="1200" dirty="0">
              <a:solidFill>
                <a:schemeClr val="bg1"/>
              </a:solidFill>
              <a:latin typeface="Arial" panose="020B0604020202020204" pitchFamily="34" charset="0"/>
              <a:cs typeface="Arial" panose="020B0604020202020204" pitchFamily="34" charset="0"/>
            </a:endParaRPr>
          </a:p>
        </p:txBody>
      </p:sp>
      <p:sp>
        <p:nvSpPr>
          <p:cNvPr id="72" name="TextBox 71"/>
          <p:cNvSpPr txBox="1"/>
          <p:nvPr/>
        </p:nvSpPr>
        <p:spPr>
          <a:xfrm>
            <a:off x="1523730" y="2769718"/>
            <a:ext cx="2993034" cy="430887"/>
          </a:xfrm>
          <a:prstGeom prst="rect">
            <a:avLst/>
          </a:prstGeom>
          <a:noFill/>
        </p:spPr>
        <p:txBody>
          <a:bodyPr wrap="square" lIns="0" tIns="0" rIns="0" bIns="0" rtlCol="0">
            <a:spAutoFit/>
          </a:bodyPr>
          <a:lstStyle/>
          <a:p>
            <a:r>
              <a:rPr lang="en-US" sz="1400" dirty="0">
                <a:solidFill>
                  <a:schemeClr val="bg1"/>
                </a:solidFill>
                <a:latin typeface="Arial" panose="020B0604020202020204" pitchFamily="34" charset="0"/>
                <a:cs typeface="Arial" panose="020B0604020202020204" pitchFamily="34" charset="0"/>
              </a:rPr>
              <a:t>Developing a North America regional Supply and Use Tables (SUTs)</a:t>
            </a:r>
            <a:endParaRPr lang="en-IN" sz="1400" dirty="0">
              <a:solidFill>
                <a:schemeClr val="bg1">
                  <a:lumMod val="95000"/>
                </a:schemeClr>
              </a:solidFill>
              <a:latin typeface="Arial" panose="020B0604020202020204" pitchFamily="34" charset="0"/>
              <a:cs typeface="Arial" panose="020B0604020202020204" pitchFamily="34" charset="0"/>
            </a:endParaRPr>
          </a:p>
        </p:txBody>
      </p:sp>
      <p:grpSp>
        <p:nvGrpSpPr>
          <p:cNvPr id="36" name="Group 35"/>
          <p:cNvGrpSpPr/>
          <p:nvPr/>
        </p:nvGrpSpPr>
        <p:grpSpPr>
          <a:xfrm>
            <a:off x="1267326" y="3167486"/>
            <a:ext cx="3288484" cy="1312863"/>
            <a:chOff x="2285040" y="2990480"/>
            <a:chExt cx="3288484" cy="1312863"/>
          </a:xfrm>
        </p:grpSpPr>
        <p:sp>
          <p:nvSpPr>
            <p:cNvPr id="37" name="Rectangle 36"/>
            <p:cNvSpPr/>
            <p:nvPr/>
          </p:nvSpPr>
          <p:spPr bwMode="auto">
            <a:xfrm>
              <a:off x="2308036" y="3398838"/>
              <a:ext cx="3265488" cy="881063"/>
            </a:xfrm>
            <a:prstGeom prst="rect">
              <a:avLst/>
            </a:prstGeom>
            <a:gradFill flip="none" rotWithShape="1">
              <a:gsLst>
                <a:gs pos="0">
                  <a:srgbClr val="1277C6"/>
                </a:gs>
                <a:gs pos="100000">
                  <a:srgbClr val="1BA3E2"/>
                </a:gs>
              </a:gsLst>
              <a:lin ang="0" scaled="1"/>
              <a:tileRect/>
            </a:gra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latin typeface="Arial" panose="020B0604020202020204" pitchFamily="34" charset="0"/>
                <a:cs typeface="Arial" panose="020B0604020202020204" pitchFamily="34" charset="0"/>
              </a:endParaRPr>
            </a:p>
          </p:txBody>
        </p:sp>
        <p:sp>
          <p:nvSpPr>
            <p:cNvPr id="39" name="Freeform 16"/>
            <p:cNvSpPr/>
            <p:nvPr/>
          </p:nvSpPr>
          <p:spPr>
            <a:xfrm>
              <a:off x="2285040" y="2990480"/>
              <a:ext cx="1101725" cy="1312863"/>
            </a:xfrm>
            <a:custGeom>
              <a:avLst/>
              <a:gdLst>
                <a:gd name="connsiteX0" fmla="*/ 0 w 1190625"/>
                <a:gd name="connsiteY0" fmla="*/ 1419225 h 1419225"/>
                <a:gd name="connsiteX1" fmla="*/ 0 w 1190625"/>
                <a:gd name="connsiteY1" fmla="*/ 471487 h 1419225"/>
                <a:gd name="connsiteX2" fmla="*/ 957262 w 1190625"/>
                <a:gd name="connsiteY2" fmla="*/ 0 h 1419225"/>
                <a:gd name="connsiteX3" fmla="*/ 1190625 w 1190625"/>
                <a:gd name="connsiteY3" fmla="*/ 347662 h 1419225"/>
                <a:gd name="connsiteX4" fmla="*/ 947737 w 1190625"/>
                <a:gd name="connsiteY4" fmla="*/ 952500 h 1419225"/>
                <a:gd name="connsiteX5" fmla="*/ 0 w 1190625"/>
                <a:gd name="connsiteY5" fmla="*/ 1419225 h 141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0625" h="1419225">
                  <a:moveTo>
                    <a:pt x="0" y="1419225"/>
                  </a:moveTo>
                  <a:lnTo>
                    <a:pt x="0" y="471487"/>
                  </a:lnTo>
                  <a:lnTo>
                    <a:pt x="957262" y="0"/>
                  </a:lnTo>
                  <a:lnTo>
                    <a:pt x="1190625" y="347662"/>
                  </a:lnTo>
                  <a:lnTo>
                    <a:pt x="947737" y="952500"/>
                  </a:lnTo>
                  <a:lnTo>
                    <a:pt x="0" y="1419225"/>
                  </a:lnTo>
                  <a:close/>
                </a:path>
              </a:pathLst>
            </a:custGeom>
            <a:solidFill>
              <a:srgbClr val="1BA3E2"/>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latin typeface="Arial" panose="020B0604020202020204" pitchFamily="34" charset="0"/>
                <a:cs typeface="Arial" panose="020B0604020202020204" pitchFamily="34" charset="0"/>
              </a:endParaRPr>
            </a:p>
          </p:txBody>
        </p:sp>
        <p:sp>
          <p:nvSpPr>
            <p:cNvPr id="40" name="TextBox 39"/>
            <p:cNvSpPr txBox="1"/>
            <p:nvPr/>
          </p:nvSpPr>
          <p:spPr>
            <a:xfrm>
              <a:off x="2514747" y="3331510"/>
              <a:ext cx="580492" cy="481779"/>
            </a:xfrm>
            <a:prstGeom prst="rect">
              <a:avLst/>
            </a:prstGeom>
            <a:noFill/>
          </p:spPr>
          <p:txBody>
            <a:bodyPr wrap="none">
              <a:prstTxWarp prst="textPlain">
                <a:avLst/>
              </a:prstTxWarp>
              <a:spAutoFit/>
              <a:scene3d>
                <a:camera prst="perspectiveHeroicExtremeRightFacing">
                  <a:rot lat="1985136" lon="19620348" rev="206230"/>
                </a:camera>
                <a:lightRig rig="threePt" dir="t"/>
              </a:scene3d>
            </a:bodyPr>
            <a:lstStyle/>
            <a:p>
              <a:pPr fontAlgn="auto">
                <a:spcBef>
                  <a:spcPts val="0"/>
                </a:spcBef>
                <a:spcAft>
                  <a:spcPts val="0"/>
                </a:spcAft>
                <a:defRPr/>
              </a:pPr>
              <a:r>
                <a:rPr lang="en-US" sz="3600" dirty="0">
                  <a:solidFill>
                    <a:schemeClr val="bg1"/>
                  </a:solidFill>
                  <a:latin typeface="Arial" panose="020B0604020202020204" pitchFamily="34" charset="0"/>
                  <a:ea typeface="Verdana" pitchFamily="34" charset="0"/>
                  <a:cs typeface="Arial" panose="020B0604020202020204" pitchFamily="34" charset="0"/>
                </a:rPr>
                <a:t>03</a:t>
              </a:r>
            </a:p>
          </p:txBody>
        </p:sp>
      </p:grpSp>
      <p:sp>
        <p:nvSpPr>
          <p:cNvPr id="66" name="TextBox 65"/>
          <p:cNvSpPr txBox="1"/>
          <p:nvPr/>
        </p:nvSpPr>
        <p:spPr>
          <a:xfrm>
            <a:off x="2344295" y="3676912"/>
            <a:ext cx="2203037" cy="646331"/>
          </a:xfrm>
          <a:prstGeom prst="rect">
            <a:avLst/>
          </a:prstGeom>
          <a:noFill/>
        </p:spPr>
        <p:txBody>
          <a:bodyPr wrap="square" lIns="0" tIns="0" rIns="0" bIns="0" rtlCol="0">
            <a:spAutoFit/>
          </a:bodyPr>
          <a:lstStyle/>
          <a:p>
            <a:r>
              <a:rPr lang="en-US" sz="1400" dirty="0">
                <a:solidFill>
                  <a:schemeClr val="bg1"/>
                </a:solidFill>
                <a:latin typeface="Arial" panose="020B0604020202020204" pitchFamily="34" charset="0"/>
                <a:cs typeface="Arial" panose="020B0604020202020204" pitchFamily="34" charset="0"/>
              </a:rPr>
              <a:t>Exchange of experiences, expertise, methodologies and good practices</a:t>
            </a:r>
            <a:endParaRPr lang="en-IN" sz="1400" dirty="0">
              <a:solidFill>
                <a:schemeClr val="bg1">
                  <a:lumMod val="95000"/>
                </a:schemeClr>
              </a:solidFill>
              <a:latin typeface="Arial" panose="020B0604020202020204" pitchFamily="34" charset="0"/>
              <a:cs typeface="Arial" panose="020B0604020202020204" pitchFamily="34" charset="0"/>
            </a:endParaRPr>
          </a:p>
        </p:txBody>
      </p:sp>
      <p:sp>
        <p:nvSpPr>
          <p:cNvPr id="73" name="TextBox 72"/>
          <p:cNvSpPr txBox="1"/>
          <p:nvPr/>
        </p:nvSpPr>
        <p:spPr>
          <a:xfrm>
            <a:off x="1352046" y="4480349"/>
            <a:ext cx="2993034" cy="1031051"/>
          </a:xfrm>
          <a:prstGeom prst="rect">
            <a:avLst/>
          </a:prstGeom>
          <a:noFill/>
        </p:spPr>
        <p:txBody>
          <a:bodyPr wrap="square" lIns="0" tIns="0" rIns="0" bIns="0" rtlCol="0">
            <a:spAutoFit/>
          </a:bodyPr>
          <a:lstStyle/>
          <a:p>
            <a:pPr marL="0" lvl="1"/>
            <a:r>
              <a:rPr lang="en-US" sz="1400" dirty="0">
                <a:solidFill>
                  <a:schemeClr val="bg1"/>
                </a:solidFill>
                <a:latin typeface="Arial" panose="020B0604020202020204" pitchFamily="34" charset="0"/>
                <a:cs typeface="Arial" panose="020B0604020202020204" pitchFamily="34" charset="0"/>
              </a:rPr>
              <a:t>A platform to conduct GVC research and analysis to disseminate information and data on North America value chains. </a:t>
            </a:r>
          </a:p>
          <a:p>
            <a:r>
              <a:rPr lang="en-IN" sz="1100" dirty="0">
                <a:solidFill>
                  <a:schemeClr val="bg1">
                    <a:lumMod val="95000"/>
                  </a:schemeClr>
                </a:solidFill>
                <a:latin typeface="Arial" panose="020B0604020202020204" pitchFamily="34" charset="0"/>
                <a:cs typeface="Arial" panose="020B0604020202020204" pitchFamily="34" charset="0"/>
              </a:rPr>
              <a:t>d</a:t>
            </a:r>
          </a:p>
        </p:txBody>
      </p:sp>
      <p:sp>
        <p:nvSpPr>
          <p:cNvPr id="74" name="TextBox 73">
            <a:extLst>
              <a:ext uri="{FF2B5EF4-FFF2-40B4-BE49-F238E27FC236}">
                <a16:creationId xmlns:a16="http://schemas.microsoft.com/office/drawing/2014/main" id="{06760B1B-AD0C-4004-8A2E-5E657637F09A}"/>
              </a:ext>
            </a:extLst>
          </p:cNvPr>
          <p:cNvSpPr txBox="1"/>
          <p:nvPr/>
        </p:nvSpPr>
        <p:spPr>
          <a:xfrm>
            <a:off x="4698954" y="2642740"/>
            <a:ext cx="6242704" cy="2031325"/>
          </a:xfrm>
          <a:prstGeom prst="rect">
            <a:avLst/>
          </a:prstGeom>
          <a:noFill/>
        </p:spPr>
        <p:txBody>
          <a:bodyPr wrap="square" lIns="91440" tIns="45720" rIns="91440" bIns="45720" rtlCol="0">
            <a:spAutoFit/>
          </a:bodyPr>
          <a:lstStyle/>
          <a:p>
            <a:pPr algn="just"/>
            <a:r>
              <a:rPr lang="en-US" dirty="0">
                <a:solidFill>
                  <a:schemeClr val="tx1">
                    <a:lumMod val="75000"/>
                    <a:lumOff val="25000"/>
                  </a:schemeClr>
                </a:solidFill>
                <a:latin typeface="Arial" panose="020B0604020202020204" pitchFamily="34" charset="0"/>
                <a:cs typeface="Arial" panose="020B0604020202020204" pitchFamily="34" charset="0"/>
              </a:rPr>
              <a:t>It is a trilateral project, multi-year initiative that aims to produce a regional </a:t>
            </a:r>
            <a:r>
              <a:rPr lang="en-US" dirty="0" err="1">
                <a:solidFill>
                  <a:schemeClr val="tx1">
                    <a:lumMod val="75000"/>
                    <a:lumOff val="25000"/>
                  </a:schemeClr>
                </a:solidFill>
                <a:latin typeface="Arial" panose="020B0604020202020204" pitchFamily="34" charset="0"/>
                <a:cs typeface="Arial" panose="020B0604020202020204" pitchFamily="34" charset="0"/>
              </a:rPr>
              <a:t>TiVA</a:t>
            </a:r>
            <a:r>
              <a:rPr lang="en-US" dirty="0">
                <a:solidFill>
                  <a:schemeClr val="tx1">
                    <a:lumMod val="75000"/>
                    <a:lumOff val="25000"/>
                  </a:schemeClr>
                </a:solidFill>
                <a:latin typeface="Arial" panose="020B0604020202020204" pitchFamily="34" charset="0"/>
                <a:cs typeface="Arial" panose="020B0604020202020204" pitchFamily="34" charset="0"/>
              </a:rPr>
              <a:t> database that maps the value chains connecting Canada, the United States, and Mexico.</a:t>
            </a:r>
          </a:p>
          <a:p>
            <a:pPr algn="just"/>
            <a:endParaRPr lang="en-US" dirty="0">
              <a:solidFill>
                <a:schemeClr val="tx1">
                  <a:lumMod val="75000"/>
                  <a:lumOff val="25000"/>
                </a:schemeClr>
              </a:solidFill>
              <a:latin typeface="Arial" panose="020B0604020202020204" pitchFamily="34" charset="0"/>
              <a:ea typeface="Roboto Th" charset="0"/>
              <a:cs typeface="Arial" panose="020B0604020202020204" pitchFamily="34" charset="0"/>
            </a:endParaRPr>
          </a:p>
          <a:p>
            <a:pPr algn="just"/>
            <a:r>
              <a:rPr lang="en-US" dirty="0">
                <a:solidFill>
                  <a:schemeClr val="tx1">
                    <a:lumMod val="75000"/>
                    <a:lumOff val="25000"/>
                  </a:schemeClr>
                </a:solidFill>
                <a:latin typeface="Arial" panose="020B0604020202020204" pitchFamily="34" charset="0"/>
                <a:ea typeface="Roboto Th" charset="0"/>
                <a:cs typeface="Arial" panose="020B0604020202020204" pitchFamily="34" charset="0"/>
              </a:rPr>
              <a:t>Also it aims to present the main NA-</a:t>
            </a:r>
            <a:r>
              <a:rPr lang="en-US" dirty="0" err="1">
                <a:solidFill>
                  <a:schemeClr val="tx1">
                    <a:lumMod val="75000"/>
                    <a:lumOff val="25000"/>
                  </a:schemeClr>
                </a:solidFill>
                <a:latin typeface="Arial" panose="020B0604020202020204" pitchFamily="34" charset="0"/>
                <a:ea typeface="Roboto Th" charset="0"/>
                <a:cs typeface="Arial" panose="020B0604020202020204" pitchFamily="34" charset="0"/>
              </a:rPr>
              <a:t>TiVA</a:t>
            </a:r>
            <a:r>
              <a:rPr lang="en-US" dirty="0">
                <a:solidFill>
                  <a:schemeClr val="tx1">
                    <a:lumMod val="75000"/>
                    <a:lumOff val="25000"/>
                  </a:schemeClr>
                </a:solidFill>
                <a:latin typeface="Arial" panose="020B0604020202020204" pitchFamily="34" charset="0"/>
                <a:ea typeface="Roboto Th" charset="0"/>
                <a:cs typeface="Arial" panose="020B0604020202020204" pitchFamily="34" charset="0"/>
              </a:rPr>
              <a:t> Outcomes of the Trade Reconciliation Process which is a mayor concern for the main foreign trade partners USA and Canada.</a:t>
            </a:r>
          </a:p>
        </p:txBody>
      </p:sp>
      <p:pic>
        <p:nvPicPr>
          <p:cNvPr id="86" name="Picture 8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flipV="1">
            <a:off x="4342634" y="1811928"/>
            <a:ext cx="204698" cy="4390285"/>
          </a:xfrm>
          <a:prstGeom prst="rect">
            <a:avLst/>
          </a:prstGeom>
          <a:effectLst>
            <a:outerShdw blurRad="50800" dist="38100" dir="5400000" sx="20000" sy="20000" algn="ctr" rotWithShape="0">
              <a:schemeClr val="bg1">
                <a:lumMod val="65000"/>
                <a:alpha val="0"/>
              </a:schemeClr>
            </a:outerShdw>
          </a:effectLst>
        </p:spPr>
      </p:pic>
      <p:sp>
        <p:nvSpPr>
          <p:cNvPr id="2" name="Marcador de número de diapositiva 1">
            <a:extLst>
              <a:ext uri="{FF2B5EF4-FFF2-40B4-BE49-F238E27FC236}">
                <a16:creationId xmlns:a16="http://schemas.microsoft.com/office/drawing/2014/main" id="{1EB533F7-5559-2049-A93F-40FE9657169A}"/>
              </a:ext>
            </a:extLst>
          </p:cNvPr>
          <p:cNvSpPr>
            <a:spLocks noGrp="1"/>
          </p:cNvSpPr>
          <p:nvPr>
            <p:ph type="sldNum" sz="quarter" idx="12"/>
          </p:nvPr>
        </p:nvSpPr>
        <p:spPr/>
        <p:txBody>
          <a:bodyPr/>
          <a:lstStyle/>
          <a:p>
            <a:fld id="{FA36A776-E82A-DB4C-BEC6-9E86C7D9FDA4}" type="slidenum">
              <a:rPr lang="es-MX" smtClean="0"/>
              <a:pPr/>
              <a:t>6</a:t>
            </a:fld>
            <a:endParaRPr lang="es-MX">
              <a:latin typeface="Arial" panose="020B0604020202020204" pitchFamily="34" charset="0"/>
              <a:cs typeface="Arial" panose="020B0604020202020204" pitchFamily="34" charset="0"/>
            </a:endParaRPr>
          </a:p>
        </p:txBody>
      </p:sp>
      <p:pic>
        <p:nvPicPr>
          <p:cNvPr id="48" name="Gráfico 47">
            <a:extLst>
              <a:ext uri="{FF2B5EF4-FFF2-40B4-BE49-F238E27FC236}">
                <a16:creationId xmlns:a16="http://schemas.microsoft.com/office/drawing/2014/main" id="{766BCC69-172F-FC43-ABEF-265E3236396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27699" y="909486"/>
            <a:ext cx="736600" cy="165100"/>
          </a:xfrm>
          <a:prstGeom prst="rect">
            <a:avLst/>
          </a:prstGeom>
        </p:spPr>
      </p:pic>
      <p:sp>
        <p:nvSpPr>
          <p:cNvPr id="41" name="Text Placeholder 1">
            <a:extLst>
              <a:ext uri="{FF2B5EF4-FFF2-40B4-BE49-F238E27FC236}">
                <a16:creationId xmlns:a16="http://schemas.microsoft.com/office/drawing/2014/main" id="{F495F0BD-24EF-344D-9B25-BE9441ECB010}"/>
              </a:ext>
            </a:extLst>
          </p:cNvPr>
          <p:cNvSpPr txBox="1">
            <a:spLocks/>
          </p:cNvSpPr>
          <p:nvPr/>
        </p:nvSpPr>
        <p:spPr>
          <a:xfrm>
            <a:off x="1945224" y="298580"/>
            <a:ext cx="9038150"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dirty="0">
                <a:solidFill>
                  <a:srgbClr val="033057"/>
                </a:solidFill>
                <a:latin typeface="Arial" panose="020B0604020202020204" pitchFamily="34" charset="0"/>
                <a:cs typeface="Arial" panose="020B0604020202020204" pitchFamily="34" charset="0"/>
              </a:rPr>
              <a:t>North American </a:t>
            </a:r>
            <a:r>
              <a:rPr lang="es-MX" b="1" dirty="0" err="1">
                <a:solidFill>
                  <a:srgbClr val="033057"/>
                </a:solidFill>
                <a:latin typeface="Arial" panose="020B0604020202020204" pitchFamily="34" charset="0"/>
                <a:cs typeface="Arial" panose="020B0604020202020204" pitchFamily="34" charset="0"/>
              </a:rPr>
              <a:t>Trade</a:t>
            </a:r>
            <a:r>
              <a:rPr lang="es-MX" b="1" dirty="0">
                <a:solidFill>
                  <a:srgbClr val="033057"/>
                </a:solidFill>
                <a:latin typeface="Arial" panose="020B0604020202020204" pitchFamily="34" charset="0"/>
                <a:cs typeface="Arial" panose="020B0604020202020204" pitchFamily="34" charset="0"/>
              </a:rPr>
              <a:t> in </a:t>
            </a:r>
            <a:r>
              <a:rPr lang="es-MX" b="1" dirty="0" err="1">
                <a:solidFill>
                  <a:srgbClr val="033057"/>
                </a:solidFill>
                <a:latin typeface="Arial" panose="020B0604020202020204" pitchFamily="34" charset="0"/>
                <a:cs typeface="Arial" panose="020B0604020202020204" pitchFamily="34" charset="0"/>
              </a:rPr>
              <a:t>Value-Added</a:t>
            </a:r>
            <a:r>
              <a:rPr lang="es-MX" b="1" dirty="0">
                <a:solidFill>
                  <a:srgbClr val="033057"/>
                </a:solidFill>
                <a:latin typeface="Arial" panose="020B0604020202020204" pitchFamily="34" charset="0"/>
                <a:cs typeface="Arial" panose="020B0604020202020204" pitchFamily="34" charset="0"/>
              </a:rPr>
              <a:t> </a:t>
            </a:r>
            <a:r>
              <a:rPr lang="en-GB" b="1" dirty="0">
                <a:solidFill>
                  <a:srgbClr val="033057"/>
                </a:solidFill>
                <a:latin typeface="Arial" panose="020B0604020202020204" pitchFamily="34" charset="0"/>
                <a:cs typeface="Arial" panose="020B0604020202020204" pitchFamily="34" charset="0"/>
              </a:rPr>
              <a:t>(NA-</a:t>
            </a:r>
            <a:r>
              <a:rPr lang="en-GB" b="1" dirty="0" err="1">
                <a:solidFill>
                  <a:srgbClr val="033057"/>
                </a:solidFill>
                <a:latin typeface="Arial" panose="020B0604020202020204" pitchFamily="34" charset="0"/>
                <a:cs typeface="Arial" panose="020B0604020202020204" pitchFamily="34" charset="0"/>
              </a:rPr>
              <a:t>TiVA</a:t>
            </a:r>
            <a:r>
              <a:rPr lang="en-GB" b="1" dirty="0">
                <a:solidFill>
                  <a:srgbClr val="033057"/>
                </a:solidFill>
                <a:latin typeface="Arial" panose="020B0604020202020204" pitchFamily="34" charset="0"/>
                <a:cs typeface="Arial" panose="020B0604020202020204" pitchFamily="34" charset="0"/>
              </a:rPr>
              <a:t>)</a:t>
            </a:r>
            <a:endParaRPr lang="es-MX" b="1" dirty="0">
              <a:solidFill>
                <a:srgbClr val="033057"/>
              </a:solidFill>
              <a:latin typeface="Arial" panose="020B0604020202020204" pitchFamily="34" charset="0"/>
              <a:cs typeface="Arial" panose="020B0604020202020204" pitchFamily="34" charset="0"/>
            </a:endParaRPr>
          </a:p>
        </p:txBody>
      </p:sp>
      <p:sp>
        <p:nvSpPr>
          <p:cNvPr id="3" name="Rectángulo 2"/>
          <p:cNvSpPr/>
          <p:nvPr/>
        </p:nvSpPr>
        <p:spPr>
          <a:xfrm>
            <a:off x="0" y="5954902"/>
            <a:ext cx="10241992" cy="646331"/>
          </a:xfrm>
          <a:prstGeom prst="rect">
            <a:avLst/>
          </a:prstGeom>
        </p:spPr>
        <p:txBody>
          <a:bodyPr wrap="square">
            <a:spAutoFit/>
          </a:bodyPr>
          <a:lstStyle/>
          <a:p>
            <a:r>
              <a:rPr lang="en-GB" sz="1200" dirty="0">
                <a:solidFill>
                  <a:schemeClr val="tx1">
                    <a:lumMod val="75000"/>
                    <a:lumOff val="25000"/>
                  </a:schemeClr>
                </a:solidFill>
                <a:latin typeface="Arial" panose="020B0604020202020204" pitchFamily="34" charset="0"/>
                <a:cs typeface="Arial" panose="020B0604020202020204" pitchFamily="34" charset="0"/>
              </a:rPr>
              <a:t>Canada (Statistics Canada) </a:t>
            </a:r>
          </a:p>
          <a:p>
            <a:r>
              <a:rPr lang="en-GB" sz="1200" dirty="0">
                <a:solidFill>
                  <a:schemeClr val="tx1">
                    <a:lumMod val="75000"/>
                    <a:lumOff val="25000"/>
                  </a:schemeClr>
                </a:solidFill>
                <a:latin typeface="Arial" panose="020B0604020202020204" pitchFamily="34" charset="0"/>
                <a:cs typeface="Arial" panose="020B0604020202020204" pitchFamily="34" charset="0"/>
              </a:rPr>
              <a:t>Mexico (National Institute of Statistics and Geography, INEGI), </a:t>
            </a:r>
          </a:p>
          <a:p>
            <a:r>
              <a:rPr lang="en-GB" sz="1200" dirty="0">
                <a:solidFill>
                  <a:schemeClr val="tx1">
                    <a:lumMod val="75000"/>
                    <a:lumOff val="25000"/>
                  </a:schemeClr>
                </a:solidFill>
                <a:latin typeface="Arial" panose="020B0604020202020204" pitchFamily="34" charset="0"/>
                <a:cs typeface="Arial" panose="020B0604020202020204" pitchFamily="34" charset="0"/>
              </a:rPr>
              <a:t>United States (U.S. Trade Representative, U.S. International Trade Commission, Census Bureau and the Bureau of Economic Analysis)</a:t>
            </a:r>
            <a:endParaRPr lang="es-MX" sz="1200" dirty="0">
              <a:solidFill>
                <a:schemeClr val="tx1">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672685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1EB533F7-5559-2049-A93F-40FE9657169A}"/>
              </a:ext>
            </a:extLst>
          </p:cNvPr>
          <p:cNvSpPr>
            <a:spLocks noGrp="1"/>
          </p:cNvSpPr>
          <p:nvPr>
            <p:ph type="sldNum" sz="quarter" idx="12"/>
          </p:nvPr>
        </p:nvSpPr>
        <p:spPr/>
        <p:txBody>
          <a:bodyPr/>
          <a:lstStyle/>
          <a:p>
            <a:fld id="{FA36A776-E82A-DB4C-BEC6-9E86C7D9FDA4}" type="slidenum">
              <a:rPr lang="es-MX" smtClean="0"/>
              <a:pPr/>
              <a:t>7</a:t>
            </a:fld>
            <a:endParaRPr lang="es-MX">
              <a:latin typeface="Arial" panose="020B0604020202020204" pitchFamily="34" charset="0"/>
              <a:cs typeface="Arial" panose="020B0604020202020204" pitchFamily="34" charset="0"/>
            </a:endParaRPr>
          </a:p>
        </p:txBody>
      </p:sp>
      <p:pic>
        <p:nvPicPr>
          <p:cNvPr id="48" name="Gráfico 47">
            <a:extLst>
              <a:ext uri="{FF2B5EF4-FFF2-40B4-BE49-F238E27FC236}">
                <a16:creationId xmlns:a16="http://schemas.microsoft.com/office/drawing/2014/main" id="{766BCC69-172F-FC43-ABEF-265E3236396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727699" y="909486"/>
            <a:ext cx="736600" cy="165100"/>
          </a:xfrm>
          <a:prstGeom prst="rect">
            <a:avLst/>
          </a:prstGeom>
        </p:spPr>
      </p:pic>
      <p:sp>
        <p:nvSpPr>
          <p:cNvPr id="41" name="Text Placeholder 1">
            <a:extLst>
              <a:ext uri="{FF2B5EF4-FFF2-40B4-BE49-F238E27FC236}">
                <a16:creationId xmlns:a16="http://schemas.microsoft.com/office/drawing/2014/main" id="{F495F0BD-24EF-344D-9B25-BE9441ECB010}"/>
              </a:ext>
            </a:extLst>
          </p:cNvPr>
          <p:cNvSpPr txBox="1">
            <a:spLocks/>
          </p:cNvSpPr>
          <p:nvPr/>
        </p:nvSpPr>
        <p:spPr>
          <a:xfrm>
            <a:off x="875071" y="275158"/>
            <a:ext cx="11541061"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dirty="0">
                <a:solidFill>
                  <a:srgbClr val="033057"/>
                </a:solidFill>
                <a:latin typeface="Arial" panose="020B0604020202020204" pitchFamily="34" charset="0"/>
                <a:cs typeface="Arial" panose="020B0604020202020204" pitchFamily="34" charset="0"/>
              </a:rPr>
              <a:t>NA-</a:t>
            </a:r>
            <a:r>
              <a:rPr lang="en-GB" b="1" dirty="0" err="1">
                <a:solidFill>
                  <a:srgbClr val="033057"/>
                </a:solidFill>
                <a:latin typeface="Arial" panose="020B0604020202020204" pitchFamily="34" charset="0"/>
                <a:cs typeface="Arial" panose="020B0604020202020204" pitchFamily="34" charset="0"/>
              </a:rPr>
              <a:t>TiVA</a:t>
            </a:r>
            <a:r>
              <a:rPr lang="en-GB" b="1" dirty="0">
                <a:solidFill>
                  <a:srgbClr val="033057"/>
                </a:solidFill>
                <a:latin typeface="Arial" panose="020B0604020202020204" pitchFamily="34" charset="0"/>
                <a:cs typeface="Arial" panose="020B0604020202020204" pitchFamily="34" charset="0"/>
              </a:rPr>
              <a:t> - </a:t>
            </a:r>
            <a:r>
              <a:rPr lang="en-US" b="1" dirty="0">
                <a:solidFill>
                  <a:srgbClr val="033057"/>
                </a:solidFill>
                <a:latin typeface="Arial" panose="020B0604020202020204" pitchFamily="34" charset="0"/>
                <a:cs typeface="Arial" panose="020B0604020202020204" pitchFamily="34" charset="0"/>
              </a:rPr>
              <a:t>Treatment of confidential and low-value transactions</a:t>
            </a:r>
          </a:p>
        </p:txBody>
      </p:sp>
      <p:graphicFrame>
        <p:nvGraphicFramePr>
          <p:cNvPr id="42" name="Tabla 41"/>
          <p:cNvGraphicFramePr>
            <a:graphicFrameLocks noGrp="1"/>
          </p:cNvGraphicFramePr>
          <p:nvPr>
            <p:extLst>
              <p:ext uri="{D42A27DB-BD31-4B8C-83A1-F6EECF244321}">
                <p14:modId xmlns:p14="http://schemas.microsoft.com/office/powerpoint/2010/main" val="874226226"/>
              </p:ext>
            </p:extLst>
          </p:nvPr>
        </p:nvGraphicFramePr>
        <p:xfrm>
          <a:off x="757086" y="1220008"/>
          <a:ext cx="10894140" cy="3071633"/>
        </p:xfrm>
        <a:graphic>
          <a:graphicData uri="http://schemas.openxmlformats.org/drawingml/2006/table">
            <a:tbl>
              <a:tblPr/>
              <a:tblGrid>
                <a:gridCol w="2133019">
                  <a:extLst>
                    <a:ext uri="{9D8B030D-6E8A-4147-A177-3AD203B41FA5}">
                      <a16:colId xmlns:a16="http://schemas.microsoft.com/office/drawing/2014/main" val="4002387909"/>
                    </a:ext>
                  </a:extLst>
                </a:gridCol>
                <a:gridCol w="2816847">
                  <a:extLst>
                    <a:ext uri="{9D8B030D-6E8A-4147-A177-3AD203B41FA5}">
                      <a16:colId xmlns:a16="http://schemas.microsoft.com/office/drawing/2014/main" val="244984225"/>
                    </a:ext>
                  </a:extLst>
                </a:gridCol>
                <a:gridCol w="3220739">
                  <a:extLst>
                    <a:ext uri="{9D8B030D-6E8A-4147-A177-3AD203B41FA5}">
                      <a16:colId xmlns:a16="http://schemas.microsoft.com/office/drawing/2014/main" val="49926061"/>
                    </a:ext>
                  </a:extLst>
                </a:gridCol>
                <a:gridCol w="2723535">
                  <a:extLst>
                    <a:ext uri="{9D8B030D-6E8A-4147-A177-3AD203B41FA5}">
                      <a16:colId xmlns:a16="http://schemas.microsoft.com/office/drawing/2014/main" val="3780747141"/>
                    </a:ext>
                  </a:extLst>
                </a:gridCol>
              </a:tblGrid>
              <a:tr h="389393">
                <a:tc>
                  <a:txBody>
                    <a:bodyPr/>
                    <a:lstStyle/>
                    <a:p>
                      <a:pPr algn="ctr" fontAlgn="t"/>
                      <a:endParaRPr lang="es-MX" sz="1600" dirty="0">
                        <a:effectLst/>
                        <a:latin typeface="Arial" panose="020B0604020202020204" pitchFamily="34" charset="0"/>
                        <a:cs typeface="Arial" panose="020B0604020202020204" pitchFamily="34" charset="0"/>
                      </a:endParaRPr>
                    </a:p>
                  </a:txBody>
                  <a:tcPr marL="60960" marR="60960" marT="60960" marB="60960">
                    <a:lnL>
                      <a:noFill/>
                    </a:lnL>
                    <a:lnR w="7620" cap="flat" cmpd="sng" algn="ctr">
                      <a:solidFill>
                        <a:srgbClr val="CDCACA"/>
                      </a:solidFill>
                      <a:prstDash val="solid"/>
                      <a:round/>
                      <a:headEnd type="none" w="med" len="med"/>
                      <a:tailEnd type="none" w="med" len="med"/>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chemeClr val="bg1">
                        <a:lumMod val="95000"/>
                      </a:schemeClr>
                    </a:solidFill>
                  </a:tcPr>
                </a:tc>
                <a:tc>
                  <a:txBody>
                    <a:bodyPr/>
                    <a:lstStyle/>
                    <a:p>
                      <a:pPr algn="ctr" fontAlgn="t"/>
                      <a:r>
                        <a:rPr lang="es-MX" sz="1600" dirty="0" err="1">
                          <a:effectLst/>
                          <a:latin typeface="Arial" panose="020B0604020202020204" pitchFamily="34" charset="0"/>
                          <a:cs typeface="Arial" panose="020B0604020202020204" pitchFamily="34" charset="0"/>
                        </a:rPr>
                        <a:t>Canada</a:t>
                      </a:r>
                      <a:endParaRPr lang="es-MX" sz="1600" dirty="0">
                        <a:effectLst/>
                        <a:latin typeface="Arial" panose="020B0604020202020204" pitchFamily="34" charset="0"/>
                        <a:cs typeface="Arial" panose="020B0604020202020204" pitchFamily="34" charset="0"/>
                      </a:endParaRPr>
                    </a:p>
                  </a:txBody>
                  <a:tcPr marL="60960" marR="60960" marT="60960" marB="60960">
                    <a:lnL w="7620" cap="flat" cmpd="sng" algn="ctr">
                      <a:solidFill>
                        <a:srgbClr val="CDCACA"/>
                      </a:solidFill>
                      <a:prstDash val="solid"/>
                      <a:round/>
                      <a:headEnd type="none" w="med" len="med"/>
                      <a:tailEnd type="none" w="med" len="med"/>
                    </a:lnL>
                    <a:lnR w="7620" cap="flat" cmpd="sng" algn="ctr">
                      <a:solidFill>
                        <a:srgbClr val="CDCACA"/>
                      </a:solidFill>
                      <a:prstDash val="solid"/>
                      <a:round/>
                      <a:headEnd type="none" w="med" len="med"/>
                      <a:tailEnd type="none" w="med" len="med"/>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chemeClr val="bg1">
                        <a:lumMod val="95000"/>
                      </a:schemeClr>
                    </a:solidFill>
                  </a:tcPr>
                </a:tc>
                <a:tc>
                  <a:txBody>
                    <a:bodyPr/>
                    <a:lstStyle/>
                    <a:p>
                      <a:pPr algn="ctr" fontAlgn="t"/>
                      <a:r>
                        <a:rPr lang="es-MX" sz="1600" dirty="0" err="1">
                          <a:effectLst/>
                          <a:latin typeface="Arial" panose="020B0604020202020204" pitchFamily="34" charset="0"/>
                          <a:cs typeface="Arial" panose="020B0604020202020204" pitchFamily="34" charset="0"/>
                        </a:rPr>
                        <a:t>Mexico</a:t>
                      </a:r>
                      <a:endParaRPr lang="es-MX" sz="1600" dirty="0">
                        <a:effectLst/>
                        <a:latin typeface="Arial" panose="020B0604020202020204" pitchFamily="34" charset="0"/>
                        <a:cs typeface="Arial" panose="020B0604020202020204" pitchFamily="34" charset="0"/>
                      </a:endParaRPr>
                    </a:p>
                  </a:txBody>
                  <a:tcPr marL="60960" marR="60960" marT="60960" marB="60960">
                    <a:lnL w="7620" cap="flat" cmpd="sng" algn="ctr">
                      <a:solidFill>
                        <a:srgbClr val="CDCACA"/>
                      </a:solidFill>
                      <a:prstDash val="solid"/>
                      <a:round/>
                      <a:headEnd type="none" w="med" len="med"/>
                      <a:tailEnd type="none" w="med" len="med"/>
                    </a:lnL>
                    <a:lnR w="7620" cap="flat" cmpd="sng" algn="ctr">
                      <a:solidFill>
                        <a:srgbClr val="CDCACA"/>
                      </a:solidFill>
                      <a:prstDash val="solid"/>
                      <a:round/>
                      <a:headEnd type="none" w="med" len="med"/>
                      <a:tailEnd type="none" w="med" len="med"/>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chemeClr val="bg1">
                        <a:lumMod val="95000"/>
                      </a:schemeClr>
                    </a:solidFill>
                  </a:tcPr>
                </a:tc>
                <a:tc>
                  <a:txBody>
                    <a:bodyPr/>
                    <a:lstStyle/>
                    <a:p>
                      <a:pPr algn="ctr" fontAlgn="t"/>
                      <a:r>
                        <a:rPr lang="es-MX" sz="1600" dirty="0">
                          <a:effectLst/>
                          <a:latin typeface="Arial" panose="020B0604020202020204" pitchFamily="34" charset="0"/>
                          <a:cs typeface="Arial" panose="020B0604020202020204" pitchFamily="34" charset="0"/>
                        </a:rPr>
                        <a:t>USA</a:t>
                      </a:r>
                    </a:p>
                  </a:txBody>
                  <a:tcPr marL="60960" marR="60960" marT="60960" marB="60960">
                    <a:lnL w="7620" cap="flat" cmpd="sng" algn="ctr">
                      <a:solidFill>
                        <a:srgbClr val="CDCACA"/>
                      </a:solidFill>
                      <a:prstDash val="solid"/>
                      <a:round/>
                      <a:headEnd type="none" w="med" len="med"/>
                      <a:tailEnd type="none" w="med" len="med"/>
                    </a:lnL>
                    <a:lnR>
                      <a:noFill/>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32323339"/>
                  </a:ext>
                </a:extLst>
              </a:tr>
              <a:tr h="647492">
                <a:tc>
                  <a:txBody>
                    <a:bodyPr/>
                    <a:lstStyle/>
                    <a:p>
                      <a:pPr algn="just" fontAlgn="t"/>
                      <a:r>
                        <a:rPr lang="es-MX" sz="1600" kern="1200" dirty="0" err="1">
                          <a:solidFill>
                            <a:schemeClr val="tx1"/>
                          </a:solidFill>
                          <a:effectLst/>
                          <a:latin typeface="Arial" panose="020B0604020202020204" pitchFamily="34" charset="0"/>
                          <a:ea typeface="+mn-ea"/>
                          <a:cs typeface="Arial" panose="020B0604020202020204" pitchFamily="34" charset="0"/>
                        </a:rPr>
                        <a:t>Treatment</a:t>
                      </a:r>
                      <a:r>
                        <a:rPr lang="es-MX" sz="1600" kern="1200" dirty="0">
                          <a:solidFill>
                            <a:schemeClr val="tx1"/>
                          </a:solidFill>
                          <a:effectLst/>
                          <a:latin typeface="Arial" panose="020B0604020202020204" pitchFamily="34" charset="0"/>
                          <a:ea typeface="+mn-ea"/>
                          <a:cs typeface="Arial" panose="020B0604020202020204" pitchFamily="34" charset="0"/>
                        </a:rPr>
                        <a:t> of </a:t>
                      </a:r>
                      <a:r>
                        <a:rPr lang="es-MX" sz="1600" kern="1200" dirty="0" err="1">
                          <a:solidFill>
                            <a:schemeClr val="tx1"/>
                          </a:solidFill>
                          <a:effectLst/>
                          <a:latin typeface="Arial" panose="020B0604020202020204" pitchFamily="34" charset="0"/>
                          <a:ea typeface="+mn-ea"/>
                          <a:cs typeface="Arial" panose="020B0604020202020204" pitchFamily="34" charset="0"/>
                        </a:rPr>
                        <a:t>confidential</a:t>
                      </a:r>
                      <a:r>
                        <a:rPr lang="es-MX" sz="1600" kern="1200" dirty="0">
                          <a:solidFill>
                            <a:schemeClr val="tx1"/>
                          </a:solidFill>
                          <a:effectLst/>
                          <a:latin typeface="Arial" panose="020B0604020202020204" pitchFamily="34" charset="0"/>
                          <a:ea typeface="+mn-ea"/>
                          <a:cs typeface="Arial" panose="020B0604020202020204" pitchFamily="34" charset="0"/>
                        </a:rPr>
                        <a:t> data</a:t>
                      </a:r>
                      <a:endParaRPr lang="es-MX" sz="1600" dirty="0">
                        <a:effectLst/>
                        <a:latin typeface="Arial" panose="020B0604020202020204" pitchFamily="34" charset="0"/>
                        <a:cs typeface="Arial" panose="020B0604020202020204" pitchFamily="34" charset="0"/>
                      </a:endParaRPr>
                    </a:p>
                  </a:txBody>
                  <a:tcPr marL="60960" marR="60960" marT="60960" marB="60960">
                    <a:lnL>
                      <a:noFill/>
                    </a:lnL>
                    <a:lnR w="7620" cap="flat" cmpd="sng" algn="ctr">
                      <a:solidFill>
                        <a:srgbClr val="CDCACA"/>
                      </a:solidFill>
                      <a:prstDash val="solid"/>
                      <a:round/>
                      <a:headEnd type="none" w="med" len="med"/>
                      <a:tailEnd type="none" w="med" len="med"/>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rgbClr val="FFFFFF"/>
                    </a:solidFill>
                  </a:tcPr>
                </a:tc>
                <a:tc>
                  <a:txBody>
                    <a:bodyPr/>
                    <a:lstStyle/>
                    <a:p>
                      <a:pPr algn="just" fontAlgn="t"/>
                      <a:r>
                        <a:rPr lang="en-US" sz="1600" kern="1200" dirty="0">
                          <a:solidFill>
                            <a:schemeClr val="tx1"/>
                          </a:solidFill>
                          <a:effectLst/>
                          <a:latin typeface="Arial" panose="020B0604020202020204" pitchFamily="34" charset="0"/>
                          <a:ea typeface="+mn-ea"/>
                          <a:cs typeface="Arial" panose="020B0604020202020204" pitchFamily="34" charset="0"/>
                        </a:rPr>
                        <a:t>Confidential data are suppressed by keeping all information except HS code, and reassigning HS code 9901</a:t>
                      </a:r>
                      <a:endParaRPr lang="es-MX" sz="1600" dirty="0">
                        <a:effectLst/>
                        <a:latin typeface="Arial" panose="020B0604020202020204" pitchFamily="34" charset="0"/>
                        <a:cs typeface="Arial" panose="020B0604020202020204" pitchFamily="34" charset="0"/>
                      </a:endParaRPr>
                    </a:p>
                  </a:txBody>
                  <a:tcPr marL="60960" marR="60960" marT="60960" marB="60960">
                    <a:lnL w="7620" cap="flat" cmpd="sng" algn="ctr">
                      <a:solidFill>
                        <a:srgbClr val="CDCACA"/>
                      </a:solidFill>
                      <a:prstDash val="solid"/>
                      <a:round/>
                      <a:headEnd type="none" w="med" len="med"/>
                      <a:tailEnd type="none" w="med" len="med"/>
                    </a:lnL>
                    <a:lnR w="7620" cap="flat" cmpd="sng" algn="ctr">
                      <a:solidFill>
                        <a:srgbClr val="CDCACA"/>
                      </a:solidFill>
                      <a:prstDash val="solid"/>
                      <a:round/>
                      <a:headEnd type="none" w="med" len="med"/>
                      <a:tailEnd type="none" w="med" len="med"/>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rgbClr val="FFFFFF"/>
                    </a:solidFill>
                  </a:tcPr>
                </a:tc>
                <a:tc>
                  <a:txBody>
                    <a:bodyPr/>
                    <a:lstStyle/>
                    <a:p>
                      <a:pPr algn="just" fontAlgn="t"/>
                      <a:r>
                        <a:rPr lang="en-US" sz="1600" kern="1200" dirty="0">
                          <a:solidFill>
                            <a:schemeClr val="tx1"/>
                          </a:solidFill>
                          <a:effectLst/>
                          <a:latin typeface="Arial" panose="020B0604020202020204" pitchFamily="34" charset="0"/>
                          <a:ea typeface="+mn-ea"/>
                          <a:cs typeface="Arial" panose="020B0604020202020204" pitchFamily="34" charset="0"/>
                        </a:rPr>
                        <a:t>Confidential information is aggregated into higher level codes</a:t>
                      </a:r>
                      <a:endParaRPr lang="es-MX" sz="1600" dirty="0">
                        <a:effectLst/>
                        <a:latin typeface="Arial" panose="020B0604020202020204" pitchFamily="34" charset="0"/>
                        <a:cs typeface="Arial" panose="020B0604020202020204" pitchFamily="34" charset="0"/>
                      </a:endParaRPr>
                    </a:p>
                  </a:txBody>
                  <a:tcPr marL="60960" marR="60960" marT="60960" marB="60960">
                    <a:lnL w="7620" cap="flat" cmpd="sng" algn="ctr">
                      <a:solidFill>
                        <a:srgbClr val="CDCACA"/>
                      </a:solidFill>
                      <a:prstDash val="solid"/>
                      <a:round/>
                      <a:headEnd type="none" w="med" len="med"/>
                      <a:tailEnd type="none" w="med" len="med"/>
                    </a:lnL>
                    <a:lnR w="7620" cap="flat" cmpd="sng" algn="ctr">
                      <a:solidFill>
                        <a:srgbClr val="CDCACA"/>
                      </a:solidFill>
                      <a:prstDash val="solid"/>
                      <a:round/>
                      <a:headEnd type="none" w="med" len="med"/>
                      <a:tailEnd type="none" w="med" len="med"/>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rgbClr val="FFFFFF"/>
                    </a:solidFill>
                  </a:tcPr>
                </a:tc>
                <a:tc>
                  <a:txBody>
                    <a:bodyPr/>
                    <a:lstStyle/>
                    <a:p>
                      <a:pPr algn="just" fontAlgn="t"/>
                      <a:r>
                        <a:rPr lang="en-US" sz="1600" kern="1200" dirty="0">
                          <a:solidFill>
                            <a:schemeClr val="tx1"/>
                          </a:solidFill>
                          <a:effectLst/>
                          <a:latin typeface="Arial" panose="020B0604020202020204" pitchFamily="34" charset="0"/>
                          <a:ea typeface="+mn-ea"/>
                          <a:cs typeface="Arial" panose="020B0604020202020204" pitchFamily="34" charset="0"/>
                        </a:rPr>
                        <a:t>Combine several 10 digit HS codes into higher level codes to avoid disclosure: recode the commodity code· Suppress shipping weight and quantities: recode transportation information</a:t>
                      </a:r>
                      <a:endParaRPr lang="es-MX" sz="1600" dirty="0">
                        <a:effectLst/>
                        <a:latin typeface="Arial" panose="020B0604020202020204" pitchFamily="34" charset="0"/>
                        <a:cs typeface="Arial" panose="020B0604020202020204" pitchFamily="34" charset="0"/>
                      </a:endParaRPr>
                    </a:p>
                  </a:txBody>
                  <a:tcPr marL="60960" marR="60960" marT="60960" marB="60960">
                    <a:lnL w="7620" cap="flat" cmpd="sng" algn="ctr">
                      <a:solidFill>
                        <a:srgbClr val="CDCACA"/>
                      </a:solidFill>
                      <a:prstDash val="solid"/>
                      <a:round/>
                      <a:headEnd type="none" w="med" len="med"/>
                      <a:tailEnd type="none" w="med" len="med"/>
                    </a:lnL>
                    <a:lnR>
                      <a:noFill/>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rgbClr val="FFFFFF"/>
                    </a:solidFill>
                  </a:tcPr>
                </a:tc>
                <a:extLst>
                  <a:ext uri="{0D108BD9-81ED-4DB2-BD59-A6C34878D82A}">
                    <a16:rowId xmlns:a16="http://schemas.microsoft.com/office/drawing/2014/main" val="1553172983"/>
                  </a:ext>
                </a:extLst>
              </a:tr>
              <a:tr h="647492">
                <a:tc>
                  <a:txBody>
                    <a:bodyPr/>
                    <a:lstStyle/>
                    <a:p>
                      <a:pPr algn="just" fontAlgn="t"/>
                      <a:r>
                        <a:rPr lang="en-US" sz="1600" kern="1200" dirty="0">
                          <a:solidFill>
                            <a:schemeClr val="tx1"/>
                          </a:solidFill>
                          <a:effectLst/>
                          <a:latin typeface="Arial" panose="020B0604020202020204" pitchFamily="34" charset="0"/>
                          <a:ea typeface="+mn-ea"/>
                          <a:cs typeface="Arial" panose="020B0604020202020204" pitchFamily="34" charset="0"/>
                        </a:rPr>
                        <a:t>Treatment of low-value transactions</a:t>
                      </a:r>
                      <a:endParaRPr lang="es-MX" sz="1600" dirty="0">
                        <a:effectLst/>
                        <a:latin typeface="Arial" panose="020B0604020202020204" pitchFamily="34" charset="0"/>
                        <a:cs typeface="Arial" panose="020B0604020202020204" pitchFamily="34" charset="0"/>
                      </a:endParaRPr>
                    </a:p>
                  </a:txBody>
                  <a:tcPr marL="60960" marR="60960" marT="60960" marB="60960">
                    <a:lnL>
                      <a:noFill/>
                    </a:lnL>
                    <a:lnR w="7620" cap="flat" cmpd="sng" algn="ctr">
                      <a:solidFill>
                        <a:srgbClr val="CDCACA"/>
                      </a:solidFill>
                      <a:prstDash val="solid"/>
                      <a:round/>
                      <a:headEnd type="none" w="med" len="med"/>
                      <a:tailEnd type="none" w="med" len="med"/>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rgbClr val="F9F9F9"/>
                    </a:solidFill>
                  </a:tcPr>
                </a:tc>
                <a:tc>
                  <a:txBody>
                    <a:bodyPr/>
                    <a:lstStyle/>
                    <a:p>
                      <a:pPr algn="just" fontAlgn="t"/>
                      <a:r>
                        <a:rPr lang="en-US" sz="1600" kern="1200" dirty="0">
                          <a:solidFill>
                            <a:schemeClr val="tx1"/>
                          </a:solidFill>
                          <a:effectLst/>
                          <a:latin typeface="Arial" panose="020B0604020202020204" pitchFamily="34" charset="0"/>
                          <a:ea typeface="+mn-ea"/>
                          <a:cs typeface="Arial" panose="020B0604020202020204" pitchFamily="34" charset="0"/>
                        </a:rPr>
                        <a:t>All transactions below CDN 2.5k are assigned to code 9901</a:t>
                      </a:r>
                      <a:endParaRPr lang="es-MX" sz="1600" dirty="0">
                        <a:effectLst/>
                        <a:latin typeface="Arial" panose="020B0604020202020204" pitchFamily="34" charset="0"/>
                        <a:cs typeface="Arial" panose="020B0604020202020204" pitchFamily="34" charset="0"/>
                      </a:endParaRPr>
                    </a:p>
                  </a:txBody>
                  <a:tcPr marL="60960" marR="60960" marT="60960" marB="60960">
                    <a:lnL w="7620" cap="flat" cmpd="sng" algn="ctr">
                      <a:solidFill>
                        <a:srgbClr val="CDCACA"/>
                      </a:solidFill>
                      <a:prstDash val="solid"/>
                      <a:round/>
                      <a:headEnd type="none" w="med" len="med"/>
                      <a:tailEnd type="none" w="med" len="med"/>
                    </a:lnL>
                    <a:lnR w="7620" cap="flat" cmpd="sng" algn="ctr">
                      <a:solidFill>
                        <a:srgbClr val="CDCACA"/>
                      </a:solidFill>
                      <a:prstDash val="solid"/>
                      <a:round/>
                      <a:headEnd type="none" w="med" len="med"/>
                      <a:tailEnd type="none" w="med" len="med"/>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rgbClr val="F9F9F9"/>
                    </a:solidFill>
                  </a:tcPr>
                </a:tc>
                <a:tc>
                  <a:txBody>
                    <a:bodyPr/>
                    <a:lstStyle/>
                    <a:p>
                      <a:pPr algn="just" fontAlgn="t"/>
                      <a:r>
                        <a:rPr lang="en-US" sz="1600" kern="1200" dirty="0">
                          <a:solidFill>
                            <a:schemeClr val="tx1"/>
                          </a:solidFill>
                          <a:effectLst/>
                          <a:latin typeface="Arial" panose="020B0604020202020204" pitchFamily="34" charset="0"/>
                          <a:ea typeface="+mn-ea"/>
                          <a:cs typeface="Arial" panose="020B0604020202020204" pitchFamily="34" charset="0"/>
                        </a:rPr>
                        <a:t>All transactions are assigned according to their corresponding code</a:t>
                      </a:r>
                      <a:endParaRPr lang="es-MX" sz="1600" dirty="0">
                        <a:effectLst/>
                        <a:latin typeface="Arial" panose="020B0604020202020204" pitchFamily="34" charset="0"/>
                        <a:cs typeface="Arial" panose="020B0604020202020204" pitchFamily="34" charset="0"/>
                      </a:endParaRPr>
                    </a:p>
                  </a:txBody>
                  <a:tcPr marL="60960" marR="60960" marT="60960" marB="60960">
                    <a:lnL w="7620" cap="flat" cmpd="sng" algn="ctr">
                      <a:solidFill>
                        <a:srgbClr val="CDCACA"/>
                      </a:solidFill>
                      <a:prstDash val="solid"/>
                      <a:round/>
                      <a:headEnd type="none" w="med" len="med"/>
                      <a:tailEnd type="none" w="med" len="med"/>
                    </a:lnL>
                    <a:lnR w="7620" cap="flat" cmpd="sng" algn="ctr">
                      <a:solidFill>
                        <a:srgbClr val="CDCACA"/>
                      </a:solidFill>
                      <a:prstDash val="solid"/>
                      <a:round/>
                      <a:headEnd type="none" w="med" len="med"/>
                      <a:tailEnd type="none" w="med" len="med"/>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rgbClr val="F9F9F9"/>
                    </a:solidFill>
                  </a:tcPr>
                </a:tc>
                <a:tc>
                  <a:txBody>
                    <a:bodyPr/>
                    <a:lstStyle/>
                    <a:p>
                      <a:pPr algn="just" fontAlgn="t"/>
                      <a:endParaRPr lang="es-MX" sz="1600" dirty="0">
                        <a:effectLst/>
                        <a:latin typeface="Arial" panose="020B0604020202020204" pitchFamily="34" charset="0"/>
                        <a:cs typeface="Arial" panose="020B0604020202020204" pitchFamily="34" charset="0"/>
                      </a:endParaRPr>
                    </a:p>
                  </a:txBody>
                  <a:tcPr marL="60960" marR="60960" marT="60960" marB="60960">
                    <a:lnL w="7620" cap="flat" cmpd="sng" algn="ctr">
                      <a:solidFill>
                        <a:srgbClr val="CDCACA"/>
                      </a:solidFill>
                      <a:prstDash val="solid"/>
                      <a:round/>
                      <a:headEnd type="none" w="med" len="med"/>
                      <a:tailEnd type="none" w="med" len="med"/>
                    </a:lnL>
                    <a:lnR>
                      <a:noFill/>
                    </a:lnR>
                    <a:lnT w="7620" cap="flat" cmpd="sng" algn="ctr">
                      <a:solidFill>
                        <a:srgbClr val="CDCACA"/>
                      </a:solidFill>
                      <a:prstDash val="solid"/>
                      <a:round/>
                      <a:headEnd type="none" w="med" len="med"/>
                      <a:tailEnd type="none" w="med" len="med"/>
                    </a:lnT>
                    <a:lnB w="7620" cap="flat" cmpd="sng" algn="ctr">
                      <a:solidFill>
                        <a:srgbClr val="CDCACA"/>
                      </a:solidFill>
                      <a:prstDash val="solid"/>
                      <a:round/>
                      <a:headEnd type="none" w="med" len="med"/>
                      <a:tailEnd type="none" w="med" len="med"/>
                    </a:lnB>
                    <a:solidFill>
                      <a:srgbClr val="F9F9F9"/>
                    </a:solidFill>
                  </a:tcPr>
                </a:tc>
                <a:extLst>
                  <a:ext uri="{0D108BD9-81ED-4DB2-BD59-A6C34878D82A}">
                    <a16:rowId xmlns:a16="http://schemas.microsoft.com/office/drawing/2014/main" val="2296421534"/>
                  </a:ext>
                </a:extLst>
              </a:tr>
            </a:tbl>
          </a:graphicData>
        </a:graphic>
      </p:graphicFrame>
      <p:sp>
        <p:nvSpPr>
          <p:cNvPr id="6" name="Rectángulo 5"/>
          <p:cNvSpPr/>
          <p:nvPr/>
        </p:nvSpPr>
        <p:spPr>
          <a:xfrm>
            <a:off x="650682" y="4347465"/>
            <a:ext cx="3256020" cy="230832"/>
          </a:xfrm>
          <a:prstGeom prst="rect">
            <a:avLst/>
          </a:prstGeom>
        </p:spPr>
        <p:txBody>
          <a:bodyPr wrap="none">
            <a:spAutoFit/>
          </a:bodyPr>
          <a:lstStyle/>
          <a:p>
            <a:r>
              <a:rPr lang="en-US" sz="900" dirty="0">
                <a:latin typeface="Arial" panose="020B0604020202020204" pitchFamily="34" charset="0"/>
                <a:cs typeface="Arial" panose="020B0604020202020204" pitchFamily="34" charset="0"/>
              </a:rPr>
              <a:t>Sources: INEGI, Statistics Canada and U.S. Census Bureau</a:t>
            </a:r>
            <a:endParaRPr lang="en-GB" sz="900" dirty="0">
              <a:latin typeface="Arial" panose="020B0604020202020204" pitchFamily="34" charset="0"/>
              <a:cs typeface="Arial" panose="020B0604020202020204" pitchFamily="34" charset="0"/>
            </a:endParaRPr>
          </a:p>
        </p:txBody>
      </p:sp>
      <p:sp>
        <p:nvSpPr>
          <p:cNvPr id="7" name="Rectángulo 6"/>
          <p:cNvSpPr/>
          <p:nvPr/>
        </p:nvSpPr>
        <p:spPr>
          <a:xfrm>
            <a:off x="757085" y="4836214"/>
            <a:ext cx="10894141" cy="1477328"/>
          </a:xfrm>
          <a:prstGeom prst="rect">
            <a:avLst/>
          </a:prstGeom>
        </p:spPr>
        <p:txBody>
          <a:bodyPr wrap="square">
            <a:spAutoFit/>
          </a:bodyPr>
          <a:lstStyle/>
          <a:p>
            <a:pPr marL="285750" indent="-285750" algn="just">
              <a:buFont typeface="Arial" panose="020B0604020202020204" pitchFamily="34" charset="0"/>
              <a:buChar char="•"/>
            </a:pPr>
            <a:r>
              <a:rPr lang="en-US" dirty="0">
                <a:solidFill>
                  <a:schemeClr val="tx1">
                    <a:lumMod val="75000"/>
                    <a:lumOff val="25000"/>
                  </a:schemeClr>
                </a:solidFill>
                <a:latin typeface="Arial" panose="020B0604020202020204" pitchFamily="34" charset="0"/>
                <a:cs typeface="Arial" panose="020B0604020202020204" pitchFamily="34" charset="0"/>
              </a:rPr>
              <a:t>The exchange of databases referring to international merchandise trade is through the </a:t>
            </a:r>
            <a:r>
              <a:rPr lang="en-US" dirty="0" err="1">
                <a:solidFill>
                  <a:schemeClr val="tx1">
                    <a:lumMod val="75000"/>
                    <a:lumOff val="25000"/>
                  </a:schemeClr>
                </a:solidFill>
                <a:latin typeface="Arial" panose="020B0604020202020204" pitchFamily="34" charset="0"/>
                <a:cs typeface="Arial" panose="020B0604020202020204" pitchFamily="34" charset="0"/>
              </a:rPr>
              <a:t>Sharepoint</a:t>
            </a:r>
            <a:r>
              <a:rPr lang="en-US" dirty="0">
                <a:solidFill>
                  <a:schemeClr val="tx1">
                    <a:lumMod val="75000"/>
                    <a:lumOff val="25000"/>
                  </a:schemeClr>
                </a:solidFill>
                <a:latin typeface="Arial" panose="020B0604020202020204" pitchFamily="34" charset="0"/>
                <a:cs typeface="Arial" panose="020B0604020202020204" pitchFamily="34" charset="0"/>
              </a:rPr>
              <a:t> website in the section for official trade information reported by each country, which presents the necessary breakdowns for the treatment of the reduction of asymmetries (HS6 , HS6, country of origin/destination, country of consignment or purchase-sale), through the application of the adjustment methods developed.</a:t>
            </a:r>
            <a:endParaRPr lang="en-GB" dirty="0">
              <a:solidFill>
                <a:schemeClr val="tx1">
                  <a:lumMod val="75000"/>
                  <a:lumOff val="2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839922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1EB533F7-5559-2049-A93F-40FE9657169A}"/>
              </a:ext>
            </a:extLst>
          </p:cNvPr>
          <p:cNvSpPr>
            <a:spLocks noGrp="1"/>
          </p:cNvSpPr>
          <p:nvPr>
            <p:ph type="sldNum" sz="quarter" idx="12"/>
          </p:nvPr>
        </p:nvSpPr>
        <p:spPr/>
        <p:txBody>
          <a:bodyPr/>
          <a:lstStyle/>
          <a:p>
            <a:fld id="{FA36A776-E82A-DB4C-BEC6-9E86C7D9FDA4}" type="slidenum">
              <a:rPr lang="es-MX" smtClean="0"/>
              <a:pPr/>
              <a:t>8</a:t>
            </a:fld>
            <a:endParaRPr lang="es-MX">
              <a:latin typeface="Arial" panose="020B0604020202020204" pitchFamily="34" charset="0"/>
              <a:cs typeface="Arial" panose="020B0604020202020204" pitchFamily="34" charset="0"/>
            </a:endParaRPr>
          </a:p>
        </p:txBody>
      </p:sp>
      <p:pic>
        <p:nvPicPr>
          <p:cNvPr id="48" name="Gráfico 47">
            <a:extLst>
              <a:ext uri="{FF2B5EF4-FFF2-40B4-BE49-F238E27FC236}">
                <a16:creationId xmlns:a16="http://schemas.microsoft.com/office/drawing/2014/main" id="{766BCC69-172F-FC43-ABEF-265E3236396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99395" y="1236732"/>
            <a:ext cx="736600" cy="165100"/>
          </a:xfrm>
          <a:prstGeom prst="rect">
            <a:avLst/>
          </a:prstGeom>
        </p:spPr>
      </p:pic>
      <p:sp>
        <p:nvSpPr>
          <p:cNvPr id="41" name="Text Placeholder 1">
            <a:extLst>
              <a:ext uri="{FF2B5EF4-FFF2-40B4-BE49-F238E27FC236}">
                <a16:creationId xmlns:a16="http://schemas.microsoft.com/office/drawing/2014/main" id="{F495F0BD-24EF-344D-9B25-BE9441ECB010}"/>
              </a:ext>
            </a:extLst>
          </p:cNvPr>
          <p:cNvSpPr txBox="1">
            <a:spLocks/>
          </p:cNvSpPr>
          <p:nvPr/>
        </p:nvSpPr>
        <p:spPr>
          <a:xfrm>
            <a:off x="1945224" y="298580"/>
            <a:ext cx="9038150"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dirty="0">
                <a:solidFill>
                  <a:srgbClr val="033057"/>
                </a:solidFill>
                <a:latin typeface="Arial" panose="020B0604020202020204" pitchFamily="34" charset="0"/>
                <a:cs typeface="Arial" panose="020B0604020202020204" pitchFamily="34" charset="0"/>
              </a:rPr>
              <a:t>North American </a:t>
            </a:r>
            <a:r>
              <a:rPr lang="es-MX" b="1" dirty="0" err="1">
                <a:solidFill>
                  <a:srgbClr val="033057"/>
                </a:solidFill>
                <a:latin typeface="Arial" panose="020B0604020202020204" pitchFamily="34" charset="0"/>
                <a:cs typeface="Arial" panose="020B0604020202020204" pitchFamily="34" charset="0"/>
              </a:rPr>
              <a:t>Trade</a:t>
            </a:r>
            <a:r>
              <a:rPr lang="es-MX" b="1" dirty="0">
                <a:solidFill>
                  <a:srgbClr val="033057"/>
                </a:solidFill>
                <a:latin typeface="Arial" panose="020B0604020202020204" pitchFamily="34" charset="0"/>
                <a:cs typeface="Arial" panose="020B0604020202020204" pitchFamily="34" charset="0"/>
              </a:rPr>
              <a:t> in </a:t>
            </a:r>
            <a:r>
              <a:rPr lang="es-MX" b="1" dirty="0" err="1">
                <a:solidFill>
                  <a:srgbClr val="033057"/>
                </a:solidFill>
                <a:latin typeface="Arial" panose="020B0604020202020204" pitchFamily="34" charset="0"/>
                <a:cs typeface="Arial" panose="020B0604020202020204" pitchFamily="34" charset="0"/>
              </a:rPr>
              <a:t>Value-Added</a:t>
            </a:r>
            <a:r>
              <a:rPr lang="es-MX" b="1" dirty="0">
                <a:solidFill>
                  <a:srgbClr val="033057"/>
                </a:solidFill>
                <a:latin typeface="Arial" panose="020B0604020202020204" pitchFamily="34" charset="0"/>
                <a:cs typeface="Arial" panose="020B0604020202020204" pitchFamily="34" charset="0"/>
              </a:rPr>
              <a:t> </a:t>
            </a:r>
            <a:r>
              <a:rPr lang="en-GB" b="1" dirty="0">
                <a:solidFill>
                  <a:srgbClr val="033057"/>
                </a:solidFill>
                <a:latin typeface="Arial" panose="020B0604020202020204" pitchFamily="34" charset="0"/>
                <a:cs typeface="Arial" panose="020B0604020202020204" pitchFamily="34" charset="0"/>
              </a:rPr>
              <a:t>(NA-</a:t>
            </a:r>
            <a:r>
              <a:rPr lang="en-GB" b="1" dirty="0" err="1">
                <a:solidFill>
                  <a:srgbClr val="033057"/>
                </a:solidFill>
                <a:latin typeface="Arial" panose="020B0604020202020204" pitchFamily="34" charset="0"/>
                <a:cs typeface="Arial" panose="020B0604020202020204" pitchFamily="34" charset="0"/>
              </a:rPr>
              <a:t>TiVA</a:t>
            </a:r>
            <a:r>
              <a:rPr lang="en-GB" b="1" dirty="0">
                <a:solidFill>
                  <a:srgbClr val="033057"/>
                </a:solidFill>
                <a:latin typeface="Arial" panose="020B0604020202020204" pitchFamily="34" charset="0"/>
                <a:cs typeface="Arial" panose="020B0604020202020204" pitchFamily="34" charset="0"/>
              </a:rPr>
              <a:t>)</a:t>
            </a:r>
            <a:endParaRPr lang="es-MX" b="1" dirty="0">
              <a:solidFill>
                <a:srgbClr val="033057"/>
              </a:solidFill>
              <a:latin typeface="Arial" panose="020B0604020202020204" pitchFamily="34" charset="0"/>
              <a:cs typeface="Arial" panose="020B0604020202020204" pitchFamily="34" charset="0"/>
            </a:endParaRPr>
          </a:p>
        </p:txBody>
      </p:sp>
      <p:sp>
        <p:nvSpPr>
          <p:cNvPr id="4" name="Rectángulo 3"/>
          <p:cNvSpPr/>
          <p:nvPr/>
        </p:nvSpPr>
        <p:spPr>
          <a:xfrm>
            <a:off x="3025836" y="770941"/>
            <a:ext cx="6869188" cy="461665"/>
          </a:xfrm>
          <a:prstGeom prst="rect">
            <a:avLst/>
          </a:prstGeom>
        </p:spPr>
        <p:txBody>
          <a:bodyPr wrap="none">
            <a:spAutoFit/>
          </a:bodyPr>
          <a:lstStyle/>
          <a:p>
            <a:r>
              <a:rPr lang="en-GB" sz="2400" b="1" dirty="0">
                <a:solidFill>
                  <a:srgbClr val="033057"/>
                </a:solidFill>
                <a:latin typeface="Arial" panose="020B0604020202020204" pitchFamily="34" charset="0"/>
                <a:cs typeface="Arial" panose="020B0604020202020204" pitchFamily="34" charset="0"/>
              </a:rPr>
              <a:t>Main Merchandise trade reconciliation results</a:t>
            </a:r>
          </a:p>
        </p:txBody>
      </p:sp>
      <p:sp>
        <p:nvSpPr>
          <p:cNvPr id="42" name="Marcador de texto 1"/>
          <p:cNvSpPr txBox="1">
            <a:spLocks/>
          </p:cNvSpPr>
          <p:nvPr/>
        </p:nvSpPr>
        <p:spPr>
          <a:xfrm>
            <a:off x="1376692" y="1704967"/>
            <a:ext cx="9005558" cy="351064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1800" dirty="0">
                <a:solidFill>
                  <a:schemeClr val="tx1">
                    <a:lumMod val="75000"/>
                    <a:lumOff val="25000"/>
                  </a:schemeClr>
                </a:solidFill>
                <a:latin typeface="Arial" panose="020B0604020202020204" pitchFamily="34" charset="0"/>
                <a:cs typeface="Arial" panose="020B0604020202020204" pitchFamily="34" charset="0"/>
              </a:rPr>
              <a:t>The main results of the application of the New General Method and manual methods of the 2012-2014 time series are presented below, for the following trade flows:</a:t>
            </a:r>
          </a:p>
          <a:p>
            <a:pPr marL="468313" indent="-285750" algn="just">
              <a:spcBef>
                <a:spcPts val="1200"/>
              </a:spcBef>
            </a:pPr>
            <a:r>
              <a:rPr lang="en-GB" sz="1800" dirty="0">
                <a:solidFill>
                  <a:schemeClr val="tx1">
                    <a:lumMod val="75000"/>
                    <a:lumOff val="25000"/>
                  </a:schemeClr>
                </a:solidFill>
                <a:latin typeface="Arial" panose="020B0604020202020204" pitchFamily="34" charset="0"/>
                <a:cs typeface="Arial" panose="020B0604020202020204" pitchFamily="34" charset="0"/>
              </a:rPr>
              <a:t>Southbound</a:t>
            </a:r>
            <a:r>
              <a:rPr lang="es-MX" sz="1800" dirty="0">
                <a:solidFill>
                  <a:schemeClr val="tx1">
                    <a:lumMod val="75000"/>
                    <a:lumOff val="25000"/>
                  </a:schemeClr>
                </a:solidFill>
                <a:latin typeface="Arial" panose="020B0604020202020204" pitchFamily="34" charset="0"/>
                <a:cs typeface="Arial" panose="020B0604020202020204" pitchFamily="34" charset="0"/>
              </a:rPr>
              <a:t> </a:t>
            </a:r>
            <a:r>
              <a:rPr lang="en-US" sz="1800" dirty="0">
                <a:solidFill>
                  <a:schemeClr val="tx1">
                    <a:lumMod val="75000"/>
                    <a:lumOff val="25000"/>
                  </a:schemeClr>
                </a:solidFill>
                <a:latin typeface="Arial" panose="020B0604020202020204" pitchFamily="34" charset="0"/>
                <a:cs typeface="Arial" panose="020B0604020202020204" pitchFamily="34" charset="0"/>
              </a:rPr>
              <a:t>trade</a:t>
            </a:r>
            <a:r>
              <a:rPr lang="es-MX" sz="1800" dirty="0">
                <a:solidFill>
                  <a:schemeClr val="tx1">
                    <a:lumMod val="75000"/>
                    <a:lumOff val="25000"/>
                  </a:schemeClr>
                </a:solidFill>
                <a:latin typeface="Arial" panose="020B0604020202020204" pitchFamily="34" charset="0"/>
                <a:cs typeface="Arial" panose="020B0604020202020204" pitchFamily="34" charset="0"/>
              </a:rPr>
              <a:t> </a:t>
            </a:r>
            <a:r>
              <a:rPr lang="en-US" sz="1800" dirty="0">
                <a:solidFill>
                  <a:schemeClr val="tx1">
                    <a:lumMod val="75000"/>
                    <a:lumOff val="25000"/>
                  </a:schemeClr>
                </a:solidFill>
                <a:latin typeface="Arial" panose="020B0604020202020204" pitchFamily="34" charset="0"/>
                <a:cs typeface="Arial" panose="020B0604020202020204" pitchFamily="34" charset="0"/>
              </a:rPr>
              <a:t>Mexico imports – Canada exports</a:t>
            </a:r>
          </a:p>
          <a:p>
            <a:pPr marL="468313" indent="-285750" algn="just">
              <a:spcBef>
                <a:spcPts val="1200"/>
              </a:spcBef>
            </a:pPr>
            <a:r>
              <a:rPr lang="en-GB" sz="1800" dirty="0">
                <a:solidFill>
                  <a:schemeClr val="tx1">
                    <a:lumMod val="75000"/>
                    <a:lumOff val="25000"/>
                  </a:schemeClr>
                </a:solidFill>
                <a:latin typeface="Arial" panose="020B0604020202020204" pitchFamily="34" charset="0"/>
                <a:cs typeface="Arial" panose="020B0604020202020204" pitchFamily="34" charset="0"/>
              </a:rPr>
              <a:t>Southbound</a:t>
            </a:r>
            <a:r>
              <a:rPr lang="es-MX" sz="1800" dirty="0">
                <a:solidFill>
                  <a:schemeClr val="tx1">
                    <a:lumMod val="75000"/>
                    <a:lumOff val="25000"/>
                  </a:schemeClr>
                </a:solidFill>
                <a:latin typeface="Arial" panose="020B0604020202020204" pitchFamily="34" charset="0"/>
                <a:cs typeface="Arial" panose="020B0604020202020204" pitchFamily="34" charset="0"/>
              </a:rPr>
              <a:t> </a:t>
            </a:r>
            <a:r>
              <a:rPr lang="en-US" sz="1800" dirty="0">
                <a:solidFill>
                  <a:schemeClr val="tx1">
                    <a:lumMod val="75000"/>
                    <a:lumOff val="25000"/>
                  </a:schemeClr>
                </a:solidFill>
                <a:latin typeface="Arial" panose="020B0604020202020204" pitchFamily="34" charset="0"/>
                <a:cs typeface="Arial" panose="020B0604020202020204" pitchFamily="34" charset="0"/>
              </a:rPr>
              <a:t>trade Mexico imports – USA exports</a:t>
            </a:r>
          </a:p>
          <a:p>
            <a:pPr marL="468313" indent="-285750" algn="just">
              <a:spcBef>
                <a:spcPts val="1200"/>
              </a:spcBef>
            </a:pPr>
            <a:r>
              <a:rPr lang="en-GB" sz="1800" dirty="0">
                <a:solidFill>
                  <a:schemeClr val="tx1">
                    <a:lumMod val="75000"/>
                    <a:lumOff val="25000"/>
                  </a:schemeClr>
                </a:solidFill>
                <a:latin typeface="Arial" panose="020B0604020202020204" pitchFamily="34" charset="0"/>
                <a:cs typeface="Arial" panose="020B0604020202020204" pitchFamily="34" charset="0"/>
              </a:rPr>
              <a:t>Southbound</a:t>
            </a:r>
            <a:r>
              <a:rPr lang="es-MX" sz="1800" dirty="0">
                <a:solidFill>
                  <a:schemeClr val="tx1">
                    <a:lumMod val="75000"/>
                    <a:lumOff val="25000"/>
                  </a:schemeClr>
                </a:solidFill>
                <a:latin typeface="Arial" panose="020B0604020202020204" pitchFamily="34" charset="0"/>
                <a:cs typeface="Arial" panose="020B0604020202020204" pitchFamily="34" charset="0"/>
              </a:rPr>
              <a:t> </a:t>
            </a:r>
            <a:r>
              <a:rPr lang="en-US" sz="1800" dirty="0">
                <a:solidFill>
                  <a:schemeClr val="tx1">
                    <a:lumMod val="75000"/>
                    <a:lumOff val="25000"/>
                  </a:schemeClr>
                </a:solidFill>
                <a:latin typeface="Arial" panose="020B0604020202020204" pitchFamily="34" charset="0"/>
                <a:cs typeface="Arial" panose="020B0604020202020204" pitchFamily="34" charset="0"/>
              </a:rPr>
              <a:t>trade USA imports – Canada exports</a:t>
            </a:r>
          </a:p>
          <a:p>
            <a:pPr marL="468313" indent="-285750" algn="just">
              <a:spcBef>
                <a:spcPts val="1200"/>
              </a:spcBef>
            </a:pPr>
            <a:r>
              <a:rPr lang="en-GB" sz="1800" dirty="0">
                <a:solidFill>
                  <a:schemeClr val="tx1">
                    <a:lumMod val="75000"/>
                    <a:lumOff val="25000"/>
                  </a:schemeClr>
                </a:solidFill>
                <a:latin typeface="Arial" panose="020B0604020202020204" pitchFamily="34" charset="0"/>
                <a:cs typeface="Arial" panose="020B0604020202020204" pitchFamily="34" charset="0"/>
              </a:rPr>
              <a:t>Northbound</a:t>
            </a:r>
            <a:r>
              <a:rPr lang="es-MX" sz="1800" dirty="0">
                <a:solidFill>
                  <a:schemeClr val="tx1">
                    <a:lumMod val="75000"/>
                    <a:lumOff val="25000"/>
                  </a:schemeClr>
                </a:solidFill>
                <a:latin typeface="Arial" panose="020B0604020202020204" pitchFamily="34" charset="0"/>
                <a:cs typeface="Arial" panose="020B0604020202020204" pitchFamily="34" charset="0"/>
              </a:rPr>
              <a:t> </a:t>
            </a:r>
            <a:r>
              <a:rPr lang="en-US" sz="1800" dirty="0">
                <a:solidFill>
                  <a:schemeClr val="tx1">
                    <a:lumMod val="75000"/>
                    <a:lumOff val="25000"/>
                  </a:schemeClr>
                </a:solidFill>
                <a:latin typeface="Arial" panose="020B0604020202020204" pitchFamily="34" charset="0"/>
                <a:cs typeface="Arial" panose="020B0604020202020204" pitchFamily="34" charset="0"/>
              </a:rPr>
              <a:t>trade USA imports – Mexico exports</a:t>
            </a:r>
          </a:p>
          <a:p>
            <a:pPr marL="468313" indent="-285750" algn="just">
              <a:spcBef>
                <a:spcPts val="1200"/>
              </a:spcBef>
            </a:pPr>
            <a:r>
              <a:rPr lang="en-GB" sz="1800" dirty="0">
                <a:solidFill>
                  <a:schemeClr val="tx1">
                    <a:lumMod val="75000"/>
                    <a:lumOff val="25000"/>
                  </a:schemeClr>
                </a:solidFill>
                <a:latin typeface="Arial" panose="020B0604020202020204" pitchFamily="34" charset="0"/>
                <a:cs typeface="Arial" panose="020B0604020202020204" pitchFamily="34" charset="0"/>
              </a:rPr>
              <a:t>Northbound</a:t>
            </a:r>
            <a:r>
              <a:rPr lang="es-MX" sz="1800" dirty="0">
                <a:solidFill>
                  <a:schemeClr val="tx1">
                    <a:lumMod val="75000"/>
                    <a:lumOff val="25000"/>
                  </a:schemeClr>
                </a:solidFill>
                <a:latin typeface="Arial" panose="020B0604020202020204" pitchFamily="34" charset="0"/>
                <a:cs typeface="Arial" panose="020B0604020202020204" pitchFamily="34" charset="0"/>
              </a:rPr>
              <a:t> </a:t>
            </a:r>
            <a:r>
              <a:rPr lang="en-US" sz="1800" dirty="0">
                <a:solidFill>
                  <a:schemeClr val="tx1">
                    <a:lumMod val="75000"/>
                    <a:lumOff val="25000"/>
                  </a:schemeClr>
                </a:solidFill>
                <a:latin typeface="Arial" panose="020B0604020202020204" pitchFamily="34" charset="0"/>
                <a:cs typeface="Arial" panose="020B0604020202020204" pitchFamily="34" charset="0"/>
              </a:rPr>
              <a:t>trade Canada imports – Mexico exports</a:t>
            </a:r>
          </a:p>
          <a:p>
            <a:pPr marL="468313" indent="-285750" algn="just">
              <a:spcBef>
                <a:spcPts val="1200"/>
              </a:spcBef>
            </a:pPr>
            <a:r>
              <a:rPr lang="en-GB" sz="1800" dirty="0">
                <a:solidFill>
                  <a:schemeClr val="tx1">
                    <a:lumMod val="75000"/>
                    <a:lumOff val="25000"/>
                  </a:schemeClr>
                </a:solidFill>
                <a:latin typeface="Arial" panose="020B0604020202020204" pitchFamily="34" charset="0"/>
                <a:cs typeface="Arial" panose="020B0604020202020204" pitchFamily="34" charset="0"/>
              </a:rPr>
              <a:t>Northbound</a:t>
            </a:r>
            <a:r>
              <a:rPr lang="es-MX" sz="1800" dirty="0">
                <a:solidFill>
                  <a:schemeClr val="tx1">
                    <a:lumMod val="75000"/>
                    <a:lumOff val="25000"/>
                  </a:schemeClr>
                </a:solidFill>
                <a:latin typeface="Arial" panose="020B0604020202020204" pitchFamily="34" charset="0"/>
                <a:cs typeface="Arial" panose="020B0604020202020204" pitchFamily="34" charset="0"/>
              </a:rPr>
              <a:t> </a:t>
            </a:r>
            <a:r>
              <a:rPr lang="en-US" sz="1800" dirty="0">
                <a:solidFill>
                  <a:schemeClr val="tx1">
                    <a:lumMod val="75000"/>
                    <a:lumOff val="25000"/>
                  </a:schemeClr>
                </a:solidFill>
                <a:latin typeface="Arial" panose="020B0604020202020204" pitchFamily="34" charset="0"/>
                <a:cs typeface="Arial" panose="020B0604020202020204" pitchFamily="34" charset="0"/>
              </a:rPr>
              <a:t>trade Canada imports – USA exports</a:t>
            </a:r>
          </a:p>
          <a:p>
            <a:pPr marL="0" indent="0" algn="just">
              <a:buNone/>
            </a:pPr>
            <a:endParaRPr lang="es-MX" sz="6600" dirty="0">
              <a:solidFill>
                <a:srgbClr val="002060"/>
              </a:solidFill>
            </a:endParaRPr>
          </a:p>
        </p:txBody>
      </p:sp>
    </p:spTree>
    <p:extLst>
      <p:ext uri="{BB962C8B-B14F-4D97-AF65-F5344CB8AC3E}">
        <p14:creationId xmlns:p14="http://schemas.microsoft.com/office/powerpoint/2010/main" val="3515884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número de diapositiva 1">
            <a:extLst>
              <a:ext uri="{FF2B5EF4-FFF2-40B4-BE49-F238E27FC236}">
                <a16:creationId xmlns:a16="http://schemas.microsoft.com/office/drawing/2014/main" id="{1EB533F7-5559-2049-A93F-40FE9657169A}"/>
              </a:ext>
            </a:extLst>
          </p:cNvPr>
          <p:cNvSpPr>
            <a:spLocks noGrp="1"/>
          </p:cNvSpPr>
          <p:nvPr>
            <p:ph type="sldNum" sz="quarter" idx="12"/>
          </p:nvPr>
        </p:nvSpPr>
        <p:spPr/>
        <p:txBody>
          <a:bodyPr/>
          <a:lstStyle/>
          <a:p>
            <a:fld id="{FA36A776-E82A-DB4C-BEC6-9E86C7D9FDA4}" type="slidenum">
              <a:rPr lang="es-MX" smtClean="0"/>
              <a:pPr/>
              <a:t>9</a:t>
            </a:fld>
            <a:endParaRPr lang="es-MX">
              <a:latin typeface="Arial" panose="020B0604020202020204" pitchFamily="34" charset="0"/>
              <a:cs typeface="Arial" panose="020B0604020202020204" pitchFamily="34" charset="0"/>
            </a:endParaRPr>
          </a:p>
        </p:txBody>
      </p:sp>
      <p:pic>
        <p:nvPicPr>
          <p:cNvPr id="48" name="Gráfico 47">
            <a:extLst>
              <a:ext uri="{FF2B5EF4-FFF2-40B4-BE49-F238E27FC236}">
                <a16:creationId xmlns:a16="http://schemas.microsoft.com/office/drawing/2014/main" id="{766BCC69-172F-FC43-ABEF-265E3236396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699395" y="1236732"/>
            <a:ext cx="736600" cy="165100"/>
          </a:xfrm>
          <a:prstGeom prst="rect">
            <a:avLst/>
          </a:prstGeom>
        </p:spPr>
      </p:pic>
      <p:sp>
        <p:nvSpPr>
          <p:cNvPr id="41" name="Text Placeholder 1">
            <a:extLst>
              <a:ext uri="{FF2B5EF4-FFF2-40B4-BE49-F238E27FC236}">
                <a16:creationId xmlns:a16="http://schemas.microsoft.com/office/drawing/2014/main" id="{F495F0BD-24EF-344D-9B25-BE9441ECB010}"/>
              </a:ext>
            </a:extLst>
          </p:cNvPr>
          <p:cNvSpPr txBox="1">
            <a:spLocks/>
          </p:cNvSpPr>
          <p:nvPr/>
        </p:nvSpPr>
        <p:spPr>
          <a:xfrm>
            <a:off x="1945224" y="298580"/>
            <a:ext cx="9038150"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dirty="0">
                <a:solidFill>
                  <a:srgbClr val="033057"/>
                </a:solidFill>
                <a:latin typeface="Arial" panose="020B0604020202020204" pitchFamily="34" charset="0"/>
                <a:cs typeface="Arial" panose="020B0604020202020204" pitchFamily="34" charset="0"/>
              </a:rPr>
              <a:t>North American </a:t>
            </a:r>
            <a:r>
              <a:rPr lang="es-MX" b="1" dirty="0" err="1">
                <a:solidFill>
                  <a:srgbClr val="033057"/>
                </a:solidFill>
                <a:latin typeface="Arial" panose="020B0604020202020204" pitchFamily="34" charset="0"/>
                <a:cs typeface="Arial" panose="020B0604020202020204" pitchFamily="34" charset="0"/>
              </a:rPr>
              <a:t>Trade</a:t>
            </a:r>
            <a:r>
              <a:rPr lang="es-MX" b="1" dirty="0">
                <a:solidFill>
                  <a:srgbClr val="033057"/>
                </a:solidFill>
                <a:latin typeface="Arial" panose="020B0604020202020204" pitchFamily="34" charset="0"/>
                <a:cs typeface="Arial" panose="020B0604020202020204" pitchFamily="34" charset="0"/>
              </a:rPr>
              <a:t> in </a:t>
            </a:r>
            <a:r>
              <a:rPr lang="es-MX" b="1" dirty="0" err="1">
                <a:solidFill>
                  <a:srgbClr val="033057"/>
                </a:solidFill>
                <a:latin typeface="Arial" panose="020B0604020202020204" pitchFamily="34" charset="0"/>
                <a:cs typeface="Arial" panose="020B0604020202020204" pitchFamily="34" charset="0"/>
              </a:rPr>
              <a:t>Value-Added</a:t>
            </a:r>
            <a:r>
              <a:rPr lang="es-MX" b="1" dirty="0">
                <a:solidFill>
                  <a:srgbClr val="033057"/>
                </a:solidFill>
                <a:latin typeface="Arial" panose="020B0604020202020204" pitchFamily="34" charset="0"/>
                <a:cs typeface="Arial" panose="020B0604020202020204" pitchFamily="34" charset="0"/>
              </a:rPr>
              <a:t> </a:t>
            </a:r>
            <a:r>
              <a:rPr lang="en-GB" b="1" dirty="0">
                <a:solidFill>
                  <a:srgbClr val="033057"/>
                </a:solidFill>
                <a:latin typeface="Arial" panose="020B0604020202020204" pitchFamily="34" charset="0"/>
                <a:cs typeface="Arial" panose="020B0604020202020204" pitchFamily="34" charset="0"/>
              </a:rPr>
              <a:t>(NA-</a:t>
            </a:r>
            <a:r>
              <a:rPr lang="en-GB" b="1" dirty="0" err="1">
                <a:solidFill>
                  <a:srgbClr val="033057"/>
                </a:solidFill>
                <a:latin typeface="Arial" panose="020B0604020202020204" pitchFamily="34" charset="0"/>
                <a:cs typeface="Arial" panose="020B0604020202020204" pitchFamily="34" charset="0"/>
              </a:rPr>
              <a:t>TiVA</a:t>
            </a:r>
            <a:r>
              <a:rPr lang="en-GB" b="1" dirty="0">
                <a:solidFill>
                  <a:srgbClr val="033057"/>
                </a:solidFill>
                <a:latin typeface="Arial" panose="020B0604020202020204" pitchFamily="34" charset="0"/>
                <a:cs typeface="Arial" panose="020B0604020202020204" pitchFamily="34" charset="0"/>
              </a:rPr>
              <a:t>)</a:t>
            </a:r>
            <a:endParaRPr lang="es-MX" b="1" dirty="0">
              <a:solidFill>
                <a:srgbClr val="033057"/>
              </a:solidFill>
              <a:latin typeface="Arial" panose="020B0604020202020204" pitchFamily="34" charset="0"/>
              <a:cs typeface="Arial" panose="020B0604020202020204" pitchFamily="34" charset="0"/>
            </a:endParaRPr>
          </a:p>
        </p:txBody>
      </p:sp>
      <p:sp>
        <p:nvSpPr>
          <p:cNvPr id="4" name="Rectángulo 3"/>
          <p:cNvSpPr/>
          <p:nvPr/>
        </p:nvSpPr>
        <p:spPr>
          <a:xfrm>
            <a:off x="3025836" y="770941"/>
            <a:ext cx="6083717" cy="461665"/>
          </a:xfrm>
          <a:prstGeom prst="rect">
            <a:avLst/>
          </a:prstGeom>
        </p:spPr>
        <p:txBody>
          <a:bodyPr wrap="none">
            <a:spAutoFit/>
          </a:bodyPr>
          <a:lstStyle/>
          <a:p>
            <a:r>
              <a:rPr lang="en-GB" sz="2400" b="1" dirty="0">
                <a:solidFill>
                  <a:srgbClr val="033057"/>
                </a:solidFill>
                <a:latin typeface="Arial" panose="020B0604020202020204" pitchFamily="34" charset="0"/>
                <a:cs typeface="Arial" panose="020B0604020202020204" pitchFamily="34" charset="0"/>
              </a:rPr>
              <a:t>Merchandise trade reconciliation results</a:t>
            </a:r>
          </a:p>
        </p:txBody>
      </p:sp>
      <p:sp>
        <p:nvSpPr>
          <p:cNvPr id="5" name="Rectángulo 4"/>
          <p:cNvSpPr/>
          <p:nvPr/>
        </p:nvSpPr>
        <p:spPr>
          <a:xfrm>
            <a:off x="3169330" y="1477941"/>
            <a:ext cx="6101670" cy="369332"/>
          </a:xfrm>
          <a:prstGeom prst="rect">
            <a:avLst/>
          </a:prstGeom>
        </p:spPr>
        <p:txBody>
          <a:bodyPr wrap="none">
            <a:spAutoFit/>
          </a:bodyPr>
          <a:lstStyle/>
          <a:p>
            <a:pPr marL="468313" indent="-285750" algn="just">
              <a:spcBef>
                <a:spcPts val="1200"/>
              </a:spcBef>
            </a:pPr>
            <a:r>
              <a:rPr lang="en-GB" b="1" dirty="0">
                <a:solidFill>
                  <a:schemeClr val="tx1">
                    <a:lumMod val="75000"/>
                    <a:lumOff val="25000"/>
                  </a:schemeClr>
                </a:solidFill>
                <a:latin typeface="Arial" panose="020B0604020202020204" pitchFamily="34" charset="0"/>
                <a:cs typeface="Arial" panose="020B0604020202020204" pitchFamily="34" charset="0"/>
              </a:rPr>
              <a:t>Southbound</a:t>
            </a:r>
            <a:r>
              <a:rPr lang="es-MX" b="1" dirty="0">
                <a:solidFill>
                  <a:schemeClr val="tx1">
                    <a:lumMod val="75000"/>
                    <a:lumOff val="25000"/>
                  </a:schemeClr>
                </a:solidFill>
                <a:latin typeface="Arial" panose="020B0604020202020204" pitchFamily="34" charset="0"/>
                <a:cs typeface="Arial" panose="020B0604020202020204" pitchFamily="34" charset="0"/>
              </a:rPr>
              <a:t> </a:t>
            </a:r>
            <a:r>
              <a:rPr lang="en-US" b="1" dirty="0">
                <a:solidFill>
                  <a:schemeClr val="tx1">
                    <a:lumMod val="75000"/>
                    <a:lumOff val="25000"/>
                  </a:schemeClr>
                </a:solidFill>
                <a:latin typeface="Arial" panose="020B0604020202020204" pitchFamily="34" charset="0"/>
                <a:cs typeface="Arial" panose="020B0604020202020204" pitchFamily="34" charset="0"/>
              </a:rPr>
              <a:t>trade</a:t>
            </a:r>
            <a:r>
              <a:rPr lang="es-MX" b="1" dirty="0">
                <a:solidFill>
                  <a:schemeClr val="tx1">
                    <a:lumMod val="75000"/>
                    <a:lumOff val="25000"/>
                  </a:schemeClr>
                </a:solidFill>
                <a:latin typeface="Arial" panose="020B0604020202020204" pitchFamily="34" charset="0"/>
                <a:cs typeface="Arial" panose="020B0604020202020204" pitchFamily="34" charset="0"/>
              </a:rPr>
              <a:t> </a:t>
            </a:r>
            <a:r>
              <a:rPr lang="en-US" b="1" dirty="0">
                <a:solidFill>
                  <a:schemeClr val="tx1">
                    <a:lumMod val="75000"/>
                    <a:lumOff val="25000"/>
                  </a:schemeClr>
                </a:solidFill>
                <a:latin typeface="Arial" panose="020B0604020202020204" pitchFamily="34" charset="0"/>
                <a:cs typeface="Arial" panose="020B0604020202020204" pitchFamily="34" charset="0"/>
              </a:rPr>
              <a:t>Mexico imports – Canada exports</a:t>
            </a:r>
          </a:p>
        </p:txBody>
      </p:sp>
      <p:pic>
        <p:nvPicPr>
          <p:cNvPr id="9" name="Imagen 8"/>
          <p:cNvPicPr>
            <a:picLocks noChangeAspect="1"/>
          </p:cNvPicPr>
          <p:nvPr/>
        </p:nvPicPr>
        <p:blipFill rotWithShape="1">
          <a:blip r:embed="rId4"/>
          <a:srcRect t="15711"/>
          <a:stretch/>
        </p:blipFill>
        <p:spPr>
          <a:xfrm>
            <a:off x="606473" y="2087921"/>
            <a:ext cx="7661228" cy="2613206"/>
          </a:xfrm>
          <a:prstGeom prst="rect">
            <a:avLst/>
          </a:prstGeom>
        </p:spPr>
      </p:pic>
      <p:sp>
        <p:nvSpPr>
          <p:cNvPr id="10" name="CuadroTexto 9"/>
          <p:cNvSpPr txBox="1"/>
          <p:nvPr/>
        </p:nvSpPr>
        <p:spPr>
          <a:xfrm>
            <a:off x="537598" y="4815728"/>
            <a:ext cx="2155372"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412750" hangingPunct="0"/>
            <a:r>
              <a:rPr lang="es-MX" sz="1200" b="1" dirty="0" err="1">
                <a:latin typeface="Arial" panose="020B0604020202020204" pitchFamily="34" charset="0"/>
                <a:cs typeface="Arial" panose="020B0604020202020204" pitchFamily="34" charset="0"/>
              </a:rPr>
              <a:t>Millions</a:t>
            </a:r>
            <a:r>
              <a:rPr lang="es-MX" sz="1200" b="1" dirty="0">
                <a:latin typeface="Arial" panose="020B0604020202020204" pitchFamily="34" charset="0"/>
                <a:cs typeface="Arial" panose="020B0604020202020204" pitchFamily="34" charset="0"/>
              </a:rPr>
              <a:t> of USD</a:t>
            </a:r>
            <a:endParaRPr lang="es-MX" sz="1200" b="1" dirty="0">
              <a:solidFill>
                <a:srgbClr val="000000"/>
              </a:solidFill>
              <a:latin typeface="Arial" panose="020B0604020202020204" pitchFamily="34" charset="0"/>
              <a:cs typeface="Arial" panose="020B0604020202020204" pitchFamily="34" charset="0"/>
              <a:sym typeface="Helvetica Neue Medium"/>
            </a:endParaRPr>
          </a:p>
        </p:txBody>
      </p:sp>
      <p:sp>
        <p:nvSpPr>
          <p:cNvPr id="11" name="CuadroTexto 10"/>
          <p:cNvSpPr txBox="1"/>
          <p:nvPr/>
        </p:nvSpPr>
        <p:spPr>
          <a:xfrm>
            <a:off x="3474600" y="4823993"/>
            <a:ext cx="4449589" cy="38985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412750" hangingPunct="0"/>
            <a:r>
              <a:rPr lang="es-MX" sz="2200" b="1" dirty="0">
                <a:solidFill>
                  <a:srgbClr val="002060"/>
                </a:solidFill>
                <a:latin typeface="Arial"/>
                <a:ea typeface="Arial"/>
                <a:cs typeface="Arial"/>
                <a:sym typeface="Arial"/>
              </a:rPr>
              <a:t>MIMIC</a:t>
            </a:r>
            <a:r>
              <a:rPr lang="es-MX" sz="2200" b="1" dirty="0">
                <a:latin typeface="Arial" panose="020B0604020202020204" pitchFamily="34" charset="0"/>
                <a:cs typeface="Arial" panose="020B0604020202020204" pitchFamily="34" charset="0"/>
              </a:rPr>
              <a:t> </a:t>
            </a:r>
            <a:r>
              <a:rPr lang="en-US" sz="2200" b="1" dirty="0">
                <a:solidFill>
                  <a:srgbClr val="002060"/>
                </a:solidFill>
                <a:latin typeface="Arial"/>
                <a:ea typeface="Arial"/>
                <a:cs typeface="Arial"/>
              </a:rPr>
              <a:t>example</a:t>
            </a:r>
          </a:p>
        </p:txBody>
      </p:sp>
      <p:pic>
        <p:nvPicPr>
          <p:cNvPr id="12" name="Imagen 11">
            <a:extLst>
              <a:ext uri="{FF2B5EF4-FFF2-40B4-BE49-F238E27FC236}">
                <a16:creationId xmlns:a16="http://schemas.microsoft.com/office/drawing/2014/main" id="{5ED7867D-DA7C-484D-9862-82BCD2DD39AC}"/>
              </a:ext>
            </a:extLst>
          </p:cNvPr>
          <p:cNvPicPr>
            <a:picLocks noChangeAspect="1"/>
          </p:cNvPicPr>
          <p:nvPr/>
        </p:nvPicPr>
        <p:blipFill>
          <a:blip r:embed="rId5"/>
          <a:stretch>
            <a:fillRect/>
          </a:stretch>
        </p:blipFill>
        <p:spPr>
          <a:xfrm>
            <a:off x="492138" y="5298207"/>
            <a:ext cx="9337661" cy="1109873"/>
          </a:xfrm>
          <a:prstGeom prst="rect">
            <a:avLst/>
          </a:prstGeom>
        </p:spPr>
      </p:pic>
      <p:pic>
        <p:nvPicPr>
          <p:cNvPr id="13" name="Imagen 12">
            <a:extLst>
              <a:ext uri="{FF2B5EF4-FFF2-40B4-BE49-F238E27FC236}">
                <a16:creationId xmlns:a16="http://schemas.microsoft.com/office/drawing/2014/main" id="{063D4434-5118-47D9-8EC8-11FF736F3180}"/>
              </a:ext>
            </a:extLst>
          </p:cNvPr>
          <p:cNvPicPr>
            <a:picLocks noChangeAspect="1"/>
          </p:cNvPicPr>
          <p:nvPr/>
        </p:nvPicPr>
        <p:blipFill>
          <a:blip r:embed="rId6"/>
          <a:stretch>
            <a:fillRect/>
          </a:stretch>
        </p:blipFill>
        <p:spPr>
          <a:xfrm>
            <a:off x="8543143" y="2325097"/>
            <a:ext cx="2343932" cy="847265"/>
          </a:xfrm>
          <a:prstGeom prst="rect">
            <a:avLst/>
          </a:prstGeom>
        </p:spPr>
      </p:pic>
      <p:sp>
        <p:nvSpPr>
          <p:cNvPr id="3" name="CuadroTexto 2">
            <a:extLst>
              <a:ext uri="{FF2B5EF4-FFF2-40B4-BE49-F238E27FC236}">
                <a16:creationId xmlns:a16="http://schemas.microsoft.com/office/drawing/2014/main" id="{1939DF36-80D2-465B-A7E6-84585633834E}"/>
              </a:ext>
            </a:extLst>
          </p:cNvPr>
          <p:cNvSpPr txBox="1"/>
          <p:nvPr/>
        </p:nvSpPr>
        <p:spPr>
          <a:xfrm rot="19832777">
            <a:off x="518191" y="701864"/>
            <a:ext cx="1001972" cy="369332"/>
          </a:xfrm>
          <a:prstGeom prst="rect">
            <a:avLst/>
          </a:prstGeom>
          <a:solidFill>
            <a:srgbClr val="00B0F0"/>
          </a:solidFill>
        </p:spPr>
        <p:txBody>
          <a:bodyPr wrap="square" rtlCol="0">
            <a:spAutoFit/>
          </a:bodyPr>
          <a:lstStyle/>
          <a:p>
            <a:r>
              <a:rPr lang="en-US" dirty="0"/>
              <a:t>Sample</a:t>
            </a:r>
          </a:p>
        </p:txBody>
      </p:sp>
    </p:spTree>
    <p:extLst>
      <p:ext uri="{BB962C8B-B14F-4D97-AF65-F5344CB8AC3E}">
        <p14:creationId xmlns:p14="http://schemas.microsoft.com/office/powerpoint/2010/main" val="41024917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adroTexto 10"/>
          <p:cNvSpPr txBox="1"/>
          <p:nvPr/>
        </p:nvSpPr>
        <p:spPr>
          <a:xfrm>
            <a:off x="348761" y="4793590"/>
            <a:ext cx="2155372"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412750" hangingPunct="0"/>
            <a:r>
              <a:rPr lang="en-US" sz="1200" b="1" dirty="0">
                <a:latin typeface="Arial" panose="020B0604020202020204" pitchFamily="34" charset="0"/>
                <a:cs typeface="Arial" panose="020B0604020202020204" pitchFamily="34" charset="0"/>
              </a:rPr>
              <a:t>Millions</a:t>
            </a:r>
            <a:r>
              <a:rPr lang="es-MX" sz="1200" b="1" dirty="0">
                <a:latin typeface="Arial" panose="020B0604020202020204" pitchFamily="34" charset="0"/>
                <a:cs typeface="Arial" panose="020B0604020202020204" pitchFamily="34" charset="0"/>
              </a:rPr>
              <a:t> of USD</a:t>
            </a:r>
            <a:endParaRPr lang="es-MX" sz="1200" b="1" dirty="0">
              <a:solidFill>
                <a:srgbClr val="000000"/>
              </a:solidFill>
              <a:latin typeface="Arial" panose="020B0604020202020204" pitchFamily="34" charset="0"/>
              <a:cs typeface="Arial" panose="020B0604020202020204" pitchFamily="34" charset="0"/>
              <a:sym typeface="Helvetica Neue Medium"/>
            </a:endParaRPr>
          </a:p>
        </p:txBody>
      </p:sp>
      <p:sp>
        <p:nvSpPr>
          <p:cNvPr id="10" name="CuadroTexto 9"/>
          <p:cNvSpPr txBox="1"/>
          <p:nvPr/>
        </p:nvSpPr>
        <p:spPr>
          <a:xfrm>
            <a:off x="3396959" y="4723273"/>
            <a:ext cx="4449589" cy="38985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412750" hangingPunct="0"/>
            <a:r>
              <a:rPr lang="es-MX" sz="2200" b="1" dirty="0">
                <a:solidFill>
                  <a:srgbClr val="002060"/>
                </a:solidFill>
                <a:latin typeface="Arial"/>
                <a:ea typeface="Arial"/>
                <a:cs typeface="Arial"/>
                <a:sym typeface="Arial"/>
              </a:rPr>
              <a:t>MIMIC</a:t>
            </a:r>
            <a:r>
              <a:rPr lang="es-MX" sz="2200" b="1" dirty="0">
                <a:latin typeface="Arial" panose="020B0604020202020204" pitchFamily="34" charset="0"/>
                <a:cs typeface="Arial" panose="020B0604020202020204" pitchFamily="34" charset="0"/>
              </a:rPr>
              <a:t> </a:t>
            </a:r>
            <a:r>
              <a:rPr lang="en-GB" sz="2200" b="1" dirty="0">
                <a:solidFill>
                  <a:srgbClr val="002060"/>
                </a:solidFill>
                <a:latin typeface="Arial"/>
                <a:ea typeface="Arial"/>
                <a:cs typeface="Arial"/>
              </a:rPr>
              <a:t>example</a:t>
            </a:r>
          </a:p>
        </p:txBody>
      </p:sp>
      <p:grpSp>
        <p:nvGrpSpPr>
          <p:cNvPr id="9" name="Grupo 8">
            <a:extLst>
              <a:ext uri="{FF2B5EF4-FFF2-40B4-BE49-F238E27FC236}">
                <a16:creationId xmlns:a16="http://schemas.microsoft.com/office/drawing/2014/main" id="{AF251144-B632-490D-8051-632D2F9DF4BC}"/>
              </a:ext>
            </a:extLst>
          </p:cNvPr>
          <p:cNvGrpSpPr/>
          <p:nvPr/>
        </p:nvGrpSpPr>
        <p:grpSpPr>
          <a:xfrm>
            <a:off x="8815894" y="3073732"/>
            <a:ext cx="3128456" cy="936973"/>
            <a:chOff x="18717638" y="4004158"/>
            <a:chExt cx="5619470" cy="1873946"/>
          </a:xfrm>
        </p:grpSpPr>
        <p:sp>
          <p:nvSpPr>
            <p:cNvPr id="14" name="CuadroTexto 13">
              <a:extLst>
                <a:ext uri="{FF2B5EF4-FFF2-40B4-BE49-F238E27FC236}">
                  <a16:creationId xmlns:a16="http://schemas.microsoft.com/office/drawing/2014/main" id="{14880859-E07B-42A3-984B-3FA65E02F53F}"/>
                </a:ext>
              </a:extLst>
            </p:cNvPr>
            <p:cNvSpPr txBox="1"/>
            <p:nvPr/>
          </p:nvSpPr>
          <p:spPr>
            <a:xfrm>
              <a:off x="19436860" y="4051964"/>
              <a:ext cx="4900248" cy="182614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defTabSz="412750" hangingPunct="0"/>
              <a:r>
                <a:rPr lang="en-US" sz="1400" b="1" dirty="0">
                  <a:latin typeface="Arial"/>
                  <a:cs typeface="Arial"/>
                </a:rPr>
                <a:t>Original Asymmetry</a:t>
              </a:r>
            </a:p>
            <a:p>
              <a:pPr defTabSz="412750" hangingPunct="0"/>
              <a:endParaRPr lang="en-US" sz="1400" b="1" dirty="0">
                <a:latin typeface="Arial" panose="020B0604020202020204" pitchFamily="34" charset="0"/>
                <a:cs typeface="Arial" panose="020B0604020202020204" pitchFamily="34" charset="0"/>
                <a:sym typeface="Helvetica Neue Medium"/>
              </a:endParaRPr>
            </a:p>
            <a:p>
              <a:pPr algn="l"/>
              <a:r>
                <a:rPr lang="en-US" sz="1400" b="1" dirty="0">
                  <a:latin typeface="Arial"/>
                  <a:cs typeface="Arial"/>
                </a:rPr>
                <a:t>Adjusted Asymmetry after NGM + Manual Methods</a:t>
              </a:r>
            </a:p>
          </p:txBody>
        </p:sp>
        <p:sp>
          <p:nvSpPr>
            <p:cNvPr id="15" name="Elipse 14">
              <a:extLst>
                <a:ext uri="{FF2B5EF4-FFF2-40B4-BE49-F238E27FC236}">
                  <a16:creationId xmlns:a16="http://schemas.microsoft.com/office/drawing/2014/main" id="{665A0F3C-6704-4399-BA0D-720720B91800}"/>
                </a:ext>
              </a:extLst>
            </p:cNvPr>
            <p:cNvSpPr/>
            <p:nvPr/>
          </p:nvSpPr>
          <p:spPr>
            <a:xfrm>
              <a:off x="18717638" y="4004158"/>
              <a:ext cx="578546" cy="649188"/>
            </a:xfrm>
            <a:prstGeom prst="ellipse">
              <a:avLst/>
            </a:prstGeom>
            <a:solidFill>
              <a:schemeClr val="accent1">
                <a:lumMod val="75000"/>
              </a:schemeClr>
            </a:solidFill>
            <a:ln w="25400" cap="flat">
              <a:solidFill>
                <a:schemeClr val="accent1">
                  <a:lumMod val="75000"/>
                </a:schemeClr>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algn="ctr" defTabSz="412750" hangingPunct="0"/>
              <a:endParaRPr lang="es-MX" sz="1500">
                <a:solidFill>
                  <a:srgbClr val="000000"/>
                </a:solidFill>
                <a:latin typeface="Helvetica Neue Medium"/>
                <a:ea typeface="Helvetica Neue Medium"/>
                <a:cs typeface="Helvetica Neue Medium"/>
                <a:sym typeface="Helvetica Neue Medium"/>
              </a:endParaRPr>
            </a:p>
          </p:txBody>
        </p:sp>
        <p:sp>
          <p:nvSpPr>
            <p:cNvPr id="16" name="Elipse 15">
              <a:extLst>
                <a:ext uri="{FF2B5EF4-FFF2-40B4-BE49-F238E27FC236}">
                  <a16:creationId xmlns:a16="http://schemas.microsoft.com/office/drawing/2014/main" id="{1B82B7D0-C3E6-44A9-A1D6-C733209C12BB}"/>
                </a:ext>
              </a:extLst>
            </p:cNvPr>
            <p:cNvSpPr/>
            <p:nvPr/>
          </p:nvSpPr>
          <p:spPr>
            <a:xfrm>
              <a:off x="18741084" y="4919536"/>
              <a:ext cx="578546" cy="649188"/>
            </a:xfrm>
            <a:prstGeom prst="ellipse">
              <a:avLst/>
            </a:prstGeom>
            <a:solidFill>
              <a:schemeClr val="accent3">
                <a:lumMod val="60000"/>
                <a:lumOff val="40000"/>
              </a:schemeClr>
            </a:solidFill>
            <a:ln w="25400" cap="flat">
              <a:solidFill>
                <a:schemeClr val="accent3">
                  <a:lumMod val="60000"/>
                  <a:lumOff val="40000"/>
                </a:schemeClr>
              </a:solidFill>
              <a:prstDash val="solid"/>
              <a:round/>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algn="ctr" defTabSz="412750" hangingPunct="0"/>
              <a:endParaRPr lang="es-MX" sz="1500">
                <a:solidFill>
                  <a:srgbClr val="000000"/>
                </a:solidFill>
                <a:latin typeface="Helvetica Neue Medium"/>
                <a:ea typeface="Helvetica Neue Medium"/>
                <a:cs typeface="Helvetica Neue Medium"/>
                <a:sym typeface="Helvetica Neue Medium"/>
              </a:endParaRPr>
            </a:p>
          </p:txBody>
        </p:sp>
      </p:grpSp>
      <p:pic>
        <p:nvPicPr>
          <p:cNvPr id="5" name="Imagen 4">
            <a:extLst>
              <a:ext uri="{FF2B5EF4-FFF2-40B4-BE49-F238E27FC236}">
                <a16:creationId xmlns:a16="http://schemas.microsoft.com/office/drawing/2014/main" id="{1B479B04-D030-4FFB-B9F5-C960530BD4B7}"/>
              </a:ext>
            </a:extLst>
          </p:cNvPr>
          <p:cNvPicPr>
            <a:picLocks noChangeAspect="1"/>
          </p:cNvPicPr>
          <p:nvPr/>
        </p:nvPicPr>
        <p:blipFill rotWithShape="1">
          <a:blip r:embed="rId3"/>
          <a:srcRect t="8817"/>
          <a:stretch/>
        </p:blipFill>
        <p:spPr>
          <a:xfrm>
            <a:off x="348761" y="1983303"/>
            <a:ext cx="8099914" cy="2586794"/>
          </a:xfrm>
          <a:prstGeom prst="rect">
            <a:avLst/>
          </a:prstGeom>
        </p:spPr>
      </p:pic>
      <p:pic>
        <p:nvPicPr>
          <p:cNvPr id="13" name="Imagen 12">
            <a:extLst>
              <a:ext uri="{FF2B5EF4-FFF2-40B4-BE49-F238E27FC236}">
                <a16:creationId xmlns:a16="http://schemas.microsoft.com/office/drawing/2014/main" id="{FC9BBEB3-ACB1-4AEF-8671-652886E4B758}"/>
              </a:ext>
            </a:extLst>
          </p:cNvPr>
          <p:cNvPicPr>
            <a:picLocks noChangeAspect="1"/>
          </p:cNvPicPr>
          <p:nvPr/>
        </p:nvPicPr>
        <p:blipFill>
          <a:blip r:embed="rId4"/>
          <a:stretch>
            <a:fillRect/>
          </a:stretch>
        </p:blipFill>
        <p:spPr>
          <a:xfrm>
            <a:off x="348761" y="5219819"/>
            <a:ext cx="9500089" cy="1263248"/>
          </a:xfrm>
          <a:prstGeom prst="rect">
            <a:avLst/>
          </a:prstGeom>
        </p:spPr>
      </p:pic>
      <p:pic>
        <p:nvPicPr>
          <p:cNvPr id="17" name="Gráfico 47">
            <a:extLst>
              <a:ext uri="{FF2B5EF4-FFF2-40B4-BE49-F238E27FC236}">
                <a16:creationId xmlns:a16="http://schemas.microsoft.com/office/drawing/2014/main" id="{766BCC69-172F-FC43-ABEF-265E3236396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699395" y="1236732"/>
            <a:ext cx="736600" cy="165100"/>
          </a:xfrm>
          <a:prstGeom prst="rect">
            <a:avLst/>
          </a:prstGeom>
        </p:spPr>
      </p:pic>
      <p:sp>
        <p:nvSpPr>
          <p:cNvPr id="18" name="Text Placeholder 1">
            <a:extLst>
              <a:ext uri="{FF2B5EF4-FFF2-40B4-BE49-F238E27FC236}">
                <a16:creationId xmlns:a16="http://schemas.microsoft.com/office/drawing/2014/main" id="{F495F0BD-24EF-344D-9B25-BE9441ECB010}"/>
              </a:ext>
            </a:extLst>
          </p:cNvPr>
          <p:cNvSpPr txBox="1">
            <a:spLocks/>
          </p:cNvSpPr>
          <p:nvPr/>
        </p:nvSpPr>
        <p:spPr>
          <a:xfrm>
            <a:off x="1945224" y="298580"/>
            <a:ext cx="9038150" cy="57606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b="1" dirty="0">
                <a:solidFill>
                  <a:srgbClr val="033057"/>
                </a:solidFill>
                <a:latin typeface="Arial" panose="020B0604020202020204" pitchFamily="34" charset="0"/>
                <a:cs typeface="Arial" panose="020B0604020202020204" pitchFamily="34" charset="0"/>
              </a:rPr>
              <a:t>North American </a:t>
            </a:r>
            <a:r>
              <a:rPr lang="es-MX" b="1" dirty="0" err="1">
                <a:solidFill>
                  <a:srgbClr val="033057"/>
                </a:solidFill>
                <a:latin typeface="Arial" panose="020B0604020202020204" pitchFamily="34" charset="0"/>
                <a:cs typeface="Arial" panose="020B0604020202020204" pitchFamily="34" charset="0"/>
              </a:rPr>
              <a:t>Trade</a:t>
            </a:r>
            <a:r>
              <a:rPr lang="es-MX" b="1" dirty="0">
                <a:solidFill>
                  <a:srgbClr val="033057"/>
                </a:solidFill>
                <a:latin typeface="Arial" panose="020B0604020202020204" pitchFamily="34" charset="0"/>
                <a:cs typeface="Arial" panose="020B0604020202020204" pitchFamily="34" charset="0"/>
              </a:rPr>
              <a:t> in </a:t>
            </a:r>
            <a:r>
              <a:rPr lang="es-MX" b="1" dirty="0" err="1">
                <a:solidFill>
                  <a:srgbClr val="033057"/>
                </a:solidFill>
                <a:latin typeface="Arial" panose="020B0604020202020204" pitchFamily="34" charset="0"/>
                <a:cs typeface="Arial" panose="020B0604020202020204" pitchFamily="34" charset="0"/>
              </a:rPr>
              <a:t>Value-Added</a:t>
            </a:r>
            <a:r>
              <a:rPr lang="es-MX" b="1" dirty="0">
                <a:solidFill>
                  <a:srgbClr val="033057"/>
                </a:solidFill>
                <a:latin typeface="Arial" panose="020B0604020202020204" pitchFamily="34" charset="0"/>
                <a:cs typeface="Arial" panose="020B0604020202020204" pitchFamily="34" charset="0"/>
              </a:rPr>
              <a:t> </a:t>
            </a:r>
            <a:r>
              <a:rPr lang="en-GB" b="1" dirty="0">
                <a:solidFill>
                  <a:srgbClr val="033057"/>
                </a:solidFill>
                <a:latin typeface="Arial" panose="020B0604020202020204" pitchFamily="34" charset="0"/>
                <a:cs typeface="Arial" panose="020B0604020202020204" pitchFamily="34" charset="0"/>
              </a:rPr>
              <a:t>(NA-</a:t>
            </a:r>
            <a:r>
              <a:rPr lang="en-GB" b="1" dirty="0" err="1">
                <a:solidFill>
                  <a:srgbClr val="033057"/>
                </a:solidFill>
                <a:latin typeface="Arial" panose="020B0604020202020204" pitchFamily="34" charset="0"/>
                <a:cs typeface="Arial" panose="020B0604020202020204" pitchFamily="34" charset="0"/>
              </a:rPr>
              <a:t>TiVA</a:t>
            </a:r>
            <a:r>
              <a:rPr lang="en-GB" b="1" dirty="0">
                <a:solidFill>
                  <a:srgbClr val="033057"/>
                </a:solidFill>
                <a:latin typeface="Arial" panose="020B0604020202020204" pitchFamily="34" charset="0"/>
                <a:cs typeface="Arial" panose="020B0604020202020204" pitchFamily="34" charset="0"/>
              </a:rPr>
              <a:t>)</a:t>
            </a:r>
            <a:endParaRPr lang="es-MX" b="1" dirty="0">
              <a:solidFill>
                <a:srgbClr val="033057"/>
              </a:solidFill>
              <a:latin typeface="Arial" panose="020B0604020202020204" pitchFamily="34" charset="0"/>
              <a:cs typeface="Arial" panose="020B0604020202020204" pitchFamily="34" charset="0"/>
            </a:endParaRPr>
          </a:p>
        </p:txBody>
      </p:sp>
      <p:sp>
        <p:nvSpPr>
          <p:cNvPr id="19" name="Rectángulo 18"/>
          <p:cNvSpPr/>
          <p:nvPr/>
        </p:nvSpPr>
        <p:spPr>
          <a:xfrm>
            <a:off x="3025836" y="770941"/>
            <a:ext cx="6083717" cy="461665"/>
          </a:xfrm>
          <a:prstGeom prst="rect">
            <a:avLst/>
          </a:prstGeom>
        </p:spPr>
        <p:txBody>
          <a:bodyPr wrap="none">
            <a:spAutoFit/>
          </a:bodyPr>
          <a:lstStyle/>
          <a:p>
            <a:r>
              <a:rPr lang="en-GB" sz="2400" b="1" dirty="0">
                <a:solidFill>
                  <a:srgbClr val="033057"/>
                </a:solidFill>
                <a:latin typeface="Arial" panose="020B0604020202020204" pitchFamily="34" charset="0"/>
                <a:cs typeface="Arial" panose="020B0604020202020204" pitchFamily="34" charset="0"/>
              </a:rPr>
              <a:t>Merchandise trade reconciliation results</a:t>
            </a:r>
          </a:p>
        </p:txBody>
      </p:sp>
      <p:sp>
        <p:nvSpPr>
          <p:cNvPr id="20" name="Rectángulo 19"/>
          <p:cNvSpPr/>
          <p:nvPr/>
        </p:nvSpPr>
        <p:spPr>
          <a:xfrm>
            <a:off x="3346750" y="1477941"/>
            <a:ext cx="5746830" cy="369332"/>
          </a:xfrm>
          <a:prstGeom prst="rect">
            <a:avLst/>
          </a:prstGeom>
        </p:spPr>
        <p:txBody>
          <a:bodyPr wrap="none">
            <a:spAutoFit/>
          </a:bodyPr>
          <a:lstStyle/>
          <a:p>
            <a:pPr marL="468313" indent="-285750" algn="just">
              <a:spcBef>
                <a:spcPts val="1200"/>
              </a:spcBef>
            </a:pPr>
            <a:r>
              <a:rPr lang="en-GB" b="1" dirty="0">
                <a:solidFill>
                  <a:schemeClr val="tx1">
                    <a:lumMod val="75000"/>
                    <a:lumOff val="25000"/>
                  </a:schemeClr>
                </a:solidFill>
                <a:latin typeface="Arial" panose="020B0604020202020204" pitchFamily="34" charset="0"/>
                <a:cs typeface="Arial" panose="020B0604020202020204" pitchFamily="34" charset="0"/>
              </a:rPr>
              <a:t>Southbound</a:t>
            </a:r>
            <a:r>
              <a:rPr lang="es-MX" b="1" dirty="0">
                <a:solidFill>
                  <a:schemeClr val="tx1">
                    <a:lumMod val="75000"/>
                    <a:lumOff val="25000"/>
                  </a:schemeClr>
                </a:solidFill>
                <a:latin typeface="Arial" panose="020B0604020202020204" pitchFamily="34" charset="0"/>
                <a:cs typeface="Arial" panose="020B0604020202020204" pitchFamily="34" charset="0"/>
              </a:rPr>
              <a:t> </a:t>
            </a:r>
            <a:r>
              <a:rPr lang="en-US" b="1" dirty="0">
                <a:solidFill>
                  <a:schemeClr val="tx1">
                    <a:lumMod val="75000"/>
                    <a:lumOff val="25000"/>
                  </a:schemeClr>
                </a:solidFill>
                <a:latin typeface="Arial" panose="020B0604020202020204" pitchFamily="34" charset="0"/>
                <a:cs typeface="Arial" panose="020B0604020202020204" pitchFamily="34" charset="0"/>
              </a:rPr>
              <a:t>trade</a:t>
            </a:r>
            <a:r>
              <a:rPr lang="es-MX" b="1" dirty="0">
                <a:solidFill>
                  <a:schemeClr val="tx1">
                    <a:lumMod val="75000"/>
                    <a:lumOff val="25000"/>
                  </a:schemeClr>
                </a:solidFill>
                <a:latin typeface="Arial" panose="020B0604020202020204" pitchFamily="34" charset="0"/>
                <a:cs typeface="Arial" panose="020B0604020202020204" pitchFamily="34" charset="0"/>
              </a:rPr>
              <a:t> </a:t>
            </a:r>
            <a:r>
              <a:rPr lang="en-US" b="1" dirty="0">
                <a:solidFill>
                  <a:schemeClr val="tx1">
                    <a:lumMod val="75000"/>
                    <a:lumOff val="25000"/>
                  </a:schemeClr>
                </a:solidFill>
                <a:latin typeface="Arial" panose="020B0604020202020204" pitchFamily="34" charset="0"/>
                <a:cs typeface="Arial" panose="020B0604020202020204" pitchFamily="34" charset="0"/>
              </a:rPr>
              <a:t>Mexico imports – USA exports</a:t>
            </a:r>
          </a:p>
        </p:txBody>
      </p:sp>
      <p:sp>
        <p:nvSpPr>
          <p:cNvPr id="21" name="CuadroTexto 20">
            <a:extLst>
              <a:ext uri="{FF2B5EF4-FFF2-40B4-BE49-F238E27FC236}">
                <a16:creationId xmlns:a16="http://schemas.microsoft.com/office/drawing/2014/main" id="{E67BF7CA-88CB-479C-B3CF-1259370F1CB1}"/>
              </a:ext>
            </a:extLst>
          </p:cNvPr>
          <p:cNvSpPr txBox="1"/>
          <p:nvPr/>
        </p:nvSpPr>
        <p:spPr>
          <a:xfrm rot="19832777">
            <a:off x="518191" y="701864"/>
            <a:ext cx="1001972" cy="369332"/>
          </a:xfrm>
          <a:prstGeom prst="rect">
            <a:avLst/>
          </a:prstGeom>
          <a:solidFill>
            <a:srgbClr val="00B0F0"/>
          </a:solidFill>
        </p:spPr>
        <p:txBody>
          <a:bodyPr wrap="square" rtlCol="0">
            <a:spAutoFit/>
          </a:bodyPr>
          <a:lstStyle/>
          <a:p>
            <a:r>
              <a:rPr lang="en-US" dirty="0"/>
              <a:t>Sample</a:t>
            </a:r>
          </a:p>
        </p:txBody>
      </p:sp>
    </p:spTree>
    <p:extLst>
      <p:ext uri="{BB962C8B-B14F-4D97-AF65-F5344CB8AC3E}">
        <p14:creationId xmlns:p14="http://schemas.microsoft.com/office/powerpoint/2010/main" val="2664822846"/>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CD6D101B991474E93D6C5C48804BC99" ma:contentTypeVersion="0" ma:contentTypeDescription="Crear nuevo documento." ma:contentTypeScope="" ma:versionID="6a91a376ce0852ca1f90f2c352c28c92">
  <xsd:schema xmlns:xsd="http://www.w3.org/2001/XMLSchema" xmlns:xs="http://www.w3.org/2001/XMLSchema" xmlns:p="http://schemas.microsoft.com/office/2006/metadata/properties" targetNamespace="http://schemas.microsoft.com/office/2006/metadata/properties" ma:root="true" ma:fieldsID="ebba8a198e9bb40c3eeca6d0bd41257a">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0FA192C-0850-40EC-8979-54234FFAF9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D3B9B93B-B91C-40BA-9F88-66CFE7AAED71}">
  <ds:schemaRefs>
    <ds:schemaRef ds:uri="http://schemas.microsoft.com/sharepoint/v3/contenttype/forms"/>
  </ds:schemaRefs>
</ds:datastoreItem>
</file>

<file path=customXml/itemProps3.xml><?xml version="1.0" encoding="utf-8"?>
<ds:datastoreItem xmlns:ds="http://schemas.openxmlformats.org/officeDocument/2006/customXml" ds:itemID="{ED1A0B5F-8681-41DD-8CC5-64A61167EA8C}">
  <ds:schemaRefs>
    <ds:schemaRef ds:uri="http://purl.org/dc/elements/1.1/"/>
    <ds:schemaRef ds:uri="http://www.w3.org/XML/1998/namespace"/>
    <ds:schemaRef ds:uri="http://schemas.openxmlformats.org/package/2006/metadata/core-properties"/>
    <ds:schemaRef ds:uri="http://schemas.microsoft.com/office/2006/documentManagement/types"/>
    <ds:schemaRef ds:uri="http://purl.org/dc/terms/"/>
    <ds:schemaRef ds:uri="http://schemas.microsoft.com/office/infopath/2007/PartnerControl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58978</TotalTime>
  <Words>916</Words>
  <Application>Microsoft Office PowerPoint</Application>
  <PresentationFormat>Widescreen</PresentationFormat>
  <Paragraphs>128</Paragraphs>
  <Slides>11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Helvetica Neue Medium</vt:lpstr>
      <vt:lpstr>Arial</vt:lpstr>
      <vt:lpstr>Calibri</vt:lpstr>
      <vt:lpstr>Calibri Light</vt:lpstr>
      <vt:lpstr>Tema de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TISCAREÑO DIAZ LAURA PATRICIA</dc:creator>
  <cp:lastModifiedBy>Oleksandr SVIRCHEVSKYY</cp:lastModifiedBy>
  <cp:revision>951</cp:revision>
  <dcterms:created xsi:type="dcterms:W3CDTF">2021-01-12T20:57:55Z</dcterms:created>
  <dcterms:modified xsi:type="dcterms:W3CDTF">2021-04-29T08:06:47Z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0x0101002CD6D101B991474E93D6C5C48804BC99</vt:lpwstr>
  </property>
</Properties>
</file>