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Lst>
  <p:notesMasterIdLst>
    <p:notesMasterId r:id="rId15"/>
  </p:notesMasterIdLst>
  <p:handoutMasterIdLst>
    <p:handoutMasterId r:id="rId16"/>
  </p:handoutMasterIdLst>
  <p:sldIdLst>
    <p:sldId id="256" r:id="rId5"/>
    <p:sldId id="291" r:id="rId6"/>
    <p:sldId id="312" r:id="rId7"/>
    <p:sldId id="306" r:id="rId8"/>
    <p:sldId id="309" r:id="rId9"/>
    <p:sldId id="302" r:id="rId10"/>
    <p:sldId id="303" r:id="rId11"/>
    <p:sldId id="301" r:id="rId12"/>
    <p:sldId id="314" r:id="rId13"/>
    <p:sldId id="285" r:id="rId14"/>
  </p:sldIdLst>
  <p:sldSz cx="9144000" cy="6858000" type="screen4x3"/>
  <p:notesSz cx="6669088"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vri" initials="g"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73A7BF"/>
    <a:srgbClr val="81B0C5"/>
    <a:srgbClr val="A3C6D5"/>
    <a:srgbClr val="9CC8DC"/>
    <a:srgbClr val="ACD1E2"/>
    <a:srgbClr val="C7E0EB"/>
    <a:srgbClr val="B3E2FF"/>
    <a:srgbClr val="CCECFF"/>
    <a:srgbClr val="2647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2" autoAdjust="0"/>
  </p:normalViewPr>
  <p:slideViewPr>
    <p:cSldViewPr>
      <p:cViewPr varScale="1">
        <p:scale>
          <a:sx n="96" d="100"/>
          <a:sy n="96" d="100"/>
        </p:scale>
        <p:origin x="948" y="78"/>
      </p:cViewPr>
      <p:guideLst>
        <p:guide orient="horz" pos="2160"/>
        <p:guide pos="2880"/>
      </p:guideLst>
    </p:cSldViewPr>
  </p:slideViewPr>
  <p:outlineViewPr>
    <p:cViewPr>
      <p:scale>
        <a:sx n="33" d="100"/>
        <a:sy n="33" d="100"/>
      </p:scale>
      <p:origin x="48" y="248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pPr algn="r"/>
            <a:endParaRPr lang="sr-Cyrl-RS" sz="1000">
              <a:solidFill>
                <a:srgbClr val="000000"/>
              </a:solidFill>
              <a:latin typeface="Arial" panose="020B0604020202020204" pitchFamily="34" charset="0"/>
            </a:endParaRPr>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18C5F675-3FC0-469E-9BB3-6D1677382703}" type="datetimeFigureOut">
              <a:rPr lang="sr-Cyrl-RS" smtClean="0"/>
              <a:pPr/>
              <a:t>30.04.2021.</a:t>
            </a:fld>
            <a:endParaRPr lang="sr-Cyrl-RS" dirty="0"/>
          </a:p>
        </p:txBody>
      </p:sp>
      <p:sp>
        <p:nvSpPr>
          <p:cNvPr id="4" name="Footer Placeholder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pPr algn="ctr"/>
            <a:endParaRPr lang="sr-Cyrl-RS" sz="1000">
              <a:solidFill>
                <a:srgbClr val="000000"/>
              </a:solidFill>
              <a:latin typeface="Arial" panose="020B0604020202020204" pitchFamily="34" charset="0"/>
            </a:endParaRPr>
          </a:p>
        </p:txBody>
      </p:sp>
      <p:sp>
        <p:nvSpPr>
          <p:cNvPr id="5" name="Slide Number Placeholder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2D1077D1-DF70-4A2D-B2B8-42CE69792EFE}" type="slidenum">
              <a:rPr lang="sr-Cyrl-RS" smtClean="0"/>
              <a:pPr/>
              <a:t>‹#›</a:t>
            </a:fld>
            <a:endParaRPr lang="sr-Cyrl-RS" dirty="0"/>
          </a:p>
        </p:txBody>
      </p:sp>
    </p:spTree>
    <p:extLst>
      <p:ext uri="{BB962C8B-B14F-4D97-AF65-F5344CB8AC3E}">
        <p14:creationId xmlns:p14="http://schemas.microsoft.com/office/powerpoint/2010/main" val="28437218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r">
              <a:defRPr sz="1000" b="0" i="0" u="none">
                <a:solidFill>
                  <a:srgbClr val="000000"/>
                </a:solidFill>
                <a:latin typeface="Arial" panose="020B0604020202020204" pitchFamily="34" charset="0"/>
              </a:defRPr>
            </a:lvl1pPr>
          </a:lstStyle>
          <a:p>
            <a:endParaRPr lang="en-US"/>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45D7B5A6-16B7-46A4-9790-D3D32B69032B}" type="datetimeFigureOut">
              <a:rPr lang="en-US" smtClean="0"/>
              <a:pPr/>
              <a:t>30/04/21</a:t>
            </a:fld>
            <a:endParaRPr lang="en-US"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66750" y="4716463"/>
            <a:ext cx="5335588"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ctr">
              <a:defRPr sz="1000" b="0" i="0" u="none">
                <a:solidFill>
                  <a:srgbClr val="000000"/>
                </a:solidFill>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074D1CE3-AF54-435E-A15D-5F6AF6FA8D0B}" type="slidenum">
              <a:rPr lang="en-US" smtClean="0"/>
              <a:pPr/>
              <a:t>‹#›</a:t>
            </a:fld>
            <a:endParaRPr lang="en-US" dirty="0"/>
          </a:p>
        </p:txBody>
      </p:sp>
    </p:spTree>
    <p:extLst>
      <p:ext uri="{BB962C8B-B14F-4D97-AF65-F5344CB8AC3E}">
        <p14:creationId xmlns:p14="http://schemas.microsoft.com/office/powerpoint/2010/main" val="7669284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D1CE3-AF54-435E-A15D-5F6AF6FA8D0B}" type="slidenum">
              <a:rPr lang="en-US" smtClean="0"/>
              <a:pPr/>
              <a:t>1</a:t>
            </a:fld>
            <a:endParaRPr lang="en-US" dirty="0"/>
          </a:p>
        </p:txBody>
      </p:sp>
      <p:sp>
        <p:nvSpPr>
          <p:cNvPr id="5" name="Footer Placeholder 4"/>
          <p:cNvSpPr>
            <a:spLocks noGrp="1"/>
          </p:cNvSpPr>
          <p:nvPr>
            <p:ph type="ftr" sz="quarter" idx="4"/>
          </p:nvPr>
        </p:nvSpPr>
        <p:spPr>
          <a:xfrm>
            <a:off x="0" y="9429750"/>
            <a:ext cx="2889250" cy="496888"/>
          </a:xfrm>
        </p:spPr>
        <p:txBody>
          <a:bodyPr/>
          <a:lstStyle/>
          <a:p>
            <a:endParaRPr lang="sr-Cyrl-RS"/>
          </a:p>
        </p:txBody>
      </p:sp>
      <p:sp>
        <p:nvSpPr>
          <p:cNvPr id="6" name="Header Placeholder 5"/>
          <p:cNvSpPr>
            <a:spLocks noGrp="1"/>
          </p:cNvSpPr>
          <p:nvPr>
            <p:ph type="hdr" sz="quarter"/>
          </p:nvPr>
        </p:nvSpPr>
        <p:spPr>
          <a:xfrm>
            <a:off x="0" y="0"/>
            <a:ext cx="2889250" cy="496888"/>
          </a:xfrm>
        </p:spPr>
        <p:txBody>
          <a:bodyPr/>
          <a:lstStyle/>
          <a:p>
            <a:endParaRPr lang="sr-Cyrl-RS"/>
          </a:p>
        </p:txBody>
      </p:sp>
    </p:spTree>
    <p:extLst>
      <p:ext uri="{BB962C8B-B14F-4D97-AF65-F5344CB8AC3E}">
        <p14:creationId xmlns:p14="http://schemas.microsoft.com/office/powerpoint/2010/main" val="36148680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Cyrl-RS" dirty="0"/>
          </a:p>
        </p:txBody>
      </p:sp>
      <p:sp>
        <p:nvSpPr>
          <p:cNvPr id="4" name="Slide Number Placeholder 3"/>
          <p:cNvSpPr>
            <a:spLocks noGrp="1"/>
          </p:cNvSpPr>
          <p:nvPr>
            <p:ph type="sldNum" sz="quarter" idx="10"/>
          </p:nvPr>
        </p:nvSpPr>
        <p:spPr/>
        <p:txBody>
          <a:bodyPr/>
          <a:lstStyle/>
          <a:p>
            <a:fld id="{074D1CE3-AF54-435E-A15D-5F6AF6FA8D0B}" type="slidenum">
              <a:rPr lang="en-US" smtClean="0"/>
              <a:pPr/>
              <a:t>10</a:t>
            </a:fld>
            <a:endParaRPr lang="en-US" dirty="0"/>
          </a:p>
        </p:txBody>
      </p:sp>
      <p:sp>
        <p:nvSpPr>
          <p:cNvPr id="5" name="Footer Placeholder 4"/>
          <p:cNvSpPr>
            <a:spLocks noGrp="1"/>
          </p:cNvSpPr>
          <p:nvPr>
            <p:ph type="ftr" sz="quarter" idx="4"/>
          </p:nvPr>
        </p:nvSpPr>
        <p:spPr>
          <a:xfrm>
            <a:off x="0" y="9429750"/>
            <a:ext cx="2889250" cy="496888"/>
          </a:xfrm>
        </p:spPr>
        <p:txBody>
          <a:bodyPr/>
          <a:lstStyle/>
          <a:p>
            <a:endParaRPr lang="sr-Cyrl-RS"/>
          </a:p>
        </p:txBody>
      </p:sp>
      <p:sp>
        <p:nvSpPr>
          <p:cNvPr id="6" name="Header Placeholder 5"/>
          <p:cNvSpPr>
            <a:spLocks noGrp="1"/>
          </p:cNvSpPr>
          <p:nvPr>
            <p:ph type="hdr" sz="quarter"/>
          </p:nvPr>
        </p:nvSpPr>
        <p:spPr>
          <a:xfrm>
            <a:off x="0" y="0"/>
            <a:ext cx="2889250" cy="496888"/>
          </a:xfrm>
        </p:spPr>
        <p:txBody>
          <a:bodyPr/>
          <a:lstStyle/>
          <a:p>
            <a:endParaRPr lang="sr-Cyrl-RS"/>
          </a:p>
        </p:txBody>
      </p:sp>
    </p:spTree>
    <p:extLst>
      <p:ext uri="{BB962C8B-B14F-4D97-AF65-F5344CB8AC3E}">
        <p14:creationId xmlns:p14="http://schemas.microsoft.com/office/powerpoint/2010/main" val="2712280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Cyrl-RS" dirty="0"/>
          </a:p>
        </p:txBody>
      </p:sp>
      <p:sp>
        <p:nvSpPr>
          <p:cNvPr id="4" name="Slide Number Placeholder 3"/>
          <p:cNvSpPr>
            <a:spLocks noGrp="1"/>
          </p:cNvSpPr>
          <p:nvPr>
            <p:ph type="sldNum" sz="quarter" idx="10"/>
          </p:nvPr>
        </p:nvSpPr>
        <p:spPr/>
        <p:txBody>
          <a:bodyPr/>
          <a:lstStyle/>
          <a:p>
            <a:fld id="{074D1CE3-AF54-435E-A15D-5F6AF6FA8D0B}" type="slidenum">
              <a:rPr lang="en-US" smtClean="0"/>
              <a:pPr/>
              <a:t>2</a:t>
            </a:fld>
            <a:endParaRPr lang="en-US" dirty="0"/>
          </a:p>
        </p:txBody>
      </p:sp>
      <p:sp>
        <p:nvSpPr>
          <p:cNvPr id="5" name="Footer Placeholder 4"/>
          <p:cNvSpPr>
            <a:spLocks noGrp="1"/>
          </p:cNvSpPr>
          <p:nvPr>
            <p:ph type="ftr" sz="quarter" idx="4"/>
          </p:nvPr>
        </p:nvSpPr>
        <p:spPr>
          <a:xfrm>
            <a:off x="0" y="9429750"/>
            <a:ext cx="2889250" cy="496888"/>
          </a:xfrm>
        </p:spPr>
        <p:txBody>
          <a:bodyPr/>
          <a:lstStyle/>
          <a:p>
            <a:endParaRPr lang="sr-Cyrl-RS"/>
          </a:p>
        </p:txBody>
      </p:sp>
      <p:sp>
        <p:nvSpPr>
          <p:cNvPr id="6" name="Header Placeholder 5"/>
          <p:cNvSpPr>
            <a:spLocks noGrp="1"/>
          </p:cNvSpPr>
          <p:nvPr>
            <p:ph type="hdr" sz="quarter"/>
          </p:nvPr>
        </p:nvSpPr>
        <p:spPr>
          <a:xfrm>
            <a:off x="0" y="0"/>
            <a:ext cx="2889250" cy="496888"/>
          </a:xfrm>
        </p:spPr>
        <p:txBody>
          <a:bodyPr/>
          <a:lstStyle/>
          <a:p>
            <a:endParaRPr lang="sr-Cyrl-RS"/>
          </a:p>
        </p:txBody>
      </p:sp>
    </p:spTree>
    <p:extLst>
      <p:ext uri="{BB962C8B-B14F-4D97-AF65-F5344CB8AC3E}">
        <p14:creationId xmlns:p14="http://schemas.microsoft.com/office/powerpoint/2010/main" val="3100556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Cyrl-RS" dirty="0"/>
          </a:p>
        </p:txBody>
      </p:sp>
      <p:sp>
        <p:nvSpPr>
          <p:cNvPr id="4" name="Slide Number Placeholder 3"/>
          <p:cNvSpPr>
            <a:spLocks noGrp="1"/>
          </p:cNvSpPr>
          <p:nvPr>
            <p:ph type="sldNum" sz="quarter" idx="10"/>
          </p:nvPr>
        </p:nvSpPr>
        <p:spPr/>
        <p:txBody>
          <a:bodyPr/>
          <a:lstStyle/>
          <a:p>
            <a:fld id="{074D1CE3-AF54-435E-A15D-5F6AF6FA8D0B}" type="slidenum">
              <a:rPr lang="en-US" smtClean="0"/>
              <a:pPr/>
              <a:t>3</a:t>
            </a:fld>
            <a:endParaRPr lang="en-US" dirty="0"/>
          </a:p>
        </p:txBody>
      </p:sp>
      <p:sp>
        <p:nvSpPr>
          <p:cNvPr id="5" name="Footer Placeholder 4"/>
          <p:cNvSpPr>
            <a:spLocks noGrp="1"/>
          </p:cNvSpPr>
          <p:nvPr>
            <p:ph type="ftr" sz="quarter" idx="4"/>
          </p:nvPr>
        </p:nvSpPr>
        <p:spPr>
          <a:xfrm>
            <a:off x="0" y="9429750"/>
            <a:ext cx="2889250" cy="496888"/>
          </a:xfrm>
        </p:spPr>
        <p:txBody>
          <a:bodyPr/>
          <a:lstStyle/>
          <a:p>
            <a:endParaRPr lang="sr-Cyrl-RS"/>
          </a:p>
        </p:txBody>
      </p:sp>
      <p:sp>
        <p:nvSpPr>
          <p:cNvPr id="6" name="Header Placeholder 5"/>
          <p:cNvSpPr>
            <a:spLocks noGrp="1"/>
          </p:cNvSpPr>
          <p:nvPr>
            <p:ph type="hdr" sz="quarter"/>
          </p:nvPr>
        </p:nvSpPr>
        <p:spPr>
          <a:xfrm>
            <a:off x="0" y="0"/>
            <a:ext cx="2889250" cy="496888"/>
          </a:xfrm>
        </p:spPr>
        <p:txBody>
          <a:bodyPr/>
          <a:lstStyle/>
          <a:p>
            <a:endParaRPr lang="sr-Cyrl-RS"/>
          </a:p>
        </p:txBody>
      </p:sp>
    </p:spTree>
    <p:extLst>
      <p:ext uri="{BB962C8B-B14F-4D97-AF65-F5344CB8AC3E}">
        <p14:creationId xmlns:p14="http://schemas.microsoft.com/office/powerpoint/2010/main" val="3603070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Cyrl-RS" dirty="0"/>
          </a:p>
        </p:txBody>
      </p:sp>
      <p:sp>
        <p:nvSpPr>
          <p:cNvPr id="4" name="Slide Number Placeholder 3"/>
          <p:cNvSpPr>
            <a:spLocks noGrp="1"/>
          </p:cNvSpPr>
          <p:nvPr>
            <p:ph type="sldNum" sz="quarter" idx="10"/>
          </p:nvPr>
        </p:nvSpPr>
        <p:spPr/>
        <p:txBody>
          <a:bodyPr/>
          <a:lstStyle/>
          <a:p>
            <a:fld id="{074D1CE3-AF54-435E-A15D-5F6AF6FA8D0B}" type="slidenum">
              <a:rPr lang="en-US" smtClean="0"/>
              <a:pPr/>
              <a:t>4</a:t>
            </a:fld>
            <a:endParaRPr lang="en-US" dirty="0"/>
          </a:p>
        </p:txBody>
      </p:sp>
      <p:sp>
        <p:nvSpPr>
          <p:cNvPr id="5" name="Footer Placeholder 4"/>
          <p:cNvSpPr>
            <a:spLocks noGrp="1"/>
          </p:cNvSpPr>
          <p:nvPr>
            <p:ph type="ftr" sz="quarter" idx="4"/>
          </p:nvPr>
        </p:nvSpPr>
        <p:spPr>
          <a:xfrm>
            <a:off x="0" y="9429750"/>
            <a:ext cx="2889250" cy="496888"/>
          </a:xfrm>
        </p:spPr>
        <p:txBody>
          <a:bodyPr/>
          <a:lstStyle/>
          <a:p>
            <a:endParaRPr lang="sr-Cyrl-RS"/>
          </a:p>
        </p:txBody>
      </p:sp>
      <p:sp>
        <p:nvSpPr>
          <p:cNvPr id="6" name="Header Placeholder 5"/>
          <p:cNvSpPr>
            <a:spLocks noGrp="1"/>
          </p:cNvSpPr>
          <p:nvPr>
            <p:ph type="hdr" sz="quarter"/>
          </p:nvPr>
        </p:nvSpPr>
        <p:spPr>
          <a:xfrm>
            <a:off x="0" y="0"/>
            <a:ext cx="2889250" cy="496888"/>
          </a:xfrm>
        </p:spPr>
        <p:txBody>
          <a:bodyPr/>
          <a:lstStyle/>
          <a:p>
            <a:endParaRPr lang="sr-Cyrl-RS"/>
          </a:p>
        </p:txBody>
      </p:sp>
    </p:spTree>
    <p:extLst>
      <p:ext uri="{BB962C8B-B14F-4D97-AF65-F5344CB8AC3E}">
        <p14:creationId xmlns:p14="http://schemas.microsoft.com/office/powerpoint/2010/main" val="391683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Cyrl-RS" dirty="0"/>
          </a:p>
        </p:txBody>
      </p:sp>
      <p:sp>
        <p:nvSpPr>
          <p:cNvPr id="4" name="Slide Number Placeholder 3"/>
          <p:cNvSpPr>
            <a:spLocks noGrp="1"/>
          </p:cNvSpPr>
          <p:nvPr>
            <p:ph type="sldNum" sz="quarter" idx="10"/>
          </p:nvPr>
        </p:nvSpPr>
        <p:spPr/>
        <p:txBody>
          <a:bodyPr/>
          <a:lstStyle/>
          <a:p>
            <a:fld id="{074D1CE3-AF54-435E-A15D-5F6AF6FA8D0B}" type="slidenum">
              <a:rPr lang="en-US" smtClean="0"/>
              <a:pPr/>
              <a:t>5</a:t>
            </a:fld>
            <a:endParaRPr lang="en-US" dirty="0"/>
          </a:p>
        </p:txBody>
      </p:sp>
      <p:sp>
        <p:nvSpPr>
          <p:cNvPr id="5" name="Footer Placeholder 4"/>
          <p:cNvSpPr>
            <a:spLocks noGrp="1"/>
          </p:cNvSpPr>
          <p:nvPr>
            <p:ph type="ftr" sz="quarter" idx="4"/>
          </p:nvPr>
        </p:nvSpPr>
        <p:spPr>
          <a:xfrm>
            <a:off x="0" y="9429750"/>
            <a:ext cx="2889250" cy="496888"/>
          </a:xfrm>
        </p:spPr>
        <p:txBody>
          <a:bodyPr/>
          <a:lstStyle/>
          <a:p>
            <a:endParaRPr lang="sr-Cyrl-RS"/>
          </a:p>
        </p:txBody>
      </p:sp>
      <p:sp>
        <p:nvSpPr>
          <p:cNvPr id="6" name="Header Placeholder 5"/>
          <p:cNvSpPr>
            <a:spLocks noGrp="1"/>
          </p:cNvSpPr>
          <p:nvPr>
            <p:ph type="hdr" sz="quarter"/>
          </p:nvPr>
        </p:nvSpPr>
        <p:spPr>
          <a:xfrm>
            <a:off x="0" y="0"/>
            <a:ext cx="2889250" cy="496888"/>
          </a:xfrm>
        </p:spPr>
        <p:txBody>
          <a:bodyPr/>
          <a:lstStyle/>
          <a:p>
            <a:endParaRPr lang="sr-Cyrl-RS"/>
          </a:p>
        </p:txBody>
      </p:sp>
    </p:spTree>
    <p:extLst>
      <p:ext uri="{BB962C8B-B14F-4D97-AF65-F5344CB8AC3E}">
        <p14:creationId xmlns:p14="http://schemas.microsoft.com/office/powerpoint/2010/main" val="1023820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Cyrl-RS" dirty="0"/>
          </a:p>
        </p:txBody>
      </p:sp>
      <p:sp>
        <p:nvSpPr>
          <p:cNvPr id="4" name="Slide Number Placeholder 3"/>
          <p:cNvSpPr>
            <a:spLocks noGrp="1"/>
          </p:cNvSpPr>
          <p:nvPr>
            <p:ph type="sldNum" sz="quarter" idx="10"/>
          </p:nvPr>
        </p:nvSpPr>
        <p:spPr/>
        <p:txBody>
          <a:bodyPr/>
          <a:lstStyle/>
          <a:p>
            <a:fld id="{074D1CE3-AF54-435E-A15D-5F6AF6FA8D0B}" type="slidenum">
              <a:rPr lang="en-US" smtClean="0"/>
              <a:pPr/>
              <a:t>6</a:t>
            </a:fld>
            <a:endParaRPr lang="en-US" dirty="0"/>
          </a:p>
        </p:txBody>
      </p:sp>
      <p:sp>
        <p:nvSpPr>
          <p:cNvPr id="5" name="Footer Placeholder 4"/>
          <p:cNvSpPr>
            <a:spLocks noGrp="1"/>
          </p:cNvSpPr>
          <p:nvPr>
            <p:ph type="ftr" sz="quarter" idx="4"/>
          </p:nvPr>
        </p:nvSpPr>
        <p:spPr>
          <a:xfrm>
            <a:off x="0" y="9429750"/>
            <a:ext cx="2889250" cy="496888"/>
          </a:xfrm>
        </p:spPr>
        <p:txBody>
          <a:bodyPr/>
          <a:lstStyle/>
          <a:p>
            <a:endParaRPr lang="sr-Cyrl-RS"/>
          </a:p>
        </p:txBody>
      </p:sp>
      <p:sp>
        <p:nvSpPr>
          <p:cNvPr id="6" name="Header Placeholder 5"/>
          <p:cNvSpPr>
            <a:spLocks noGrp="1"/>
          </p:cNvSpPr>
          <p:nvPr>
            <p:ph type="hdr" sz="quarter"/>
          </p:nvPr>
        </p:nvSpPr>
        <p:spPr>
          <a:xfrm>
            <a:off x="0" y="0"/>
            <a:ext cx="2889250" cy="496888"/>
          </a:xfrm>
        </p:spPr>
        <p:txBody>
          <a:bodyPr/>
          <a:lstStyle/>
          <a:p>
            <a:endParaRPr lang="sr-Cyrl-RS"/>
          </a:p>
        </p:txBody>
      </p:sp>
    </p:spTree>
    <p:extLst>
      <p:ext uri="{BB962C8B-B14F-4D97-AF65-F5344CB8AC3E}">
        <p14:creationId xmlns:p14="http://schemas.microsoft.com/office/powerpoint/2010/main" val="3916834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Cyrl-RS" dirty="0"/>
          </a:p>
        </p:txBody>
      </p:sp>
      <p:sp>
        <p:nvSpPr>
          <p:cNvPr id="4" name="Slide Number Placeholder 3"/>
          <p:cNvSpPr>
            <a:spLocks noGrp="1"/>
          </p:cNvSpPr>
          <p:nvPr>
            <p:ph type="sldNum" sz="quarter" idx="10"/>
          </p:nvPr>
        </p:nvSpPr>
        <p:spPr/>
        <p:txBody>
          <a:bodyPr/>
          <a:lstStyle/>
          <a:p>
            <a:fld id="{074D1CE3-AF54-435E-A15D-5F6AF6FA8D0B}" type="slidenum">
              <a:rPr lang="en-US" smtClean="0"/>
              <a:pPr/>
              <a:t>7</a:t>
            </a:fld>
            <a:endParaRPr lang="en-US" dirty="0"/>
          </a:p>
        </p:txBody>
      </p:sp>
      <p:sp>
        <p:nvSpPr>
          <p:cNvPr id="5" name="Footer Placeholder 4"/>
          <p:cNvSpPr>
            <a:spLocks noGrp="1"/>
          </p:cNvSpPr>
          <p:nvPr>
            <p:ph type="ftr" sz="quarter" idx="4"/>
          </p:nvPr>
        </p:nvSpPr>
        <p:spPr>
          <a:xfrm>
            <a:off x="0" y="9429750"/>
            <a:ext cx="2889250" cy="496888"/>
          </a:xfrm>
        </p:spPr>
        <p:txBody>
          <a:bodyPr/>
          <a:lstStyle/>
          <a:p>
            <a:endParaRPr lang="sr-Cyrl-RS"/>
          </a:p>
        </p:txBody>
      </p:sp>
      <p:sp>
        <p:nvSpPr>
          <p:cNvPr id="6" name="Header Placeholder 5"/>
          <p:cNvSpPr>
            <a:spLocks noGrp="1"/>
          </p:cNvSpPr>
          <p:nvPr>
            <p:ph type="hdr" sz="quarter"/>
          </p:nvPr>
        </p:nvSpPr>
        <p:spPr>
          <a:xfrm>
            <a:off x="0" y="0"/>
            <a:ext cx="2889250" cy="496888"/>
          </a:xfrm>
        </p:spPr>
        <p:txBody>
          <a:bodyPr/>
          <a:lstStyle/>
          <a:p>
            <a:endParaRPr lang="sr-Cyrl-RS"/>
          </a:p>
        </p:txBody>
      </p:sp>
    </p:spTree>
    <p:extLst>
      <p:ext uri="{BB962C8B-B14F-4D97-AF65-F5344CB8AC3E}">
        <p14:creationId xmlns:p14="http://schemas.microsoft.com/office/powerpoint/2010/main" val="3916834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Cyrl-RS" dirty="0"/>
          </a:p>
        </p:txBody>
      </p:sp>
      <p:sp>
        <p:nvSpPr>
          <p:cNvPr id="4" name="Slide Number Placeholder 3"/>
          <p:cNvSpPr>
            <a:spLocks noGrp="1"/>
          </p:cNvSpPr>
          <p:nvPr>
            <p:ph type="sldNum" sz="quarter" idx="10"/>
          </p:nvPr>
        </p:nvSpPr>
        <p:spPr/>
        <p:txBody>
          <a:bodyPr/>
          <a:lstStyle/>
          <a:p>
            <a:fld id="{074D1CE3-AF54-435E-A15D-5F6AF6FA8D0B}" type="slidenum">
              <a:rPr lang="en-US" smtClean="0"/>
              <a:pPr/>
              <a:t>8</a:t>
            </a:fld>
            <a:endParaRPr lang="en-US" dirty="0"/>
          </a:p>
        </p:txBody>
      </p:sp>
      <p:sp>
        <p:nvSpPr>
          <p:cNvPr id="5" name="Footer Placeholder 4"/>
          <p:cNvSpPr>
            <a:spLocks noGrp="1"/>
          </p:cNvSpPr>
          <p:nvPr>
            <p:ph type="ftr" sz="quarter" idx="4"/>
          </p:nvPr>
        </p:nvSpPr>
        <p:spPr>
          <a:xfrm>
            <a:off x="0" y="9429750"/>
            <a:ext cx="2889250" cy="496888"/>
          </a:xfrm>
        </p:spPr>
        <p:txBody>
          <a:bodyPr/>
          <a:lstStyle/>
          <a:p>
            <a:endParaRPr lang="sr-Cyrl-RS"/>
          </a:p>
        </p:txBody>
      </p:sp>
      <p:sp>
        <p:nvSpPr>
          <p:cNvPr id="6" name="Header Placeholder 5"/>
          <p:cNvSpPr>
            <a:spLocks noGrp="1"/>
          </p:cNvSpPr>
          <p:nvPr>
            <p:ph type="hdr" sz="quarter"/>
          </p:nvPr>
        </p:nvSpPr>
        <p:spPr>
          <a:xfrm>
            <a:off x="0" y="0"/>
            <a:ext cx="2889250" cy="496888"/>
          </a:xfrm>
        </p:spPr>
        <p:txBody>
          <a:bodyPr/>
          <a:lstStyle/>
          <a:p>
            <a:endParaRPr lang="sr-Cyrl-RS"/>
          </a:p>
        </p:txBody>
      </p:sp>
    </p:spTree>
    <p:extLst>
      <p:ext uri="{BB962C8B-B14F-4D97-AF65-F5344CB8AC3E}">
        <p14:creationId xmlns:p14="http://schemas.microsoft.com/office/powerpoint/2010/main" val="3916834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Cyrl-RS" dirty="0"/>
          </a:p>
        </p:txBody>
      </p:sp>
      <p:sp>
        <p:nvSpPr>
          <p:cNvPr id="4" name="Slide Number Placeholder 3"/>
          <p:cNvSpPr>
            <a:spLocks noGrp="1"/>
          </p:cNvSpPr>
          <p:nvPr>
            <p:ph type="sldNum" sz="quarter" idx="10"/>
          </p:nvPr>
        </p:nvSpPr>
        <p:spPr/>
        <p:txBody>
          <a:bodyPr/>
          <a:lstStyle/>
          <a:p>
            <a:fld id="{074D1CE3-AF54-435E-A15D-5F6AF6FA8D0B}" type="slidenum">
              <a:rPr lang="en-US" smtClean="0"/>
              <a:pPr/>
              <a:t>9</a:t>
            </a:fld>
            <a:endParaRPr lang="en-US" dirty="0"/>
          </a:p>
        </p:txBody>
      </p:sp>
      <p:sp>
        <p:nvSpPr>
          <p:cNvPr id="5" name="Footer Placeholder 4"/>
          <p:cNvSpPr>
            <a:spLocks noGrp="1"/>
          </p:cNvSpPr>
          <p:nvPr>
            <p:ph type="ftr" sz="quarter" idx="4"/>
          </p:nvPr>
        </p:nvSpPr>
        <p:spPr>
          <a:xfrm>
            <a:off x="0" y="9429750"/>
            <a:ext cx="2889250" cy="496888"/>
          </a:xfrm>
        </p:spPr>
        <p:txBody>
          <a:bodyPr/>
          <a:lstStyle/>
          <a:p>
            <a:endParaRPr lang="sr-Cyrl-RS"/>
          </a:p>
        </p:txBody>
      </p:sp>
      <p:sp>
        <p:nvSpPr>
          <p:cNvPr id="6" name="Header Placeholder 5"/>
          <p:cNvSpPr>
            <a:spLocks noGrp="1"/>
          </p:cNvSpPr>
          <p:nvPr>
            <p:ph type="hdr" sz="quarter"/>
          </p:nvPr>
        </p:nvSpPr>
        <p:spPr>
          <a:xfrm>
            <a:off x="0" y="0"/>
            <a:ext cx="2889250" cy="496888"/>
          </a:xfrm>
        </p:spPr>
        <p:txBody>
          <a:bodyPr/>
          <a:lstStyle/>
          <a:p>
            <a:endParaRPr lang="sr-Cyrl-RS"/>
          </a:p>
        </p:txBody>
      </p:sp>
    </p:spTree>
    <p:extLst>
      <p:ext uri="{BB962C8B-B14F-4D97-AF65-F5344CB8AC3E}">
        <p14:creationId xmlns:p14="http://schemas.microsoft.com/office/powerpoint/2010/main" val="5809279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3366"/>
        </a:solidFill>
        <a:effectLst/>
      </p:bgPr>
    </p:bg>
    <p:spTree>
      <p:nvGrpSpPr>
        <p:cNvPr id="1" name=""/>
        <p:cNvGrpSpPr/>
        <p:nvPr/>
      </p:nvGrpSpPr>
      <p:grpSpPr>
        <a:xfrm>
          <a:off x="0" y="0"/>
          <a:ext cx="0" cy="0"/>
          <a:chOff x="0" y="0"/>
          <a:chExt cx="0" cy="0"/>
        </a:xfrm>
      </p:grpSpPr>
      <p:pic>
        <p:nvPicPr>
          <p:cNvPr id="4" name="Picture 2" descr="8-1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3"/>
          <p:cNvSpPr>
            <a:spLocks noGrp="1" noChangeArrowheads="1"/>
          </p:cNvSpPr>
          <p:nvPr>
            <p:ph type="ctrTitle"/>
          </p:nvPr>
        </p:nvSpPr>
        <p:spPr>
          <a:xfrm>
            <a:off x="76200" y="5334000"/>
            <a:ext cx="7239000" cy="1447800"/>
          </a:xfrm>
        </p:spPr>
        <p:txBody>
          <a:bodyPr anchor="b"/>
          <a:lstStyle>
            <a:lvl1pPr algn="l">
              <a:defRPr sz="1400">
                <a:solidFill>
                  <a:schemeClr val="bg1"/>
                </a:solidFill>
              </a:defRPr>
            </a:lvl1pPr>
          </a:lstStyle>
          <a:p>
            <a:pPr lvl="0"/>
            <a:r>
              <a:rPr lang="en-US" noProof="0"/>
              <a:t>Click to edit Master title style</a:t>
            </a:r>
            <a:endParaRPr lang="sr-Latn-CS" noProof="0"/>
          </a:p>
        </p:txBody>
      </p:sp>
      <p:sp>
        <p:nvSpPr>
          <p:cNvPr id="20484" name="Rectangle 4"/>
          <p:cNvSpPr>
            <a:spLocks noGrp="1" noChangeArrowheads="1"/>
          </p:cNvSpPr>
          <p:nvPr>
            <p:ph type="subTitle" sz="quarter" idx="1"/>
          </p:nvPr>
        </p:nvSpPr>
        <p:spPr>
          <a:xfrm>
            <a:off x="152400" y="1752600"/>
            <a:ext cx="7086600" cy="1752600"/>
          </a:xfrm>
        </p:spPr>
        <p:txBody>
          <a:bodyPr/>
          <a:lstStyle>
            <a:lvl1pPr marL="0" indent="0">
              <a:buFontTx/>
              <a:buNone/>
              <a:defRPr sz="2400" b="1">
                <a:solidFill>
                  <a:schemeClr val="bg1"/>
                </a:solidFill>
                <a:latin typeface="Tahoma" pitchFamily="34" charset="0"/>
              </a:defRPr>
            </a:lvl1pPr>
          </a:lstStyle>
          <a:p>
            <a:pPr lvl="0"/>
            <a:r>
              <a:rPr lang="en-US" noProof="0"/>
              <a:t>Click to edit Master subtitle style</a:t>
            </a:r>
          </a:p>
        </p:txBody>
      </p:sp>
      <p:sp>
        <p:nvSpPr>
          <p:cNvPr id="2" name="Footer Placeholder 1"/>
          <p:cNvSpPr>
            <a:spLocks noGrp="1"/>
          </p:cNvSpPr>
          <p:nvPr>
            <p:ph type="ftr" sz="quarter" idx="10"/>
          </p:nvPr>
        </p:nvSpPr>
        <p:spPr>
          <a:xfrm>
            <a:off x="76200" y="6400800"/>
            <a:ext cx="6629400" cy="320675"/>
          </a:xfrm>
        </p:spPr>
        <p:txBody>
          <a:bodyPr/>
          <a:lstStyle>
            <a:lvl1pPr algn="ctr">
              <a:defRPr sz="1000" b="0" i="0" u="none">
                <a:solidFill>
                  <a:srgbClr val="000000"/>
                </a:solidFill>
                <a:latin typeface="Arial" panose="020B0604020202020204" pitchFamily="34" charset="0"/>
              </a:defRPr>
            </a:lvl1pPr>
          </a:lstStyle>
          <a:p>
            <a:endParaRPr lang="sr-Cyrl-RS"/>
          </a:p>
        </p:txBody>
      </p:sp>
    </p:spTree>
    <p:extLst>
      <p:ext uri="{BB962C8B-B14F-4D97-AF65-F5344CB8AC3E}">
        <p14:creationId xmlns:p14="http://schemas.microsoft.com/office/powerpoint/2010/main" val="311302104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lgn="ctr">
              <a:defRPr sz="1000" b="0" i="0" u="none">
                <a:solidFill>
                  <a:srgbClr val="000000"/>
                </a:solidFill>
                <a:latin typeface="Arial" panose="020B0604020202020204"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C3E8B730-8735-431D-A8E7-ADA76F2C5E91}" type="slidenum">
              <a:rPr lang="en-US"/>
              <a:pPr>
                <a:defRPr/>
              </a:pPr>
              <a:t>‹#›</a:t>
            </a:fld>
            <a:endParaRPr lang="en-US" dirty="0"/>
          </a:p>
        </p:txBody>
      </p:sp>
    </p:spTree>
    <p:extLst>
      <p:ext uri="{BB962C8B-B14F-4D97-AF65-F5344CB8AC3E}">
        <p14:creationId xmlns:p14="http://schemas.microsoft.com/office/powerpoint/2010/main" val="260205877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0"/>
            <a:ext cx="2247900" cy="6324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0"/>
            <a:ext cx="6591300" cy="6324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lgn="ctr">
              <a:defRPr sz="1000" b="0" i="0" u="none">
                <a:solidFill>
                  <a:srgbClr val="000000"/>
                </a:solidFill>
                <a:latin typeface="Arial" panose="020B0604020202020204"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0EA4535C-E769-45FC-895B-78F02ADCAEF2}" type="slidenum">
              <a:rPr lang="en-US"/>
              <a:pPr>
                <a:defRPr/>
              </a:pPr>
              <a:t>‹#›</a:t>
            </a:fld>
            <a:endParaRPr lang="en-US" dirty="0"/>
          </a:p>
        </p:txBody>
      </p:sp>
    </p:spTree>
    <p:extLst>
      <p:ext uri="{BB962C8B-B14F-4D97-AF65-F5344CB8AC3E}">
        <p14:creationId xmlns:p14="http://schemas.microsoft.com/office/powerpoint/2010/main" val="68855386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lgn="ctr">
              <a:defRPr sz="1000" b="0" i="0" u="none">
                <a:solidFill>
                  <a:srgbClr val="000000"/>
                </a:solidFill>
                <a:latin typeface="Arial" panose="020B0604020202020204"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BA6B072A-02FA-4D56-9807-710CA22FB200}" type="slidenum">
              <a:rPr lang="en-US"/>
              <a:pPr>
                <a:defRPr/>
              </a:pPr>
              <a:t>‹#›</a:t>
            </a:fld>
            <a:endParaRPr lang="en-US" dirty="0"/>
          </a:p>
        </p:txBody>
      </p:sp>
    </p:spTree>
    <p:extLst>
      <p:ext uri="{BB962C8B-B14F-4D97-AF65-F5344CB8AC3E}">
        <p14:creationId xmlns:p14="http://schemas.microsoft.com/office/powerpoint/2010/main" val="235133051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lgn="ctr">
              <a:defRPr sz="1000" b="0" i="0" u="none">
                <a:solidFill>
                  <a:srgbClr val="000000"/>
                </a:solidFill>
                <a:latin typeface="Arial" panose="020B0604020202020204"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35ABC8B7-7AFC-4D7E-BB47-A1BCA3287ECD}" type="slidenum">
              <a:rPr lang="en-US"/>
              <a:pPr>
                <a:defRPr/>
              </a:pPr>
              <a:t>‹#›</a:t>
            </a:fld>
            <a:endParaRPr lang="en-US" dirty="0"/>
          </a:p>
        </p:txBody>
      </p:sp>
    </p:spTree>
    <p:extLst>
      <p:ext uri="{BB962C8B-B14F-4D97-AF65-F5344CB8AC3E}">
        <p14:creationId xmlns:p14="http://schemas.microsoft.com/office/powerpoint/2010/main" val="149278679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 y="1371600"/>
            <a:ext cx="32004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05200" y="1371600"/>
            <a:ext cx="32004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lgn="ctr">
              <a:defRPr sz="1000" b="0" i="0" u="none">
                <a:solidFill>
                  <a:srgbClr val="000000"/>
                </a:solidFill>
                <a:latin typeface="Arial" panose="020B0604020202020204" pitchFamily="34" charset="0"/>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71D95B70-FC76-4D51-A7AB-C106023C882E}" type="slidenum">
              <a:rPr lang="en-US"/>
              <a:pPr>
                <a:defRPr/>
              </a:pPr>
              <a:t>‹#›</a:t>
            </a:fld>
            <a:endParaRPr lang="en-US" dirty="0"/>
          </a:p>
        </p:txBody>
      </p:sp>
    </p:spTree>
    <p:extLst>
      <p:ext uri="{BB962C8B-B14F-4D97-AF65-F5344CB8AC3E}">
        <p14:creationId xmlns:p14="http://schemas.microsoft.com/office/powerpoint/2010/main" val="123396760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dirty="0"/>
          </a:p>
        </p:txBody>
      </p:sp>
      <p:sp>
        <p:nvSpPr>
          <p:cNvPr id="8" name="Rectangle 6"/>
          <p:cNvSpPr>
            <a:spLocks noGrp="1" noChangeArrowheads="1"/>
          </p:cNvSpPr>
          <p:nvPr>
            <p:ph type="ftr" sz="quarter" idx="11"/>
          </p:nvPr>
        </p:nvSpPr>
        <p:spPr>
          <a:ln/>
        </p:spPr>
        <p:txBody>
          <a:bodyPr/>
          <a:lstStyle>
            <a:lvl1pPr algn="ctr">
              <a:defRPr sz="1000" b="0" i="0" u="none">
                <a:solidFill>
                  <a:srgbClr val="000000"/>
                </a:solidFill>
                <a:latin typeface="Arial" panose="020B0604020202020204" pitchFamily="34" charset="0"/>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41A1E927-857B-4976-932A-7041EF0DBC84}" type="slidenum">
              <a:rPr lang="en-US"/>
              <a:pPr>
                <a:defRPr/>
              </a:pPr>
              <a:t>‹#›</a:t>
            </a:fld>
            <a:endParaRPr lang="en-US" dirty="0"/>
          </a:p>
        </p:txBody>
      </p:sp>
    </p:spTree>
    <p:extLst>
      <p:ext uri="{BB962C8B-B14F-4D97-AF65-F5344CB8AC3E}">
        <p14:creationId xmlns:p14="http://schemas.microsoft.com/office/powerpoint/2010/main" val="207602244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p:cNvSpPr>
            <a:spLocks noGrp="1" noChangeArrowheads="1"/>
          </p:cNvSpPr>
          <p:nvPr>
            <p:ph type="ftr" sz="quarter" idx="11"/>
          </p:nvPr>
        </p:nvSpPr>
        <p:spPr>
          <a:ln/>
        </p:spPr>
        <p:txBody>
          <a:bodyPr/>
          <a:lstStyle>
            <a:lvl1pPr algn="ctr">
              <a:defRPr sz="1000" b="0" i="0" u="none">
                <a:solidFill>
                  <a:srgbClr val="000000"/>
                </a:solidFill>
                <a:latin typeface="Arial" panose="020B0604020202020204" pitchFamily="34" charset="0"/>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05D43DD2-DE95-474D-B0A7-DC6F7800D00E}" type="slidenum">
              <a:rPr lang="en-US"/>
              <a:pPr>
                <a:defRPr/>
              </a:pPr>
              <a:t>‹#›</a:t>
            </a:fld>
            <a:endParaRPr lang="en-US" dirty="0"/>
          </a:p>
        </p:txBody>
      </p:sp>
    </p:spTree>
    <p:extLst>
      <p:ext uri="{BB962C8B-B14F-4D97-AF65-F5344CB8AC3E}">
        <p14:creationId xmlns:p14="http://schemas.microsoft.com/office/powerpoint/2010/main" val="144763953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dirty="0"/>
          </a:p>
        </p:txBody>
      </p:sp>
      <p:sp>
        <p:nvSpPr>
          <p:cNvPr id="3" name="Rectangle 6"/>
          <p:cNvSpPr>
            <a:spLocks noGrp="1" noChangeArrowheads="1"/>
          </p:cNvSpPr>
          <p:nvPr>
            <p:ph type="ftr" sz="quarter" idx="11"/>
          </p:nvPr>
        </p:nvSpPr>
        <p:spPr>
          <a:ln/>
        </p:spPr>
        <p:txBody>
          <a:bodyPr/>
          <a:lstStyle>
            <a:lvl1pPr algn="ctr">
              <a:defRPr sz="1000" b="0" i="0" u="none">
                <a:solidFill>
                  <a:srgbClr val="000000"/>
                </a:solidFill>
                <a:latin typeface="Arial" panose="020B0604020202020204" pitchFamily="34" charset="0"/>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7EE0B348-CA65-4E9D-B7F1-F1A48E8726AB}" type="slidenum">
              <a:rPr lang="en-US"/>
              <a:pPr>
                <a:defRPr/>
              </a:pPr>
              <a:t>‹#›</a:t>
            </a:fld>
            <a:endParaRPr lang="en-US" dirty="0"/>
          </a:p>
        </p:txBody>
      </p:sp>
    </p:spTree>
    <p:extLst>
      <p:ext uri="{BB962C8B-B14F-4D97-AF65-F5344CB8AC3E}">
        <p14:creationId xmlns:p14="http://schemas.microsoft.com/office/powerpoint/2010/main" val="49874424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lgn="ctr">
              <a:defRPr sz="1000" b="0" i="0" u="none">
                <a:solidFill>
                  <a:srgbClr val="000000"/>
                </a:solidFill>
                <a:latin typeface="Arial" panose="020B0604020202020204" pitchFamily="34" charset="0"/>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9CAD9ABB-AC6B-458E-8F35-EA1CDC6D7C7E}" type="slidenum">
              <a:rPr lang="en-US"/>
              <a:pPr>
                <a:defRPr/>
              </a:pPr>
              <a:t>‹#›</a:t>
            </a:fld>
            <a:endParaRPr lang="en-US" dirty="0"/>
          </a:p>
        </p:txBody>
      </p:sp>
    </p:spTree>
    <p:extLst>
      <p:ext uri="{BB962C8B-B14F-4D97-AF65-F5344CB8AC3E}">
        <p14:creationId xmlns:p14="http://schemas.microsoft.com/office/powerpoint/2010/main" val="122139560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lgn="ctr">
              <a:defRPr sz="1000" b="0" i="0" u="none">
                <a:solidFill>
                  <a:srgbClr val="000000"/>
                </a:solidFill>
                <a:latin typeface="Arial" panose="020B0604020202020204" pitchFamily="34" charset="0"/>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42FC2C8E-480E-472B-BB69-2B0FE372AB93}" type="slidenum">
              <a:rPr lang="en-US"/>
              <a:pPr>
                <a:defRPr/>
              </a:pPr>
              <a:t>‹#›</a:t>
            </a:fld>
            <a:endParaRPr lang="en-US" dirty="0"/>
          </a:p>
        </p:txBody>
      </p:sp>
    </p:spTree>
    <p:extLst>
      <p:ext uri="{BB962C8B-B14F-4D97-AF65-F5344CB8AC3E}">
        <p14:creationId xmlns:p14="http://schemas.microsoft.com/office/powerpoint/2010/main" val="159068701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8-2e"/>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28600" y="0"/>
            <a:ext cx="891540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2209800" y="0"/>
            <a:ext cx="6934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Naslov slajda</a:t>
            </a:r>
          </a:p>
        </p:txBody>
      </p:sp>
      <p:sp>
        <p:nvSpPr>
          <p:cNvPr id="1028" name="Rectangle 4"/>
          <p:cNvSpPr>
            <a:spLocks noGrp="1" noChangeArrowheads="1"/>
          </p:cNvSpPr>
          <p:nvPr>
            <p:ph type="body" idx="1"/>
          </p:nvPr>
        </p:nvSpPr>
        <p:spPr bwMode="auto">
          <a:xfrm>
            <a:off x="152400" y="1371600"/>
            <a:ext cx="65532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sr-Latn-CS" altLang="en-US"/>
          </a:p>
        </p:txBody>
      </p:sp>
      <p:sp>
        <p:nvSpPr>
          <p:cNvPr id="19461" name="Rectangle 5"/>
          <p:cNvSpPr>
            <a:spLocks noGrp="1" noChangeArrowheads="1"/>
          </p:cNvSpPr>
          <p:nvPr>
            <p:ph type="dt" sz="half" idx="2"/>
          </p:nvPr>
        </p:nvSpPr>
        <p:spPr bwMode="auto">
          <a:xfrm>
            <a:off x="6781800" y="6400800"/>
            <a:ext cx="1676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mn-lt"/>
              </a:defRPr>
            </a:lvl1pPr>
          </a:lstStyle>
          <a:p>
            <a:pPr>
              <a:defRPr/>
            </a:pPr>
            <a:endParaRPr lang="en-US" dirty="0"/>
          </a:p>
        </p:txBody>
      </p:sp>
      <p:sp>
        <p:nvSpPr>
          <p:cNvPr id="19462" name="Rectangle 6"/>
          <p:cNvSpPr>
            <a:spLocks noGrp="1" noChangeArrowheads="1"/>
          </p:cNvSpPr>
          <p:nvPr>
            <p:ph type="ftr" sz="quarter" idx="3"/>
          </p:nvPr>
        </p:nvSpPr>
        <p:spPr bwMode="auto">
          <a:xfrm>
            <a:off x="76200" y="6400800"/>
            <a:ext cx="66294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b="0" i="0" u="none" smtClean="0">
                <a:solidFill>
                  <a:srgbClr val="000000"/>
                </a:solidFill>
                <a:latin typeface="Arial" panose="020B0604020202020204" pitchFamily="34" charset="0"/>
              </a:defRPr>
            </a:lvl1pPr>
          </a:lstStyle>
          <a:p>
            <a:pPr>
              <a:defRPr/>
            </a:pPr>
            <a:endParaRPr lang="en-US"/>
          </a:p>
        </p:txBody>
      </p:sp>
      <p:sp>
        <p:nvSpPr>
          <p:cNvPr id="19463" name="Rectangle 7"/>
          <p:cNvSpPr>
            <a:spLocks noGrp="1" noChangeArrowheads="1"/>
          </p:cNvSpPr>
          <p:nvPr>
            <p:ph type="sldNum" sz="quarter" idx="4"/>
          </p:nvPr>
        </p:nvSpPr>
        <p:spPr bwMode="auto">
          <a:xfrm>
            <a:off x="8534400" y="6400800"/>
            <a:ext cx="5334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mn-lt"/>
              </a:defRPr>
            </a:lvl1pPr>
          </a:lstStyle>
          <a:p>
            <a:pPr>
              <a:defRPr/>
            </a:pPr>
            <a:fld id="{D2509BFF-6575-4AD6-9BF0-30BB55AD26F6}" type="slidenum">
              <a:rPr lang="en-US"/>
              <a:pPr>
                <a:defRPr/>
              </a:pPr>
              <a:t>‹#›</a:t>
            </a:fld>
            <a:endParaRPr lang="en-US" dirty="0"/>
          </a:p>
        </p:txBody>
      </p:sp>
      <p:sp>
        <p:nvSpPr>
          <p:cNvPr id="2" name="JS SlideHeader"/>
          <p:cNvSpPr txBox="1"/>
          <p:nvPr userDrawn="1"/>
        </p:nvSpPr>
        <p:spPr>
          <a:xfrm>
            <a:off x="914400" y="63500"/>
            <a:ext cx="7315200" cy="246221"/>
          </a:xfrm>
          <a:prstGeom prst="rect">
            <a:avLst/>
          </a:prstGeom>
          <a:noFill/>
        </p:spPr>
        <p:txBody>
          <a:bodyPr vert="horz" rtlCol="0">
            <a:spAutoFit/>
          </a:bodyPr>
          <a:lstStyle/>
          <a:p>
            <a:pPr algn="r"/>
            <a:endParaRPr lang="sr-Cyrl-RS" sz="1000" b="0" i="0" u="none">
              <a:solidFill>
                <a:srgbClr val="000000"/>
              </a:solidFill>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r" rtl="0" eaLnBrk="1" fontAlgn="base" hangingPunct="1">
        <a:spcBef>
          <a:spcPct val="0"/>
        </a:spcBef>
        <a:spcAft>
          <a:spcPct val="0"/>
        </a:spcAft>
        <a:defRPr sz="2800" b="1">
          <a:solidFill>
            <a:srgbClr val="000066"/>
          </a:solidFill>
          <a:latin typeface="+mj-lt"/>
          <a:ea typeface="+mj-ea"/>
          <a:cs typeface="+mj-cs"/>
        </a:defRPr>
      </a:lvl1pPr>
      <a:lvl2pPr algn="r" rtl="0" eaLnBrk="1" fontAlgn="base" hangingPunct="1">
        <a:spcBef>
          <a:spcPct val="0"/>
        </a:spcBef>
        <a:spcAft>
          <a:spcPct val="0"/>
        </a:spcAft>
        <a:defRPr sz="2800" b="1">
          <a:solidFill>
            <a:srgbClr val="000066"/>
          </a:solidFill>
          <a:latin typeface="Tahoma" pitchFamily="34" charset="0"/>
        </a:defRPr>
      </a:lvl2pPr>
      <a:lvl3pPr algn="r" rtl="0" eaLnBrk="1" fontAlgn="base" hangingPunct="1">
        <a:spcBef>
          <a:spcPct val="0"/>
        </a:spcBef>
        <a:spcAft>
          <a:spcPct val="0"/>
        </a:spcAft>
        <a:defRPr sz="2800" b="1">
          <a:solidFill>
            <a:srgbClr val="000066"/>
          </a:solidFill>
          <a:latin typeface="Tahoma" pitchFamily="34" charset="0"/>
        </a:defRPr>
      </a:lvl3pPr>
      <a:lvl4pPr algn="r" rtl="0" eaLnBrk="1" fontAlgn="base" hangingPunct="1">
        <a:spcBef>
          <a:spcPct val="0"/>
        </a:spcBef>
        <a:spcAft>
          <a:spcPct val="0"/>
        </a:spcAft>
        <a:defRPr sz="2800" b="1">
          <a:solidFill>
            <a:srgbClr val="000066"/>
          </a:solidFill>
          <a:latin typeface="Tahoma" pitchFamily="34" charset="0"/>
        </a:defRPr>
      </a:lvl4pPr>
      <a:lvl5pPr algn="r" rtl="0" eaLnBrk="1" fontAlgn="base" hangingPunct="1">
        <a:spcBef>
          <a:spcPct val="0"/>
        </a:spcBef>
        <a:spcAft>
          <a:spcPct val="0"/>
        </a:spcAft>
        <a:defRPr sz="2800" b="1">
          <a:solidFill>
            <a:srgbClr val="000066"/>
          </a:solidFill>
          <a:latin typeface="Tahoma" pitchFamily="34" charset="0"/>
        </a:defRPr>
      </a:lvl5pPr>
      <a:lvl6pPr marL="457200" algn="r" rtl="0" eaLnBrk="1" fontAlgn="base" hangingPunct="1">
        <a:spcBef>
          <a:spcPct val="0"/>
        </a:spcBef>
        <a:spcAft>
          <a:spcPct val="0"/>
        </a:spcAft>
        <a:defRPr sz="2800" b="1">
          <a:solidFill>
            <a:srgbClr val="000066"/>
          </a:solidFill>
          <a:latin typeface="Tahoma" pitchFamily="34" charset="0"/>
        </a:defRPr>
      </a:lvl6pPr>
      <a:lvl7pPr marL="914400" algn="r" rtl="0" eaLnBrk="1" fontAlgn="base" hangingPunct="1">
        <a:spcBef>
          <a:spcPct val="0"/>
        </a:spcBef>
        <a:spcAft>
          <a:spcPct val="0"/>
        </a:spcAft>
        <a:defRPr sz="2800" b="1">
          <a:solidFill>
            <a:srgbClr val="000066"/>
          </a:solidFill>
          <a:latin typeface="Tahoma" pitchFamily="34" charset="0"/>
        </a:defRPr>
      </a:lvl7pPr>
      <a:lvl8pPr marL="1371600" algn="r" rtl="0" eaLnBrk="1" fontAlgn="base" hangingPunct="1">
        <a:spcBef>
          <a:spcPct val="0"/>
        </a:spcBef>
        <a:spcAft>
          <a:spcPct val="0"/>
        </a:spcAft>
        <a:defRPr sz="2800" b="1">
          <a:solidFill>
            <a:srgbClr val="000066"/>
          </a:solidFill>
          <a:latin typeface="Tahoma" pitchFamily="34" charset="0"/>
        </a:defRPr>
      </a:lvl8pPr>
      <a:lvl9pPr marL="1828800" algn="r" rtl="0" eaLnBrk="1" fontAlgn="base" hangingPunct="1">
        <a:spcBef>
          <a:spcPct val="0"/>
        </a:spcBef>
        <a:spcAft>
          <a:spcPct val="0"/>
        </a:spcAft>
        <a:defRPr sz="2800" b="1">
          <a:solidFill>
            <a:srgbClr val="000066"/>
          </a:solidFill>
          <a:latin typeface="Tahoma" pitchFamily="34" charset="0"/>
        </a:defRPr>
      </a:lvl9pPr>
    </p:titleStyle>
    <p:bodyStyle>
      <a:lvl1pPr marL="342900" indent="-342900" algn="l" rtl="0" eaLnBrk="1" fontAlgn="base" hangingPunct="1">
        <a:spcBef>
          <a:spcPct val="20000"/>
        </a:spcBef>
        <a:spcAft>
          <a:spcPct val="0"/>
        </a:spcAft>
        <a:buChar char="•"/>
        <a:defRPr sz="2000">
          <a:solidFill>
            <a:srgbClr val="000066"/>
          </a:solidFill>
          <a:latin typeface="+mn-lt"/>
          <a:ea typeface="+mn-ea"/>
          <a:cs typeface="+mn-cs"/>
        </a:defRPr>
      </a:lvl1pPr>
      <a:lvl2pPr marL="742950" indent="-285750" algn="l" rtl="0" eaLnBrk="1" fontAlgn="base" hangingPunct="1">
        <a:spcBef>
          <a:spcPct val="20000"/>
        </a:spcBef>
        <a:spcAft>
          <a:spcPct val="0"/>
        </a:spcAft>
        <a:buChar char="–"/>
        <a:defRPr sz="2000">
          <a:solidFill>
            <a:srgbClr val="000066"/>
          </a:solidFill>
          <a:latin typeface="+mn-lt"/>
        </a:defRPr>
      </a:lvl2pPr>
      <a:lvl3pPr marL="1143000" indent="-228600" algn="l" rtl="0" eaLnBrk="1" fontAlgn="base" hangingPunct="1">
        <a:spcBef>
          <a:spcPct val="20000"/>
        </a:spcBef>
        <a:spcAft>
          <a:spcPct val="0"/>
        </a:spcAft>
        <a:buChar char="•"/>
        <a:defRPr sz="2000">
          <a:solidFill>
            <a:srgbClr val="000066"/>
          </a:solidFill>
          <a:latin typeface="+mn-lt"/>
        </a:defRPr>
      </a:lvl3pPr>
      <a:lvl4pPr marL="1600200" indent="-228600" algn="l" rtl="0" eaLnBrk="1" fontAlgn="base" hangingPunct="1">
        <a:spcBef>
          <a:spcPct val="20000"/>
        </a:spcBef>
        <a:spcAft>
          <a:spcPct val="0"/>
        </a:spcAft>
        <a:buChar char="–"/>
        <a:defRPr sz="2000">
          <a:solidFill>
            <a:srgbClr val="000066"/>
          </a:solidFill>
          <a:latin typeface="+mn-lt"/>
        </a:defRPr>
      </a:lvl4pPr>
      <a:lvl5pPr marL="2057400" indent="-228600" algn="l" rtl="0" eaLnBrk="1" fontAlgn="base" hangingPunct="1">
        <a:spcBef>
          <a:spcPct val="20000"/>
        </a:spcBef>
        <a:spcAft>
          <a:spcPct val="0"/>
        </a:spcAft>
        <a:buChar char="»"/>
        <a:defRPr sz="2000">
          <a:solidFill>
            <a:srgbClr val="000066"/>
          </a:solidFill>
          <a:latin typeface="+mn-lt"/>
        </a:defRPr>
      </a:lvl5pPr>
      <a:lvl6pPr marL="2514600" indent="-228600" algn="l" rtl="0" eaLnBrk="1" fontAlgn="base" hangingPunct="1">
        <a:spcBef>
          <a:spcPct val="20000"/>
        </a:spcBef>
        <a:spcAft>
          <a:spcPct val="0"/>
        </a:spcAft>
        <a:buChar char="»"/>
        <a:defRPr sz="2000">
          <a:solidFill>
            <a:srgbClr val="000066"/>
          </a:solidFill>
          <a:latin typeface="+mn-lt"/>
        </a:defRPr>
      </a:lvl6pPr>
      <a:lvl7pPr marL="2971800" indent="-228600" algn="l" rtl="0" eaLnBrk="1" fontAlgn="base" hangingPunct="1">
        <a:spcBef>
          <a:spcPct val="20000"/>
        </a:spcBef>
        <a:spcAft>
          <a:spcPct val="0"/>
        </a:spcAft>
        <a:buChar char="»"/>
        <a:defRPr sz="2000">
          <a:solidFill>
            <a:srgbClr val="000066"/>
          </a:solidFill>
          <a:latin typeface="+mn-lt"/>
        </a:defRPr>
      </a:lvl7pPr>
      <a:lvl8pPr marL="3429000" indent="-228600" algn="l" rtl="0" eaLnBrk="1" fontAlgn="base" hangingPunct="1">
        <a:spcBef>
          <a:spcPct val="20000"/>
        </a:spcBef>
        <a:spcAft>
          <a:spcPct val="0"/>
        </a:spcAft>
        <a:buChar char="»"/>
        <a:defRPr sz="2000">
          <a:solidFill>
            <a:srgbClr val="000066"/>
          </a:solidFill>
          <a:latin typeface="+mn-lt"/>
        </a:defRPr>
      </a:lvl8pPr>
      <a:lvl9pPr marL="3886200" indent="-228600" algn="l" rtl="0" eaLnBrk="1" fontAlgn="base" hangingPunct="1">
        <a:spcBef>
          <a:spcPct val="20000"/>
        </a:spcBef>
        <a:spcAft>
          <a:spcPct val="0"/>
        </a:spcAft>
        <a:buChar char="»"/>
        <a:defRPr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jovana.nedeljkovic@nbs.rs"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180511"/>
            <a:ext cx="8587680" cy="2339102"/>
          </a:xfrm>
          <a:prstGeom prst="rect">
            <a:avLst/>
          </a:prstGeom>
        </p:spPr>
        <p:txBody>
          <a:bodyPr wrap="square" anchor="ctr">
            <a:spAutoFit/>
          </a:bodyPr>
          <a:lstStyle/>
          <a:p>
            <a:pPr algn="ctr"/>
            <a:r>
              <a:rPr lang="en-US" sz="4400" dirty="0">
                <a:solidFill>
                  <a:schemeClr val="bg1"/>
                </a:solidFill>
              </a:rPr>
              <a:t>The feasibility of using invoice values for merchandise trade in Serbia</a:t>
            </a:r>
          </a:p>
          <a:p>
            <a:pPr algn="ctr"/>
            <a:r>
              <a:rPr lang="en-US" sz="1400" dirty="0">
                <a:solidFill>
                  <a:schemeClr val="bg1"/>
                </a:solidFill>
              </a:rPr>
              <a:t>  </a:t>
            </a:r>
            <a:endParaRPr lang="en-US" sz="4400" dirty="0"/>
          </a:p>
        </p:txBody>
      </p:sp>
      <p:sp>
        <p:nvSpPr>
          <p:cNvPr id="4" name="Title 3"/>
          <p:cNvSpPr>
            <a:spLocks noGrp="1"/>
          </p:cNvSpPr>
          <p:nvPr>
            <p:ph type="ctrTitle"/>
          </p:nvPr>
        </p:nvSpPr>
        <p:spPr>
          <a:xfrm>
            <a:off x="152400" y="5486400"/>
            <a:ext cx="6432698" cy="1120552"/>
          </a:xfrm>
        </p:spPr>
        <p:txBody>
          <a:bodyPr/>
          <a:lstStyle/>
          <a:p>
            <a:r>
              <a:rPr lang="en-US" sz="1800" dirty="0">
                <a:latin typeface="Times New Roman" panose="02020603050405020304" pitchFamily="18" charset="0"/>
                <a:cs typeface="Times New Roman" panose="02020603050405020304" pitchFamily="18" charset="0"/>
              </a:rPr>
              <a:t>Jovana Nedeljković </a:t>
            </a:r>
            <a:br>
              <a:rPr lang="en-US" sz="18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UNECE Geneva, </a:t>
            </a:r>
            <a:r>
              <a:rPr lang="sr-Latn-RS" sz="1800" dirty="0">
                <a:latin typeface="Times New Roman" panose="02020603050405020304" pitchFamily="18" charset="0"/>
                <a:cs typeface="Times New Roman" panose="02020603050405020304" pitchFamily="18" charset="0"/>
              </a:rPr>
              <a:t>17-</a:t>
            </a:r>
            <a:r>
              <a:rPr lang="en-US" sz="1800" dirty="0">
                <a:latin typeface="Times New Roman" panose="02020603050405020304" pitchFamily="18" charset="0"/>
                <a:cs typeface="Times New Roman" panose="02020603050405020304" pitchFamily="18" charset="0"/>
              </a:rPr>
              <a:t>2</a:t>
            </a:r>
            <a:r>
              <a:rPr lang="sr-Latn-RS" sz="1800" dirty="0">
                <a:latin typeface="Times New Roman" panose="02020603050405020304" pitchFamily="18" charset="0"/>
                <a:cs typeface="Times New Roman" panose="02020603050405020304" pitchFamily="18" charset="0"/>
              </a:rPr>
              <a:t>6</a:t>
            </a:r>
            <a:r>
              <a:rPr lang="en-US" sz="1800" dirty="0">
                <a:latin typeface="Times New Roman" panose="02020603050405020304" pitchFamily="18" charset="0"/>
                <a:cs typeface="Times New Roman" panose="02020603050405020304" pitchFamily="18" charset="0"/>
              </a:rPr>
              <a:t> May 2021</a:t>
            </a:r>
            <a:br>
              <a:rPr lang="en-US" sz="18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Meeting of the Group of Experts on National Accounts</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5" name="Subtitle 4"/>
          <p:cNvSpPr>
            <a:spLocks noGrp="1"/>
          </p:cNvSpPr>
          <p:nvPr>
            <p:ph type="subTitle" sz="quarter" idx="1"/>
          </p:nvPr>
        </p:nvSpPr>
        <p:spPr>
          <a:xfrm>
            <a:off x="76200" y="980728"/>
            <a:ext cx="3733800" cy="695672"/>
          </a:xfrm>
        </p:spPr>
        <p:txBody>
          <a:bodyPr/>
          <a:lstStyle/>
          <a:p>
            <a:r>
              <a:rPr lang="en-US" sz="1600" dirty="0">
                <a:solidFill>
                  <a:srgbClr val="81B0C5"/>
                </a:solidFill>
                <a:latin typeface="Times New Roman" panose="02020603050405020304" pitchFamily="18" charset="0"/>
                <a:cs typeface="Times New Roman" panose="02020603050405020304" pitchFamily="18" charset="0"/>
              </a:rPr>
              <a:t>Balance of Payment</a:t>
            </a:r>
            <a:r>
              <a:rPr lang="sr-Latn-RS" sz="1600" dirty="0">
                <a:solidFill>
                  <a:srgbClr val="81B0C5"/>
                </a:solidFill>
                <a:latin typeface="Times New Roman" panose="02020603050405020304" pitchFamily="18" charset="0"/>
                <a:cs typeface="Times New Roman" panose="02020603050405020304" pitchFamily="18" charset="0"/>
              </a:rPr>
              <a:t>s</a:t>
            </a:r>
            <a:r>
              <a:rPr lang="en-US" sz="1600" dirty="0">
                <a:solidFill>
                  <a:srgbClr val="81B0C5"/>
                </a:solidFill>
                <a:latin typeface="Times New Roman" panose="02020603050405020304" pitchFamily="18" charset="0"/>
                <a:cs typeface="Times New Roman" panose="02020603050405020304" pitchFamily="18" charset="0"/>
              </a:rPr>
              <a:t> Statistics</a:t>
            </a:r>
            <a:r>
              <a:rPr lang="sr-Latn-RS" sz="1600" dirty="0">
                <a:solidFill>
                  <a:srgbClr val="81B0C5"/>
                </a:solidFill>
                <a:latin typeface="Times New Roman" panose="02020603050405020304" pitchFamily="18" charset="0"/>
                <a:cs typeface="Times New Roman" panose="02020603050405020304" pitchFamily="18" charset="0"/>
              </a:rPr>
              <a:t> Division</a:t>
            </a:r>
            <a:endParaRPr lang="en-US" sz="1600" dirty="0">
              <a:solidFill>
                <a:srgbClr val="81B0C5"/>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0825" y="2420888"/>
            <a:ext cx="8893175" cy="2016224"/>
          </a:xfrm>
        </p:spPr>
        <p:txBody>
          <a:bodyPr/>
          <a:lstStyle/>
          <a:p>
            <a:pPr marL="0" indent="0" algn="ctr">
              <a:buNone/>
            </a:pPr>
            <a:r>
              <a:rPr lang="en-US" sz="4800" b="1" dirty="0">
                <a:latin typeface="Times New Roman" pitchFamily="18" charset="0"/>
                <a:cs typeface="Times New Roman" pitchFamily="18" charset="0"/>
              </a:rPr>
              <a:t>Thank you for your attention!</a:t>
            </a:r>
            <a:endParaRPr lang="sr-Latn-RS" sz="4800" b="1" dirty="0">
              <a:latin typeface="Times New Roman" pitchFamily="18" charset="0"/>
              <a:cs typeface="Times New Roman" pitchFamily="18" charset="0"/>
            </a:endParaRPr>
          </a:p>
          <a:p>
            <a:pPr marL="0" indent="0" algn="ctr">
              <a:buNone/>
            </a:pPr>
            <a:endParaRPr lang="en-US" sz="2400" b="1" dirty="0">
              <a:solidFill>
                <a:schemeClr val="accent6"/>
              </a:solidFill>
              <a:latin typeface="Times New Roman" pitchFamily="18" charset="0"/>
              <a:cs typeface="Times New Roman" pitchFamily="18" charset="0"/>
              <a:hlinkClick r:id="rId3">
                <a:extLst>
                  <a:ext uri="{A12FA001-AC4F-418D-AE19-62706E023703}">
                    <ahyp:hlinkClr xmlns:ahyp="http://schemas.microsoft.com/office/drawing/2018/hyperlinkcolor" val="tx"/>
                  </a:ext>
                </a:extLst>
              </a:hlinkClick>
            </a:endParaRPr>
          </a:p>
          <a:p>
            <a:pPr marL="0" indent="0" algn="ctr">
              <a:buNone/>
            </a:pPr>
            <a:r>
              <a:rPr lang="en-US" sz="2400" b="1" dirty="0">
                <a:solidFill>
                  <a:schemeClr val="accent6"/>
                </a:solidFill>
                <a:latin typeface="Times New Roman" pitchFamily="18" charset="0"/>
                <a:cs typeface="Times New Roman" pitchFamily="18" charset="0"/>
                <a:hlinkClick r:id="rId3">
                  <a:extLst>
                    <a:ext uri="{A12FA001-AC4F-418D-AE19-62706E023703}">
                      <ahyp:hlinkClr xmlns:ahyp="http://schemas.microsoft.com/office/drawing/2018/hyperlinkcolor" val="tx"/>
                    </a:ext>
                  </a:extLst>
                </a:hlinkClick>
              </a:rPr>
              <a:t>jovana.nedeljkovic@nbs.rs</a:t>
            </a:r>
            <a:r>
              <a:rPr lang="en-US" sz="2400" b="1" dirty="0">
                <a:solidFill>
                  <a:schemeClr val="accent6"/>
                </a:solidFill>
                <a:latin typeface="Times New Roman" pitchFamily="18" charset="0"/>
                <a:cs typeface="Times New Roman" pitchFamily="18" charset="0"/>
              </a:rPr>
              <a:t> </a:t>
            </a:r>
            <a:endParaRPr lang="en-US" dirty="0">
              <a:solidFill>
                <a:schemeClr val="accent6"/>
              </a:solidFill>
            </a:endParaRPr>
          </a:p>
        </p:txBody>
      </p:sp>
    </p:spTree>
    <p:extLst>
      <p:ext uri="{BB962C8B-B14F-4D97-AF65-F5344CB8AC3E}">
        <p14:creationId xmlns:p14="http://schemas.microsoft.com/office/powerpoint/2010/main" val="2197610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533400"/>
            <a:ext cx="9144000" cy="457200"/>
          </a:xfrm>
        </p:spPr>
        <p:txBody>
          <a:bodyPr/>
          <a:lstStyle/>
          <a:p>
            <a:pPr algn="ctr"/>
            <a:r>
              <a:rPr lang="en-US" u="sng" dirty="0">
                <a:latin typeface="+mn-lt"/>
              </a:rPr>
              <a:t>Institutional framework</a:t>
            </a:r>
          </a:p>
        </p:txBody>
      </p:sp>
      <p:sp>
        <p:nvSpPr>
          <p:cNvPr id="4" name="Content Placeholder 3"/>
          <p:cNvSpPr>
            <a:spLocks noGrp="1"/>
          </p:cNvSpPr>
          <p:nvPr>
            <p:ph idx="1"/>
          </p:nvPr>
        </p:nvSpPr>
        <p:spPr>
          <a:xfrm>
            <a:off x="76200" y="1219200"/>
            <a:ext cx="8839200" cy="5486400"/>
          </a:xfrm>
        </p:spPr>
        <p:txBody>
          <a:bodyPr/>
          <a:lstStyle/>
          <a:p>
            <a:pPr algn="just"/>
            <a:endParaRPr lang="en-US" sz="1000" dirty="0"/>
          </a:p>
          <a:p>
            <a:pPr algn="just"/>
            <a:r>
              <a:rPr lang="en-US" dirty="0"/>
              <a:t>Statistical Office of the Republic of Serbia</a:t>
            </a:r>
            <a:r>
              <a:rPr lang="sr-Latn-RS" dirty="0"/>
              <a:t> (</a:t>
            </a:r>
            <a:r>
              <a:rPr lang="en-US" dirty="0"/>
              <a:t>SORS</a:t>
            </a:r>
            <a:r>
              <a:rPr lang="sr-Latn-RS" dirty="0"/>
              <a:t>)</a:t>
            </a:r>
            <a:r>
              <a:rPr lang="en-US" dirty="0"/>
              <a:t>, the National Bank of Serbia (NBS) and the Ministry of Finance</a:t>
            </a:r>
            <a:r>
              <a:rPr lang="sr-Latn-RS" dirty="0"/>
              <a:t> </a:t>
            </a:r>
            <a:r>
              <a:rPr lang="en-US" dirty="0"/>
              <a:t>have a </a:t>
            </a:r>
            <a:r>
              <a:rPr lang="en-US" b="1" dirty="0"/>
              <a:t>Memorandum of Understanding </a:t>
            </a:r>
            <a:r>
              <a:rPr lang="en-US" dirty="0"/>
              <a:t>in the area of macroeconomics and financial statistics.</a:t>
            </a:r>
            <a:endParaRPr lang="sr-Latn-RS" dirty="0"/>
          </a:p>
          <a:p>
            <a:pPr algn="just"/>
            <a:endParaRPr lang="en-US" sz="1000" dirty="0"/>
          </a:p>
          <a:p>
            <a:pPr algn="just"/>
            <a:r>
              <a:rPr lang="en-US" dirty="0"/>
              <a:t>Statistical Office of the Republic of Serbia (</a:t>
            </a:r>
            <a:r>
              <a:rPr lang="en-US" b="1" dirty="0"/>
              <a:t>SORS</a:t>
            </a:r>
            <a:r>
              <a:rPr lang="en-US" dirty="0"/>
              <a:t>) is in charge of</a:t>
            </a:r>
            <a:r>
              <a:rPr lang="sr-Latn-RS" dirty="0"/>
              <a:t> </a:t>
            </a:r>
            <a:r>
              <a:rPr lang="en-US" dirty="0"/>
              <a:t>compilation of </a:t>
            </a:r>
            <a:r>
              <a:rPr lang="en-US" b="1" dirty="0"/>
              <a:t>international merchandise trade statistics (IMTS)</a:t>
            </a:r>
            <a:r>
              <a:rPr lang="sr-Latn-RS" b="1" dirty="0"/>
              <a:t> </a:t>
            </a:r>
            <a:r>
              <a:rPr lang="en-US" b="1" dirty="0"/>
              <a:t>and system of national accounts</a:t>
            </a:r>
            <a:r>
              <a:rPr lang="sr-Latn-RS" b="1" dirty="0"/>
              <a:t> (SNA).</a:t>
            </a:r>
            <a:r>
              <a:rPr lang="en-US" b="1" dirty="0"/>
              <a:t> </a:t>
            </a:r>
            <a:r>
              <a:rPr lang="en-US" dirty="0"/>
              <a:t>The IMTS data are passed on to the BoP division in the NBS. </a:t>
            </a:r>
          </a:p>
          <a:p>
            <a:pPr marL="0" indent="0" algn="just">
              <a:buNone/>
            </a:pPr>
            <a:endParaRPr lang="en-US" sz="1000" dirty="0"/>
          </a:p>
          <a:p>
            <a:pPr algn="just"/>
            <a:r>
              <a:rPr lang="en-US" b="1" dirty="0"/>
              <a:t>Balance of payments (BoP) statistics </a:t>
            </a:r>
            <a:r>
              <a:rPr lang="en-US" dirty="0"/>
              <a:t>as well as </a:t>
            </a:r>
            <a:r>
              <a:rPr lang="en-US" b="1" dirty="0"/>
              <a:t>international trade in services statistics (ITSS)</a:t>
            </a:r>
            <a:r>
              <a:rPr lang="en-US" dirty="0"/>
              <a:t> are compiled by the National Bank of Serbia (</a:t>
            </a:r>
            <a:r>
              <a:rPr lang="en-US" b="1" dirty="0"/>
              <a:t>NBS</a:t>
            </a:r>
            <a:r>
              <a:rPr lang="en-US" dirty="0"/>
              <a:t>). </a:t>
            </a:r>
          </a:p>
          <a:p>
            <a:pPr algn="just"/>
            <a:endParaRPr lang="en-US" sz="1000" dirty="0"/>
          </a:p>
          <a:p>
            <a:pPr algn="just"/>
            <a:r>
              <a:rPr lang="en-US" dirty="0"/>
              <a:t>After </a:t>
            </a:r>
            <a:r>
              <a:rPr lang="en-US" b="1" dirty="0"/>
              <a:t>adjustment</a:t>
            </a:r>
            <a:r>
              <a:rPr lang="en-US" dirty="0"/>
              <a:t>, </a:t>
            </a:r>
            <a:r>
              <a:rPr lang="en-US" b="1" dirty="0"/>
              <a:t>BoP data </a:t>
            </a:r>
            <a:r>
              <a:rPr lang="en-US" dirty="0"/>
              <a:t>on exports and imports of goods are </a:t>
            </a:r>
            <a:r>
              <a:rPr lang="en-US" b="1" dirty="0"/>
              <a:t>used in the national accounts</a:t>
            </a:r>
            <a:r>
              <a:rPr lang="en-US" dirty="0"/>
              <a:t>.</a:t>
            </a:r>
          </a:p>
          <a:p>
            <a:pPr algn="just"/>
            <a:endParaRPr lang="en-US" sz="1000" dirty="0"/>
          </a:p>
          <a:p>
            <a:pPr algn="just"/>
            <a:endParaRPr lang="en-US" dirty="0"/>
          </a:p>
          <a:p>
            <a:pPr algn="just"/>
            <a:endParaRPr lang="en-US" sz="1000" dirty="0"/>
          </a:p>
          <a:p>
            <a:pPr marL="0" indent="0" algn="just">
              <a:buNone/>
            </a:pPr>
            <a:endParaRPr lang="en-US" dirty="0"/>
          </a:p>
        </p:txBody>
      </p:sp>
    </p:spTree>
    <p:extLst>
      <p:ext uri="{BB962C8B-B14F-4D97-AF65-F5344CB8AC3E}">
        <p14:creationId xmlns:p14="http://schemas.microsoft.com/office/powerpoint/2010/main" val="300314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533400"/>
            <a:ext cx="9144000" cy="457200"/>
          </a:xfrm>
        </p:spPr>
        <p:txBody>
          <a:bodyPr/>
          <a:lstStyle/>
          <a:p>
            <a:pPr algn="ctr"/>
            <a:r>
              <a:rPr lang="en-US" u="sng" dirty="0">
                <a:latin typeface="+mn-lt"/>
              </a:rPr>
              <a:t>Data sources</a:t>
            </a:r>
          </a:p>
        </p:txBody>
      </p:sp>
      <p:sp>
        <p:nvSpPr>
          <p:cNvPr id="4" name="Content Placeholder 3"/>
          <p:cNvSpPr>
            <a:spLocks noGrp="1"/>
          </p:cNvSpPr>
          <p:nvPr>
            <p:ph idx="1"/>
          </p:nvPr>
        </p:nvSpPr>
        <p:spPr>
          <a:xfrm>
            <a:off x="76200" y="1295400"/>
            <a:ext cx="8839200" cy="5486400"/>
          </a:xfrm>
        </p:spPr>
        <p:txBody>
          <a:bodyPr/>
          <a:lstStyle/>
          <a:p>
            <a:pPr algn="just">
              <a:buFont typeface="Wingdings" panose="05000000000000000000" pitchFamily="2" charset="2"/>
              <a:buChar char="v"/>
            </a:pPr>
            <a:r>
              <a:rPr lang="en-US" b="1" u="sng" dirty="0"/>
              <a:t>Goods:</a:t>
            </a:r>
          </a:p>
          <a:p>
            <a:pPr algn="just"/>
            <a:endParaRPr lang="en-US" sz="500" dirty="0"/>
          </a:p>
          <a:p>
            <a:pPr algn="just">
              <a:buFont typeface="Arial" panose="020B0604020202020204" pitchFamily="34" charset="0"/>
              <a:buChar char="•"/>
            </a:pPr>
            <a:r>
              <a:rPr lang="en-US" dirty="0"/>
              <a:t>Statistical Office of the Republic of Serbia (SORS) processes data from </a:t>
            </a:r>
            <a:r>
              <a:rPr lang="en-US" b="1" dirty="0"/>
              <a:t>customs declarations</a:t>
            </a:r>
            <a:r>
              <a:rPr lang="en-US" dirty="0"/>
              <a:t> according to IMTS recommendations (General trade system).</a:t>
            </a:r>
          </a:p>
          <a:p>
            <a:pPr marL="0" indent="0" algn="just">
              <a:buNone/>
            </a:pPr>
            <a:endParaRPr lang="en-US" sz="800" dirty="0"/>
          </a:p>
          <a:p>
            <a:pPr algn="just">
              <a:buFont typeface="Wingdings" panose="05000000000000000000" pitchFamily="2" charset="2"/>
              <a:buChar char="v"/>
            </a:pPr>
            <a:r>
              <a:rPr lang="en-US" b="1" u="sng" dirty="0"/>
              <a:t>Services:</a:t>
            </a:r>
          </a:p>
          <a:p>
            <a:pPr algn="just"/>
            <a:endParaRPr lang="en-US" sz="500" b="1" u="sng" dirty="0"/>
          </a:p>
          <a:p>
            <a:pPr algn="just">
              <a:buFont typeface="Arial" panose="020B0604020202020204" pitchFamily="34" charset="0"/>
              <a:buChar char="•"/>
            </a:pPr>
            <a:r>
              <a:rPr lang="en-US" dirty="0"/>
              <a:t>For most services, the main data source is </a:t>
            </a:r>
            <a:r>
              <a:rPr lang="en-US" b="1" dirty="0"/>
              <a:t>ITRS</a:t>
            </a:r>
            <a:r>
              <a:rPr lang="en-US" dirty="0"/>
              <a:t> (International Transaction Reporting System). </a:t>
            </a:r>
            <a:r>
              <a:rPr lang="en-US" b="1" dirty="0"/>
              <a:t>SORS</a:t>
            </a:r>
            <a:r>
              <a:rPr lang="en-US" dirty="0"/>
              <a:t> estimates the </a:t>
            </a:r>
            <a:r>
              <a:rPr lang="en-US" b="1" dirty="0"/>
              <a:t>transport and insurance costs of goods</a:t>
            </a:r>
            <a:r>
              <a:rPr lang="en-US" dirty="0"/>
              <a:t>, according to the terms of delivery, mode of transport and residence of the carriers.</a:t>
            </a:r>
          </a:p>
          <a:p>
            <a:pPr algn="just">
              <a:buFont typeface="Arial" panose="020B0604020202020204" pitchFamily="34" charset="0"/>
              <a:buChar char="•"/>
            </a:pPr>
            <a:endParaRPr lang="en-US" sz="500" dirty="0"/>
          </a:p>
          <a:p>
            <a:pPr algn="just">
              <a:buFont typeface="Arial" panose="020B0604020202020204" pitchFamily="34" charset="0"/>
              <a:buChar char="•"/>
            </a:pPr>
            <a:r>
              <a:rPr lang="en-US" dirty="0"/>
              <a:t>Serbia has a </a:t>
            </a:r>
            <a:r>
              <a:rPr lang="en-US" b="1" dirty="0"/>
              <a:t>closed ITRS system</a:t>
            </a:r>
            <a:r>
              <a:rPr lang="en-US" dirty="0"/>
              <a:t>, which guarantees </a:t>
            </a:r>
            <a:r>
              <a:rPr lang="en-US" b="1" dirty="0"/>
              <a:t>complete</a:t>
            </a:r>
            <a:r>
              <a:rPr lang="en-US" dirty="0"/>
              <a:t> and in principle </a:t>
            </a:r>
            <a:r>
              <a:rPr lang="en-US" b="1" dirty="0"/>
              <a:t>correct information </a:t>
            </a:r>
            <a:r>
              <a:rPr lang="en-US" dirty="0"/>
              <a:t>as well as a good geographical breakdown.</a:t>
            </a:r>
          </a:p>
          <a:p>
            <a:pPr algn="just">
              <a:buFont typeface="Arial" panose="020B0604020202020204" pitchFamily="34" charset="0"/>
              <a:buChar char="•"/>
            </a:pPr>
            <a:endParaRPr lang="en-US" sz="500" dirty="0"/>
          </a:p>
          <a:p>
            <a:pPr algn="just">
              <a:buFont typeface="Arial" panose="020B0604020202020204" pitchFamily="34" charset="0"/>
              <a:buChar char="•"/>
            </a:pPr>
            <a:r>
              <a:rPr lang="en-US" dirty="0"/>
              <a:t>Transactions are disclosed by </a:t>
            </a:r>
            <a:r>
              <a:rPr lang="en-US" b="1" dirty="0"/>
              <a:t>type of service </a:t>
            </a:r>
            <a:r>
              <a:rPr lang="en-US" dirty="0"/>
              <a:t>and </a:t>
            </a:r>
            <a:r>
              <a:rPr lang="en-US" b="1" dirty="0"/>
              <a:t>counterpart country </a:t>
            </a:r>
            <a:r>
              <a:rPr lang="en-US" dirty="0"/>
              <a:t>without threshold. </a:t>
            </a:r>
            <a:r>
              <a:rPr lang="en-US" b="1" dirty="0"/>
              <a:t>Credit</a:t>
            </a:r>
            <a:r>
              <a:rPr lang="en-US" dirty="0"/>
              <a:t> and </a:t>
            </a:r>
            <a:r>
              <a:rPr lang="en-US" b="1" dirty="0"/>
              <a:t>debit</a:t>
            </a:r>
            <a:r>
              <a:rPr lang="en-US" dirty="0"/>
              <a:t> are separately reported.</a:t>
            </a:r>
          </a:p>
          <a:p>
            <a:pPr marL="0" indent="0" algn="just">
              <a:buNone/>
            </a:pPr>
            <a:endParaRPr lang="en-US" sz="1800" dirty="0"/>
          </a:p>
        </p:txBody>
      </p:sp>
    </p:spTree>
    <p:extLst>
      <p:ext uri="{BB962C8B-B14F-4D97-AF65-F5344CB8AC3E}">
        <p14:creationId xmlns:p14="http://schemas.microsoft.com/office/powerpoint/2010/main" val="565260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8944"/>
            <a:ext cx="9144000" cy="504056"/>
          </a:xfrm>
        </p:spPr>
        <p:txBody>
          <a:bodyPr/>
          <a:lstStyle/>
          <a:p>
            <a:pPr algn="ctr"/>
            <a:r>
              <a:rPr lang="en-US" u="sng" dirty="0">
                <a:latin typeface="+mn-lt"/>
              </a:rPr>
              <a:t>Access to invoice values</a:t>
            </a:r>
          </a:p>
        </p:txBody>
      </p:sp>
      <p:sp>
        <p:nvSpPr>
          <p:cNvPr id="3" name="Content Placeholder 2"/>
          <p:cNvSpPr>
            <a:spLocks noGrp="1"/>
          </p:cNvSpPr>
          <p:nvPr>
            <p:ph idx="1"/>
          </p:nvPr>
        </p:nvSpPr>
        <p:spPr>
          <a:xfrm>
            <a:off x="107504" y="1371600"/>
            <a:ext cx="8807896" cy="5257800"/>
          </a:xfrm>
        </p:spPr>
        <p:txBody>
          <a:bodyPr/>
          <a:lstStyle/>
          <a:p>
            <a:pPr algn="just"/>
            <a:r>
              <a:rPr lang="en-US" dirty="0"/>
              <a:t>Actual </a:t>
            </a:r>
            <a:r>
              <a:rPr lang="en-US" b="1" dirty="0"/>
              <a:t>invoice values </a:t>
            </a:r>
            <a:r>
              <a:rPr lang="en-US" dirty="0"/>
              <a:t>for exports and imports of goods are </a:t>
            </a:r>
            <a:r>
              <a:rPr lang="en-US" b="1" dirty="0"/>
              <a:t>available </a:t>
            </a:r>
            <a:r>
              <a:rPr lang="en-US" dirty="0"/>
              <a:t>from</a:t>
            </a:r>
            <a:r>
              <a:rPr lang="en-US" b="1" dirty="0"/>
              <a:t> </a:t>
            </a:r>
            <a:r>
              <a:rPr lang="en-US" dirty="0"/>
              <a:t>External Trade Statistics Division of SORS, which has access to the Customs data at the most detailed level of CN nomenclature.</a:t>
            </a:r>
          </a:p>
          <a:p>
            <a:pPr algn="just"/>
            <a:endParaRPr lang="en-US" sz="800" dirty="0"/>
          </a:p>
          <a:p>
            <a:pPr algn="just"/>
            <a:r>
              <a:rPr lang="en-US" dirty="0"/>
              <a:t>Results of the analysis based on </a:t>
            </a:r>
            <a:r>
              <a:rPr lang="en-US" b="1" dirty="0"/>
              <a:t>customs declarations</a:t>
            </a:r>
            <a:r>
              <a:rPr lang="sr-Latn-RS" b="1" dirty="0"/>
              <a:t> </a:t>
            </a:r>
            <a:r>
              <a:rPr lang="en-US" dirty="0"/>
              <a:t>regarding</a:t>
            </a:r>
            <a:r>
              <a:rPr lang="sr-Latn-RS" dirty="0"/>
              <a:t> </a:t>
            </a:r>
            <a:r>
              <a:rPr lang="en-US" dirty="0"/>
              <a:t>invoiced parities of delivery terms:  </a:t>
            </a:r>
            <a:endParaRPr lang="sr-Latn-RS" dirty="0"/>
          </a:p>
          <a:p>
            <a:pPr algn="just"/>
            <a:endParaRPr lang="en-US" dirty="0"/>
          </a:p>
        </p:txBody>
      </p:sp>
      <p:pic>
        <p:nvPicPr>
          <p:cNvPr id="6" name="Picture 5">
            <a:extLst>
              <a:ext uri="{FF2B5EF4-FFF2-40B4-BE49-F238E27FC236}">
                <a16:creationId xmlns:a16="http://schemas.microsoft.com/office/drawing/2014/main" id="{8937994A-9450-4328-B019-25089F08A6EB}"/>
              </a:ext>
            </a:extLst>
          </p:cNvPr>
          <p:cNvPicPr>
            <a:picLocks noChangeAspect="1"/>
          </p:cNvPicPr>
          <p:nvPr/>
        </p:nvPicPr>
        <p:blipFill rotWithShape="1">
          <a:blip r:embed="rId3"/>
          <a:srcRect b="8772"/>
          <a:stretch/>
        </p:blipFill>
        <p:spPr>
          <a:xfrm>
            <a:off x="1828800" y="3216850"/>
            <a:ext cx="7315200" cy="3641150"/>
          </a:xfrm>
          <a:prstGeom prst="rect">
            <a:avLst/>
          </a:prstGeom>
        </p:spPr>
      </p:pic>
    </p:spTree>
    <p:extLst>
      <p:ext uri="{BB962C8B-B14F-4D97-AF65-F5344CB8AC3E}">
        <p14:creationId xmlns:p14="http://schemas.microsoft.com/office/powerpoint/2010/main" val="3255792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457200"/>
          </a:xfrm>
        </p:spPr>
        <p:txBody>
          <a:bodyPr/>
          <a:lstStyle/>
          <a:p>
            <a:pPr algn="ctr"/>
            <a:r>
              <a:rPr lang="en-US" u="sng" dirty="0">
                <a:latin typeface="+mn-lt"/>
              </a:rPr>
              <a:t>Access to invoice values</a:t>
            </a:r>
            <a:endParaRPr lang="en-US" dirty="0">
              <a:latin typeface="+mn-lt"/>
            </a:endParaRPr>
          </a:p>
        </p:txBody>
      </p:sp>
      <p:sp>
        <p:nvSpPr>
          <p:cNvPr id="3" name="Content Placeholder 2"/>
          <p:cNvSpPr>
            <a:spLocks noGrp="1"/>
          </p:cNvSpPr>
          <p:nvPr>
            <p:ph idx="1"/>
          </p:nvPr>
        </p:nvSpPr>
        <p:spPr>
          <a:xfrm>
            <a:off x="76200" y="1295400"/>
            <a:ext cx="8839200" cy="5334000"/>
          </a:xfrm>
        </p:spPr>
        <p:txBody>
          <a:bodyPr/>
          <a:lstStyle/>
          <a:p>
            <a:pPr>
              <a:buFont typeface="Wingdings" pitchFamily="2" charset="2"/>
              <a:buChar char="v"/>
            </a:pPr>
            <a:r>
              <a:rPr lang="sr-Latn-RS" b="1" u="sng" dirty="0"/>
              <a:t>IMPORTS OF GOODS</a:t>
            </a:r>
          </a:p>
          <a:p>
            <a:pPr marL="0" indent="0">
              <a:buNone/>
            </a:pPr>
            <a:endParaRPr lang="en-US" sz="1000" b="1" u="sng" dirty="0"/>
          </a:p>
          <a:p>
            <a:pPr>
              <a:buNone/>
            </a:pPr>
            <a:endParaRPr lang="en-US" sz="500" dirty="0"/>
          </a:p>
          <a:p>
            <a:pPr>
              <a:buFont typeface="Wingdings" panose="05000000000000000000" pitchFamily="2" charset="2"/>
              <a:buChar char="Ø"/>
            </a:pPr>
            <a:r>
              <a:rPr lang="en-US" b="1" i="1" dirty="0"/>
              <a:t>FOB-type</a:t>
            </a:r>
            <a:r>
              <a:rPr lang="en-US" b="1" dirty="0"/>
              <a:t> </a:t>
            </a:r>
          </a:p>
          <a:p>
            <a:pPr algn="just"/>
            <a:r>
              <a:rPr lang="en-US" dirty="0"/>
              <a:t>Freight and insurance are almost always filled in with </a:t>
            </a:r>
            <a:r>
              <a:rPr lang="en-US" b="1" dirty="0"/>
              <a:t>acceptable quality</a:t>
            </a:r>
            <a:r>
              <a:rPr lang="en-US" dirty="0"/>
              <a:t>.</a:t>
            </a:r>
          </a:p>
          <a:p>
            <a:pPr algn="just"/>
            <a:r>
              <a:rPr lang="en-US" dirty="0"/>
              <a:t>For imports, this information is needed for Customs to check for taxation purposes that freight and insurance, together with the invoiced value, add up to the statistical value for each item.</a:t>
            </a:r>
            <a:endParaRPr lang="sr-Latn-RS" dirty="0"/>
          </a:p>
          <a:p>
            <a:pPr algn="just"/>
            <a:endParaRPr lang="en-US" sz="1800" dirty="0"/>
          </a:p>
          <a:p>
            <a:pPr>
              <a:buFont typeface="Wingdings" panose="05000000000000000000" pitchFamily="2" charset="2"/>
              <a:buChar char="Ø"/>
            </a:pPr>
            <a:r>
              <a:rPr lang="en-GB" b="1" i="1" dirty="0"/>
              <a:t>CIF-type</a:t>
            </a:r>
            <a:r>
              <a:rPr lang="en-GB" b="1" dirty="0"/>
              <a:t> </a:t>
            </a:r>
          </a:p>
          <a:p>
            <a:pPr algn="just"/>
            <a:r>
              <a:rPr lang="en-GB" dirty="0"/>
              <a:t>Freight and insurance are in </a:t>
            </a:r>
            <a:r>
              <a:rPr lang="en-GB" b="1" dirty="0"/>
              <a:t>general not filled </a:t>
            </a:r>
            <a:r>
              <a:rPr lang="en-US" b="1" dirty="0"/>
              <a:t>in</a:t>
            </a:r>
            <a:r>
              <a:rPr lang="en-US" dirty="0"/>
              <a:t>, since </a:t>
            </a:r>
            <a:r>
              <a:rPr lang="en-GB" dirty="0"/>
              <a:t>the invoice values</a:t>
            </a:r>
            <a:r>
              <a:rPr lang="sr-Latn-RS" dirty="0"/>
              <a:t> </a:t>
            </a:r>
            <a:r>
              <a:rPr lang="en-GB" dirty="0"/>
              <a:t>for these delivery terms already include freight and insurance costs, which equals the statistical value being object of taxation.</a:t>
            </a:r>
          </a:p>
          <a:p>
            <a:pPr algn="just"/>
            <a:r>
              <a:rPr lang="en-US" dirty="0"/>
              <a:t>If freight and insurance are filled in, it is done unnecessary and arbitrary, and this </a:t>
            </a:r>
            <a:r>
              <a:rPr lang="en-US" b="1" dirty="0"/>
              <a:t>information is therefore not useful</a:t>
            </a:r>
            <a:r>
              <a:rPr lang="en-US" dirty="0"/>
              <a:t>.</a:t>
            </a:r>
          </a:p>
        </p:txBody>
      </p:sp>
    </p:spTree>
    <p:extLst>
      <p:ext uri="{BB962C8B-B14F-4D97-AF65-F5344CB8AC3E}">
        <p14:creationId xmlns:p14="http://schemas.microsoft.com/office/powerpoint/2010/main" val="2231238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504056"/>
          </a:xfrm>
        </p:spPr>
        <p:txBody>
          <a:bodyPr/>
          <a:lstStyle/>
          <a:p>
            <a:pPr algn="ctr"/>
            <a:r>
              <a:rPr lang="en-US" u="sng" dirty="0">
                <a:latin typeface="+mn-lt"/>
              </a:rPr>
              <a:t>Current adjustments in BoP statistics </a:t>
            </a:r>
          </a:p>
        </p:txBody>
      </p:sp>
      <p:sp>
        <p:nvSpPr>
          <p:cNvPr id="3" name="Content Placeholder 2"/>
          <p:cNvSpPr>
            <a:spLocks noGrp="1"/>
          </p:cNvSpPr>
          <p:nvPr>
            <p:ph idx="1"/>
          </p:nvPr>
        </p:nvSpPr>
        <p:spPr>
          <a:xfrm>
            <a:off x="107504" y="1295400"/>
            <a:ext cx="8807896" cy="5334000"/>
          </a:xfrm>
        </p:spPr>
        <p:txBody>
          <a:bodyPr/>
          <a:lstStyle/>
          <a:p>
            <a:pPr algn="just"/>
            <a:r>
              <a:rPr lang="en-US" dirty="0"/>
              <a:t>For the purpose of adjustments of the following items according to the BPM6 methodology, the </a:t>
            </a:r>
            <a:r>
              <a:rPr lang="en-US" b="1" dirty="0"/>
              <a:t>SORS regularly provides monthly series to the NBS</a:t>
            </a:r>
            <a:r>
              <a:rPr lang="en-US" dirty="0"/>
              <a:t>:</a:t>
            </a:r>
          </a:p>
          <a:p>
            <a:pPr algn="just"/>
            <a:endParaRPr lang="en-US" sz="800" dirty="0"/>
          </a:p>
          <a:p>
            <a:pPr algn="just">
              <a:buFont typeface="Wingdings" panose="05000000000000000000" pitchFamily="2" charset="2"/>
              <a:buChar char="v"/>
            </a:pPr>
            <a:r>
              <a:rPr lang="en-US" b="1" u="sng" dirty="0"/>
              <a:t>Imports of goods according to FOB parity</a:t>
            </a:r>
            <a:r>
              <a:rPr lang="en-US" dirty="0"/>
              <a:t> </a:t>
            </a:r>
          </a:p>
          <a:p>
            <a:pPr marL="400050" lvl="1" indent="0" algn="just">
              <a:buNone/>
            </a:pPr>
            <a:r>
              <a:rPr lang="en-US" dirty="0"/>
              <a:t>SORS provides the </a:t>
            </a:r>
            <a:r>
              <a:rPr lang="en-US" b="1" dirty="0"/>
              <a:t>exports of goods in FOB value</a:t>
            </a:r>
            <a:r>
              <a:rPr lang="en-US" dirty="0"/>
              <a:t>, so </a:t>
            </a:r>
            <a:r>
              <a:rPr lang="en-US" b="1" dirty="0"/>
              <a:t>no adjustment </a:t>
            </a:r>
            <a:r>
              <a:rPr lang="en-US" dirty="0"/>
              <a:t>is needed.</a:t>
            </a:r>
          </a:p>
          <a:p>
            <a:pPr lvl="1" algn="just"/>
            <a:endParaRPr lang="en-US" sz="800" dirty="0"/>
          </a:p>
          <a:p>
            <a:pPr algn="just">
              <a:buFont typeface="Wingdings" panose="05000000000000000000" pitchFamily="2" charset="2"/>
              <a:buChar char="v"/>
            </a:pPr>
            <a:r>
              <a:rPr lang="en-US" b="1" u="sng" dirty="0"/>
              <a:t>Exports and imports of services</a:t>
            </a:r>
          </a:p>
          <a:p>
            <a:pPr marL="400050" lvl="1" indent="0" algn="just">
              <a:buNone/>
            </a:pPr>
            <a:r>
              <a:rPr lang="en-US" dirty="0"/>
              <a:t>Considering that basic </a:t>
            </a:r>
            <a:r>
              <a:rPr lang="en-US" b="1" dirty="0"/>
              <a:t>data source </a:t>
            </a:r>
            <a:r>
              <a:rPr lang="en-US" dirty="0"/>
              <a:t>for transport services is the </a:t>
            </a:r>
            <a:r>
              <a:rPr lang="en-US" b="1" dirty="0"/>
              <a:t>ITRS</a:t>
            </a:r>
            <a:r>
              <a:rPr lang="en-US" dirty="0"/>
              <a:t>, adjustments are required for </a:t>
            </a:r>
            <a:r>
              <a:rPr lang="en-US" b="1" dirty="0"/>
              <a:t>CIF</a:t>
            </a:r>
            <a:r>
              <a:rPr lang="en-US" dirty="0"/>
              <a:t> invoiced exports and imports, in accordance with transporter's residency.</a:t>
            </a:r>
          </a:p>
          <a:p>
            <a:pPr marL="400050" lvl="1" indent="0" algn="just">
              <a:buNone/>
            </a:pPr>
            <a:endParaRPr lang="en-US" sz="800" dirty="0"/>
          </a:p>
          <a:p>
            <a:pPr marL="400050" lvl="1" indent="0" algn="just">
              <a:buNone/>
            </a:pPr>
            <a:r>
              <a:rPr lang="en-US" dirty="0"/>
              <a:t>Estimated transportation and insurance costs by </a:t>
            </a:r>
            <a:r>
              <a:rPr lang="en-US" b="1" dirty="0"/>
              <a:t>terms of delivery</a:t>
            </a:r>
            <a:r>
              <a:rPr lang="sr-Latn-RS" dirty="0"/>
              <a:t>, </a:t>
            </a:r>
            <a:r>
              <a:rPr lang="en-US" b="1" dirty="0"/>
              <a:t>mode of transport </a:t>
            </a:r>
            <a:r>
              <a:rPr lang="en-US" dirty="0"/>
              <a:t>and </a:t>
            </a:r>
            <a:r>
              <a:rPr lang="en-US" b="1" dirty="0"/>
              <a:t>residence of carrier </a:t>
            </a:r>
            <a:r>
              <a:rPr lang="en-US" dirty="0"/>
              <a:t>are provided</a:t>
            </a:r>
            <a:r>
              <a:rPr lang="sr-Latn-RS" dirty="0"/>
              <a:t> </a:t>
            </a:r>
            <a:r>
              <a:rPr lang="en-US" dirty="0"/>
              <a:t>to the NBS together with data for transport and insurance of exports and imports of goods. </a:t>
            </a:r>
          </a:p>
          <a:p>
            <a:pPr marL="400050" lvl="1" indent="0" algn="just">
              <a:buNone/>
            </a:pPr>
            <a:endParaRPr lang="en-GB" dirty="0"/>
          </a:p>
        </p:txBody>
      </p:sp>
    </p:spTree>
    <p:extLst>
      <p:ext uri="{BB962C8B-B14F-4D97-AF65-F5344CB8AC3E}">
        <p14:creationId xmlns:p14="http://schemas.microsoft.com/office/powerpoint/2010/main" val="489139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504056"/>
          </a:xfrm>
        </p:spPr>
        <p:txBody>
          <a:bodyPr/>
          <a:lstStyle/>
          <a:p>
            <a:pPr algn="ctr"/>
            <a:r>
              <a:rPr lang="en-US" u="sng" dirty="0">
                <a:latin typeface="+mn-lt"/>
              </a:rPr>
              <a:t>Current adjustments in BoP statistics </a:t>
            </a:r>
          </a:p>
        </p:txBody>
      </p:sp>
      <p:sp>
        <p:nvSpPr>
          <p:cNvPr id="3" name="Content Placeholder 2"/>
          <p:cNvSpPr>
            <a:spLocks noGrp="1"/>
          </p:cNvSpPr>
          <p:nvPr>
            <p:ph idx="1"/>
          </p:nvPr>
        </p:nvSpPr>
        <p:spPr>
          <a:xfrm>
            <a:off x="107504" y="1371600"/>
            <a:ext cx="8807896" cy="5257800"/>
          </a:xfrm>
        </p:spPr>
        <p:txBody>
          <a:bodyPr/>
          <a:lstStyle/>
          <a:p>
            <a:pPr algn="just"/>
            <a:r>
              <a:rPr lang="en-US" dirty="0"/>
              <a:t>Adjustment of the </a:t>
            </a:r>
            <a:r>
              <a:rPr lang="en-US" b="1" dirty="0"/>
              <a:t>services account of BoP </a:t>
            </a:r>
            <a:r>
              <a:rPr lang="en-US" dirty="0"/>
              <a:t>takes place in case of </a:t>
            </a:r>
            <a:r>
              <a:rPr lang="en-US" b="1" dirty="0"/>
              <a:t>CIF type contract</a:t>
            </a:r>
            <a:r>
              <a:rPr lang="en-US" dirty="0"/>
              <a:t>.</a:t>
            </a:r>
            <a:endParaRPr lang="sr-Latn-RS" dirty="0"/>
          </a:p>
          <a:p>
            <a:pPr algn="just"/>
            <a:endParaRPr lang="en-US" sz="1000" dirty="0"/>
          </a:p>
          <a:p>
            <a:pPr algn="just">
              <a:buFont typeface="Wingdings" panose="05000000000000000000" pitchFamily="2" charset="2"/>
              <a:buChar char="v"/>
            </a:pPr>
            <a:r>
              <a:rPr lang="en-US" b="1" u="sng" dirty="0"/>
              <a:t>Concerning exports of goods:</a:t>
            </a:r>
          </a:p>
          <a:p>
            <a:pPr algn="just"/>
            <a:r>
              <a:rPr lang="en-US" dirty="0"/>
              <a:t>CIF-contract: transport and insurance provided by residents – </a:t>
            </a:r>
            <a:r>
              <a:rPr lang="sr-Latn-RS" dirty="0"/>
              <a:t>are</a:t>
            </a:r>
            <a:r>
              <a:rPr lang="en-US" dirty="0"/>
              <a:t> added to exports of related services. </a:t>
            </a:r>
            <a:r>
              <a:rPr lang="en-US" i="1" dirty="0"/>
              <a:t>(not captured via ITRS)</a:t>
            </a:r>
            <a:endParaRPr lang="sr-Latn-RS" i="1" dirty="0"/>
          </a:p>
          <a:p>
            <a:pPr algn="just"/>
            <a:endParaRPr lang="en-US" sz="800" i="1" dirty="0"/>
          </a:p>
          <a:p>
            <a:pPr algn="just"/>
            <a:r>
              <a:rPr lang="en-US" dirty="0"/>
              <a:t>CIF-contract: transport and insurance provided by non-residents – </a:t>
            </a:r>
            <a:r>
              <a:rPr lang="sr-Latn-RS" dirty="0"/>
              <a:t>are </a:t>
            </a:r>
            <a:r>
              <a:rPr lang="en-US" dirty="0"/>
              <a:t>removed from imports of related services. </a:t>
            </a:r>
            <a:r>
              <a:rPr lang="en-US" i="1" dirty="0"/>
              <a:t>(initially recorded via ITRS)</a:t>
            </a:r>
            <a:endParaRPr lang="sr-Latn-RS" i="1" dirty="0"/>
          </a:p>
          <a:p>
            <a:pPr algn="just"/>
            <a:endParaRPr lang="en-US" sz="1600" dirty="0"/>
          </a:p>
          <a:p>
            <a:pPr algn="just">
              <a:buFont typeface="Wingdings" panose="05000000000000000000" pitchFamily="2" charset="2"/>
              <a:buChar char="v"/>
            </a:pPr>
            <a:r>
              <a:rPr lang="en-US" b="1" u="sng" dirty="0"/>
              <a:t>Concerning imports of goods:</a:t>
            </a:r>
          </a:p>
          <a:p>
            <a:pPr algn="just"/>
            <a:r>
              <a:rPr lang="en-US" dirty="0"/>
              <a:t>CIF-contract: transport and insurance provided by residents – </a:t>
            </a:r>
            <a:r>
              <a:rPr lang="sr-Latn-RS" dirty="0"/>
              <a:t>are </a:t>
            </a:r>
            <a:r>
              <a:rPr lang="en-US" dirty="0"/>
              <a:t>removed from exports of related services. </a:t>
            </a:r>
            <a:r>
              <a:rPr lang="en-US" i="1" dirty="0"/>
              <a:t>(initially recorded via ITRS)</a:t>
            </a:r>
            <a:endParaRPr lang="sr-Latn-RS" i="1" dirty="0"/>
          </a:p>
          <a:p>
            <a:pPr algn="just"/>
            <a:endParaRPr lang="en-US" sz="800" i="1" dirty="0"/>
          </a:p>
          <a:p>
            <a:pPr algn="just"/>
            <a:r>
              <a:rPr lang="en-US" dirty="0"/>
              <a:t>CIF-contract: transport and insurance provided by non-residents – </a:t>
            </a:r>
            <a:r>
              <a:rPr lang="sr-Latn-RS" dirty="0"/>
              <a:t>are </a:t>
            </a:r>
            <a:r>
              <a:rPr lang="en-US" dirty="0"/>
              <a:t>added to imports of related services. </a:t>
            </a:r>
            <a:r>
              <a:rPr lang="en-US" i="1" dirty="0"/>
              <a:t>(not captured via ITRS)</a:t>
            </a:r>
          </a:p>
          <a:p>
            <a:endParaRPr lang="en-US" dirty="0"/>
          </a:p>
        </p:txBody>
      </p:sp>
    </p:spTree>
    <p:extLst>
      <p:ext uri="{BB962C8B-B14F-4D97-AF65-F5344CB8AC3E}">
        <p14:creationId xmlns:p14="http://schemas.microsoft.com/office/powerpoint/2010/main" val="1012593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504056"/>
          </a:xfrm>
        </p:spPr>
        <p:txBody>
          <a:bodyPr/>
          <a:lstStyle/>
          <a:p>
            <a:pPr algn="ctr"/>
            <a:r>
              <a:rPr lang="en-US" u="sng" dirty="0">
                <a:latin typeface="+mn-lt"/>
              </a:rPr>
              <a:t>New method – invoice values</a:t>
            </a:r>
          </a:p>
        </p:txBody>
      </p:sp>
      <p:sp>
        <p:nvSpPr>
          <p:cNvPr id="3" name="Content Placeholder 2"/>
          <p:cNvSpPr>
            <a:spLocks noGrp="1"/>
          </p:cNvSpPr>
          <p:nvPr>
            <p:ph idx="1"/>
          </p:nvPr>
        </p:nvSpPr>
        <p:spPr>
          <a:xfrm>
            <a:off x="107504" y="1295400"/>
            <a:ext cx="8807896" cy="5334000"/>
          </a:xfrm>
        </p:spPr>
        <p:txBody>
          <a:bodyPr/>
          <a:lstStyle/>
          <a:p>
            <a:pPr algn="just">
              <a:buFont typeface="Wingdings" panose="05000000000000000000" pitchFamily="2" charset="2"/>
              <a:buChar char="v"/>
            </a:pPr>
            <a:r>
              <a:rPr lang="en-US" b="1" u="sng" dirty="0"/>
              <a:t>No adjustment is needed for goods account</a:t>
            </a:r>
          </a:p>
          <a:p>
            <a:pPr algn="just">
              <a:buFont typeface="Wingdings" panose="05000000000000000000" pitchFamily="2" charset="2"/>
              <a:buChar char="v"/>
            </a:pPr>
            <a:endParaRPr lang="en-US" sz="1000" b="1" u="sng" dirty="0"/>
          </a:p>
          <a:p>
            <a:pPr algn="just">
              <a:buFont typeface="Wingdings" panose="05000000000000000000" pitchFamily="2" charset="2"/>
              <a:buChar char="v"/>
            </a:pPr>
            <a:r>
              <a:rPr lang="en-US" b="1" u="sng" dirty="0"/>
              <a:t>Freight services</a:t>
            </a:r>
            <a:endParaRPr lang="en-US" sz="800" b="1" u="sng" dirty="0"/>
          </a:p>
          <a:p>
            <a:pPr algn="just"/>
            <a:r>
              <a:rPr lang="en-US" dirty="0"/>
              <a:t>The new method based on invoice value would mean that the compilation of freight transportation would be </a:t>
            </a:r>
            <a:r>
              <a:rPr lang="en-US" b="1" dirty="0"/>
              <a:t>completely excluded from Foreign Trade Statistics (FTS) </a:t>
            </a:r>
            <a:r>
              <a:rPr lang="en-US" dirty="0"/>
              <a:t>as the only information necessary is the </a:t>
            </a:r>
            <a:r>
              <a:rPr lang="en-GB" dirty="0"/>
              <a:t>invoice value from customs or FTS. NBS would need to adjust payments of freight services that are invoiced separately from the goods. </a:t>
            </a:r>
            <a:endParaRPr lang="en-GB" sz="400" dirty="0"/>
          </a:p>
          <a:p>
            <a:pPr algn="just"/>
            <a:r>
              <a:rPr lang="en-US" dirty="0"/>
              <a:t>At the moment, we use </a:t>
            </a:r>
            <a:r>
              <a:rPr lang="en-US" b="1" dirty="0"/>
              <a:t>ITRS</a:t>
            </a:r>
            <a:r>
              <a:rPr lang="en-US" dirty="0"/>
              <a:t> for payments data, but when we launch </a:t>
            </a:r>
            <a:r>
              <a:rPr lang="en-US" b="1" dirty="0"/>
              <a:t>services survey, </a:t>
            </a:r>
            <a:r>
              <a:rPr lang="en-US" dirty="0"/>
              <a:t>we would use data from it, with an explanation that only </a:t>
            </a:r>
            <a:r>
              <a:rPr lang="en-US" b="1" dirty="0"/>
              <a:t>services which are separately invoiced </a:t>
            </a:r>
            <a:r>
              <a:rPr lang="en-US" dirty="0"/>
              <a:t>should be reported.</a:t>
            </a:r>
          </a:p>
          <a:p>
            <a:pPr marL="0" indent="0" algn="just">
              <a:buNone/>
            </a:pPr>
            <a:endParaRPr lang="en-US" sz="1000" dirty="0"/>
          </a:p>
          <a:p>
            <a:pPr algn="just">
              <a:buFont typeface="Wingdings" panose="05000000000000000000" pitchFamily="2" charset="2"/>
              <a:buChar char="v"/>
            </a:pPr>
            <a:r>
              <a:rPr lang="en-US" b="1" u="sng" dirty="0"/>
              <a:t>Insurance services</a:t>
            </a:r>
            <a:endParaRPr lang="en-US" sz="800" dirty="0"/>
          </a:p>
          <a:p>
            <a:pPr algn="just"/>
            <a:r>
              <a:rPr lang="en-US" dirty="0"/>
              <a:t>At the moment we use the </a:t>
            </a:r>
            <a:r>
              <a:rPr lang="en-US" b="1" dirty="0"/>
              <a:t>model to estimate insurance services </a:t>
            </a:r>
            <a:r>
              <a:rPr lang="en-US" dirty="0"/>
              <a:t>based on financial reports of insurance companies and supervisory data. We would need to adjust the model by </a:t>
            </a:r>
            <a:r>
              <a:rPr lang="en-US" b="1" dirty="0"/>
              <a:t>excluding goods insurance.</a:t>
            </a:r>
          </a:p>
        </p:txBody>
      </p:sp>
    </p:spTree>
    <p:extLst>
      <p:ext uri="{BB962C8B-B14F-4D97-AF65-F5344CB8AC3E}">
        <p14:creationId xmlns:p14="http://schemas.microsoft.com/office/powerpoint/2010/main" val="3009359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504056"/>
          </a:xfrm>
        </p:spPr>
        <p:txBody>
          <a:bodyPr/>
          <a:lstStyle/>
          <a:p>
            <a:pPr algn="ctr"/>
            <a:r>
              <a:rPr lang="en-US" u="sng" dirty="0">
                <a:latin typeface="+mn-lt"/>
              </a:rPr>
              <a:t>New method – invoice values</a:t>
            </a:r>
          </a:p>
        </p:txBody>
      </p:sp>
      <p:sp>
        <p:nvSpPr>
          <p:cNvPr id="3" name="Content Placeholder 2"/>
          <p:cNvSpPr>
            <a:spLocks noGrp="1"/>
          </p:cNvSpPr>
          <p:nvPr>
            <p:ph idx="1"/>
          </p:nvPr>
        </p:nvSpPr>
        <p:spPr>
          <a:xfrm>
            <a:off x="107504" y="1447800"/>
            <a:ext cx="8807896" cy="5181600"/>
          </a:xfrm>
        </p:spPr>
        <p:txBody>
          <a:bodyPr/>
          <a:lstStyle/>
          <a:p>
            <a:pPr algn="just">
              <a:buFont typeface="Wingdings" panose="05000000000000000000" pitchFamily="2" charset="2"/>
              <a:buChar char="v"/>
            </a:pPr>
            <a:r>
              <a:rPr lang="en-GB" b="1" u="sng" dirty="0"/>
              <a:t>Arguments in favour of using invoice values</a:t>
            </a:r>
            <a:endParaRPr lang="en-GB" u="sng" dirty="0"/>
          </a:p>
          <a:p>
            <a:pPr algn="just">
              <a:buFont typeface="Wingdings" panose="05000000000000000000" pitchFamily="2" charset="2"/>
              <a:buChar char="v"/>
            </a:pPr>
            <a:endParaRPr lang="en-GB" sz="400" u="sng" dirty="0"/>
          </a:p>
          <a:p>
            <a:pPr algn="just"/>
            <a:r>
              <a:rPr lang="en-GB" b="1" dirty="0"/>
              <a:t>No estimates </a:t>
            </a:r>
            <a:r>
              <a:rPr lang="en-GB" dirty="0"/>
              <a:t>are needed for </a:t>
            </a:r>
            <a:r>
              <a:rPr lang="en-GB" b="1" dirty="0"/>
              <a:t>goods account and for freight services</a:t>
            </a:r>
          </a:p>
          <a:p>
            <a:pPr marL="400050" lvl="1" indent="0" algn="just">
              <a:buNone/>
            </a:pPr>
            <a:r>
              <a:rPr lang="en-GB" dirty="0"/>
              <a:t>e.g. from imports invoice value to estimated CIF value in FTS and then to estimated FOB value for BOP and SNA</a:t>
            </a:r>
          </a:p>
          <a:p>
            <a:pPr algn="just"/>
            <a:r>
              <a:rPr lang="en-US" b="1" dirty="0"/>
              <a:t>Better cross-country comparability</a:t>
            </a:r>
          </a:p>
          <a:p>
            <a:pPr algn="just"/>
            <a:r>
              <a:rPr lang="en-US" dirty="0"/>
              <a:t>Due to less estimations, probably </a:t>
            </a:r>
            <a:r>
              <a:rPr lang="en-US" b="1" dirty="0"/>
              <a:t>lower errors and omissions</a:t>
            </a:r>
          </a:p>
          <a:p>
            <a:pPr algn="just"/>
            <a:r>
              <a:rPr lang="en-US" b="1" dirty="0"/>
              <a:t>Simplified process of compilation</a:t>
            </a:r>
          </a:p>
          <a:p>
            <a:pPr marL="0" indent="0" algn="just">
              <a:buNone/>
            </a:pPr>
            <a:endParaRPr lang="en-GB" sz="1600" dirty="0"/>
          </a:p>
          <a:p>
            <a:pPr algn="just">
              <a:buFont typeface="Wingdings" panose="05000000000000000000" pitchFamily="2" charset="2"/>
              <a:buChar char="v"/>
            </a:pPr>
            <a:r>
              <a:rPr lang="en-GB" b="1" u="sng" dirty="0"/>
              <a:t>Arguments against using invoice values</a:t>
            </a:r>
          </a:p>
          <a:p>
            <a:pPr algn="just">
              <a:buFont typeface="Arial" panose="020B0604020202020204" pitchFamily="34" charset="0"/>
              <a:buChar char="•"/>
            </a:pPr>
            <a:r>
              <a:rPr lang="en-GB" dirty="0"/>
              <a:t>The </a:t>
            </a:r>
            <a:r>
              <a:rPr lang="en-GB" b="1" dirty="0"/>
              <a:t>line between goods and services would be lost</a:t>
            </a:r>
            <a:r>
              <a:rPr lang="en-GB" dirty="0"/>
              <a:t>, but these services which, by this concept, would be included in goods, are connected to trade of goods, so it could be explained to the data users. </a:t>
            </a:r>
          </a:p>
        </p:txBody>
      </p:sp>
    </p:spTree>
    <p:extLst>
      <p:ext uri="{BB962C8B-B14F-4D97-AF65-F5344CB8AC3E}">
        <p14:creationId xmlns:p14="http://schemas.microsoft.com/office/powerpoint/2010/main" val="318571922"/>
      </p:ext>
    </p:extLst>
  </p:cSld>
  <p:clrMapOvr>
    <a:masterClrMapping/>
  </p:clrMapOvr>
</p:sld>
</file>

<file path=ppt/theme/theme1.xml><?xml version="1.0" encoding="utf-8"?>
<a:theme xmlns:a="http://schemas.openxmlformats.org/drawingml/2006/main" name="NBS-master4-en">
  <a:themeElements>
    <a:clrScheme name="NBS-master4-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BS-master4-en">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BS-master4-e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BS-master4-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BS-master4-e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BS-master4-e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BS-master4-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BS-master4-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BS-master4-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85ec44e-1bab-4c0b-9df0-6ba128686fc9">
      <Value>2719</Value>
    </TaxCatchAll>
    <TaxKeywordTaxHTField xmlns="dd774590-caf2-40ff-b04f-1e20d86f2c70">
      <Terms xmlns="http://schemas.microsoft.com/office/infopath/2007/PartnerControls">
        <TermInfo xmlns="http://schemas.microsoft.com/office/infopath/2007/PartnerControls">
          <TermName xmlns="http://schemas.microsoft.com/office/infopath/2007/PartnerControls">[SEC=JAVNO]</TermName>
          <TermId xmlns="http://schemas.microsoft.com/office/infopath/2007/PartnerControls">bb26c3cb-a19d-45ee-aab9-73828af36367</TermId>
        </TermInfo>
      </Terms>
    </TaxKeywordTaxHTFiel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C00F2F1E960B64FAC22A58E2A2AE8B9" ma:contentTypeVersion="28" ma:contentTypeDescription="Create a new document." ma:contentTypeScope="" ma:versionID="0a8509aa548b76e46278baf2e57f4ec8">
  <xsd:schema xmlns:xsd="http://www.w3.org/2001/XMLSchema" xmlns:xs="http://www.w3.org/2001/XMLSchema" xmlns:p="http://schemas.microsoft.com/office/2006/metadata/properties" xmlns:ns2="dd774590-caf2-40ff-b04f-1e20d86f2c70" xmlns:ns3="c39ac8e3-0f08-4b7d-bd41-28055cb5e628" xmlns:ns4="985ec44e-1bab-4c0b-9df0-6ba128686fc9" targetNamespace="http://schemas.microsoft.com/office/2006/metadata/properties" ma:root="true" ma:fieldsID="52760d432b71239b0e9825c1b52a700c" ns2:_="" ns3:_="" ns4:_="">
    <xsd:import namespace="dd774590-caf2-40ff-b04f-1e20d86f2c70"/>
    <xsd:import namespace="c39ac8e3-0f08-4b7d-bd41-28055cb5e628"/>
    <xsd:import namespace="985ec44e-1bab-4c0b-9df0-6ba128686fc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2:SharedWithUsers" minOccurs="0"/>
                <xsd:element ref="ns2:SharedWithDetails" minOccurs="0"/>
                <xsd:element ref="ns3:MediaServiceLocation" minOccurs="0"/>
                <xsd:element ref="ns2:TaxKeywordTaxHTField"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774590-caf2-40ff-b04f-1e20d86f2c70" elementFormDefault="qualified">
    <xsd:import namespace="http://schemas.microsoft.com/office/2006/documentManagement/types"/>
    <xsd:import namespace="http://schemas.microsoft.com/office/infopath/2007/PartnerControls"/>
    <xsd:element name="SharedWithUsers" ma:index="15"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hidden="true" ma:internalName="SharedWithDetails" ma:readOnly="true">
      <xsd:simpleType>
        <xsd:restriction base="dms:Note"/>
      </xsd:simpleType>
    </xsd:element>
    <xsd:element name="TaxKeywordTaxHTField" ma:index="21" nillable="true" ma:taxonomy="true" ma:internalName="TaxKeywordTaxHTField" ma:taxonomyFieldName="TaxKeyword" ma:displayName="Enterprise Keywords" ma:readOnly="false" ma:fieldId="{23f27201-bee3-471e-b2e7-b64fd8b7ca38}" ma:taxonomyMulti="true" ma:sspId="78175662-8596-484a-92c7-351d01561e22"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39ac8e3-0f08-4b7d-bd41-28055cb5e628" elementFormDefault="qualified">
    <xsd:import namespace="http://schemas.microsoft.com/office/2006/documentManagement/types"/>
    <xsd:import namespace="http://schemas.microsoft.com/office/infopath/2007/PartnerControls"/>
    <xsd:element name="MediaServiceMetadata" ma:index="6" nillable="true" ma:displayName="MediaServiceMetadata" ma:hidden="true" ma:internalName="MediaServiceMetadata" ma:readOnly="true">
      <xsd:simpleType>
        <xsd:restriction base="dms:Note"/>
      </xsd:simpleType>
    </xsd:element>
    <xsd:element name="MediaServiceFastMetadata" ma:index="7" nillable="true" ma:displayName="MediaServiceFastMetadata" ma:hidden="true" ma:internalName="MediaServiceFastMetadata" ma:readOnly="true">
      <xsd:simpleType>
        <xsd:restriction base="dms:Note"/>
      </xsd:simpleType>
    </xsd:element>
    <xsd:element name="MediaServiceAutoKeyPoints" ma:index="8" nillable="true" ma:displayName="MediaServiceAutoKeyPoints" ma:hidden="true" ma:internalName="MediaServiceAutoKeyPoints" ma:readOnly="true">
      <xsd:simpleType>
        <xsd:restriction base="dms:Note"/>
      </xsd:simpleType>
    </xsd:element>
    <xsd:element name="MediaServiceKeyPoints" ma:index="9" nillable="true" ma:displayName="KeyPoints" ma:hidden="true" ma:internalName="MediaServiceKeyPoints" ma:readOnly="true">
      <xsd:simpleType>
        <xsd:restriction base="dms:Note"/>
      </xsd:simpleType>
    </xsd:element>
    <xsd:element name="MediaServiceAutoTags" ma:index="10" nillable="true" ma:displayName="Tags" ma:description="" ma:hidden="true" ma:indexed="true" ma:internalName="MediaServiceAutoTags" ma:readOnly="true">
      <xsd:simpleType>
        <xsd:restriction base="dms:Text"/>
      </xsd:simpleType>
    </xsd:element>
    <xsd:element name="MediaServiceOCR" ma:index="11" nillable="true" ma:displayName="Extracted Text" ma:hidden="true" ma:internalName="MediaServiceOCR" ma:readOnly="true">
      <xsd:simpleType>
        <xsd:restriction base="dms:Note"/>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9" nillable="true" ma:displayName="Location" ma:hidden="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e719dce3-84fe-4056-94cd-88c297797000}" ma:internalName="TaxCatchAll" ma:readOnly="false" ma:showField="CatchAllData" ma:web="dd774590-caf2-40ff-b04f-1e20d86f2c7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ma:index="23"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C15C65-83BB-450B-983F-D99E987BB0DC}">
  <ds:schemaRefs>
    <ds:schemaRef ds:uri="http://purl.org/dc/elements/1.1/"/>
    <ds:schemaRef ds:uri="http://purl.org/dc/dcmitype/"/>
    <ds:schemaRef ds:uri="http://purl.org/dc/terms/"/>
    <ds:schemaRef ds:uri="c39ac8e3-0f08-4b7d-bd41-28055cb5e628"/>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985ec44e-1bab-4c0b-9df0-6ba128686fc9"/>
    <ds:schemaRef ds:uri="dd774590-caf2-40ff-b04f-1e20d86f2c70"/>
    <ds:schemaRef ds:uri="http://www.w3.org/XML/1998/namespace"/>
  </ds:schemaRefs>
</ds:datastoreItem>
</file>

<file path=customXml/itemProps2.xml><?xml version="1.0" encoding="utf-8"?>
<ds:datastoreItem xmlns:ds="http://schemas.openxmlformats.org/officeDocument/2006/customXml" ds:itemID="{4899087F-F45D-4A66-8063-590711C40071}">
  <ds:schemaRefs>
    <ds:schemaRef ds:uri="http://schemas.microsoft.com/sharepoint/v3/contenttype/forms"/>
  </ds:schemaRefs>
</ds:datastoreItem>
</file>

<file path=customXml/itemProps3.xml><?xml version="1.0" encoding="utf-8"?>
<ds:datastoreItem xmlns:ds="http://schemas.openxmlformats.org/officeDocument/2006/customXml" ds:itemID="{71D362AA-4BDB-4B42-9532-CB96F1689D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774590-caf2-40ff-b04f-1e20d86f2c70"/>
    <ds:schemaRef ds:uri="c39ac8e3-0f08-4b7d-bd41-28055cb5e628"/>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NBS-master4-en</Template>
  <TotalTime>4525</TotalTime>
  <Words>980</Words>
  <Application>Microsoft Office PowerPoint</Application>
  <PresentationFormat>On-screen Show (4:3)</PresentationFormat>
  <Paragraphs>97</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Tahoma</vt:lpstr>
      <vt:lpstr>Times New Roman</vt:lpstr>
      <vt:lpstr>Wingdings</vt:lpstr>
      <vt:lpstr>NBS-master4-en</vt:lpstr>
      <vt:lpstr>Jovana Nedeljković  UNECE Geneva, 17-26 May 2021 Meeting of the Group of Experts on National Accounts </vt:lpstr>
      <vt:lpstr>Institutional framework</vt:lpstr>
      <vt:lpstr>Data sources</vt:lpstr>
      <vt:lpstr>Access to invoice values</vt:lpstr>
      <vt:lpstr>Access to invoice values</vt:lpstr>
      <vt:lpstr>Current adjustments in BoP statistics </vt:lpstr>
      <vt:lpstr>Current adjustments in BoP statistics </vt:lpstr>
      <vt:lpstr>New method – invoice values</vt:lpstr>
      <vt:lpstr>New method – invoice values</vt:lpstr>
      <vt:lpstr>PowerPoint Presentation</vt:lpstr>
    </vt:vector>
  </TitlesOfParts>
  <Company>Narodna banka Srbije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Jovana Nedeljkovic</dc:creator>
  <cp:keywords> [SEC=JAVNO]</cp:keywords>
  <cp:lastModifiedBy>Oleksandr SVIRCHEVSKYY</cp:lastModifiedBy>
  <cp:revision>466</cp:revision>
  <dcterms:created xsi:type="dcterms:W3CDTF">2016-12-13T14:11:21Z</dcterms:created>
  <dcterms:modified xsi:type="dcterms:W3CDTF">2021-04-30T07:44:07Z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M_ProtectiveMarkingValue_Footer">
    <vt:lpwstr>ЈАВНО</vt:lpwstr>
  </property>
  <property fmtid="{D5CDD505-2E9C-101B-9397-08002B2CF9AE}" pid="3" name="PM_Caveats_Count">
    <vt:lpwstr>0</vt:lpwstr>
  </property>
  <property fmtid="{D5CDD505-2E9C-101B-9397-08002B2CF9AE}" pid="4" name="PM_Originator_Hash_SHA1">
    <vt:lpwstr>74B28EBD2030F4832E823EBB5F75A9983D499261</vt:lpwstr>
  </property>
  <property fmtid="{D5CDD505-2E9C-101B-9397-08002B2CF9AE}" pid="5" name="PM_SecurityClassification">
    <vt:lpwstr>JAVNO</vt:lpwstr>
  </property>
  <property fmtid="{D5CDD505-2E9C-101B-9397-08002B2CF9AE}" pid="6" name="PM_DisplayValueSecClassificationWithQualifier">
    <vt:lpwstr>ЈАВНО</vt:lpwstr>
  </property>
  <property fmtid="{D5CDD505-2E9C-101B-9397-08002B2CF9AE}" pid="7" name="PM_Qualifier">
    <vt:lpwstr/>
  </property>
  <property fmtid="{D5CDD505-2E9C-101B-9397-08002B2CF9AE}" pid="8" name="PM_Hash_SHA1">
    <vt:lpwstr>2CDC7D280866F363E087D1EE3FF6570DF922E3E2</vt:lpwstr>
  </property>
  <property fmtid="{D5CDD505-2E9C-101B-9397-08002B2CF9AE}" pid="9" name="PM_ProtectiveMarkingImage_Header">
    <vt:lpwstr>C:\Program Files\Common Files\janusNET Shared\janusSEAL\Images\DocumentSlashBlue.png</vt:lpwstr>
  </property>
  <property fmtid="{D5CDD505-2E9C-101B-9397-08002B2CF9AE}" pid="10" name="PM_InsertionValue">
    <vt:lpwstr>JAVNO</vt:lpwstr>
  </property>
  <property fmtid="{D5CDD505-2E9C-101B-9397-08002B2CF9AE}" pid="11" name="PM_ProtectiveMarkingValue_Header">
    <vt:lpwstr>ЈАВНО</vt:lpwstr>
  </property>
  <property fmtid="{D5CDD505-2E9C-101B-9397-08002B2CF9AE}" pid="12" name="PM_ProtectiveMarkingImage_Footer">
    <vt:lpwstr>C:\Program Files\Common Files\janusNET Shared\janusSEAL\Images\DocumentSlashBlue.png</vt:lpwstr>
  </property>
  <property fmtid="{D5CDD505-2E9C-101B-9397-08002B2CF9AE}" pid="13" name="PM_Namespace">
    <vt:lpwstr>NBS</vt:lpwstr>
  </property>
  <property fmtid="{D5CDD505-2E9C-101B-9397-08002B2CF9AE}" pid="14" name="PM_Version">
    <vt:lpwstr>v2</vt:lpwstr>
  </property>
  <property fmtid="{D5CDD505-2E9C-101B-9397-08002B2CF9AE}" pid="15" name="PM_Originating_FileId">
    <vt:lpwstr>950426EC2D0A45EF92D48034C0BDA7D8</vt:lpwstr>
  </property>
  <property fmtid="{D5CDD505-2E9C-101B-9397-08002B2CF9AE}" pid="16" name="PM_OriginationTimeStamp">
    <vt:lpwstr>2019-04-23T13:25:59Z</vt:lpwstr>
  </property>
  <property fmtid="{D5CDD505-2E9C-101B-9397-08002B2CF9AE}" pid="17" name="PM_Hash_Version">
    <vt:lpwstr>2016.1</vt:lpwstr>
  </property>
  <property fmtid="{D5CDD505-2E9C-101B-9397-08002B2CF9AE}" pid="18" name="PM_Hash_Salt_Prev">
    <vt:lpwstr>22F56D3A830CC48C11E3E7B6A9FCC672</vt:lpwstr>
  </property>
  <property fmtid="{D5CDD505-2E9C-101B-9397-08002B2CF9AE}" pid="19" name="PM_Hash_Salt">
    <vt:lpwstr>22F56D3A830CC48C11E3E7B6A9FCC672</vt:lpwstr>
  </property>
  <property fmtid="{D5CDD505-2E9C-101B-9397-08002B2CF9AE}" pid="20" name="PM_PrintOutPlacement_PPT">
    <vt:lpwstr/>
  </property>
  <property fmtid="{D5CDD505-2E9C-101B-9397-08002B2CF9AE}" pid="21" name="ContentTypeId">
    <vt:lpwstr>0x010100AC00F2F1E960B64FAC22A58E2A2AE8B9</vt:lpwstr>
  </property>
  <property fmtid="{D5CDD505-2E9C-101B-9397-08002B2CF9AE}" pid="22" name="Order">
    <vt:r8>192400</vt:r8>
  </property>
  <property fmtid="{D5CDD505-2E9C-101B-9397-08002B2CF9AE}" pid="23" name="TaxKeyword">
    <vt:lpwstr>2719;#[SEC=JAVNO]|bb26c3cb-a19d-45ee-aab9-73828af36367</vt:lpwstr>
  </property>
</Properties>
</file>