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notesSlides/notesSlide19.xml" ContentType="application/vnd.openxmlformats-officedocument.presentationml.notesSlide+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5.xml" ContentType="application/vnd.openxmlformats-officedocument.drawingml.chart+xml"/>
  <Override PartName="/ppt/notesSlides/notesSlide23.xml" ContentType="application/vnd.openxmlformats-officedocument.presentationml.notesSlide+xml"/>
  <Override PartName="/ppt/charts/chart6.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7.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1" r:id="rId5"/>
    <p:sldMasterId id="2147483679" r:id="rId6"/>
  </p:sldMasterIdLst>
  <p:notesMasterIdLst>
    <p:notesMasterId r:id="rId37"/>
  </p:notesMasterIdLst>
  <p:handoutMasterIdLst>
    <p:handoutMasterId r:id="rId38"/>
  </p:handoutMasterIdLst>
  <p:sldIdLst>
    <p:sldId id="257" r:id="rId7"/>
    <p:sldId id="283" r:id="rId8"/>
    <p:sldId id="290" r:id="rId9"/>
    <p:sldId id="337" r:id="rId10"/>
    <p:sldId id="333" r:id="rId11"/>
    <p:sldId id="288" r:id="rId12"/>
    <p:sldId id="319" r:id="rId13"/>
    <p:sldId id="348" r:id="rId14"/>
    <p:sldId id="349" r:id="rId15"/>
    <p:sldId id="346" r:id="rId16"/>
    <p:sldId id="350" r:id="rId17"/>
    <p:sldId id="351" r:id="rId18"/>
    <p:sldId id="352" r:id="rId19"/>
    <p:sldId id="353" r:id="rId20"/>
    <p:sldId id="360" r:id="rId21"/>
    <p:sldId id="366" r:id="rId22"/>
    <p:sldId id="368" r:id="rId23"/>
    <p:sldId id="359" r:id="rId24"/>
    <p:sldId id="370" r:id="rId25"/>
    <p:sldId id="369" r:id="rId26"/>
    <p:sldId id="361" r:id="rId27"/>
    <p:sldId id="364" r:id="rId28"/>
    <p:sldId id="363" r:id="rId29"/>
    <p:sldId id="371" r:id="rId30"/>
    <p:sldId id="372" r:id="rId31"/>
    <p:sldId id="362" r:id="rId32"/>
    <p:sldId id="373" r:id="rId33"/>
    <p:sldId id="354" r:id="rId34"/>
    <p:sldId id="355" r:id="rId35"/>
    <p:sldId id="258" r:id="rId36"/>
  </p:sldIdLst>
  <p:sldSz cx="9144000" cy="6858000" type="screen4x3"/>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38">
          <p15:clr>
            <a:srgbClr val="A4A3A4"/>
          </p15:clr>
        </p15:guide>
        <p15:guide id="3" orient="horz" pos="3132">
          <p15:clr>
            <a:srgbClr val="A4A3A4"/>
          </p15:clr>
        </p15:guide>
        <p15:guide id="4"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14" autoAdjust="0"/>
    <p:restoredTop sz="92364" autoAdjust="0"/>
  </p:normalViewPr>
  <p:slideViewPr>
    <p:cSldViewPr>
      <p:cViewPr varScale="1">
        <p:scale>
          <a:sx n="101" d="100"/>
          <a:sy n="101" d="100"/>
        </p:scale>
        <p:origin x="-294" y="-8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1" d="100"/>
          <a:sy n="51" d="100"/>
        </p:scale>
        <p:origin x="-2946" y="-108"/>
      </p:cViewPr>
      <p:guideLst>
        <p:guide orient="horz" pos="3126"/>
        <p:guide pos="2138"/>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Supply</c:v>
                </c:pt>
              </c:strCache>
            </c:strRef>
          </c:tx>
          <c:dPt>
            <c:idx val="0"/>
            <c:bubble3D val="0"/>
            <c:extLst>
              <c:ext xmlns:c16="http://schemas.microsoft.com/office/drawing/2014/chart" uri="{C3380CC4-5D6E-409C-BE32-E72D297353CC}">
                <c16:uniqueId val="{00000000-9B38-45D8-97D6-6911C07F6DFF}"/>
              </c:ext>
            </c:extLst>
          </c:dPt>
          <c:dPt>
            <c:idx val="1"/>
            <c:bubble3D val="0"/>
            <c:extLst>
              <c:ext xmlns:c16="http://schemas.microsoft.com/office/drawing/2014/chart" uri="{C3380CC4-5D6E-409C-BE32-E72D297353CC}">
                <c16:uniqueId val="{00000001-9B38-45D8-97D6-6911C07F6DFF}"/>
              </c:ext>
            </c:extLst>
          </c:dPt>
          <c:dLbls>
            <c:dLbl>
              <c:idx val="0"/>
              <c:layout>
                <c:manualLayout>
                  <c:x val="0.11396118887916788"/>
                  <c:y val="0.1886665370514387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9B38-45D8-97D6-6911C07F6DFF}"/>
                </c:ext>
              </c:extLst>
            </c:dLbl>
            <c:dLbl>
              <c:idx val="1"/>
              <c:layout>
                <c:manualLayout>
                  <c:x val="5.1043671624380282E-2"/>
                  <c:y val="-4.990922725757743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B38-45D8-97D6-6911C07F6DFF}"/>
                </c:ext>
              </c:extLst>
            </c:dLbl>
            <c:dLbl>
              <c:idx val="2"/>
              <c:layout>
                <c:manualLayout>
                  <c:x val="-0.11430616311849907"/>
                  <c:y val="-3.372184235421653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B38-45D8-97D6-6911C07F6DFF}"/>
                </c:ext>
              </c:extLst>
            </c:dLbl>
            <c:dLbl>
              <c:idx val="3"/>
              <c:layout>
                <c:manualLayout>
                  <c:x val="-8.4609215514727332E-2"/>
                  <c:y val="3.741272013547316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B38-45D8-97D6-6911C07F6DFF}"/>
                </c:ext>
              </c:extLst>
            </c:dLbl>
            <c:dLbl>
              <c:idx val="4"/>
              <c:layout>
                <c:manualLayout>
                  <c:x val="-7.8820720326625834E-2"/>
                  <c:y val="5.7586404540909596E-2"/>
                </c:manualLayout>
              </c:layout>
              <c:numFmt formatCode="0.0%" sourceLinked="0"/>
              <c:spPr/>
              <c:txPr>
                <a:bodyPr/>
                <a:lstStyle/>
                <a:p>
                  <a:pPr>
                    <a:defRPr sz="1600" b="1">
                      <a:solidFill>
                        <a:srgbClr val="0070C0"/>
                      </a:solidFill>
                    </a:defRPr>
                  </a:pPr>
                  <a:endParaRPr lang="en-US"/>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9B38-45D8-97D6-6911C07F6DFF}"/>
                </c:ext>
              </c:extLst>
            </c:dLbl>
            <c:dLbl>
              <c:idx val="5"/>
              <c:layout>
                <c:manualLayout>
                  <c:x val="-2.7000826285603189E-2"/>
                  <c:y val="-3.225567529533755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B38-45D8-97D6-6911C07F6DFF}"/>
                </c:ext>
              </c:extLst>
            </c:dLbl>
            <c:dLbl>
              <c:idx val="6"/>
              <c:layout>
                <c:manualLayout>
                  <c:x val="0.11929862933799942"/>
                  <c:y val="-8.478014227375409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9B38-45D8-97D6-6911C07F6DFF}"/>
                </c:ext>
              </c:extLst>
            </c:dLbl>
            <c:dLbl>
              <c:idx val="7"/>
              <c:layout>
                <c:manualLayout>
                  <c:x val="0.3239189024982988"/>
                  <c:y val="1.674813909565604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B38-45D8-97D6-6911C07F6DFF}"/>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9B38-45D8-97D6-6911C07F6DFF}"/>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9B38-45D8-97D6-6911C07F6DFF}"/>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Central government</c:v>
                </c:pt>
                <c:pt idx="1">
                  <c:v>Local government</c:v>
                </c:pt>
                <c:pt idx="2">
                  <c:v>Governmental NPI's</c:v>
                </c:pt>
                <c:pt idx="3">
                  <c:v>NPISH</c:v>
                </c:pt>
                <c:pt idx="4">
                  <c:v>Market producers in education industry</c:v>
                </c:pt>
                <c:pt idx="5">
                  <c:v>Other market producers</c:v>
                </c:pt>
                <c:pt idx="6">
                  <c:v>Imports</c:v>
                </c:pt>
                <c:pt idx="7">
                  <c:v>Taxes less subsidies on products</c:v>
                </c:pt>
              </c:strCache>
            </c:strRef>
          </c:cat>
          <c:val>
            <c:numRef>
              <c:f>Sheet1!$B$2:$B$9</c:f>
              <c:numCache>
                <c:formatCode>#,##0.0</c:formatCode>
                <c:ptCount val="8"/>
                <c:pt idx="0">
                  <c:v>28.3</c:v>
                </c:pt>
                <c:pt idx="1">
                  <c:v>17.7</c:v>
                </c:pt>
                <c:pt idx="2">
                  <c:v>25.3</c:v>
                </c:pt>
                <c:pt idx="3">
                  <c:v>10.5</c:v>
                </c:pt>
                <c:pt idx="4">
                  <c:v>16.100000000000001</c:v>
                </c:pt>
                <c:pt idx="5">
                  <c:v>1</c:v>
                </c:pt>
                <c:pt idx="6">
                  <c:v>1.1000000000000001</c:v>
                </c:pt>
                <c:pt idx="7">
                  <c:v>0.1</c:v>
                </c:pt>
              </c:numCache>
            </c:numRef>
          </c:val>
          <c:extLst>
            <c:ext xmlns:c16="http://schemas.microsoft.com/office/drawing/2014/chart" uri="{C3380CC4-5D6E-409C-BE32-E72D297353CC}">
              <c16:uniqueId val="{0000000A-9B38-45D8-97D6-6911C07F6DFF}"/>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Supply</c:v>
                </c:pt>
              </c:strCache>
            </c:strRef>
          </c:tx>
          <c:dPt>
            <c:idx val="0"/>
            <c:bubble3D val="0"/>
            <c:extLst>
              <c:ext xmlns:c16="http://schemas.microsoft.com/office/drawing/2014/chart" uri="{C3380CC4-5D6E-409C-BE32-E72D297353CC}">
                <c16:uniqueId val="{00000000-89E4-417D-B9C0-10175E8D73ED}"/>
              </c:ext>
            </c:extLst>
          </c:dPt>
          <c:dPt>
            <c:idx val="1"/>
            <c:bubble3D val="0"/>
            <c:extLst>
              <c:ext xmlns:c16="http://schemas.microsoft.com/office/drawing/2014/chart" uri="{C3380CC4-5D6E-409C-BE32-E72D297353CC}">
                <c16:uniqueId val="{00000001-89E4-417D-B9C0-10175E8D73ED}"/>
              </c:ext>
            </c:extLst>
          </c:dPt>
          <c:dLbls>
            <c:dLbl>
              <c:idx val="0"/>
              <c:layout>
                <c:manualLayout>
                  <c:x val="0.16180069505200739"/>
                  <c:y val="0.1886665370514387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89E4-417D-B9C0-10175E8D73ED}"/>
                </c:ext>
              </c:extLst>
            </c:dLbl>
            <c:dLbl>
              <c:idx val="1"/>
              <c:layout>
                <c:manualLayout>
                  <c:x val="4.4870832118207443E-2"/>
                  <c:y val="0.1130987550204859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9E4-417D-B9C0-10175E8D73ED}"/>
                </c:ext>
              </c:extLst>
            </c:dLbl>
            <c:dLbl>
              <c:idx val="2"/>
              <c:layout>
                <c:manualLayout>
                  <c:x val="0.21439754058520463"/>
                  <c:y val="-1.501600832230762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89E4-417D-B9C0-10175E8D73ED}"/>
                </c:ext>
              </c:extLst>
            </c:dLbl>
            <c:dLbl>
              <c:idx val="3"/>
              <c:layout>
                <c:manualLayout>
                  <c:x val="-0.10467094390978905"/>
                  <c:y val="3.741272013547316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9E4-417D-B9C0-10175E8D73ED}"/>
                </c:ext>
              </c:extLst>
            </c:dLbl>
            <c:dLbl>
              <c:idx val="4"/>
              <c:layout>
                <c:manualLayout>
                  <c:x val="-8.3450349956255471E-2"/>
                  <c:y val="9.499807260472746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89E4-417D-B9C0-10175E8D73ED}"/>
                </c:ext>
              </c:extLst>
            </c:dLbl>
            <c:dLbl>
              <c:idx val="5"/>
              <c:layout>
                <c:manualLayout>
                  <c:x val="-0.15817366579177602"/>
                  <c:y val="1.33613100227920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89E4-417D-B9C0-10175E8D73ED}"/>
                </c:ext>
              </c:extLst>
            </c:dLbl>
            <c:dLbl>
              <c:idx val="6"/>
              <c:layout>
                <c:manualLayout>
                  <c:x val="6.3743073782443857E-2"/>
                  <c:y val="-2.684066248531307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89E4-417D-B9C0-10175E8D73ED}"/>
                </c:ext>
              </c:extLst>
            </c:dLbl>
            <c:dLbl>
              <c:idx val="7"/>
              <c:layout>
                <c:manualLayout>
                  <c:x val="0.35323989015261981"/>
                  <c:y val="7.1456706830554161E-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89E4-417D-B9C0-10175E8D73ED}"/>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89E4-417D-B9C0-10175E8D73ED}"/>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89E4-417D-B9C0-10175E8D73ED}"/>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EP0 - Pre-primary education</c:v>
                </c:pt>
                <c:pt idx="1">
                  <c:v>EP1 - Primary education</c:v>
                </c:pt>
                <c:pt idx="2">
                  <c:v>EP2 - Secondary education</c:v>
                </c:pt>
                <c:pt idx="3">
                  <c:v>EP3 - Higher education</c:v>
                </c:pt>
                <c:pt idx="4">
                  <c:v>EP4 - Cultural, sport and recreation education</c:v>
                </c:pt>
                <c:pt idx="5">
                  <c:v>EP5 - Other education and vocational training</c:v>
                </c:pt>
                <c:pt idx="6">
                  <c:v>EP6 - In-house training</c:v>
                </c:pt>
                <c:pt idx="7">
                  <c:v>As. products and admin.expend., not allocated</c:v>
                </c:pt>
              </c:strCache>
            </c:strRef>
          </c:cat>
          <c:val>
            <c:numRef>
              <c:f>Sheet1!$B$2:$B$9</c:f>
              <c:numCache>
                <c:formatCode>#,##0.0</c:formatCode>
                <c:ptCount val="8"/>
                <c:pt idx="0">
                  <c:v>11.8</c:v>
                </c:pt>
                <c:pt idx="1">
                  <c:v>24.4</c:v>
                </c:pt>
                <c:pt idx="2">
                  <c:v>20.3</c:v>
                </c:pt>
                <c:pt idx="3">
                  <c:v>16.899999999999999</c:v>
                </c:pt>
                <c:pt idx="4">
                  <c:v>13.5</c:v>
                </c:pt>
                <c:pt idx="5">
                  <c:v>9</c:v>
                </c:pt>
                <c:pt idx="6">
                  <c:v>1</c:v>
                </c:pt>
                <c:pt idx="7">
                  <c:v>3.1</c:v>
                </c:pt>
              </c:numCache>
            </c:numRef>
          </c:val>
          <c:extLst>
            <c:ext xmlns:c16="http://schemas.microsoft.com/office/drawing/2014/chart" uri="{C3380CC4-5D6E-409C-BE32-E72D297353CC}">
              <c16:uniqueId val="{0000000A-89E4-417D-B9C0-10175E8D73ED}"/>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USE</c:v>
                </c:pt>
              </c:strCache>
            </c:strRef>
          </c:tx>
          <c:dPt>
            <c:idx val="0"/>
            <c:bubble3D val="0"/>
            <c:extLst>
              <c:ext xmlns:c16="http://schemas.microsoft.com/office/drawing/2014/chart" uri="{C3380CC4-5D6E-409C-BE32-E72D297353CC}">
                <c16:uniqueId val="{00000000-D727-48C4-947C-721763A0E05E}"/>
              </c:ext>
            </c:extLst>
          </c:dPt>
          <c:dPt>
            <c:idx val="1"/>
            <c:bubble3D val="0"/>
            <c:extLst>
              <c:ext xmlns:c16="http://schemas.microsoft.com/office/drawing/2014/chart" uri="{C3380CC4-5D6E-409C-BE32-E72D297353CC}">
                <c16:uniqueId val="{00000001-D727-48C4-947C-721763A0E05E}"/>
              </c:ext>
            </c:extLst>
          </c:dPt>
          <c:dLbls>
            <c:dLbl>
              <c:idx val="0"/>
              <c:layout>
                <c:manualLayout>
                  <c:x val="0.11396118887916788"/>
                  <c:y val="0.1886665370514387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727-48C4-947C-721763A0E05E}"/>
                </c:ext>
              </c:extLst>
            </c:dLbl>
            <c:dLbl>
              <c:idx val="1"/>
              <c:layout>
                <c:manualLayout>
                  <c:x val="5.1043671624380282E-2"/>
                  <c:y val="-4.990922725757743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727-48C4-947C-721763A0E05E}"/>
                </c:ext>
              </c:extLst>
            </c:dLbl>
            <c:dLbl>
              <c:idx val="2"/>
              <c:layout>
                <c:manualLayout>
                  <c:x val="-0.11430616311849907"/>
                  <c:y val="-3.372184235421653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D727-48C4-947C-721763A0E05E}"/>
                </c:ext>
              </c:extLst>
            </c:dLbl>
            <c:dLbl>
              <c:idx val="3"/>
              <c:layout>
                <c:manualLayout>
                  <c:x val="-0.12781909205793721"/>
                  <c:y val="-0.1255952621425902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727-48C4-947C-721763A0E05E}"/>
                </c:ext>
              </c:extLst>
            </c:dLbl>
            <c:dLbl>
              <c:idx val="4"/>
              <c:layout>
                <c:manualLayout>
                  <c:x val="-7.8820720326625834E-2"/>
                  <c:y val="5.758640454090959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D727-48C4-947C-721763A0E05E}"/>
                </c:ext>
              </c:extLst>
            </c:dLbl>
            <c:dLbl>
              <c:idx val="5"/>
              <c:layout>
                <c:manualLayout>
                  <c:x val="-0.2137292213473316"/>
                  <c:y val="2.939488205014257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727-48C4-947C-721763A0E05E}"/>
                </c:ext>
              </c:extLst>
            </c:dLbl>
            <c:dLbl>
              <c:idx val="6"/>
              <c:layout>
                <c:manualLayout>
                  <c:x val="0.11929862933799942"/>
                  <c:y val="-8.478014227375409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D727-48C4-947C-721763A0E05E}"/>
                </c:ext>
              </c:extLst>
            </c:dLbl>
            <c:dLbl>
              <c:idx val="7"/>
              <c:layout>
                <c:manualLayout>
                  <c:x val="0.3239189024982988"/>
                  <c:y val="1.674813909565604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D727-48C4-947C-721763A0E05E}"/>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D727-48C4-947C-721763A0E05E}"/>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727-48C4-947C-721763A0E05E}"/>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Sheet1!$A$2:$A$8</c:f>
              <c:strCache>
                <c:ptCount val="7"/>
                <c:pt idx="0">
                  <c:v>Central government</c:v>
                </c:pt>
                <c:pt idx="1">
                  <c:v>Local government</c:v>
                </c:pt>
                <c:pt idx="2">
                  <c:v>Governmental NPI's</c:v>
                </c:pt>
                <c:pt idx="3">
                  <c:v>NPISH</c:v>
                </c:pt>
                <c:pt idx="4">
                  <c:v>Households</c:v>
                </c:pt>
                <c:pt idx="5">
                  <c:v>Intermediate consumption – market producers</c:v>
                </c:pt>
                <c:pt idx="6">
                  <c:v>Exports</c:v>
                </c:pt>
              </c:strCache>
            </c:strRef>
          </c:cat>
          <c:val>
            <c:numRef>
              <c:f>Sheet1!$B$2:$B$8</c:f>
              <c:numCache>
                <c:formatCode>#,##0.0</c:formatCode>
                <c:ptCount val="7"/>
                <c:pt idx="0">
                  <c:v>28.1</c:v>
                </c:pt>
                <c:pt idx="1">
                  <c:v>16.600000000000001</c:v>
                </c:pt>
                <c:pt idx="2">
                  <c:v>18.8</c:v>
                </c:pt>
                <c:pt idx="3">
                  <c:v>3.9</c:v>
                </c:pt>
                <c:pt idx="4">
                  <c:v>31.1</c:v>
                </c:pt>
                <c:pt idx="5">
                  <c:v>1.2</c:v>
                </c:pt>
                <c:pt idx="6">
                  <c:v>0.4</c:v>
                </c:pt>
              </c:numCache>
            </c:numRef>
          </c:val>
          <c:extLst>
            <c:ext xmlns:c16="http://schemas.microsoft.com/office/drawing/2014/chart" uri="{C3380CC4-5D6E-409C-BE32-E72D297353CC}">
              <c16:uniqueId val="{0000000A-D727-48C4-947C-721763A0E05E}"/>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USE_Households</c:v>
                </c:pt>
              </c:strCache>
            </c:strRef>
          </c:tx>
          <c:dPt>
            <c:idx val="0"/>
            <c:bubble3D val="0"/>
            <c:extLst>
              <c:ext xmlns:c16="http://schemas.microsoft.com/office/drawing/2014/chart" uri="{C3380CC4-5D6E-409C-BE32-E72D297353CC}">
                <c16:uniqueId val="{00000000-E3BC-43AA-B1BC-6A51450E431B}"/>
              </c:ext>
            </c:extLst>
          </c:dPt>
          <c:dPt>
            <c:idx val="1"/>
            <c:bubble3D val="0"/>
            <c:extLst>
              <c:ext xmlns:c16="http://schemas.microsoft.com/office/drawing/2014/chart" uri="{C3380CC4-5D6E-409C-BE32-E72D297353CC}">
                <c16:uniqueId val="{00000001-E3BC-43AA-B1BC-6A51450E431B}"/>
              </c:ext>
            </c:extLst>
          </c:dPt>
          <c:dLbls>
            <c:dLbl>
              <c:idx val="0"/>
              <c:layout>
                <c:manualLayout>
                  <c:x val="0.17877600369398269"/>
                  <c:y val="4.169212680072584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E3BC-43AA-B1BC-6A51450E431B}"/>
                </c:ext>
              </c:extLst>
            </c:dLbl>
            <c:dLbl>
              <c:idx val="1"/>
              <c:layout>
                <c:manualLayout>
                  <c:x val="9.1167128414503737E-2"/>
                  <c:y val="0.1692160467018816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3BC-43AA-B1BC-6A51450E431B}"/>
                </c:ext>
              </c:extLst>
            </c:dLbl>
            <c:dLbl>
              <c:idx val="2"/>
              <c:layout>
                <c:manualLayout>
                  <c:x val="5.3644284047827354E-2"/>
                  <c:y val="9.187447186002901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E3BC-43AA-B1BC-6A51450E431B}"/>
                </c:ext>
              </c:extLst>
            </c:dLbl>
            <c:dLbl>
              <c:idx val="3"/>
              <c:layout>
                <c:manualLayout>
                  <c:x val="7.5884490133177801E-2"/>
                  <c:y val="0"/>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3BC-43AA-B1BC-6A51450E431B}"/>
                </c:ext>
              </c:extLst>
            </c:dLbl>
            <c:dLbl>
              <c:idx val="4"/>
              <c:layout>
                <c:manualLayout>
                  <c:x val="-8.3450349956255471E-2"/>
                  <c:y val="9.499807260472746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E3BC-43AA-B1BC-6A51450E431B}"/>
                </c:ext>
              </c:extLst>
            </c:dLbl>
            <c:dLbl>
              <c:idx val="5"/>
              <c:layout>
                <c:manualLayout>
                  <c:x val="-0.15817366579177602"/>
                  <c:y val="1.33613100227920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E3BC-43AA-B1BC-6A51450E431B}"/>
                </c:ext>
              </c:extLst>
            </c:dLbl>
            <c:dLbl>
              <c:idx val="6"/>
              <c:layout>
                <c:manualLayout>
                  <c:x val="6.3743073782443857E-2"/>
                  <c:y val="-2.684066248531307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E3BC-43AA-B1BC-6A51450E431B}"/>
                </c:ext>
              </c:extLst>
            </c:dLbl>
            <c:dLbl>
              <c:idx val="7"/>
              <c:layout>
                <c:manualLayout>
                  <c:x val="0.35323989015261981"/>
                  <c:y val="7.1456706830554161E-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E3BC-43AA-B1BC-6A51450E431B}"/>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E3BC-43AA-B1BC-6A51450E431B}"/>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E3BC-43AA-B1BC-6A51450E431B}"/>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Sheet1!$A$2:$A$8</c:f>
              <c:strCache>
                <c:ptCount val="7"/>
                <c:pt idx="0">
                  <c:v>EP0 - Pre-primary education</c:v>
                </c:pt>
                <c:pt idx="1">
                  <c:v>EP1 - Primary education</c:v>
                </c:pt>
                <c:pt idx="2">
                  <c:v>EP2 - Secondary education</c:v>
                </c:pt>
                <c:pt idx="3">
                  <c:v>EP3 - Higher education</c:v>
                </c:pt>
                <c:pt idx="4">
                  <c:v>EP4 - Cultural, sport and recreation education</c:v>
                </c:pt>
                <c:pt idx="5">
                  <c:v>EP5 - Other education and vocational training</c:v>
                </c:pt>
                <c:pt idx="6">
                  <c:v>As. products and admin.expend., not allocated</c:v>
                </c:pt>
              </c:strCache>
            </c:strRef>
          </c:cat>
          <c:val>
            <c:numRef>
              <c:f>Sheet1!$B$2:$B$8</c:f>
              <c:numCache>
                <c:formatCode>#,##0.0</c:formatCode>
                <c:ptCount val="7"/>
                <c:pt idx="0">
                  <c:v>10.3</c:v>
                </c:pt>
                <c:pt idx="1">
                  <c:v>9.3000000000000007</c:v>
                </c:pt>
                <c:pt idx="2">
                  <c:v>12.8</c:v>
                </c:pt>
                <c:pt idx="3">
                  <c:v>20.7</c:v>
                </c:pt>
                <c:pt idx="4">
                  <c:v>30.1</c:v>
                </c:pt>
                <c:pt idx="5">
                  <c:v>14</c:v>
                </c:pt>
                <c:pt idx="6">
                  <c:v>2.7</c:v>
                </c:pt>
              </c:numCache>
            </c:numRef>
          </c:val>
          <c:extLst>
            <c:ext xmlns:c16="http://schemas.microsoft.com/office/drawing/2014/chart" uri="{C3380CC4-5D6E-409C-BE32-E72D297353CC}">
              <c16:uniqueId val="{0000000A-E3BC-43AA-B1BC-6A51450E431B}"/>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Financing</c:v>
                </c:pt>
              </c:strCache>
            </c:strRef>
          </c:tx>
          <c:dPt>
            <c:idx val="0"/>
            <c:bubble3D val="0"/>
            <c:extLst>
              <c:ext xmlns:c16="http://schemas.microsoft.com/office/drawing/2014/chart" uri="{C3380CC4-5D6E-409C-BE32-E72D297353CC}">
                <c16:uniqueId val="{00000000-D797-474A-8461-98CC6970A5D8}"/>
              </c:ext>
            </c:extLst>
          </c:dPt>
          <c:dPt>
            <c:idx val="1"/>
            <c:bubble3D val="0"/>
            <c:extLst>
              <c:ext xmlns:c16="http://schemas.microsoft.com/office/drawing/2014/chart" uri="{C3380CC4-5D6E-409C-BE32-E72D297353CC}">
                <c16:uniqueId val="{00000001-D797-474A-8461-98CC6970A5D8}"/>
              </c:ext>
            </c:extLst>
          </c:dPt>
          <c:dLbls>
            <c:dLbl>
              <c:idx val="0"/>
              <c:layout>
                <c:manualLayout>
                  <c:x val="9.3899460484106148E-2"/>
                  <c:y val="-0.2282063356596741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797-474A-8461-98CC6970A5D8}"/>
                </c:ext>
              </c:extLst>
            </c:dLbl>
            <c:dLbl>
              <c:idx val="1"/>
              <c:layout>
                <c:manualLayout>
                  <c:x val="5.4130091377466737E-2"/>
                  <c:y val="4.896446691108395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797-474A-8461-98CC6970A5D8}"/>
                </c:ext>
              </c:extLst>
            </c:dLbl>
            <c:dLbl>
              <c:idx val="2"/>
              <c:layout>
                <c:manualLayout>
                  <c:x val="-0.11430616311849907"/>
                  <c:y val="-3.372184235421653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D797-474A-8461-98CC6970A5D8}"/>
                </c:ext>
              </c:extLst>
            </c:dLbl>
            <c:dLbl>
              <c:idx val="3"/>
              <c:layout>
                <c:manualLayout>
                  <c:x val="-0.13862156119373967"/>
                  <c:y val="-0.189729550251992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797-474A-8461-98CC6970A5D8}"/>
                </c:ext>
              </c:extLst>
            </c:dLbl>
            <c:dLbl>
              <c:idx val="4"/>
              <c:layout>
                <c:manualLayout>
                  <c:x val="-0.1065984981044036"/>
                  <c:y val="-3.8756215639339738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D797-474A-8461-98CC6970A5D8}"/>
                </c:ext>
              </c:extLst>
            </c:dLbl>
            <c:dLbl>
              <c:idx val="5"/>
              <c:layout>
                <c:manualLayout>
                  <c:x val="-0.21372922134733158"/>
                  <c:y val="-8.0167860136752481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797-474A-8461-98CC6970A5D8}"/>
                </c:ext>
              </c:extLst>
            </c:dLbl>
            <c:dLbl>
              <c:idx val="6"/>
              <c:layout>
                <c:manualLayout>
                  <c:x val="0.12392825896762905"/>
                  <c:y val="-2.0833122919002266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D797-474A-8461-98CC6970A5D8}"/>
                </c:ext>
              </c:extLst>
            </c:dLbl>
            <c:dLbl>
              <c:idx val="7"/>
              <c:layout>
                <c:manualLayout>
                  <c:x val="0.3239189024982988"/>
                  <c:y val="1.674813909565604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D797-474A-8461-98CC6970A5D8}"/>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D797-474A-8461-98CC6970A5D8}"/>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797-474A-8461-98CC6970A5D8}"/>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Sheet1!$A$2:$A$8</c:f>
              <c:strCache>
                <c:ptCount val="7"/>
                <c:pt idx="0">
                  <c:v>Central government</c:v>
                </c:pt>
                <c:pt idx="1">
                  <c:v>Local government</c:v>
                </c:pt>
                <c:pt idx="2">
                  <c:v>Governmental NPI's</c:v>
                </c:pt>
                <c:pt idx="3">
                  <c:v>NPISH</c:v>
                </c:pt>
                <c:pt idx="4">
                  <c:v>Households</c:v>
                </c:pt>
                <c:pt idx="5">
                  <c:v>Other sectors</c:v>
                </c:pt>
                <c:pt idx="6">
                  <c:v>Rest of the world (exports)</c:v>
                </c:pt>
              </c:strCache>
            </c:strRef>
          </c:cat>
          <c:val>
            <c:numRef>
              <c:f>Sheet1!$B$2:$B$8</c:f>
              <c:numCache>
                <c:formatCode>#,##0.0</c:formatCode>
                <c:ptCount val="7"/>
                <c:pt idx="0">
                  <c:v>57.9</c:v>
                </c:pt>
                <c:pt idx="1">
                  <c:v>9.1999999999999993</c:v>
                </c:pt>
                <c:pt idx="2">
                  <c:v>0.1</c:v>
                </c:pt>
                <c:pt idx="3">
                  <c:v>1.4</c:v>
                </c:pt>
                <c:pt idx="4">
                  <c:v>29.9</c:v>
                </c:pt>
                <c:pt idx="5">
                  <c:v>1.2</c:v>
                </c:pt>
                <c:pt idx="6">
                  <c:v>0.4</c:v>
                </c:pt>
              </c:numCache>
            </c:numRef>
          </c:val>
          <c:extLst>
            <c:ext xmlns:c16="http://schemas.microsoft.com/office/drawing/2014/chart" uri="{C3380CC4-5D6E-409C-BE32-E72D297353CC}">
              <c16:uniqueId val="{0000000A-D797-474A-8461-98CC6970A5D8}"/>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General Government Financing</c:v>
                </c:pt>
              </c:strCache>
            </c:strRef>
          </c:tx>
          <c:dPt>
            <c:idx val="0"/>
            <c:bubble3D val="0"/>
            <c:extLst>
              <c:ext xmlns:c16="http://schemas.microsoft.com/office/drawing/2014/chart" uri="{C3380CC4-5D6E-409C-BE32-E72D297353CC}">
                <c16:uniqueId val="{00000000-5E10-4E4F-AB6F-E370A3B75257}"/>
              </c:ext>
            </c:extLst>
          </c:dPt>
          <c:dPt>
            <c:idx val="1"/>
            <c:bubble3D val="0"/>
            <c:extLst>
              <c:ext xmlns:c16="http://schemas.microsoft.com/office/drawing/2014/chart" uri="{C3380CC4-5D6E-409C-BE32-E72D297353CC}">
                <c16:uniqueId val="{00000001-5E10-4E4F-AB6F-E370A3B75257}"/>
              </c:ext>
            </c:extLst>
          </c:dPt>
          <c:dLbls>
            <c:dLbl>
              <c:idx val="0"/>
              <c:layout>
                <c:manualLayout>
                  <c:x val="0.17877600369398269"/>
                  <c:y val="0.2554730871653991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5E10-4E4F-AB6F-E370A3B75257}"/>
                </c:ext>
              </c:extLst>
            </c:dLbl>
            <c:dLbl>
              <c:idx val="1"/>
              <c:layout>
                <c:manualLayout>
                  <c:x val="9.1167128414503737E-2"/>
                  <c:y val="0.1692160467018816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E10-4E4F-AB6F-E370A3B75257}"/>
                </c:ext>
              </c:extLst>
            </c:dLbl>
            <c:dLbl>
              <c:idx val="2"/>
              <c:layout>
                <c:manualLayout>
                  <c:x val="-9.1417444347234394E-2"/>
                  <c:y val="-1.129924957832968E-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5E10-4E4F-AB6F-E370A3B75257}"/>
                </c:ext>
              </c:extLst>
            </c:dLbl>
            <c:dLbl>
              <c:idx val="3"/>
              <c:layout>
                <c:manualLayout>
                  <c:x val="-8.4609337027316031E-2"/>
                  <c:y val="0.2752429864695168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E10-4E4F-AB6F-E370A3B75257}"/>
                </c:ext>
              </c:extLst>
            </c:dLbl>
            <c:dLbl>
              <c:idx val="4"/>
              <c:layout>
                <c:manualLayout>
                  <c:x val="-0.23314170798094683"/>
                  <c:y val="0.28472867492837495"/>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5E10-4E4F-AB6F-E370A3B75257}"/>
                </c:ext>
              </c:extLst>
            </c:dLbl>
            <c:dLbl>
              <c:idx val="5"/>
              <c:layout>
                <c:manualLayout>
                  <c:x val="-0.10724773986585011"/>
                  <c:y val="1.33613100227920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E10-4E4F-AB6F-E370A3B75257}"/>
                </c:ext>
              </c:extLst>
            </c:dLbl>
            <c:dLbl>
              <c:idx val="6"/>
              <c:layout>
                <c:manualLayout>
                  <c:x val="0.11466899970836979"/>
                  <c:y val="-4.020197250810515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5E10-4E4F-AB6F-E370A3B75257}"/>
                </c:ext>
              </c:extLst>
            </c:dLbl>
            <c:dLbl>
              <c:idx val="7"/>
              <c:layout>
                <c:manualLayout>
                  <c:x val="0.39336334694274327"/>
                  <c:y val="3.010944911844811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5E10-4E4F-AB6F-E370A3B75257}"/>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5E10-4E4F-AB6F-E370A3B75257}"/>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5E10-4E4F-AB6F-E370A3B75257}"/>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EP0 - Pre-primary education</c:v>
                </c:pt>
                <c:pt idx="1">
                  <c:v>EP1 - Primary education</c:v>
                </c:pt>
                <c:pt idx="2">
                  <c:v>EP2 - Secondary education</c:v>
                </c:pt>
                <c:pt idx="3">
                  <c:v>EP3 - Higher education</c:v>
                </c:pt>
                <c:pt idx="4">
                  <c:v>EP4 - Cultural, sport and recreation education</c:v>
                </c:pt>
                <c:pt idx="5">
                  <c:v>EP5 - Other education and vocational training</c:v>
                </c:pt>
                <c:pt idx="6">
                  <c:v>EP6 - In-house training</c:v>
                </c:pt>
                <c:pt idx="7">
                  <c:v>As. products and admin.expend., not allocated</c:v>
                </c:pt>
              </c:strCache>
            </c:strRef>
          </c:cat>
          <c:val>
            <c:numRef>
              <c:f>Sheet1!$B$2:$B$9</c:f>
              <c:numCache>
                <c:formatCode>#,##0.0</c:formatCode>
                <c:ptCount val="8"/>
                <c:pt idx="0">
                  <c:v>13.3</c:v>
                </c:pt>
                <c:pt idx="1">
                  <c:v>34.4</c:v>
                </c:pt>
                <c:pt idx="2">
                  <c:v>27.1</c:v>
                </c:pt>
                <c:pt idx="3">
                  <c:v>13.5</c:v>
                </c:pt>
                <c:pt idx="4">
                  <c:v>4.7</c:v>
                </c:pt>
                <c:pt idx="5">
                  <c:v>2.6</c:v>
                </c:pt>
                <c:pt idx="6">
                  <c:v>1</c:v>
                </c:pt>
                <c:pt idx="7">
                  <c:v>3.4</c:v>
                </c:pt>
              </c:numCache>
            </c:numRef>
          </c:val>
          <c:extLst>
            <c:ext xmlns:c16="http://schemas.microsoft.com/office/drawing/2014/chart" uri="{C3380CC4-5D6E-409C-BE32-E72D297353CC}">
              <c16:uniqueId val="{0000000A-5E10-4E4F-AB6F-E370A3B75257}"/>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30877454554291822"/>
          <c:y val="0.17972119259476221"/>
          <c:w val="0.38151185962865752"/>
          <c:h val="0.75175794643507043"/>
        </c:manualLayout>
      </c:layout>
      <c:pieChart>
        <c:varyColors val="1"/>
        <c:ser>
          <c:idx val="0"/>
          <c:order val="0"/>
          <c:tx>
            <c:strRef>
              <c:f>Sheet1!$B$1</c:f>
              <c:strCache>
                <c:ptCount val="1"/>
                <c:pt idx="0">
                  <c:v>Total current domestic expenditure</c:v>
                </c:pt>
              </c:strCache>
            </c:strRef>
          </c:tx>
          <c:dPt>
            <c:idx val="0"/>
            <c:bubble3D val="0"/>
            <c:extLst>
              <c:ext xmlns:c16="http://schemas.microsoft.com/office/drawing/2014/chart" uri="{C3380CC4-5D6E-409C-BE32-E72D297353CC}">
                <c16:uniqueId val="{00000000-6634-48D6-9DED-0E8701FF0F6A}"/>
              </c:ext>
            </c:extLst>
          </c:dPt>
          <c:dPt>
            <c:idx val="1"/>
            <c:bubble3D val="0"/>
            <c:extLst>
              <c:ext xmlns:c16="http://schemas.microsoft.com/office/drawing/2014/chart" uri="{C3380CC4-5D6E-409C-BE32-E72D297353CC}">
                <c16:uniqueId val="{00000001-6634-48D6-9DED-0E8701FF0F6A}"/>
              </c:ext>
            </c:extLst>
          </c:dPt>
          <c:dLbls>
            <c:dLbl>
              <c:idx val="0"/>
              <c:layout>
                <c:manualLayout>
                  <c:x val="9.0813040731019729E-2"/>
                  <c:y val="-7.766982119831802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6634-48D6-9DED-0E8701FF0F6A}"/>
                </c:ext>
              </c:extLst>
            </c:dLbl>
            <c:dLbl>
              <c:idx val="1"/>
              <c:layout>
                <c:manualLayout>
                  <c:x val="-6.7783488869446892E-2"/>
                  <c:y val="0.10775423101136911"/>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634-48D6-9DED-0E8701FF0F6A}"/>
                </c:ext>
              </c:extLst>
            </c:dLbl>
            <c:dLbl>
              <c:idx val="2"/>
              <c:layout>
                <c:manualLayout>
                  <c:x val="-0.13745431126664723"/>
                  <c:y val="0.17204233199678151"/>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6634-48D6-9DED-0E8701FF0F6A}"/>
                </c:ext>
              </c:extLst>
            </c:dLbl>
            <c:dLbl>
              <c:idx val="3"/>
              <c:layout>
                <c:manualLayout>
                  <c:x val="-0.12781909205793721"/>
                  <c:y val="-2.377702982496894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634-48D6-9DED-0E8701FF0F6A}"/>
                </c:ext>
              </c:extLst>
            </c:dLbl>
            <c:dLbl>
              <c:idx val="4"/>
              <c:layout>
                <c:manualLayout>
                  <c:x val="0.18661137843880626"/>
                  <c:y val="-2.525371760040130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6634-48D6-9DED-0E8701FF0F6A}"/>
                </c:ext>
              </c:extLst>
            </c:dLbl>
            <c:dLbl>
              <c:idx val="5"/>
              <c:layout>
                <c:manualLayout>
                  <c:x val="-0.2137292213473316"/>
                  <c:y val="2.939488205014257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6634-48D6-9DED-0E8701FF0F6A}"/>
                </c:ext>
              </c:extLst>
            </c:dLbl>
            <c:dLbl>
              <c:idx val="6"/>
              <c:layout>
                <c:manualLayout>
                  <c:x val="0.11929862933799942"/>
                  <c:y val="-8.478014227375409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6634-48D6-9DED-0E8701FF0F6A}"/>
                </c:ext>
              </c:extLst>
            </c:dLbl>
            <c:dLbl>
              <c:idx val="7"/>
              <c:layout>
                <c:manualLayout>
                  <c:x val="0.3239189024982988"/>
                  <c:y val="1.6748139095656041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6634-48D6-9DED-0E8701FF0F6A}"/>
                </c:ext>
              </c:extLst>
            </c:dLbl>
            <c:dLbl>
              <c:idx val="8"/>
              <c:layout>
                <c:manualLayout>
                  <c:x val="-7.1034193642461357E-2"/>
                  <c:y val="7.641996007177653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6634-48D6-9DED-0E8701FF0F6A}"/>
                </c:ext>
              </c:extLst>
            </c:dLbl>
            <c:dLbl>
              <c:idx val="9"/>
              <c:layout>
                <c:manualLayout>
                  <c:x val="-0.17063198697385049"/>
                  <c:y val="6.432555473634242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6634-48D6-9DED-0E8701FF0F6A}"/>
                </c:ext>
              </c:extLst>
            </c:dLbl>
            <c:numFmt formatCode="0.0%" sourceLinked="0"/>
            <c:spPr>
              <a:noFill/>
              <a:ln>
                <a:noFill/>
              </a:ln>
              <a:effectLst/>
            </c:spPr>
            <c:txPr>
              <a:bodyPr/>
              <a:lstStyle/>
              <a:p>
                <a:pPr>
                  <a:defRPr sz="1600" b="1">
                    <a:solidFill>
                      <a:srgbClr val="0070C0"/>
                    </a:solidFill>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Sheet1!$A$2:$A$6</c:f>
              <c:strCache>
                <c:ptCount val="5"/>
                <c:pt idx="0">
                  <c:v>Compensation of employees </c:v>
                </c:pt>
                <c:pt idx="1">
                  <c:v>Intermediate consumption </c:v>
                </c:pt>
                <c:pt idx="2">
                  <c:v>Consumption of fixed capital </c:v>
                </c:pt>
                <c:pt idx="3">
                  <c:v>Net taxes on production</c:v>
                </c:pt>
                <c:pt idx="4">
                  <c:v>Operating surplus</c:v>
                </c:pt>
              </c:strCache>
            </c:strRef>
          </c:cat>
          <c:val>
            <c:numRef>
              <c:f>Sheet1!$B$2:$B$6</c:f>
              <c:numCache>
                <c:formatCode>#,##0.0</c:formatCode>
                <c:ptCount val="5"/>
                <c:pt idx="0">
                  <c:v>64.900000000000006</c:v>
                </c:pt>
                <c:pt idx="1">
                  <c:v>25.3</c:v>
                </c:pt>
                <c:pt idx="2">
                  <c:v>4.8</c:v>
                </c:pt>
                <c:pt idx="3">
                  <c:v>4.2</c:v>
                </c:pt>
                <c:pt idx="4">
                  <c:v>0.8</c:v>
                </c:pt>
              </c:numCache>
            </c:numRef>
          </c:val>
          <c:extLst>
            <c:ext xmlns:c16="http://schemas.microsoft.com/office/drawing/2014/chart" uri="{C3380CC4-5D6E-409C-BE32-E72D297353CC}">
              <c16:uniqueId val="{0000000A-6634-48D6-9DED-0E8701FF0F6A}"/>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0" y="1"/>
            <a:ext cx="2950475" cy="497046"/>
          </a:xfrm>
          <a:prstGeom prst="rect">
            <a:avLst/>
          </a:prstGeom>
        </p:spPr>
        <p:txBody>
          <a:bodyPr vert="horz" lIns="91641" tIns="45821" rIns="91641" bIns="45821" rtlCol="0"/>
          <a:lstStyle>
            <a:lvl1pPr algn="l">
              <a:defRPr sz="1200"/>
            </a:lvl1pPr>
          </a:lstStyle>
          <a:p>
            <a:endParaRPr lang="ru-RU"/>
          </a:p>
        </p:txBody>
      </p:sp>
      <p:sp>
        <p:nvSpPr>
          <p:cNvPr id="3" name="מציין מיקום של תאריך 2"/>
          <p:cNvSpPr>
            <a:spLocks noGrp="1"/>
          </p:cNvSpPr>
          <p:nvPr>
            <p:ph type="dt" sz="quarter" idx="1"/>
          </p:nvPr>
        </p:nvSpPr>
        <p:spPr>
          <a:xfrm>
            <a:off x="3856737" y="1"/>
            <a:ext cx="2950475" cy="497046"/>
          </a:xfrm>
          <a:prstGeom prst="rect">
            <a:avLst/>
          </a:prstGeom>
        </p:spPr>
        <p:txBody>
          <a:bodyPr vert="horz" lIns="91641" tIns="45821" rIns="91641" bIns="45821" rtlCol="0"/>
          <a:lstStyle>
            <a:lvl1pPr algn="r">
              <a:defRPr sz="1200"/>
            </a:lvl1pPr>
          </a:lstStyle>
          <a:p>
            <a:fld id="{C2021759-D8BC-4E8B-A020-47E73DCC3E02}" type="datetimeFigureOut">
              <a:rPr lang="ru-RU" smtClean="0"/>
              <a:t>27.04.2021</a:t>
            </a:fld>
            <a:endParaRPr lang="ru-RU"/>
          </a:p>
        </p:txBody>
      </p:sp>
      <p:sp>
        <p:nvSpPr>
          <p:cNvPr id="4" name="מציין מיקום של כותרת תחתונה 3"/>
          <p:cNvSpPr>
            <a:spLocks noGrp="1"/>
          </p:cNvSpPr>
          <p:nvPr>
            <p:ph type="ftr" sz="quarter" idx="2"/>
          </p:nvPr>
        </p:nvSpPr>
        <p:spPr>
          <a:xfrm>
            <a:off x="0" y="9442154"/>
            <a:ext cx="2950475" cy="497046"/>
          </a:xfrm>
          <a:prstGeom prst="rect">
            <a:avLst/>
          </a:prstGeom>
        </p:spPr>
        <p:txBody>
          <a:bodyPr vert="horz" lIns="91641" tIns="45821" rIns="91641" bIns="45821" rtlCol="0" anchor="b"/>
          <a:lstStyle>
            <a:lvl1pPr algn="l">
              <a:defRPr sz="1200"/>
            </a:lvl1pPr>
          </a:lstStyle>
          <a:p>
            <a:endParaRPr lang="ru-RU"/>
          </a:p>
        </p:txBody>
      </p:sp>
      <p:sp>
        <p:nvSpPr>
          <p:cNvPr id="5" name="מציין מיקום של מספר שקופית 4"/>
          <p:cNvSpPr>
            <a:spLocks noGrp="1"/>
          </p:cNvSpPr>
          <p:nvPr>
            <p:ph type="sldNum" sz="quarter" idx="3"/>
          </p:nvPr>
        </p:nvSpPr>
        <p:spPr>
          <a:xfrm>
            <a:off x="3856737" y="9442154"/>
            <a:ext cx="2950475" cy="497046"/>
          </a:xfrm>
          <a:prstGeom prst="rect">
            <a:avLst/>
          </a:prstGeom>
        </p:spPr>
        <p:txBody>
          <a:bodyPr vert="horz" lIns="91641" tIns="45821" rIns="91641" bIns="45821" rtlCol="0" anchor="b"/>
          <a:lstStyle>
            <a:lvl1pPr algn="r">
              <a:defRPr sz="1200"/>
            </a:lvl1pPr>
          </a:lstStyle>
          <a:p>
            <a:fld id="{DE298E34-044B-4443-938C-9EBA797CDFC7}" type="slidenum">
              <a:rPr lang="ru-RU" smtClean="0"/>
              <a:t>‹#›</a:t>
            </a:fld>
            <a:endParaRPr lang="ru-RU"/>
          </a:p>
        </p:txBody>
      </p:sp>
    </p:spTree>
    <p:extLst>
      <p:ext uri="{BB962C8B-B14F-4D97-AF65-F5344CB8AC3E}">
        <p14:creationId xmlns:p14="http://schemas.microsoft.com/office/powerpoint/2010/main" val="34728122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50475" cy="497046"/>
          </a:xfrm>
          <a:prstGeom prst="rect">
            <a:avLst/>
          </a:prstGeom>
        </p:spPr>
        <p:txBody>
          <a:bodyPr vert="horz" lIns="91641" tIns="45821" rIns="91641" bIns="45821" rtlCol="0"/>
          <a:lstStyle>
            <a:lvl1pPr algn="l">
              <a:defRPr sz="1200"/>
            </a:lvl1pPr>
          </a:lstStyle>
          <a:p>
            <a:endParaRPr lang="en-US"/>
          </a:p>
        </p:txBody>
      </p:sp>
      <p:sp>
        <p:nvSpPr>
          <p:cNvPr id="3" name="Date Placeholder 2"/>
          <p:cNvSpPr>
            <a:spLocks noGrp="1"/>
          </p:cNvSpPr>
          <p:nvPr>
            <p:ph type="dt" idx="1"/>
          </p:nvPr>
        </p:nvSpPr>
        <p:spPr>
          <a:xfrm>
            <a:off x="3856737" y="1"/>
            <a:ext cx="2950475" cy="497046"/>
          </a:xfrm>
          <a:prstGeom prst="rect">
            <a:avLst/>
          </a:prstGeom>
        </p:spPr>
        <p:txBody>
          <a:bodyPr vert="horz" lIns="91641" tIns="45821" rIns="91641" bIns="45821" rtlCol="0"/>
          <a:lstStyle>
            <a:lvl1pPr algn="r">
              <a:defRPr sz="1200"/>
            </a:lvl1pPr>
          </a:lstStyle>
          <a:p>
            <a:fld id="{A01D5A01-24D8-499C-AC87-77AEC471C9F4}" type="datetimeFigureOut">
              <a:rPr lang="en-US" smtClean="0"/>
              <a:t>27/04/21</a:t>
            </a:fld>
            <a:endParaRPr lang="en-US"/>
          </a:p>
        </p:txBody>
      </p:sp>
      <p:sp>
        <p:nvSpPr>
          <p:cNvPr id="4" name="Slide Image Placeholder 3"/>
          <p:cNvSpPr>
            <a:spLocks noGrp="1" noRot="1" noChangeAspect="1"/>
          </p:cNvSpPr>
          <p:nvPr>
            <p:ph type="sldImg" idx="2"/>
          </p:nvPr>
        </p:nvSpPr>
        <p:spPr>
          <a:xfrm>
            <a:off x="919163" y="746125"/>
            <a:ext cx="4970462" cy="3727450"/>
          </a:xfrm>
          <a:prstGeom prst="rect">
            <a:avLst/>
          </a:prstGeom>
          <a:noFill/>
          <a:ln w="12700">
            <a:solidFill>
              <a:prstClr val="black"/>
            </a:solidFill>
          </a:ln>
        </p:spPr>
        <p:txBody>
          <a:bodyPr vert="horz" lIns="91641" tIns="45821" rIns="91641" bIns="45821" rtlCol="0" anchor="ctr"/>
          <a:lstStyle/>
          <a:p>
            <a:endParaRPr lang="en-US"/>
          </a:p>
        </p:txBody>
      </p:sp>
      <p:sp>
        <p:nvSpPr>
          <p:cNvPr id="5" name="Notes Placeholder 4"/>
          <p:cNvSpPr>
            <a:spLocks noGrp="1"/>
          </p:cNvSpPr>
          <p:nvPr>
            <p:ph type="body" sz="quarter" idx="3"/>
          </p:nvPr>
        </p:nvSpPr>
        <p:spPr>
          <a:xfrm>
            <a:off x="680879" y="4721939"/>
            <a:ext cx="5447030" cy="4473416"/>
          </a:xfrm>
          <a:prstGeom prst="rect">
            <a:avLst/>
          </a:prstGeom>
        </p:spPr>
        <p:txBody>
          <a:bodyPr vert="horz" lIns="91641" tIns="45821" rIns="91641" bIns="4582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2154"/>
            <a:ext cx="2950475" cy="497046"/>
          </a:xfrm>
          <a:prstGeom prst="rect">
            <a:avLst/>
          </a:prstGeom>
        </p:spPr>
        <p:txBody>
          <a:bodyPr vert="horz" lIns="91641" tIns="45821" rIns="91641" bIns="45821" rtlCol="0" anchor="b"/>
          <a:lstStyle>
            <a:lvl1pPr algn="l">
              <a:defRPr sz="1200"/>
            </a:lvl1pPr>
          </a:lstStyle>
          <a:p>
            <a:endParaRPr lang="en-US"/>
          </a:p>
        </p:txBody>
      </p:sp>
      <p:sp>
        <p:nvSpPr>
          <p:cNvPr id="7" name="Slide Number Placeholder 6"/>
          <p:cNvSpPr>
            <a:spLocks noGrp="1"/>
          </p:cNvSpPr>
          <p:nvPr>
            <p:ph type="sldNum" sz="quarter" idx="5"/>
          </p:nvPr>
        </p:nvSpPr>
        <p:spPr>
          <a:xfrm>
            <a:off x="3856737" y="9442154"/>
            <a:ext cx="2950475" cy="497046"/>
          </a:xfrm>
          <a:prstGeom prst="rect">
            <a:avLst/>
          </a:prstGeom>
        </p:spPr>
        <p:txBody>
          <a:bodyPr vert="horz" lIns="91641" tIns="45821" rIns="91641" bIns="45821" rtlCol="0" anchor="b"/>
          <a:lstStyle>
            <a:lvl1pPr algn="r">
              <a:defRPr sz="1200"/>
            </a:lvl1pPr>
          </a:lstStyle>
          <a:p>
            <a:fld id="{A1B33447-F1CE-4060-83A7-9615A2A5BE80}" type="slidenum">
              <a:rPr lang="en-US" smtClean="0"/>
              <a:t>‹#›</a:t>
            </a:fld>
            <a:endParaRPr lang="en-US"/>
          </a:p>
        </p:txBody>
      </p:sp>
    </p:spTree>
    <p:extLst>
      <p:ext uri="{BB962C8B-B14F-4D97-AF65-F5344CB8AC3E}">
        <p14:creationId xmlns:p14="http://schemas.microsoft.com/office/powerpoint/2010/main" val="36063544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dirty="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cs typeface="Arial" charset="0"/>
              </a:defRPr>
            </a:lvl1pPr>
            <a:lvl2pPr marL="744584" indent="-286379">
              <a:defRPr sz="1200">
                <a:solidFill>
                  <a:schemeClr val="tx1"/>
                </a:solidFill>
                <a:latin typeface="Calibri" pitchFamily="34" charset="0"/>
                <a:cs typeface="Arial" charset="0"/>
              </a:defRPr>
            </a:lvl2pPr>
            <a:lvl3pPr marL="1145515" indent="-229103">
              <a:defRPr sz="1200">
                <a:solidFill>
                  <a:schemeClr val="tx1"/>
                </a:solidFill>
                <a:latin typeface="Calibri" pitchFamily="34" charset="0"/>
                <a:cs typeface="Arial" charset="0"/>
              </a:defRPr>
            </a:lvl3pPr>
            <a:lvl4pPr marL="1603720" indent="-229103">
              <a:defRPr sz="1200">
                <a:solidFill>
                  <a:schemeClr val="tx1"/>
                </a:solidFill>
                <a:latin typeface="Calibri" pitchFamily="34" charset="0"/>
                <a:cs typeface="Arial" charset="0"/>
              </a:defRPr>
            </a:lvl4pPr>
            <a:lvl5pPr marL="2061926" indent="-229103">
              <a:defRPr sz="1200">
                <a:solidFill>
                  <a:schemeClr val="tx1"/>
                </a:solidFill>
                <a:latin typeface="Calibri" pitchFamily="34" charset="0"/>
                <a:cs typeface="Arial" charset="0"/>
              </a:defRPr>
            </a:lvl5pPr>
            <a:lvl6pPr marL="2520132" indent="-229103" eaLnBrk="0" fontAlgn="base" hangingPunct="0">
              <a:spcBef>
                <a:spcPct val="30000"/>
              </a:spcBef>
              <a:spcAft>
                <a:spcPct val="0"/>
              </a:spcAft>
              <a:defRPr sz="1200">
                <a:solidFill>
                  <a:schemeClr val="tx1"/>
                </a:solidFill>
                <a:latin typeface="Calibri" pitchFamily="34" charset="0"/>
                <a:cs typeface="Arial" charset="0"/>
              </a:defRPr>
            </a:lvl6pPr>
            <a:lvl7pPr marL="2978338" indent="-229103" eaLnBrk="0" fontAlgn="base" hangingPunct="0">
              <a:spcBef>
                <a:spcPct val="30000"/>
              </a:spcBef>
              <a:spcAft>
                <a:spcPct val="0"/>
              </a:spcAft>
              <a:defRPr sz="1200">
                <a:solidFill>
                  <a:schemeClr val="tx1"/>
                </a:solidFill>
                <a:latin typeface="Calibri" pitchFamily="34" charset="0"/>
                <a:cs typeface="Arial" charset="0"/>
              </a:defRPr>
            </a:lvl7pPr>
            <a:lvl8pPr marL="3436544" indent="-229103" eaLnBrk="0" fontAlgn="base" hangingPunct="0">
              <a:spcBef>
                <a:spcPct val="30000"/>
              </a:spcBef>
              <a:spcAft>
                <a:spcPct val="0"/>
              </a:spcAft>
              <a:defRPr sz="1200">
                <a:solidFill>
                  <a:schemeClr val="tx1"/>
                </a:solidFill>
                <a:latin typeface="Calibri" pitchFamily="34" charset="0"/>
                <a:cs typeface="Arial" charset="0"/>
              </a:defRPr>
            </a:lvl8pPr>
            <a:lvl9pPr marL="3894750" indent="-229103" eaLnBrk="0" fontAlgn="base" hangingPunct="0">
              <a:spcBef>
                <a:spcPct val="30000"/>
              </a:spcBef>
              <a:spcAft>
                <a:spcPct val="0"/>
              </a:spcAft>
              <a:defRPr sz="1200">
                <a:solidFill>
                  <a:schemeClr val="tx1"/>
                </a:solidFill>
                <a:latin typeface="Calibri" pitchFamily="34" charset="0"/>
                <a:cs typeface="Arial" charset="0"/>
              </a:defRPr>
            </a:lvl9pPr>
          </a:lstStyle>
          <a:p>
            <a:fld id="{4AF9DC24-F340-4211-9BA8-5EC6108F5293}" type="slidenum">
              <a:rPr lang="he-IL" altLang="en-US" smtClean="0"/>
              <a:pPr/>
              <a:t>1</a:t>
            </a:fld>
            <a:endParaRPr lang="he-IL" altLang="en-US"/>
          </a:p>
        </p:txBody>
      </p:sp>
    </p:spTree>
    <p:extLst>
      <p:ext uri="{BB962C8B-B14F-4D97-AF65-F5344CB8AC3E}">
        <p14:creationId xmlns:p14="http://schemas.microsoft.com/office/powerpoint/2010/main" val="724480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10</a:t>
            </a:fld>
            <a:endParaRPr lang="en-US"/>
          </a:p>
        </p:txBody>
      </p:sp>
    </p:spTree>
    <p:extLst>
      <p:ext uri="{BB962C8B-B14F-4D97-AF65-F5344CB8AC3E}">
        <p14:creationId xmlns:p14="http://schemas.microsoft.com/office/powerpoint/2010/main" val="1000862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11</a:t>
            </a:fld>
            <a:endParaRPr lang="en-US"/>
          </a:p>
        </p:txBody>
      </p:sp>
    </p:spTree>
    <p:extLst>
      <p:ext uri="{BB962C8B-B14F-4D97-AF65-F5344CB8AC3E}">
        <p14:creationId xmlns:p14="http://schemas.microsoft.com/office/powerpoint/2010/main" val="1000862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12</a:t>
            </a:fld>
            <a:endParaRPr lang="en-US"/>
          </a:p>
        </p:txBody>
      </p:sp>
    </p:spTree>
    <p:extLst>
      <p:ext uri="{BB962C8B-B14F-4D97-AF65-F5344CB8AC3E}">
        <p14:creationId xmlns:p14="http://schemas.microsoft.com/office/powerpoint/2010/main" val="197615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13</a:t>
            </a:fld>
            <a:endParaRPr lang="en-US"/>
          </a:p>
        </p:txBody>
      </p:sp>
    </p:spTree>
    <p:extLst>
      <p:ext uri="{BB962C8B-B14F-4D97-AF65-F5344CB8AC3E}">
        <p14:creationId xmlns:p14="http://schemas.microsoft.com/office/powerpoint/2010/main" val="9393069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14</a:t>
            </a:fld>
            <a:endParaRPr lang="en-US"/>
          </a:p>
        </p:txBody>
      </p:sp>
    </p:spTree>
    <p:extLst>
      <p:ext uri="{BB962C8B-B14F-4D97-AF65-F5344CB8AC3E}">
        <p14:creationId xmlns:p14="http://schemas.microsoft.com/office/powerpoint/2010/main" val="939306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9756BFE9-CF60-49E7-9DB1-46EB52517A2F}" type="slidenum">
              <a:rPr lang="he-IL" smtClean="0"/>
              <a:t>16</a:t>
            </a:fld>
            <a:endParaRPr lang="he-IL"/>
          </a:p>
        </p:txBody>
      </p:sp>
    </p:spTree>
    <p:extLst>
      <p:ext uri="{BB962C8B-B14F-4D97-AF65-F5344CB8AC3E}">
        <p14:creationId xmlns:p14="http://schemas.microsoft.com/office/powerpoint/2010/main" val="42713916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9756BFE9-CF60-49E7-9DB1-46EB52517A2F}" type="slidenum">
              <a:rPr lang="he-IL" smtClean="0"/>
              <a:t>17</a:t>
            </a:fld>
            <a:endParaRPr lang="he-IL"/>
          </a:p>
        </p:txBody>
      </p:sp>
    </p:spTree>
    <p:extLst>
      <p:ext uri="{BB962C8B-B14F-4D97-AF65-F5344CB8AC3E}">
        <p14:creationId xmlns:p14="http://schemas.microsoft.com/office/powerpoint/2010/main" val="42713916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A1B33447-F1CE-4060-83A7-9615A2A5BE80}" type="slidenum">
              <a:rPr lang="en-US" smtClean="0"/>
              <a:t>18</a:t>
            </a:fld>
            <a:endParaRPr lang="en-US"/>
          </a:p>
        </p:txBody>
      </p:sp>
    </p:spTree>
    <p:extLst>
      <p:ext uri="{BB962C8B-B14F-4D97-AF65-F5344CB8AC3E}">
        <p14:creationId xmlns:p14="http://schemas.microsoft.com/office/powerpoint/2010/main" val="4045194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9756BFE9-CF60-49E7-9DB1-46EB52517A2F}" type="slidenum">
              <a:rPr lang="he-IL" smtClean="0">
                <a:solidFill>
                  <a:prstClr val="black"/>
                </a:solidFill>
              </a:rPr>
              <a:pPr/>
              <a:t>19</a:t>
            </a:fld>
            <a:endParaRPr lang="he-IL">
              <a:solidFill>
                <a:prstClr val="black"/>
              </a:solidFill>
            </a:endParaRPr>
          </a:p>
        </p:txBody>
      </p:sp>
    </p:spTree>
    <p:extLst>
      <p:ext uri="{BB962C8B-B14F-4D97-AF65-F5344CB8AC3E}">
        <p14:creationId xmlns:p14="http://schemas.microsoft.com/office/powerpoint/2010/main" val="4271391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9756BFE9-CF60-49E7-9DB1-46EB52517A2F}" type="slidenum">
              <a:rPr lang="he-IL" smtClean="0">
                <a:solidFill>
                  <a:prstClr val="black"/>
                </a:solidFill>
              </a:rPr>
              <a:pPr/>
              <a:t>20</a:t>
            </a:fld>
            <a:endParaRPr lang="he-IL">
              <a:solidFill>
                <a:prstClr val="black"/>
              </a:solidFill>
            </a:endParaRPr>
          </a:p>
        </p:txBody>
      </p:sp>
    </p:spTree>
    <p:extLst>
      <p:ext uri="{BB962C8B-B14F-4D97-AF65-F5344CB8AC3E}">
        <p14:creationId xmlns:p14="http://schemas.microsoft.com/office/powerpoint/2010/main" val="4271391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a:p>
            <a:pPr marL="229103" indent="-229103">
              <a:buFont typeface="+mj-lt"/>
              <a:buAutoNum type="arabicPeriod"/>
            </a:pPr>
            <a:endParaRPr lang="ru-RU" dirty="0"/>
          </a:p>
          <a:p>
            <a:pPr marL="229103" indent="-229103">
              <a:buFont typeface="+mj-lt"/>
              <a:buAutoNum type="arabicPeriod"/>
            </a:pPr>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2</a:t>
            </a:fld>
            <a:endParaRPr lang="en-US"/>
          </a:p>
        </p:txBody>
      </p:sp>
    </p:spTree>
    <p:extLst>
      <p:ext uri="{BB962C8B-B14F-4D97-AF65-F5344CB8AC3E}">
        <p14:creationId xmlns:p14="http://schemas.microsoft.com/office/powerpoint/2010/main" val="9393069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A1B33447-F1CE-4060-83A7-9615A2A5BE80}" type="slidenum">
              <a:rPr lang="en-US" smtClean="0"/>
              <a:t>21</a:t>
            </a:fld>
            <a:endParaRPr lang="en-US"/>
          </a:p>
        </p:txBody>
      </p:sp>
    </p:spTree>
    <p:extLst>
      <p:ext uri="{BB962C8B-B14F-4D97-AF65-F5344CB8AC3E}">
        <p14:creationId xmlns:p14="http://schemas.microsoft.com/office/powerpoint/2010/main" val="3105093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A1B33447-F1CE-4060-83A7-9615A2A5BE80}" type="slidenum">
              <a:rPr lang="en-US" smtClean="0"/>
              <a:t>22</a:t>
            </a:fld>
            <a:endParaRPr lang="en-US"/>
          </a:p>
        </p:txBody>
      </p:sp>
    </p:spTree>
    <p:extLst>
      <p:ext uri="{BB962C8B-B14F-4D97-AF65-F5344CB8AC3E}">
        <p14:creationId xmlns:p14="http://schemas.microsoft.com/office/powerpoint/2010/main" val="3239253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9756BFE9-CF60-49E7-9DB1-46EB52517A2F}" type="slidenum">
              <a:rPr lang="he-IL" smtClean="0">
                <a:solidFill>
                  <a:prstClr val="black"/>
                </a:solidFill>
              </a:rPr>
              <a:pPr/>
              <a:t>24</a:t>
            </a:fld>
            <a:endParaRPr lang="he-IL">
              <a:solidFill>
                <a:prstClr val="black"/>
              </a:solidFill>
            </a:endParaRPr>
          </a:p>
        </p:txBody>
      </p:sp>
    </p:spTree>
    <p:extLst>
      <p:ext uri="{BB962C8B-B14F-4D97-AF65-F5344CB8AC3E}">
        <p14:creationId xmlns:p14="http://schemas.microsoft.com/office/powerpoint/2010/main" val="42713916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9756BFE9-CF60-49E7-9DB1-46EB52517A2F}" type="slidenum">
              <a:rPr lang="he-IL" smtClean="0">
                <a:solidFill>
                  <a:prstClr val="black"/>
                </a:solidFill>
              </a:rPr>
              <a:pPr/>
              <a:t>25</a:t>
            </a:fld>
            <a:endParaRPr lang="he-IL">
              <a:solidFill>
                <a:prstClr val="black"/>
              </a:solidFill>
            </a:endParaRPr>
          </a:p>
        </p:txBody>
      </p:sp>
    </p:spTree>
    <p:extLst>
      <p:ext uri="{BB962C8B-B14F-4D97-AF65-F5344CB8AC3E}">
        <p14:creationId xmlns:p14="http://schemas.microsoft.com/office/powerpoint/2010/main" val="42713916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A1B33447-F1CE-4060-83A7-9615A2A5BE80}" type="slidenum">
              <a:rPr lang="en-US" smtClean="0"/>
              <a:t>26</a:t>
            </a:fld>
            <a:endParaRPr lang="en-US"/>
          </a:p>
        </p:txBody>
      </p:sp>
    </p:spTree>
    <p:extLst>
      <p:ext uri="{BB962C8B-B14F-4D97-AF65-F5344CB8AC3E}">
        <p14:creationId xmlns:p14="http://schemas.microsoft.com/office/powerpoint/2010/main" val="2516165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9756BFE9-CF60-49E7-9DB1-46EB52517A2F}" type="slidenum">
              <a:rPr lang="he-IL" smtClean="0">
                <a:solidFill>
                  <a:prstClr val="black"/>
                </a:solidFill>
              </a:rPr>
              <a:pPr/>
              <a:t>27</a:t>
            </a:fld>
            <a:endParaRPr lang="he-IL">
              <a:solidFill>
                <a:prstClr val="black"/>
              </a:solidFill>
            </a:endParaRPr>
          </a:p>
        </p:txBody>
      </p:sp>
    </p:spTree>
    <p:extLst>
      <p:ext uri="{BB962C8B-B14F-4D97-AF65-F5344CB8AC3E}">
        <p14:creationId xmlns:p14="http://schemas.microsoft.com/office/powerpoint/2010/main" val="42713916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28</a:t>
            </a:fld>
            <a:endParaRPr lang="en-US"/>
          </a:p>
        </p:txBody>
      </p:sp>
    </p:spTree>
    <p:extLst>
      <p:ext uri="{BB962C8B-B14F-4D97-AF65-F5344CB8AC3E}">
        <p14:creationId xmlns:p14="http://schemas.microsoft.com/office/powerpoint/2010/main" val="10008624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29</a:t>
            </a:fld>
            <a:endParaRPr lang="en-US"/>
          </a:p>
        </p:txBody>
      </p:sp>
    </p:spTree>
    <p:extLst>
      <p:ext uri="{BB962C8B-B14F-4D97-AF65-F5344CB8AC3E}">
        <p14:creationId xmlns:p14="http://schemas.microsoft.com/office/powerpoint/2010/main" val="10008624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cs typeface="Arial" charset="0"/>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cs typeface="Arial" charset="0"/>
              </a:defRPr>
            </a:lvl1pPr>
            <a:lvl2pPr marL="744584" indent="-286379">
              <a:defRPr sz="1200">
                <a:solidFill>
                  <a:schemeClr val="tx1"/>
                </a:solidFill>
                <a:latin typeface="Calibri" pitchFamily="34" charset="0"/>
                <a:cs typeface="Arial" charset="0"/>
              </a:defRPr>
            </a:lvl2pPr>
            <a:lvl3pPr marL="1145515" indent="-229103">
              <a:defRPr sz="1200">
                <a:solidFill>
                  <a:schemeClr val="tx1"/>
                </a:solidFill>
                <a:latin typeface="Calibri" pitchFamily="34" charset="0"/>
                <a:cs typeface="Arial" charset="0"/>
              </a:defRPr>
            </a:lvl3pPr>
            <a:lvl4pPr marL="1603720" indent="-229103">
              <a:defRPr sz="1200">
                <a:solidFill>
                  <a:schemeClr val="tx1"/>
                </a:solidFill>
                <a:latin typeface="Calibri" pitchFamily="34" charset="0"/>
                <a:cs typeface="Arial" charset="0"/>
              </a:defRPr>
            </a:lvl4pPr>
            <a:lvl5pPr marL="2061926" indent="-229103">
              <a:defRPr sz="1200">
                <a:solidFill>
                  <a:schemeClr val="tx1"/>
                </a:solidFill>
                <a:latin typeface="Calibri" pitchFamily="34" charset="0"/>
                <a:cs typeface="Arial" charset="0"/>
              </a:defRPr>
            </a:lvl5pPr>
            <a:lvl6pPr marL="2520132" indent="-229103" eaLnBrk="0" fontAlgn="base" hangingPunct="0">
              <a:spcBef>
                <a:spcPct val="30000"/>
              </a:spcBef>
              <a:spcAft>
                <a:spcPct val="0"/>
              </a:spcAft>
              <a:defRPr sz="1200">
                <a:solidFill>
                  <a:schemeClr val="tx1"/>
                </a:solidFill>
                <a:latin typeface="Calibri" pitchFamily="34" charset="0"/>
                <a:cs typeface="Arial" charset="0"/>
              </a:defRPr>
            </a:lvl6pPr>
            <a:lvl7pPr marL="2978338" indent="-229103" eaLnBrk="0" fontAlgn="base" hangingPunct="0">
              <a:spcBef>
                <a:spcPct val="30000"/>
              </a:spcBef>
              <a:spcAft>
                <a:spcPct val="0"/>
              </a:spcAft>
              <a:defRPr sz="1200">
                <a:solidFill>
                  <a:schemeClr val="tx1"/>
                </a:solidFill>
                <a:latin typeface="Calibri" pitchFamily="34" charset="0"/>
                <a:cs typeface="Arial" charset="0"/>
              </a:defRPr>
            </a:lvl7pPr>
            <a:lvl8pPr marL="3436544" indent="-229103" eaLnBrk="0" fontAlgn="base" hangingPunct="0">
              <a:spcBef>
                <a:spcPct val="30000"/>
              </a:spcBef>
              <a:spcAft>
                <a:spcPct val="0"/>
              </a:spcAft>
              <a:defRPr sz="1200">
                <a:solidFill>
                  <a:schemeClr val="tx1"/>
                </a:solidFill>
                <a:latin typeface="Calibri" pitchFamily="34" charset="0"/>
                <a:cs typeface="Arial" charset="0"/>
              </a:defRPr>
            </a:lvl8pPr>
            <a:lvl9pPr marL="3894750" indent="-229103" eaLnBrk="0" fontAlgn="base" hangingPunct="0">
              <a:spcBef>
                <a:spcPct val="30000"/>
              </a:spcBef>
              <a:spcAft>
                <a:spcPct val="0"/>
              </a:spcAft>
              <a:defRPr sz="1200">
                <a:solidFill>
                  <a:schemeClr val="tx1"/>
                </a:solidFill>
                <a:latin typeface="Calibri" pitchFamily="34" charset="0"/>
                <a:cs typeface="Arial" charset="0"/>
              </a:defRPr>
            </a:lvl9pPr>
          </a:lstStyle>
          <a:p>
            <a:fld id="{D90E27A0-B6D4-4942-A703-9A53A1CD48B7}" type="slidenum">
              <a:rPr lang="he-IL" altLang="en-US" smtClean="0"/>
              <a:pPr/>
              <a:t>30</a:t>
            </a:fld>
            <a:endParaRPr lang="he-IL" altLang="en-US"/>
          </a:p>
        </p:txBody>
      </p:sp>
    </p:spTree>
    <p:extLst>
      <p:ext uri="{BB962C8B-B14F-4D97-AF65-F5344CB8AC3E}">
        <p14:creationId xmlns:p14="http://schemas.microsoft.com/office/powerpoint/2010/main" val="2925897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3</a:t>
            </a:fld>
            <a:endParaRPr lang="en-US"/>
          </a:p>
        </p:txBody>
      </p:sp>
    </p:spTree>
    <p:extLst>
      <p:ext uri="{BB962C8B-B14F-4D97-AF65-F5344CB8AC3E}">
        <p14:creationId xmlns:p14="http://schemas.microsoft.com/office/powerpoint/2010/main" val="1455312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171827" indent="-171827">
              <a:buFont typeface="Wingdings" panose="05000000000000000000" pitchFamily="2" charset="2"/>
              <a:buChar char="q"/>
            </a:pPr>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4</a:t>
            </a:fld>
            <a:endParaRPr lang="en-US"/>
          </a:p>
        </p:txBody>
      </p:sp>
    </p:spTree>
    <p:extLst>
      <p:ext uri="{BB962C8B-B14F-4D97-AF65-F5344CB8AC3E}">
        <p14:creationId xmlns:p14="http://schemas.microsoft.com/office/powerpoint/2010/main" val="3359789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5</a:t>
            </a:fld>
            <a:endParaRPr lang="en-US"/>
          </a:p>
        </p:txBody>
      </p:sp>
    </p:spTree>
    <p:extLst>
      <p:ext uri="{BB962C8B-B14F-4D97-AF65-F5344CB8AC3E}">
        <p14:creationId xmlns:p14="http://schemas.microsoft.com/office/powerpoint/2010/main" val="939306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6</a:t>
            </a:fld>
            <a:endParaRPr lang="en-US"/>
          </a:p>
        </p:txBody>
      </p:sp>
    </p:spTree>
    <p:extLst>
      <p:ext uri="{BB962C8B-B14F-4D97-AF65-F5344CB8AC3E}">
        <p14:creationId xmlns:p14="http://schemas.microsoft.com/office/powerpoint/2010/main" val="197615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7</a:t>
            </a:fld>
            <a:endParaRPr lang="en-US"/>
          </a:p>
        </p:txBody>
      </p:sp>
    </p:spTree>
    <p:extLst>
      <p:ext uri="{BB962C8B-B14F-4D97-AF65-F5344CB8AC3E}">
        <p14:creationId xmlns:p14="http://schemas.microsoft.com/office/powerpoint/2010/main" val="197615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8</a:t>
            </a:fld>
            <a:endParaRPr lang="en-US"/>
          </a:p>
        </p:txBody>
      </p:sp>
    </p:spTree>
    <p:extLst>
      <p:ext uri="{BB962C8B-B14F-4D97-AF65-F5344CB8AC3E}">
        <p14:creationId xmlns:p14="http://schemas.microsoft.com/office/powerpoint/2010/main" val="197615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ru-RU" dirty="0"/>
          </a:p>
        </p:txBody>
      </p:sp>
      <p:sp>
        <p:nvSpPr>
          <p:cNvPr id="4" name="מציין מיקום של מספר שקופית 3"/>
          <p:cNvSpPr>
            <a:spLocks noGrp="1"/>
          </p:cNvSpPr>
          <p:nvPr>
            <p:ph type="sldNum" sz="quarter" idx="10"/>
          </p:nvPr>
        </p:nvSpPr>
        <p:spPr/>
        <p:txBody>
          <a:bodyPr/>
          <a:lstStyle/>
          <a:p>
            <a:fld id="{A1B33447-F1CE-4060-83A7-9615A2A5BE80}" type="slidenum">
              <a:rPr lang="en-US" smtClean="0"/>
              <a:t>9</a:t>
            </a:fld>
            <a:endParaRPr lang="en-US"/>
          </a:p>
        </p:txBody>
      </p:sp>
    </p:spTree>
    <p:extLst>
      <p:ext uri="{BB962C8B-B14F-4D97-AF65-F5344CB8AC3E}">
        <p14:creationId xmlns:p14="http://schemas.microsoft.com/office/powerpoint/2010/main" val="197615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4263350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167698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3539902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שקופית כותרת">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182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כותרת 1"/>
          <p:cNvSpPr>
            <a:spLocks noGrp="1"/>
          </p:cNvSpPr>
          <p:nvPr>
            <p:ph type="ctrTitle"/>
          </p:nvPr>
        </p:nvSpPr>
        <p:spPr>
          <a:xfrm>
            <a:off x="685800" y="2319015"/>
            <a:ext cx="7772400" cy="1470025"/>
          </a:xfrm>
          <a:prstGeom prst="rect">
            <a:avLst/>
          </a:prstGeom>
        </p:spPr>
        <p:txBody>
          <a:bodyPr anchor="ctr" anchorCtr="0">
            <a:normAutofit/>
          </a:bodyPr>
          <a:lstStyle>
            <a:lvl1pPr marL="0" indent="0" algn="ctr" rtl="1" fontAlgn="base">
              <a:spcBef>
                <a:spcPct val="20000"/>
              </a:spcBef>
              <a:spcAft>
                <a:spcPct val="0"/>
              </a:spcAft>
              <a:buFont typeface="Arial" pitchFamily="34" charset="0"/>
              <a:buNone/>
              <a:defRPr lang="he-IL" sz="3600" b="1" kern="1200" cap="all" dirty="0" smtClean="0">
                <a:solidFill>
                  <a:schemeClr val="accent6">
                    <a:lumMod val="75000"/>
                  </a:schemeClr>
                </a:solidFill>
                <a:effectLst>
                  <a:outerShdw blurRad="38100" dist="38100" dir="2700000" algn="tl">
                    <a:srgbClr val="000000">
                      <a:alpha val="43137"/>
                    </a:srgbClr>
                  </a:outerShdw>
                </a:effectLst>
                <a:latin typeface="Arial Black" pitchFamily="34" charset="0"/>
                <a:ea typeface="+mn-ea"/>
                <a:cs typeface="+mn-cs"/>
              </a:defRPr>
            </a:lvl1pPr>
          </a:lstStyle>
          <a:p>
            <a:r>
              <a:rPr lang="he-IL" dirty="0"/>
              <a:t>לחץ כדי לערוך סגנון כותרת של תבנית בסיס</a:t>
            </a:r>
          </a:p>
        </p:txBody>
      </p:sp>
      <p:sp>
        <p:nvSpPr>
          <p:cNvPr id="11" name="מציין מיקום טקסט 10"/>
          <p:cNvSpPr>
            <a:spLocks noGrp="1"/>
          </p:cNvSpPr>
          <p:nvPr>
            <p:ph type="body" sz="quarter" idx="10"/>
          </p:nvPr>
        </p:nvSpPr>
        <p:spPr>
          <a:xfrm>
            <a:off x="683569" y="4149725"/>
            <a:ext cx="7776220" cy="1439863"/>
          </a:xfrm>
          <a:prstGeom prst="rect">
            <a:avLst/>
          </a:prstGeom>
        </p:spPr>
        <p:txBody>
          <a:bodyPr anchor="ctr" anchorCtr="0">
            <a:normAutofit/>
          </a:bodyPr>
          <a:lstStyle>
            <a:lvl1pPr marL="0" indent="0" algn="ctr">
              <a:buNone/>
              <a:defRPr lang="he-IL" sz="2400" b="1" kern="1200" cap="all" dirty="0" smtClean="0">
                <a:solidFill>
                  <a:srgbClr val="024562"/>
                </a:solidFill>
                <a:latin typeface="+mj-lt"/>
                <a:ea typeface="+mj-ea"/>
                <a:cs typeface="+mn-cs"/>
              </a:defRPr>
            </a:lvl1pPr>
          </a:lstStyle>
          <a:p>
            <a:pPr lvl="0"/>
            <a:r>
              <a:rPr lang="he-IL" dirty="0"/>
              <a:t>לחץ כדי לערוך סגנונות טקסט של תבנית בסיס</a:t>
            </a:r>
          </a:p>
        </p:txBody>
      </p:sp>
    </p:spTree>
    <p:extLst>
      <p:ext uri="{BB962C8B-B14F-4D97-AF65-F5344CB8AC3E}">
        <p14:creationId xmlns:p14="http://schemas.microsoft.com/office/powerpoint/2010/main" val="1423450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שקופית כותרת">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1821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כותרת 1"/>
          <p:cNvSpPr>
            <a:spLocks noGrp="1"/>
          </p:cNvSpPr>
          <p:nvPr>
            <p:ph type="ctrTitle"/>
          </p:nvPr>
        </p:nvSpPr>
        <p:spPr>
          <a:xfrm>
            <a:off x="685800" y="2319015"/>
            <a:ext cx="7772400" cy="1470025"/>
          </a:xfrm>
          <a:prstGeom prst="rect">
            <a:avLst/>
          </a:prstGeom>
        </p:spPr>
        <p:txBody>
          <a:bodyPr anchor="ctr" anchorCtr="0">
            <a:normAutofit/>
          </a:bodyPr>
          <a:lstStyle>
            <a:lvl1pPr marL="0" indent="0" algn="ctr" rtl="1" fontAlgn="base">
              <a:spcBef>
                <a:spcPct val="20000"/>
              </a:spcBef>
              <a:spcAft>
                <a:spcPct val="0"/>
              </a:spcAft>
              <a:buFont typeface="Arial" pitchFamily="34" charset="0"/>
              <a:buNone/>
              <a:defRPr lang="he-IL" sz="3600" b="1" kern="1200" cap="all" dirty="0" smtClean="0">
                <a:solidFill>
                  <a:schemeClr val="accent6">
                    <a:lumMod val="75000"/>
                  </a:schemeClr>
                </a:solidFill>
                <a:effectLst>
                  <a:outerShdw blurRad="38100" dist="38100" dir="2700000" algn="tl">
                    <a:srgbClr val="000000">
                      <a:alpha val="43137"/>
                    </a:srgbClr>
                  </a:outerShdw>
                </a:effectLst>
                <a:latin typeface="Arial Black" pitchFamily="34" charset="0"/>
                <a:ea typeface="+mn-ea"/>
                <a:cs typeface="+mn-cs"/>
              </a:defRPr>
            </a:lvl1pPr>
          </a:lstStyle>
          <a:p>
            <a:r>
              <a:rPr lang="he-IL" dirty="0"/>
              <a:t>לחץ כדי לערוך סגנון כותרת של תבנית בסיס</a:t>
            </a:r>
          </a:p>
        </p:txBody>
      </p:sp>
      <p:sp>
        <p:nvSpPr>
          <p:cNvPr id="11" name="מציין מיקום טקסט 10"/>
          <p:cNvSpPr>
            <a:spLocks noGrp="1"/>
          </p:cNvSpPr>
          <p:nvPr>
            <p:ph type="body" sz="quarter" idx="10"/>
          </p:nvPr>
        </p:nvSpPr>
        <p:spPr>
          <a:xfrm>
            <a:off x="683569" y="4149725"/>
            <a:ext cx="7776220" cy="1439863"/>
          </a:xfrm>
          <a:prstGeom prst="rect">
            <a:avLst/>
          </a:prstGeom>
        </p:spPr>
        <p:txBody>
          <a:bodyPr anchor="ctr" anchorCtr="0">
            <a:normAutofit/>
          </a:bodyPr>
          <a:lstStyle>
            <a:lvl1pPr marL="0" indent="0" algn="ctr">
              <a:buNone/>
              <a:defRPr lang="he-IL" sz="2400" b="1" kern="1200" cap="all" dirty="0" smtClean="0">
                <a:solidFill>
                  <a:srgbClr val="024562"/>
                </a:solidFill>
                <a:latin typeface="+mj-lt"/>
                <a:ea typeface="+mj-ea"/>
                <a:cs typeface="+mn-cs"/>
              </a:defRPr>
            </a:lvl1pPr>
          </a:lstStyle>
          <a:p>
            <a:pPr lvl="0"/>
            <a:r>
              <a:rPr lang="he-IL" dirty="0"/>
              <a:t>לחץ כדי לערוך סגנונות טקסט של תבנית בסיס</a:t>
            </a:r>
          </a:p>
        </p:txBody>
      </p:sp>
    </p:spTree>
    <p:extLst>
      <p:ext uri="{BB962C8B-B14F-4D97-AF65-F5344CB8AC3E}">
        <p14:creationId xmlns:p14="http://schemas.microsoft.com/office/powerpoint/2010/main" val="2226965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1821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a:spLocks noChangeArrowheads="1"/>
          </p:cNvSpPr>
          <p:nvPr userDrawn="1"/>
        </p:nvSpPr>
        <p:spPr bwMode="auto">
          <a:xfrm>
            <a:off x="3041650" y="6453188"/>
            <a:ext cx="30607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rtl="1" eaLnBrk="1" fontAlgn="base" hangingPunct="1">
              <a:spcBef>
                <a:spcPct val="0"/>
              </a:spcBef>
              <a:spcAft>
                <a:spcPct val="0"/>
              </a:spcAft>
              <a:defRPr/>
            </a:pPr>
            <a:r>
              <a:rPr lang="en-US" sz="1100" dirty="0">
                <a:solidFill>
                  <a:prstClr val="black"/>
                </a:solidFill>
              </a:rPr>
              <a:t>Israel Central Bureau of Statistics</a:t>
            </a:r>
            <a:endParaRPr lang="he-IL" sz="1100" dirty="0">
              <a:solidFill>
                <a:prstClr val="black"/>
              </a:solidFill>
            </a:endParaRPr>
          </a:p>
        </p:txBody>
      </p:sp>
      <p:sp>
        <p:nvSpPr>
          <p:cNvPr id="2" name="כותרת 1"/>
          <p:cNvSpPr>
            <a:spLocks noGrp="1"/>
          </p:cNvSpPr>
          <p:nvPr>
            <p:ph type="title"/>
          </p:nvPr>
        </p:nvSpPr>
        <p:spPr>
          <a:xfrm>
            <a:off x="899592" y="274638"/>
            <a:ext cx="7416824" cy="922114"/>
          </a:xfrm>
          <a:prstGeom prst="rect">
            <a:avLst/>
          </a:prstGeom>
        </p:spPr>
        <p:txBody>
          <a:bodyPr anchor="ctr" anchorCtr="0">
            <a:normAutofit/>
          </a:bodyPr>
          <a:lstStyle>
            <a:lvl1pPr>
              <a:defRPr lang="he-IL" sz="3200" b="1" kern="1200" cap="all" dirty="0">
                <a:solidFill>
                  <a:srgbClr val="024562"/>
                </a:solidFill>
                <a:latin typeface="+mj-lt"/>
                <a:ea typeface="+mj-ea"/>
                <a:cs typeface="+mn-cs"/>
              </a:defRPr>
            </a:lvl1pPr>
          </a:lstStyle>
          <a:p>
            <a:r>
              <a:rPr lang="he-IL" dirty="0"/>
              <a:t>לחץ כדי לערוך סגנון כותרת של תבנית בסיס</a:t>
            </a:r>
          </a:p>
        </p:txBody>
      </p:sp>
      <p:sp>
        <p:nvSpPr>
          <p:cNvPr id="3" name="מציין מיקום תוכן 2"/>
          <p:cNvSpPr>
            <a:spLocks noGrp="1"/>
          </p:cNvSpPr>
          <p:nvPr>
            <p:ph idx="1"/>
          </p:nvPr>
        </p:nvSpPr>
        <p:spPr>
          <a:xfrm>
            <a:off x="899592" y="1628800"/>
            <a:ext cx="7453534" cy="4536504"/>
          </a:xfrm>
          <a:prstGeom prst="rect">
            <a:avLst/>
          </a:prstGeom>
        </p:spPr>
        <p:txBody>
          <a:bodyPr anchor="t" anchorCtr="0">
            <a:normAutofit/>
          </a:bodyPr>
          <a:lstStyle>
            <a:lvl1pPr marL="342900" indent="-342900" algn="l" rtl="0">
              <a:lnSpc>
                <a:spcPct val="150000"/>
              </a:lnSpc>
              <a:buSzPct val="50000"/>
              <a:buFontTx/>
              <a:buBlip>
                <a:blip r:embed="rId3"/>
              </a:buBlip>
              <a:defRPr sz="2800">
                <a:cs typeface="+mn-cs"/>
              </a:defRPr>
            </a:lvl1pPr>
          </a:lstStyle>
          <a:p>
            <a:pPr lvl="0"/>
            <a:r>
              <a:rPr lang="he-IL" dirty="0"/>
              <a:t>לחץ כדי לערוך סגנונות טקסט של תבנית בסיס</a:t>
            </a:r>
          </a:p>
        </p:txBody>
      </p:sp>
    </p:spTree>
    <p:extLst>
      <p:ext uri="{BB962C8B-B14F-4D97-AF65-F5344CB8AC3E}">
        <p14:creationId xmlns:p14="http://schemas.microsoft.com/office/powerpoint/2010/main" val="2430798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שקופית כותרת">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182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כותרת 1"/>
          <p:cNvSpPr>
            <a:spLocks noGrp="1"/>
          </p:cNvSpPr>
          <p:nvPr>
            <p:ph type="ctrTitle"/>
          </p:nvPr>
        </p:nvSpPr>
        <p:spPr>
          <a:xfrm>
            <a:off x="685800" y="2319015"/>
            <a:ext cx="7772400" cy="1470025"/>
          </a:xfrm>
          <a:prstGeom prst="rect">
            <a:avLst/>
          </a:prstGeom>
        </p:spPr>
        <p:txBody>
          <a:bodyPr anchor="ctr" anchorCtr="0">
            <a:normAutofit/>
          </a:bodyPr>
          <a:lstStyle>
            <a:lvl1pPr marL="0" indent="0" algn="ctr" rtl="1" fontAlgn="base">
              <a:spcBef>
                <a:spcPct val="20000"/>
              </a:spcBef>
              <a:spcAft>
                <a:spcPct val="0"/>
              </a:spcAft>
              <a:buFont typeface="Arial" pitchFamily="34" charset="0"/>
              <a:buNone/>
              <a:defRPr lang="he-IL" sz="3600" b="1" kern="1200" cap="all" dirty="0" smtClean="0">
                <a:solidFill>
                  <a:schemeClr val="accent6">
                    <a:lumMod val="75000"/>
                  </a:schemeClr>
                </a:solidFill>
                <a:effectLst>
                  <a:outerShdw blurRad="38100" dist="38100" dir="2700000" algn="tl">
                    <a:srgbClr val="000000">
                      <a:alpha val="43137"/>
                    </a:srgbClr>
                  </a:outerShdw>
                </a:effectLst>
                <a:latin typeface="Arial Black" pitchFamily="34" charset="0"/>
                <a:ea typeface="+mn-ea"/>
                <a:cs typeface="+mn-cs"/>
              </a:defRPr>
            </a:lvl1pPr>
          </a:lstStyle>
          <a:p>
            <a:r>
              <a:rPr lang="he-IL" dirty="0"/>
              <a:t>לחץ כדי לערוך סגנון כותרת של תבנית בסיס</a:t>
            </a:r>
          </a:p>
        </p:txBody>
      </p:sp>
      <p:sp>
        <p:nvSpPr>
          <p:cNvPr id="11" name="מציין מיקום טקסט 10"/>
          <p:cNvSpPr>
            <a:spLocks noGrp="1"/>
          </p:cNvSpPr>
          <p:nvPr>
            <p:ph type="body" sz="quarter" idx="10"/>
          </p:nvPr>
        </p:nvSpPr>
        <p:spPr>
          <a:xfrm>
            <a:off x="683569" y="4149725"/>
            <a:ext cx="7776220" cy="1439863"/>
          </a:xfrm>
          <a:prstGeom prst="rect">
            <a:avLst/>
          </a:prstGeom>
        </p:spPr>
        <p:txBody>
          <a:bodyPr anchor="ctr" anchorCtr="0">
            <a:normAutofit/>
          </a:bodyPr>
          <a:lstStyle>
            <a:lvl1pPr marL="0" indent="0" algn="ctr">
              <a:buNone/>
              <a:defRPr lang="he-IL" sz="2400" b="1" kern="1200" cap="all" dirty="0" smtClean="0">
                <a:solidFill>
                  <a:srgbClr val="024562"/>
                </a:solidFill>
                <a:latin typeface="+mj-lt"/>
                <a:ea typeface="+mj-ea"/>
                <a:cs typeface="+mn-cs"/>
              </a:defRPr>
            </a:lvl1pPr>
          </a:lstStyle>
          <a:p>
            <a:pPr lvl="0"/>
            <a:r>
              <a:rPr lang="he-IL" dirty="0"/>
              <a:t>לחץ כדי לערוך סגנונות טקסט של תבנית בסיס</a:t>
            </a:r>
          </a:p>
        </p:txBody>
      </p:sp>
    </p:spTree>
    <p:extLst>
      <p:ext uri="{BB962C8B-B14F-4D97-AF65-F5344CB8AC3E}">
        <p14:creationId xmlns:p14="http://schemas.microsoft.com/office/powerpoint/2010/main" val="4107087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182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3041650" y="6453188"/>
            <a:ext cx="3060700" cy="261937"/>
          </a:xfrm>
          <a:prstGeom prst="rect">
            <a:avLst/>
          </a:prstGeom>
          <a:noFill/>
          <a:ln>
            <a:noFill/>
          </a:ln>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rtl="1" eaLnBrk="1" fontAlgn="base" hangingPunct="1">
              <a:spcBef>
                <a:spcPct val="0"/>
              </a:spcBef>
              <a:spcAft>
                <a:spcPct val="0"/>
              </a:spcAft>
              <a:defRPr/>
            </a:pPr>
            <a:r>
              <a:rPr lang="en-US" sz="1100" dirty="0">
                <a:solidFill>
                  <a:prstClr val="black"/>
                </a:solidFill>
              </a:rPr>
              <a:t>Israel Central Bureau of Statistics</a:t>
            </a:r>
            <a:endParaRPr lang="he-IL" sz="1100" dirty="0">
              <a:solidFill>
                <a:prstClr val="black"/>
              </a:solidFill>
            </a:endParaRPr>
          </a:p>
        </p:txBody>
      </p:sp>
      <p:sp>
        <p:nvSpPr>
          <p:cNvPr id="2" name="כותרת 1"/>
          <p:cNvSpPr>
            <a:spLocks noGrp="1"/>
          </p:cNvSpPr>
          <p:nvPr>
            <p:ph type="title"/>
          </p:nvPr>
        </p:nvSpPr>
        <p:spPr>
          <a:xfrm>
            <a:off x="899592" y="274638"/>
            <a:ext cx="7416824" cy="922114"/>
          </a:xfrm>
          <a:prstGeom prst="rect">
            <a:avLst/>
          </a:prstGeom>
        </p:spPr>
        <p:txBody>
          <a:bodyPr anchor="ctr" anchorCtr="0">
            <a:normAutofit/>
          </a:bodyPr>
          <a:lstStyle>
            <a:lvl1pPr>
              <a:defRPr lang="he-IL" sz="3200" b="1" kern="1200" cap="all" dirty="0">
                <a:solidFill>
                  <a:srgbClr val="024562"/>
                </a:solidFill>
                <a:latin typeface="+mj-lt"/>
                <a:ea typeface="+mj-ea"/>
                <a:cs typeface="+mn-cs"/>
              </a:defRPr>
            </a:lvl1pPr>
          </a:lstStyle>
          <a:p>
            <a:r>
              <a:rPr lang="he-IL" dirty="0"/>
              <a:t>לחץ כדי לערוך סגנון כותרת של תבנית בסיס</a:t>
            </a:r>
          </a:p>
        </p:txBody>
      </p:sp>
      <p:sp>
        <p:nvSpPr>
          <p:cNvPr id="3" name="מציין מיקום תוכן 2"/>
          <p:cNvSpPr>
            <a:spLocks noGrp="1"/>
          </p:cNvSpPr>
          <p:nvPr>
            <p:ph idx="1"/>
          </p:nvPr>
        </p:nvSpPr>
        <p:spPr>
          <a:xfrm>
            <a:off x="899592" y="1628800"/>
            <a:ext cx="7453534" cy="4536504"/>
          </a:xfrm>
          <a:prstGeom prst="rect">
            <a:avLst/>
          </a:prstGeom>
        </p:spPr>
        <p:txBody>
          <a:bodyPr anchor="t" anchorCtr="0">
            <a:normAutofit/>
          </a:bodyPr>
          <a:lstStyle>
            <a:lvl1pPr marL="342900" indent="-342900" algn="l" rtl="0">
              <a:lnSpc>
                <a:spcPct val="150000"/>
              </a:lnSpc>
              <a:buSzPct val="50000"/>
              <a:buFontTx/>
              <a:buBlip>
                <a:blip r:embed="rId3"/>
              </a:buBlip>
              <a:defRPr sz="2800">
                <a:cs typeface="+mn-cs"/>
              </a:defRPr>
            </a:lvl1pPr>
          </a:lstStyle>
          <a:p>
            <a:pPr lvl="0"/>
            <a:r>
              <a:rPr lang="he-IL" dirty="0"/>
              <a:t>לחץ כדי לערוך סגנונות טקסט של תבנית בסיס</a:t>
            </a:r>
          </a:p>
        </p:txBody>
      </p:sp>
    </p:spTree>
    <p:extLst>
      <p:ext uri="{BB962C8B-B14F-4D97-AF65-F5344CB8AC3E}">
        <p14:creationId xmlns:p14="http://schemas.microsoft.com/office/powerpoint/2010/main" val="3852366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3784061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745647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1942581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542020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1871125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2038244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3878785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D9E354-EE65-455F-BD9E-635CF3569955}" type="slidenum">
              <a:rPr lang="en-US" smtClean="0"/>
              <a:t>‹#›</a:t>
            </a:fld>
            <a:endParaRPr lang="en-US"/>
          </a:p>
        </p:txBody>
      </p:sp>
    </p:spTree>
    <p:extLst>
      <p:ext uri="{BB962C8B-B14F-4D97-AF65-F5344CB8AC3E}">
        <p14:creationId xmlns:p14="http://schemas.microsoft.com/office/powerpoint/2010/main" val="273821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9E354-EE65-455F-BD9E-635CF3569955}" type="slidenum">
              <a:rPr lang="en-US" smtClean="0"/>
              <a:t>‹#›</a:t>
            </a:fld>
            <a:endParaRPr lang="en-US"/>
          </a:p>
        </p:txBody>
      </p:sp>
    </p:spTree>
    <p:extLst>
      <p:ext uri="{BB962C8B-B14F-4D97-AF65-F5344CB8AC3E}">
        <p14:creationId xmlns:p14="http://schemas.microsoft.com/office/powerpoint/2010/main" val="753275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201904"/>
      </p:ext>
    </p:extLst>
  </p:cSld>
  <p:clrMap bg1="lt1" tx1="dk1" bg2="lt2" tx2="dk2" accent1="accent1" accent2="accent2" accent3="accent3" accent4="accent4" accent5="accent5" accent6="accent6" hlink="hlink" folHlink="folHlink"/>
  <p:sldLayoutIdLst>
    <p:sldLayoutId id="2147483662" r:id="rId1"/>
    <p:sldLayoutId id="2147483663" r:id="rId2"/>
  </p:sldLayoutIdLst>
  <p:hf sldNum="0" hdr="0" ftr="0" dt="0"/>
  <p:txStyles>
    <p:titleStyle>
      <a:lvl1pPr algn="ctr" rtl="1" eaLnBrk="0" fontAlgn="base" hangingPunct="0">
        <a:spcBef>
          <a:spcPct val="0"/>
        </a:spcBef>
        <a:spcAft>
          <a:spcPct val="0"/>
        </a:spcAft>
        <a:defRPr lang="he-IL" sz="3200" b="1" kern="1200" cap="all" dirty="0">
          <a:solidFill>
            <a:srgbClr val="024562"/>
          </a:solidFill>
          <a:latin typeface="+mj-lt"/>
          <a:ea typeface="+mj-ea"/>
          <a:cs typeface="+mn-cs"/>
        </a:defRPr>
      </a:lvl1pPr>
      <a:lvl2pPr algn="ctr" rtl="1" eaLnBrk="0" fontAlgn="base" hangingPunct="0">
        <a:spcBef>
          <a:spcPct val="0"/>
        </a:spcBef>
        <a:spcAft>
          <a:spcPct val="0"/>
        </a:spcAft>
        <a:defRPr sz="3200" b="1">
          <a:solidFill>
            <a:srgbClr val="024562"/>
          </a:solidFill>
          <a:latin typeface="Calibri" pitchFamily="34" charset="0"/>
          <a:cs typeface="Arial" pitchFamily="34" charset="0"/>
        </a:defRPr>
      </a:lvl2pPr>
      <a:lvl3pPr algn="ctr" rtl="1" eaLnBrk="0" fontAlgn="base" hangingPunct="0">
        <a:spcBef>
          <a:spcPct val="0"/>
        </a:spcBef>
        <a:spcAft>
          <a:spcPct val="0"/>
        </a:spcAft>
        <a:defRPr sz="3200" b="1">
          <a:solidFill>
            <a:srgbClr val="024562"/>
          </a:solidFill>
          <a:latin typeface="Calibri" pitchFamily="34" charset="0"/>
          <a:cs typeface="Arial" pitchFamily="34" charset="0"/>
        </a:defRPr>
      </a:lvl3pPr>
      <a:lvl4pPr algn="ctr" rtl="1" eaLnBrk="0" fontAlgn="base" hangingPunct="0">
        <a:spcBef>
          <a:spcPct val="0"/>
        </a:spcBef>
        <a:spcAft>
          <a:spcPct val="0"/>
        </a:spcAft>
        <a:defRPr sz="3200" b="1">
          <a:solidFill>
            <a:srgbClr val="024562"/>
          </a:solidFill>
          <a:latin typeface="Calibri" pitchFamily="34" charset="0"/>
          <a:cs typeface="Arial" pitchFamily="34" charset="0"/>
        </a:defRPr>
      </a:lvl4pPr>
      <a:lvl5pPr algn="ctr" rtl="1" eaLnBrk="0" fontAlgn="base" hangingPunct="0">
        <a:spcBef>
          <a:spcPct val="0"/>
        </a:spcBef>
        <a:spcAft>
          <a:spcPct val="0"/>
        </a:spcAft>
        <a:defRPr sz="3200" b="1">
          <a:solidFill>
            <a:srgbClr val="024562"/>
          </a:solidFill>
          <a:latin typeface="Calibri" pitchFamily="34" charset="0"/>
          <a:cs typeface="Arial" pitchFamily="34"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0645983"/>
      </p:ext>
    </p:extLst>
  </p:cSld>
  <p:clrMap bg1="lt1" tx1="dk1" bg2="lt2" tx2="dk2" accent1="accent1" accent2="accent2" accent3="accent3" accent4="accent4" accent5="accent5" accent6="accent6" hlink="hlink" folHlink="folHlink"/>
  <p:sldLayoutIdLst>
    <p:sldLayoutId id="2147483680" r:id="rId1"/>
    <p:sldLayoutId id="2147483681" r:id="rId2"/>
  </p:sldLayoutIdLst>
  <p:hf sldNum="0" hdr="0" ftr="0" dt="0"/>
  <p:txStyles>
    <p:titleStyle>
      <a:lvl1pPr algn="ctr" rtl="1" eaLnBrk="0" fontAlgn="base" hangingPunct="0">
        <a:spcBef>
          <a:spcPct val="0"/>
        </a:spcBef>
        <a:spcAft>
          <a:spcPct val="0"/>
        </a:spcAft>
        <a:defRPr lang="he-IL" sz="3200" b="1" kern="1200" cap="all" dirty="0">
          <a:solidFill>
            <a:srgbClr val="024562"/>
          </a:solidFill>
          <a:latin typeface="+mj-lt"/>
          <a:ea typeface="+mj-ea"/>
          <a:cs typeface="+mn-cs"/>
        </a:defRPr>
      </a:lvl1pPr>
      <a:lvl2pPr algn="ctr" rtl="1" eaLnBrk="0" fontAlgn="base" hangingPunct="0">
        <a:spcBef>
          <a:spcPct val="0"/>
        </a:spcBef>
        <a:spcAft>
          <a:spcPct val="0"/>
        </a:spcAft>
        <a:defRPr sz="3200" b="1">
          <a:solidFill>
            <a:srgbClr val="024562"/>
          </a:solidFill>
          <a:latin typeface="Calibri" pitchFamily="34" charset="0"/>
          <a:cs typeface="Arial" pitchFamily="34" charset="0"/>
        </a:defRPr>
      </a:lvl2pPr>
      <a:lvl3pPr algn="ctr" rtl="1" eaLnBrk="0" fontAlgn="base" hangingPunct="0">
        <a:spcBef>
          <a:spcPct val="0"/>
        </a:spcBef>
        <a:spcAft>
          <a:spcPct val="0"/>
        </a:spcAft>
        <a:defRPr sz="3200" b="1">
          <a:solidFill>
            <a:srgbClr val="024562"/>
          </a:solidFill>
          <a:latin typeface="Calibri" pitchFamily="34" charset="0"/>
          <a:cs typeface="Arial" pitchFamily="34" charset="0"/>
        </a:defRPr>
      </a:lvl3pPr>
      <a:lvl4pPr algn="ctr" rtl="1" eaLnBrk="0" fontAlgn="base" hangingPunct="0">
        <a:spcBef>
          <a:spcPct val="0"/>
        </a:spcBef>
        <a:spcAft>
          <a:spcPct val="0"/>
        </a:spcAft>
        <a:defRPr sz="3200" b="1">
          <a:solidFill>
            <a:srgbClr val="024562"/>
          </a:solidFill>
          <a:latin typeface="Calibri" pitchFamily="34" charset="0"/>
          <a:cs typeface="Arial" pitchFamily="34" charset="0"/>
        </a:defRPr>
      </a:lvl4pPr>
      <a:lvl5pPr algn="ctr" rtl="1" eaLnBrk="0" fontAlgn="base" hangingPunct="0">
        <a:spcBef>
          <a:spcPct val="0"/>
        </a:spcBef>
        <a:spcAft>
          <a:spcPct val="0"/>
        </a:spcAft>
        <a:defRPr sz="3200" b="1">
          <a:solidFill>
            <a:srgbClr val="024562"/>
          </a:solidFill>
          <a:latin typeface="Calibri" pitchFamily="34" charset="0"/>
          <a:cs typeface="Arial" pitchFamily="34"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755650" y="1700213"/>
            <a:ext cx="7772400" cy="1701800"/>
          </a:xfrm>
        </p:spPr>
        <p:txBody>
          <a:bodyPr>
            <a:normAutofit/>
          </a:bodyPr>
          <a:lstStyle/>
          <a:p>
            <a:pPr>
              <a:defRPr/>
            </a:pPr>
            <a:r>
              <a:rPr lang="en-US" cap="none" dirty="0">
                <a:solidFill>
                  <a:schemeClr val="accent6">
                    <a:lumMod val="50000"/>
                  </a:schemeClr>
                </a:solidFill>
                <a:effectLst/>
                <a:latin typeface="Arial" panose="020B0604020202020204" pitchFamily="34" charset="0"/>
                <a:cs typeface="Arial" panose="020B0604020202020204" pitchFamily="34" charset="0"/>
              </a:rPr>
              <a:t>The Israeli Satellite Account for Education and Training</a:t>
            </a:r>
            <a:endParaRPr lang="ru-RU" cap="none" dirty="0">
              <a:solidFill>
                <a:schemeClr val="accent6">
                  <a:lumMod val="50000"/>
                </a:schemeClr>
              </a:solidFill>
              <a:effectLst/>
              <a:latin typeface="Arial" panose="020B0604020202020204" pitchFamily="34" charset="0"/>
              <a:cs typeface="Arial" panose="020B0604020202020204" pitchFamily="34" charset="0"/>
            </a:endParaRPr>
          </a:p>
        </p:txBody>
      </p:sp>
      <p:sp>
        <p:nvSpPr>
          <p:cNvPr id="3075" name="מציין מיקום טקסט 2"/>
          <p:cNvSpPr>
            <a:spLocks noGrp="1"/>
          </p:cNvSpPr>
          <p:nvPr>
            <p:ph type="body" sz="quarter" idx="10"/>
          </p:nvPr>
        </p:nvSpPr>
        <p:spPr bwMode="auto">
          <a:xfrm>
            <a:off x="755650" y="3789363"/>
            <a:ext cx="7488238" cy="1150937"/>
          </a:xfrm>
        </p:spPr>
        <p:txBody>
          <a:bodyPr vert="horz" wrap="square" lIns="91440" tIns="45720" rIns="91440" bIns="45720" numCol="1" compatLnSpc="1">
            <a:prstTxWarp prst="textNoShape">
              <a:avLst/>
            </a:prstTxWarp>
          </a:bodyPr>
          <a:lstStyle/>
          <a:p>
            <a:pPr>
              <a:buFont typeface="Arial" pitchFamily="34" charset="0"/>
              <a:buNone/>
              <a:defRPr/>
            </a:pPr>
            <a:r>
              <a:rPr lang="ru-RU" cap="none" dirty="0">
                <a:solidFill>
                  <a:srgbClr val="7030A0"/>
                </a:solidFill>
                <a:latin typeface="Arial" panose="020B0604020202020204" pitchFamily="34" charset="0"/>
                <a:cs typeface="Arial" panose="020B0604020202020204" pitchFamily="34" charset="0"/>
              </a:rPr>
              <a:t>Expert Group on National Accounts</a:t>
            </a:r>
          </a:p>
          <a:p>
            <a:pPr>
              <a:buFont typeface="Arial" pitchFamily="34" charset="0"/>
              <a:buNone/>
              <a:defRPr/>
            </a:pPr>
            <a:r>
              <a:rPr lang="ru-RU" cap="none" dirty="0">
                <a:solidFill>
                  <a:srgbClr val="7030A0"/>
                </a:solidFill>
                <a:latin typeface="Arial" panose="020B0604020202020204" pitchFamily="34" charset="0"/>
                <a:cs typeface="Arial" panose="020B0604020202020204" pitchFamily="34" charset="0"/>
              </a:rPr>
              <a:t>Geneva</a:t>
            </a:r>
            <a:r>
              <a:rPr lang="en-US" cap="none" dirty="0">
                <a:solidFill>
                  <a:srgbClr val="7030A0"/>
                </a:solidFill>
                <a:latin typeface="Arial" panose="020B0604020202020204" pitchFamily="34" charset="0"/>
                <a:cs typeface="Arial" panose="020B0604020202020204" pitchFamily="34" charset="0"/>
              </a:rPr>
              <a:t>,</a:t>
            </a:r>
            <a:r>
              <a:rPr lang="ru-RU" cap="none" dirty="0">
                <a:solidFill>
                  <a:srgbClr val="7030A0"/>
                </a:solidFill>
                <a:latin typeface="Arial" panose="020B0604020202020204" pitchFamily="34" charset="0"/>
                <a:cs typeface="Arial" panose="020B0604020202020204" pitchFamily="34" charset="0"/>
              </a:rPr>
              <a:t> </a:t>
            </a:r>
            <a:r>
              <a:rPr lang="en-US" cap="none" dirty="0">
                <a:solidFill>
                  <a:srgbClr val="7030A0"/>
                </a:solidFill>
                <a:latin typeface="Arial" panose="020B0604020202020204" pitchFamily="34" charset="0"/>
                <a:cs typeface="Arial" panose="020B0604020202020204" pitchFamily="34" charset="0"/>
              </a:rPr>
              <a:t>May</a:t>
            </a:r>
            <a:r>
              <a:rPr lang="ru-RU" cap="none" dirty="0">
                <a:solidFill>
                  <a:srgbClr val="7030A0"/>
                </a:solidFill>
                <a:latin typeface="Arial" panose="020B0604020202020204" pitchFamily="34" charset="0"/>
                <a:cs typeface="Arial" panose="020B0604020202020204" pitchFamily="34" charset="0"/>
              </a:rPr>
              <a:t> 202</a:t>
            </a:r>
            <a:r>
              <a:rPr lang="en-US" cap="none" dirty="0">
                <a:solidFill>
                  <a:srgbClr val="7030A0"/>
                </a:solidFill>
                <a:latin typeface="Arial" panose="020B0604020202020204" pitchFamily="34" charset="0"/>
                <a:cs typeface="Arial" panose="020B0604020202020204" pitchFamily="34" charset="0"/>
              </a:rPr>
              <a:t>1</a:t>
            </a:r>
            <a:r>
              <a:rPr lang="ru-RU" cap="none" dirty="0">
                <a:solidFill>
                  <a:srgbClr val="7030A0"/>
                </a:solidFill>
                <a:latin typeface="Arial" panose="020B0604020202020204" pitchFamily="34" charset="0"/>
                <a:cs typeface="Arial" panose="020B0604020202020204" pitchFamily="34" charset="0"/>
              </a:rPr>
              <a:t> </a:t>
            </a:r>
          </a:p>
          <a:p>
            <a:pPr>
              <a:buFont typeface="Arial" pitchFamily="34" charset="0"/>
              <a:buNone/>
              <a:defRPr/>
            </a:pPr>
            <a:endParaRPr dirty="0"/>
          </a:p>
        </p:txBody>
      </p:sp>
      <p:sp>
        <p:nvSpPr>
          <p:cNvPr id="3" name="TextBox 2"/>
          <p:cNvSpPr txBox="1"/>
          <p:nvPr/>
        </p:nvSpPr>
        <p:spPr>
          <a:xfrm>
            <a:off x="539552" y="5517465"/>
            <a:ext cx="5663282" cy="646331"/>
          </a:xfrm>
          <a:prstGeom prst="rect">
            <a:avLst/>
          </a:prstGeom>
          <a:noFill/>
        </p:spPr>
        <p:txBody>
          <a:bodyPr wrap="square">
            <a:spAutoFit/>
          </a:bodyPr>
          <a:lstStyle/>
          <a:p>
            <a:pPr algn="ctr">
              <a:defRPr/>
            </a:pPr>
            <a:r>
              <a:rPr lang="ru-RU" b="1" dirty="0">
                <a:solidFill>
                  <a:schemeClr val="accent5">
                    <a:lumMod val="50000"/>
                  </a:schemeClr>
                </a:solidFill>
                <a:latin typeface="Arial" panose="020B0604020202020204" pitchFamily="34" charset="0"/>
                <a:cs typeface="Arial" pitchFamily="34" charset="0"/>
              </a:rPr>
              <a:t>Arkady Schneider</a:t>
            </a:r>
          </a:p>
          <a:p>
            <a:pPr algn="ctr">
              <a:defRPr/>
            </a:pPr>
            <a:r>
              <a:rPr lang="en-GB" b="1" dirty="0">
                <a:solidFill>
                  <a:schemeClr val="accent5">
                    <a:lumMod val="50000"/>
                  </a:schemeClr>
                </a:solidFill>
                <a:latin typeface="Arial" panose="020B0604020202020204" pitchFamily="34" charset="0"/>
                <a:cs typeface="Arial" pitchFamily="34" charset="0"/>
              </a:rPr>
              <a:t>Central Bureau of Statistics </a:t>
            </a:r>
            <a:r>
              <a:rPr lang="fi-FI" b="1" dirty="0">
                <a:solidFill>
                  <a:schemeClr val="accent5">
                    <a:lumMod val="50000"/>
                  </a:schemeClr>
                </a:solidFill>
                <a:latin typeface="Arial" panose="020B0604020202020204" pitchFamily="34" charset="0"/>
                <a:cs typeface="Arial" pitchFamily="34" charset="0"/>
              </a:rPr>
              <a:t>of </a:t>
            </a:r>
            <a:r>
              <a:rPr lang="ru-RU" b="1" dirty="0">
                <a:solidFill>
                  <a:schemeClr val="accent5">
                    <a:lumMod val="50000"/>
                  </a:schemeClr>
                </a:solidFill>
                <a:latin typeface="Arial" panose="020B0604020202020204" pitchFamily="34" charset="0"/>
                <a:cs typeface="Arial" pitchFamily="34" charset="0"/>
              </a:rPr>
              <a:t>Israel</a:t>
            </a:r>
            <a:endParaRPr lang="en-US" b="1" dirty="0">
              <a:solidFill>
                <a:schemeClr val="accent5">
                  <a:lumMod val="50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1948810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827584" y="404664"/>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70C0"/>
                </a:solidFill>
                <a:latin typeface="Arial" charset="0"/>
                <a:cs typeface="Arial" charset="0"/>
              </a:rPr>
              <a:t>Producers and financing units</a:t>
            </a:r>
            <a:endParaRPr altLang="en-US" cap="none" dirty="0">
              <a:solidFill>
                <a:srgbClr val="0070C0"/>
              </a:solidFill>
              <a:cs typeface="Arial" charset="0"/>
            </a:endParaRPr>
          </a:p>
        </p:txBody>
      </p:sp>
      <p:sp>
        <p:nvSpPr>
          <p:cNvPr id="4099" name="מציין מיקום תוכן 2"/>
          <p:cNvSpPr>
            <a:spLocks noGrp="1"/>
          </p:cNvSpPr>
          <p:nvPr>
            <p:ph idx="1"/>
          </p:nvPr>
        </p:nvSpPr>
        <p:spPr bwMode="auto">
          <a:xfrm>
            <a:off x="827584" y="1412776"/>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85000" lnSpcReduction="20000"/>
          </a:bodyPr>
          <a:lstStyle/>
          <a:p>
            <a:pPr lvl="0" eaLnBrk="1" fontAlgn="auto" hangingPunct="1">
              <a:lnSpc>
                <a:spcPct val="100000"/>
              </a:lnSpc>
              <a:spcAft>
                <a:spcPts val="0"/>
              </a:spcAft>
              <a:buSzTx/>
              <a:buFont typeface="Wingdings" panose="05000000000000000000" pitchFamily="2" charset="2"/>
              <a:buChar char="q"/>
            </a:pPr>
            <a:r>
              <a:rPr lang="en-US" sz="2600" dirty="0">
                <a:solidFill>
                  <a:prstClr val="black"/>
                </a:solidFill>
                <a:latin typeface="Arial" panose="020B0604020202020204" pitchFamily="34" charset="0"/>
                <a:cs typeface="Arial" panose="020B0604020202020204" pitchFamily="34" charset="0"/>
              </a:rPr>
              <a:t>Production and financing units are classified according to the  institutional sectors in the NA of Israel:</a:t>
            </a:r>
          </a:p>
          <a:p>
            <a:pPr lvl="0" eaLnBrk="1" fontAlgn="auto" hangingPunct="1">
              <a:lnSpc>
                <a:spcPct val="100000"/>
              </a:lnSpc>
              <a:spcAft>
                <a:spcPts val="0"/>
              </a:spcAft>
              <a:buSzTx/>
              <a:buFont typeface="Wingdings" panose="05000000000000000000" pitchFamily="2" charset="2"/>
              <a:buChar char="v"/>
            </a:pPr>
            <a:r>
              <a:rPr lang="en-US" altLang="en-US" dirty="0">
                <a:latin typeface="Arial" panose="020B0604020202020204" pitchFamily="34" charset="0"/>
                <a:cs typeface="Arial" panose="020B0604020202020204" pitchFamily="34" charset="0"/>
              </a:rPr>
              <a:t> </a:t>
            </a:r>
            <a:r>
              <a:rPr lang="en-US" altLang="en-US" sz="2600" dirty="0">
                <a:latin typeface="Arial" panose="020B0604020202020204" pitchFamily="34" charset="0"/>
                <a:cs typeface="Arial" panose="020B0604020202020204" pitchFamily="34" charset="0"/>
              </a:rPr>
              <a:t>The general governmental sector:</a:t>
            </a:r>
          </a:p>
          <a:p>
            <a:pPr lvl="0" eaLnBrk="1" fontAlgn="auto" hangingPunct="1">
              <a:lnSpc>
                <a:spcPct val="100000"/>
              </a:lnSpc>
              <a:spcAft>
                <a:spcPts val="0"/>
              </a:spcAft>
              <a:buSzTx/>
              <a:buFont typeface="Wingdings" panose="05000000000000000000" pitchFamily="2" charset="2"/>
              <a:buChar char="ü"/>
            </a:pPr>
            <a:r>
              <a:rPr lang="en-US" altLang="en-US" sz="2600" dirty="0">
                <a:latin typeface="Arial" panose="020B0604020202020204" pitchFamily="34" charset="0"/>
                <a:cs typeface="Arial" panose="020B0604020202020204" pitchFamily="34" charset="0"/>
              </a:rPr>
              <a:t>Central government</a:t>
            </a:r>
            <a:r>
              <a:rPr lang="en-US" altLang="en-US" dirty="0">
                <a:latin typeface="Arial" panose="020B0604020202020204" pitchFamily="34" charset="0"/>
                <a:cs typeface="Arial" panose="020B0604020202020204" pitchFamily="34" charset="0"/>
              </a:rPr>
              <a:t>: </a:t>
            </a:r>
            <a:r>
              <a:rPr lang="en-US" altLang="en-US" sz="2100" dirty="0">
                <a:latin typeface="Arial" panose="020B0604020202020204" pitchFamily="34" charset="0"/>
                <a:cs typeface="Arial" panose="020B0604020202020204" pitchFamily="34" charset="0"/>
              </a:rPr>
              <a:t>Ministries and national institutions (including the Jewish Agency)</a:t>
            </a:r>
          </a:p>
          <a:p>
            <a:pPr lvl="0" eaLnBrk="1" fontAlgn="auto" hangingPunct="1">
              <a:lnSpc>
                <a:spcPct val="100000"/>
              </a:lnSpc>
              <a:spcAft>
                <a:spcPts val="0"/>
              </a:spcAft>
              <a:buSzTx/>
              <a:buFont typeface="Wingdings" panose="05000000000000000000" pitchFamily="2" charset="2"/>
              <a:buChar char="ü"/>
            </a:pPr>
            <a:r>
              <a:rPr lang="en-US" altLang="en-US" sz="2600" dirty="0">
                <a:latin typeface="Arial" panose="020B0604020202020204" pitchFamily="34" charset="0"/>
                <a:cs typeface="Arial" panose="020B0604020202020204" pitchFamily="34" charset="0"/>
              </a:rPr>
              <a:t>Local government</a:t>
            </a:r>
            <a:r>
              <a:rPr lang="en-US" altLang="en-US" dirty="0">
                <a:latin typeface="Arial" panose="020B0604020202020204" pitchFamily="34" charset="0"/>
                <a:cs typeface="Arial" panose="020B0604020202020204" pitchFamily="34" charset="0"/>
              </a:rPr>
              <a:t>: </a:t>
            </a:r>
            <a:r>
              <a:rPr lang="en-US" altLang="en-US" sz="2100" dirty="0">
                <a:latin typeface="Arial" panose="020B0604020202020204" pitchFamily="34" charset="0"/>
                <a:cs typeface="Arial" panose="020B0604020202020204" pitchFamily="34" charset="0"/>
              </a:rPr>
              <a:t>Municipalities, local and regional councils</a:t>
            </a:r>
          </a:p>
          <a:p>
            <a:pPr lvl="0" eaLnBrk="1" fontAlgn="auto" hangingPunct="1">
              <a:lnSpc>
                <a:spcPct val="100000"/>
              </a:lnSpc>
              <a:spcAft>
                <a:spcPts val="0"/>
              </a:spcAft>
              <a:buSzTx/>
              <a:buFont typeface="Wingdings" panose="05000000000000000000" pitchFamily="2" charset="2"/>
              <a:buChar char="ü"/>
            </a:pPr>
            <a:r>
              <a:rPr lang="en-US" altLang="en-US" sz="2600" dirty="0">
                <a:latin typeface="Arial" panose="020B0604020202020204" pitchFamily="34" charset="0"/>
                <a:cs typeface="Arial" panose="020B0604020202020204" pitchFamily="34" charset="0"/>
              </a:rPr>
              <a:t>Governmental non-profit institutions</a:t>
            </a:r>
            <a:r>
              <a:rPr lang="en-US" altLang="en-US" dirty="0">
                <a:latin typeface="Arial" panose="020B0604020202020204" pitchFamily="34" charset="0"/>
                <a:cs typeface="Arial" panose="020B0604020202020204" pitchFamily="34" charset="0"/>
              </a:rPr>
              <a:t>: </a:t>
            </a:r>
            <a:r>
              <a:rPr lang="en-US" altLang="en-US" sz="2100" dirty="0">
                <a:latin typeface="Arial" panose="020B0604020202020204" pitchFamily="34" charset="0"/>
                <a:cs typeface="Arial" panose="020B0604020202020204" pitchFamily="34" charset="0"/>
              </a:rPr>
              <a:t>Non-profit institutions (NPIs) that are financed primarily by the government and the Jewish Agency.</a:t>
            </a:r>
          </a:p>
          <a:p>
            <a:pPr lvl="0" eaLnBrk="1" fontAlgn="auto" hangingPunct="1">
              <a:lnSpc>
                <a:spcPct val="100000"/>
              </a:lnSpc>
              <a:spcAft>
                <a:spcPts val="0"/>
              </a:spcAft>
              <a:buSzTx/>
              <a:buFont typeface="Wingdings" panose="05000000000000000000" pitchFamily="2" charset="2"/>
              <a:buChar char="v"/>
            </a:pPr>
            <a:r>
              <a:rPr lang="en-US" altLang="en-US" dirty="0">
                <a:latin typeface="Arial" panose="020B0604020202020204" pitchFamily="34" charset="0"/>
                <a:cs typeface="Arial" panose="020B0604020202020204" pitchFamily="34" charset="0"/>
              </a:rPr>
              <a:t>Households</a:t>
            </a:r>
          </a:p>
          <a:p>
            <a:pPr lvl="0" eaLnBrk="1" fontAlgn="auto" hangingPunct="1">
              <a:lnSpc>
                <a:spcPct val="100000"/>
              </a:lnSpc>
              <a:spcAft>
                <a:spcPts val="0"/>
              </a:spcAft>
              <a:buSzTx/>
              <a:buFont typeface="Wingdings" panose="05000000000000000000" pitchFamily="2" charset="2"/>
              <a:buChar char="v"/>
            </a:pPr>
            <a:r>
              <a:rPr lang="en-US" altLang="en-US" dirty="0">
                <a:latin typeface="Arial" panose="020B0604020202020204" pitchFamily="34" charset="0"/>
                <a:cs typeface="Arial" panose="020B0604020202020204" pitchFamily="34" charset="0"/>
              </a:rPr>
              <a:t> NPISH</a:t>
            </a:r>
          </a:p>
          <a:p>
            <a:pPr lvl="0" eaLnBrk="1" fontAlgn="auto" hangingPunct="1">
              <a:lnSpc>
                <a:spcPct val="100000"/>
              </a:lnSpc>
              <a:spcAft>
                <a:spcPts val="0"/>
              </a:spcAft>
              <a:buSzTx/>
              <a:buFont typeface="Wingdings" panose="05000000000000000000" pitchFamily="2" charset="2"/>
              <a:buChar char="v"/>
            </a:pPr>
            <a:r>
              <a:rPr lang="en-US" altLang="en-US" dirty="0">
                <a:latin typeface="Arial" panose="020B0604020202020204" pitchFamily="34" charset="0"/>
                <a:cs typeface="Arial" panose="020B0604020202020204" pitchFamily="34" charset="0"/>
              </a:rPr>
              <a:t>Corporations (non-financial and financial)</a:t>
            </a:r>
          </a:p>
          <a:p>
            <a:pPr lvl="0" eaLnBrk="1" fontAlgn="auto" hangingPunct="1">
              <a:lnSpc>
                <a:spcPct val="100000"/>
              </a:lnSpc>
              <a:spcAft>
                <a:spcPts val="0"/>
              </a:spcAft>
              <a:buSzTx/>
              <a:buFont typeface="Wingdings" panose="05000000000000000000" pitchFamily="2" charset="2"/>
              <a:buChar char="v"/>
            </a:pPr>
            <a:r>
              <a:rPr lang="en-US" altLang="en-US" dirty="0">
                <a:latin typeface="Arial" panose="020B0604020202020204" pitchFamily="34" charset="0"/>
                <a:cs typeface="Arial" panose="020B0604020202020204" pitchFamily="34" charset="0"/>
              </a:rPr>
              <a:t>The rest of the world.</a:t>
            </a:r>
          </a:p>
          <a:p>
            <a:pPr lvl="0" eaLnBrk="1" fontAlgn="auto" hangingPunct="1">
              <a:lnSpc>
                <a:spcPct val="100000"/>
              </a:lnSpc>
              <a:spcAft>
                <a:spcPts val="0"/>
              </a:spcAft>
              <a:buSzTx/>
              <a:buFont typeface="Wingdings" panose="05000000000000000000" pitchFamily="2" charset="2"/>
              <a:buChar char="v"/>
            </a:pPr>
            <a:endParaRPr lang="he-IL"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290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827584" y="404664"/>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B050"/>
                </a:solidFill>
                <a:latin typeface="Arial" charset="0"/>
                <a:cs typeface="Arial" charset="0"/>
              </a:rPr>
              <a:t>Data sources </a:t>
            </a:r>
            <a:endParaRPr altLang="en-US" cap="none" dirty="0">
              <a:solidFill>
                <a:srgbClr val="00B050"/>
              </a:solidFill>
              <a:cs typeface="Arial" charset="0"/>
            </a:endParaRPr>
          </a:p>
        </p:txBody>
      </p:sp>
      <p:sp>
        <p:nvSpPr>
          <p:cNvPr id="4099" name="מציין מיקום תוכן 2"/>
          <p:cNvSpPr>
            <a:spLocks noGrp="1"/>
          </p:cNvSpPr>
          <p:nvPr>
            <p:ph idx="1"/>
          </p:nvPr>
        </p:nvSpPr>
        <p:spPr bwMode="auto">
          <a:xfrm>
            <a:off x="827584" y="1412776"/>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62500" lnSpcReduction="20000"/>
          </a:bodyPr>
          <a:lstStyle/>
          <a:p>
            <a:pPr lvl="0" eaLnBrk="1" fontAlgn="auto" hangingPunct="1">
              <a:lnSpc>
                <a:spcPct val="100000"/>
              </a:lnSpc>
              <a:spcAft>
                <a:spcPts val="0"/>
              </a:spcAft>
              <a:buSzTx/>
              <a:buFont typeface="Wingdings" panose="05000000000000000000" pitchFamily="2" charset="2"/>
              <a:buChar char="q"/>
            </a:pPr>
            <a:r>
              <a:rPr lang="en-US" sz="2900" dirty="0">
                <a:solidFill>
                  <a:prstClr val="black"/>
                </a:solidFill>
                <a:latin typeface="Arial" panose="020B0604020202020204" pitchFamily="34" charset="0"/>
                <a:cs typeface="Arial" panose="020B0604020202020204" pitchFamily="34" charset="0"/>
              </a:rPr>
              <a:t>Central government: </a:t>
            </a:r>
          </a:p>
          <a:p>
            <a:pPr lvl="0" eaLnBrk="1" fontAlgn="auto" hangingPunct="1">
              <a:lnSpc>
                <a:spcPct val="100000"/>
              </a:lnSpc>
              <a:spcAft>
                <a:spcPts val="0"/>
              </a:spcAft>
              <a:buSzTx/>
              <a:buFont typeface="Wingdings" panose="05000000000000000000" pitchFamily="2" charset="2"/>
              <a:buChar char="Ø"/>
            </a:pPr>
            <a:r>
              <a:rPr lang="en-US" sz="2600" i="1" dirty="0">
                <a:solidFill>
                  <a:prstClr val="black"/>
                </a:solidFill>
                <a:latin typeface="Arial" panose="020B0604020202020204" pitchFamily="34" charset="0"/>
                <a:cs typeface="Arial" panose="020B0604020202020204" pitchFamily="34" charset="0"/>
              </a:rPr>
              <a:t>administrative data of the Ministry of Finance on the expenditure of the state budget.</a:t>
            </a:r>
          </a:p>
          <a:p>
            <a:pPr lvl="0" eaLnBrk="1" fontAlgn="auto" hangingPunct="1">
              <a:lnSpc>
                <a:spcPct val="100000"/>
              </a:lnSpc>
              <a:spcAft>
                <a:spcPts val="0"/>
              </a:spcAft>
              <a:buSzTx/>
              <a:buFont typeface="Wingdings" panose="05000000000000000000" pitchFamily="2" charset="2"/>
              <a:buChar char="q"/>
            </a:pPr>
            <a:r>
              <a:rPr lang="en-US" altLang="en-US" dirty="0">
                <a:latin typeface="Arial" panose="020B0604020202020204" pitchFamily="34" charset="0"/>
                <a:cs typeface="Arial" panose="020B0604020202020204" pitchFamily="34" charset="0"/>
              </a:rPr>
              <a:t>Local government: </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survey based on a statistical sample of local authorities.</a:t>
            </a:r>
          </a:p>
          <a:p>
            <a:pPr eaLnBrk="1" fontAlgn="auto" hangingPunct="1">
              <a:lnSpc>
                <a:spcPct val="100000"/>
              </a:lnSpc>
              <a:spcAft>
                <a:spcPts val="0"/>
              </a:spcAft>
              <a:buSzTx/>
              <a:buFont typeface="Wingdings" panose="05000000000000000000" pitchFamily="2" charset="2"/>
              <a:buChar char="q"/>
            </a:pPr>
            <a:r>
              <a:rPr lang="en-US" altLang="en-US" sz="2900" dirty="0">
                <a:solidFill>
                  <a:prstClr val="black"/>
                </a:solidFill>
                <a:latin typeface="Arial" panose="020B0604020202020204" pitchFamily="34" charset="0"/>
                <a:cs typeface="Arial" panose="020B0604020202020204" pitchFamily="34" charset="0"/>
              </a:rPr>
              <a:t>Governmental NPIs and NPISH: </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survey based on a statistical representative sample of NPIs.</a:t>
            </a:r>
          </a:p>
          <a:p>
            <a:pPr eaLnBrk="1" fontAlgn="auto" hangingPunct="1">
              <a:lnSpc>
                <a:spcPct val="100000"/>
              </a:lnSpc>
              <a:spcAft>
                <a:spcPts val="0"/>
              </a:spcAft>
              <a:buSzTx/>
              <a:buFont typeface="Wingdings" panose="05000000000000000000" pitchFamily="2" charset="2"/>
              <a:buChar char="q"/>
            </a:pPr>
            <a:r>
              <a:rPr lang="en-US" altLang="en-US" sz="2900" dirty="0">
                <a:solidFill>
                  <a:prstClr val="black"/>
                </a:solidFill>
                <a:latin typeface="Arial" panose="020B0604020202020204" pitchFamily="34" charset="0"/>
                <a:cs typeface="Arial" panose="020B0604020202020204" pitchFamily="34" charset="0"/>
              </a:rPr>
              <a:t>Corporations: </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survey based on a statistical representative sample of non-financial corporations</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the financial corporation sector data is extracted from financial annual reports.</a:t>
            </a:r>
          </a:p>
          <a:p>
            <a:pPr eaLnBrk="1" fontAlgn="auto" hangingPunct="1">
              <a:lnSpc>
                <a:spcPct val="100000"/>
              </a:lnSpc>
              <a:spcAft>
                <a:spcPts val="0"/>
              </a:spcAft>
              <a:buSzTx/>
              <a:buFont typeface="Wingdings" panose="05000000000000000000" pitchFamily="2" charset="2"/>
              <a:buChar char="q"/>
            </a:pPr>
            <a:r>
              <a:rPr lang="en-US" altLang="en-US" sz="2900" dirty="0">
                <a:solidFill>
                  <a:prstClr val="black"/>
                </a:solidFill>
                <a:latin typeface="Arial" panose="020B0604020202020204" pitchFamily="34" charset="0"/>
                <a:cs typeface="Arial" panose="020B0604020202020204" pitchFamily="34" charset="0"/>
              </a:rPr>
              <a:t>Households: </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household expenditure survey offers data on household's purchases from the corporation sector,</a:t>
            </a:r>
          </a:p>
          <a:p>
            <a:pPr eaLnBrk="1" fontAlgn="auto" hangingPunct="1">
              <a:lnSpc>
                <a:spcPct val="100000"/>
              </a:lnSpc>
              <a:spcAft>
                <a:spcPts val="0"/>
              </a:spcAft>
              <a:buSzTx/>
              <a:buFont typeface="Wingdings" panose="05000000000000000000" pitchFamily="2" charset="2"/>
              <a:buChar char="Ø"/>
            </a:pPr>
            <a:r>
              <a:rPr lang="en-US" altLang="en-US" sz="2600" i="1" dirty="0">
                <a:solidFill>
                  <a:prstClr val="black"/>
                </a:solidFill>
                <a:latin typeface="Arial" panose="020B0604020202020204" pitchFamily="34" charset="0"/>
                <a:cs typeface="Arial" panose="020B0604020202020204" pitchFamily="34" charset="0"/>
              </a:rPr>
              <a:t> purchases of households from the rest of the sectors are compiled based on these sectors' data on sales to households.</a:t>
            </a:r>
            <a:endParaRPr lang="he-IL" altLang="en-US" sz="2600" i="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2167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611560" y="274638"/>
            <a:ext cx="7992887"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E46C0A"/>
                </a:solidFill>
                <a:latin typeface="Arial" charset="0"/>
                <a:cs typeface="Arial" charset="0"/>
              </a:rPr>
              <a:t>Estimating Training </a:t>
            </a:r>
            <a:endParaRPr altLang="en-US" cap="none" dirty="0">
              <a:solidFill>
                <a:srgbClr val="E46C0A"/>
              </a:solidFill>
              <a:cs typeface="Arial" charset="0"/>
            </a:endParaRPr>
          </a:p>
        </p:txBody>
      </p:sp>
      <p:sp>
        <p:nvSpPr>
          <p:cNvPr id="4099" name="מציין מיקום תוכן 2"/>
          <p:cNvSpPr>
            <a:spLocks noGrp="1"/>
          </p:cNvSpPr>
          <p:nvPr>
            <p:ph idx="1"/>
          </p:nvPr>
        </p:nvSpPr>
        <p:spPr bwMode="auto">
          <a:xfrm>
            <a:off x="827584" y="1484784"/>
            <a:ext cx="7560840" cy="48965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pPr lvl="0" eaLnBrk="1" fontAlgn="auto" hangingPunct="1">
              <a:lnSpc>
                <a:spcPct val="100000"/>
              </a:lnSpc>
              <a:spcAft>
                <a:spcPts val="0"/>
              </a:spcAft>
              <a:buSzTx/>
              <a:buFont typeface="Wingdings" panose="05000000000000000000" pitchFamily="2" charset="2"/>
              <a:buChar char="q"/>
            </a:pPr>
            <a:r>
              <a:rPr lang="en-US" dirty="0">
                <a:solidFill>
                  <a:prstClr val="black"/>
                </a:solidFill>
                <a:latin typeface="Arial" panose="020B0604020202020204" pitchFamily="34" charset="0"/>
                <a:cs typeface="Arial" panose="020B0604020202020204" pitchFamily="34" charset="0"/>
              </a:rPr>
              <a:t>Measuring the aggregate expenditure on training of employees in each sector.     These include:</a:t>
            </a:r>
          </a:p>
          <a:p>
            <a:pPr lvl="0" eaLnBrk="1" fontAlgn="auto" hangingPunct="1">
              <a:lnSpc>
                <a:spcPct val="100000"/>
              </a:lnSpc>
              <a:spcAft>
                <a:spcPts val="0"/>
              </a:spcAft>
              <a:buSzTx/>
              <a:buFont typeface="Wingdings" panose="05000000000000000000" pitchFamily="2" charset="2"/>
              <a:buChar char="v"/>
            </a:pPr>
            <a:r>
              <a:rPr lang="en-US" dirty="0">
                <a:solidFill>
                  <a:prstClr val="black"/>
                </a:solidFill>
                <a:latin typeface="Arial" panose="020B0604020202020204" pitchFamily="34" charset="0"/>
                <a:cs typeface="Arial" panose="020B0604020202020204" pitchFamily="34" charset="0"/>
              </a:rPr>
              <a:t> In-house training by employers</a:t>
            </a:r>
          </a:p>
          <a:p>
            <a:pPr lvl="0" eaLnBrk="1" fontAlgn="auto" hangingPunct="1">
              <a:lnSpc>
                <a:spcPct val="100000"/>
              </a:lnSpc>
              <a:spcAft>
                <a:spcPts val="0"/>
              </a:spcAft>
              <a:buSzTx/>
              <a:buFont typeface="Wingdings" panose="05000000000000000000" pitchFamily="2" charset="2"/>
              <a:buChar char="ü"/>
            </a:pPr>
            <a:r>
              <a:rPr lang="en-US" sz="2400" dirty="0">
                <a:solidFill>
                  <a:prstClr val="black"/>
                </a:solidFill>
                <a:latin typeface="Arial" panose="020B0604020202020204" pitchFamily="34" charset="0"/>
                <a:cs typeface="Arial" panose="020B0604020202020204" pitchFamily="34" charset="0"/>
              </a:rPr>
              <a:t>courses</a:t>
            </a:r>
          </a:p>
          <a:p>
            <a:pPr lvl="0" eaLnBrk="1" fontAlgn="auto" hangingPunct="1">
              <a:lnSpc>
                <a:spcPct val="100000"/>
              </a:lnSpc>
              <a:spcAft>
                <a:spcPts val="0"/>
              </a:spcAft>
              <a:buSzTx/>
              <a:buFont typeface="Wingdings" panose="05000000000000000000" pitchFamily="2" charset="2"/>
              <a:buChar char="ü"/>
            </a:pPr>
            <a:r>
              <a:rPr lang="en-US" sz="2400" dirty="0">
                <a:solidFill>
                  <a:prstClr val="black"/>
                </a:solidFill>
                <a:latin typeface="Arial" panose="020B0604020202020204" pitchFamily="34" charset="0"/>
                <a:cs typeface="Arial" panose="020B0604020202020204" pitchFamily="34" charset="0"/>
              </a:rPr>
              <a:t>internship</a:t>
            </a:r>
          </a:p>
          <a:p>
            <a:pPr lvl="0" eaLnBrk="1" fontAlgn="auto" hangingPunct="1">
              <a:lnSpc>
                <a:spcPct val="100000"/>
              </a:lnSpc>
              <a:spcAft>
                <a:spcPts val="0"/>
              </a:spcAft>
              <a:buSzTx/>
              <a:buFont typeface="Wingdings" panose="05000000000000000000" pitchFamily="2" charset="2"/>
              <a:buChar char="v"/>
            </a:pPr>
            <a:r>
              <a:rPr lang="en-US" dirty="0">
                <a:solidFill>
                  <a:prstClr val="black"/>
                </a:solidFill>
                <a:latin typeface="Arial" panose="020B0604020202020204" pitchFamily="34" charset="0"/>
                <a:cs typeface="Arial" panose="020B0604020202020204" pitchFamily="34" charset="0"/>
              </a:rPr>
              <a:t>outsourcing of training </a:t>
            </a:r>
          </a:p>
          <a:p>
            <a:pPr lvl="0" eaLnBrk="1" fontAlgn="auto" hangingPunct="1">
              <a:lnSpc>
                <a:spcPct val="100000"/>
              </a:lnSpc>
              <a:spcAft>
                <a:spcPts val="0"/>
              </a:spcAft>
              <a:buSzTx/>
              <a:buFont typeface="Wingdings" panose="05000000000000000000" pitchFamily="2" charset="2"/>
              <a:buChar char="ü"/>
            </a:pPr>
            <a:r>
              <a:rPr lang="en-US" sz="2400" dirty="0">
                <a:solidFill>
                  <a:prstClr val="black"/>
                </a:solidFill>
                <a:latin typeface="Arial" panose="020B0604020202020204" pitchFamily="34" charset="0"/>
                <a:cs typeface="Arial" panose="020B0604020202020204" pitchFamily="34" charset="0"/>
              </a:rPr>
              <a:t>training courses purchased on the market</a:t>
            </a:r>
          </a:p>
          <a:p>
            <a:pPr lvl="0" eaLnBrk="1" fontAlgn="auto" hangingPunct="1">
              <a:lnSpc>
                <a:spcPct val="100000"/>
              </a:lnSpc>
              <a:spcAft>
                <a:spcPts val="0"/>
              </a:spcAft>
              <a:buSzTx/>
              <a:buFont typeface="Wingdings" panose="05000000000000000000" pitchFamily="2" charset="2"/>
              <a:buChar char="v"/>
            </a:pPr>
            <a:r>
              <a:rPr lang="en-US" dirty="0">
                <a:solidFill>
                  <a:prstClr val="black"/>
                </a:solidFill>
                <a:latin typeface="Arial" panose="020B0604020202020204" pitchFamily="34" charset="0"/>
                <a:cs typeface="Arial" panose="020B0604020202020204" pitchFamily="34" charset="0"/>
              </a:rPr>
              <a:t>financing individual's external training</a:t>
            </a:r>
          </a:p>
          <a:p>
            <a:pPr lvl="0" eaLnBrk="1" fontAlgn="auto" hangingPunct="1">
              <a:lnSpc>
                <a:spcPct val="100000"/>
              </a:lnSpc>
              <a:spcAft>
                <a:spcPts val="0"/>
              </a:spcAft>
              <a:buSzTx/>
              <a:buFont typeface="Wingdings" panose="05000000000000000000" pitchFamily="2" charset="2"/>
              <a:buChar char="v"/>
            </a:pPr>
            <a:r>
              <a:rPr lang="en-US" dirty="0">
                <a:solidFill>
                  <a:prstClr val="black"/>
                </a:solidFill>
                <a:latin typeface="Arial" panose="020B0604020202020204" pitchFamily="34" charset="0"/>
                <a:cs typeface="Arial" panose="020B0604020202020204" pitchFamily="34" charset="0"/>
              </a:rPr>
              <a:t> professional literature and etc.</a:t>
            </a:r>
          </a:p>
        </p:txBody>
      </p:sp>
    </p:spTree>
    <p:extLst>
      <p:ext uri="{BB962C8B-B14F-4D97-AF65-F5344CB8AC3E}">
        <p14:creationId xmlns:p14="http://schemas.microsoft.com/office/powerpoint/2010/main" val="1622824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0000"/>
          </a:bodyPr>
          <a:lstStyle/>
          <a:p>
            <a:r>
              <a:rPr lang="ru-RU" altLang="en-US" b="0" i="1" cap="none" dirty="0">
                <a:solidFill>
                  <a:srgbClr val="E46C0A"/>
                </a:solidFill>
                <a:latin typeface="Arial" charset="0"/>
                <a:cs typeface="Arial" charset="0"/>
              </a:rPr>
              <a:t> </a:t>
            </a:r>
            <a:r>
              <a:rPr lang="en-US" altLang="en-US" i="1" cap="none" dirty="0">
                <a:solidFill>
                  <a:schemeClr val="accent4"/>
                </a:solidFill>
                <a:latin typeface="Arial" charset="0"/>
                <a:cs typeface="Arial" charset="0"/>
              </a:rPr>
              <a:t>Overview of the main results of SAET</a:t>
            </a:r>
            <a:endParaRPr altLang="en-US" cap="none" dirty="0">
              <a:solidFill>
                <a:schemeClr val="accent4"/>
              </a:solidFill>
              <a:cs typeface="Arial" charset="0"/>
            </a:endParaRPr>
          </a:p>
        </p:txBody>
      </p:sp>
      <p:sp>
        <p:nvSpPr>
          <p:cNvPr id="4099" name="מציין מיקום תוכן 2"/>
          <p:cNvSpPr>
            <a:spLocks noGrp="1"/>
          </p:cNvSpPr>
          <p:nvPr>
            <p:ph idx="1"/>
          </p:nvPr>
        </p:nvSpPr>
        <p:spPr bwMode="auto">
          <a:xfrm>
            <a:off x="827584" y="1340768"/>
            <a:ext cx="7560840" cy="51125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Autofit/>
          </a:bodyPr>
          <a:lstStyle/>
          <a:p>
            <a:pPr lvl="0" eaLnBrk="1" fontAlgn="auto" hangingPunct="1">
              <a:lnSpc>
                <a:spcPct val="100000"/>
              </a:lnSpc>
              <a:spcAft>
                <a:spcPts val="0"/>
              </a:spcAft>
              <a:buSzTx/>
              <a:buFont typeface="Wingdings" panose="05000000000000000000" pitchFamily="2" charset="2"/>
              <a:buChar char="q"/>
            </a:pPr>
            <a:r>
              <a:rPr lang="en-US" sz="2200" dirty="0">
                <a:solidFill>
                  <a:prstClr val="black"/>
                </a:solidFill>
                <a:latin typeface="Arial" panose="020B0604020202020204" pitchFamily="34" charset="0"/>
                <a:cs typeface="Arial" panose="020B0604020202020204" pitchFamily="34" charset="0"/>
              </a:rPr>
              <a:t>The pilot of the Israeli SAET was compiled on the basis of the collection, processing and analysis of the data on the education and training for the year 2015.</a:t>
            </a:r>
          </a:p>
          <a:p>
            <a:pPr lvl="0" eaLnBrk="1" fontAlgn="auto" hangingPunct="1">
              <a:lnSpc>
                <a:spcPct val="100000"/>
              </a:lnSpc>
              <a:spcAft>
                <a:spcPts val="0"/>
              </a:spcAft>
              <a:buSzTx/>
              <a:buFont typeface="Wingdings" panose="05000000000000000000" pitchFamily="2" charset="2"/>
              <a:buChar char="q"/>
            </a:pPr>
            <a:r>
              <a:rPr lang="en-US" altLang="en-US" sz="2200" dirty="0">
                <a:latin typeface="Arial" panose="020B0604020202020204" pitchFamily="34" charset="0"/>
                <a:cs typeface="Arial" panose="020B0604020202020204" pitchFamily="34" charset="0"/>
              </a:rPr>
              <a:t>The total expenditure on education and training:</a:t>
            </a:r>
          </a:p>
          <a:p>
            <a:pPr eaLnBrk="1" fontAlgn="auto" hangingPunct="1">
              <a:lnSpc>
                <a:spcPct val="100000"/>
              </a:lnSpc>
              <a:spcAft>
                <a:spcPts val="0"/>
              </a:spcAft>
              <a:buSzTx/>
              <a:buFont typeface="Wingdings" panose="05000000000000000000" pitchFamily="2" charset="2"/>
              <a:buChar char="ü"/>
            </a:pPr>
            <a:r>
              <a:rPr lang="en-US" altLang="en-US" sz="2200" dirty="0">
                <a:latin typeface="Arial" panose="020B0604020202020204" pitchFamily="34" charset="0"/>
                <a:cs typeface="Arial" panose="020B0604020202020204" pitchFamily="34" charset="0"/>
              </a:rPr>
              <a:t> amounted 104 billion new shekel  in current prices</a:t>
            </a:r>
          </a:p>
          <a:p>
            <a:pPr eaLnBrk="1" fontAlgn="auto" hangingPunct="1">
              <a:lnSpc>
                <a:spcPct val="100000"/>
              </a:lnSpc>
              <a:spcAft>
                <a:spcPts val="0"/>
              </a:spcAft>
              <a:buSzTx/>
              <a:buFont typeface="Wingdings" panose="05000000000000000000" pitchFamily="2" charset="2"/>
              <a:buChar char="ü"/>
            </a:pPr>
            <a:r>
              <a:rPr lang="en-US" altLang="en-US" sz="2200" dirty="0">
                <a:latin typeface="Arial" panose="020B0604020202020204" pitchFamily="34" charset="0"/>
                <a:cs typeface="Arial" panose="020B0604020202020204" pitchFamily="34" charset="0"/>
              </a:rPr>
              <a:t>and was 8.9 per cent of Israel’s gross domestic product (GDP).</a:t>
            </a:r>
          </a:p>
          <a:p>
            <a:pPr lvl="0" eaLnBrk="1" fontAlgn="auto" hangingPunct="1">
              <a:lnSpc>
                <a:spcPct val="100000"/>
              </a:lnSpc>
              <a:spcAft>
                <a:spcPts val="0"/>
              </a:spcAft>
              <a:buSzTx/>
              <a:buFont typeface="Wingdings" panose="05000000000000000000" pitchFamily="2" charset="2"/>
              <a:buChar char="q"/>
            </a:pPr>
            <a:r>
              <a:rPr lang="en-US" altLang="en-US" sz="2200" dirty="0">
                <a:latin typeface="Arial" panose="020B0604020202020204" pitchFamily="34" charset="0"/>
                <a:cs typeface="Arial" panose="020B0604020202020204" pitchFamily="34" charset="0"/>
              </a:rPr>
              <a:t>Framework of the SAET consist:</a:t>
            </a:r>
          </a:p>
          <a:p>
            <a:pPr lvl="0" eaLnBrk="1" fontAlgn="auto" hangingPunct="1">
              <a:lnSpc>
                <a:spcPct val="100000"/>
              </a:lnSpc>
              <a:spcAft>
                <a:spcPts val="0"/>
              </a:spcAft>
              <a:buSzTx/>
              <a:buFont typeface="Wingdings" panose="05000000000000000000" pitchFamily="2" charset="2"/>
              <a:buChar char="v"/>
            </a:pPr>
            <a:r>
              <a:rPr lang="en-US" altLang="en-US" sz="2200" dirty="0">
                <a:latin typeface="Arial" panose="020B0604020202020204" pitchFamily="34" charset="0"/>
                <a:cs typeface="Arial" panose="020B0604020202020204" pitchFamily="34" charset="0"/>
              </a:rPr>
              <a:t>main tables based on monetary data available in the national accounts</a:t>
            </a:r>
          </a:p>
          <a:p>
            <a:pPr lvl="0" eaLnBrk="1" fontAlgn="auto" hangingPunct="1">
              <a:lnSpc>
                <a:spcPct val="100000"/>
              </a:lnSpc>
              <a:spcAft>
                <a:spcPts val="0"/>
              </a:spcAft>
              <a:buSzTx/>
              <a:buFont typeface="Wingdings" panose="05000000000000000000" pitchFamily="2" charset="2"/>
              <a:buChar char="v"/>
            </a:pPr>
            <a:r>
              <a:rPr lang="en-US" altLang="en-US" sz="2200" dirty="0">
                <a:latin typeface="Arial" panose="020B0604020202020204" pitchFamily="34" charset="0"/>
                <a:cs typeface="Arial" panose="020B0604020202020204" pitchFamily="34" charset="0"/>
              </a:rPr>
              <a:t>supplementary tables with non-monetary information.</a:t>
            </a:r>
            <a:endParaRPr lang="he-IL" alt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9962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chemeClr val="accent4"/>
                </a:solidFill>
                <a:latin typeface="Arial" charset="0"/>
                <a:cs typeface="Arial" charset="0"/>
              </a:rPr>
              <a:t>Main tables of SAET</a:t>
            </a:r>
            <a:endParaRPr altLang="en-US" cap="none" dirty="0">
              <a:solidFill>
                <a:schemeClr val="accent4"/>
              </a:solidFill>
              <a:cs typeface="Arial" charset="0"/>
            </a:endParaRPr>
          </a:p>
        </p:txBody>
      </p:sp>
      <p:sp>
        <p:nvSpPr>
          <p:cNvPr id="4099" name="מציין מיקום תוכן 2"/>
          <p:cNvSpPr>
            <a:spLocks noGrp="1"/>
          </p:cNvSpPr>
          <p:nvPr>
            <p:ph idx="1"/>
          </p:nvPr>
        </p:nvSpPr>
        <p:spPr bwMode="auto">
          <a:xfrm>
            <a:off x="827584" y="1340768"/>
            <a:ext cx="7560840" cy="51125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pPr lvl="0" eaLnBrk="1" fontAlgn="auto" hangingPunct="1">
              <a:lnSpc>
                <a:spcPct val="100000"/>
              </a:lnSpc>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The SAET provides a simplified version of the SUTs for the EPs (education and training products by purposes):</a:t>
            </a:r>
          </a:p>
          <a:p>
            <a:pPr lvl="0" eaLnBrk="1" fontAlgn="auto" hangingPunct="1">
              <a:lnSpc>
                <a:spcPct val="100000"/>
              </a:lnSpc>
              <a:spcAft>
                <a:spcPts val="0"/>
              </a:spcAft>
              <a:buSzTx/>
              <a:buFont typeface="Wingdings" panose="05000000000000000000" pitchFamily="2" charset="2"/>
              <a:buChar char="Ø"/>
            </a:pPr>
            <a:r>
              <a:rPr lang="en-US" sz="2400" dirty="0">
                <a:solidFill>
                  <a:prstClr val="black"/>
                </a:solidFill>
                <a:latin typeface="Arial" panose="020B0604020202020204" pitchFamily="34" charset="0"/>
                <a:cs typeface="Arial" panose="020B0604020202020204" pitchFamily="34" charset="0"/>
              </a:rPr>
              <a:t>Education and training output, by provider and education and training purpose</a:t>
            </a:r>
          </a:p>
          <a:p>
            <a:pPr lvl="0" eaLnBrk="1" fontAlgn="auto" hangingPunct="1">
              <a:lnSpc>
                <a:spcPct val="100000"/>
              </a:lnSpc>
              <a:spcAft>
                <a:spcPts val="0"/>
              </a:spcAft>
              <a:buSzTx/>
              <a:buFont typeface="Wingdings" panose="05000000000000000000" pitchFamily="2" charset="2"/>
              <a:buChar char="Ø"/>
            </a:pPr>
            <a:r>
              <a:rPr lang="en-US" altLang="en-US" sz="2400" dirty="0">
                <a:latin typeface="Arial" panose="020B0604020202020204" pitchFamily="34" charset="0"/>
                <a:cs typeface="Arial" panose="020B0604020202020204" pitchFamily="34" charset="0"/>
              </a:rPr>
              <a:t>Education and training expenditure, by consumer and education and training purpose</a:t>
            </a:r>
          </a:p>
          <a:p>
            <a:pPr lvl="0" eaLnBrk="1" fontAlgn="auto" hangingPunct="1">
              <a:lnSpc>
                <a:spcPct val="100000"/>
              </a:lnSpc>
              <a:spcAft>
                <a:spcPts val="0"/>
              </a:spcAft>
              <a:buSzTx/>
              <a:buFont typeface="Wingdings" panose="05000000000000000000" pitchFamily="2" charset="2"/>
              <a:buChar char="q"/>
            </a:pPr>
            <a:r>
              <a:rPr lang="en-US" altLang="en-US" sz="2400" dirty="0">
                <a:latin typeface="Arial" panose="020B0604020202020204" pitchFamily="34" charset="0"/>
                <a:cs typeface="Arial" panose="020B0604020202020204" pitchFamily="34" charset="0"/>
              </a:rPr>
              <a:t>Financing, by sector and education and training purpose </a:t>
            </a:r>
          </a:p>
          <a:p>
            <a:pPr lvl="0" eaLnBrk="1" fontAlgn="auto" hangingPunct="1">
              <a:lnSpc>
                <a:spcPct val="100000"/>
              </a:lnSpc>
              <a:spcAft>
                <a:spcPts val="0"/>
              </a:spcAft>
              <a:buSzTx/>
              <a:buFont typeface="Wingdings" panose="05000000000000000000" pitchFamily="2" charset="2"/>
              <a:buChar char="q"/>
            </a:pPr>
            <a:r>
              <a:rPr lang="en-US" altLang="en-US" sz="2400" dirty="0">
                <a:latin typeface="Arial" panose="020B0604020202020204" pitchFamily="34" charset="0"/>
                <a:cs typeface="Arial" panose="020B0604020202020204" pitchFamily="34" charset="0"/>
              </a:rPr>
              <a:t>Cost structure, by education and training purpose.</a:t>
            </a:r>
          </a:p>
          <a:p>
            <a:pPr marL="0" lvl="0" indent="0" eaLnBrk="1" fontAlgn="auto" hangingPunct="1">
              <a:lnSpc>
                <a:spcPct val="100000"/>
              </a:lnSpc>
              <a:spcAft>
                <a:spcPts val="0"/>
              </a:spcAft>
              <a:buSzTx/>
              <a:buNone/>
            </a:pPr>
            <a:endParaRPr lang="he-IL" altLang="en-US" dirty="0"/>
          </a:p>
        </p:txBody>
      </p:sp>
    </p:spTree>
    <p:extLst>
      <p:ext uri="{BB962C8B-B14F-4D97-AF65-F5344CB8AC3E}">
        <p14:creationId xmlns:p14="http://schemas.microsoft.com/office/powerpoint/2010/main" val="623017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cap="none" dirty="0">
                <a:solidFill>
                  <a:srgbClr val="8064A2"/>
                </a:solidFill>
                <a:latin typeface="Arial" charset="0"/>
                <a:cs typeface="Arial" charset="0"/>
              </a:rPr>
              <a:t>Education and training output</a:t>
            </a:r>
            <a:br>
              <a:rPr lang="en-US" i="1" cap="none" dirty="0">
                <a:solidFill>
                  <a:srgbClr val="8064A2"/>
                </a:solidFill>
                <a:latin typeface="Arial" charset="0"/>
                <a:cs typeface="Arial" charset="0"/>
              </a:rPr>
            </a:br>
            <a:r>
              <a:rPr lang="en-US" sz="1400" i="1" cap="none" dirty="0">
                <a:solidFill>
                  <a:srgbClr val="8064A2"/>
                </a:solidFill>
                <a:latin typeface="Arial" charset="0"/>
                <a:cs typeface="Arial" charset="0"/>
              </a:rPr>
              <a:t>Current prices, 2015. </a:t>
            </a:r>
            <a:br>
              <a:rPr lang="en-US" sz="1400" i="1" cap="none" dirty="0">
                <a:solidFill>
                  <a:srgbClr val="8064A2"/>
                </a:solidFill>
                <a:latin typeface="Arial" charset="0"/>
                <a:cs typeface="Arial" charset="0"/>
              </a:rPr>
            </a:br>
            <a:r>
              <a:rPr lang="en-US" sz="1400" i="1" cap="none" dirty="0">
                <a:solidFill>
                  <a:srgbClr val="8064A2"/>
                </a:solidFill>
                <a:latin typeface="Arial" charset="0"/>
                <a:cs typeface="Arial" charset="0"/>
              </a:rPr>
              <a:t>Israeli New Shekel millions. </a:t>
            </a:r>
            <a:br>
              <a:rPr lang="en-US" sz="1400" i="1" cap="none" dirty="0">
                <a:solidFill>
                  <a:srgbClr val="8064A2"/>
                </a:solidFill>
                <a:latin typeface="Arial" charset="0"/>
                <a:cs typeface="Arial" charset="0"/>
              </a:rPr>
            </a:br>
            <a:endParaRPr lang="he-IL"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72828178"/>
              </p:ext>
            </p:extLst>
          </p:nvPr>
        </p:nvGraphicFramePr>
        <p:xfrm>
          <a:off x="755576" y="1268760"/>
          <a:ext cx="7200800" cy="4537076"/>
        </p:xfrm>
        <a:graphic>
          <a:graphicData uri="http://schemas.openxmlformats.org/drawingml/2006/table">
            <a:tbl>
              <a:tblPr/>
              <a:tblGrid>
                <a:gridCol w="1049149">
                  <a:extLst>
                    <a:ext uri="{9D8B030D-6E8A-4147-A177-3AD203B41FA5}">
                      <a16:colId xmlns:a16="http://schemas.microsoft.com/office/drawing/2014/main" val="20000"/>
                    </a:ext>
                  </a:extLst>
                </a:gridCol>
                <a:gridCol w="2109603">
                  <a:extLst>
                    <a:ext uri="{9D8B030D-6E8A-4147-A177-3AD203B41FA5}">
                      <a16:colId xmlns:a16="http://schemas.microsoft.com/office/drawing/2014/main" val="20001"/>
                    </a:ext>
                  </a:extLst>
                </a:gridCol>
                <a:gridCol w="428574">
                  <a:extLst>
                    <a:ext uri="{9D8B030D-6E8A-4147-A177-3AD203B41FA5}">
                      <a16:colId xmlns:a16="http://schemas.microsoft.com/office/drawing/2014/main" val="20002"/>
                    </a:ext>
                  </a:extLst>
                </a:gridCol>
                <a:gridCol w="428574">
                  <a:extLst>
                    <a:ext uri="{9D8B030D-6E8A-4147-A177-3AD203B41FA5}">
                      <a16:colId xmlns:a16="http://schemas.microsoft.com/office/drawing/2014/main" val="20003"/>
                    </a:ext>
                  </a:extLst>
                </a:gridCol>
                <a:gridCol w="428574">
                  <a:extLst>
                    <a:ext uri="{9D8B030D-6E8A-4147-A177-3AD203B41FA5}">
                      <a16:colId xmlns:a16="http://schemas.microsoft.com/office/drawing/2014/main" val="20004"/>
                    </a:ext>
                  </a:extLst>
                </a:gridCol>
                <a:gridCol w="308054">
                  <a:extLst>
                    <a:ext uri="{9D8B030D-6E8A-4147-A177-3AD203B41FA5}">
                      <a16:colId xmlns:a16="http://schemas.microsoft.com/office/drawing/2014/main" val="20005"/>
                    </a:ext>
                  </a:extLst>
                </a:gridCol>
                <a:gridCol w="120520">
                  <a:extLst>
                    <a:ext uri="{9D8B030D-6E8A-4147-A177-3AD203B41FA5}">
                      <a16:colId xmlns:a16="http://schemas.microsoft.com/office/drawing/2014/main" val="20006"/>
                    </a:ext>
                  </a:extLst>
                </a:gridCol>
                <a:gridCol w="428574">
                  <a:extLst>
                    <a:ext uri="{9D8B030D-6E8A-4147-A177-3AD203B41FA5}">
                      <a16:colId xmlns:a16="http://schemas.microsoft.com/office/drawing/2014/main" val="20007"/>
                    </a:ext>
                  </a:extLst>
                </a:gridCol>
                <a:gridCol w="428574">
                  <a:extLst>
                    <a:ext uri="{9D8B030D-6E8A-4147-A177-3AD203B41FA5}">
                      <a16:colId xmlns:a16="http://schemas.microsoft.com/office/drawing/2014/main" val="20008"/>
                    </a:ext>
                  </a:extLst>
                </a:gridCol>
                <a:gridCol w="102452">
                  <a:extLst>
                    <a:ext uri="{9D8B030D-6E8A-4147-A177-3AD203B41FA5}">
                      <a16:colId xmlns:a16="http://schemas.microsoft.com/office/drawing/2014/main" val="20009"/>
                    </a:ext>
                  </a:extLst>
                </a:gridCol>
                <a:gridCol w="270567">
                  <a:extLst>
                    <a:ext uri="{9D8B030D-6E8A-4147-A177-3AD203B41FA5}">
                      <a16:colId xmlns:a16="http://schemas.microsoft.com/office/drawing/2014/main" val="20010"/>
                    </a:ext>
                  </a:extLst>
                </a:gridCol>
                <a:gridCol w="161481">
                  <a:extLst>
                    <a:ext uri="{9D8B030D-6E8A-4147-A177-3AD203B41FA5}">
                      <a16:colId xmlns:a16="http://schemas.microsoft.com/office/drawing/2014/main" val="20011"/>
                    </a:ext>
                  </a:extLst>
                </a:gridCol>
                <a:gridCol w="267093">
                  <a:extLst>
                    <a:ext uri="{9D8B030D-6E8A-4147-A177-3AD203B41FA5}">
                      <a16:colId xmlns:a16="http://schemas.microsoft.com/office/drawing/2014/main" val="20012"/>
                    </a:ext>
                  </a:extLst>
                </a:gridCol>
                <a:gridCol w="164955">
                  <a:extLst>
                    <a:ext uri="{9D8B030D-6E8A-4147-A177-3AD203B41FA5}">
                      <a16:colId xmlns:a16="http://schemas.microsoft.com/office/drawing/2014/main" val="20013"/>
                    </a:ext>
                  </a:extLst>
                </a:gridCol>
                <a:gridCol w="504056">
                  <a:extLst>
                    <a:ext uri="{9D8B030D-6E8A-4147-A177-3AD203B41FA5}">
                      <a16:colId xmlns:a16="http://schemas.microsoft.com/office/drawing/2014/main" val="20014"/>
                    </a:ext>
                  </a:extLst>
                </a:gridCol>
              </a:tblGrid>
              <a:tr h="185420">
                <a:tc gridSpan="15">
                  <a:txBody>
                    <a:bodyPr/>
                    <a:lstStyle/>
                    <a:p>
                      <a:pPr algn="ctr" fontAlgn="ctr"/>
                      <a:r>
                        <a:rPr lang="en-GB" sz="1000" b="1" i="0" u="none" strike="noStrike" dirty="0">
                          <a:solidFill>
                            <a:srgbClr val="FFFFFF"/>
                          </a:solidFill>
                          <a:effectLst/>
                          <a:latin typeface="Calibri"/>
                        </a:rPr>
                        <a:t>Supply</a:t>
                      </a:r>
                      <a:endParaRPr lang="en-US" sz="1000" b="1" i="0" u="none" strike="noStrike" dirty="0">
                        <a:solidFill>
                          <a:srgbClr val="FFFFFF"/>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0"/>
                  </a:ext>
                </a:extLst>
              </a:tr>
              <a:tr h="760220">
                <a:tc gridSpan="2">
                  <a:txBody>
                    <a:bodyPr/>
                    <a:lstStyle/>
                    <a:p>
                      <a:pPr algn="ctr" fontAlgn="ctr"/>
                      <a:r>
                        <a:rPr lang="en-GB" sz="700" b="1" i="0" u="none" strike="noStrike" dirty="0">
                          <a:solidFill>
                            <a:srgbClr val="000000"/>
                          </a:solidFill>
                          <a:effectLst/>
                          <a:latin typeface="Calibri"/>
                        </a:rPr>
                        <a:t> </a:t>
                      </a:r>
                      <a:endParaRPr lang="en-US" sz="700" b="1" i="0" u="none" strike="noStrike" dirty="0">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ctr" fontAlgn="ctr"/>
                      <a:r>
                        <a:rPr lang="en-GB" sz="800" b="0" i="0" u="none" strike="noStrike" dirty="0">
                          <a:solidFill>
                            <a:srgbClr val="000000"/>
                          </a:solidFill>
                          <a:effectLst/>
                          <a:latin typeface="Calibri"/>
                        </a:rPr>
                        <a:t>Central govern-</a:t>
                      </a:r>
                      <a:r>
                        <a:rPr lang="en-GB" sz="800" b="0" i="0" u="none" strike="noStrike" dirty="0" err="1">
                          <a:solidFill>
                            <a:srgbClr val="000000"/>
                          </a:solidFill>
                          <a:effectLst/>
                          <a:latin typeface="Calibri"/>
                        </a:rPr>
                        <a:t>ment</a:t>
                      </a:r>
                      <a:endParaRPr lang="en-US" sz="800" b="0" i="0" u="none" strike="noStrike" dirty="0">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800" b="0" i="0" u="none" strike="noStrike">
                          <a:solidFill>
                            <a:srgbClr val="000000"/>
                          </a:solidFill>
                          <a:effectLst/>
                          <a:latin typeface="Calibri"/>
                        </a:rPr>
                        <a:t>Local govern-ment</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800" b="0" i="0" u="none" strike="noStrike">
                          <a:solidFill>
                            <a:srgbClr val="000000"/>
                          </a:solidFill>
                          <a:effectLst/>
                          <a:latin typeface="Calibri"/>
                        </a:rPr>
                        <a:t>Govern-mental NPI's</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800" b="0" i="0" u="none" strike="noStrike">
                          <a:solidFill>
                            <a:srgbClr val="000000"/>
                          </a:solidFill>
                          <a:effectLst/>
                          <a:latin typeface="Calibri"/>
                        </a:rPr>
                        <a:t>NPISH</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gridSpan="2">
                  <a:txBody>
                    <a:bodyPr/>
                    <a:lstStyle/>
                    <a:p>
                      <a:pPr algn="ctr" fontAlgn="ctr"/>
                      <a:r>
                        <a:rPr lang="en-GB" sz="800" b="0" i="0" u="none" strike="noStrike">
                          <a:solidFill>
                            <a:srgbClr val="000000"/>
                          </a:solidFill>
                          <a:effectLst/>
                          <a:latin typeface="Calibri"/>
                        </a:rPr>
                        <a:t>Market producers in education industry</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algn="ct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gridSpan="2">
                  <a:txBody>
                    <a:bodyPr/>
                    <a:lstStyle/>
                    <a:p>
                      <a:pPr algn="ctr" fontAlgn="ctr"/>
                      <a:r>
                        <a:rPr lang="en-GB" sz="800" b="0" i="0" u="none" strike="noStrike">
                          <a:solidFill>
                            <a:srgbClr val="000000"/>
                          </a:solidFill>
                          <a:effectLst/>
                          <a:latin typeface="Calibri"/>
                        </a:rPr>
                        <a:t>Other market producers</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algn="ct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gridSpan="2">
                  <a:txBody>
                    <a:bodyPr/>
                    <a:lstStyle/>
                    <a:p>
                      <a:pPr algn="ctr" fontAlgn="ctr"/>
                      <a:r>
                        <a:rPr lang="en-GB" sz="800" b="0" i="0" u="none" strike="noStrike">
                          <a:solidFill>
                            <a:srgbClr val="000000"/>
                          </a:solidFill>
                          <a:effectLst/>
                          <a:latin typeface="Calibri"/>
                        </a:rPr>
                        <a:t>Imports</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algn="ct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gridSpan="2">
                  <a:txBody>
                    <a:bodyPr/>
                    <a:lstStyle/>
                    <a:p>
                      <a:pPr algn="ctr" fontAlgn="ctr"/>
                      <a:r>
                        <a:rPr lang="en-GB" sz="800" b="0" i="0" u="none" strike="noStrike">
                          <a:solidFill>
                            <a:srgbClr val="000000"/>
                          </a:solidFill>
                          <a:effectLst/>
                          <a:latin typeface="Calibri"/>
                        </a:rPr>
                        <a:t>Taxes less subsidies on products</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algn="ct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800" b="0" i="0" u="none" strike="noStrike">
                          <a:solidFill>
                            <a:srgbClr val="000000"/>
                          </a:solidFill>
                          <a:effectLst/>
                          <a:latin typeface="Calibri"/>
                        </a:rPr>
                        <a:t>Total</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extLst>
                  <a:ext uri="{0D108BD9-81ED-4DB2-BD59-A6C34878D82A}">
                    <a16:rowId xmlns:a16="http://schemas.microsoft.com/office/drawing/2014/main" val="10001"/>
                  </a:ext>
                </a:extLst>
              </a:tr>
              <a:tr h="285261">
                <a:tc rowSpan="8">
                  <a:txBody>
                    <a:bodyPr/>
                    <a:lstStyle/>
                    <a:p>
                      <a:pPr algn="ctr" fontAlgn="ctr"/>
                      <a:r>
                        <a:rPr lang="en-GB" sz="800" b="1" i="0" u="none" strike="noStrike">
                          <a:solidFill>
                            <a:srgbClr val="000000"/>
                          </a:solidFill>
                          <a:effectLst/>
                          <a:latin typeface="Calibri"/>
                        </a:rPr>
                        <a:t>Education and training purpose</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800" b="0" i="0" u="none" strike="noStrike">
                          <a:solidFill>
                            <a:srgbClr val="000000"/>
                          </a:solidFill>
                          <a:effectLst/>
                          <a:latin typeface="Calibri"/>
                        </a:rPr>
                        <a:t>EP0 - Pre-primary education</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dirty="0">
                          <a:solidFill>
                            <a:srgbClr val="000000"/>
                          </a:solidFill>
                          <a:effectLst/>
                          <a:latin typeface="Calibri"/>
                        </a:rPr>
                        <a:t>3,876</a:t>
                      </a:r>
                      <a:endParaRPr lang="en-US" sz="800" b="0" i="0" u="none" strike="noStrike" dirty="0">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4,244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877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2,033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1,258</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12,288</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2"/>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EP1 - Primary education</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15,220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6,753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710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514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2,100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25,296</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3"/>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EP2 - Secondary education</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6,973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4,781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6,306</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1,463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1,540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21,063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4"/>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EP3 - Higher education</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184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48</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14,042</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1,989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70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1,149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17,483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5"/>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EP4 - Cultural, sport and recreation education</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dirty="0">
                          <a:solidFill>
                            <a:srgbClr val="000000"/>
                          </a:solidFill>
                          <a:effectLst/>
                          <a:latin typeface="Calibri"/>
                        </a:rPr>
                        <a:t>147</a:t>
                      </a:r>
                      <a:endParaRPr lang="en-US" sz="800" b="0" i="0" u="none" strike="noStrike" dirty="0">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1,548</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2,708</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2,596</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6,952</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49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14,001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6"/>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EP5 - Other education and vocational training</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890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1,484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2,069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4,787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43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9,296</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7"/>
                  </a:ext>
                </a:extLst>
              </a:tr>
              <a:tr h="285261">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EP6 - In-house training</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511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99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70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241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160</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1,082</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8"/>
                  </a:ext>
                </a:extLst>
              </a:tr>
              <a:tr h="383676">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Associated products and administrative expenditures, not allocated</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1,507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832</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839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35</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3,214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9"/>
                  </a:ext>
                </a:extLst>
              </a:tr>
              <a:tr h="242472">
                <a:tc gridSpan="2">
                  <a:txBody>
                    <a:bodyPr/>
                    <a:lstStyle/>
                    <a:p>
                      <a:pPr algn="l" fontAlgn="ctr"/>
                      <a:r>
                        <a:rPr lang="en-GB" sz="800" b="1" i="0" u="none" strike="noStrike">
                          <a:solidFill>
                            <a:srgbClr val="000000"/>
                          </a:solidFill>
                          <a:effectLst/>
                          <a:latin typeface="Calibri"/>
                        </a:rPr>
                        <a:t>Total output = Total current expenditure</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800" b="0" i="0" u="none" strike="noStrike">
                          <a:solidFill>
                            <a:srgbClr val="000000"/>
                          </a:solidFill>
                          <a:effectLst/>
                          <a:latin typeface="Calibri"/>
                        </a:rPr>
                        <a:t>29,309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18,329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26,197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10,904</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16,707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999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1,149</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127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algn="r" fontAlgn="ct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103,722</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0"/>
                  </a:ext>
                </a:extLst>
              </a:tr>
              <a:tr h="149762">
                <a:tc gridSpan="15">
                  <a:txBody>
                    <a:bodyPr/>
                    <a:lstStyle/>
                    <a:p>
                      <a:pPr algn="ctr" fontAlgn="ctr"/>
                      <a:r>
                        <a:rPr lang="en-GB" sz="800" b="1" i="0" u="none" strike="noStrike">
                          <a:solidFill>
                            <a:srgbClr val="000000"/>
                          </a:solidFill>
                          <a:effectLst/>
                          <a:latin typeface="Calibri"/>
                        </a:rPr>
                        <a:t> </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11"/>
                  </a:ext>
                </a:extLst>
              </a:tr>
              <a:tr h="333755">
                <a:tc gridSpan="2">
                  <a:txBody>
                    <a:bodyPr/>
                    <a:lstStyle/>
                    <a:p>
                      <a:pPr algn="l" fontAlgn="ctr"/>
                      <a:r>
                        <a:rPr lang="en-GB" sz="800" b="1" i="0" u="none" strike="noStrike">
                          <a:solidFill>
                            <a:srgbClr val="000000"/>
                          </a:solidFill>
                          <a:effectLst/>
                          <a:latin typeface="Calibri"/>
                        </a:rPr>
                        <a:t>Research and development (own account and production for sales) </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5,877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495</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a:solidFill>
                            <a:srgbClr val="000000"/>
                          </a:solidFill>
                          <a:effectLst/>
                          <a:latin typeface="Calibri"/>
                        </a:rPr>
                        <a:t>6,373</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extLst>
                  <a:ext uri="{0D108BD9-81ED-4DB2-BD59-A6C34878D82A}">
                    <a16:rowId xmlns:a16="http://schemas.microsoft.com/office/drawing/2014/main" val="10012"/>
                  </a:ext>
                </a:extLst>
              </a:tr>
              <a:tr h="242472">
                <a:tc gridSpan="2">
                  <a:txBody>
                    <a:bodyPr/>
                    <a:lstStyle/>
                    <a:p>
                      <a:pPr algn="l" fontAlgn="ctr"/>
                      <a:r>
                        <a:rPr lang="fr-FR" sz="800" b="1" i="0" u="none" strike="noStrike">
                          <a:solidFill>
                            <a:srgbClr val="000000"/>
                          </a:solidFill>
                          <a:effectLst/>
                          <a:latin typeface="Calibri"/>
                        </a:rPr>
                        <a:t>Capital formation (Excl. R&amp;D)</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fr-FR"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fr-FR"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fr-FR"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fr-FR"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a:txBody>
                    <a:bodyPr/>
                    <a:lstStyle/>
                    <a:p>
                      <a:pPr algn="r" fontAlgn="ctr"/>
                      <a:r>
                        <a:rPr lang="fr-FR"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6,161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a:solidFill>
                            <a:srgbClr val="000000"/>
                          </a:solidFill>
                          <a:effectLst/>
                          <a:latin typeface="Calibri"/>
                        </a:rPr>
                        <a:t>6,161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extLst>
                  <a:ext uri="{0D108BD9-81ED-4DB2-BD59-A6C34878D82A}">
                    <a16:rowId xmlns:a16="http://schemas.microsoft.com/office/drawing/2014/main" val="10013"/>
                  </a:ext>
                </a:extLst>
              </a:tr>
              <a:tr h="242472">
                <a:tc gridSpan="2">
                  <a:txBody>
                    <a:bodyPr/>
                    <a:lstStyle/>
                    <a:p>
                      <a:pPr algn="l" fontAlgn="ctr"/>
                      <a:r>
                        <a:rPr lang="en-GB" sz="800" b="1" i="0" u="none" strike="noStrike">
                          <a:solidFill>
                            <a:srgbClr val="000000"/>
                          </a:solidFill>
                          <a:effectLst/>
                          <a:latin typeface="Calibri"/>
                        </a:rPr>
                        <a:t>Total gross fixed capital formation </a:t>
                      </a:r>
                      <a:endParaRPr lang="en-US" sz="800" b="1"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5,877</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495</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6,161</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tc gridSpan="2">
                  <a:txBody>
                    <a:bodyPr/>
                    <a:lstStyle/>
                    <a:p>
                      <a:pPr algn="r" fontAlgn="ctr"/>
                      <a:r>
                        <a:rPr lang="en-GB" sz="800" b="0" i="0" u="none" strike="noStrike" dirty="0">
                          <a:solidFill>
                            <a:srgbClr val="000000"/>
                          </a:solidFill>
                          <a:effectLst/>
                          <a:latin typeface="Calibri"/>
                        </a:rPr>
                        <a:t>12,534</a:t>
                      </a:r>
                      <a:endParaRPr lang="en-US" sz="800" b="0" i="0" u="none" strike="noStrike" dirty="0">
                        <a:solidFill>
                          <a:srgbClr val="000000"/>
                        </a:solidFill>
                        <a:effectLst/>
                        <a:latin typeface="Calibri"/>
                      </a:endParaRPr>
                    </a:p>
                  </a:txBody>
                  <a:tcPr marL="7132" marR="7132" marT="713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hMerge="1">
                  <a:txBody>
                    <a:bodyPr/>
                    <a:lstStyle/>
                    <a:p>
                      <a:pPr rtl="1"/>
                      <a:endParaRPr lang="he-IL"/>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817143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Education and training output</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provider </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89116637"/>
              </p:ext>
            </p:extLst>
          </p:nvPr>
        </p:nvGraphicFramePr>
        <p:xfrm>
          <a:off x="459528" y="1340768"/>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3791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Education and training output</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purpose</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24916393"/>
              </p:ext>
            </p:extLst>
          </p:nvPr>
        </p:nvGraphicFramePr>
        <p:xfrm>
          <a:off x="459528" y="1268760"/>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883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cap="none" dirty="0">
                <a:solidFill>
                  <a:srgbClr val="8064A2"/>
                </a:solidFill>
                <a:latin typeface="Arial" charset="0"/>
                <a:cs typeface="Arial" charset="0"/>
              </a:rPr>
              <a:t>Education and training expenditure</a:t>
            </a:r>
            <a:br>
              <a:rPr lang="en-US" i="1" cap="none" dirty="0">
                <a:solidFill>
                  <a:srgbClr val="8064A2"/>
                </a:solidFill>
                <a:latin typeface="Arial" charset="0"/>
                <a:cs typeface="Arial" charset="0"/>
              </a:rPr>
            </a:br>
            <a:r>
              <a:rPr lang="en-US" sz="1400" i="1" cap="none" dirty="0">
                <a:solidFill>
                  <a:srgbClr val="8064A2"/>
                </a:solidFill>
                <a:latin typeface="Arial" charset="0"/>
                <a:cs typeface="Arial" charset="0"/>
              </a:rPr>
              <a:t>Current prices, 2015. </a:t>
            </a:r>
            <a:br>
              <a:rPr lang="en-US" sz="1400" i="1" cap="none" dirty="0">
                <a:solidFill>
                  <a:srgbClr val="8064A2"/>
                </a:solidFill>
                <a:latin typeface="Arial" charset="0"/>
                <a:cs typeface="Arial" charset="0"/>
              </a:rPr>
            </a:br>
            <a:r>
              <a:rPr lang="en-US" sz="1400" i="1" cap="none" dirty="0">
                <a:solidFill>
                  <a:srgbClr val="8064A2"/>
                </a:solidFill>
                <a:latin typeface="Arial" charset="0"/>
                <a:cs typeface="Arial" charset="0"/>
              </a:rPr>
              <a:t>Israeli New Shekel millions. </a:t>
            </a:r>
            <a:br>
              <a:rPr lang="en-US" sz="1400" i="1" cap="none" dirty="0">
                <a:solidFill>
                  <a:srgbClr val="8064A2"/>
                </a:solidFill>
                <a:latin typeface="Arial" charset="0"/>
                <a:cs typeface="Arial" charset="0"/>
              </a:rPr>
            </a:br>
            <a:endParaRPr lang="he-IL" dirty="0"/>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3455973443"/>
              </p:ext>
            </p:extLst>
          </p:nvPr>
        </p:nvGraphicFramePr>
        <p:xfrm>
          <a:off x="755576" y="1268760"/>
          <a:ext cx="7453313" cy="4505383"/>
        </p:xfrm>
        <a:graphic>
          <a:graphicData uri="http://schemas.openxmlformats.org/drawingml/2006/table">
            <a:tbl>
              <a:tblPr/>
              <a:tblGrid>
                <a:gridCol w="1223615">
                  <a:extLst>
                    <a:ext uri="{9D8B030D-6E8A-4147-A177-3AD203B41FA5}">
                      <a16:colId xmlns:a16="http://schemas.microsoft.com/office/drawing/2014/main" val="20000"/>
                    </a:ext>
                  </a:extLst>
                </a:gridCol>
                <a:gridCol w="2188933">
                  <a:extLst>
                    <a:ext uri="{9D8B030D-6E8A-4147-A177-3AD203B41FA5}">
                      <a16:colId xmlns:a16="http://schemas.microsoft.com/office/drawing/2014/main" val="20001"/>
                    </a:ext>
                  </a:extLst>
                </a:gridCol>
                <a:gridCol w="430446">
                  <a:extLst>
                    <a:ext uri="{9D8B030D-6E8A-4147-A177-3AD203B41FA5}">
                      <a16:colId xmlns:a16="http://schemas.microsoft.com/office/drawing/2014/main" val="20002"/>
                    </a:ext>
                  </a:extLst>
                </a:gridCol>
                <a:gridCol w="558417">
                  <a:extLst>
                    <a:ext uri="{9D8B030D-6E8A-4147-A177-3AD203B41FA5}">
                      <a16:colId xmlns:a16="http://schemas.microsoft.com/office/drawing/2014/main" val="20003"/>
                    </a:ext>
                  </a:extLst>
                </a:gridCol>
                <a:gridCol w="558417">
                  <a:extLst>
                    <a:ext uri="{9D8B030D-6E8A-4147-A177-3AD203B41FA5}">
                      <a16:colId xmlns:a16="http://schemas.microsoft.com/office/drawing/2014/main" val="20004"/>
                    </a:ext>
                  </a:extLst>
                </a:gridCol>
                <a:gridCol w="80211">
                  <a:extLst>
                    <a:ext uri="{9D8B030D-6E8A-4147-A177-3AD203B41FA5}">
                      <a16:colId xmlns:a16="http://schemas.microsoft.com/office/drawing/2014/main" val="20005"/>
                    </a:ext>
                  </a:extLst>
                </a:gridCol>
                <a:gridCol w="400648">
                  <a:extLst>
                    <a:ext uri="{9D8B030D-6E8A-4147-A177-3AD203B41FA5}">
                      <a16:colId xmlns:a16="http://schemas.microsoft.com/office/drawing/2014/main" val="20006"/>
                    </a:ext>
                  </a:extLst>
                </a:gridCol>
                <a:gridCol w="482798">
                  <a:extLst>
                    <a:ext uri="{9D8B030D-6E8A-4147-A177-3AD203B41FA5}">
                      <a16:colId xmlns:a16="http://schemas.microsoft.com/office/drawing/2014/main" val="20007"/>
                    </a:ext>
                  </a:extLst>
                </a:gridCol>
                <a:gridCol w="124666">
                  <a:extLst>
                    <a:ext uri="{9D8B030D-6E8A-4147-A177-3AD203B41FA5}">
                      <a16:colId xmlns:a16="http://schemas.microsoft.com/office/drawing/2014/main" val="20008"/>
                    </a:ext>
                  </a:extLst>
                </a:gridCol>
                <a:gridCol w="567538">
                  <a:extLst>
                    <a:ext uri="{9D8B030D-6E8A-4147-A177-3AD203B41FA5}">
                      <a16:colId xmlns:a16="http://schemas.microsoft.com/office/drawing/2014/main" val="20009"/>
                    </a:ext>
                  </a:extLst>
                </a:gridCol>
                <a:gridCol w="418812">
                  <a:extLst>
                    <a:ext uri="{9D8B030D-6E8A-4147-A177-3AD203B41FA5}">
                      <a16:colId xmlns:a16="http://schemas.microsoft.com/office/drawing/2014/main" val="20010"/>
                    </a:ext>
                  </a:extLst>
                </a:gridCol>
                <a:gridCol w="418812">
                  <a:extLst>
                    <a:ext uri="{9D8B030D-6E8A-4147-A177-3AD203B41FA5}">
                      <a16:colId xmlns:a16="http://schemas.microsoft.com/office/drawing/2014/main" val="20011"/>
                    </a:ext>
                  </a:extLst>
                </a:gridCol>
              </a:tblGrid>
              <a:tr h="188753">
                <a:tc gridSpan="12">
                  <a:txBody>
                    <a:bodyPr/>
                    <a:lstStyle/>
                    <a:p>
                      <a:pPr algn="ctr" rtl="0" fontAlgn="ctr"/>
                      <a:r>
                        <a:rPr lang="en-GB" sz="1100" b="1" i="0" u="none" strike="noStrike" dirty="0">
                          <a:solidFill>
                            <a:srgbClr val="FFFFFF"/>
                          </a:solidFill>
                          <a:effectLst/>
                          <a:latin typeface="Calibri"/>
                        </a:rPr>
                        <a:t>Use</a:t>
                      </a:r>
                      <a:endParaRPr lang="en-US" sz="1100" b="1" i="0" u="none" strike="noStrike" dirty="0">
                        <a:solidFill>
                          <a:srgbClr val="FFFFFF"/>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0"/>
                  </a:ext>
                </a:extLst>
              </a:tr>
              <a:tr h="319428">
                <a:tc rowSpan="2" gridSpan="2">
                  <a:txBody>
                    <a:bodyPr/>
                    <a:lstStyle/>
                    <a:p>
                      <a:pPr algn="l" rtl="0" fontAlgn="ctr"/>
                      <a:r>
                        <a:rPr lang="en-GB" sz="800" b="1" i="0" u="none" strike="noStrike" dirty="0">
                          <a:solidFill>
                            <a:srgbClr val="000000"/>
                          </a:solidFill>
                          <a:effectLst/>
                          <a:latin typeface="Calibri"/>
                        </a:rPr>
                        <a:t> </a:t>
                      </a:r>
                      <a:endParaRPr lang="en-US" sz="800" b="1" i="0" u="none" strike="noStrike" dirty="0">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B8CCE4"/>
                    </a:solidFill>
                  </a:tcPr>
                </a:tc>
                <a:tc rowSpan="2" hMerge="1">
                  <a:txBody>
                    <a:bodyPr/>
                    <a:lstStyle/>
                    <a:p>
                      <a:pPr rtl="1"/>
                      <a:endParaRPr lang="he-IL"/>
                    </a:p>
                  </a:txBody>
                  <a:tcPr/>
                </a:tc>
                <a:tc gridSpan="7">
                  <a:txBody>
                    <a:bodyPr/>
                    <a:lstStyle/>
                    <a:p>
                      <a:pPr algn="ctr" rtl="0" fontAlgn="ctr"/>
                      <a:r>
                        <a:rPr lang="en-GB" sz="800" b="0" i="0" u="none" strike="noStrike">
                          <a:solidFill>
                            <a:srgbClr val="000000"/>
                          </a:solidFill>
                          <a:effectLst/>
                          <a:latin typeface="Calibri"/>
                        </a:rPr>
                        <a:t>Final consumption expenditures</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algn="ct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rowSpan="2">
                  <a:txBody>
                    <a:bodyPr/>
                    <a:lstStyle/>
                    <a:p>
                      <a:pPr algn="ctr" rtl="0" fontAlgn="ctr"/>
                      <a:r>
                        <a:rPr lang="en-GB" sz="800" b="0" i="0" u="none" strike="noStrike">
                          <a:solidFill>
                            <a:srgbClr val="000000"/>
                          </a:solidFill>
                          <a:effectLst/>
                          <a:latin typeface="Calibri"/>
                        </a:rPr>
                        <a:t>Intermediate consumption – market producers</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rowSpan="2">
                  <a:txBody>
                    <a:bodyPr/>
                    <a:lstStyle/>
                    <a:p>
                      <a:pPr algn="ctr" rtl="0" fontAlgn="ctr"/>
                      <a:r>
                        <a:rPr lang="en-GB" sz="800" b="0" i="0" u="none" strike="noStrike">
                          <a:solidFill>
                            <a:srgbClr val="000000"/>
                          </a:solidFill>
                          <a:effectLst/>
                          <a:latin typeface="Calibri"/>
                        </a:rPr>
                        <a:t>Exports</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rowSpan="2">
                  <a:txBody>
                    <a:bodyPr/>
                    <a:lstStyle/>
                    <a:p>
                      <a:pPr algn="ctr" rtl="0" fontAlgn="ctr"/>
                      <a:r>
                        <a:rPr lang="en-GB" sz="800" b="0" i="0" u="none" strike="noStrike">
                          <a:solidFill>
                            <a:srgbClr val="000000"/>
                          </a:solidFill>
                          <a:effectLst/>
                          <a:latin typeface="Calibri"/>
                        </a:rPr>
                        <a:t>Total</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extLst>
                  <a:ext uri="{0D108BD9-81ED-4DB2-BD59-A6C34878D82A}">
                    <a16:rowId xmlns:a16="http://schemas.microsoft.com/office/drawing/2014/main" val="10001"/>
                  </a:ext>
                </a:extLst>
              </a:tr>
              <a:tr h="390573">
                <a:tc gridSpan="2" vMerge="1">
                  <a:txBody>
                    <a:bodyPr/>
                    <a:lstStyle/>
                    <a:p>
                      <a:pPr rtl="1"/>
                      <a:endParaRPr lang="he-IL"/>
                    </a:p>
                  </a:txBody>
                  <a:tcPr/>
                </a:tc>
                <a:tc hMerge="1" vMerge="1">
                  <a:txBody>
                    <a:bodyPr/>
                    <a:lstStyle/>
                    <a:p>
                      <a:pPr rtl="1"/>
                      <a:endParaRPr lang="he-IL"/>
                    </a:p>
                  </a:txBody>
                  <a:tcPr/>
                </a:tc>
                <a:tc>
                  <a:txBody>
                    <a:bodyPr/>
                    <a:lstStyle/>
                    <a:p>
                      <a:pPr algn="ctr" rtl="0" fontAlgn="ctr"/>
                      <a:r>
                        <a:rPr lang="en-GB" sz="800" b="0" i="0" u="none" strike="noStrike" dirty="0">
                          <a:solidFill>
                            <a:srgbClr val="000000"/>
                          </a:solidFill>
                          <a:effectLst/>
                          <a:latin typeface="Calibri"/>
                        </a:rPr>
                        <a:t>Central govern-</a:t>
                      </a:r>
                      <a:r>
                        <a:rPr lang="en-GB" sz="800" b="0" i="0" u="none" strike="noStrike" dirty="0" err="1">
                          <a:solidFill>
                            <a:srgbClr val="000000"/>
                          </a:solidFill>
                          <a:effectLst/>
                          <a:latin typeface="Calibri"/>
                        </a:rPr>
                        <a:t>ment</a:t>
                      </a:r>
                      <a:endParaRPr lang="en-US" sz="800" b="0" i="0" u="none" strike="noStrike" dirty="0">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rtl="0" fontAlgn="ctr"/>
                      <a:r>
                        <a:rPr lang="en-GB" sz="800" b="0" i="0" u="none" strike="noStrike" dirty="0">
                          <a:solidFill>
                            <a:srgbClr val="000000"/>
                          </a:solidFill>
                          <a:effectLst/>
                          <a:latin typeface="Calibri"/>
                        </a:rPr>
                        <a:t>Local government</a:t>
                      </a:r>
                      <a:endParaRPr lang="en-US" sz="800" b="0" i="0" u="none" strike="noStrike" dirty="0">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gridSpan="2">
                  <a:txBody>
                    <a:bodyPr/>
                    <a:lstStyle/>
                    <a:p>
                      <a:pPr algn="ctr" rtl="0" fontAlgn="ctr"/>
                      <a:r>
                        <a:rPr lang="en-GB" sz="800" b="0" i="0" u="none" strike="noStrike">
                          <a:solidFill>
                            <a:srgbClr val="000000"/>
                          </a:solidFill>
                          <a:effectLst/>
                          <a:latin typeface="Calibri"/>
                        </a:rPr>
                        <a:t>Governmental NPI's</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hMerge="1">
                  <a:txBody>
                    <a:bodyPr/>
                    <a:lstStyle/>
                    <a:p>
                      <a:pPr algn="ct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rtl="0" fontAlgn="ctr"/>
                      <a:r>
                        <a:rPr lang="en-GB" sz="800" b="0" i="0" u="none" strike="noStrike">
                          <a:solidFill>
                            <a:srgbClr val="000000"/>
                          </a:solidFill>
                          <a:effectLst/>
                          <a:latin typeface="Calibri"/>
                        </a:rPr>
                        <a:t>NPISH</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gridSpan="2">
                  <a:txBody>
                    <a:bodyPr/>
                    <a:lstStyle/>
                    <a:p>
                      <a:pPr algn="ctr" rtl="0" fontAlgn="ctr"/>
                      <a:r>
                        <a:rPr lang="en-GB" sz="800" b="0" i="0" u="none" strike="noStrike">
                          <a:solidFill>
                            <a:srgbClr val="000000"/>
                          </a:solidFill>
                          <a:effectLst/>
                          <a:latin typeface="Calibri"/>
                        </a:rPr>
                        <a:t>Households</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hMerge="1">
                  <a:txBody>
                    <a:bodyPr/>
                    <a:lstStyle/>
                    <a:p>
                      <a:pPr rtl="1"/>
                      <a:endParaRPr lang="he-IL"/>
                    </a:p>
                  </a:txBody>
                  <a:tcPr/>
                </a:tc>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extLst>
                  <a:ext uri="{0D108BD9-81ED-4DB2-BD59-A6C34878D82A}">
                    <a16:rowId xmlns:a16="http://schemas.microsoft.com/office/drawing/2014/main" val="10002"/>
                  </a:ext>
                </a:extLst>
              </a:tr>
              <a:tr h="290389">
                <a:tc rowSpan="8">
                  <a:txBody>
                    <a:bodyPr/>
                    <a:lstStyle/>
                    <a:p>
                      <a:pPr algn="ctr" rtl="0" fontAlgn="ctr"/>
                      <a:r>
                        <a:rPr lang="en-GB" sz="800" b="1" i="0" u="none" strike="noStrike">
                          <a:solidFill>
                            <a:srgbClr val="000000"/>
                          </a:solidFill>
                          <a:effectLst/>
                          <a:latin typeface="Calibri"/>
                        </a:rPr>
                        <a:t>Education and training purpose</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B8CCE4"/>
                    </a:solidFill>
                  </a:tcPr>
                </a:tc>
                <a:tc>
                  <a:txBody>
                    <a:bodyPr/>
                    <a:lstStyle/>
                    <a:p>
                      <a:pPr algn="l" rtl="0" fontAlgn="ctr"/>
                      <a:r>
                        <a:rPr lang="en-GB" sz="800" b="0" i="0" u="none" strike="noStrike">
                          <a:solidFill>
                            <a:srgbClr val="000000"/>
                          </a:solidFill>
                          <a:effectLst/>
                          <a:latin typeface="Calibri"/>
                        </a:rPr>
                        <a:t>EP0 - Pre-primary education</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rtl="0" fontAlgn="ctr"/>
                      <a:r>
                        <a:rPr lang="en-GB" sz="800" b="0" i="0" u="none" strike="noStrike">
                          <a:solidFill>
                            <a:srgbClr val="000000"/>
                          </a:solidFill>
                          <a:effectLst/>
                          <a:latin typeface="Calibri"/>
                        </a:rPr>
                        <a:t>3,876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3,777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748</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554</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3,333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12,288</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3"/>
                  </a:ext>
                </a:extLst>
              </a:tr>
              <a:tr h="290389">
                <a:tc vMerge="1">
                  <a:txBody>
                    <a:bodyPr/>
                    <a:lstStyle/>
                    <a:p>
                      <a:pPr rtl="1"/>
                      <a:endParaRPr lang="he-IL"/>
                    </a:p>
                  </a:txBody>
                  <a:tcPr/>
                </a:tc>
                <a:tc>
                  <a:txBody>
                    <a:bodyPr/>
                    <a:lstStyle/>
                    <a:p>
                      <a:pPr algn="l" rtl="0" fontAlgn="ctr"/>
                      <a:r>
                        <a:rPr lang="en-GB" sz="800" b="0" i="0" u="none" strike="noStrike" dirty="0">
                          <a:solidFill>
                            <a:srgbClr val="000000"/>
                          </a:solidFill>
                          <a:effectLst/>
                          <a:latin typeface="Calibri"/>
                        </a:rPr>
                        <a:t>EP1 - Primary education</a:t>
                      </a:r>
                      <a:endParaRPr lang="en-US" sz="800" b="0" i="0" u="none" strike="noStrike" dirty="0">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a:txBody>
                    <a:bodyPr/>
                    <a:lstStyle/>
                    <a:p>
                      <a:pPr algn="r" rtl="0" fontAlgn="ctr"/>
                      <a:r>
                        <a:rPr lang="en-GB" sz="800" b="0" i="0" u="none" strike="noStrike">
                          <a:solidFill>
                            <a:srgbClr val="000000"/>
                          </a:solidFill>
                          <a:effectLst/>
                          <a:latin typeface="Calibri"/>
                        </a:rPr>
                        <a:t>15,157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6,440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502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197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3,001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25,296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4"/>
                  </a:ext>
                </a:extLst>
              </a:tr>
              <a:tr h="290389">
                <a:tc vMerge="1">
                  <a:txBody>
                    <a:bodyPr/>
                    <a:lstStyle/>
                    <a:p>
                      <a:pPr rtl="1"/>
                      <a:endParaRPr lang="he-IL"/>
                    </a:p>
                  </a:txBody>
                  <a:tcPr/>
                </a:tc>
                <a:tc>
                  <a:txBody>
                    <a:bodyPr/>
                    <a:lstStyle/>
                    <a:p>
                      <a:pPr algn="l" rtl="0" fontAlgn="ctr"/>
                      <a:r>
                        <a:rPr lang="en-GB" sz="800" b="0" i="0" u="none" strike="noStrike">
                          <a:solidFill>
                            <a:srgbClr val="000000"/>
                          </a:solidFill>
                          <a:effectLst/>
                          <a:latin typeface="Calibri"/>
                        </a:rPr>
                        <a:t>EP2 - Secondary education</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rtl="0" fontAlgn="ctr"/>
                      <a:r>
                        <a:rPr lang="en-GB" sz="800" b="0" i="0" u="none" strike="noStrike">
                          <a:solidFill>
                            <a:srgbClr val="000000"/>
                          </a:solidFill>
                          <a:effectLst/>
                          <a:latin typeface="Calibri"/>
                        </a:rPr>
                        <a:t>6,899</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4,608</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5,362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53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4,141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21,063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5"/>
                  </a:ext>
                </a:extLst>
              </a:tr>
              <a:tr h="290389">
                <a:tc vMerge="1">
                  <a:txBody>
                    <a:bodyPr/>
                    <a:lstStyle/>
                    <a:p>
                      <a:pPr rtl="1"/>
                      <a:endParaRPr lang="he-IL"/>
                    </a:p>
                  </a:txBody>
                  <a:tcPr/>
                </a:tc>
                <a:tc>
                  <a:txBody>
                    <a:bodyPr/>
                    <a:lstStyle/>
                    <a:p>
                      <a:pPr algn="l" rtl="0" fontAlgn="ctr"/>
                      <a:r>
                        <a:rPr lang="en-GB" sz="800" b="0" i="0" u="none" strike="noStrike" dirty="0">
                          <a:solidFill>
                            <a:srgbClr val="000000"/>
                          </a:solidFill>
                          <a:effectLst/>
                          <a:latin typeface="Calibri"/>
                        </a:rPr>
                        <a:t>EP3 - Higher education</a:t>
                      </a:r>
                      <a:endParaRPr lang="en-US" sz="800" b="0" i="0" u="none" strike="noStrike" dirty="0">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a:txBody>
                    <a:bodyPr/>
                    <a:lstStyle/>
                    <a:p>
                      <a:pPr algn="r" rtl="0" fontAlgn="ctr"/>
                      <a:r>
                        <a:rPr lang="en-GB" sz="800" b="0" i="0" u="none" strike="noStrike">
                          <a:solidFill>
                            <a:srgbClr val="000000"/>
                          </a:solidFill>
                          <a:effectLst/>
                          <a:latin typeface="Calibri"/>
                        </a:rPr>
                        <a:t>184</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47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9,777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400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6,690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386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17,483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6"/>
                  </a:ext>
                </a:extLst>
              </a:tr>
              <a:tr h="290389">
                <a:tc vMerge="1">
                  <a:txBody>
                    <a:bodyPr/>
                    <a:lstStyle/>
                    <a:p>
                      <a:pPr rtl="1"/>
                      <a:endParaRPr lang="he-IL"/>
                    </a:p>
                  </a:txBody>
                  <a:tcPr/>
                </a:tc>
                <a:tc>
                  <a:txBody>
                    <a:bodyPr/>
                    <a:lstStyle/>
                    <a:p>
                      <a:pPr algn="l" rtl="0" fontAlgn="ctr"/>
                      <a:r>
                        <a:rPr lang="en-GB" sz="800" b="0" i="0" u="none" strike="noStrike">
                          <a:solidFill>
                            <a:srgbClr val="000000"/>
                          </a:solidFill>
                          <a:effectLst/>
                          <a:latin typeface="Calibri"/>
                        </a:rPr>
                        <a:t>EP4 - Cultural, sport and recreation education</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rtl="0" fontAlgn="ctr"/>
                      <a:r>
                        <a:rPr lang="en-GB" sz="800" b="0" i="0" u="none" strike="noStrike">
                          <a:solidFill>
                            <a:srgbClr val="000000"/>
                          </a:solidFill>
                          <a:effectLst/>
                          <a:latin typeface="Calibri"/>
                        </a:rPr>
                        <a:t>143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1,372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1,587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1,120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9,702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77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14,001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7"/>
                  </a:ext>
                </a:extLst>
              </a:tr>
              <a:tr h="290389">
                <a:tc vMerge="1">
                  <a:txBody>
                    <a:bodyPr/>
                    <a:lstStyle/>
                    <a:p>
                      <a:pPr rtl="1"/>
                      <a:endParaRPr lang="he-IL"/>
                    </a:p>
                  </a:txBody>
                  <a:tcPr/>
                </a:tc>
                <a:tc>
                  <a:txBody>
                    <a:bodyPr/>
                    <a:lstStyle/>
                    <a:p>
                      <a:pPr algn="l" rtl="0" fontAlgn="ctr"/>
                      <a:r>
                        <a:rPr lang="en-GB" sz="800" b="0" i="0" u="none" strike="noStrike">
                          <a:solidFill>
                            <a:srgbClr val="000000"/>
                          </a:solidFill>
                          <a:effectLst/>
                          <a:latin typeface="Calibri"/>
                        </a:rPr>
                        <a:t>EP5 - Other education and vocational training</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DD6EE"/>
                    </a:solidFill>
                  </a:tcPr>
                </a:tc>
                <a:tc>
                  <a:txBody>
                    <a:bodyPr/>
                    <a:lstStyle/>
                    <a:p>
                      <a:pPr algn="r" rtl="0" fontAlgn="ctr"/>
                      <a:r>
                        <a:rPr lang="en-GB" sz="800" b="0" i="0" u="none" strike="noStrike">
                          <a:solidFill>
                            <a:srgbClr val="000000"/>
                          </a:solidFill>
                          <a:effectLst/>
                          <a:latin typeface="Calibri"/>
                        </a:rPr>
                        <a:t>878</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1,439</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1,470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4,525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968</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9,296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8"/>
                  </a:ext>
                </a:extLst>
              </a:tr>
              <a:tr h="290389">
                <a:tc vMerge="1">
                  <a:txBody>
                    <a:bodyPr/>
                    <a:lstStyle/>
                    <a:p>
                      <a:pPr rtl="1"/>
                      <a:endParaRPr lang="he-IL"/>
                    </a:p>
                  </a:txBody>
                  <a:tcPr/>
                </a:tc>
                <a:tc>
                  <a:txBody>
                    <a:bodyPr/>
                    <a:lstStyle/>
                    <a:p>
                      <a:pPr algn="l" rtl="0" fontAlgn="ctr"/>
                      <a:r>
                        <a:rPr lang="en-GB" sz="800" b="0" i="0" u="none" strike="noStrike">
                          <a:solidFill>
                            <a:srgbClr val="000000"/>
                          </a:solidFill>
                          <a:effectLst/>
                          <a:latin typeface="Calibri"/>
                        </a:rPr>
                        <a:t>EP6 - In-house training</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r" rtl="0" fontAlgn="ctr"/>
                      <a:r>
                        <a:rPr lang="en-GB" sz="800" b="0" i="0" u="none" strike="noStrike">
                          <a:solidFill>
                            <a:srgbClr val="000000"/>
                          </a:solidFill>
                          <a:effectLst/>
                          <a:latin typeface="Calibri"/>
                        </a:rPr>
                        <a:t>511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99</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70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241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160</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1,082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9"/>
                  </a:ext>
                </a:extLst>
              </a:tr>
              <a:tr h="390573">
                <a:tc vMerge="1">
                  <a:txBody>
                    <a:bodyPr/>
                    <a:lstStyle/>
                    <a:p>
                      <a:pPr rtl="1"/>
                      <a:endParaRPr lang="he-IL"/>
                    </a:p>
                  </a:txBody>
                  <a:tcPr/>
                </a:tc>
                <a:tc>
                  <a:txBody>
                    <a:bodyPr/>
                    <a:lstStyle/>
                    <a:p>
                      <a:pPr algn="l" rtl="0" fontAlgn="ctr"/>
                      <a:r>
                        <a:rPr lang="en-GB" sz="800" b="0" i="0" u="none" strike="noStrike">
                          <a:solidFill>
                            <a:srgbClr val="000000"/>
                          </a:solidFill>
                          <a:effectLst/>
                          <a:latin typeface="Calibri"/>
                        </a:rPr>
                        <a:t>Associated products and administrative expenditures, not allocated </a:t>
                      </a:r>
                      <a:endParaRPr lang="en-US" sz="800" b="0"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BDD6EE"/>
                    </a:solidFill>
                  </a:tcPr>
                </a:tc>
                <a:tc>
                  <a:txBody>
                    <a:bodyPr/>
                    <a:lstStyle/>
                    <a:p>
                      <a:pPr algn="r" rtl="0" fontAlgn="ctr"/>
                      <a:r>
                        <a:rPr lang="en-GB" sz="800" b="0" i="0" u="none" strike="noStrike">
                          <a:solidFill>
                            <a:srgbClr val="000000"/>
                          </a:solidFill>
                          <a:effectLst/>
                          <a:latin typeface="Calibri"/>
                        </a:rPr>
                        <a:t>1,507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832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874</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3,214</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290389">
                <a:tc gridSpan="2">
                  <a:txBody>
                    <a:bodyPr/>
                    <a:lstStyle/>
                    <a:p>
                      <a:pPr algn="l" rtl="0" fontAlgn="ctr"/>
                      <a:r>
                        <a:rPr lang="en-GB" sz="800" b="1" i="0" u="none" strike="noStrike">
                          <a:solidFill>
                            <a:srgbClr val="000000"/>
                          </a:solidFill>
                          <a:effectLst/>
                          <a:latin typeface="Calibri"/>
                        </a:rPr>
                        <a:t>Total output (intermediate and final consumption) = Total current expenditure</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29,156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17,191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19,485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4,033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32,266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algn="r" rtl="0" fontAlgn="ct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1,205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386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103,722</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1"/>
                  </a:ext>
                </a:extLst>
              </a:tr>
              <a:tr h="152454">
                <a:tc gridSpan="12">
                  <a:txBody>
                    <a:bodyPr/>
                    <a:lstStyle/>
                    <a:p>
                      <a:pPr algn="l" rtl="0" fontAlgn="ctr"/>
                      <a:r>
                        <a:rPr lang="en-GB" sz="800" b="1" i="0" u="none" strike="noStrike">
                          <a:solidFill>
                            <a:srgbClr val="000000"/>
                          </a:solidFill>
                          <a:effectLst/>
                          <a:latin typeface="Calibri"/>
                        </a:rPr>
                        <a:t> </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12"/>
                  </a:ext>
                </a:extLst>
              </a:tr>
              <a:tr h="246830">
                <a:tc gridSpan="2">
                  <a:txBody>
                    <a:bodyPr/>
                    <a:lstStyle/>
                    <a:p>
                      <a:pPr algn="l" rtl="0" fontAlgn="ctr"/>
                      <a:r>
                        <a:rPr lang="en-GB" sz="800" b="1" i="0" u="none" strike="noStrike">
                          <a:solidFill>
                            <a:srgbClr val="000000"/>
                          </a:solidFill>
                          <a:effectLst/>
                          <a:latin typeface="Calibri"/>
                        </a:rPr>
                        <a:t>Research and development</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5,877</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495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6,373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3"/>
                  </a:ext>
                </a:extLst>
              </a:tr>
              <a:tr h="246830">
                <a:tc gridSpan="2">
                  <a:txBody>
                    <a:bodyPr/>
                    <a:lstStyle/>
                    <a:p>
                      <a:pPr algn="l" rtl="0" fontAlgn="ctr"/>
                      <a:r>
                        <a:rPr lang="fr-FR" sz="800" b="1" i="0" u="none" strike="noStrike">
                          <a:solidFill>
                            <a:srgbClr val="000000"/>
                          </a:solidFill>
                          <a:effectLst/>
                          <a:latin typeface="Calibri"/>
                        </a:rPr>
                        <a:t>Capital formation (Excl. R&amp;D)</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43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4,221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1,416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446</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35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6,161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4"/>
                  </a:ext>
                </a:extLst>
              </a:tr>
              <a:tr h="246830">
                <a:tc gridSpan="2">
                  <a:txBody>
                    <a:bodyPr/>
                    <a:lstStyle/>
                    <a:p>
                      <a:pPr algn="l" rtl="0" fontAlgn="ctr"/>
                      <a:r>
                        <a:rPr lang="en-GB" sz="800" b="1" i="0" u="none" strike="noStrike">
                          <a:solidFill>
                            <a:srgbClr val="000000"/>
                          </a:solidFill>
                          <a:effectLst/>
                          <a:latin typeface="Calibri"/>
                        </a:rPr>
                        <a:t>Total gross fixed capital formation </a:t>
                      </a:r>
                      <a:endParaRPr lang="en-US" sz="800" b="1" i="0" u="none" strike="noStrike">
                        <a:solidFill>
                          <a:srgbClr val="000000"/>
                        </a:solidFill>
                        <a:effectLst/>
                        <a:latin typeface="Calibri"/>
                      </a:endParaRPr>
                    </a:p>
                  </a:txBody>
                  <a:tcPr marL="7260" marR="7260" marT="7260" marB="0" anchor="ctr">
                    <a:lnL w="12700" cap="flat" cmpd="sng" algn="ctr">
                      <a:solidFill>
                        <a:srgbClr val="0070C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B8CCE4"/>
                    </a:solidFill>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43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dirty="0">
                          <a:solidFill>
                            <a:srgbClr val="000000"/>
                          </a:solidFill>
                          <a:effectLst/>
                          <a:latin typeface="Calibri"/>
                        </a:rPr>
                        <a:t>4,221</a:t>
                      </a:r>
                      <a:endParaRPr lang="en-US" sz="800" b="0" i="0" u="none" strike="noStrike" dirty="0">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a:solidFill>
                            <a:srgbClr val="000000"/>
                          </a:solidFill>
                          <a:effectLst/>
                          <a:latin typeface="Calibri"/>
                        </a:rPr>
                        <a:t>7,293</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941</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35</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gridSpan="2">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hMerge="1">
                  <a:txBody>
                    <a:bodyPr/>
                    <a:lstStyle/>
                    <a:p>
                      <a:pPr rtl="1"/>
                      <a:endParaRPr lang="he-IL"/>
                    </a:p>
                  </a:txBody>
                  <a:tcPr/>
                </a:tc>
                <a:tc>
                  <a:txBody>
                    <a:bodyPr/>
                    <a:lstStyle/>
                    <a:p>
                      <a:pPr algn="r" rtl="0"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r" rtl="0" fontAlgn="ctr"/>
                      <a:r>
                        <a:rPr lang="en-GB" sz="800" b="0" i="0" u="none" strike="noStrike" dirty="0">
                          <a:solidFill>
                            <a:srgbClr val="000000"/>
                          </a:solidFill>
                          <a:effectLst/>
                          <a:latin typeface="Calibri"/>
                        </a:rPr>
                        <a:t>12,534</a:t>
                      </a:r>
                      <a:endParaRPr lang="en-US" sz="800" b="0" i="0" u="none" strike="noStrike" dirty="0">
                        <a:solidFill>
                          <a:srgbClr val="000000"/>
                        </a:solidFill>
                        <a:effectLst/>
                        <a:latin typeface="Calibri"/>
                      </a:endParaRPr>
                    </a:p>
                  </a:txBody>
                  <a:tcPr marL="7260" marR="7260" marT="7260" marB="0" anchor="ctr">
                    <a:lnL w="12700" cap="flat" cmpd="sng" algn="ctr">
                      <a:solidFill>
                        <a:srgbClr val="4F81BD"/>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427977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Education and training expenditure</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purchaser </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solidFill>
                <a:prstClr val="white"/>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52265925"/>
              </p:ext>
            </p:extLst>
          </p:nvPr>
        </p:nvGraphicFramePr>
        <p:xfrm>
          <a:off x="459528" y="1340768"/>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1259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ru-RU" altLang="en-US" i="1" cap="none" dirty="0">
                <a:solidFill>
                  <a:schemeClr val="accent4"/>
                </a:solidFill>
                <a:latin typeface="Arial" charset="0"/>
                <a:cs typeface="Arial" charset="0"/>
              </a:rPr>
              <a:t>Content</a:t>
            </a:r>
            <a:endParaRPr altLang="en-US" cap="none" dirty="0">
              <a:solidFill>
                <a:schemeClr val="accent4"/>
              </a:solidFill>
              <a:cs typeface="Arial" charset="0"/>
            </a:endParaRPr>
          </a:p>
        </p:txBody>
      </p:sp>
      <p:sp>
        <p:nvSpPr>
          <p:cNvPr id="4099" name="מציין מיקום תוכן 2"/>
          <p:cNvSpPr>
            <a:spLocks noGrp="1"/>
          </p:cNvSpPr>
          <p:nvPr>
            <p:ph idx="1"/>
          </p:nvPr>
        </p:nvSpPr>
        <p:spPr bwMode="auto">
          <a:xfrm>
            <a:off x="899592" y="1268760"/>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85000" lnSpcReduction="20000"/>
          </a:bodyPr>
          <a:lstStyle/>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Background</a:t>
            </a:r>
          </a:p>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Main objectives of SAET</a:t>
            </a:r>
          </a:p>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Definition and classification</a:t>
            </a:r>
          </a:p>
          <a:p>
            <a:pPr lvl="0" eaLnBrk="1" fontAlgn="auto" hangingPunct="1">
              <a:lnSpc>
                <a:spcPct val="100000"/>
              </a:lnSpc>
              <a:spcAft>
                <a:spcPts val="600"/>
              </a:spcAft>
              <a:buSzTx/>
              <a:buFont typeface="Wingdings" panose="05000000000000000000" pitchFamily="2" charset="2"/>
              <a:buChar char="Ø"/>
            </a:pPr>
            <a:r>
              <a:rPr lang="en-US" sz="2000" dirty="0">
                <a:solidFill>
                  <a:prstClr val="black"/>
                </a:solidFill>
                <a:latin typeface="Arial" panose="020B0604020202020204" pitchFamily="34" charset="0"/>
                <a:cs typeface="Arial" panose="020B0604020202020204" pitchFamily="34" charset="0"/>
              </a:rPr>
              <a:t>education and training purposes </a:t>
            </a:r>
          </a:p>
          <a:p>
            <a:pPr lvl="0" eaLnBrk="1" fontAlgn="auto" hangingPunct="1">
              <a:lnSpc>
                <a:spcPct val="100000"/>
              </a:lnSpc>
              <a:spcAft>
                <a:spcPts val="600"/>
              </a:spcAft>
              <a:buSzTx/>
              <a:buFont typeface="Wingdings" panose="05000000000000000000" pitchFamily="2" charset="2"/>
              <a:buChar char="Ø"/>
            </a:pPr>
            <a:r>
              <a:rPr lang="en-US" sz="2000" dirty="0">
                <a:solidFill>
                  <a:prstClr val="black"/>
                </a:solidFill>
                <a:latin typeface="Arial" panose="020B0604020202020204" pitchFamily="34" charset="0"/>
                <a:cs typeface="Arial" panose="020B0604020202020204" pitchFamily="34" charset="0"/>
              </a:rPr>
              <a:t>production and financing units</a:t>
            </a:r>
          </a:p>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Data sources and compilation methods</a:t>
            </a:r>
          </a:p>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Overview of the main results of SAET</a:t>
            </a:r>
          </a:p>
          <a:p>
            <a:pPr lvl="0" eaLnBrk="1" fontAlgn="auto" hangingPunct="1">
              <a:lnSpc>
                <a:spcPct val="100000"/>
              </a:lnSpc>
              <a:spcAft>
                <a:spcPts val="600"/>
              </a:spcAft>
              <a:buSzTx/>
              <a:buFont typeface="Wingdings" panose="05000000000000000000" pitchFamily="2" charset="2"/>
              <a:buChar char="Ø"/>
            </a:pPr>
            <a:r>
              <a:rPr lang="en-US" sz="2100" dirty="0">
                <a:solidFill>
                  <a:prstClr val="black"/>
                </a:solidFill>
                <a:latin typeface="Arial" panose="020B0604020202020204" pitchFamily="34" charset="0"/>
                <a:cs typeface="Arial" panose="020B0604020202020204" pitchFamily="34" charset="0"/>
              </a:rPr>
              <a:t>education and training output</a:t>
            </a:r>
          </a:p>
          <a:p>
            <a:pPr lvl="0" eaLnBrk="1" fontAlgn="auto" hangingPunct="1">
              <a:lnSpc>
                <a:spcPct val="100000"/>
              </a:lnSpc>
              <a:spcAft>
                <a:spcPts val="600"/>
              </a:spcAft>
              <a:buSzTx/>
              <a:buFont typeface="Wingdings" panose="05000000000000000000" pitchFamily="2" charset="2"/>
              <a:buChar char="Ø"/>
            </a:pPr>
            <a:r>
              <a:rPr lang="en-US" sz="2100" dirty="0">
                <a:solidFill>
                  <a:prstClr val="black"/>
                </a:solidFill>
                <a:latin typeface="Arial" panose="020B0604020202020204" pitchFamily="34" charset="0"/>
                <a:cs typeface="Arial" panose="020B0604020202020204" pitchFamily="34" charset="0"/>
              </a:rPr>
              <a:t>education and training expenditure</a:t>
            </a:r>
          </a:p>
          <a:p>
            <a:pPr lvl="0" eaLnBrk="1" fontAlgn="auto" hangingPunct="1">
              <a:lnSpc>
                <a:spcPct val="100000"/>
              </a:lnSpc>
              <a:spcAft>
                <a:spcPts val="600"/>
              </a:spcAft>
              <a:buSzTx/>
              <a:buFont typeface="Wingdings" panose="05000000000000000000" pitchFamily="2" charset="2"/>
              <a:buChar char="Ø"/>
            </a:pPr>
            <a:r>
              <a:rPr lang="en-US" sz="2100" dirty="0">
                <a:solidFill>
                  <a:prstClr val="black"/>
                </a:solidFill>
                <a:latin typeface="Arial" panose="020B0604020202020204" pitchFamily="34" charset="0"/>
                <a:cs typeface="Arial" panose="020B0604020202020204" pitchFamily="34" charset="0"/>
              </a:rPr>
              <a:t>financing</a:t>
            </a:r>
          </a:p>
          <a:p>
            <a:pPr lvl="0" eaLnBrk="1" fontAlgn="auto" hangingPunct="1">
              <a:lnSpc>
                <a:spcPct val="100000"/>
              </a:lnSpc>
              <a:spcAft>
                <a:spcPts val="600"/>
              </a:spcAft>
              <a:buSzTx/>
              <a:buFont typeface="Wingdings" panose="05000000000000000000" pitchFamily="2" charset="2"/>
              <a:buChar char="Ø"/>
            </a:pPr>
            <a:r>
              <a:rPr lang="en-US" sz="2100" dirty="0">
                <a:solidFill>
                  <a:prstClr val="black"/>
                </a:solidFill>
                <a:latin typeface="Arial" panose="020B0604020202020204" pitchFamily="34" charset="0"/>
                <a:cs typeface="Arial" panose="020B0604020202020204" pitchFamily="34" charset="0"/>
              </a:rPr>
              <a:t>cost structure</a:t>
            </a:r>
          </a:p>
          <a:p>
            <a:pPr lvl="0" eaLnBrk="1" fontAlgn="auto" hangingPunct="1">
              <a:lnSpc>
                <a:spcPct val="100000"/>
              </a:lnSpc>
              <a:spcAft>
                <a:spcPts val="600"/>
              </a:spcAft>
              <a:buSzTx/>
              <a:buFont typeface="Wingdings" panose="05000000000000000000" pitchFamily="2" charset="2"/>
              <a:buChar char="v"/>
            </a:pPr>
            <a:r>
              <a:rPr lang="en-US" sz="2400" dirty="0">
                <a:solidFill>
                  <a:prstClr val="black"/>
                </a:solidFill>
                <a:latin typeface="Arial" panose="020B0604020202020204" pitchFamily="34" charset="0"/>
                <a:cs typeface="Arial" panose="020B0604020202020204" pitchFamily="34" charset="0"/>
              </a:rPr>
              <a:t>Challenges and future work</a:t>
            </a:r>
          </a:p>
        </p:txBody>
      </p:sp>
    </p:spTree>
    <p:extLst>
      <p:ext uri="{BB962C8B-B14F-4D97-AF65-F5344CB8AC3E}">
        <p14:creationId xmlns:p14="http://schemas.microsoft.com/office/powerpoint/2010/main" val="156254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Households expenditure</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education and training purpose</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solidFill>
                <a:prstClr val="white"/>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79297533"/>
              </p:ext>
            </p:extLst>
          </p:nvPr>
        </p:nvGraphicFramePr>
        <p:xfrm>
          <a:off x="459528" y="1268760"/>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80404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900" i="1" cap="none" dirty="0">
                <a:solidFill>
                  <a:srgbClr val="8064A2"/>
                </a:solidFill>
                <a:latin typeface="Arial" charset="0"/>
                <a:cs typeface="Arial" charset="0"/>
              </a:rPr>
              <a:t>Financing education and training (1) </a:t>
            </a:r>
            <a:br>
              <a:rPr lang="en-US" sz="2900" i="1" cap="none" dirty="0">
                <a:solidFill>
                  <a:srgbClr val="8064A2"/>
                </a:solidFill>
                <a:latin typeface="Arial" charset="0"/>
                <a:cs typeface="Arial" charset="0"/>
              </a:rPr>
            </a:br>
            <a:r>
              <a:rPr lang="en-US" sz="1300" i="1" cap="none" dirty="0">
                <a:solidFill>
                  <a:srgbClr val="8064A2"/>
                </a:solidFill>
                <a:latin typeface="Arial" charset="0"/>
                <a:cs typeface="Arial" charset="0"/>
              </a:rPr>
              <a:t>Current prices, 2015. </a:t>
            </a:r>
            <a:br>
              <a:rPr lang="en-US" sz="1300" i="1" cap="none" dirty="0">
                <a:solidFill>
                  <a:srgbClr val="8064A2"/>
                </a:solidFill>
                <a:latin typeface="Arial" charset="0"/>
                <a:cs typeface="Arial" charset="0"/>
              </a:rPr>
            </a:br>
            <a:r>
              <a:rPr lang="en-US" sz="1300" i="1" cap="none" dirty="0">
                <a:solidFill>
                  <a:srgbClr val="8064A2"/>
                </a:solidFill>
                <a:latin typeface="Arial" charset="0"/>
                <a:cs typeface="Arial" charset="0"/>
              </a:rPr>
              <a:t>Israeli New Shekel millions.</a:t>
            </a:r>
            <a:endParaRPr lang="he-IL"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88829394"/>
              </p:ext>
            </p:extLst>
          </p:nvPr>
        </p:nvGraphicFramePr>
        <p:xfrm>
          <a:off x="971597" y="1340768"/>
          <a:ext cx="6984778" cy="4693947"/>
        </p:xfrm>
        <a:graphic>
          <a:graphicData uri="http://schemas.openxmlformats.org/drawingml/2006/table">
            <a:tbl>
              <a:tblPr/>
              <a:tblGrid>
                <a:gridCol w="1051192">
                  <a:extLst>
                    <a:ext uri="{9D8B030D-6E8A-4147-A177-3AD203B41FA5}">
                      <a16:colId xmlns:a16="http://schemas.microsoft.com/office/drawing/2014/main" val="20000"/>
                    </a:ext>
                  </a:extLst>
                </a:gridCol>
                <a:gridCol w="1051192">
                  <a:extLst>
                    <a:ext uri="{9D8B030D-6E8A-4147-A177-3AD203B41FA5}">
                      <a16:colId xmlns:a16="http://schemas.microsoft.com/office/drawing/2014/main" val="20001"/>
                    </a:ext>
                  </a:extLst>
                </a:gridCol>
                <a:gridCol w="469127">
                  <a:extLst>
                    <a:ext uri="{9D8B030D-6E8A-4147-A177-3AD203B41FA5}">
                      <a16:colId xmlns:a16="http://schemas.microsoft.com/office/drawing/2014/main" val="20002"/>
                    </a:ext>
                  </a:extLst>
                </a:gridCol>
                <a:gridCol w="469127">
                  <a:extLst>
                    <a:ext uri="{9D8B030D-6E8A-4147-A177-3AD203B41FA5}">
                      <a16:colId xmlns:a16="http://schemas.microsoft.com/office/drawing/2014/main" val="20003"/>
                    </a:ext>
                  </a:extLst>
                </a:gridCol>
                <a:gridCol w="469127">
                  <a:extLst>
                    <a:ext uri="{9D8B030D-6E8A-4147-A177-3AD203B41FA5}">
                      <a16:colId xmlns:a16="http://schemas.microsoft.com/office/drawing/2014/main" val="20004"/>
                    </a:ext>
                  </a:extLst>
                </a:gridCol>
                <a:gridCol w="469127">
                  <a:extLst>
                    <a:ext uri="{9D8B030D-6E8A-4147-A177-3AD203B41FA5}">
                      <a16:colId xmlns:a16="http://schemas.microsoft.com/office/drawing/2014/main" val="20005"/>
                    </a:ext>
                  </a:extLst>
                </a:gridCol>
                <a:gridCol w="668940">
                  <a:extLst>
                    <a:ext uri="{9D8B030D-6E8A-4147-A177-3AD203B41FA5}">
                      <a16:colId xmlns:a16="http://schemas.microsoft.com/office/drawing/2014/main" val="20006"/>
                    </a:ext>
                  </a:extLst>
                </a:gridCol>
                <a:gridCol w="469127">
                  <a:extLst>
                    <a:ext uri="{9D8B030D-6E8A-4147-A177-3AD203B41FA5}">
                      <a16:colId xmlns:a16="http://schemas.microsoft.com/office/drawing/2014/main" val="20007"/>
                    </a:ext>
                  </a:extLst>
                </a:gridCol>
                <a:gridCol w="668940">
                  <a:extLst>
                    <a:ext uri="{9D8B030D-6E8A-4147-A177-3AD203B41FA5}">
                      <a16:colId xmlns:a16="http://schemas.microsoft.com/office/drawing/2014/main" val="20008"/>
                    </a:ext>
                  </a:extLst>
                </a:gridCol>
                <a:gridCol w="668940">
                  <a:extLst>
                    <a:ext uri="{9D8B030D-6E8A-4147-A177-3AD203B41FA5}">
                      <a16:colId xmlns:a16="http://schemas.microsoft.com/office/drawing/2014/main" val="20009"/>
                    </a:ext>
                  </a:extLst>
                </a:gridCol>
                <a:gridCol w="529939">
                  <a:extLst>
                    <a:ext uri="{9D8B030D-6E8A-4147-A177-3AD203B41FA5}">
                      <a16:colId xmlns:a16="http://schemas.microsoft.com/office/drawing/2014/main" val="20010"/>
                    </a:ext>
                  </a:extLst>
                </a:gridCol>
              </a:tblGrid>
              <a:tr h="148757">
                <a:tc rowSpan="4" gridSpan="2">
                  <a:txBody>
                    <a:bodyPr/>
                    <a:lstStyle/>
                    <a:p>
                      <a:pPr algn="l" fontAlgn="ctr"/>
                      <a:r>
                        <a:rPr lang="en-GB" sz="800" b="1" i="0" u="none" strike="noStrike" dirty="0">
                          <a:solidFill>
                            <a:srgbClr val="000000"/>
                          </a:solidFill>
                          <a:effectLst/>
                          <a:latin typeface="Calibri"/>
                        </a:rPr>
                        <a:t> </a:t>
                      </a:r>
                      <a:endParaRPr lang="en-US" sz="800" b="1"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rowSpan="4" hMerge="1">
                  <a:txBody>
                    <a:bodyPr/>
                    <a:lstStyle/>
                    <a:p>
                      <a:pPr rtl="1"/>
                      <a:endParaRPr lang="he-IL"/>
                    </a:p>
                  </a:txBody>
                  <a:tcPr/>
                </a:tc>
                <a:tc gridSpan="8">
                  <a:txBody>
                    <a:bodyPr/>
                    <a:lstStyle/>
                    <a:p>
                      <a:pPr algn="ctr" fontAlgn="ctr"/>
                      <a:r>
                        <a:rPr lang="en-GB" sz="800" b="1" i="0" u="none" strike="noStrike">
                          <a:solidFill>
                            <a:srgbClr val="000000"/>
                          </a:solidFill>
                          <a:effectLst/>
                          <a:latin typeface="Calibri"/>
                        </a:rPr>
                        <a:t>Education and training purposes</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4">
                  <a:txBody>
                    <a:bodyPr/>
                    <a:lstStyle/>
                    <a:p>
                      <a:pPr algn="ctr" fontAlgn="ctr"/>
                      <a:r>
                        <a:rPr lang="en-GB" sz="800" b="1" i="0" u="none" strike="noStrike" dirty="0">
                          <a:solidFill>
                            <a:srgbClr val="000000"/>
                          </a:solidFill>
                          <a:effectLst/>
                          <a:latin typeface="Calibri"/>
                        </a:rPr>
                        <a:t>Total</a:t>
                      </a:r>
                      <a:endParaRPr lang="en-US" sz="800" b="1"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extLst>
                  <a:ext uri="{0D108BD9-81ED-4DB2-BD59-A6C34878D82A}">
                    <a16:rowId xmlns:a16="http://schemas.microsoft.com/office/drawing/2014/main" val="10000"/>
                  </a:ext>
                </a:extLst>
              </a:tr>
              <a:tr h="425018">
                <a:tc gridSpan="2" vMerge="1">
                  <a:txBody>
                    <a:bodyPr/>
                    <a:lstStyle/>
                    <a:p>
                      <a:pPr rtl="1"/>
                      <a:endParaRPr lang="he-IL"/>
                    </a:p>
                  </a:txBody>
                  <a:tcPr/>
                </a:tc>
                <a:tc hMerge="1" vMerge="1">
                  <a:txBody>
                    <a:bodyPr/>
                    <a:lstStyle/>
                    <a:p>
                      <a:pPr rtl="1"/>
                      <a:endParaRPr lang="he-IL"/>
                    </a:p>
                  </a:txBody>
                  <a:tcPr/>
                </a:tc>
                <a:tc gridSpan="4">
                  <a:txBody>
                    <a:bodyPr/>
                    <a:lstStyle/>
                    <a:p>
                      <a:pPr algn="ctr" fontAlgn="ctr"/>
                      <a:r>
                        <a:rPr lang="en-GB" sz="800" b="0" i="0" u="none" strike="noStrike">
                          <a:solidFill>
                            <a:srgbClr val="000000"/>
                          </a:solidFill>
                          <a:effectLst/>
                          <a:latin typeface="Calibri"/>
                        </a:rPr>
                        <a:t>Formal education</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gridSpan="3">
                  <a:txBody>
                    <a:bodyPr/>
                    <a:lstStyle/>
                    <a:p>
                      <a:pPr algn="ctr" fontAlgn="ctr"/>
                      <a:r>
                        <a:rPr lang="en-GB" sz="800" b="0" i="0" u="none" strike="noStrike">
                          <a:solidFill>
                            <a:srgbClr val="000000"/>
                          </a:solidFill>
                          <a:effectLst/>
                          <a:latin typeface="Calibri"/>
                        </a:rPr>
                        <a:t>Non-formal education</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rowSpan="3">
                  <a:txBody>
                    <a:bodyPr/>
                    <a:lstStyle/>
                    <a:p>
                      <a:pPr algn="ctr" fontAlgn="ctr"/>
                      <a:r>
                        <a:rPr lang="en-GB" sz="800" b="0" i="0" u="none" strike="noStrike" dirty="0">
                          <a:solidFill>
                            <a:srgbClr val="000000"/>
                          </a:solidFill>
                          <a:effectLst/>
                          <a:latin typeface="Calibri"/>
                        </a:rPr>
                        <a:t>Associated products and administrative expenditures, not allocated</a:t>
                      </a:r>
                      <a:endParaRPr lang="en-US" sz="800" b="0"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extLst>
                  <a:ext uri="{0D108BD9-81ED-4DB2-BD59-A6C34878D82A}">
                    <a16:rowId xmlns:a16="http://schemas.microsoft.com/office/drawing/2014/main" val="10001"/>
                  </a:ext>
                </a:extLst>
              </a:tr>
              <a:tr h="136713">
                <a:tc gridSpan="2" vMerge="1">
                  <a:txBody>
                    <a:bodyPr/>
                    <a:lstStyle/>
                    <a:p>
                      <a:pPr rtl="1"/>
                      <a:endParaRPr lang="he-IL"/>
                    </a:p>
                  </a:txBody>
                  <a:tcPr/>
                </a:tc>
                <a:tc hMerge="1" vMerge="1">
                  <a:txBody>
                    <a:bodyPr/>
                    <a:lstStyle/>
                    <a:p>
                      <a:pPr rtl="1"/>
                      <a:endParaRPr lang="he-IL"/>
                    </a:p>
                  </a:txBody>
                  <a:tcPr/>
                </a:tc>
                <a:tc>
                  <a:txBody>
                    <a:bodyPr/>
                    <a:lstStyle/>
                    <a:p>
                      <a:pPr algn="ctr" fontAlgn="ctr"/>
                      <a:r>
                        <a:rPr lang="en-GB" sz="800" b="0" i="0" u="none" strike="noStrike">
                          <a:solidFill>
                            <a:srgbClr val="000000"/>
                          </a:solidFill>
                          <a:effectLst/>
                          <a:latin typeface="Calibri"/>
                        </a:rPr>
                        <a:t>EP0</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EP3</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EP5</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800" b="0" i="0" u="none" strike="noStrike">
                          <a:solidFill>
                            <a:srgbClr val="000000"/>
                          </a:solidFill>
                          <a:effectLst/>
                          <a:latin typeface="Calibri"/>
                        </a:rPr>
                        <a:t>EP6</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vMerge="1">
                  <a:txBody>
                    <a:bodyPr/>
                    <a:lstStyle/>
                    <a:p>
                      <a:pPr rtl="1"/>
                      <a:endParaRPr lang="he-IL"/>
                    </a:p>
                  </a:txBody>
                  <a:tcPr/>
                </a:tc>
                <a:tc vMerge="1">
                  <a:txBody>
                    <a:bodyPr/>
                    <a:lstStyle/>
                    <a:p>
                      <a:pPr rtl="1"/>
                      <a:endParaRPr lang="he-IL"/>
                    </a:p>
                  </a:txBody>
                  <a:tcPr/>
                </a:tc>
                <a:extLst>
                  <a:ext uri="{0D108BD9-81ED-4DB2-BD59-A6C34878D82A}">
                    <a16:rowId xmlns:a16="http://schemas.microsoft.com/office/drawing/2014/main" val="10002"/>
                  </a:ext>
                </a:extLst>
              </a:tr>
              <a:tr h="441640">
                <a:tc gridSpan="2" vMerge="1">
                  <a:txBody>
                    <a:bodyPr/>
                    <a:lstStyle/>
                    <a:p>
                      <a:pPr rtl="1"/>
                      <a:endParaRPr lang="he-IL"/>
                    </a:p>
                  </a:txBody>
                  <a:tcPr/>
                </a:tc>
                <a:tc hMerge="1" vMerge="1">
                  <a:txBody>
                    <a:bodyPr/>
                    <a:lstStyle/>
                    <a:p>
                      <a:pPr rtl="1"/>
                      <a:endParaRPr lang="he-IL"/>
                    </a:p>
                  </a:txBody>
                  <a:tcPr/>
                </a:tc>
                <a:tc>
                  <a:txBody>
                    <a:bodyPr/>
                    <a:lstStyle/>
                    <a:p>
                      <a:pPr algn="ctr" fontAlgn="ctr"/>
                      <a:r>
                        <a:rPr lang="en-US" sz="800" b="0" i="0" u="none" strike="noStrike">
                          <a:solidFill>
                            <a:srgbClr val="000000"/>
                          </a:solidFill>
                          <a:effectLst/>
                          <a:latin typeface="Calibri"/>
                        </a:rPr>
                        <a:t>Pre-primary education</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800" b="0" i="0" u="none" strike="noStrike">
                          <a:solidFill>
                            <a:srgbClr val="000000"/>
                          </a:solidFill>
                          <a:effectLst/>
                          <a:latin typeface="Calibri"/>
                        </a:rPr>
                        <a:t>Primary education</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800" b="0" i="0" u="none" strike="noStrike">
                          <a:solidFill>
                            <a:srgbClr val="000000"/>
                          </a:solidFill>
                          <a:effectLst/>
                          <a:latin typeface="Calibri"/>
                        </a:rPr>
                        <a:t>Secondary education</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800" b="0" i="0" u="none" strike="noStrike">
                          <a:solidFill>
                            <a:srgbClr val="000000"/>
                          </a:solidFill>
                          <a:effectLst/>
                          <a:latin typeface="Calibri"/>
                        </a:rPr>
                        <a:t>Higher education</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800" b="0" i="0" u="none" strike="noStrike">
                          <a:solidFill>
                            <a:srgbClr val="000000"/>
                          </a:solidFill>
                          <a:effectLst/>
                          <a:latin typeface="Calibri"/>
                        </a:rPr>
                        <a:t>Cultural, sports and recreation</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800" b="0" i="0" u="none" strike="noStrike">
                          <a:solidFill>
                            <a:srgbClr val="000000"/>
                          </a:solidFill>
                          <a:effectLst/>
                          <a:latin typeface="Calibri"/>
                        </a:rPr>
                        <a:t>Other educ. and voc. train</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800" b="0" i="0" u="none" strike="noStrike">
                          <a:solidFill>
                            <a:srgbClr val="000000"/>
                          </a:solidFill>
                          <a:effectLst/>
                          <a:latin typeface="Calibri"/>
                        </a:rPr>
                        <a:t>In-house training</a:t>
                      </a: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tc vMerge="1">
                  <a:txBody>
                    <a:bodyPr/>
                    <a:lstStyle/>
                    <a:p>
                      <a:pPr rtl="1"/>
                      <a:endParaRPr lang="he-IL"/>
                    </a:p>
                  </a:txBody>
                  <a:tcPr/>
                </a:tc>
                <a:extLst>
                  <a:ext uri="{0D108BD9-81ED-4DB2-BD59-A6C34878D82A}">
                    <a16:rowId xmlns:a16="http://schemas.microsoft.com/office/drawing/2014/main" val="10003"/>
                  </a:ext>
                </a:extLst>
              </a:tr>
              <a:tr h="148757">
                <a:tc gridSpan="2">
                  <a:txBody>
                    <a:bodyPr/>
                    <a:lstStyle/>
                    <a:p>
                      <a:pPr algn="ctr" fontAlgn="ctr"/>
                      <a:r>
                        <a:rPr lang="en-GB" sz="800" b="1" i="0" u="none" strike="noStrike">
                          <a:solidFill>
                            <a:srgbClr val="FFFFFF"/>
                          </a:solidFill>
                          <a:effectLst/>
                          <a:latin typeface="Calibri"/>
                        </a:rPr>
                        <a:t>Resources</a:t>
                      </a:r>
                      <a:endParaRPr lang="en-US" sz="800" b="1" i="0" u="none" strike="noStrike">
                        <a:solidFill>
                          <a:srgbClr val="FFFFFF"/>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gridSpan="9">
                  <a:txBody>
                    <a:bodyPr/>
                    <a:lstStyle/>
                    <a:p>
                      <a:pPr algn="ctr" fontAlgn="ctr"/>
                      <a:r>
                        <a:rPr lang="en-GB" sz="800" b="0" i="0" u="none" strike="noStrike">
                          <a:solidFill>
                            <a:srgbClr val="FFFFFF"/>
                          </a:solidFill>
                          <a:effectLst/>
                          <a:latin typeface="Calibri"/>
                        </a:rPr>
                        <a:t> </a:t>
                      </a:r>
                      <a:endParaRPr lang="en-US" sz="800" b="0" i="0" u="none" strike="noStrike">
                        <a:solidFill>
                          <a:srgbClr val="FFFFFF"/>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4"/>
                  </a:ext>
                </a:extLst>
              </a:tr>
              <a:tr h="524189">
                <a:tc rowSpan="4">
                  <a:txBody>
                    <a:bodyPr/>
                    <a:lstStyle/>
                    <a:p>
                      <a:pPr algn="ctr" fontAlgn="ctr"/>
                      <a:r>
                        <a:rPr lang="en-GB" sz="800" b="1" i="0" u="none" strike="noStrike" dirty="0">
                          <a:solidFill>
                            <a:srgbClr val="000000"/>
                          </a:solidFill>
                          <a:effectLst/>
                          <a:latin typeface="Calibri"/>
                        </a:rPr>
                        <a:t>Central government</a:t>
                      </a:r>
                      <a:endParaRPr lang="en-US" sz="800" b="1"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800" b="0" i="0" u="none" strike="noStrike">
                          <a:solidFill>
                            <a:srgbClr val="000000"/>
                          </a:solidFill>
                          <a:effectLst/>
                          <a:latin typeface="Calibri"/>
                        </a:rPr>
                        <a:t>Final consumption expenditure of central government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3,876</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15,157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6,899</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184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143</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878</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511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1,507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29,156</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5"/>
                  </a:ext>
                </a:extLst>
              </a:tr>
              <a:tr h="446269">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Plus - transfers/subsidies to other sectors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4,524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5,630</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12,374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10,211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116</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162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33,016</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6"/>
                  </a:ext>
                </a:extLst>
              </a:tr>
              <a:tr h="495855">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Less - transfers/subsidies from other sectors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-1,255</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-185</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-658</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dirty="0">
                          <a:solidFill>
                            <a:srgbClr val="000000"/>
                          </a:solidFill>
                          <a:effectLst/>
                          <a:latin typeface="Calibri"/>
                        </a:rPr>
                        <a:t> </a:t>
                      </a:r>
                      <a:endParaRPr lang="en-US" sz="800" b="0"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-2,097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7"/>
                  </a:ext>
                </a:extLst>
              </a:tr>
              <a:tr h="354182">
                <a:tc vMerge="1">
                  <a:txBody>
                    <a:bodyPr/>
                    <a:lstStyle/>
                    <a:p>
                      <a:pPr rtl="1"/>
                      <a:endParaRPr lang="he-IL"/>
                    </a:p>
                  </a:txBody>
                  <a:tcPr/>
                </a:tc>
                <a:tc>
                  <a:txBody>
                    <a:bodyPr/>
                    <a:lstStyle/>
                    <a:p>
                      <a:pPr algn="l" fontAlgn="ctr"/>
                      <a:r>
                        <a:rPr lang="en-GB" sz="800" b="1" i="0" u="none" strike="noStrike">
                          <a:solidFill>
                            <a:srgbClr val="000000"/>
                          </a:solidFill>
                          <a:effectLst/>
                          <a:latin typeface="Calibri"/>
                        </a:rPr>
                        <a:t>Central government financing</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1" i="0" u="none" strike="noStrike">
                          <a:solidFill>
                            <a:srgbClr val="000000"/>
                          </a:solidFill>
                          <a:effectLst/>
                          <a:latin typeface="Calibri"/>
                        </a:rPr>
                        <a:t>7,145</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20,602</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18,616</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10,395</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259</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1,040</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511</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1,507</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60,075</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8"/>
                  </a:ext>
                </a:extLst>
              </a:tr>
              <a:tr h="417935">
                <a:tc rowSpan="4">
                  <a:txBody>
                    <a:bodyPr/>
                    <a:lstStyle/>
                    <a:p>
                      <a:pPr algn="ctr" fontAlgn="ctr"/>
                      <a:r>
                        <a:rPr lang="en-GB" sz="800" b="1" i="0" u="none" strike="noStrike" dirty="0">
                          <a:solidFill>
                            <a:srgbClr val="000000"/>
                          </a:solidFill>
                          <a:effectLst/>
                          <a:latin typeface="Calibri"/>
                        </a:rPr>
                        <a:t>Local government</a:t>
                      </a:r>
                      <a:endParaRPr lang="en-US" sz="800" b="1"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800" b="0" i="0" u="none" strike="noStrike">
                          <a:solidFill>
                            <a:srgbClr val="000000"/>
                          </a:solidFill>
                          <a:effectLst/>
                          <a:latin typeface="Calibri"/>
                        </a:rPr>
                        <a:t>Final consumption expenditure of local government</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3,777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6,440</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4,608</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1,372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15</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99</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832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17,191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9"/>
                  </a:ext>
                </a:extLst>
              </a:tr>
              <a:tr h="425018">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Plus - transfers/subsidies to other sectors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1,517</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374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854</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18</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572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113</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3,448</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0"/>
                  </a:ext>
                </a:extLst>
              </a:tr>
              <a:tr h="396684">
                <a:tc vMerge="1">
                  <a:txBody>
                    <a:bodyPr/>
                    <a:lstStyle/>
                    <a:p>
                      <a:pPr rtl="1"/>
                      <a:endParaRPr lang="he-IL"/>
                    </a:p>
                  </a:txBody>
                  <a:tcPr/>
                </a:tc>
                <a:tc>
                  <a:txBody>
                    <a:bodyPr/>
                    <a:lstStyle/>
                    <a:p>
                      <a:pPr algn="l" fontAlgn="ctr"/>
                      <a:r>
                        <a:rPr lang="en-GB" sz="800" b="0" i="0" u="none" strike="noStrike">
                          <a:solidFill>
                            <a:srgbClr val="000000"/>
                          </a:solidFill>
                          <a:effectLst/>
                          <a:latin typeface="Calibri"/>
                        </a:rPr>
                        <a:t>Less - transfers/subsidies from other sectors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0" i="0" u="none" strike="noStrike">
                          <a:solidFill>
                            <a:srgbClr val="000000"/>
                          </a:solidFill>
                          <a:effectLst/>
                          <a:latin typeface="Calibri"/>
                        </a:rPr>
                        <a:t>-3,071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-3,461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-4,472</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-21</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-55</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 </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0" i="0" u="none" strike="noStrike">
                          <a:solidFill>
                            <a:srgbClr val="000000"/>
                          </a:solidFill>
                          <a:effectLst/>
                          <a:latin typeface="Calibri"/>
                        </a:rPr>
                        <a:t>-11,080</a:t>
                      </a:r>
                      <a:endParaRPr lang="en-US" sz="800" b="0"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1"/>
                  </a:ext>
                </a:extLst>
              </a:tr>
              <a:tr h="332930">
                <a:tc vMerge="1">
                  <a:txBody>
                    <a:bodyPr/>
                    <a:lstStyle/>
                    <a:p>
                      <a:pPr rtl="1"/>
                      <a:endParaRPr lang="he-IL"/>
                    </a:p>
                  </a:txBody>
                  <a:tcPr/>
                </a:tc>
                <a:tc>
                  <a:txBody>
                    <a:bodyPr/>
                    <a:lstStyle/>
                    <a:p>
                      <a:pPr algn="l" fontAlgn="ctr"/>
                      <a:r>
                        <a:rPr lang="en-GB" sz="800" b="1" i="0" u="none" strike="noStrike">
                          <a:solidFill>
                            <a:srgbClr val="000000"/>
                          </a:solidFill>
                          <a:effectLst/>
                          <a:latin typeface="Calibri"/>
                        </a:rPr>
                        <a:t>Local government financing</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800" b="1" i="0" u="none" strike="noStrike">
                          <a:solidFill>
                            <a:srgbClr val="000000"/>
                          </a:solidFill>
                          <a:effectLst/>
                          <a:latin typeface="Calibri"/>
                        </a:rPr>
                        <a:t>2,224</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3,353</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990</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65</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1,923</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73</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99</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a:solidFill>
                            <a:srgbClr val="000000"/>
                          </a:solidFill>
                          <a:effectLst/>
                          <a:latin typeface="Calibri"/>
                        </a:rPr>
                        <a:t>832</a:t>
                      </a:r>
                      <a:endParaRPr lang="en-US" sz="800" b="1" i="0" u="none" strike="noStrike">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800" b="1" i="0" u="none" strike="noStrike" dirty="0">
                          <a:solidFill>
                            <a:srgbClr val="000000"/>
                          </a:solidFill>
                          <a:effectLst/>
                          <a:latin typeface="Calibri"/>
                        </a:rPr>
                        <a:t>9,559</a:t>
                      </a:r>
                      <a:endParaRPr lang="en-US" sz="800" b="1" i="0" u="none" strike="noStrike" dirty="0">
                        <a:solidFill>
                          <a:srgbClr val="000000"/>
                        </a:solidFill>
                        <a:effectLst/>
                        <a:latin typeface="Calibri"/>
                      </a:endParaRPr>
                    </a:p>
                  </a:txBody>
                  <a:tcPr marL="6662" marR="6662" marT="6662"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557521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i="1" cap="none" dirty="0">
                <a:solidFill>
                  <a:srgbClr val="8064A2"/>
                </a:solidFill>
                <a:latin typeface="Arial" charset="0"/>
                <a:cs typeface="Arial" charset="0"/>
              </a:rPr>
              <a:t>Financing education and training (2) </a:t>
            </a:r>
            <a:br>
              <a:rPr lang="en-US" sz="2600" i="1" cap="none" dirty="0">
                <a:solidFill>
                  <a:srgbClr val="8064A2"/>
                </a:solidFill>
                <a:latin typeface="Arial" charset="0"/>
                <a:cs typeface="Arial" charset="0"/>
              </a:rPr>
            </a:br>
            <a:r>
              <a:rPr lang="en-US" sz="1200" i="1" cap="none" dirty="0">
                <a:solidFill>
                  <a:srgbClr val="8064A2"/>
                </a:solidFill>
                <a:latin typeface="Arial" charset="0"/>
                <a:cs typeface="Arial" charset="0"/>
              </a:rPr>
              <a:t>Current prices, 2015. </a:t>
            </a:r>
            <a:br>
              <a:rPr lang="en-US" sz="1200" i="1" cap="none" dirty="0">
                <a:solidFill>
                  <a:srgbClr val="8064A2"/>
                </a:solidFill>
                <a:latin typeface="Arial" charset="0"/>
                <a:cs typeface="Arial" charset="0"/>
              </a:rPr>
            </a:br>
            <a:r>
              <a:rPr lang="en-US" sz="1200" i="1" cap="none" dirty="0">
                <a:solidFill>
                  <a:srgbClr val="8064A2"/>
                </a:solidFill>
                <a:latin typeface="Arial" charset="0"/>
                <a:cs typeface="Arial" charset="0"/>
              </a:rPr>
              <a:t>Israeli New Shekel millions.</a:t>
            </a:r>
            <a:endParaRPr lang="he-IL"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9795152"/>
              </p:ext>
            </p:extLst>
          </p:nvPr>
        </p:nvGraphicFramePr>
        <p:xfrm>
          <a:off x="899592" y="1412776"/>
          <a:ext cx="7453311" cy="4319901"/>
        </p:xfrm>
        <a:graphic>
          <a:graphicData uri="http://schemas.openxmlformats.org/drawingml/2006/table">
            <a:tbl>
              <a:tblPr/>
              <a:tblGrid>
                <a:gridCol w="1154738">
                  <a:extLst>
                    <a:ext uri="{9D8B030D-6E8A-4147-A177-3AD203B41FA5}">
                      <a16:colId xmlns:a16="http://schemas.microsoft.com/office/drawing/2014/main" val="20000"/>
                    </a:ext>
                  </a:extLst>
                </a:gridCol>
                <a:gridCol w="1154738">
                  <a:extLst>
                    <a:ext uri="{9D8B030D-6E8A-4147-A177-3AD203B41FA5}">
                      <a16:colId xmlns:a16="http://schemas.microsoft.com/office/drawing/2014/main" val="20001"/>
                    </a:ext>
                  </a:extLst>
                </a:gridCol>
                <a:gridCol w="515338">
                  <a:extLst>
                    <a:ext uri="{9D8B030D-6E8A-4147-A177-3AD203B41FA5}">
                      <a16:colId xmlns:a16="http://schemas.microsoft.com/office/drawing/2014/main" val="20002"/>
                    </a:ext>
                  </a:extLst>
                </a:gridCol>
                <a:gridCol w="515338">
                  <a:extLst>
                    <a:ext uri="{9D8B030D-6E8A-4147-A177-3AD203B41FA5}">
                      <a16:colId xmlns:a16="http://schemas.microsoft.com/office/drawing/2014/main" val="20003"/>
                    </a:ext>
                  </a:extLst>
                </a:gridCol>
                <a:gridCol w="515338">
                  <a:extLst>
                    <a:ext uri="{9D8B030D-6E8A-4147-A177-3AD203B41FA5}">
                      <a16:colId xmlns:a16="http://schemas.microsoft.com/office/drawing/2014/main" val="20004"/>
                    </a:ext>
                  </a:extLst>
                </a:gridCol>
                <a:gridCol w="515338">
                  <a:extLst>
                    <a:ext uri="{9D8B030D-6E8A-4147-A177-3AD203B41FA5}">
                      <a16:colId xmlns:a16="http://schemas.microsoft.com/office/drawing/2014/main" val="20005"/>
                    </a:ext>
                  </a:extLst>
                </a:gridCol>
                <a:gridCol w="515338">
                  <a:extLst>
                    <a:ext uri="{9D8B030D-6E8A-4147-A177-3AD203B41FA5}">
                      <a16:colId xmlns:a16="http://schemas.microsoft.com/office/drawing/2014/main" val="20006"/>
                    </a:ext>
                  </a:extLst>
                </a:gridCol>
                <a:gridCol w="515338">
                  <a:extLst>
                    <a:ext uri="{9D8B030D-6E8A-4147-A177-3AD203B41FA5}">
                      <a16:colId xmlns:a16="http://schemas.microsoft.com/office/drawing/2014/main" val="20007"/>
                    </a:ext>
                  </a:extLst>
                </a:gridCol>
                <a:gridCol w="734833">
                  <a:extLst>
                    <a:ext uri="{9D8B030D-6E8A-4147-A177-3AD203B41FA5}">
                      <a16:colId xmlns:a16="http://schemas.microsoft.com/office/drawing/2014/main" val="20008"/>
                    </a:ext>
                  </a:extLst>
                </a:gridCol>
                <a:gridCol w="734833">
                  <a:extLst>
                    <a:ext uri="{9D8B030D-6E8A-4147-A177-3AD203B41FA5}">
                      <a16:colId xmlns:a16="http://schemas.microsoft.com/office/drawing/2014/main" val="20009"/>
                    </a:ext>
                  </a:extLst>
                </a:gridCol>
                <a:gridCol w="582141">
                  <a:extLst>
                    <a:ext uri="{9D8B030D-6E8A-4147-A177-3AD203B41FA5}">
                      <a16:colId xmlns:a16="http://schemas.microsoft.com/office/drawing/2014/main" val="20010"/>
                    </a:ext>
                  </a:extLst>
                </a:gridCol>
              </a:tblGrid>
              <a:tr h="169884">
                <a:tc rowSpan="2" gridSpan="2">
                  <a:txBody>
                    <a:bodyPr/>
                    <a:lstStyle/>
                    <a:p>
                      <a:pPr algn="l" fontAlgn="ctr"/>
                      <a:r>
                        <a:rPr lang="en-GB" sz="900" b="1" i="0" u="none" strike="noStrike" dirty="0">
                          <a:solidFill>
                            <a:srgbClr val="000000"/>
                          </a:solidFill>
                          <a:effectLst/>
                          <a:latin typeface="Calibri"/>
                        </a:rPr>
                        <a:t> </a:t>
                      </a:r>
                      <a:endParaRPr lang="en-US" sz="900" b="1" i="0" u="none" strike="noStrike" dirty="0">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rowSpan="2" hMerge="1">
                  <a:txBody>
                    <a:bodyPr/>
                    <a:lstStyle/>
                    <a:p>
                      <a:pPr rtl="1"/>
                      <a:endParaRPr lang="he-IL"/>
                    </a:p>
                  </a:txBody>
                  <a:tcPr/>
                </a:tc>
                <a:tc gridSpan="8">
                  <a:txBody>
                    <a:bodyPr/>
                    <a:lstStyle/>
                    <a:p>
                      <a:pPr algn="ctr" fontAlgn="ctr"/>
                      <a:r>
                        <a:rPr lang="en-GB" sz="900" b="1" i="0" u="none" strike="noStrike">
                          <a:solidFill>
                            <a:srgbClr val="000000"/>
                          </a:solidFill>
                          <a:effectLst/>
                          <a:latin typeface="Calibri"/>
                        </a:rPr>
                        <a:t>Education and training purposes</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fontAlgn="ctr"/>
                      <a:r>
                        <a:rPr lang="en-GB" sz="900" b="1" i="0" u="none" strike="noStrike">
                          <a:solidFill>
                            <a:srgbClr val="000000"/>
                          </a:solidFill>
                          <a:effectLst/>
                          <a:latin typeface="Calibri"/>
                        </a:rPr>
                        <a:t>Total</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extLst>
                  <a:ext uri="{0D108BD9-81ED-4DB2-BD59-A6C34878D82A}">
                    <a16:rowId xmlns:a16="http://schemas.microsoft.com/office/drawing/2014/main" val="10000"/>
                  </a:ext>
                </a:extLst>
              </a:tr>
              <a:tr h="493472">
                <a:tc gridSpan="2" vMerge="1">
                  <a:txBody>
                    <a:bodyPr/>
                    <a:lstStyle/>
                    <a:p>
                      <a:pPr rtl="1"/>
                      <a:endParaRPr lang="he-IL"/>
                    </a:p>
                  </a:txBody>
                  <a:tcPr/>
                </a:tc>
                <a:tc hMerge="1" vMerge="1">
                  <a:txBody>
                    <a:bodyPr/>
                    <a:lstStyle/>
                    <a:p>
                      <a:pPr rtl="1"/>
                      <a:endParaRPr lang="he-IL"/>
                    </a:p>
                  </a:txBody>
                  <a:tcPr/>
                </a:tc>
                <a:tc>
                  <a:txBody>
                    <a:bodyPr/>
                    <a:lstStyle/>
                    <a:p>
                      <a:pPr algn="ctr" fontAlgn="ctr"/>
                      <a:r>
                        <a:rPr lang="en-GB" sz="900" b="0" i="0" u="none" strike="noStrike">
                          <a:solidFill>
                            <a:srgbClr val="000000"/>
                          </a:solidFill>
                          <a:effectLst/>
                          <a:latin typeface="Calibri"/>
                        </a:rPr>
                        <a:t>EP0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EP1</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EP2</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EP3</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EP4</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EP5</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As. prod. and admin. exp., not allocated</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extLst>
                  <a:ext uri="{0D108BD9-81ED-4DB2-BD59-A6C34878D82A}">
                    <a16:rowId xmlns:a16="http://schemas.microsoft.com/office/drawing/2014/main" val="10001"/>
                  </a:ext>
                </a:extLst>
              </a:tr>
              <a:tr h="169884">
                <a:tc gridSpan="2">
                  <a:txBody>
                    <a:bodyPr/>
                    <a:lstStyle/>
                    <a:p>
                      <a:pPr algn="ctr" fontAlgn="ctr"/>
                      <a:r>
                        <a:rPr lang="en-GB" sz="900" b="1" i="0" u="none" strike="noStrike">
                          <a:solidFill>
                            <a:srgbClr val="FFFFFF"/>
                          </a:solidFill>
                          <a:effectLst/>
                          <a:latin typeface="Calibri"/>
                        </a:rPr>
                        <a:t>Resources</a:t>
                      </a:r>
                      <a:endParaRPr lang="en-US" sz="900" b="1" i="0" u="none" strike="noStrike">
                        <a:solidFill>
                          <a:srgbClr val="FFFFFF"/>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gridSpan="9">
                  <a:txBody>
                    <a:bodyPr/>
                    <a:lstStyle/>
                    <a:p>
                      <a:pPr algn="ctr" fontAlgn="ctr"/>
                      <a:r>
                        <a:rPr lang="en-GB" sz="900" b="0" i="0" u="none" strike="noStrike">
                          <a:solidFill>
                            <a:srgbClr val="FFFFFF"/>
                          </a:solidFill>
                          <a:effectLst/>
                          <a:latin typeface="Calibri"/>
                        </a:rPr>
                        <a:t> </a:t>
                      </a:r>
                      <a:endParaRPr lang="en-US" sz="900" b="0" i="0" u="none" strike="noStrike">
                        <a:solidFill>
                          <a:srgbClr val="FFFFFF"/>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2"/>
                  </a:ext>
                </a:extLst>
              </a:tr>
              <a:tr h="453023">
                <a:tc rowSpan="4">
                  <a:txBody>
                    <a:bodyPr/>
                    <a:lstStyle/>
                    <a:p>
                      <a:pPr algn="ctr" fontAlgn="ctr"/>
                      <a:r>
                        <a:rPr lang="en-GB" sz="900" b="1" i="0" u="none" strike="noStrike" dirty="0">
                          <a:solidFill>
                            <a:srgbClr val="000000"/>
                          </a:solidFill>
                          <a:effectLst/>
                          <a:latin typeface="Calibri"/>
                        </a:rPr>
                        <a:t>Governmental NPI's</a:t>
                      </a:r>
                      <a:endParaRPr lang="en-US" sz="900" b="1" i="0" u="none" strike="noStrike" dirty="0">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900" b="0" i="0" u="none" strike="noStrike">
                          <a:solidFill>
                            <a:srgbClr val="000000"/>
                          </a:solidFill>
                          <a:effectLst/>
                          <a:latin typeface="Calibri"/>
                        </a:rPr>
                        <a:t>Final consumption expenditure of governmental NPI's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748</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502</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5,362</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9,777</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1,587</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1,439</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19,485</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3"/>
                  </a:ext>
                </a:extLst>
              </a:tr>
              <a:tr h="461113">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Plus - transfers/subsidies to other sectors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58</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780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849</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4"/>
                  </a:ext>
                </a:extLst>
              </a:tr>
              <a:tr h="493472">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Less - transfers/subsidies from other sectors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-820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-516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-6,151</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-11,595</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-471</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-720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-20,273</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5"/>
                  </a:ext>
                </a:extLst>
              </a:tr>
              <a:tr h="355947">
                <a:tc vMerge="1">
                  <a:txBody>
                    <a:bodyPr/>
                    <a:lstStyle/>
                    <a:p>
                      <a:pPr rtl="1"/>
                      <a:endParaRPr lang="he-IL"/>
                    </a:p>
                  </a:txBody>
                  <a:tcPr/>
                </a:tc>
                <a:tc>
                  <a:txBody>
                    <a:bodyPr/>
                    <a:lstStyle/>
                    <a:p>
                      <a:pPr algn="l" fontAlgn="ctr"/>
                      <a:r>
                        <a:rPr lang="en-GB" sz="900" b="1" i="0" u="none" strike="noStrike">
                          <a:solidFill>
                            <a:srgbClr val="000000"/>
                          </a:solidFill>
                          <a:effectLst/>
                          <a:latin typeface="Calibri"/>
                        </a:rPr>
                        <a:t>Governmental NPI's financing</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1" i="0" u="none" strike="noStrike">
                          <a:solidFill>
                            <a:srgbClr val="000000"/>
                          </a:solidFill>
                          <a:effectLst/>
                          <a:latin typeface="Calibri"/>
                        </a:rPr>
                        <a:t>-65</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-732</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-1,038</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1,116</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719</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70</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61</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6"/>
                  </a:ext>
                </a:extLst>
              </a:tr>
              <a:tr h="412575">
                <a:tc rowSpan="4">
                  <a:txBody>
                    <a:bodyPr/>
                    <a:lstStyle/>
                    <a:p>
                      <a:pPr algn="ctr" fontAlgn="ctr"/>
                      <a:r>
                        <a:rPr lang="en-GB" sz="900" b="1" i="0" u="none" strike="noStrike">
                          <a:solidFill>
                            <a:srgbClr val="000000"/>
                          </a:solidFill>
                          <a:effectLst/>
                          <a:latin typeface="Calibri"/>
                        </a:rPr>
                        <a:t>NPISH</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900" b="0" i="0" u="none" strike="noStrike">
                          <a:solidFill>
                            <a:srgbClr val="000000"/>
                          </a:solidFill>
                          <a:effectLst/>
                          <a:latin typeface="Calibri"/>
                        </a:rPr>
                        <a:t>Final consumption expenditure of NPISH</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554</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197</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53</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400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1,120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1,470</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241</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4,033</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7"/>
                  </a:ext>
                </a:extLst>
              </a:tr>
              <a:tr h="533920">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Plus - transfers/subsidies to other sectors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5</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274</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141</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18</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446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8"/>
                  </a:ext>
                </a:extLst>
              </a:tr>
              <a:tr h="533920">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Less - transfers/subsidies from other sectors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-556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-183</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-1,256</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-462</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-187</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-374</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-3,017</a:t>
                      </a:r>
                      <a:endParaRPr lang="en-US" sz="900" b="0"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9"/>
                  </a:ext>
                </a:extLst>
              </a:tr>
              <a:tr h="242691">
                <a:tc vMerge="1">
                  <a:txBody>
                    <a:bodyPr/>
                    <a:lstStyle/>
                    <a:p>
                      <a:pPr rtl="1"/>
                      <a:endParaRPr lang="he-IL"/>
                    </a:p>
                  </a:txBody>
                  <a:tcPr/>
                </a:tc>
                <a:tc>
                  <a:txBody>
                    <a:bodyPr/>
                    <a:lstStyle/>
                    <a:p>
                      <a:pPr algn="l" fontAlgn="ctr"/>
                      <a:r>
                        <a:rPr lang="en-GB" sz="900" b="1" i="0" u="none" strike="noStrike">
                          <a:solidFill>
                            <a:srgbClr val="000000"/>
                          </a:solidFill>
                          <a:effectLst/>
                          <a:latin typeface="Calibri"/>
                        </a:rPr>
                        <a:t>NPISH financing</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1" i="0" u="none" strike="noStrike">
                          <a:solidFill>
                            <a:srgbClr val="000000"/>
                          </a:solidFill>
                          <a:effectLst/>
                          <a:latin typeface="Calibri"/>
                        </a:rPr>
                        <a:t>3</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22</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-929</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79</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933</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1,115</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241</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endParaRPr lang="en-US" sz="900" b="1" i="0" u="none" strike="noStrike">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dirty="0">
                          <a:solidFill>
                            <a:srgbClr val="000000"/>
                          </a:solidFill>
                          <a:effectLst/>
                          <a:latin typeface="Calibri"/>
                        </a:rPr>
                        <a:t>1,463</a:t>
                      </a:r>
                      <a:endParaRPr lang="en-US" sz="900" b="1" i="0" u="none" strike="noStrike" dirty="0">
                        <a:solidFill>
                          <a:srgbClr val="000000"/>
                        </a:solidFill>
                        <a:effectLst/>
                        <a:latin typeface="Calibri"/>
                      </a:endParaRP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944568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i="1" cap="none" dirty="0">
                <a:solidFill>
                  <a:srgbClr val="8064A2"/>
                </a:solidFill>
                <a:latin typeface="Arial" charset="0"/>
                <a:cs typeface="Arial" charset="0"/>
              </a:rPr>
              <a:t>Financing education and training (3) </a:t>
            </a:r>
            <a:br>
              <a:rPr lang="en-US" sz="2600" i="1" cap="none" dirty="0">
                <a:solidFill>
                  <a:srgbClr val="8064A2"/>
                </a:solidFill>
                <a:latin typeface="Arial" charset="0"/>
                <a:cs typeface="Arial" charset="0"/>
              </a:rPr>
            </a:br>
            <a:r>
              <a:rPr lang="en-US" sz="1200" i="1" cap="none" dirty="0">
                <a:solidFill>
                  <a:srgbClr val="8064A2"/>
                </a:solidFill>
                <a:latin typeface="Arial" charset="0"/>
                <a:cs typeface="Arial" charset="0"/>
              </a:rPr>
              <a:t>Current prices, 2015. </a:t>
            </a:r>
            <a:br>
              <a:rPr lang="en-US" sz="1200" i="1" cap="none" dirty="0">
                <a:solidFill>
                  <a:srgbClr val="8064A2"/>
                </a:solidFill>
                <a:latin typeface="Arial" charset="0"/>
                <a:cs typeface="Arial" charset="0"/>
              </a:rPr>
            </a:br>
            <a:r>
              <a:rPr lang="en-US" sz="1200" i="1" cap="none" dirty="0">
                <a:solidFill>
                  <a:srgbClr val="8064A2"/>
                </a:solidFill>
                <a:latin typeface="Arial" charset="0"/>
                <a:cs typeface="Arial" charset="0"/>
              </a:rPr>
              <a:t>Israeli New Shekel millions.</a:t>
            </a:r>
            <a:endParaRPr lang="he-IL"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1994590"/>
              </p:ext>
            </p:extLst>
          </p:nvPr>
        </p:nvGraphicFramePr>
        <p:xfrm>
          <a:off x="899592" y="1412776"/>
          <a:ext cx="7453313" cy="4384619"/>
        </p:xfrm>
        <a:graphic>
          <a:graphicData uri="http://schemas.openxmlformats.org/drawingml/2006/table">
            <a:tbl>
              <a:tblPr/>
              <a:tblGrid>
                <a:gridCol w="1154738">
                  <a:extLst>
                    <a:ext uri="{9D8B030D-6E8A-4147-A177-3AD203B41FA5}">
                      <a16:colId xmlns:a16="http://schemas.microsoft.com/office/drawing/2014/main" val="20000"/>
                    </a:ext>
                  </a:extLst>
                </a:gridCol>
                <a:gridCol w="1154738">
                  <a:extLst>
                    <a:ext uri="{9D8B030D-6E8A-4147-A177-3AD203B41FA5}">
                      <a16:colId xmlns:a16="http://schemas.microsoft.com/office/drawing/2014/main" val="20001"/>
                    </a:ext>
                  </a:extLst>
                </a:gridCol>
                <a:gridCol w="515338">
                  <a:extLst>
                    <a:ext uri="{9D8B030D-6E8A-4147-A177-3AD203B41FA5}">
                      <a16:colId xmlns:a16="http://schemas.microsoft.com/office/drawing/2014/main" val="20002"/>
                    </a:ext>
                  </a:extLst>
                </a:gridCol>
                <a:gridCol w="515338">
                  <a:extLst>
                    <a:ext uri="{9D8B030D-6E8A-4147-A177-3AD203B41FA5}">
                      <a16:colId xmlns:a16="http://schemas.microsoft.com/office/drawing/2014/main" val="20003"/>
                    </a:ext>
                  </a:extLst>
                </a:gridCol>
                <a:gridCol w="515338">
                  <a:extLst>
                    <a:ext uri="{9D8B030D-6E8A-4147-A177-3AD203B41FA5}">
                      <a16:colId xmlns:a16="http://schemas.microsoft.com/office/drawing/2014/main" val="20004"/>
                    </a:ext>
                  </a:extLst>
                </a:gridCol>
                <a:gridCol w="515338">
                  <a:extLst>
                    <a:ext uri="{9D8B030D-6E8A-4147-A177-3AD203B41FA5}">
                      <a16:colId xmlns:a16="http://schemas.microsoft.com/office/drawing/2014/main" val="20005"/>
                    </a:ext>
                  </a:extLst>
                </a:gridCol>
                <a:gridCol w="515338">
                  <a:extLst>
                    <a:ext uri="{9D8B030D-6E8A-4147-A177-3AD203B41FA5}">
                      <a16:colId xmlns:a16="http://schemas.microsoft.com/office/drawing/2014/main" val="20006"/>
                    </a:ext>
                  </a:extLst>
                </a:gridCol>
                <a:gridCol w="515338">
                  <a:extLst>
                    <a:ext uri="{9D8B030D-6E8A-4147-A177-3AD203B41FA5}">
                      <a16:colId xmlns:a16="http://schemas.microsoft.com/office/drawing/2014/main" val="20007"/>
                    </a:ext>
                  </a:extLst>
                </a:gridCol>
                <a:gridCol w="734834">
                  <a:extLst>
                    <a:ext uri="{9D8B030D-6E8A-4147-A177-3AD203B41FA5}">
                      <a16:colId xmlns:a16="http://schemas.microsoft.com/office/drawing/2014/main" val="20008"/>
                    </a:ext>
                  </a:extLst>
                </a:gridCol>
                <a:gridCol w="734834">
                  <a:extLst>
                    <a:ext uri="{9D8B030D-6E8A-4147-A177-3AD203B41FA5}">
                      <a16:colId xmlns:a16="http://schemas.microsoft.com/office/drawing/2014/main" val="20009"/>
                    </a:ext>
                  </a:extLst>
                </a:gridCol>
                <a:gridCol w="582141">
                  <a:extLst>
                    <a:ext uri="{9D8B030D-6E8A-4147-A177-3AD203B41FA5}">
                      <a16:colId xmlns:a16="http://schemas.microsoft.com/office/drawing/2014/main" val="20010"/>
                    </a:ext>
                  </a:extLst>
                </a:gridCol>
              </a:tblGrid>
              <a:tr h="169884">
                <a:tc rowSpan="2" gridSpan="2">
                  <a:txBody>
                    <a:bodyPr/>
                    <a:lstStyle/>
                    <a:p>
                      <a:pPr algn="l" fontAlgn="ctr"/>
                      <a:r>
                        <a:rPr lang="en-GB" sz="900" b="1" i="0" u="none" strike="noStrike" dirty="0">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rowSpan="2" hMerge="1">
                  <a:txBody>
                    <a:bodyPr/>
                    <a:lstStyle/>
                    <a:p>
                      <a:pPr rtl="1"/>
                      <a:endParaRPr lang="he-IL"/>
                    </a:p>
                  </a:txBody>
                  <a:tcPr/>
                </a:tc>
                <a:tc gridSpan="8">
                  <a:txBody>
                    <a:bodyPr/>
                    <a:lstStyle/>
                    <a:p>
                      <a:pPr algn="ctr" fontAlgn="ctr"/>
                      <a:r>
                        <a:rPr lang="en-GB" sz="900" b="1" i="0" u="none" strike="noStrike">
                          <a:solidFill>
                            <a:srgbClr val="000000"/>
                          </a:solidFill>
                          <a:effectLst/>
                          <a:latin typeface="Calibri"/>
                        </a:rPr>
                        <a:t>Education and training purposes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fontAlgn="ctr"/>
                      <a:r>
                        <a:rPr lang="en-GB" sz="900" b="1" i="0" u="none" strike="noStrike">
                          <a:solidFill>
                            <a:srgbClr val="000000"/>
                          </a:solidFill>
                          <a:effectLst/>
                          <a:latin typeface="Calibri"/>
                        </a:rPr>
                        <a:t>Total</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extLst>
                  <a:ext uri="{0D108BD9-81ED-4DB2-BD59-A6C34878D82A}">
                    <a16:rowId xmlns:a16="http://schemas.microsoft.com/office/drawing/2014/main" val="10000"/>
                  </a:ext>
                </a:extLst>
              </a:tr>
              <a:tr h="493472">
                <a:tc gridSpan="2" vMerge="1">
                  <a:txBody>
                    <a:bodyPr/>
                    <a:lstStyle/>
                    <a:p>
                      <a:pPr rtl="1"/>
                      <a:endParaRPr lang="he-IL"/>
                    </a:p>
                  </a:txBody>
                  <a:tcPr/>
                </a:tc>
                <a:tc hMerge="1" vMerge="1">
                  <a:txBody>
                    <a:bodyPr/>
                    <a:lstStyle/>
                    <a:p>
                      <a:pPr rtl="1"/>
                      <a:endParaRPr lang="he-IL"/>
                    </a:p>
                  </a:txBody>
                  <a:tcPr/>
                </a:tc>
                <a:tc>
                  <a:txBody>
                    <a:bodyPr/>
                    <a:lstStyle/>
                    <a:p>
                      <a:pPr algn="ctr" fontAlgn="ctr"/>
                      <a:r>
                        <a:rPr lang="en-GB" sz="900" b="0" i="0" u="none" strike="noStrike">
                          <a:solidFill>
                            <a:srgbClr val="000000"/>
                          </a:solidFill>
                          <a:effectLst/>
                          <a:latin typeface="Calibri"/>
                        </a:rPr>
                        <a:t>EP0</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EP1</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EP4</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EP5</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EP6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a:solidFill>
                            <a:srgbClr val="000000"/>
                          </a:solidFill>
                          <a:effectLst/>
                          <a:latin typeface="Calibri"/>
                        </a:rPr>
                        <a:t>As. prod. and admin. exp., not allocated</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extLst>
                  <a:ext uri="{0D108BD9-81ED-4DB2-BD59-A6C34878D82A}">
                    <a16:rowId xmlns:a16="http://schemas.microsoft.com/office/drawing/2014/main" val="10001"/>
                  </a:ext>
                </a:extLst>
              </a:tr>
              <a:tr h="169884">
                <a:tc gridSpan="2">
                  <a:txBody>
                    <a:bodyPr/>
                    <a:lstStyle/>
                    <a:p>
                      <a:pPr algn="ctr" fontAlgn="ctr"/>
                      <a:r>
                        <a:rPr lang="en-GB" sz="900" b="1" i="0" u="none" strike="noStrike">
                          <a:solidFill>
                            <a:srgbClr val="FFFFFF"/>
                          </a:solidFill>
                          <a:effectLst/>
                          <a:latin typeface="Calibri"/>
                        </a:rPr>
                        <a:t>Resources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gridSpan="9">
                  <a:txBody>
                    <a:bodyPr/>
                    <a:lstStyle/>
                    <a:p>
                      <a:pPr algn="ctr" fontAlgn="ctr"/>
                      <a:r>
                        <a:rPr lang="en-GB" sz="900" b="0" i="0" u="none" strike="noStrike">
                          <a:solidFill>
                            <a:srgbClr val="FFFFFF"/>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2"/>
                  </a:ext>
                </a:extLst>
              </a:tr>
              <a:tr h="485382">
                <a:tc rowSpan="3">
                  <a:txBody>
                    <a:bodyPr/>
                    <a:lstStyle/>
                    <a:p>
                      <a:pPr algn="ctr" fontAlgn="ctr"/>
                      <a:r>
                        <a:rPr lang="en-GB" sz="900" b="1" i="0" u="none" strike="noStrike" dirty="0">
                          <a:solidFill>
                            <a:srgbClr val="000000"/>
                          </a:solidFill>
                          <a:effectLst/>
                          <a:latin typeface="Calibri"/>
                        </a:rPr>
                        <a:t>Households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US" sz="900" b="0" i="0" u="none" strike="noStrike">
                          <a:solidFill>
                            <a:srgbClr val="000000"/>
                          </a:solidFill>
                          <a:effectLst/>
                          <a:latin typeface="Calibri"/>
                        </a:rPr>
                        <a:t>Final consumption expenditure of households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3,333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3,001</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4,141</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6,690</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9,702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4,525</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874</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32,266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3"/>
                  </a:ext>
                </a:extLst>
              </a:tr>
              <a:tr h="493472">
                <a:tc vMerge="1">
                  <a:txBody>
                    <a:bodyPr/>
                    <a:lstStyle/>
                    <a:p>
                      <a:pPr rtl="1"/>
                      <a:endParaRPr lang="he-IL"/>
                    </a:p>
                  </a:txBody>
                  <a:tcPr/>
                </a:tc>
                <a:tc>
                  <a:txBody>
                    <a:bodyPr/>
                    <a:lstStyle/>
                    <a:p>
                      <a:pPr algn="l" fontAlgn="ctr"/>
                      <a:r>
                        <a:rPr lang="en-US" sz="900" b="0" i="0" u="none" strike="noStrike">
                          <a:solidFill>
                            <a:srgbClr val="000000"/>
                          </a:solidFill>
                          <a:effectLst/>
                          <a:latin typeface="Calibri"/>
                        </a:rPr>
                        <a:t>Transfers/subsidies to/from other sectors, net</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-352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-1,672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-1,023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907</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855</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-1,293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4"/>
                  </a:ext>
                </a:extLst>
              </a:tr>
              <a:tr h="266960">
                <a:tc vMerge="1">
                  <a:txBody>
                    <a:bodyPr/>
                    <a:lstStyle/>
                    <a:p>
                      <a:pPr rtl="1"/>
                      <a:endParaRPr lang="he-IL"/>
                    </a:p>
                  </a:txBody>
                  <a:tcPr/>
                </a:tc>
                <a:tc>
                  <a:txBody>
                    <a:bodyPr/>
                    <a:lstStyle/>
                    <a:p>
                      <a:pPr algn="l" fontAlgn="ctr"/>
                      <a:r>
                        <a:rPr lang="en-GB" sz="900" b="1" i="0" u="none" strike="noStrike">
                          <a:solidFill>
                            <a:srgbClr val="000000"/>
                          </a:solidFill>
                          <a:effectLst/>
                          <a:latin typeface="Calibri"/>
                        </a:rPr>
                        <a:t>Households financing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1" i="0" u="none" strike="noStrike">
                          <a:solidFill>
                            <a:srgbClr val="000000"/>
                          </a:solidFill>
                          <a:effectLst/>
                          <a:latin typeface="Calibri"/>
                        </a:rPr>
                        <a:t>2,982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1,329</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3,119</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7,597</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9,692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5,381</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874</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30,973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5"/>
                  </a:ext>
                </a:extLst>
              </a:tr>
              <a:tr h="388306">
                <a:tc rowSpan="4">
                  <a:txBody>
                    <a:bodyPr/>
                    <a:lstStyle/>
                    <a:p>
                      <a:pPr algn="ctr" fontAlgn="ctr"/>
                      <a:r>
                        <a:rPr lang="en-GB" sz="900" b="1" i="0" u="none" strike="noStrike">
                          <a:solidFill>
                            <a:srgbClr val="000000"/>
                          </a:solidFill>
                          <a:effectLst/>
                          <a:latin typeface="Calibri"/>
                        </a:rPr>
                        <a:t>Other sectors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900" b="0" i="0" u="none" strike="noStrike">
                          <a:solidFill>
                            <a:srgbClr val="000000"/>
                          </a:solidFill>
                          <a:effectLst/>
                          <a:latin typeface="Calibri"/>
                        </a:rPr>
                        <a:t>Intermediate consumption</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77</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968</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160</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1,205</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6"/>
                  </a:ext>
                </a:extLst>
              </a:tr>
              <a:tr h="533920">
                <a:tc vMerge="1">
                  <a:txBody>
                    <a:bodyPr/>
                    <a:lstStyle/>
                    <a:p>
                      <a:pPr rtl="1"/>
                      <a:endParaRPr lang="he-IL"/>
                    </a:p>
                  </a:txBody>
                  <a:tcPr/>
                </a:tc>
                <a:tc>
                  <a:txBody>
                    <a:bodyPr/>
                    <a:lstStyle/>
                    <a:p>
                      <a:pPr algn="l" fontAlgn="ctr"/>
                      <a:r>
                        <a:rPr lang="en-US" sz="900" b="0" i="0" u="none" strike="noStrike">
                          <a:solidFill>
                            <a:srgbClr val="000000"/>
                          </a:solidFill>
                          <a:effectLst/>
                          <a:latin typeface="Calibri"/>
                        </a:rPr>
                        <a:t>Plus - transfers/subsidies to other sectors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7"/>
                  </a:ext>
                </a:extLst>
              </a:tr>
              <a:tr h="525830">
                <a:tc vMerge="1">
                  <a:txBody>
                    <a:bodyPr/>
                    <a:lstStyle/>
                    <a:p>
                      <a:pPr rtl="1"/>
                      <a:endParaRPr lang="he-IL"/>
                    </a:p>
                  </a:txBody>
                  <a:tcPr/>
                </a:tc>
                <a:tc>
                  <a:txBody>
                    <a:bodyPr/>
                    <a:lstStyle/>
                    <a:p>
                      <a:pPr algn="l" fontAlgn="ctr"/>
                      <a:r>
                        <a:rPr lang="en-US" sz="900" b="0" i="0" u="none" strike="noStrike">
                          <a:solidFill>
                            <a:srgbClr val="000000"/>
                          </a:solidFill>
                          <a:effectLst/>
                          <a:latin typeface="Calibri"/>
                        </a:rPr>
                        <a:t>Less - transfers/subsidies from other sectors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8"/>
                  </a:ext>
                </a:extLst>
              </a:tr>
              <a:tr h="355947">
                <a:tc vMerge="1">
                  <a:txBody>
                    <a:bodyPr/>
                    <a:lstStyle/>
                    <a:p>
                      <a:pPr rtl="1"/>
                      <a:endParaRPr lang="he-IL"/>
                    </a:p>
                  </a:txBody>
                  <a:tcPr/>
                </a:tc>
                <a:tc>
                  <a:txBody>
                    <a:bodyPr/>
                    <a:lstStyle/>
                    <a:p>
                      <a:pPr algn="l" fontAlgn="ctr"/>
                      <a:r>
                        <a:rPr lang="en-GB" sz="900" b="1" i="0" u="none" strike="noStrike">
                          <a:solidFill>
                            <a:srgbClr val="000000"/>
                          </a:solidFill>
                          <a:effectLst/>
                          <a:latin typeface="Calibri"/>
                        </a:rPr>
                        <a:t>Other sector financing</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77</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968</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160</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1,205</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9"/>
                  </a:ext>
                </a:extLst>
              </a:tr>
              <a:tr h="250781">
                <a:tc gridSpan="2">
                  <a:txBody>
                    <a:bodyPr/>
                    <a:lstStyle/>
                    <a:p>
                      <a:pPr algn="ctr" fontAlgn="ctr"/>
                      <a:r>
                        <a:rPr lang="en-US" sz="900" b="1" i="0" u="none" strike="noStrike">
                          <a:solidFill>
                            <a:srgbClr val="000000"/>
                          </a:solidFill>
                          <a:effectLst/>
                          <a:latin typeface="Calibri"/>
                        </a:rPr>
                        <a:t>Rest of the world (exports)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386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386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0"/>
                  </a:ext>
                </a:extLst>
              </a:tr>
              <a:tr h="250781">
                <a:tc gridSpan="2">
                  <a:txBody>
                    <a:bodyPr/>
                    <a:lstStyle/>
                    <a:p>
                      <a:pPr algn="ctr" fontAlgn="ctr"/>
                      <a:r>
                        <a:rPr lang="en-GB" sz="900" b="1" i="0" u="none" strike="noStrike">
                          <a:solidFill>
                            <a:srgbClr val="000000"/>
                          </a:solidFill>
                          <a:effectLst/>
                          <a:latin typeface="Calibri"/>
                        </a:rPr>
                        <a:t>Total resources</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900" b="1" i="0" u="none" strike="noStrike">
                          <a:solidFill>
                            <a:srgbClr val="000000"/>
                          </a:solidFill>
                          <a:effectLst/>
                          <a:latin typeface="Calibri"/>
                        </a:rPr>
                        <a:t>12,288</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25,296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dirty="0">
                          <a:solidFill>
                            <a:srgbClr val="000000"/>
                          </a:solidFill>
                          <a:effectLst/>
                          <a:latin typeface="Calibri"/>
                        </a:rPr>
                        <a:t>21,063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17,483</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14,001</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9,296</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1,082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3,214</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dirty="0">
                          <a:solidFill>
                            <a:srgbClr val="000000"/>
                          </a:solidFill>
                          <a:effectLst/>
                          <a:latin typeface="Calibri"/>
                        </a:rPr>
                        <a:t>103,722</a:t>
                      </a:r>
                    </a:p>
                  </a:txBody>
                  <a:tcPr marL="8090" marR="8090" marT="80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944568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Financing education and training</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sector</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solidFill>
                <a:prstClr val="white"/>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4951768"/>
              </p:ext>
            </p:extLst>
          </p:nvPr>
        </p:nvGraphicFramePr>
        <p:xfrm>
          <a:off x="459528" y="1340768"/>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11077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en-US" i="1" cap="none" dirty="0">
                <a:solidFill>
                  <a:srgbClr val="00B050"/>
                </a:solidFill>
                <a:latin typeface="Arial" charset="0"/>
                <a:cs typeface="Arial" charset="0"/>
              </a:rPr>
              <a:t>General Government financing</a:t>
            </a:r>
            <a:br>
              <a:rPr lang="en-US" i="1" cap="none" dirty="0">
                <a:solidFill>
                  <a:srgbClr val="00B050"/>
                </a:solidFill>
                <a:latin typeface="Arial" charset="0"/>
                <a:cs typeface="Arial" charset="0"/>
              </a:rPr>
            </a:br>
            <a:r>
              <a:rPr lang="en-US" i="1" cap="none" dirty="0">
                <a:solidFill>
                  <a:srgbClr val="00B050"/>
                </a:solidFill>
                <a:latin typeface="Arial" charset="0"/>
                <a:cs typeface="Arial" charset="0"/>
              </a:rPr>
              <a:t> by education and training purpose</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solidFill>
                <a:prstClr val="white"/>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77153582"/>
              </p:ext>
            </p:extLst>
          </p:nvPr>
        </p:nvGraphicFramePr>
        <p:xfrm>
          <a:off x="459528" y="1196752"/>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1720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i="1" cap="none" dirty="0">
                <a:solidFill>
                  <a:srgbClr val="8064A2"/>
                </a:solidFill>
                <a:latin typeface="Arial" charset="0"/>
                <a:cs typeface="Arial" charset="0"/>
              </a:rPr>
              <a:t>Cost structure on education and training</a:t>
            </a:r>
            <a:br>
              <a:rPr lang="en-US" sz="2600" i="1" cap="none" dirty="0">
                <a:solidFill>
                  <a:srgbClr val="8064A2"/>
                </a:solidFill>
                <a:latin typeface="Arial" charset="0"/>
                <a:cs typeface="Arial" charset="0"/>
              </a:rPr>
            </a:br>
            <a:r>
              <a:rPr lang="en-US" sz="1200" i="1" cap="none" dirty="0">
                <a:solidFill>
                  <a:srgbClr val="8064A2"/>
                </a:solidFill>
                <a:latin typeface="Arial" charset="0"/>
                <a:cs typeface="Arial" charset="0"/>
              </a:rPr>
              <a:t>Current prices, 2015. </a:t>
            </a:r>
            <a:br>
              <a:rPr lang="en-US" sz="1200" i="1" cap="none" dirty="0">
                <a:solidFill>
                  <a:srgbClr val="8064A2"/>
                </a:solidFill>
                <a:latin typeface="Arial" charset="0"/>
                <a:cs typeface="Arial" charset="0"/>
              </a:rPr>
            </a:br>
            <a:r>
              <a:rPr lang="en-US" sz="1200" i="1" cap="none" dirty="0">
                <a:solidFill>
                  <a:srgbClr val="8064A2"/>
                </a:solidFill>
                <a:latin typeface="Arial" charset="0"/>
                <a:cs typeface="Arial" charset="0"/>
              </a:rPr>
              <a:t>Israeli New Shekel millions.</a:t>
            </a:r>
            <a:endParaRPr lang="he-IL"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6751988"/>
              </p:ext>
            </p:extLst>
          </p:nvPr>
        </p:nvGraphicFramePr>
        <p:xfrm>
          <a:off x="827584" y="1340768"/>
          <a:ext cx="7141392" cy="4537074"/>
        </p:xfrm>
        <a:graphic>
          <a:graphicData uri="http://schemas.openxmlformats.org/drawingml/2006/table">
            <a:tbl>
              <a:tblPr/>
              <a:tblGrid>
                <a:gridCol w="1084509">
                  <a:extLst>
                    <a:ext uri="{9D8B030D-6E8A-4147-A177-3AD203B41FA5}">
                      <a16:colId xmlns:a16="http://schemas.microsoft.com/office/drawing/2014/main" val="20000"/>
                    </a:ext>
                  </a:extLst>
                </a:gridCol>
                <a:gridCol w="1084509">
                  <a:extLst>
                    <a:ext uri="{9D8B030D-6E8A-4147-A177-3AD203B41FA5}">
                      <a16:colId xmlns:a16="http://schemas.microsoft.com/office/drawing/2014/main" val="20001"/>
                    </a:ext>
                  </a:extLst>
                </a:gridCol>
                <a:gridCol w="552486">
                  <a:extLst>
                    <a:ext uri="{9D8B030D-6E8A-4147-A177-3AD203B41FA5}">
                      <a16:colId xmlns:a16="http://schemas.microsoft.com/office/drawing/2014/main" val="20002"/>
                    </a:ext>
                  </a:extLst>
                </a:gridCol>
                <a:gridCol w="552486">
                  <a:extLst>
                    <a:ext uri="{9D8B030D-6E8A-4147-A177-3AD203B41FA5}">
                      <a16:colId xmlns:a16="http://schemas.microsoft.com/office/drawing/2014/main" val="20003"/>
                    </a:ext>
                  </a:extLst>
                </a:gridCol>
                <a:gridCol w="552486">
                  <a:extLst>
                    <a:ext uri="{9D8B030D-6E8A-4147-A177-3AD203B41FA5}">
                      <a16:colId xmlns:a16="http://schemas.microsoft.com/office/drawing/2014/main" val="20004"/>
                    </a:ext>
                  </a:extLst>
                </a:gridCol>
                <a:gridCol w="552486">
                  <a:extLst>
                    <a:ext uri="{9D8B030D-6E8A-4147-A177-3AD203B41FA5}">
                      <a16:colId xmlns:a16="http://schemas.microsoft.com/office/drawing/2014/main" val="20005"/>
                    </a:ext>
                  </a:extLst>
                </a:gridCol>
                <a:gridCol w="552486">
                  <a:extLst>
                    <a:ext uri="{9D8B030D-6E8A-4147-A177-3AD203B41FA5}">
                      <a16:colId xmlns:a16="http://schemas.microsoft.com/office/drawing/2014/main" val="20006"/>
                    </a:ext>
                  </a:extLst>
                </a:gridCol>
                <a:gridCol w="552486">
                  <a:extLst>
                    <a:ext uri="{9D8B030D-6E8A-4147-A177-3AD203B41FA5}">
                      <a16:colId xmlns:a16="http://schemas.microsoft.com/office/drawing/2014/main" val="20007"/>
                    </a:ext>
                  </a:extLst>
                </a:gridCol>
                <a:gridCol w="552486">
                  <a:extLst>
                    <a:ext uri="{9D8B030D-6E8A-4147-A177-3AD203B41FA5}">
                      <a16:colId xmlns:a16="http://schemas.microsoft.com/office/drawing/2014/main" val="20008"/>
                    </a:ext>
                  </a:extLst>
                </a:gridCol>
                <a:gridCol w="552486">
                  <a:extLst>
                    <a:ext uri="{9D8B030D-6E8A-4147-A177-3AD203B41FA5}">
                      <a16:colId xmlns:a16="http://schemas.microsoft.com/office/drawing/2014/main" val="20009"/>
                    </a:ext>
                  </a:extLst>
                </a:gridCol>
                <a:gridCol w="552486">
                  <a:extLst>
                    <a:ext uri="{9D8B030D-6E8A-4147-A177-3AD203B41FA5}">
                      <a16:colId xmlns:a16="http://schemas.microsoft.com/office/drawing/2014/main" val="20010"/>
                    </a:ext>
                  </a:extLst>
                </a:gridCol>
              </a:tblGrid>
              <a:tr h="171983">
                <a:tc rowSpan="4" gridSpan="2">
                  <a:txBody>
                    <a:bodyPr/>
                    <a:lstStyle/>
                    <a:p>
                      <a:pPr algn="l" fontAlgn="ctr"/>
                      <a:r>
                        <a:rPr lang="en-GB" sz="900" b="1" i="0" u="none" strike="noStrike" dirty="0">
                          <a:solidFill>
                            <a:srgbClr val="000000"/>
                          </a:solidFill>
                          <a:effectLst/>
                          <a:latin typeface="Calibri"/>
                        </a:rPr>
                        <a:t> </a:t>
                      </a:r>
                      <a:endParaRPr lang="en-US" sz="900" b="1" i="0" u="none" strike="noStrike" dirty="0">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rowSpan="4" hMerge="1">
                  <a:txBody>
                    <a:bodyPr/>
                    <a:lstStyle/>
                    <a:p>
                      <a:pPr rtl="1"/>
                      <a:endParaRPr lang="he-IL"/>
                    </a:p>
                  </a:txBody>
                  <a:tcPr/>
                </a:tc>
                <a:tc gridSpan="8">
                  <a:txBody>
                    <a:bodyPr/>
                    <a:lstStyle/>
                    <a:p>
                      <a:pPr algn="ctr" fontAlgn="ctr"/>
                      <a:r>
                        <a:rPr lang="en-GB" sz="900" b="1" i="0" u="none" strike="noStrike">
                          <a:solidFill>
                            <a:srgbClr val="000000"/>
                          </a:solidFill>
                          <a:effectLst/>
                          <a:latin typeface="Calibri"/>
                        </a:rPr>
                        <a:t>Education and training purposes</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4">
                  <a:txBody>
                    <a:bodyPr/>
                    <a:lstStyle/>
                    <a:p>
                      <a:pPr algn="ctr" fontAlgn="ctr"/>
                      <a:r>
                        <a:rPr lang="en-GB" sz="900" b="1" i="0" u="none" strike="noStrike">
                          <a:solidFill>
                            <a:srgbClr val="000000"/>
                          </a:solidFill>
                          <a:effectLst/>
                          <a:latin typeface="Calibri"/>
                        </a:rPr>
                        <a:t>Total</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extLst>
                  <a:ext uri="{0D108BD9-81ED-4DB2-BD59-A6C34878D82A}">
                    <a16:rowId xmlns:a16="http://schemas.microsoft.com/office/drawing/2014/main" val="10000"/>
                  </a:ext>
                </a:extLst>
              </a:tr>
              <a:tr h="171983">
                <a:tc gridSpan="2" vMerge="1">
                  <a:txBody>
                    <a:bodyPr/>
                    <a:lstStyle/>
                    <a:p>
                      <a:pPr rtl="1"/>
                      <a:endParaRPr lang="he-IL"/>
                    </a:p>
                  </a:txBody>
                  <a:tcPr/>
                </a:tc>
                <a:tc hMerge="1" vMerge="1">
                  <a:txBody>
                    <a:bodyPr/>
                    <a:lstStyle/>
                    <a:p>
                      <a:pPr rtl="1"/>
                      <a:endParaRPr lang="he-IL"/>
                    </a:p>
                  </a:txBody>
                  <a:tcPr/>
                </a:tc>
                <a:tc gridSpan="4">
                  <a:txBody>
                    <a:bodyPr/>
                    <a:lstStyle/>
                    <a:p>
                      <a:pPr algn="ctr" fontAlgn="ctr"/>
                      <a:r>
                        <a:rPr lang="en-GB" sz="900" b="0" i="0" u="none" strike="noStrike">
                          <a:solidFill>
                            <a:srgbClr val="000000"/>
                          </a:solidFill>
                          <a:effectLst/>
                          <a:latin typeface="Calibri"/>
                        </a:rPr>
                        <a:t>Formal education</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gridSpan="3">
                  <a:txBody>
                    <a:bodyPr/>
                    <a:lstStyle/>
                    <a:p>
                      <a:pPr algn="ctr" fontAlgn="ctr"/>
                      <a:r>
                        <a:rPr lang="en-GB" sz="900" b="0" i="0" u="none" strike="noStrike">
                          <a:solidFill>
                            <a:srgbClr val="000000"/>
                          </a:solidFill>
                          <a:effectLst/>
                          <a:latin typeface="Calibri"/>
                        </a:rPr>
                        <a:t>Non-formal education</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hMerge="1">
                  <a:txBody>
                    <a:bodyPr/>
                    <a:lstStyle/>
                    <a:p>
                      <a:pPr rtl="1"/>
                      <a:endParaRPr lang="he-IL"/>
                    </a:p>
                  </a:txBody>
                  <a:tcPr/>
                </a:tc>
                <a:tc rowSpan="3">
                  <a:txBody>
                    <a:bodyPr/>
                    <a:lstStyle/>
                    <a:p>
                      <a:pPr algn="ctr" fontAlgn="ctr"/>
                      <a:r>
                        <a:rPr lang="en-GB" sz="900" b="0" i="0" u="none" strike="noStrike">
                          <a:solidFill>
                            <a:srgbClr val="000000"/>
                          </a:solidFill>
                          <a:effectLst/>
                          <a:latin typeface="Calibri"/>
                        </a:rPr>
                        <a:t>Associated goods and services, not allocated</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extLst>
                  <a:ext uri="{0D108BD9-81ED-4DB2-BD59-A6C34878D82A}">
                    <a16:rowId xmlns:a16="http://schemas.microsoft.com/office/drawing/2014/main" val="10001"/>
                  </a:ext>
                </a:extLst>
              </a:tr>
              <a:tr h="163793">
                <a:tc gridSpan="2" vMerge="1">
                  <a:txBody>
                    <a:bodyPr/>
                    <a:lstStyle/>
                    <a:p>
                      <a:pPr rtl="1"/>
                      <a:endParaRPr lang="he-IL"/>
                    </a:p>
                  </a:txBody>
                  <a:tcPr/>
                </a:tc>
                <a:tc hMerge="1" vMerge="1">
                  <a:txBody>
                    <a:bodyPr/>
                    <a:lstStyle/>
                    <a:p>
                      <a:pPr rtl="1"/>
                      <a:endParaRPr lang="he-IL"/>
                    </a:p>
                  </a:txBody>
                  <a:tcPr/>
                </a:tc>
                <a:tc>
                  <a:txBody>
                    <a:bodyPr/>
                    <a:lstStyle/>
                    <a:p>
                      <a:pPr algn="ctr" fontAlgn="ctr"/>
                      <a:r>
                        <a:rPr lang="en-GB" sz="900" b="0" i="0" u="none" strike="noStrike">
                          <a:solidFill>
                            <a:srgbClr val="000000"/>
                          </a:solidFill>
                          <a:effectLst/>
                          <a:latin typeface="Calibri"/>
                        </a:rPr>
                        <a:t>EP0</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EP1</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EP4</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a:txBody>
                    <a:bodyPr/>
                    <a:lstStyle/>
                    <a:p>
                      <a:pPr algn="ctr" fontAlgn="ctr"/>
                      <a:r>
                        <a:rPr lang="en-GB" sz="900" b="0" i="0" u="none" strike="noStrike">
                          <a:solidFill>
                            <a:srgbClr val="000000"/>
                          </a:solidFill>
                          <a:effectLst/>
                          <a:latin typeface="Calibri"/>
                        </a:rPr>
                        <a:t>EP6</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a:noFill/>
                    </a:lnB>
                    <a:solidFill>
                      <a:srgbClr val="BDD6EE"/>
                    </a:solidFill>
                  </a:tcPr>
                </a:tc>
                <a:tc vMerge="1">
                  <a:txBody>
                    <a:bodyPr/>
                    <a:lstStyle/>
                    <a:p>
                      <a:pPr rtl="1"/>
                      <a:endParaRPr lang="he-IL"/>
                    </a:p>
                  </a:txBody>
                  <a:tcPr/>
                </a:tc>
                <a:tc vMerge="1">
                  <a:txBody>
                    <a:bodyPr/>
                    <a:lstStyle/>
                    <a:p>
                      <a:pPr rtl="1"/>
                      <a:endParaRPr lang="he-IL"/>
                    </a:p>
                  </a:txBody>
                  <a:tcPr/>
                </a:tc>
                <a:extLst>
                  <a:ext uri="{0D108BD9-81ED-4DB2-BD59-A6C34878D82A}">
                    <a16:rowId xmlns:a16="http://schemas.microsoft.com/office/drawing/2014/main" val="10002"/>
                  </a:ext>
                </a:extLst>
              </a:tr>
              <a:tr h="876294">
                <a:tc gridSpan="2" vMerge="1">
                  <a:txBody>
                    <a:bodyPr/>
                    <a:lstStyle/>
                    <a:p>
                      <a:pPr rtl="1"/>
                      <a:endParaRPr lang="he-IL"/>
                    </a:p>
                  </a:txBody>
                  <a:tcPr/>
                </a:tc>
                <a:tc hMerge="1" vMerge="1">
                  <a:txBody>
                    <a:bodyPr/>
                    <a:lstStyle/>
                    <a:p>
                      <a:pPr rtl="1"/>
                      <a:endParaRPr lang="he-IL"/>
                    </a:p>
                  </a:txBody>
                  <a:tcPr/>
                </a:tc>
                <a:tc>
                  <a:txBody>
                    <a:bodyPr/>
                    <a:lstStyle/>
                    <a:p>
                      <a:pPr algn="ctr" fontAlgn="ctr"/>
                      <a:r>
                        <a:rPr lang="en-US" sz="900" b="0" i="0" u="none" strike="noStrike" dirty="0">
                          <a:solidFill>
                            <a:srgbClr val="000000"/>
                          </a:solidFill>
                          <a:effectLst/>
                          <a:latin typeface="Calibri"/>
                        </a:rPr>
                        <a:t>Pre-primary education</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dirty="0">
                          <a:solidFill>
                            <a:srgbClr val="000000"/>
                          </a:solidFill>
                          <a:effectLst/>
                          <a:latin typeface="Calibri"/>
                        </a:rPr>
                        <a:t>Primary education</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dirty="0">
                          <a:solidFill>
                            <a:srgbClr val="000000"/>
                          </a:solidFill>
                          <a:effectLst/>
                          <a:latin typeface="Calibri"/>
                        </a:rPr>
                        <a:t>Secondary education</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a:solidFill>
                            <a:srgbClr val="000000"/>
                          </a:solidFill>
                          <a:effectLst/>
                          <a:latin typeface="Calibri"/>
                        </a:rPr>
                        <a:t>Higher education</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a:solidFill>
                            <a:srgbClr val="000000"/>
                          </a:solidFill>
                          <a:effectLst/>
                          <a:latin typeface="Calibri"/>
                        </a:rPr>
                        <a:t>Cultural, sports and recreation</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GB" sz="900" b="0" i="0" u="none" strike="noStrike">
                          <a:solidFill>
                            <a:srgbClr val="000000"/>
                          </a:solidFill>
                          <a:effectLst/>
                          <a:latin typeface="Calibri"/>
                        </a:rPr>
                        <a:t>Other education and vocational training</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a:txBody>
                    <a:bodyPr/>
                    <a:lstStyle/>
                    <a:p>
                      <a:pPr algn="ctr" fontAlgn="ctr"/>
                      <a:r>
                        <a:rPr lang="en-US" sz="900" b="0" i="0" u="none" strike="noStrike">
                          <a:solidFill>
                            <a:srgbClr val="000000"/>
                          </a:solidFill>
                          <a:effectLst/>
                          <a:latin typeface="Calibri"/>
                        </a:rPr>
                        <a:t>In-house training</a:t>
                      </a: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a:noFill/>
                    </a:lnT>
                    <a:lnB w="12700" cap="flat" cmpd="sng" algn="ctr">
                      <a:solidFill>
                        <a:srgbClr val="5B9BD5"/>
                      </a:solidFill>
                      <a:prstDash val="solid"/>
                      <a:round/>
                      <a:headEnd type="none" w="med" len="med"/>
                      <a:tailEnd type="none" w="med" len="med"/>
                    </a:lnB>
                    <a:solidFill>
                      <a:srgbClr val="BDD6EE"/>
                    </a:solidFill>
                  </a:tcPr>
                </a:tc>
                <a:tc vMerge="1">
                  <a:txBody>
                    <a:bodyPr/>
                    <a:lstStyle/>
                    <a:p>
                      <a:pPr rtl="1"/>
                      <a:endParaRPr lang="he-IL"/>
                    </a:p>
                  </a:txBody>
                  <a:tcPr/>
                </a:tc>
                <a:tc vMerge="1">
                  <a:txBody>
                    <a:bodyPr/>
                    <a:lstStyle/>
                    <a:p>
                      <a:pPr rtl="1"/>
                      <a:endParaRPr lang="he-IL"/>
                    </a:p>
                  </a:txBody>
                  <a:tcPr/>
                </a:tc>
                <a:extLst>
                  <a:ext uri="{0D108BD9-81ED-4DB2-BD59-A6C34878D82A}">
                    <a16:rowId xmlns:a16="http://schemas.microsoft.com/office/drawing/2014/main" val="10003"/>
                  </a:ext>
                </a:extLst>
              </a:tr>
              <a:tr h="171983">
                <a:tc gridSpan="2">
                  <a:txBody>
                    <a:bodyPr/>
                    <a:lstStyle/>
                    <a:p>
                      <a:pPr algn="ctr" fontAlgn="ctr"/>
                      <a:r>
                        <a:rPr lang="en-GB" sz="900" b="1" i="0" u="none" strike="noStrike">
                          <a:solidFill>
                            <a:srgbClr val="FFFFFF"/>
                          </a:solidFill>
                          <a:effectLst/>
                          <a:latin typeface="Calibri"/>
                        </a:rPr>
                        <a:t>Uses</a:t>
                      </a:r>
                      <a:endParaRPr lang="en-US" sz="900" b="1" i="0" u="none" strike="noStrike">
                        <a:solidFill>
                          <a:srgbClr val="FFFFFF"/>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gridSpan="9">
                  <a:txBody>
                    <a:bodyPr/>
                    <a:lstStyle/>
                    <a:p>
                      <a:pPr algn="ctr" fontAlgn="ctr"/>
                      <a:r>
                        <a:rPr lang="en-GB" sz="900" b="0" i="0" u="none" strike="noStrike">
                          <a:solidFill>
                            <a:srgbClr val="FFFFFF"/>
                          </a:solidFill>
                          <a:effectLst/>
                          <a:latin typeface="Calibri"/>
                        </a:rPr>
                        <a:t> </a:t>
                      </a:r>
                      <a:endParaRPr lang="en-US" sz="900" b="0" i="0" u="none" strike="noStrike">
                        <a:solidFill>
                          <a:srgbClr val="FFFFFF"/>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4"/>
                  </a:ext>
                </a:extLst>
              </a:tr>
              <a:tr h="409483">
                <a:tc rowSpan="5">
                  <a:txBody>
                    <a:bodyPr/>
                    <a:lstStyle/>
                    <a:p>
                      <a:pPr algn="ctr" fontAlgn="ctr"/>
                      <a:r>
                        <a:rPr lang="en-GB" sz="900" b="1" i="0" u="none" strike="noStrike">
                          <a:solidFill>
                            <a:srgbClr val="000000"/>
                          </a:solidFill>
                          <a:effectLst/>
                          <a:latin typeface="Calibri"/>
                        </a:rPr>
                        <a:t>All sectors</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l" fontAlgn="ctr"/>
                      <a:r>
                        <a:rPr lang="en-GB" sz="900" b="0" i="0" u="none" strike="noStrike">
                          <a:solidFill>
                            <a:srgbClr val="000000"/>
                          </a:solidFill>
                          <a:effectLst/>
                          <a:latin typeface="Calibri"/>
                        </a:rPr>
                        <a:t>Compensation of employees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8,179</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18,902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14,625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10,833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4,905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6,107</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696</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2,316</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66,563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5"/>
                  </a:ext>
                </a:extLst>
              </a:tr>
              <a:tr h="335776">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Intermediate consumption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2,873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4,039</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4,638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4,022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7,234</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2,328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201</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585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25,922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6"/>
                  </a:ext>
                </a:extLst>
              </a:tr>
              <a:tr h="335776">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Consumption of fixed capital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712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1,116</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878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847</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778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409</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125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72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4,938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7"/>
                  </a:ext>
                </a:extLst>
              </a:tr>
              <a:tr h="663363">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Taxes on production and imports, less subsidies</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523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1,239</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921</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632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453</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346</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152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4,312</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8"/>
                  </a:ext>
                </a:extLst>
              </a:tr>
              <a:tr h="335776">
                <a:tc vMerge="1">
                  <a:txBody>
                    <a:bodyPr/>
                    <a:lstStyle/>
                    <a:p>
                      <a:pPr rtl="1"/>
                      <a:endParaRPr lang="he-IL"/>
                    </a:p>
                  </a:txBody>
                  <a:tcPr/>
                </a:tc>
                <a:tc>
                  <a:txBody>
                    <a:bodyPr/>
                    <a:lstStyle/>
                    <a:p>
                      <a:pPr algn="l" fontAlgn="ctr"/>
                      <a:r>
                        <a:rPr lang="en-GB" sz="900" b="0" i="0" u="none" strike="noStrike">
                          <a:solidFill>
                            <a:srgbClr val="000000"/>
                          </a:solidFill>
                          <a:effectLst/>
                          <a:latin typeface="Calibri"/>
                        </a:rPr>
                        <a:t>Operating surplus</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630</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105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15</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89</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838</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09"/>
                  </a:ext>
                </a:extLst>
              </a:tr>
              <a:tr h="343966">
                <a:tc gridSpan="2">
                  <a:txBody>
                    <a:bodyPr/>
                    <a:lstStyle/>
                    <a:p>
                      <a:pPr algn="l" fontAlgn="ctr"/>
                      <a:r>
                        <a:rPr lang="en-GB" sz="900" b="1" i="0" u="none" strike="noStrike">
                          <a:solidFill>
                            <a:srgbClr val="000000"/>
                          </a:solidFill>
                          <a:effectLst/>
                          <a:latin typeface="Calibri"/>
                        </a:rPr>
                        <a:t>Total current domestic expenditure</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900" b="1" i="0" u="none" strike="noStrike">
                          <a:solidFill>
                            <a:srgbClr val="000000"/>
                          </a:solidFill>
                          <a:effectLst/>
                          <a:latin typeface="Calibri"/>
                        </a:rPr>
                        <a:t>12,288</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25,296</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21,063</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16,334</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14,001</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9,296</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1,082</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3,214</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102,573</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0"/>
                  </a:ext>
                </a:extLst>
              </a:tr>
              <a:tr h="278449">
                <a:tc gridSpan="2">
                  <a:txBody>
                    <a:bodyPr/>
                    <a:lstStyle/>
                    <a:p>
                      <a:pPr algn="l" fontAlgn="ctr"/>
                      <a:r>
                        <a:rPr lang="en-GB" sz="900" b="1" i="0" u="none" strike="noStrike">
                          <a:solidFill>
                            <a:srgbClr val="000000"/>
                          </a:solidFill>
                          <a:effectLst/>
                          <a:latin typeface="Calibri"/>
                        </a:rPr>
                        <a:t>Rest of the world (imports)</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1,149</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0" i="0" u="none" strike="noStrike">
                          <a:solidFill>
                            <a:srgbClr val="000000"/>
                          </a:solidFill>
                          <a:effectLst/>
                          <a:latin typeface="Calibri"/>
                        </a:rPr>
                        <a:t> </a:t>
                      </a:r>
                      <a:endParaRPr lang="en-US" sz="900" b="0"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1,149</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1"/>
                  </a:ext>
                </a:extLst>
              </a:tr>
              <a:tr h="278449">
                <a:tc gridSpan="2">
                  <a:txBody>
                    <a:bodyPr/>
                    <a:lstStyle/>
                    <a:p>
                      <a:pPr algn="l" fontAlgn="ctr"/>
                      <a:r>
                        <a:rPr lang="en-GB" sz="900" b="1" i="0" u="none" strike="noStrike">
                          <a:solidFill>
                            <a:srgbClr val="000000"/>
                          </a:solidFill>
                          <a:effectLst/>
                          <a:latin typeface="Calibri"/>
                        </a:rPr>
                        <a:t>Total current expenditure</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BDD6EE"/>
                    </a:solidFill>
                  </a:tcPr>
                </a:tc>
                <a:tc hMerge="1">
                  <a:txBody>
                    <a:bodyPr/>
                    <a:lstStyle/>
                    <a:p>
                      <a:pPr rtl="1"/>
                      <a:endParaRPr lang="he-IL"/>
                    </a:p>
                  </a:txBody>
                  <a:tcPr/>
                </a:tc>
                <a:tc>
                  <a:txBody>
                    <a:bodyPr/>
                    <a:lstStyle/>
                    <a:p>
                      <a:pPr algn="r" fontAlgn="ctr"/>
                      <a:r>
                        <a:rPr lang="en-GB" sz="900" b="1" i="0" u="none" strike="noStrike">
                          <a:solidFill>
                            <a:srgbClr val="000000"/>
                          </a:solidFill>
                          <a:effectLst/>
                          <a:latin typeface="Calibri"/>
                        </a:rPr>
                        <a:t>12,288</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25,296</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dirty="0">
                          <a:solidFill>
                            <a:srgbClr val="000000"/>
                          </a:solidFill>
                          <a:effectLst/>
                          <a:latin typeface="Calibri"/>
                        </a:rPr>
                        <a:t>21,063</a:t>
                      </a:r>
                      <a:endParaRPr lang="en-US" sz="900" b="1" i="0" u="none" strike="noStrike" dirty="0">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17,483</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14,001</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9,296</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1,082</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a:solidFill>
                            <a:srgbClr val="000000"/>
                          </a:solidFill>
                          <a:effectLst/>
                          <a:latin typeface="Calibri"/>
                        </a:rPr>
                        <a:t>3,214</a:t>
                      </a:r>
                      <a:endParaRPr lang="en-US" sz="900" b="1" i="0" u="none" strike="noStrike">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tc>
                  <a:txBody>
                    <a:bodyPr/>
                    <a:lstStyle/>
                    <a:p>
                      <a:pPr algn="r" fontAlgn="ctr"/>
                      <a:r>
                        <a:rPr lang="en-GB" sz="900" b="1" i="0" u="none" strike="noStrike" dirty="0">
                          <a:solidFill>
                            <a:srgbClr val="000000"/>
                          </a:solidFill>
                          <a:effectLst/>
                          <a:latin typeface="Calibri"/>
                        </a:rPr>
                        <a:t>103,722</a:t>
                      </a:r>
                      <a:endParaRPr lang="en-US" sz="900" b="1" i="0" u="none" strike="noStrike" dirty="0">
                        <a:solidFill>
                          <a:srgbClr val="000000"/>
                        </a:solidFill>
                        <a:effectLst/>
                        <a:latin typeface="Calibri"/>
                      </a:endParaRPr>
                    </a:p>
                  </a:txBody>
                  <a:tcPr marL="8190" marR="8190" marT="8190" marB="0" anchor="ctr">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944568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16632"/>
            <a:ext cx="7859216" cy="1143000"/>
          </a:xfrm>
        </p:spPr>
        <p:txBody>
          <a:bodyPr>
            <a:normAutofit/>
          </a:bodyPr>
          <a:lstStyle/>
          <a:p>
            <a:r>
              <a:rPr lang="he-IL" i="1" cap="none" dirty="0">
                <a:solidFill>
                  <a:srgbClr val="00B050"/>
                </a:solidFill>
                <a:latin typeface="Arial" charset="0"/>
                <a:cs typeface="Arial" charset="0"/>
              </a:rPr>
              <a:t> </a:t>
            </a:r>
            <a:r>
              <a:rPr lang="en-US" i="1" cap="none" dirty="0">
                <a:solidFill>
                  <a:srgbClr val="00B050"/>
                </a:solidFill>
                <a:latin typeface="Arial" charset="0"/>
                <a:cs typeface="Arial" charset="0"/>
              </a:rPr>
              <a:t>Cost structure of current domestic expenditure on education and training</a:t>
            </a:r>
            <a:endParaRPr lang="he-IL" i="1" cap="none" dirty="0">
              <a:solidFill>
                <a:srgbClr val="00B050"/>
              </a:solidFill>
              <a:latin typeface="Arial" charset="0"/>
              <a:cs typeface="Arial" charset="0"/>
            </a:endParaRPr>
          </a:p>
        </p:txBody>
      </p:sp>
      <p:sp>
        <p:nvSpPr>
          <p:cNvPr id="4" name="מלבן 3"/>
          <p:cNvSpPr/>
          <p:nvPr/>
        </p:nvSpPr>
        <p:spPr>
          <a:xfrm>
            <a:off x="0" y="6669361"/>
            <a:ext cx="9148656" cy="188640"/>
          </a:xfrm>
          <a:prstGeom prst="rect">
            <a:avLst/>
          </a:prstGeom>
          <a:solidFill>
            <a:schemeClr val="tx2">
              <a:lumMod val="60000"/>
              <a:lumOff val="40000"/>
            </a:schemeClr>
          </a:solidFill>
          <a:ln>
            <a:solidFill>
              <a:schemeClr val="tx2">
                <a:lumMod val="60000"/>
                <a:lumOff val="40000"/>
              </a:schemeClr>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a:solidFill>
                <a:prstClr val="white"/>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63485747"/>
              </p:ext>
            </p:extLst>
          </p:nvPr>
        </p:nvGraphicFramePr>
        <p:xfrm>
          <a:off x="459528" y="1340768"/>
          <a:ext cx="8229600"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300104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827584" y="404664"/>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B050"/>
                </a:solidFill>
                <a:latin typeface="Arial" charset="0"/>
                <a:cs typeface="Arial" charset="0"/>
              </a:rPr>
              <a:t> Conclusions (1)</a:t>
            </a:r>
            <a:endParaRPr altLang="en-US" cap="none" dirty="0">
              <a:solidFill>
                <a:srgbClr val="00B050"/>
              </a:solidFill>
              <a:cs typeface="Arial" charset="0"/>
            </a:endParaRPr>
          </a:p>
        </p:txBody>
      </p:sp>
      <p:sp>
        <p:nvSpPr>
          <p:cNvPr id="4099" name="מציין מיקום תוכן 2"/>
          <p:cNvSpPr>
            <a:spLocks noGrp="1"/>
          </p:cNvSpPr>
          <p:nvPr>
            <p:ph idx="1"/>
          </p:nvPr>
        </p:nvSpPr>
        <p:spPr bwMode="auto">
          <a:xfrm>
            <a:off x="971600" y="1340768"/>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2500" lnSpcReduction="10000"/>
          </a:bodyPr>
          <a:lstStyle/>
          <a:p>
            <a:pPr lvl="0" eaLnBrk="1" fontAlgn="auto" hangingPunct="1">
              <a:lnSpc>
                <a:spcPct val="100000"/>
              </a:lnSpc>
              <a:spcAft>
                <a:spcPts val="0"/>
              </a:spcAft>
              <a:buSzTx/>
              <a:buFont typeface="Wingdings" panose="05000000000000000000" pitchFamily="2" charset="2"/>
              <a:buChar char="q"/>
            </a:pPr>
            <a:r>
              <a:rPr lang="en-US" sz="2600" i="1" dirty="0">
                <a:solidFill>
                  <a:prstClr val="black"/>
                </a:solidFill>
                <a:latin typeface="Arial" panose="020B0604020202020204" pitchFamily="34" charset="0"/>
                <a:cs typeface="Arial" panose="020B0604020202020204" pitchFamily="34" charset="0"/>
              </a:rPr>
              <a:t>The challenges: </a:t>
            </a:r>
          </a:p>
          <a:p>
            <a:pPr lvl="0" eaLnBrk="1" fontAlgn="auto" hangingPunct="1">
              <a:lnSpc>
                <a:spcPct val="100000"/>
              </a:lnSpc>
              <a:spcAft>
                <a:spcPts val="0"/>
              </a:spcAft>
              <a:buSzTx/>
              <a:buFont typeface="Wingdings" panose="05000000000000000000" pitchFamily="2" charset="2"/>
              <a:buChar char="v"/>
            </a:pPr>
            <a:r>
              <a:rPr lang="en-US" sz="2600" i="1" dirty="0">
                <a:solidFill>
                  <a:prstClr val="black"/>
                </a:solidFill>
                <a:latin typeface="Arial" panose="020B0604020202020204" pitchFamily="34" charset="0"/>
                <a:cs typeface="Arial" panose="020B0604020202020204" pitchFamily="34" charset="0"/>
              </a:rPr>
              <a:t>For estimation of the expenditure on employees training in corporations and NPIs, we used the existing surveys for these sectors which were not initially designed to collect data on training. That affected the accuracy of the data for our purpose.</a:t>
            </a:r>
          </a:p>
          <a:p>
            <a:pPr lvl="0" eaLnBrk="1" fontAlgn="auto" hangingPunct="1">
              <a:lnSpc>
                <a:spcPct val="100000"/>
              </a:lnSpc>
              <a:spcAft>
                <a:spcPts val="0"/>
              </a:spcAft>
              <a:buSzTx/>
              <a:buFont typeface="Wingdings" panose="05000000000000000000" pitchFamily="2" charset="2"/>
              <a:buChar char="v"/>
            </a:pPr>
            <a:r>
              <a:rPr lang="en-US" sz="2600" i="1" dirty="0">
                <a:solidFill>
                  <a:prstClr val="black"/>
                </a:solidFill>
                <a:latin typeface="Arial" panose="020B0604020202020204" pitchFamily="34" charset="0"/>
                <a:cs typeface="Arial" panose="020B0604020202020204" pitchFamily="34" charset="0"/>
              </a:rPr>
              <a:t>The expenditure on training in the general government sector was calculated based on the expenditure in the training departments of the central and local government units as presented in the financial statements. This information was incomplete and affected the quality of the data.</a:t>
            </a:r>
          </a:p>
        </p:txBody>
      </p:sp>
    </p:spTree>
    <p:extLst>
      <p:ext uri="{BB962C8B-B14F-4D97-AF65-F5344CB8AC3E}">
        <p14:creationId xmlns:p14="http://schemas.microsoft.com/office/powerpoint/2010/main" val="22558059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827584" y="404664"/>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B050"/>
                </a:solidFill>
                <a:latin typeface="Arial" charset="0"/>
                <a:cs typeface="Arial" charset="0"/>
              </a:rPr>
              <a:t> Conclusions (2)</a:t>
            </a:r>
            <a:endParaRPr altLang="en-US" cap="none" dirty="0">
              <a:solidFill>
                <a:srgbClr val="00B050"/>
              </a:solidFill>
              <a:cs typeface="Arial" charset="0"/>
            </a:endParaRPr>
          </a:p>
        </p:txBody>
      </p:sp>
      <p:sp>
        <p:nvSpPr>
          <p:cNvPr id="4099" name="מציין מיקום תוכן 2"/>
          <p:cNvSpPr>
            <a:spLocks noGrp="1"/>
          </p:cNvSpPr>
          <p:nvPr>
            <p:ph idx="1"/>
          </p:nvPr>
        </p:nvSpPr>
        <p:spPr bwMode="auto">
          <a:xfrm>
            <a:off x="971600" y="1340768"/>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85000" lnSpcReduction="20000"/>
          </a:bodyPr>
          <a:lstStyle/>
          <a:p>
            <a:pPr lvl="0" eaLnBrk="1" fontAlgn="auto" hangingPunct="1">
              <a:lnSpc>
                <a:spcPct val="100000"/>
              </a:lnSpc>
              <a:spcAft>
                <a:spcPts val="0"/>
              </a:spcAft>
              <a:buSzTx/>
              <a:buFont typeface="Wingdings" panose="05000000000000000000" pitchFamily="2" charset="2"/>
              <a:buChar char="v"/>
            </a:pPr>
            <a:r>
              <a:rPr lang="en-US" sz="2600" i="1" dirty="0">
                <a:solidFill>
                  <a:prstClr val="black"/>
                </a:solidFill>
                <a:latin typeface="Arial" panose="020B0604020202020204" pitchFamily="34" charset="0"/>
                <a:cs typeface="Arial" panose="020B0604020202020204" pitchFamily="34" charset="0"/>
              </a:rPr>
              <a:t>The currently available information does not allow for a qualitative assessment of the expenditure on cultural, sports and recreation education, which should include solely the training portion of these activities. Therefore, expert assessments were used to calculate such expenditure.</a:t>
            </a:r>
          </a:p>
          <a:p>
            <a:pPr lvl="0" eaLnBrk="1" fontAlgn="auto" hangingPunct="1">
              <a:lnSpc>
                <a:spcPct val="100000"/>
              </a:lnSpc>
              <a:spcAft>
                <a:spcPts val="0"/>
              </a:spcAft>
              <a:buSzTx/>
              <a:buFont typeface="Wingdings" panose="05000000000000000000" pitchFamily="2" charset="2"/>
              <a:buChar char="v"/>
            </a:pPr>
            <a:r>
              <a:rPr lang="en-US" sz="2600" i="1" dirty="0">
                <a:solidFill>
                  <a:prstClr val="black"/>
                </a:solidFill>
                <a:latin typeface="Arial" panose="020B0604020202020204" pitchFamily="34" charset="0"/>
                <a:cs typeface="Arial" panose="020B0604020202020204" pitchFamily="34" charset="0"/>
              </a:rPr>
              <a:t>Currently we are unable to isolate the data related to expenditure on interns’ supervision. In the future, we plan to search for additional sources of information and develop a method in order to estimate the expenditure on internships.</a:t>
            </a:r>
          </a:p>
          <a:p>
            <a:pPr lvl="0" eaLnBrk="1" fontAlgn="auto" hangingPunct="1">
              <a:lnSpc>
                <a:spcPct val="100000"/>
              </a:lnSpc>
              <a:spcAft>
                <a:spcPts val="0"/>
              </a:spcAft>
              <a:buSzTx/>
              <a:buFont typeface="Wingdings" panose="05000000000000000000" pitchFamily="2" charset="2"/>
              <a:buChar char="q"/>
            </a:pPr>
            <a:r>
              <a:rPr lang="en-US" sz="2600" i="1" dirty="0">
                <a:solidFill>
                  <a:prstClr val="black"/>
                </a:solidFill>
                <a:latin typeface="Arial" panose="020B0604020202020204" pitchFamily="34" charset="0"/>
                <a:cs typeface="Arial" panose="020B0604020202020204" pitchFamily="34" charset="0"/>
              </a:rPr>
              <a:t>Future plans:</a:t>
            </a:r>
          </a:p>
          <a:p>
            <a:pPr lvl="0" eaLnBrk="1" fontAlgn="auto" hangingPunct="1">
              <a:lnSpc>
                <a:spcPct val="100000"/>
              </a:lnSpc>
              <a:spcAft>
                <a:spcPts val="0"/>
              </a:spcAft>
              <a:buSzTx/>
              <a:buFont typeface="Wingdings" panose="05000000000000000000" pitchFamily="2" charset="2"/>
              <a:buChar char="v"/>
            </a:pPr>
            <a:r>
              <a:rPr lang="en-US" sz="2600" i="1" dirty="0">
                <a:solidFill>
                  <a:prstClr val="black"/>
                </a:solidFill>
                <a:latin typeface="Arial" panose="020B0604020202020204" pitchFamily="34" charset="0"/>
                <a:cs typeface="Arial" panose="020B0604020202020204" pitchFamily="34" charset="0"/>
              </a:rPr>
              <a:t>Analysis and  integration of new data sources to improve the quality of the Israeli satellite account for education and training.</a:t>
            </a:r>
          </a:p>
          <a:p>
            <a:pPr lvl="0" eaLnBrk="1" fontAlgn="auto" hangingPunct="1">
              <a:lnSpc>
                <a:spcPct val="100000"/>
              </a:lnSpc>
              <a:spcAft>
                <a:spcPts val="0"/>
              </a:spcAft>
              <a:buSzTx/>
              <a:buFont typeface="Wingdings" panose="05000000000000000000" pitchFamily="2" charset="2"/>
              <a:buChar char="v"/>
            </a:pPr>
            <a:endParaRPr lang="en-US" sz="2600" i="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545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B050"/>
                </a:solidFill>
                <a:latin typeface="Arial" charset="0"/>
                <a:cs typeface="Arial" charset="0"/>
              </a:rPr>
              <a:t>Background</a:t>
            </a:r>
            <a:endParaRPr altLang="en-US" cap="none" dirty="0">
              <a:solidFill>
                <a:srgbClr val="00B050"/>
              </a:solidFill>
              <a:cs typeface="Arial" charset="0"/>
            </a:endParaRPr>
          </a:p>
        </p:txBody>
      </p:sp>
      <p:sp>
        <p:nvSpPr>
          <p:cNvPr id="4099" name="מציין מיקום תוכן 2"/>
          <p:cNvSpPr>
            <a:spLocks noGrp="1"/>
          </p:cNvSpPr>
          <p:nvPr>
            <p:ph idx="1"/>
          </p:nvPr>
        </p:nvSpPr>
        <p:spPr bwMode="auto">
          <a:xfrm>
            <a:off x="827584" y="1196752"/>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85000" lnSpcReduction="20000"/>
          </a:bodyPr>
          <a:lstStyle/>
          <a:p>
            <a:pPr lvl="0" eaLnBrk="1" fontAlgn="auto" hangingPunct="1">
              <a:lnSpc>
                <a:spcPct val="100000"/>
              </a:lnSpc>
              <a:spcAft>
                <a:spcPts val="0"/>
              </a:spcAft>
              <a:buSzTx/>
              <a:buFont typeface="Wingdings" panose="05000000000000000000" pitchFamily="2" charset="2"/>
              <a:buChar char="q"/>
            </a:pPr>
            <a:r>
              <a:rPr lang="en-US" sz="3000" dirty="0">
                <a:solidFill>
                  <a:prstClr val="black"/>
                </a:solidFill>
                <a:latin typeface="Arial" panose="020B0604020202020204" pitchFamily="34" charset="0"/>
                <a:cs typeface="Arial" panose="020B0604020202020204" pitchFamily="34" charset="0"/>
              </a:rPr>
              <a:t>The National Education Expenditure Account has been compiled In Israel over many years:</a:t>
            </a:r>
          </a:p>
          <a:p>
            <a:pPr lvl="0" eaLnBrk="1" fontAlgn="auto" hangingPunct="1">
              <a:lnSpc>
                <a:spcPct val="100000"/>
              </a:lnSpc>
              <a:spcAft>
                <a:spcPts val="0"/>
              </a:spcAft>
              <a:buSzTx/>
              <a:buFont typeface="Wingdings" panose="05000000000000000000" pitchFamily="2" charset="2"/>
              <a:buChar char="Ø"/>
            </a:pPr>
            <a:r>
              <a:rPr lang="en-US" sz="3000" dirty="0">
                <a:solidFill>
                  <a:prstClr val="black"/>
                </a:solidFill>
                <a:latin typeface="Arial" panose="020B0604020202020204" pitchFamily="34" charset="0"/>
                <a:cs typeface="Arial" panose="020B0604020202020204" pitchFamily="34" charset="0"/>
              </a:rPr>
              <a:t> includes data since 1962</a:t>
            </a:r>
          </a:p>
          <a:p>
            <a:pPr lvl="0" eaLnBrk="1" fontAlgn="auto" hangingPunct="1">
              <a:lnSpc>
                <a:spcPct val="100000"/>
              </a:lnSpc>
              <a:spcAft>
                <a:spcPts val="0"/>
              </a:spcAft>
              <a:buSzTx/>
              <a:buFont typeface="Wingdings" panose="05000000000000000000" pitchFamily="2" charset="2"/>
              <a:buChar char="Ø"/>
            </a:pPr>
            <a:r>
              <a:rPr lang="en-US" altLang="en-US" sz="3000" dirty="0">
                <a:latin typeface="Arial" panose="020B0604020202020204" pitchFamily="34" charset="0"/>
                <a:cs typeface="Arial" panose="020B0604020202020204" pitchFamily="34" charset="0"/>
              </a:rPr>
              <a:t>prepared according to the methodological approaches outlined in the SNA</a:t>
            </a:r>
          </a:p>
          <a:p>
            <a:pPr lvl="0" eaLnBrk="1" fontAlgn="auto" hangingPunct="1">
              <a:lnSpc>
                <a:spcPct val="100000"/>
              </a:lnSpc>
              <a:spcAft>
                <a:spcPts val="0"/>
              </a:spcAft>
              <a:buSzTx/>
              <a:buFont typeface="Wingdings" panose="05000000000000000000" pitchFamily="2" charset="2"/>
              <a:buChar char="Ø"/>
            </a:pPr>
            <a:r>
              <a:rPr lang="en-US" altLang="en-US" sz="3000" dirty="0">
                <a:latin typeface="Arial" panose="020B0604020202020204" pitchFamily="34" charset="0"/>
                <a:cs typeface="Arial" panose="020B0604020202020204" pitchFamily="34" charset="0"/>
              </a:rPr>
              <a:t>and based on UOE data collection on formal education framework.</a:t>
            </a:r>
          </a:p>
          <a:p>
            <a:pPr eaLnBrk="1" fontAlgn="auto" hangingPunct="1">
              <a:lnSpc>
                <a:spcPct val="100000"/>
              </a:lnSpc>
              <a:spcAft>
                <a:spcPts val="0"/>
              </a:spcAft>
              <a:buSzTx/>
              <a:buFont typeface="Wingdings" panose="05000000000000000000" pitchFamily="2" charset="2"/>
              <a:buChar char="q"/>
            </a:pPr>
            <a:r>
              <a:rPr lang="en-US" sz="3000" dirty="0">
                <a:solidFill>
                  <a:prstClr val="black"/>
                </a:solidFill>
                <a:latin typeface="Arial" panose="020B0604020202020204" pitchFamily="34" charset="0"/>
                <a:cs typeface="Arial" panose="020B0604020202020204" pitchFamily="34" charset="0"/>
              </a:rPr>
              <a:t>This account</a:t>
            </a:r>
          </a:p>
          <a:p>
            <a:pPr eaLnBrk="1" fontAlgn="auto" hangingPunct="1">
              <a:lnSpc>
                <a:spcPct val="100000"/>
              </a:lnSpc>
              <a:spcAft>
                <a:spcPts val="0"/>
              </a:spcAft>
              <a:buSzTx/>
              <a:buFont typeface="Wingdings" panose="05000000000000000000" pitchFamily="2" charset="2"/>
              <a:buChar char="v"/>
            </a:pPr>
            <a:r>
              <a:rPr lang="en-US" sz="3000" dirty="0">
                <a:solidFill>
                  <a:prstClr val="black"/>
                </a:solidFill>
                <a:latin typeface="Arial" panose="020B0604020202020204" pitchFamily="34" charset="0"/>
                <a:cs typeface="Arial" panose="020B0604020202020204" pitchFamily="34" charset="0"/>
              </a:rPr>
              <a:t> includes data on expenditure by levels of education according to ISCED 2011</a:t>
            </a:r>
          </a:p>
          <a:p>
            <a:pPr eaLnBrk="1" fontAlgn="auto" hangingPunct="1">
              <a:lnSpc>
                <a:spcPct val="100000"/>
              </a:lnSpc>
              <a:spcAft>
                <a:spcPts val="0"/>
              </a:spcAft>
              <a:buSzTx/>
              <a:buFont typeface="Wingdings" panose="05000000000000000000" pitchFamily="2" charset="2"/>
              <a:buChar char="v"/>
            </a:pPr>
            <a:r>
              <a:rPr lang="en-US" sz="3000" dirty="0">
                <a:solidFill>
                  <a:prstClr val="black"/>
                </a:solidFill>
                <a:latin typeface="Arial" panose="020B0604020202020204" pitchFamily="34" charset="0"/>
                <a:cs typeface="Arial" panose="020B0604020202020204" pitchFamily="34" charset="0"/>
              </a:rPr>
              <a:t>provides detailed information by operating and financing sectors. </a:t>
            </a:r>
          </a:p>
          <a:p>
            <a:pPr lvl="0" eaLnBrk="1" fontAlgn="auto" hangingPunct="1">
              <a:lnSpc>
                <a:spcPct val="100000"/>
              </a:lnSpc>
              <a:spcAft>
                <a:spcPts val="0"/>
              </a:spcAft>
              <a:buSzTx/>
              <a:buFont typeface="Wingdings" panose="05000000000000000000" pitchFamily="2" charset="2"/>
              <a:buChar char="Ø"/>
            </a:pPr>
            <a:endParaRPr lang="en-US" altLang="en-US" sz="3000" dirty="0">
              <a:latin typeface="Arial" panose="020B0604020202020204" pitchFamily="34" charset="0"/>
              <a:cs typeface="Arial" panose="020B0604020202020204" pitchFamily="34" charset="0"/>
            </a:endParaRPr>
          </a:p>
          <a:p>
            <a:pPr lvl="0" eaLnBrk="1" fontAlgn="auto" hangingPunct="1">
              <a:lnSpc>
                <a:spcPct val="100000"/>
              </a:lnSpc>
              <a:spcAft>
                <a:spcPts val="0"/>
              </a:spcAft>
              <a:buSzTx/>
              <a:buFont typeface="Wingdings" panose="05000000000000000000" pitchFamily="2" charset="2"/>
              <a:buChar char="Ø"/>
            </a:pPr>
            <a:endParaRPr lang="he-IL" altLang="en-US" sz="3000" dirty="0">
              <a:latin typeface="Arial" panose="020B0604020202020204" pitchFamily="34" charset="0"/>
              <a:cs typeface="Arial" panose="020B0604020202020204" pitchFamily="34" charset="0"/>
            </a:endParaRPr>
          </a:p>
          <a:p>
            <a:pPr marL="0" indent="0">
              <a:buNone/>
            </a:pPr>
            <a:endParaRPr lang="he-IL" dirty="0"/>
          </a:p>
          <a:p>
            <a:pPr lvl="0" eaLnBrk="1" fontAlgn="auto" hangingPunct="1">
              <a:lnSpc>
                <a:spcPct val="100000"/>
              </a:lnSpc>
              <a:spcAft>
                <a:spcPts val="0"/>
              </a:spcAft>
              <a:buSzTx/>
              <a:buFont typeface="Wingdings" panose="05000000000000000000" pitchFamily="2" charset="2"/>
              <a:buChar char="q"/>
            </a:pPr>
            <a:endParaRPr lang="he-IL" altLang="en-US" dirty="0"/>
          </a:p>
        </p:txBody>
      </p:sp>
    </p:spTree>
    <p:extLst>
      <p:ext uri="{BB962C8B-B14F-4D97-AF65-F5344CB8AC3E}">
        <p14:creationId xmlns:p14="http://schemas.microsoft.com/office/powerpoint/2010/main" val="156796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755650" y="2708275"/>
            <a:ext cx="7772400" cy="1701800"/>
          </a:xfrm>
        </p:spPr>
        <p:txBody>
          <a:bodyPr/>
          <a:lstStyle/>
          <a:p>
            <a:pPr>
              <a:defRPr/>
            </a:pPr>
            <a:r>
              <a:rPr lang="ru-RU" dirty="0">
                <a:latin typeface="Arial" panose="020B0604020202020204" pitchFamily="34" charset="0"/>
                <a:cs typeface="Arial" panose="020B0604020202020204" pitchFamily="34" charset="0"/>
              </a:rPr>
              <a:t>thank you </a:t>
            </a:r>
            <a:r>
              <a:rPr lang="ru-RU" dirty="0" err="1">
                <a:latin typeface="Arial" panose="020B0604020202020204" pitchFamily="34" charset="0"/>
                <a:cs typeface="Arial" panose="020B0604020202020204" pitchFamily="34" charset="0"/>
              </a:rPr>
              <a:t>for</a:t>
            </a:r>
            <a:r>
              <a:rPr lang="ru-RU" dirty="0">
                <a:latin typeface="Arial" panose="020B0604020202020204" pitchFamily="34" charset="0"/>
                <a:cs typeface="Arial" panose="020B0604020202020204" pitchFamily="34" charset="0"/>
              </a:rPr>
              <a:t> </a:t>
            </a:r>
            <a:r>
              <a:rPr lang="fi-FI" dirty="0">
                <a:latin typeface="Arial" panose="020B0604020202020204" pitchFamily="34" charset="0"/>
                <a:cs typeface="Arial" panose="020B0604020202020204" pitchFamily="34" charset="0"/>
              </a:rPr>
              <a:t>YOUR </a:t>
            </a:r>
            <a:r>
              <a:rPr lang="ru-RU" dirty="0" err="1">
                <a:latin typeface="Arial" panose="020B0604020202020204" pitchFamily="34" charset="0"/>
                <a:cs typeface="Arial" panose="020B0604020202020204" pitchFamily="34" charset="0"/>
              </a:rPr>
              <a:t>attention</a:t>
            </a:r>
            <a:endParaRPr lang="en-US" dirty="0">
              <a:latin typeface="Arial" panose="020B0604020202020204" pitchFamily="34" charset="0"/>
              <a:cs typeface="Arial" panose="020B0604020202020204" pitchFamily="34" charset="0"/>
            </a:endParaRPr>
          </a:p>
        </p:txBody>
      </p:sp>
      <p:sp>
        <p:nvSpPr>
          <p:cNvPr id="3" name="TextBox 2"/>
          <p:cNvSpPr txBox="1"/>
          <p:nvPr/>
        </p:nvSpPr>
        <p:spPr>
          <a:xfrm>
            <a:off x="467544" y="5428346"/>
            <a:ext cx="5951314" cy="646331"/>
          </a:xfrm>
          <a:prstGeom prst="rect">
            <a:avLst/>
          </a:prstGeom>
          <a:noFill/>
        </p:spPr>
        <p:txBody>
          <a:bodyPr wrap="square">
            <a:spAutoFit/>
          </a:bodyPr>
          <a:lstStyle/>
          <a:p>
            <a:pPr algn="ctr">
              <a:defRPr/>
            </a:pPr>
            <a:r>
              <a:rPr lang="ru-RU" b="1" dirty="0">
                <a:solidFill>
                  <a:schemeClr val="accent5">
                    <a:lumMod val="50000"/>
                  </a:schemeClr>
                </a:solidFill>
                <a:latin typeface="Arial" panose="020B0604020202020204" pitchFamily="34" charset="0"/>
                <a:cs typeface="Arial" pitchFamily="34" charset="0"/>
              </a:rPr>
              <a:t>Arkady Schneider</a:t>
            </a:r>
          </a:p>
          <a:p>
            <a:pPr algn="ctr">
              <a:defRPr/>
            </a:pPr>
            <a:r>
              <a:rPr lang="ru-RU" b="1" dirty="0" err="1">
                <a:solidFill>
                  <a:schemeClr val="accent5">
                    <a:lumMod val="50000"/>
                  </a:schemeClr>
                </a:solidFill>
                <a:latin typeface="Arial" panose="020B0604020202020204" pitchFamily="34" charset="0"/>
                <a:cs typeface="Arial" pitchFamily="34" charset="0"/>
              </a:rPr>
              <a:t>Central</a:t>
            </a:r>
            <a:r>
              <a:rPr lang="ru-RU" b="1" dirty="0">
                <a:solidFill>
                  <a:schemeClr val="accent5">
                    <a:lumMod val="50000"/>
                  </a:schemeClr>
                </a:solidFill>
                <a:latin typeface="Arial" panose="020B0604020202020204" pitchFamily="34" charset="0"/>
                <a:cs typeface="Arial" pitchFamily="34" charset="0"/>
              </a:rPr>
              <a:t> </a:t>
            </a:r>
            <a:r>
              <a:rPr lang="ru-RU" b="1" dirty="0" err="1">
                <a:solidFill>
                  <a:schemeClr val="accent5">
                    <a:lumMod val="50000"/>
                  </a:schemeClr>
                </a:solidFill>
                <a:latin typeface="Arial" panose="020B0604020202020204" pitchFamily="34" charset="0"/>
                <a:cs typeface="Arial" pitchFamily="34" charset="0"/>
              </a:rPr>
              <a:t>Bureau</a:t>
            </a:r>
            <a:r>
              <a:rPr lang="ru-RU" b="1" dirty="0">
                <a:solidFill>
                  <a:schemeClr val="accent5">
                    <a:lumMod val="50000"/>
                  </a:schemeClr>
                </a:solidFill>
                <a:latin typeface="Arial" panose="020B0604020202020204" pitchFamily="34" charset="0"/>
                <a:cs typeface="Arial" pitchFamily="34" charset="0"/>
              </a:rPr>
              <a:t> </a:t>
            </a:r>
            <a:r>
              <a:rPr lang="en-US" b="1" dirty="0">
                <a:solidFill>
                  <a:schemeClr val="accent5">
                    <a:lumMod val="50000"/>
                  </a:schemeClr>
                </a:solidFill>
                <a:latin typeface="Arial" panose="020B0604020202020204" pitchFamily="34" charset="0"/>
                <a:cs typeface="Arial" pitchFamily="34" charset="0"/>
              </a:rPr>
              <a:t>of Statistics of </a:t>
            </a:r>
            <a:r>
              <a:rPr lang="ru-RU" b="1" dirty="0">
                <a:solidFill>
                  <a:schemeClr val="accent5">
                    <a:lumMod val="50000"/>
                  </a:schemeClr>
                </a:solidFill>
                <a:latin typeface="Arial" panose="020B0604020202020204" pitchFamily="34" charset="0"/>
                <a:cs typeface="Arial" pitchFamily="34" charset="0"/>
              </a:rPr>
              <a:t>Israel</a:t>
            </a:r>
            <a:endParaRPr lang="en-US" b="1" dirty="0">
              <a:solidFill>
                <a:schemeClr val="accent5">
                  <a:lumMod val="50000"/>
                </a:schemeClr>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375730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899592" y="188640"/>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r>
              <a:rPr lang="en-US" altLang="en-US" i="1" cap="none" dirty="0">
                <a:solidFill>
                  <a:srgbClr val="00B050"/>
                </a:solidFill>
                <a:latin typeface="Arial" charset="0"/>
                <a:cs typeface="Arial" charset="0"/>
              </a:rPr>
              <a:t>SAET  Israel</a:t>
            </a:r>
            <a:endParaRPr altLang="en-US" cap="none" dirty="0">
              <a:solidFill>
                <a:srgbClr val="00B050"/>
              </a:solidFill>
              <a:cs typeface="Arial" charset="0"/>
            </a:endParaRPr>
          </a:p>
        </p:txBody>
      </p:sp>
      <p:sp>
        <p:nvSpPr>
          <p:cNvPr id="4099" name="מציין מיקום תוכן 2"/>
          <p:cNvSpPr>
            <a:spLocks noGrp="1"/>
          </p:cNvSpPr>
          <p:nvPr>
            <p:ph idx="1"/>
          </p:nvPr>
        </p:nvSpPr>
        <p:spPr bwMode="auto">
          <a:xfrm>
            <a:off x="827584" y="1196752"/>
            <a:ext cx="7453312" cy="4537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pPr lvl="0" eaLnBrk="1" fontAlgn="auto" hangingPunct="1">
              <a:lnSpc>
                <a:spcPct val="100000"/>
              </a:lnSpc>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The new Israeli SAET was compiled as part of the work of the UNECE Task Force on the development the Compilation Guide on Satellite Account for Education and Training (UN,2020).</a:t>
            </a:r>
            <a:endParaRPr lang="ru-RU" sz="2400" dirty="0">
              <a:solidFill>
                <a:prstClr val="black"/>
              </a:solidFill>
              <a:latin typeface="Arial" panose="020B0604020202020204" pitchFamily="34" charset="0"/>
              <a:cs typeface="Arial" panose="020B0604020202020204" pitchFamily="34" charset="0"/>
            </a:endParaRPr>
          </a:p>
          <a:p>
            <a:pPr lvl="0" eaLnBrk="1" fontAlgn="auto" hangingPunct="1">
              <a:lnSpc>
                <a:spcPct val="100000"/>
              </a:lnSpc>
              <a:spcAft>
                <a:spcPts val="0"/>
              </a:spcAft>
              <a:buSzTx/>
              <a:buFont typeface="Wingdings" panose="05000000000000000000" pitchFamily="2" charset="2"/>
              <a:buChar char="Ø"/>
            </a:pPr>
            <a:endParaRPr lang="ru-RU" sz="2400" dirty="0">
              <a:solidFill>
                <a:prstClr val="black"/>
              </a:solidFill>
              <a:latin typeface="Arial" panose="020B0604020202020204" pitchFamily="34" charset="0"/>
              <a:cs typeface="Arial" panose="020B0604020202020204" pitchFamily="34" charset="0"/>
            </a:endParaRPr>
          </a:p>
          <a:p>
            <a:pPr lvl="0" eaLnBrk="1" fontAlgn="auto" hangingPunct="1">
              <a:lnSpc>
                <a:spcPct val="100000"/>
              </a:lnSpc>
              <a:spcBef>
                <a:spcPts val="1200"/>
              </a:spcBef>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In this pilot we created a new process in order to compile data on training, ultimately presenting a comprehensive Israeli satellite account for education and training.</a:t>
            </a:r>
            <a:endParaRPr lang="he-IL"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4237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0000"/>
          </a:bodyPr>
          <a:lstStyle/>
          <a:p>
            <a:r>
              <a:rPr lang="ru-RU" altLang="en-US" b="0" i="1" cap="none" dirty="0">
                <a:solidFill>
                  <a:srgbClr val="E46C0A"/>
                </a:solidFill>
                <a:latin typeface="Arial" charset="0"/>
                <a:cs typeface="Arial" charset="0"/>
              </a:rPr>
              <a:t> </a:t>
            </a:r>
            <a:r>
              <a:rPr lang="en-US" altLang="en-US" i="1" cap="none" dirty="0">
                <a:solidFill>
                  <a:schemeClr val="accent4"/>
                </a:solidFill>
                <a:latin typeface="Arial" charset="0"/>
                <a:cs typeface="Arial" charset="0"/>
              </a:rPr>
              <a:t>Main objectives of SAET</a:t>
            </a:r>
            <a:br>
              <a:rPr lang="en-US" altLang="en-US" i="1" cap="none" dirty="0">
                <a:solidFill>
                  <a:schemeClr val="accent4"/>
                </a:solidFill>
                <a:latin typeface="Arial" charset="0"/>
                <a:cs typeface="Arial" charset="0"/>
              </a:rPr>
            </a:br>
            <a:endParaRPr altLang="en-US" cap="none" dirty="0">
              <a:solidFill>
                <a:schemeClr val="accent4"/>
              </a:solidFill>
              <a:cs typeface="Arial" charset="0"/>
            </a:endParaRPr>
          </a:p>
        </p:txBody>
      </p:sp>
      <p:sp>
        <p:nvSpPr>
          <p:cNvPr id="4099" name="מציין מיקום תוכן 2"/>
          <p:cNvSpPr>
            <a:spLocks noGrp="1"/>
          </p:cNvSpPr>
          <p:nvPr>
            <p:ph idx="1"/>
          </p:nvPr>
        </p:nvSpPr>
        <p:spPr bwMode="auto">
          <a:xfrm>
            <a:off x="827584" y="1340768"/>
            <a:ext cx="7560840" cy="51125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pPr lvl="0" eaLnBrk="1" fontAlgn="auto" hangingPunct="1">
              <a:lnSpc>
                <a:spcPct val="100000"/>
              </a:lnSpc>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The main objectives of SAET:</a:t>
            </a:r>
          </a:p>
          <a:p>
            <a:pPr lvl="0" eaLnBrk="1" fontAlgn="auto" hangingPunct="1">
              <a:lnSpc>
                <a:spcPct val="100000"/>
              </a:lnSpc>
              <a:spcAft>
                <a:spcPts val="0"/>
              </a:spcAft>
              <a:buSzTx/>
              <a:buFont typeface="Wingdings" panose="05000000000000000000" pitchFamily="2" charset="2"/>
              <a:buChar char="Ø"/>
            </a:pPr>
            <a:r>
              <a:rPr lang="en-US" sz="2400" dirty="0">
                <a:solidFill>
                  <a:prstClr val="black"/>
                </a:solidFill>
                <a:latin typeface="Arial" panose="020B0604020202020204" pitchFamily="34" charset="0"/>
                <a:cs typeface="Arial" panose="020B0604020202020204" pitchFamily="34" charset="0"/>
              </a:rPr>
              <a:t>provide more detailed data on the expenditures on education and training, and the financing of these expenditures.</a:t>
            </a:r>
          </a:p>
          <a:p>
            <a:pPr lvl="0" eaLnBrk="1" fontAlgn="auto" hangingPunct="1">
              <a:lnSpc>
                <a:spcPct val="100000"/>
              </a:lnSpc>
              <a:spcAft>
                <a:spcPts val="0"/>
              </a:spcAft>
              <a:buSzTx/>
              <a:buFont typeface="Wingdings" panose="05000000000000000000" pitchFamily="2" charset="2"/>
              <a:buChar char="Ø"/>
            </a:pPr>
            <a:r>
              <a:rPr lang="en-US" sz="2400" dirty="0">
                <a:solidFill>
                  <a:prstClr val="black"/>
                </a:solidFill>
                <a:latin typeface="Arial" panose="020B0604020202020204" pitchFamily="34" charset="0"/>
                <a:cs typeface="Arial" panose="020B0604020202020204" pitchFamily="34" charset="0"/>
              </a:rPr>
              <a:t>measuring the asset of human capital using the cost-based approach according to the Guide on Measuring Human Capital (UN,2016).</a:t>
            </a:r>
          </a:p>
          <a:p>
            <a:pPr>
              <a:buFontTx/>
              <a:buBlip>
                <a:blip r:embed="rId3"/>
              </a:buBlip>
            </a:pPr>
            <a:endParaRPr lang="he-IL" altLang="en-US" dirty="0"/>
          </a:p>
        </p:txBody>
      </p:sp>
    </p:spTree>
    <p:extLst>
      <p:ext uri="{BB962C8B-B14F-4D97-AF65-F5344CB8AC3E}">
        <p14:creationId xmlns:p14="http://schemas.microsoft.com/office/powerpoint/2010/main" val="1838106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fi-FI" altLang="en-US" i="1" cap="none" dirty="0">
                <a:solidFill>
                  <a:srgbClr val="E46C0A"/>
                </a:solidFill>
                <a:latin typeface="Arial" charset="0"/>
                <a:cs typeface="Arial" charset="0"/>
              </a:rPr>
              <a:t>Definition and classification (1)</a:t>
            </a:r>
          </a:p>
        </p:txBody>
      </p:sp>
      <p:sp>
        <p:nvSpPr>
          <p:cNvPr id="4099" name="מציין מיקום תוכן 2"/>
          <p:cNvSpPr>
            <a:spLocks noGrp="1"/>
          </p:cNvSpPr>
          <p:nvPr>
            <p:ph idx="1"/>
          </p:nvPr>
        </p:nvSpPr>
        <p:spPr bwMode="auto">
          <a:xfrm>
            <a:off x="683568" y="1268760"/>
            <a:ext cx="7848872" cy="482453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lnSpcReduction="10000"/>
          </a:bodyPr>
          <a:lstStyle/>
          <a:p>
            <a:pPr lvl="0" eaLnBrk="1" fontAlgn="auto" hangingPunct="1">
              <a:lnSpc>
                <a:spcPct val="100000"/>
              </a:lnSpc>
              <a:spcAft>
                <a:spcPts val="0"/>
              </a:spcAft>
              <a:buSzTx/>
              <a:buFont typeface="Wingdings" panose="05000000000000000000" pitchFamily="2" charset="2"/>
              <a:buChar char="q"/>
            </a:pPr>
            <a:r>
              <a:rPr lang="en-US" altLang="en-US" dirty="0">
                <a:latin typeface="Arial" panose="020B0604020202020204" pitchFamily="34" charset="0"/>
                <a:cs typeface="Arial" panose="020B0604020202020204" pitchFamily="34" charset="0"/>
              </a:rPr>
              <a:t>The SAET framework is built on the definitions and principles in 2008 SNA, but also takes into account existing international work in the field of education.</a:t>
            </a:r>
            <a:endParaRPr lang="ru-RU" altLang="en-US" dirty="0">
              <a:latin typeface="Arial" panose="020B0604020202020204" pitchFamily="34" charset="0"/>
              <a:cs typeface="Arial" panose="020B0604020202020204" pitchFamily="34" charset="0"/>
            </a:endParaRPr>
          </a:p>
          <a:p>
            <a:pPr lvl="0" eaLnBrk="1" fontAlgn="auto" hangingPunct="1">
              <a:lnSpc>
                <a:spcPct val="100000"/>
              </a:lnSpc>
              <a:spcAft>
                <a:spcPts val="0"/>
              </a:spcAft>
              <a:buSzTx/>
              <a:buFont typeface="Wingdings" panose="05000000000000000000" pitchFamily="2" charset="2"/>
              <a:buChar char="q"/>
            </a:pPr>
            <a:r>
              <a:rPr lang="en-US" altLang="en-US" dirty="0">
                <a:latin typeface="Arial" panose="020B0604020202020204" pitchFamily="34" charset="0"/>
                <a:cs typeface="Arial" panose="020B0604020202020204" pitchFamily="34" charset="0"/>
              </a:rPr>
              <a:t>The SAET covers the activities of resident units:</a:t>
            </a:r>
            <a:endParaRPr lang="ru-RU" altLang="en-US" dirty="0">
              <a:latin typeface="Arial" panose="020B0604020202020204" pitchFamily="34" charset="0"/>
              <a:cs typeface="Arial" panose="020B0604020202020204" pitchFamily="34" charset="0"/>
            </a:endParaRPr>
          </a:p>
          <a:p>
            <a:pPr lvl="0" eaLnBrk="1" fontAlgn="auto" hangingPunct="1">
              <a:lnSpc>
                <a:spcPct val="100000"/>
              </a:lnSpc>
              <a:spcAft>
                <a:spcPts val="0"/>
              </a:spcAft>
              <a:buSzTx/>
              <a:buFont typeface="Wingdings" panose="05000000000000000000" pitchFamily="2" charset="2"/>
              <a:buChar char="ü"/>
            </a:pPr>
            <a:r>
              <a:rPr lang="en-US" altLang="en-US" dirty="0">
                <a:latin typeface="Arial" panose="020B0604020202020204" pitchFamily="34" charset="0"/>
                <a:cs typeface="Arial" panose="020B0604020202020204" pitchFamily="34" charset="0"/>
              </a:rPr>
              <a:t>the education expenses for students studying abroad are considered as imports</a:t>
            </a:r>
            <a:endParaRPr lang="ru-RU" altLang="en-US" dirty="0">
              <a:latin typeface="Arial" panose="020B0604020202020204" pitchFamily="34" charset="0"/>
              <a:cs typeface="Arial" panose="020B0604020202020204" pitchFamily="34" charset="0"/>
            </a:endParaRPr>
          </a:p>
          <a:p>
            <a:pPr lvl="0" eaLnBrk="1" fontAlgn="auto" hangingPunct="1">
              <a:lnSpc>
                <a:spcPct val="100000"/>
              </a:lnSpc>
              <a:spcAft>
                <a:spcPts val="0"/>
              </a:spcAft>
              <a:buSzTx/>
              <a:buFont typeface="Wingdings" panose="05000000000000000000" pitchFamily="2" charset="2"/>
              <a:buChar char="ü"/>
            </a:pPr>
            <a:r>
              <a:rPr lang="en-US" altLang="en-US" dirty="0">
                <a:latin typeface="Arial" panose="020B0604020202020204" pitchFamily="34" charset="0"/>
                <a:cs typeface="Arial" panose="020B0604020202020204" pitchFamily="34" charset="0"/>
              </a:rPr>
              <a:t>the expenditures in the domestic economy of students who are members of non-resident households are treated as exports.</a:t>
            </a:r>
            <a:endParaRPr lang="he-IL"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677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900113" y="274638"/>
            <a:ext cx="7416800"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he-IL" altLang="en-US" i="1" cap="none" dirty="0">
                <a:solidFill>
                  <a:srgbClr val="E46C0A"/>
                </a:solidFill>
                <a:latin typeface="Arial" charset="0"/>
                <a:cs typeface="Arial" charset="0"/>
              </a:rPr>
              <a:t>(</a:t>
            </a:r>
            <a:r>
              <a:rPr lang="fi-FI" altLang="en-US" i="1" cap="none" dirty="0">
                <a:solidFill>
                  <a:srgbClr val="E46C0A"/>
                </a:solidFill>
                <a:latin typeface="Arial" charset="0"/>
                <a:cs typeface="Arial" charset="0"/>
              </a:rPr>
              <a:t>Definition and classification (</a:t>
            </a:r>
            <a:r>
              <a:rPr lang="en-US" altLang="en-US" i="1" cap="none" dirty="0">
                <a:solidFill>
                  <a:srgbClr val="E46C0A"/>
                </a:solidFill>
                <a:latin typeface="Arial" charset="0"/>
                <a:cs typeface="Arial" charset="0"/>
              </a:rPr>
              <a:t>2</a:t>
            </a:r>
            <a:endParaRPr altLang="en-US" cap="none" dirty="0">
              <a:solidFill>
                <a:srgbClr val="E46C0A"/>
              </a:solidFill>
              <a:cs typeface="Arial" charset="0"/>
            </a:endParaRPr>
          </a:p>
        </p:txBody>
      </p:sp>
      <p:sp>
        <p:nvSpPr>
          <p:cNvPr id="4099" name="מציין מיקום תוכן 2"/>
          <p:cNvSpPr>
            <a:spLocks noGrp="1"/>
          </p:cNvSpPr>
          <p:nvPr>
            <p:ph idx="1"/>
          </p:nvPr>
        </p:nvSpPr>
        <p:spPr bwMode="auto">
          <a:xfrm>
            <a:off x="899592" y="1268760"/>
            <a:ext cx="7632848" cy="4968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Autofit/>
          </a:bodyPr>
          <a:lstStyle/>
          <a:p>
            <a:pPr lvl="0" eaLnBrk="1" fontAlgn="auto" hangingPunct="1">
              <a:lnSpc>
                <a:spcPct val="100000"/>
              </a:lnSpc>
              <a:spcAft>
                <a:spcPts val="600"/>
              </a:spcAft>
              <a:buSzTx/>
              <a:buFont typeface="Wingdings" panose="05000000000000000000" pitchFamily="2" charset="2"/>
              <a:buChar char="q"/>
            </a:pPr>
            <a:r>
              <a:rPr lang="en-US" sz="2250" dirty="0">
                <a:solidFill>
                  <a:prstClr val="black"/>
                </a:solidFill>
                <a:latin typeface="Arial" panose="020B0604020202020204" pitchFamily="34" charset="0"/>
                <a:cs typeface="Arial" panose="020B0604020202020204" pitchFamily="34" charset="0"/>
              </a:rPr>
              <a:t>The goal of the SAET is to compile the total expenditure on education and training consistent with the framework of the national accounts.</a:t>
            </a:r>
          </a:p>
          <a:p>
            <a:pPr lvl="0" eaLnBrk="1" fontAlgn="auto" hangingPunct="1">
              <a:lnSpc>
                <a:spcPct val="100000"/>
              </a:lnSpc>
              <a:spcAft>
                <a:spcPts val="600"/>
              </a:spcAft>
              <a:buSzTx/>
              <a:buFont typeface="Wingdings" panose="05000000000000000000" pitchFamily="2" charset="2"/>
              <a:buChar char="q"/>
            </a:pPr>
            <a:r>
              <a:rPr lang="en-US" altLang="en-US" sz="2250" dirty="0">
                <a:latin typeface="Arial" panose="020B0604020202020204" pitchFamily="34" charset="0"/>
                <a:cs typeface="Arial" panose="020B0604020202020204" pitchFamily="34" charset="0"/>
              </a:rPr>
              <a:t>The scope of education and training activities in the SAET covers public and private expenditure for:  </a:t>
            </a:r>
          </a:p>
          <a:p>
            <a:pPr lvl="0" eaLnBrk="1" fontAlgn="auto" hangingPunct="1">
              <a:lnSpc>
                <a:spcPct val="100000"/>
              </a:lnSpc>
              <a:spcAft>
                <a:spcPts val="600"/>
              </a:spcAft>
              <a:buSzTx/>
              <a:buFont typeface="Wingdings" panose="05000000000000000000" pitchFamily="2" charset="2"/>
              <a:buChar char="Ø"/>
            </a:pPr>
            <a:r>
              <a:rPr lang="en-US" altLang="en-US" sz="2250" dirty="0">
                <a:latin typeface="Arial" panose="020B0604020202020204" pitchFamily="34" charset="0"/>
                <a:cs typeface="Arial" panose="020B0604020202020204" pitchFamily="34" charset="0"/>
              </a:rPr>
              <a:t>formal education and vocational training </a:t>
            </a:r>
          </a:p>
          <a:p>
            <a:pPr lvl="0" eaLnBrk="1" fontAlgn="auto" hangingPunct="1">
              <a:lnSpc>
                <a:spcPct val="100000"/>
              </a:lnSpc>
              <a:spcAft>
                <a:spcPts val="600"/>
              </a:spcAft>
              <a:buSzTx/>
              <a:buFont typeface="Wingdings" panose="05000000000000000000" pitchFamily="2" charset="2"/>
              <a:buChar char="Ø"/>
            </a:pPr>
            <a:r>
              <a:rPr lang="en-US" altLang="en-US" sz="2250" dirty="0">
                <a:latin typeface="Arial" panose="020B0604020202020204" pitchFamily="34" charset="0"/>
                <a:cs typeface="Arial" panose="020B0604020202020204" pitchFamily="34" charset="0"/>
              </a:rPr>
              <a:t>non-formal education and training in various fields </a:t>
            </a:r>
          </a:p>
          <a:p>
            <a:pPr lvl="0" eaLnBrk="1" fontAlgn="auto" hangingPunct="1">
              <a:lnSpc>
                <a:spcPct val="100000"/>
              </a:lnSpc>
              <a:spcAft>
                <a:spcPts val="600"/>
              </a:spcAft>
              <a:buSzTx/>
              <a:buFont typeface="Wingdings" panose="05000000000000000000" pitchFamily="2" charset="2"/>
              <a:buChar char="Ø"/>
            </a:pPr>
            <a:r>
              <a:rPr lang="en-US" altLang="en-US" sz="2250" dirty="0">
                <a:latin typeface="Arial" panose="020B0604020202020204" pitchFamily="34" charset="0"/>
                <a:cs typeface="Arial" panose="020B0604020202020204" pitchFamily="34" charset="0"/>
              </a:rPr>
              <a:t>in-house training by employers </a:t>
            </a:r>
          </a:p>
          <a:p>
            <a:pPr lvl="0" eaLnBrk="1" fontAlgn="auto" hangingPunct="1">
              <a:lnSpc>
                <a:spcPct val="100000"/>
              </a:lnSpc>
              <a:spcAft>
                <a:spcPts val="600"/>
              </a:spcAft>
              <a:buSzTx/>
              <a:buFont typeface="Wingdings" panose="05000000000000000000" pitchFamily="2" charset="2"/>
              <a:buChar char="Ø"/>
            </a:pPr>
            <a:r>
              <a:rPr lang="en-US" altLang="en-US" sz="2250" dirty="0">
                <a:latin typeface="Arial" panose="020B0604020202020204" pitchFamily="34" charset="0"/>
                <a:cs typeface="Arial" panose="020B0604020202020204" pitchFamily="34" charset="0"/>
              </a:rPr>
              <a:t>some associated goods and services directly related to the delivery of education and training</a:t>
            </a:r>
          </a:p>
          <a:p>
            <a:pPr lvl="0" eaLnBrk="1" fontAlgn="auto" hangingPunct="1">
              <a:lnSpc>
                <a:spcPct val="100000"/>
              </a:lnSpc>
              <a:spcAft>
                <a:spcPts val="600"/>
              </a:spcAft>
              <a:buSzTx/>
              <a:buFont typeface="Wingdings" panose="05000000000000000000" pitchFamily="2" charset="2"/>
              <a:buChar char="Ø"/>
            </a:pPr>
            <a:r>
              <a:rPr lang="en-US" altLang="en-US" sz="2250" dirty="0">
                <a:latin typeface="Arial" panose="020B0604020202020204" pitchFamily="34" charset="0"/>
                <a:cs typeface="Arial" panose="020B0604020202020204" pitchFamily="34" charset="0"/>
              </a:rPr>
              <a:t>gross fixed capital formation in the education industry.</a:t>
            </a:r>
            <a:endParaRPr lang="ru-RU" altLang="en-US" sz="22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3362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611560" y="274638"/>
            <a:ext cx="7992887"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0000"/>
          </a:bodyPr>
          <a:lstStyle/>
          <a:p>
            <a:r>
              <a:rPr lang="en-US" altLang="en-US" i="1" cap="none" dirty="0">
                <a:solidFill>
                  <a:srgbClr val="E46C0A"/>
                </a:solidFill>
                <a:latin typeface="Arial" charset="0"/>
                <a:cs typeface="Arial" charset="0"/>
              </a:rPr>
              <a:t>Education and training products by purposes (1)</a:t>
            </a:r>
            <a:endParaRPr altLang="en-US" cap="none" dirty="0">
              <a:solidFill>
                <a:srgbClr val="E46C0A"/>
              </a:solidFill>
              <a:cs typeface="Arial" charset="0"/>
            </a:endParaRPr>
          </a:p>
        </p:txBody>
      </p:sp>
      <p:sp>
        <p:nvSpPr>
          <p:cNvPr id="4099" name="מציין מיקום תוכן 2"/>
          <p:cNvSpPr>
            <a:spLocks noGrp="1"/>
          </p:cNvSpPr>
          <p:nvPr>
            <p:ph idx="1"/>
          </p:nvPr>
        </p:nvSpPr>
        <p:spPr bwMode="auto">
          <a:xfrm>
            <a:off x="827584" y="1484784"/>
            <a:ext cx="7560840" cy="48965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2500" lnSpcReduction="10000"/>
          </a:bodyPr>
          <a:lstStyle/>
          <a:p>
            <a:pPr lvl="0" eaLnBrk="1" fontAlgn="auto" hangingPunct="1">
              <a:lnSpc>
                <a:spcPct val="100000"/>
              </a:lnSpc>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EP0 - Pre-primary education </a:t>
            </a:r>
            <a:r>
              <a:rPr lang="en-US" sz="2200" dirty="0">
                <a:solidFill>
                  <a:prstClr val="black"/>
                </a:solidFill>
                <a:latin typeface="Arial" panose="020B0604020202020204" pitchFamily="34" charset="0"/>
                <a:cs typeface="Arial" panose="020B0604020202020204" pitchFamily="34" charset="0"/>
              </a:rPr>
              <a:t>(ISCED 0)</a:t>
            </a:r>
          </a:p>
          <a:p>
            <a:pPr lvl="0" eaLnBrk="1" fontAlgn="auto" hangingPunct="1">
              <a:lnSpc>
                <a:spcPct val="100000"/>
              </a:lnSpc>
              <a:spcAft>
                <a:spcPts val="0"/>
              </a:spcAft>
              <a:buSzTx/>
              <a:buFont typeface="Wingdings" panose="05000000000000000000" pitchFamily="2" charset="2"/>
              <a:buChar char="v"/>
            </a:pPr>
            <a:r>
              <a:rPr lang="en-US" sz="2200" dirty="0">
                <a:solidFill>
                  <a:prstClr val="black"/>
                </a:solidFill>
                <a:latin typeface="Arial" panose="020B0604020202020204" pitchFamily="34" charset="0"/>
                <a:cs typeface="Arial" panose="020B0604020202020204" pitchFamily="34" charset="0"/>
              </a:rPr>
              <a:t>includes only the education part in kindergartens and day care centers.</a:t>
            </a:r>
          </a:p>
          <a:p>
            <a:pPr lvl="0" eaLnBrk="1" fontAlgn="auto" hangingPunct="1">
              <a:lnSpc>
                <a:spcPct val="100000"/>
              </a:lnSpc>
              <a:spcAft>
                <a:spcPts val="0"/>
              </a:spcAft>
              <a:buSzTx/>
              <a:buFont typeface="Wingdings" panose="05000000000000000000" pitchFamily="2" charset="2"/>
              <a:buChar char="q"/>
            </a:pPr>
            <a:r>
              <a:rPr lang="en-US" altLang="en-US" sz="2400" dirty="0">
                <a:solidFill>
                  <a:prstClr val="black"/>
                </a:solidFill>
                <a:latin typeface="Arial" panose="020B0604020202020204" pitchFamily="34" charset="0"/>
                <a:cs typeface="Arial" panose="020B0604020202020204" pitchFamily="34" charset="0"/>
              </a:rPr>
              <a:t>EP1 - Primary education </a:t>
            </a:r>
            <a:r>
              <a:rPr lang="en-US" altLang="en-US" sz="2200" dirty="0">
                <a:solidFill>
                  <a:prstClr val="black"/>
                </a:solidFill>
                <a:latin typeface="Arial" panose="020B0604020202020204" pitchFamily="34" charset="0"/>
                <a:cs typeface="Arial" panose="020B0604020202020204" pitchFamily="34" charset="0"/>
              </a:rPr>
              <a:t>(ISCED 1)</a:t>
            </a:r>
          </a:p>
          <a:p>
            <a:pPr lvl="0" eaLnBrk="1" fontAlgn="auto" hangingPunct="1">
              <a:lnSpc>
                <a:spcPct val="100000"/>
              </a:lnSpc>
              <a:spcAft>
                <a:spcPts val="0"/>
              </a:spcAft>
              <a:buSzTx/>
              <a:buFont typeface="Wingdings" panose="05000000000000000000" pitchFamily="2" charset="2"/>
              <a:buChar char="v"/>
            </a:pPr>
            <a:r>
              <a:rPr lang="en-US" altLang="en-US" sz="2200" dirty="0">
                <a:solidFill>
                  <a:prstClr val="black"/>
                </a:solidFill>
                <a:latin typeface="Arial" panose="020B0604020202020204" pitchFamily="34" charset="0"/>
                <a:cs typeface="Arial" panose="020B0604020202020204" pitchFamily="34" charset="0"/>
              </a:rPr>
              <a:t>primary education schools : state- secular, state- religious, ultra-orthodox and special education.</a:t>
            </a:r>
          </a:p>
          <a:p>
            <a:pPr lvl="0" eaLnBrk="1" fontAlgn="auto" hangingPunct="1">
              <a:lnSpc>
                <a:spcPct val="100000"/>
              </a:lnSpc>
              <a:spcAft>
                <a:spcPts val="0"/>
              </a:spcAft>
              <a:buSzTx/>
              <a:buFont typeface="Wingdings" panose="05000000000000000000" pitchFamily="2" charset="2"/>
              <a:buChar char="q"/>
            </a:pPr>
            <a:r>
              <a:rPr lang="en-US" altLang="en-US" sz="2400" dirty="0">
                <a:solidFill>
                  <a:prstClr val="black"/>
                </a:solidFill>
                <a:latin typeface="Arial" panose="020B0604020202020204" pitchFamily="34" charset="0"/>
                <a:cs typeface="Arial" panose="020B0604020202020204" pitchFamily="34" charset="0"/>
              </a:rPr>
              <a:t>EP2 - Secondary education </a:t>
            </a:r>
            <a:r>
              <a:rPr lang="en-US" altLang="en-US" sz="2200" dirty="0">
                <a:solidFill>
                  <a:prstClr val="black"/>
                </a:solidFill>
                <a:latin typeface="Arial" panose="020B0604020202020204" pitchFamily="34" charset="0"/>
                <a:cs typeface="Arial" panose="020B0604020202020204" pitchFamily="34" charset="0"/>
              </a:rPr>
              <a:t>(ISCED 2-4)</a:t>
            </a:r>
          </a:p>
          <a:p>
            <a:pPr lvl="0" eaLnBrk="1" fontAlgn="auto" hangingPunct="1">
              <a:lnSpc>
                <a:spcPct val="100000"/>
              </a:lnSpc>
              <a:spcAft>
                <a:spcPts val="0"/>
              </a:spcAft>
              <a:buSzTx/>
              <a:buFont typeface="Wingdings" panose="05000000000000000000" pitchFamily="2" charset="2"/>
              <a:buChar char="v"/>
            </a:pPr>
            <a:r>
              <a:rPr lang="en-US" altLang="en-US" sz="2200" dirty="0">
                <a:solidFill>
                  <a:prstClr val="black"/>
                </a:solidFill>
                <a:latin typeface="Arial" panose="020B0604020202020204" pitchFamily="34" charset="0"/>
                <a:cs typeface="Arial" panose="020B0604020202020204" pitchFamily="34" charset="0"/>
              </a:rPr>
              <a:t>general secondary schools, vocational, nautical and agricultural schools, Jewish religious schools and yeshivas.</a:t>
            </a:r>
          </a:p>
          <a:p>
            <a:pPr lvl="0" eaLnBrk="1" fontAlgn="auto" hangingPunct="1">
              <a:lnSpc>
                <a:spcPct val="100000"/>
              </a:lnSpc>
              <a:spcAft>
                <a:spcPts val="0"/>
              </a:spcAft>
              <a:buSzTx/>
              <a:buFont typeface="Wingdings" panose="05000000000000000000" pitchFamily="2" charset="2"/>
              <a:buChar char="q"/>
            </a:pPr>
            <a:r>
              <a:rPr lang="en-US" altLang="en-US" sz="2400" dirty="0">
                <a:solidFill>
                  <a:prstClr val="black"/>
                </a:solidFill>
                <a:latin typeface="Arial" panose="020B0604020202020204" pitchFamily="34" charset="0"/>
                <a:cs typeface="Arial" panose="020B0604020202020204" pitchFamily="34" charset="0"/>
              </a:rPr>
              <a:t>EP3 - Higher education </a:t>
            </a:r>
            <a:r>
              <a:rPr lang="en-US" altLang="en-US" sz="2200" dirty="0">
                <a:solidFill>
                  <a:prstClr val="black"/>
                </a:solidFill>
                <a:latin typeface="Arial" panose="020B0604020202020204" pitchFamily="34" charset="0"/>
                <a:cs typeface="Arial" panose="020B0604020202020204" pitchFamily="34" charset="0"/>
              </a:rPr>
              <a:t>(ISCED 5-8)</a:t>
            </a:r>
          </a:p>
          <a:p>
            <a:pPr lvl="0" eaLnBrk="1" fontAlgn="auto" hangingPunct="1">
              <a:lnSpc>
                <a:spcPct val="100000"/>
              </a:lnSpc>
              <a:spcAft>
                <a:spcPts val="0"/>
              </a:spcAft>
              <a:buSzTx/>
              <a:buFont typeface="Wingdings" panose="05000000000000000000" pitchFamily="2" charset="2"/>
              <a:buChar char="v"/>
            </a:pPr>
            <a:r>
              <a:rPr lang="en-US" altLang="en-US" sz="2200" dirty="0">
                <a:solidFill>
                  <a:prstClr val="black"/>
                </a:solidFill>
                <a:latin typeface="Arial" panose="020B0604020202020204" pitchFamily="34" charset="0"/>
                <a:cs typeface="Arial" panose="020B0604020202020204" pitchFamily="34" charset="0"/>
              </a:rPr>
              <a:t>universities and academic colleges</a:t>
            </a:r>
          </a:p>
          <a:p>
            <a:pPr lvl="0" eaLnBrk="1" fontAlgn="auto" hangingPunct="1">
              <a:lnSpc>
                <a:spcPct val="100000"/>
              </a:lnSpc>
              <a:spcAft>
                <a:spcPts val="0"/>
              </a:spcAft>
              <a:buSzTx/>
              <a:buFont typeface="Wingdings" panose="05000000000000000000" pitchFamily="2" charset="2"/>
              <a:buChar char="v"/>
            </a:pPr>
            <a:r>
              <a:rPr lang="en-US" altLang="en-US" sz="2200" dirty="0">
                <a:solidFill>
                  <a:prstClr val="black"/>
                </a:solidFill>
                <a:latin typeface="Arial" panose="020B0604020202020204" pitchFamily="34" charset="0"/>
                <a:cs typeface="Arial" panose="020B0604020202020204" pitchFamily="34" charset="0"/>
              </a:rPr>
              <a:t>non-academic tertiary education institutions: technological colleges, regional colleges, kindergarten and school teachers training colleges etc.</a:t>
            </a:r>
            <a:endParaRPr lang="ru-RU" altLang="en-US" sz="2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1009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כותרת 1"/>
          <p:cNvSpPr>
            <a:spLocks noGrp="1"/>
          </p:cNvSpPr>
          <p:nvPr>
            <p:ph type="title"/>
          </p:nvPr>
        </p:nvSpPr>
        <p:spPr bwMode="auto">
          <a:xfrm>
            <a:off x="611560" y="274638"/>
            <a:ext cx="7992887" cy="922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fontScale="90000"/>
          </a:bodyPr>
          <a:lstStyle/>
          <a:p>
            <a:r>
              <a:rPr lang="en-US" altLang="en-US" i="1" cap="none" dirty="0">
                <a:solidFill>
                  <a:srgbClr val="E46C0A"/>
                </a:solidFill>
                <a:latin typeface="Arial" charset="0"/>
                <a:cs typeface="Arial" charset="0"/>
              </a:rPr>
              <a:t>Education and training products by purposes (2)</a:t>
            </a:r>
            <a:endParaRPr altLang="en-US" cap="none" dirty="0">
              <a:solidFill>
                <a:srgbClr val="E46C0A"/>
              </a:solidFill>
              <a:cs typeface="Arial" charset="0"/>
            </a:endParaRPr>
          </a:p>
        </p:txBody>
      </p:sp>
      <p:sp>
        <p:nvSpPr>
          <p:cNvPr id="4099" name="מציין מיקום תוכן 2"/>
          <p:cNvSpPr>
            <a:spLocks noGrp="1"/>
          </p:cNvSpPr>
          <p:nvPr>
            <p:ph idx="1"/>
          </p:nvPr>
        </p:nvSpPr>
        <p:spPr bwMode="auto">
          <a:xfrm>
            <a:off x="827584" y="1484784"/>
            <a:ext cx="7560840" cy="48965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normAutofit/>
          </a:bodyPr>
          <a:lstStyle/>
          <a:p>
            <a:pPr lvl="0" eaLnBrk="1" fontAlgn="auto" hangingPunct="1">
              <a:lnSpc>
                <a:spcPct val="100000"/>
              </a:lnSpc>
              <a:spcAft>
                <a:spcPts val="0"/>
              </a:spcAft>
              <a:buSzTx/>
              <a:buFont typeface="Wingdings" panose="05000000000000000000" pitchFamily="2" charset="2"/>
              <a:buChar char="q"/>
            </a:pPr>
            <a:r>
              <a:rPr lang="en-US" sz="2400" dirty="0">
                <a:solidFill>
                  <a:prstClr val="black"/>
                </a:solidFill>
                <a:latin typeface="Arial" panose="020B0604020202020204" pitchFamily="34" charset="0"/>
                <a:cs typeface="Arial" panose="020B0604020202020204" pitchFamily="34" charset="0"/>
              </a:rPr>
              <a:t>EP4 - Cultural, sports and recreation education </a:t>
            </a:r>
          </a:p>
          <a:p>
            <a:pPr lvl="0" eaLnBrk="1" fontAlgn="auto" hangingPunct="1">
              <a:lnSpc>
                <a:spcPct val="100000"/>
              </a:lnSpc>
              <a:spcAft>
                <a:spcPts val="0"/>
              </a:spcAft>
              <a:buSzTx/>
              <a:buFont typeface="Wingdings" panose="05000000000000000000" pitchFamily="2" charset="2"/>
              <a:buChar char="v"/>
            </a:pPr>
            <a:r>
              <a:rPr lang="en-US" sz="2000" dirty="0">
                <a:solidFill>
                  <a:prstClr val="black"/>
                </a:solidFill>
                <a:latin typeface="Arial" panose="020B0604020202020204" pitchFamily="34" charset="0"/>
                <a:cs typeface="Arial" panose="020B0604020202020204" pitchFamily="34" charset="0"/>
              </a:rPr>
              <a:t>instructional courses in various fields such as music, arts, and sports provided by market and non-market producers.</a:t>
            </a:r>
          </a:p>
          <a:p>
            <a:pPr lvl="0" eaLnBrk="1" fontAlgn="auto" hangingPunct="1">
              <a:lnSpc>
                <a:spcPct val="100000"/>
              </a:lnSpc>
              <a:spcAft>
                <a:spcPts val="0"/>
              </a:spcAft>
              <a:buSzTx/>
              <a:buFont typeface="Wingdings" panose="05000000000000000000" pitchFamily="2" charset="2"/>
              <a:buChar char="q"/>
            </a:pPr>
            <a:r>
              <a:rPr lang="en-US" altLang="en-US" sz="2400" dirty="0">
                <a:solidFill>
                  <a:prstClr val="black"/>
                </a:solidFill>
                <a:latin typeface="Arial" panose="020B0604020202020204" pitchFamily="34" charset="0"/>
                <a:cs typeface="Arial" panose="020B0604020202020204" pitchFamily="34" charset="0"/>
              </a:rPr>
              <a:t>EP5 - Other education and vocational training</a:t>
            </a:r>
          </a:p>
          <a:p>
            <a:pPr lvl="0" eaLnBrk="1" fontAlgn="auto" hangingPunct="1">
              <a:lnSpc>
                <a:spcPct val="100000"/>
              </a:lnSpc>
              <a:spcAft>
                <a:spcPts val="0"/>
              </a:spcAft>
              <a:buSzTx/>
              <a:buFont typeface="Wingdings" panose="05000000000000000000" pitchFamily="2" charset="2"/>
              <a:buChar char="v"/>
            </a:pPr>
            <a:r>
              <a:rPr lang="en-US" altLang="en-US" sz="2000" dirty="0">
                <a:solidFill>
                  <a:prstClr val="black"/>
                </a:solidFill>
                <a:latin typeface="Arial" panose="020B0604020202020204" pitchFamily="34" charset="0"/>
                <a:cs typeface="Arial" panose="020B0604020202020204" pitchFamily="34" charset="0"/>
              </a:rPr>
              <a:t>vocational training for unemployed persons, for new immigrants to Israel and for persons with disabilities that are funded by general government sector</a:t>
            </a:r>
          </a:p>
          <a:p>
            <a:pPr lvl="0" eaLnBrk="1" fontAlgn="auto" hangingPunct="1">
              <a:lnSpc>
                <a:spcPct val="100000"/>
              </a:lnSpc>
              <a:spcAft>
                <a:spcPts val="0"/>
              </a:spcAft>
              <a:buSzTx/>
              <a:buFont typeface="Wingdings" panose="05000000000000000000" pitchFamily="2" charset="2"/>
              <a:buChar char="v"/>
            </a:pPr>
            <a:r>
              <a:rPr lang="en-US" altLang="en-US" sz="2000" dirty="0">
                <a:solidFill>
                  <a:prstClr val="black"/>
                </a:solidFill>
                <a:latin typeface="Arial" panose="020B0604020202020204" pitchFamily="34" charset="0"/>
                <a:cs typeface="Arial" panose="020B0604020202020204" pitchFamily="34" charset="0"/>
              </a:rPr>
              <a:t>training courses for employees paid for by the employer</a:t>
            </a:r>
          </a:p>
          <a:p>
            <a:pPr lvl="0" eaLnBrk="1" fontAlgn="auto" hangingPunct="1">
              <a:lnSpc>
                <a:spcPct val="100000"/>
              </a:lnSpc>
              <a:spcAft>
                <a:spcPts val="0"/>
              </a:spcAft>
              <a:buSzTx/>
              <a:buFont typeface="Wingdings" panose="05000000000000000000" pitchFamily="2" charset="2"/>
              <a:buChar char="v"/>
            </a:pPr>
            <a:r>
              <a:rPr lang="en-US" altLang="en-US" sz="2000" dirty="0">
                <a:solidFill>
                  <a:prstClr val="black"/>
                </a:solidFill>
                <a:latin typeface="Arial" panose="020B0604020202020204" pitchFamily="34" charset="0"/>
                <a:cs typeface="Arial" panose="020B0604020202020204" pitchFamily="34" charset="0"/>
              </a:rPr>
              <a:t>vocational training courses and driving lessons purchased by households.</a:t>
            </a:r>
          </a:p>
          <a:p>
            <a:pPr lvl="0" eaLnBrk="1" fontAlgn="auto" hangingPunct="1">
              <a:lnSpc>
                <a:spcPct val="100000"/>
              </a:lnSpc>
              <a:spcAft>
                <a:spcPts val="0"/>
              </a:spcAft>
              <a:buSzTx/>
              <a:buFont typeface="Wingdings" panose="05000000000000000000" pitchFamily="2" charset="2"/>
              <a:buChar char="q"/>
            </a:pPr>
            <a:r>
              <a:rPr lang="en-US" altLang="en-US" sz="2400" dirty="0">
                <a:solidFill>
                  <a:prstClr val="black"/>
                </a:solidFill>
                <a:latin typeface="Arial" panose="020B0604020202020204" pitchFamily="34" charset="0"/>
                <a:cs typeface="Arial" panose="020B0604020202020204" pitchFamily="34" charset="0"/>
              </a:rPr>
              <a:t>EP6 - In-house training</a:t>
            </a:r>
          </a:p>
          <a:p>
            <a:pPr lvl="0" eaLnBrk="1" fontAlgn="auto" hangingPunct="1">
              <a:lnSpc>
                <a:spcPct val="100000"/>
              </a:lnSpc>
              <a:spcAft>
                <a:spcPts val="0"/>
              </a:spcAft>
              <a:buSzTx/>
              <a:buFont typeface="Wingdings" panose="05000000000000000000" pitchFamily="2" charset="2"/>
              <a:buChar char="v"/>
            </a:pPr>
            <a:r>
              <a:rPr lang="en-US" altLang="en-US" sz="2000" dirty="0">
                <a:solidFill>
                  <a:prstClr val="black"/>
                </a:solidFill>
                <a:latin typeface="Arial" panose="020B0604020202020204" pitchFamily="34" charset="0"/>
                <a:cs typeface="Arial" panose="020B0604020202020204" pitchFamily="34" charset="0"/>
              </a:rPr>
              <a:t>vocational training for employees, which is provided by the employing enterprise, both market and non-market.</a:t>
            </a:r>
            <a:endParaRPr lang="ru-RU" alt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49459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y xmlns="c39ac8e3-0f08-4b7d-bd41-28055cb5e628" xsi:nil="true"/>
    <TaxCatchAll xmlns="985ec44e-1bab-4c0b-9df0-6ba128686fc9"/>
    <TaxKeywordTaxHTField xmlns="dd774590-caf2-40ff-b04f-1e20d86f2c70">
      <Terms xmlns="http://schemas.microsoft.com/office/infopath/2007/PartnerControls"/>
    </TaxKeyword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1" ma:contentTypeDescription="Create a new document." ma:contentTypeScope="" ma:versionID="f232e23f9ececfbad3f5c577427cbb7b">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6f7c8b45b6e0cef75aa77849e44eb0ff"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5E4BBC-5FA8-4729-A1CC-53E629E58901}">
  <ds:schemaRefs>
    <ds:schemaRef ds:uri="http://schemas.microsoft.com/office/2006/metadata/properties"/>
    <ds:schemaRef ds:uri="http://schemas.microsoft.com/office/infopath/2007/PartnerControls"/>
    <ds:schemaRef ds:uri="c39ac8e3-0f08-4b7d-bd41-28055cb5e628"/>
    <ds:schemaRef ds:uri="985ec44e-1bab-4c0b-9df0-6ba128686fc9"/>
    <ds:schemaRef ds:uri="dd774590-caf2-40ff-b04f-1e20d86f2c70"/>
  </ds:schemaRefs>
</ds:datastoreItem>
</file>

<file path=customXml/itemProps2.xml><?xml version="1.0" encoding="utf-8"?>
<ds:datastoreItem xmlns:ds="http://schemas.openxmlformats.org/officeDocument/2006/customXml" ds:itemID="{0785E0E7-B180-4D32-9D9B-DE5A9CD174A4}">
  <ds:schemaRefs>
    <ds:schemaRef ds:uri="http://schemas.microsoft.com/sharepoint/v3/contenttype/forms"/>
  </ds:schemaRefs>
</ds:datastoreItem>
</file>

<file path=customXml/itemProps3.xml><?xml version="1.0" encoding="utf-8"?>
<ds:datastoreItem xmlns:ds="http://schemas.openxmlformats.org/officeDocument/2006/customXml" ds:itemID="{873519D2-113D-4C5C-9AD1-3C7C0D7F04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7485</TotalTime>
  <Words>2519</Words>
  <Application>Microsoft Office PowerPoint</Application>
  <PresentationFormat>On-screen Show (4:3)</PresentationFormat>
  <Paragraphs>829</Paragraphs>
  <Slides>30</Slides>
  <Notes>28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30</vt:i4>
      </vt:variant>
    </vt:vector>
  </HeadingPairs>
  <TitlesOfParts>
    <vt:vector size="37" baseType="lpstr">
      <vt:lpstr>Arial</vt:lpstr>
      <vt:lpstr>Arial Black</vt:lpstr>
      <vt:lpstr>Calibri</vt:lpstr>
      <vt:lpstr>Wingdings</vt:lpstr>
      <vt:lpstr>Office Theme</vt:lpstr>
      <vt:lpstr>ערכת נושא Office</vt:lpstr>
      <vt:lpstr>2_ערכת נושא Office</vt:lpstr>
      <vt:lpstr>The Israeli Satellite Account for Education and Training</vt:lpstr>
      <vt:lpstr>Content</vt:lpstr>
      <vt:lpstr>Background</vt:lpstr>
      <vt:lpstr>SAET  Israel</vt:lpstr>
      <vt:lpstr> Main objectives of SAET </vt:lpstr>
      <vt:lpstr>Definition and classification (1)</vt:lpstr>
      <vt:lpstr>(Definition and classification (2</vt:lpstr>
      <vt:lpstr>Education and training products by purposes (1)</vt:lpstr>
      <vt:lpstr>Education and training products by purposes (2)</vt:lpstr>
      <vt:lpstr>Producers and financing units</vt:lpstr>
      <vt:lpstr>Data sources </vt:lpstr>
      <vt:lpstr>Estimating Training </vt:lpstr>
      <vt:lpstr> Overview of the main results of SAET</vt:lpstr>
      <vt:lpstr>Main tables of SAET</vt:lpstr>
      <vt:lpstr>Education and training output Current prices, 2015.  Israeli New Shekel millions.  </vt:lpstr>
      <vt:lpstr>Education and training output  by provider </vt:lpstr>
      <vt:lpstr>Education and training output  by purpose</vt:lpstr>
      <vt:lpstr>Education and training expenditure Current prices, 2015.  Israeli New Shekel millions.  </vt:lpstr>
      <vt:lpstr>Education and training expenditure  by purchaser </vt:lpstr>
      <vt:lpstr>Households expenditure  by education and training purpose</vt:lpstr>
      <vt:lpstr>Financing education and training (1)  Current prices, 2015.  Israeli New Shekel millions.</vt:lpstr>
      <vt:lpstr>Financing education and training (2)  Current prices, 2015.  Israeli New Shekel millions.</vt:lpstr>
      <vt:lpstr>Financing education and training (3)  Current prices, 2015.  Israeli New Shekel millions.</vt:lpstr>
      <vt:lpstr>Financing education and training  by sector</vt:lpstr>
      <vt:lpstr>General Government financing  by education and training purpose</vt:lpstr>
      <vt:lpstr>Cost structure on education and training Current prices, 2015.  Israeli New Shekel millions.</vt:lpstr>
      <vt:lpstr> Cost structure of current domestic expenditure on education and training</vt:lpstr>
      <vt:lpstr> Conclusions (1)</vt:lpstr>
      <vt:lpstr> Conclusions (2)</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SAET_Israel</dc:title>
  <dc:creator>Arkady Schneider</dc:creator>
  <cp:lastModifiedBy>Oleksandr SVIRCHEVSKYY</cp:lastModifiedBy>
  <cp:revision>798</cp:revision>
  <cp:lastPrinted>2020-03-18T14:48:28Z</cp:lastPrinted>
  <dcterms:created xsi:type="dcterms:W3CDTF">2016-04-17T12:05:09Z</dcterms:created>
  <dcterms:modified xsi:type="dcterms:W3CDTF">2021-04-27T15:44:43Z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TaxKeyword">
    <vt:lpwstr/>
  </property>
</Properties>
</file>