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slideshow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 autoCompressPictures="0">
  <p:sldMasterIdLst>
    <p:sldMasterId id="2147483648" r:id="rId4"/>
  </p:sldMasterIdLst>
  <p:notesMasterIdLst>
    <p:notesMasterId r:id="rId14"/>
  </p:notesMasterIdLst>
  <p:sldIdLst>
    <p:sldId id="944" r:id="rId5"/>
    <p:sldId id="953" r:id="rId6"/>
    <p:sldId id="954" r:id="rId7"/>
    <p:sldId id="304" r:id="rId8"/>
    <p:sldId id="329" r:id="rId9"/>
    <p:sldId id="951" r:id="rId10"/>
    <p:sldId id="952" r:id="rId11"/>
    <p:sldId id="420" r:id="rId12"/>
    <p:sldId id="945" r:id="rId13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68" userDrawn="1">
          <p15:clr>
            <a:srgbClr val="A4A3A4"/>
          </p15:clr>
        </p15:guide>
        <p15:guide id="2" pos="157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SCAREÑO DIAZ LAURA PATRICIA" initials="TDLP" lastIdx="1" clrIdx="0">
    <p:extLst>
      <p:ext uri="{19B8F6BF-5375-455C-9EA6-DF929625EA0E}">
        <p15:presenceInfo xmlns:p15="http://schemas.microsoft.com/office/powerpoint/2012/main" userId="S::laura.tiscareno@inegi.org.mx::87684098-139c-461f-b580-c93a013b611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A3E2"/>
    <a:srgbClr val="236BE4"/>
    <a:srgbClr val="28A4DF"/>
    <a:srgbClr val="1276C5"/>
    <a:srgbClr val="1D79C3"/>
    <a:srgbClr val="033A6A"/>
    <a:srgbClr val="138BE7"/>
    <a:srgbClr val="D9D9D9"/>
    <a:srgbClr val="1277C6"/>
    <a:srgbClr val="0C52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88"/>
    <p:restoredTop sz="94621"/>
  </p:normalViewPr>
  <p:slideViewPr>
    <p:cSldViewPr snapToGrid="0" snapToObjects="1">
      <p:cViewPr varScale="1">
        <p:scale>
          <a:sx n="92" d="100"/>
          <a:sy n="92" d="100"/>
        </p:scale>
        <p:origin x="84" y="168"/>
      </p:cViewPr>
      <p:guideLst>
        <p:guide orient="horz" pos="2568"/>
        <p:guide pos="15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4A3678-9833-6147-8FBD-DCC5DF40CB09}" type="datetimeFigureOut">
              <a:rPr lang="es-MX" smtClean="0"/>
              <a:t>29/04/2021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CD2B8-D33F-3D45-BAC5-4700289EAF38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30880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18CF22F-66B4-B24C-B54F-3457EEB923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169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do blanco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A2E7BFC-2229-B147-B2A4-A684558A7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1000" y="171450"/>
            <a:ext cx="27432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8024CF08-ED64-D843-9A06-7A2C27FDA4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1200" y="6248095"/>
            <a:ext cx="1756229" cy="34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264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ndo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9C3B3E65-2B01-6F43-BD90-CF581CD56E2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7FE530E0-368D-BF49-BFED-ADEEEA2BAAB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Gráfico 5">
              <a:extLst>
                <a:ext uri="{FF2B5EF4-FFF2-40B4-BE49-F238E27FC236}">
                  <a16:creationId xmlns:a16="http://schemas.microsoft.com/office/drawing/2014/main" id="{22B7C685-2DA6-1F43-80E3-E8E04CEF22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978570" y="6146800"/>
              <a:ext cx="1756229" cy="349250"/>
            </a:xfrm>
            <a:prstGeom prst="rect">
              <a:avLst/>
            </a:prstGeom>
          </p:spPr>
        </p:pic>
      </p:grpSp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5ACF3B95-16E2-D74E-8FBF-876BA89F8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1000" y="1714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1195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do azul mar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98505CD3-0411-1F4C-92D3-97E982F3B89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4945DB76-0E18-1946-A20A-9D6E663488F2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33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3" name="Gráfico 2">
              <a:extLst>
                <a:ext uri="{FF2B5EF4-FFF2-40B4-BE49-F238E27FC236}">
                  <a16:creationId xmlns:a16="http://schemas.microsoft.com/office/drawing/2014/main" id="{C5EC662C-F895-1C48-BB9C-C0951B13980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982255" y="6148729"/>
              <a:ext cx="1756229" cy="349250"/>
            </a:xfrm>
            <a:prstGeom prst="rect">
              <a:avLst/>
            </a:prstGeom>
          </p:spPr>
        </p:pic>
      </p:grp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8D56C19-A3FB-BE47-A54C-C0AA0B0D1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1000" y="1714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52616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do blanco/azul mar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id="{0B13EDDA-2586-2241-9BE6-3C5F58432F08}"/>
              </a:ext>
            </a:extLst>
          </p:cNvPr>
          <p:cNvSpPr/>
          <p:nvPr userDrawn="1"/>
        </p:nvSpPr>
        <p:spPr>
          <a:xfrm>
            <a:off x="0" y="3643301"/>
            <a:ext cx="12192000" cy="3214699"/>
          </a:xfrm>
          <a:prstGeom prst="rect">
            <a:avLst/>
          </a:prstGeom>
          <a:solidFill>
            <a:srgbClr val="03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81AB52C7-89B6-4B46-92AA-4256BF844B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78570" y="6146800"/>
            <a:ext cx="1756229" cy="349250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433EEC5-1ED3-E94C-A3B9-5C214A0ED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1000" y="171450"/>
            <a:ext cx="27432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9932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do azul con círc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A917F76B-BF86-794C-8A31-6046E48EF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1000" y="171450"/>
            <a:ext cx="27432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44ECFEBC-660D-434C-8344-C08A2E534FD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4945DB76-0E18-1946-A20A-9D6E663488F2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33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3" name="Gráfico 2">
              <a:extLst>
                <a:ext uri="{FF2B5EF4-FFF2-40B4-BE49-F238E27FC236}">
                  <a16:creationId xmlns:a16="http://schemas.microsoft.com/office/drawing/2014/main" id="{C5EC662C-F895-1C48-BB9C-C0951B13980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982255" y="6148729"/>
              <a:ext cx="1756229" cy="349250"/>
            </a:xfrm>
            <a:prstGeom prst="rect">
              <a:avLst/>
            </a:prstGeom>
          </p:spPr>
        </p:pic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CF532CB6-AD19-714F-9F92-CB577F54659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5597611" cy="66285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44925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ndo fotografía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>
            <a:extLst>
              <a:ext uri="{FF2B5EF4-FFF2-40B4-BE49-F238E27FC236}">
                <a16:creationId xmlns:a16="http://schemas.microsoft.com/office/drawing/2014/main" id="{3746C792-4334-454A-A97C-07BC572A0069}"/>
              </a:ext>
            </a:extLst>
          </p:cNvPr>
          <p:cNvGrpSpPr/>
          <p:nvPr userDrawn="1"/>
        </p:nvGrpSpPr>
        <p:grpSpPr>
          <a:xfrm>
            <a:off x="4804611" y="0"/>
            <a:ext cx="7387389" cy="6858000"/>
            <a:chOff x="4804611" y="0"/>
            <a:chExt cx="7387389" cy="6858000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E174B2FC-808B-744E-8159-C7CEA98B2A1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4804611" y="0"/>
              <a:ext cx="7387389" cy="6858000"/>
            </a:xfrm>
            <a:prstGeom prst="rect">
              <a:avLst/>
            </a:prstGeom>
          </p:spPr>
        </p:pic>
        <p:pic>
          <p:nvPicPr>
            <p:cNvPr id="3" name="Gráfico 2">
              <a:extLst>
                <a:ext uri="{FF2B5EF4-FFF2-40B4-BE49-F238E27FC236}">
                  <a16:creationId xmlns:a16="http://schemas.microsoft.com/office/drawing/2014/main" id="{B52DC50A-408B-7245-9540-A0FD537B78C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978570" y="6146800"/>
              <a:ext cx="1756229" cy="349250"/>
            </a:xfrm>
            <a:prstGeom prst="rect">
              <a:avLst/>
            </a:prstGeom>
          </p:spPr>
        </p:pic>
      </p:grp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122EFA1-D65D-0E45-B806-064A77867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1000" y="171450"/>
            <a:ext cx="27432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3453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ndo fotografía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>
            <a:extLst>
              <a:ext uri="{FF2B5EF4-FFF2-40B4-BE49-F238E27FC236}">
                <a16:creationId xmlns:a16="http://schemas.microsoft.com/office/drawing/2014/main" id="{BF374BF8-1F84-D748-A036-F029B84CC61D}"/>
              </a:ext>
            </a:extLst>
          </p:cNvPr>
          <p:cNvGrpSpPr/>
          <p:nvPr userDrawn="1"/>
        </p:nvGrpSpPr>
        <p:grpSpPr>
          <a:xfrm>
            <a:off x="0" y="0"/>
            <a:ext cx="11734799" cy="6858000"/>
            <a:chOff x="0" y="0"/>
            <a:chExt cx="11734799" cy="6858000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314D1586-2CB8-8149-9B09-42CE57DEA9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  <p:pic>
          <p:nvPicPr>
            <p:cNvPr id="4" name="Gráfico 3">
              <a:extLst>
                <a:ext uri="{FF2B5EF4-FFF2-40B4-BE49-F238E27FC236}">
                  <a16:creationId xmlns:a16="http://schemas.microsoft.com/office/drawing/2014/main" id="{AB9F1846-AF65-664B-85FD-67577429A0B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978570" y="6146800"/>
              <a:ext cx="1756229" cy="349250"/>
            </a:xfrm>
            <a:prstGeom prst="rect">
              <a:avLst/>
            </a:prstGeom>
          </p:spPr>
        </p:pic>
      </p:grp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81EBC65-41B9-7E46-8CF8-82EBBE971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1000" y="171450"/>
            <a:ext cx="27432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2779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ndo fotografía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5CBB391-16D4-2045-9931-6B70B85E3C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10912" y="0"/>
            <a:ext cx="6096000" cy="6858000"/>
          </a:xfrm>
          <a:prstGeom prst="rect">
            <a:avLst/>
          </a:prstGeom>
        </p:spPr>
      </p:pic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33FEF4D4-89E2-0044-9F93-58D92AA44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1000" y="1714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 dirty="0">
              <a:solidFill>
                <a:schemeClr val="bg1"/>
              </a:solidFill>
            </a:endParaRP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D8C77D86-BCE4-0D48-A76D-EB5643BB9E1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78570" y="6146800"/>
            <a:ext cx="1756229" cy="34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6882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ndo fotografía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D3E7B82-B6DF-EB4D-AFDF-6C29FEC84D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8805" y="1208944"/>
            <a:ext cx="4548738" cy="45216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B6C4DEA6-FFE0-1542-91E7-208F4E9B49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78570" y="6146800"/>
            <a:ext cx="1756229" cy="349250"/>
          </a:xfrm>
          <a:prstGeom prst="rect">
            <a:avLst/>
          </a:prstGeom>
        </p:spPr>
      </p:pic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569565D9-8BBD-2746-9EBF-2E21A95B8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1000" y="171450"/>
            <a:ext cx="27432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ircle: Hollow 17">
            <a:extLst>
              <a:ext uri="{FF2B5EF4-FFF2-40B4-BE49-F238E27FC236}">
                <a16:creationId xmlns:a16="http://schemas.microsoft.com/office/drawing/2014/main" id="{447CE047-E90E-B348-A1FC-1FEB8B447921}"/>
              </a:ext>
            </a:extLst>
          </p:cNvPr>
          <p:cNvSpPr/>
          <p:nvPr userDrawn="1"/>
        </p:nvSpPr>
        <p:spPr>
          <a:xfrm>
            <a:off x="695061" y="886590"/>
            <a:ext cx="5134247" cy="5134247"/>
          </a:xfrm>
          <a:prstGeom prst="donut">
            <a:avLst>
              <a:gd name="adj" fmla="val 3999"/>
            </a:avLst>
          </a:prstGeom>
          <a:gradFill>
            <a:gsLst>
              <a:gs pos="1000">
                <a:srgbClr val="1277C6"/>
              </a:gs>
              <a:gs pos="74000">
                <a:srgbClr val="1BA3E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217070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4F08C00-469B-BB4F-97A2-9B521A6A2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38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5ADDD0F-7C72-F649-B9D5-42A6304A44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9263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FA434F1C-2F35-D849-A514-9643F23315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817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d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>
            <a:extLst>
              <a:ext uri="{FF2B5EF4-FFF2-40B4-BE49-F238E27FC236}">
                <a16:creationId xmlns:a16="http://schemas.microsoft.com/office/drawing/2014/main" id="{F9F92FA7-BDD0-DB49-9313-CBC8923C3A4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3EB46D32-45C8-8848-A5BC-FB71EFCCE1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5" name="Gráfico 4">
              <a:extLst>
                <a:ext uri="{FF2B5EF4-FFF2-40B4-BE49-F238E27FC236}">
                  <a16:creationId xmlns:a16="http://schemas.microsoft.com/office/drawing/2014/main" id="{4D5A119C-0322-114B-A400-DD7697C22F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982255" y="6148729"/>
              <a:ext cx="1756229" cy="349250"/>
            </a:xfrm>
            <a:prstGeom prst="rect">
              <a:avLst/>
            </a:prstGeom>
          </p:spPr>
        </p:pic>
      </p:grpSp>
      <p:sp>
        <p:nvSpPr>
          <p:cNvPr id="6" name="Marcador de número de diapositiva 4">
            <a:extLst>
              <a:ext uri="{FF2B5EF4-FFF2-40B4-BE49-F238E27FC236}">
                <a16:creationId xmlns:a16="http://schemas.microsoft.com/office/drawing/2014/main" id="{18055409-E9C7-0D48-86E6-BBA4C3443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1000" y="1714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15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Índ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>
            <a:extLst>
              <a:ext uri="{FF2B5EF4-FFF2-40B4-BE49-F238E27FC236}">
                <a16:creationId xmlns:a16="http://schemas.microsoft.com/office/drawing/2014/main" id="{C5E905D4-EE1A-C54F-8133-911E6F19C69F}"/>
              </a:ext>
            </a:extLst>
          </p:cNvPr>
          <p:cNvGrpSpPr/>
          <p:nvPr userDrawn="1"/>
        </p:nvGrpSpPr>
        <p:grpSpPr>
          <a:xfrm>
            <a:off x="4109" y="0"/>
            <a:ext cx="12183781" cy="6858000"/>
            <a:chOff x="4109" y="0"/>
            <a:chExt cx="12183781" cy="6858000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E5C2A6E1-BF1B-D243-8015-0E5FF15450F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4109" y="0"/>
              <a:ext cx="12183781" cy="6858000"/>
            </a:xfrm>
            <a:prstGeom prst="rect">
              <a:avLst/>
            </a:prstGeom>
          </p:spPr>
        </p:pic>
        <p:pic>
          <p:nvPicPr>
            <p:cNvPr id="6" name="Gráfico 5">
              <a:extLst>
                <a:ext uri="{FF2B5EF4-FFF2-40B4-BE49-F238E27FC236}">
                  <a16:creationId xmlns:a16="http://schemas.microsoft.com/office/drawing/2014/main" id="{22B7C685-2DA6-1F43-80E3-E8E04CEF22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330416" y="6102349"/>
              <a:ext cx="1756229" cy="349250"/>
            </a:xfrm>
            <a:prstGeom prst="rect">
              <a:avLst/>
            </a:prstGeom>
          </p:spPr>
        </p:pic>
      </p:grpSp>
      <p:sp>
        <p:nvSpPr>
          <p:cNvPr id="7" name="Rectángulo 6">
            <a:extLst>
              <a:ext uri="{FF2B5EF4-FFF2-40B4-BE49-F238E27FC236}">
                <a16:creationId xmlns:a16="http://schemas.microsoft.com/office/drawing/2014/main" id="{18A80782-CB74-144B-B439-9AD667FDAB58}"/>
              </a:ext>
            </a:extLst>
          </p:cNvPr>
          <p:cNvSpPr/>
          <p:nvPr userDrawn="1"/>
        </p:nvSpPr>
        <p:spPr>
          <a:xfrm>
            <a:off x="1088020" y="1219200"/>
            <a:ext cx="10139423" cy="4013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1BA3E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958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>
            <a:extLst>
              <a:ext uri="{FF2B5EF4-FFF2-40B4-BE49-F238E27FC236}">
                <a16:creationId xmlns:a16="http://schemas.microsoft.com/office/drawing/2014/main" id="{2C77F357-FCDB-0445-AFEA-6DAE9292BBBD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37BDA145-FEC3-5645-A1F0-903012C5C49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8" name="Gráfico 7">
              <a:extLst>
                <a:ext uri="{FF2B5EF4-FFF2-40B4-BE49-F238E27FC236}">
                  <a16:creationId xmlns:a16="http://schemas.microsoft.com/office/drawing/2014/main" id="{CE23679C-DAF6-8543-8473-C9322EF3BE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83770" y="5778500"/>
              <a:ext cx="1756229" cy="349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54892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parador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>
            <a:extLst>
              <a:ext uri="{FF2B5EF4-FFF2-40B4-BE49-F238E27FC236}">
                <a16:creationId xmlns:a16="http://schemas.microsoft.com/office/drawing/2014/main" id="{74683D17-FBCF-C746-A573-DDE2C97D2B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6348611D-6CF2-404F-83D7-4D2587A9D1C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Gráfico 6">
              <a:extLst>
                <a:ext uri="{FF2B5EF4-FFF2-40B4-BE49-F238E27FC236}">
                  <a16:creationId xmlns:a16="http://schemas.microsoft.com/office/drawing/2014/main" id="{5B52042B-8B68-1D40-9F56-B0A58A15350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610270" y="5778500"/>
              <a:ext cx="1756229" cy="349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8136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FEDFE3E2-DCF9-7545-8532-78F404B76D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FB7774E4-6EE2-DD4B-AE86-3D69DF9BFE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3770" y="5778500"/>
            <a:ext cx="1756229" cy="34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887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do blanc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9B7BB6AA-6009-A04F-BB29-CEE94B10B4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78570" y="6146800"/>
            <a:ext cx="1756229" cy="349250"/>
          </a:xfrm>
          <a:prstGeom prst="rect">
            <a:avLst/>
          </a:prstGeom>
        </p:spPr>
      </p:pic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0AFDBB41-A0C9-344A-997D-20C0ADE36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1000" y="171450"/>
            <a:ext cx="27432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075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ndo blanco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4415C075-139F-FB4D-9B86-4127AA2641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99616" y="252408"/>
            <a:ext cx="1756229" cy="349250"/>
          </a:xfrm>
          <a:prstGeom prst="rect">
            <a:avLst/>
          </a:prstGeom>
        </p:spPr>
      </p:pic>
      <p:sp>
        <p:nvSpPr>
          <p:cNvPr id="3" name="Marcador de número de diapositiva 4">
            <a:extLst>
              <a:ext uri="{FF2B5EF4-FFF2-40B4-BE49-F238E27FC236}">
                <a16:creationId xmlns:a16="http://schemas.microsoft.com/office/drawing/2014/main" id="{4ABDC8B8-E5E3-FA48-B3A0-7B2DE8A29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4764" y="217750"/>
            <a:ext cx="659435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853185"/>
      </p:ext>
    </p:extLst>
  </p:cSld>
  <p:clrMapOvr>
    <a:masterClrMapping/>
  </p:clrMapOvr>
  <p:transition spd="slow" advClick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716CB66-A302-EF4A-A3FD-BE4B93CAE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C26ABCA-6630-9D40-9F05-BE0D093887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569635C-E174-F140-861D-B816561211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91C96-4E23-0247-8238-78CD3C5AF668}" type="datetime1">
              <a:rPr lang="es-MX" smtClean="0"/>
              <a:t>29/04/2021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9755997-17D2-5141-9562-5C3A199E26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7F0282-F4C6-974D-AA6A-0DEE84C4F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6A776-E82A-DB4C-BEC6-9E86C7D9FDA4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1576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96" r:id="rId2"/>
    <p:sldLayoutId id="2147483652" r:id="rId3"/>
    <p:sldLayoutId id="2147483655" r:id="rId4"/>
    <p:sldLayoutId id="2147483694" r:id="rId5"/>
    <p:sldLayoutId id="2147483692" r:id="rId6"/>
    <p:sldLayoutId id="2147483695" r:id="rId7"/>
    <p:sldLayoutId id="2147483671" r:id="rId8"/>
    <p:sldLayoutId id="2147483678" r:id="rId9"/>
    <p:sldLayoutId id="2147483687" r:id="rId10"/>
    <p:sldLayoutId id="2147483686" r:id="rId11"/>
    <p:sldLayoutId id="2147483659" r:id="rId12"/>
    <p:sldLayoutId id="2147483690" r:id="rId13"/>
    <p:sldLayoutId id="2147483691" r:id="rId14"/>
    <p:sldLayoutId id="2147483673" r:id="rId15"/>
    <p:sldLayoutId id="2147483674" r:id="rId16"/>
    <p:sldLayoutId id="2147483680" r:id="rId17"/>
    <p:sldLayoutId id="2147483685" r:id="rId18"/>
    <p:sldLayoutId id="2147483689" r:id="rId19"/>
    <p:sldLayoutId id="2147483697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1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Relationship Id="rId9" Type="http://schemas.openxmlformats.org/officeDocument/2006/relationships/image" Target="../media/image3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7" Type="http://schemas.openxmlformats.org/officeDocument/2006/relationships/image" Target="../media/image3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21.svg"/><Relationship Id="rId7" Type="http://schemas.openxmlformats.org/officeDocument/2006/relationships/image" Target="../media/image38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7.jpe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21.svg"/><Relationship Id="rId7" Type="http://schemas.openxmlformats.org/officeDocument/2006/relationships/image" Target="../media/image43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2.jpeg"/><Relationship Id="rId5" Type="http://schemas.openxmlformats.org/officeDocument/2006/relationships/image" Target="../media/image36.svg"/><Relationship Id="rId4" Type="http://schemas.openxmlformats.org/officeDocument/2006/relationships/image" Target="../media/image35.png"/><Relationship Id="rId9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8C0271B7-C203-F742-AB2C-0604D9EF0447}"/>
              </a:ext>
            </a:extLst>
          </p:cNvPr>
          <p:cNvSpPr txBox="1">
            <a:spLocks/>
          </p:cNvSpPr>
          <p:nvPr/>
        </p:nvSpPr>
        <p:spPr>
          <a:xfrm>
            <a:off x="962937" y="1916163"/>
            <a:ext cx="7325657" cy="11711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KEEPING THE STATISTICS RELEVANT:</a:t>
            </a:r>
            <a:endParaRPr lang="ko-KR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E66B1290-C681-AA4C-A12F-F7094CB49F60}"/>
              </a:ext>
            </a:extLst>
          </p:cNvPr>
          <p:cNvSpPr txBox="1">
            <a:spLocks/>
          </p:cNvSpPr>
          <p:nvPr/>
        </p:nvSpPr>
        <p:spPr>
          <a:xfrm>
            <a:off x="962937" y="3164480"/>
            <a:ext cx="8092573" cy="167299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Accounts, Mexican Experience </a:t>
            </a:r>
            <a:endParaRPr lang="ko-KR" alt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6F4CB6D-519A-E44E-B32F-108B2DF549BE}"/>
              </a:ext>
            </a:extLst>
          </p:cNvPr>
          <p:cNvSpPr txBox="1">
            <a:spLocks/>
          </p:cNvSpPr>
          <p:nvPr/>
        </p:nvSpPr>
        <p:spPr>
          <a:xfrm>
            <a:off x="962938" y="5565198"/>
            <a:ext cx="4323437" cy="42126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Francisco </a:t>
            </a:r>
            <a:r>
              <a:rPr lang="en-US" altLang="ko-KR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Guillén</a:t>
            </a:r>
            <a:r>
              <a:rPr lang="en-US" altLang="ko-K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Martín</a:t>
            </a:r>
            <a:endParaRPr lang="ko-KR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32F79C82-E2DE-094F-9A29-9C3989350E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4262" y="4872113"/>
            <a:ext cx="736600" cy="165100"/>
          </a:xfrm>
          <a:prstGeom prst="rect">
            <a:avLst/>
          </a:prstGeom>
        </p:spPr>
      </p:pic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84A4BAA8-D5D4-2F44-8AF7-EA873A2ABA57}"/>
              </a:ext>
            </a:extLst>
          </p:cNvPr>
          <p:cNvSpPr txBox="1">
            <a:spLocks/>
          </p:cNvSpPr>
          <p:nvPr/>
        </p:nvSpPr>
        <p:spPr>
          <a:xfrm>
            <a:off x="9996616" y="5601133"/>
            <a:ext cx="1286409" cy="3853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May, 2021</a:t>
            </a:r>
            <a:endParaRPr lang="ko-KR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56BBFE8D-5E41-5D4B-9870-6A985DB88F93}"/>
              </a:ext>
            </a:extLst>
          </p:cNvPr>
          <p:cNvCxnSpPr/>
          <p:nvPr/>
        </p:nvCxnSpPr>
        <p:spPr>
          <a:xfrm>
            <a:off x="10257937" y="5499202"/>
            <a:ext cx="105048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217FC1AE-D275-AC4B-9003-742ED4105206}"/>
              </a:ext>
            </a:extLst>
          </p:cNvPr>
          <p:cNvCxnSpPr/>
          <p:nvPr/>
        </p:nvCxnSpPr>
        <p:spPr>
          <a:xfrm>
            <a:off x="10257937" y="5994502"/>
            <a:ext cx="105048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704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ould COVID-19 Help Refine AI, Data Analytics in Healthcare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Gráfico 29">
            <a:extLst>
              <a:ext uri="{FF2B5EF4-FFF2-40B4-BE49-F238E27FC236}">
                <a16:creationId xmlns:a16="http://schemas.microsoft.com/office/drawing/2014/main" id="{E2081C0F-9C3C-4A42-85A7-494F2F22A1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5325" y="1696866"/>
            <a:ext cx="736600" cy="165100"/>
          </a:xfrm>
          <a:prstGeom prst="rect">
            <a:avLst/>
          </a:prstGeom>
        </p:spPr>
      </p:pic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48C6019E-3F1B-D84B-AC1C-E1DF6CB11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6A776-E82A-DB4C-BEC6-9E86C7D9FDA4}" type="slidenum">
              <a:rPr lang="es-MX" smtClean="0">
                <a:solidFill>
                  <a:schemeClr val="bg1"/>
                </a:solidFill>
              </a:rPr>
              <a:pPr/>
              <a:t>3</a:t>
            </a:fld>
            <a:endParaRPr lang="es-MX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30">
            <a:extLst>
              <a:ext uri="{FF2B5EF4-FFF2-40B4-BE49-F238E27FC236}">
                <a16:creationId xmlns:a16="http://schemas.microsoft.com/office/drawing/2014/main" id="{9E531884-BC02-E946-8F8D-5BA7B2CE8BB3}"/>
              </a:ext>
            </a:extLst>
          </p:cNvPr>
          <p:cNvSpPr txBox="1"/>
          <p:nvPr/>
        </p:nvSpPr>
        <p:spPr>
          <a:xfrm>
            <a:off x="292766" y="1779416"/>
            <a:ext cx="11547475" cy="3539430"/>
          </a:xfrm>
          <a:prstGeom prst="rect">
            <a:avLst/>
          </a:prstGeom>
          <a:solidFill>
            <a:schemeClr val="tx1">
              <a:alpha val="51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ko-KR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us, the </a:t>
            </a:r>
            <a:r>
              <a:rPr lang="en-US" altLang="ko-K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</a:t>
            </a:r>
            <a:r>
              <a:rPr lang="en-US" altLang="ko-KR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ko-K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dissemination</a:t>
            </a:r>
            <a:r>
              <a:rPr lang="en-US" altLang="ko-KR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ko-K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understanding </a:t>
            </a:r>
            <a:r>
              <a:rPr lang="en-US" altLang="ko-KR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ko-KR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US" altLang="ko-KR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economic statistics by the different user profiles is essential.</a:t>
            </a:r>
            <a:r>
              <a:rPr lang="es-MX" altLang="ko-KR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s-MX" altLang="ko-KR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ko-KR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aspect takes on special relevance when there is an economic turning point or even an impact such as the COVID-19 pandemic.</a:t>
            </a:r>
            <a:endParaRPr lang="es-ES" altLang="ko-KR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224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uadroTexto 20">
            <a:extLst>
              <a:ext uri="{FF2B5EF4-FFF2-40B4-BE49-F238E27FC236}">
                <a16:creationId xmlns:a16="http://schemas.microsoft.com/office/drawing/2014/main" id="{B3D6F9D9-A780-2949-933B-097010DAE81A}"/>
              </a:ext>
            </a:extLst>
          </p:cNvPr>
          <p:cNvSpPr txBox="1"/>
          <p:nvPr/>
        </p:nvSpPr>
        <p:spPr>
          <a:xfrm>
            <a:off x="725161" y="2167469"/>
            <a:ext cx="23359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Diálogo regular con los usuarios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481678B4-7818-4E41-8F7C-94B12E2D049F}"/>
              </a:ext>
            </a:extLst>
          </p:cNvPr>
          <p:cNvSpPr txBox="1"/>
          <p:nvPr/>
        </p:nvSpPr>
        <p:spPr>
          <a:xfrm>
            <a:off x="3094966" y="4565158"/>
            <a:ext cx="26489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Presentación de los proyectos detallados en instituciones públicas, privadas y académicas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81E050C0-CA62-3448-82E4-39F7E80F5C68}"/>
              </a:ext>
            </a:extLst>
          </p:cNvPr>
          <p:cNvSpPr txBox="1"/>
          <p:nvPr/>
        </p:nvSpPr>
        <p:spPr>
          <a:xfrm>
            <a:off x="3400423" y="2186474"/>
            <a:ext cx="22402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Adaptación del material de exposición al tipo de público</a:t>
            </a:r>
          </a:p>
        </p:txBody>
      </p:sp>
      <p:sp>
        <p:nvSpPr>
          <p:cNvPr id="24" name="TextBox 30">
            <a:extLst>
              <a:ext uri="{FF2B5EF4-FFF2-40B4-BE49-F238E27FC236}">
                <a16:creationId xmlns:a16="http://schemas.microsoft.com/office/drawing/2014/main" id="{17C8826E-5AD8-6343-806A-8B53D9640732}"/>
              </a:ext>
            </a:extLst>
          </p:cNvPr>
          <p:cNvSpPr txBox="1"/>
          <p:nvPr/>
        </p:nvSpPr>
        <p:spPr>
          <a:xfrm>
            <a:off x="1233254" y="1750536"/>
            <a:ext cx="10986601" cy="452431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identify </a:t>
            </a:r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four fundamental pillars </a:t>
            </a: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relevant</a:t>
            </a: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statistics of the </a:t>
            </a:r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Mexican SNA</a:t>
            </a:r>
            <a:r>
              <a:rPr lang="es-MX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s-MX" altLang="ko-KR" sz="32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s-MX" altLang="ko-KR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Constant</a:t>
            </a:r>
            <a:r>
              <a:rPr lang="es-MX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dialogue </a:t>
            </a:r>
            <a:r>
              <a:rPr lang="es-MX" altLang="ko-KR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s-MX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data </a:t>
            </a:r>
            <a:r>
              <a:rPr lang="es-MX" altLang="ko-KR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users</a:t>
            </a:r>
            <a:endParaRPr lang="es-MX" altLang="ko-KR" sz="3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material and exposition are adapted</a:t>
            </a: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depending on the user profile</a:t>
            </a:r>
            <a:endParaRPr lang="es-MX" altLang="ko-KR" sz="3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s-MX" altLang="ko-KR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Playful</a:t>
            </a:r>
            <a:r>
              <a:rPr lang="es-MX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altLang="ko-KR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dynamics</a:t>
            </a:r>
            <a:r>
              <a:rPr lang="es-MX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of detailed projects </a:t>
            </a:r>
            <a:r>
              <a:rPr lang="en-US" altLang="ko-KR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public, private and academic institutions</a:t>
            </a:r>
            <a:endParaRPr lang="es-MX" altLang="ko-KR" sz="3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Placeholder 1">
            <a:extLst>
              <a:ext uri="{FF2B5EF4-FFF2-40B4-BE49-F238E27FC236}">
                <a16:creationId xmlns:a16="http://schemas.microsoft.com/office/drawing/2014/main" id="{57C91041-56F5-6A46-A6BF-9EFDAE7858DF}"/>
              </a:ext>
            </a:extLst>
          </p:cNvPr>
          <p:cNvSpPr txBox="1">
            <a:spLocks/>
          </p:cNvSpPr>
          <p:nvPr/>
        </p:nvSpPr>
        <p:spPr>
          <a:xfrm>
            <a:off x="2441111" y="364316"/>
            <a:ext cx="6781863" cy="68828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altLang="ko-KR" sz="4000" b="1" dirty="0" err="1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Listening</a:t>
            </a:r>
            <a:r>
              <a:rPr lang="es-MX" altLang="ko-KR" sz="4000" b="1" dirty="0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altLang="ko-KR" sz="4000" b="1" dirty="0" err="1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s-MX" altLang="ko-KR" sz="4000" b="1" dirty="0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data </a:t>
            </a:r>
            <a:r>
              <a:rPr lang="es-MX" altLang="ko-KR" sz="4000" b="1" dirty="0" err="1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</a:t>
            </a:r>
            <a:endParaRPr lang="es-MX" altLang="ko-KR" sz="4000" b="1" dirty="0">
              <a:solidFill>
                <a:srgbClr val="0330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Gráfico 31">
            <a:extLst>
              <a:ext uri="{FF2B5EF4-FFF2-40B4-BE49-F238E27FC236}">
                <a16:creationId xmlns:a16="http://schemas.microsoft.com/office/drawing/2014/main" id="{E9ABE2D6-2434-9146-899F-836F6934E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72336" y="1170160"/>
            <a:ext cx="736600" cy="165100"/>
          </a:xfrm>
          <a:prstGeom prst="rect">
            <a:avLst/>
          </a:prstGeom>
        </p:spPr>
      </p:pic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D2CEC12F-9C2D-6848-BB91-F69DF3FA1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6A776-E82A-DB4C-BEC6-9E86C7D9FDA4}" type="slidenum">
              <a:rPr lang="es-MX" smtClean="0"/>
              <a:pPr/>
              <a:t>4</a:t>
            </a:fld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Gráfico 118">
            <a:extLst>
              <a:ext uri="{FF2B5EF4-FFF2-40B4-BE49-F238E27FC236}">
                <a16:creationId xmlns:a16="http://schemas.microsoft.com/office/drawing/2014/main" id="{739A8E9D-68E4-8149-B190-F1498EAD923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190" y="4093494"/>
            <a:ext cx="832642" cy="832642"/>
          </a:xfrm>
          <a:prstGeom prst="rect">
            <a:avLst/>
          </a:prstGeom>
        </p:spPr>
      </p:pic>
      <p:grpSp>
        <p:nvGrpSpPr>
          <p:cNvPr id="40" name="Google Shape;10524;p79">
            <a:extLst>
              <a:ext uri="{FF2B5EF4-FFF2-40B4-BE49-F238E27FC236}">
                <a16:creationId xmlns:a16="http://schemas.microsoft.com/office/drawing/2014/main" id="{556607DF-7163-454A-B04A-F9D0D3B3083B}"/>
              </a:ext>
            </a:extLst>
          </p:cNvPr>
          <p:cNvGrpSpPr/>
          <p:nvPr/>
        </p:nvGrpSpPr>
        <p:grpSpPr>
          <a:xfrm>
            <a:off x="519071" y="3133867"/>
            <a:ext cx="1056236" cy="779355"/>
            <a:chOff x="5776798" y="3409778"/>
            <a:chExt cx="346379" cy="264518"/>
          </a:xfrm>
          <a:solidFill>
            <a:schemeClr val="bg1"/>
          </a:solidFill>
        </p:grpSpPr>
        <p:sp>
          <p:nvSpPr>
            <p:cNvPr id="41" name="Google Shape;10525;p79">
              <a:extLst>
                <a:ext uri="{FF2B5EF4-FFF2-40B4-BE49-F238E27FC236}">
                  <a16:creationId xmlns:a16="http://schemas.microsoft.com/office/drawing/2014/main" id="{AFB82F6C-43D9-2C41-B20B-6732F407F0A6}"/>
                </a:ext>
              </a:extLst>
            </p:cNvPr>
            <p:cNvSpPr/>
            <p:nvPr/>
          </p:nvSpPr>
          <p:spPr>
            <a:xfrm>
              <a:off x="5890104" y="3642055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lnTo>
                    <a:pt x="0" y="846"/>
                  </a:lnTo>
                  <a:cubicBezTo>
                    <a:pt x="0" y="929"/>
                    <a:pt x="71" y="1013"/>
                    <a:pt x="167" y="1013"/>
                  </a:cubicBezTo>
                  <a:cubicBezTo>
                    <a:pt x="250" y="1013"/>
                    <a:pt x="321" y="929"/>
                    <a:pt x="321" y="846"/>
                  </a:cubicBezTo>
                  <a:lnTo>
                    <a:pt x="321" y="143"/>
                  </a:lnTo>
                  <a:cubicBezTo>
                    <a:pt x="321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526;p79">
              <a:extLst>
                <a:ext uri="{FF2B5EF4-FFF2-40B4-BE49-F238E27FC236}">
                  <a16:creationId xmlns:a16="http://schemas.microsoft.com/office/drawing/2014/main" id="{B4723CA2-53A3-304C-869B-DB4F251B8C43}"/>
                </a:ext>
              </a:extLst>
            </p:cNvPr>
            <p:cNvSpPr/>
            <p:nvPr/>
          </p:nvSpPr>
          <p:spPr>
            <a:xfrm>
              <a:off x="5998094" y="3642055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846"/>
                  </a:lnTo>
                  <a:cubicBezTo>
                    <a:pt x="0" y="929"/>
                    <a:pt x="72" y="1013"/>
                    <a:pt x="167" y="1013"/>
                  </a:cubicBezTo>
                  <a:cubicBezTo>
                    <a:pt x="250" y="1013"/>
                    <a:pt x="322" y="929"/>
                    <a:pt x="322" y="846"/>
                  </a:cubicBezTo>
                  <a:lnTo>
                    <a:pt x="322" y="143"/>
                  </a:lnTo>
                  <a:cubicBezTo>
                    <a:pt x="310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527;p79">
              <a:extLst>
                <a:ext uri="{FF2B5EF4-FFF2-40B4-BE49-F238E27FC236}">
                  <a16:creationId xmlns:a16="http://schemas.microsoft.com/office/drawing/2014/main" id="{0C5C212D-5351-9242-9FDD-69144067503E}"/>
                </a:ext>
              </a:extLst>
            </p:cNvPr>
            <p:cNvSpPr/>
            <p:nvPr/>
          </p:nvSpPr>
          <p:spPr>
            <a:xfrm>
              <a:off x="5814673" y="3528367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67" y="322"/>
                  </a:cubicBezTo>
                  <a:cubicBezTo>
                    <a:pt x="346" y="322"/>
                    <a:pt x="870" y="358"/>
                    <a:pt x="1120" y="477"/>
                  </a:cubicBezTo>
                  <a:cubicBezTo>
                    <a:pt x="1144" y="489"/>
                    <a:pt x="1167" y="489"/>
                    <a:pt x="1191" y="489"/>
                  </a:cubicBezTo>
                  <a:cubicBezTo>
                    <a:pt x="1251" y="489"/>
                    <a:pt x="1310" y="453"/>
                    <a:pt x="1346" y="394"/>
                  </a:cubicBezTo>
                  <a:cubicBezTo>
                    <a:pt x="1358" y="322"/>
                    <a:pt x="1322" y="239"/>
                    <a:pt x="1251" y="191"/>
                  </a:cubicBezTo>
                  <a:cubicBezTo>
                    <a:pt x="882" y="13"/>
                    <a:pt x="191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0528;p79">
              <a:extLst>
                <a:ext uri="{FF2B5EF4-FFF2-40B4-BE49-F238E27FC236}">
                  <a16:creationId xmlns:a16="http://schemas.microsoft.com/office/drawing/2014/main" id="{158D341E-CB48-B949-9EB9-AF7B109C50AE}"/>
                </a:ext>
              </a:extLst>
            </p:cNvPr>
            <p:cNvSpPr/>
            <p:nvPr/>
          </p:nvSpPr>
          <p:spPr>
            <a:xfrm>
              <a:off x="5797995" y="3631074"/>
              <a:ext cx="10662" cy="42458"/>
            </a:xfrm>
            <a:custGeom>
              <a:avLst/>
              <a:gdLst/>
              <a:ahLst/>
              <a:cxnLst/>
              <a:rect l="l" t="t" r="r" b="b"/>
              <a:pathLst>
                <a:path w="335" h="1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1179"/>
                  </a:lnTo>
                  <a:cubicBezTo>
                    <a:pt x="1" y="1262"/>
                    <a:pt x="84" y="1334"/>
                    <a:pt x="167" y="1334"/>
                  </a:cubicBezTo>
                  <a:cubicBezTo>
                    <a:pt x="251" y="1334"/>
                    <a:pt x="334" y="1262"/>
                    <a:pt x="334" y="1179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solidFill>
                <a:schemeClr val="accent1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0529;p79">
              <a:extLst>
                <a:ext uri="{FF2B5EF4-FFF2-40B4-BE49-F238E27FC236}">
                  <a16:creationId xmlns:a16="http://schemas.microsoft.com/office/drawing/2014/main" id="{C86775F7-26A1-1345-AB5E-CC8EE08E3021}"/>
                </a:ext>
              </a:extLst>
            </p:cNvPr>
            <p:cNvSpPr/>
            <p:nvPr/>
          </p:nvSpPr>
          <p:spPr>
            <a:xfrm>
              <a:off x="5776798" y="3409778"/>
              <a:ext cx="346379" cy="264136"/>
            </a:xfrm>
            <a:custGeom>
              <a:avLst/>
              <a:gdLst/>
              <a:ahLst/>
              <a:cxnLst/>
              <a:rect l="l" t="t" r="r" b="b"/>
              <a:pathLst>
                <a:path w="10883" h="8299" extrusionOk="0">
                  <a:moveTo>
                    <a:pt x="9144" y="2512"/>
                  </a:moveTo>
                  <a:cubicBezTo>
                    <a:pt x="9418" y="2512"/>
                    <a:pt x="9656" y="2715"/>
                    <a:pt x="9656" y="2953"/>
                  </a:cubicBezTo>
                  <a:lnTo>
                    <a:pt x="9656" y="2977"/>
                  </a:lnTo>
                  <a:cubicBezTo>
                    <a:pt x="9501" y="2917"/>
                    <a:pt x="9335" y="2869"/>
                    <a:pt x="9144" y="2869"/>
                  </a:cubicBezTo>
                  <a:cubicBezTo>
                    <a:pt x="8965" y="2869"/>
                    <a:pt x="8787" y="2905"/>
                    <a:pt x="8620" y="2977"/>
                  </a:cubicBezTo>
                  <a:lnTo>
                    <a:pt x="8620" y="2953"/>
                  </a:lnTo>
                  <a:cubicBezTo>
                    <a:pt x="8620" y="2727"/>
                    <a:pt x="8858" y="2512"/>
                    <a:pt x="9144" y="2512"/>
                  </a:cubicBezTo>
                  <a:close/>
                  <a:moveTo>
                    <a:pt x="2869" y="3203"/>
                  </a:moveTo>
                  <a:lnTo>
                    <a:pt x="2869" y="3858"/>
                  </a:lnTo>
                  <a:cubicBezTo>
                    <a:pt x="2869" y="3965"/>
                    <a:pt x="2846" y="4060"/>
                    <a:pt x="2798" y="4167"/>
                  </a:cubicBezTo>
                  <a:lnTo>
                    <a:pt x="2727" y="4334"/>
                  </a:lnTo>
                  <a:cubicBezTo>
                    <a:pt x="2715" y="4346"/>
                    <a:pt x="2715" y="4382"/>
                    <a:pt x="2715" y="4405"/>
                  </a:cubicBezTo>
                  <a:lnTo>
                    <a:pt x="2715" y="4751"/>
                  </a:lnTo>
                  <a:cubicBezTo>
                    <a:pt x="2715" y="4989"/>
                    <a:pt x="2619" y="5191"/>
                    <a:pt x="2441" y="5358"/>
                  </a:cubicBezTo>
                  <a:cubicBezTo>
                    <a:pt x="2298" y="5525"/>
                    <a:pt x="2072" y="5596"/>
                    <a:pt x="1834" y="5596"/>
                  </a:cubicBezTo>
                  <a:cubicBezTo>
                    <a:pt x="1369" y="5584"/>
                    <a:pt x="1000" y="5179"/>
                    <a:pt x="1000" y="4703"/>
                  </a:cubicBezTo>
                  <a:lnTo>
                    <a:pt x="1000" y="4405"/>
                  </a:lnTo>
                  <a:cubicBezTo>
                    <a:pt x="1000" y="4382"/>
                    <a:pt x="1000" y="4358"/>
                    <a:pt x="988" y="4334"/>
                  </a:cubicBezTo>
                  <a:lnTo>
                    <a:pt x="881" y="4143"/>
                  </a:lnTo>
                  <a:cubicBezTo>
                    <a:pt x="845" y="4060"/>
                    <a:pt x="822" y="3989"/>
                    <a:pt x="822" y="3905"/>
                  </a:cubicBezTo>
                  <a:lnTo>
                    <a:pt x="822" y="3882"/>
                  </a:lnTo>
                  <a:cubicBezTo>
                    <a:pt x="822" y="3501"/>
                    <a:pt x="1131" y="3203"/>
                    <a:pt x="1500" y="3203"/>
                  </a:cubicBezTo>
                  <a:close/>
                  <a:moveTo>
                    <a:pt x="9144" y="3215"/>
                  </a:moveTo>
                  <a:cubicBezTo>
                    <a:pt x="9704" y="3215"/>
                    <a:pt x="10168" y="3679"/>
                    <a:pt x="10168" y="4239"/>
                  </a:cubicBezTo>
                  <a:cubicBezTo>
                    <a:pt x="10168" y="4346"/>
                    <a:pt x="10156" y="4465"/>
                    <a:pt x="10108" y="4572"/>
                  </a:cubicBezTo>
                  <a:cubicBezTo>
                    <a:pt x="9656" y="4108"/>
                    <a:pt x="8870" y="3929"/>
                    <a:pt x="8823" y="3929"/>
                  </a:cubicBezTo>
                  <a:cubicBezTo>
                    <a:pt x="8814" y="3926"/>
                    <a:pt x="8804" y="3925"/>
                    <a:pt x="8794" y="3925"/>
                  </a:cubicBezTo>
                  <a:cubicBezTo>
                    <a:pt x="8763" y="3925"/>
                    <a:pt x="8727" y="3938"/>
                    <a:pt x="8692" y="3965"/>
                  </a:cubicBezTo>
                  <a:cubicBezTo>
                    <a:pt x="8644" y="3989"/>
                    <a:pt x="8632" y="4036"/>
                    <a:pt x="8632" y="4084"/>
                  </a:cubicBezTo>
                  <a:cubicBezTo>
                    <a:pt x="8632" y="4084"/>
                    <a:pt x="8632" y="4179"/>
                    <a:pt x="8513" y="4298"/>
                  </a:cubicBezTo>
                  <a:cubicBezTo>
                    <a:pt x="8453" y="4358"/>
                    <a:pt x="8453" y="4465"/>
                    <a:pt x="8513" y="4524"/>
                  </a:cubicBezTo>
                  <a:cubicBezTo>
                    <a:pt x="8543" y="4554"/>
                    <a:pt x="8584" y="4569"/>
                    <a:pt x="8626" y="4569"/>
                  </a:cubicBezTo>
                  <a:cubicBezTo>
                    <a:pt x="8668" y="4569"/>
                    <a:pt x="8709" y="4554"/>
                    <a:pt x="8739" y="4524"/>
                  </a:cubicBezTo>
                  <a:cubicBezTo>
                    <a:pt x="8823" y="4441"/>
                    <a:pt x="8882" y="4346"/>
                    <a:pt x="8918" y="4274"/>
                  </a:cubicBezTo>
                  <a:cubicBezTo>
                    <a:pt x="9180" y="4346"/>
                    <a:pt x="9739" y="4560"/>
                    <a:pt x="9989" y="4894"/>
                  </a:cubicBezTo>
                  <a:cubicBezTo>
                    <a:pt x="9906" y="5298"/>
                    <a:pt x="9573" y="5596"/>
                    <a:pt x="9144" y="5596"/>
                  </a:cubicBezTo>
                  <a:cubicBezTo>
                    <a:pt x="8704" y="5596"/>
                    <a:pt x="8334" y="5275"/>
                    <a:pt x="8287" y="4834"/>
                  </a:cubicBezTo>
                  <a:cubicBezTo>
                    <a:pt x="8287" y="4810"/>
                    <a:pt x="8275" y="4798"/>
                    <a:pt x="8263" y="4774"/>
                  </a:cubicBezTo>
                  <a:cubicBezTo>
                    <a:pt x="8156" y="4620"/>
                    <a:pt x="8108" y="4441"/>
                    <a:pt x="8108" y="4239"/>
                  </a:cubicBezTo>
                  <a:cubicBezTo>
                    <a:pt x="8108" y="3679"/>
                    <a:pt x="8573" y="3215"/>
                    <a:pt x="9144" y="3215"/>
                  </a:cubicBezTo>
                  <a:close/>
                  <a:moveTo>
                    <a:pt x="5441" y="298"/>
                  </a:moveTo>
                  <a:cubicBezTo>
                    <a:pt x="6013" y="298"/>
                    <a:pt x="6489" y="488"/>
                    <a:pt x="6858" y="845"/>
                  </a:cubicBezTo>
                  <a:cubicBezTo>
                    <a:pt x="7227" y="1226"/>
                    <a:pt x="7453" y="1738"/>
                    <a:pt x="7501" y="2369"/>
                  </a:cubicBezTo>
                  <a:cubicBezTo>
                    <a:pt x="7620" y="4060"/>
                    <a:pt x="7763" y="5001"/>
                    <a:pt x="7822" y="5334"/>
                  </a:cubicBezTo>
                  <a:lnTo>
                    <a:pt x="7822" y="5346"/>
                  </a:lnTo>
                  <a:cubicBezTo>
                    <a:pt x="7632" y="5453"/>
                    <a:pt x="7310" y="5632"/>
                    <a:pt x="6787" y="5763"/>
                  </a:cubicBezTo>
                  <a:lnTo>
                    <a:pt x="6525" y="5644"/>
                  </a:lnTo>
                  <a:cubicBezTo>
                    <a:pt x="6453" y="5608"/>
                    <a:pt x="6418" y="5548"/>
                    <a:pt x="6418" y="5477"/>
                  </a:cubicBezTo>
                  <a:lnTo>
                    <a:pt x="6418" y="4929"/>
                  </a:lnTo>
                  <a:cubicBezTo>
                    <a:pt x="6918" y="4596"/>
                    <a:pt x="7263" y="4024"/>
                    <a:pt x="7263" y="3370"/>
                  </a:cubicBezTo>
                  <a:lnTo>
                    <a:pt x="7263" y="3072"/>
                  </a:lnTo>
                  <a:cubicBezTo>
                    <a:pt x="7263" y="2869"/>
                    <a:pt x="7180" y="2691"/>
                    <a:pt x="7037" y="2560"/>
                  </a:cubicBezTo>
                  <a:cubicBezTo>
                    <a:pt x="6727" y="2274"/>
                    <a:pt x="6001" y="1798"/>
                    <a:pt x="4751" y="1667"/>
                  </a:cubicBezTo>
                  <a:cubicBezTo>
                    <a:pt x="4744" y="1666"/>
                    <a:pt x="4737" y="1666"/>
                    <a:pt x="4730" y="1666"/>
                  </a:cubicBezTo>
                  <a:cubicBezTo>
                    <a:pt x="4645" y="1666"/>
                    <a:pt x="4583" y="1733"/>
                    <a:pt x="4572" y="1822"/>
                  </a:cubicBezTo>
                  <a:cubicBezTo>
                    <a:pt x="4548" y="1905"/>
                    <a:pt x="4632" y="1977"/>
                    <a:pt x="4715" y="2000"/>
                  </a:cubicBezTo>
                  <a:cubicBezTo>
                    <a:pt x="5882" y="2119"/>
                    <a:pt x="6537" y="2548"/>
                    <a:pt x="6834" y="2798"/>
                  </a:cubicBezTo>
                  <a:cubicBezTo>
                    <a:pt x="6906" y="2858"/>
                    <a:pt x="6953" y="2965"/>
                    <a:pt x="6953" y="3072"/>
                  </a:cubicBezTo>
                  <a:lnTo>
                    <a:pt x="6953" y="3370"/>
                  </a:lnTo>
                  <a:cubicBezTo>
                    <a:pt x="6953" y="4215"/>
                    <a:pt x="6263" y="4894"/>
                    <a:pt x="5417" y="4894"/>
                  </a:cubicBezTo>
                  <a:cubicBezTo>
                    <a:pt x="4572" y="4894"/>
                    <a:pt x="3881" y="4215"/>
                    <a:pt x="3881" y="3370"/>
                  </a:cubicBezTo>
                  <a:lnTo>
                    <a:pt x="3881" y="3227"/>
                  </a:lnTo>
                  <a:cubicBezTo>
                    <a:pt x="3881" y="3167"/>
                    <a:pt x="3917" y="3108"/>
                    <a:pt x="3977" y="3084"/>
                  </a:cubicBezTo>
                  <a:cubicBezTo>
                    <a:pt x="4167" y="2965"/>
                    <a:pt x="4429" y="2750"/>
                    <a:pt x="4548" y="2393"/>
                  </a:cubicBezTo>
                  <a:cubicBezTo>
                    <a:pt x="4584" y="2310"/>
                    <a:pt x="4536" y="2215"/>
                    <a:pt x="4453" y="2203"/>
                  </a:cubicBezTo>
                  <a:cubicBezTo>
                    <a:pt x="4434" y="2198"/>
                    <a:pt x="4415" y="2196"/>
                    <a:pt x="4398" y="2196"/>
                  </a:cubicBezTo>
                  <a:cubicBezTo>
                    <a:pt x="4327" y="2196"/>
                    <a:pt x="4270" y="2234"/>
                    <a:pt x="4251" y="2310"/>
                  </a:cubicBezTo>
                  <a:cubicBezTo>
                    <a:pt x="4167" y="2572"/>
                    <a:pt x="3977" y="2727"/>
                    <a:pt x="3822" y="2810"/>
                  </a:cubicBezTo>
                  <a:cubicBezTo>
                    <a:pt x="3679" y="2905"/>
                    <a:pt x="3572" y="3072"/>
                    <a:pt x="3572" y="3227"/>
                  </a:cubicBezTo>
                  <a:lnTo>
                    <a:pt x="3572" y="3370"/>
                  </a:lnTo>
                  <a:cubicBezTo>
                    <a:pt x="3572" y="4024"/>
                    <a:pt x="3917" y="4584"/>
                    <a:pt x="4417" y="4929"/>
                  </a:cubicBezTo>
                  <a:lnTo>
                    <a:pt x="4417" y="5477"/>
                  </a:lnTo>
                  <a:cubicBezTo>
                    <a:pt x="4417" y="5548"/>
                    <a:pt x="4370" y="5608"/>
                    <a:pt x="4310" y="5644"/>
                  </a:cubicBezTo>
                  <a:lnTo>
                    <a:pt x="4048" y="5763"/>
                  </a:lnTo>
                  <a:cubicBezTo>
                    <a:pt x="3536" y="5632"/>
                    <a:pt x="3215" y="5453"/>
                    <a:pt x="3060" y="5346"/>
                  </a:cubicBezTo>
                  <a:lnTo>
                    <a:pt x="3060" y="5334"/>
                  </a:lnTo>
                  <a:cubicBezTo>
                    <a:pt x="3131" y="5001"/>
                    <a:pt x="3262" y="4060"/>
                    <a:pt x="3393" y="2369"/>
                  </a:cubicBezTo>
                  <a:cubicBezTo>
                    <a:pt x="3441" y="1738"/>
                    <a:pt x="3655" y="1226"/>
                    <a:pt x="4036" y="845"/>
                  </a:cubicBezTo>
                  <a:cubicBezTo>
                    <a:pt x="4393" y="488"/>
                    <a:pt x="4882" y="298"/>
                    <a:pt x="5441" y="298"/>
                  </a:cubicBezTo>
                  <a:close/>
                  <a:moveTo>
                    <a:pt x="2750" y="5465"/>
                  </a:moveTo>
                  <a:cubicBezTo>
                    <a:pt x="2786" y="5501"/>
                    <a:pt x="2810" y="5572"/>
                    <a:pt x="2869" y="5596"/>
                  </a:cubicBezTo>
                  <a:cubicBezTo>
                    <a:pt x="3000" y="5691"/>
                    <a:pt x="3239" y="5822"/>
                    <a:pt x="3584" y="5941"/>
                  </a:cubicBezTo>
                  <a:lnTo>
                    <a:pt x="3155" y="6144"/>
                  </a:lnTo>
                  <a:lnTo>
                    <a:pt x="2655" y="6001"/>
                  </a:lnTo>
                  <a:cubicBezTo>
                    <a:pt x="2512" y="5953"/>
                    <a:pt x="2512" y="5953"/>
                    <a:pt x="2512" y="5906"/>
                  </a:cubicBezTo>
                  <a:lnTo>
                    <a:pt x="2512" y="5691"/>
                  </a:lnTo>
                  <a:cubicBezTo>
                    <a:pt x="2572" y="5656"/>
                    <a:pt x="2619" y="5608"/>
                    <a:pt x="2667" y="5572"/>
                  </a:cubicBezTo>
                  <a:cubicBezTo>
                    <a:pt x="2691" y="5536"/>
                    <a:pt x="2727" y="5513"/>
                    <a:pt x="2750" y="5465"/>
                  </a:cubicBezTo>
                  <a:close/>
                  <a:moveTo>
                    <a:pt x="8096" y="5239"/>
                  </a:moveTo>
                  <a:cubicBezTo>
                    <a:pt x="8180" y="5417"/>
                    <a:pt x="8323" y="5572"/>
                    <a:pt x="8477" y="5691"/>
                  </a:cubicBezTo>
                  <a:lnTo>
                    <a:pt x="8477" y="6025"/>
                  </a:lnTo>
                  <a:lnTo>
                    <a:pt x="8489" y="6025"/>
                  </a:lnTo>
                  <a:lnTo>
                    <a:pt x="7977" y="6287"/>
                  </a:lnTo>
                  <a:cubicBezTo>
                    <a:pt x="7977" y="6287"/>
                    <a:pt x="7965" y="6287"/>
                    <a:pt x="7965" y="6263"/>
                  </a:cubicBezTo>
                  <a:lnTo>
                    <a:pt x="7227" y="5941"/>
                  </a:lnTo>
                  <a:cubicBezTo>
                    <a:pt x="7596" y="5822"/>
                    <a:pt x="7822" y="5667"/>
                    <a:pt x="7942" y="5596"/>
                  </a:cubicBezTo>
                  <a:cubicBezTo>
                    <a:pt x="8049" y="5525"/>
                    <a:pt x="8108" y="5406"/>
                    <a:pt x="8096" y="5275"/>
                  </a:cubicBezTo>
                  <a:lnTo>
                    <a:pt x="8096" y="5239"/>
                  </a:lnTo>
                  <a:close/>
                  <a:moveTo>
                    <a:pt x="2203" y="5870"/>
                  </a:moveTo>
                  <a:lnTo>
                    <a:pt x="2203" y="5929"/>
                  </a:lnTo>
                  <a:cubicBezTo>
                    <a:pt x="2203" y="5953"/>
                    <a:pt x="2203" y="5989"/>
                    <a:pt x="2215" y="6013"/>
                  </a:cubicBezTo>
                  <a:lnTo>
                    <a:pt x="1857" y="6370"/>
                  </a:lnTo>
                  <a:lnTo>
                    <a:pt x="1500" y="6013"/>
                  </a:lnTo>
                  <a:cubicBezTo>
                    <a:pt x="1512" y="5989"/>
                    <a:pt x="1512" y="5953"/>
                    <a:pt x="1512" y="5929"/>
                  </a:cubicBezTo>
                  <a:lnTo>
                    <a:pt x="1512" y="5870"/>
                  </a:lnTo>
                  <a:cubicBezTo>
                    <a:pt x="1619" y="5894"/>
                    <a:pt x="1726" y="5929"/>
                    <a:pt x="1834" y="5929"/>
                  </a:cubicBezTo>
                  <a:lnTo>
                    <a:pt x="1857" y="5929"/>
                  </a:lnTo>
                  <a:cubicBezTo>
                    <a:pt x="1976" y="5929"/>
                    <a:pt x="2096" y="5906"/>
                    <a:pt x="2203" y="5870"/>
                  </a:cubicBezTo>
                  <a:close/>
                  <a:moveTo>
                    <a:pt x="9525" y="5882"/>
                  </a:moveTo>
                  <a:lnTo>
                    <a:pt x="9525" y="6048"/>
                  </a:lnTo>
                  <a:cubicBezTo>
                    <a:pt x="9525" y="6108"/>
                    <a:pt x="9537" y="6144"/>
                    <a:pt x="9573" y="6191"/>
                  </a:cubicBezTo>
                  <a:lnTo>
                    <a:pt x="9394" y="6322"/>
                  </a:lnTo>
                  <a:cubicBezTo>
                    <a:pt x="9323" y="6394"/>
                    <a:pt x="9236" y="6429"/>
                    <a:pt x="9151" y="6429"/>
                  </a:cubicBezTo>
                  <a:cubicBezTo>
                    <a:pt x="9067" y="6429"/>
                    <a:pt x="8983" y="6394"/>
                    <a:pt x="8918" y="6322"/>
                  </a:cubicBezTo>
                  <a:lnTo>
                    <a:pt x="8763" y="6191"/>
                  </a:lnTo>
                  <a:cubicBezTo>
                    <a:pt x="8799" y="6144"/>
                    <a:pt x="8811" y="6084"/>
                    <a:pt x="8811" y="6048"/>
                  </a:cubicBezTo>
                  <a:lnTo>
                    <a:pt x="8811" y="5882"/>
                  </a:lnTo>
                  <a:cubicBezTo>
                    <a:pt x="8918" y="5906"/>
                    <a:pt x="9037" y="5941"/>
                    <a:pt x="9168" y="5941"/>
                  </a:cubicBezTo>
                  <a:cubicBezTo>
                    <a:pt x="9287" y="5941"/>
                    <a:pt x="9406" y="5929"/>
                    <a:pt x="9525" y="5882"/>
                  </a:cubicBezTo>
                  <a:close/>
                  <a:moveTo>
                    <a:pt x="6096" y="5096"/>
                  </a:moveTo>
                  <a:lnTo>
                    <a:pt x="6096" y="5477"/>
                  </a:lnTo>
                  <a:cubicBezTo>
                    <a:pt x="6096" y="5667"/>
                    <a:pt x="6215" y="5846"/>
                    <a:pt x="6394" y="5941"/>
                  </a:cubicBezTo>
                  <a:lnTo>
                    <a:pt x="6632" y="6048"/>
                  </a:lnTo>
                  <a:cubicBezTo>
                    <a:pt x="6406" y="6489"/>
                    <a:pt x="5941" y="6787"/>
                    <a:pt x="5417" y="6787"/>
                  </a:cubicBezTo>
                  <a:cubicBezTo>
                    <a:pt x="4894" y="6787"/>
                    <a:pt x="4441" y="6501"/>
                    <a:pt x="4203" y="6048"/>
                  </a:cubicBezTo>
                  <a:lnTo>
                    <a:pt x="4441" y="5941"/>
                  </a:lnTo>
                  <a:cubicBezTo>
                    <a:pt x="4620" y="5870"/>
                    <a:pt x="4739" y="5691"/>
                    <a:pt x="4739" y="5477"/>
                  </a:cubicBezTo>
                  <a:lnTo>
                    <a:pt x="4739" y="5096"/>
                  </a:lnTo>
                  <a:cubicBezTo>
                    <a:pt x="4941" y="5179"/>
                    <a:pt x="5179" y="5227"/>
                    <a:pt x="5417" y="5227"/>
                  </a:cubicBezTo>
                  <a:cubicBezTo>
                    <a:pt x="5656" y="5227"/>
                    <a:pt x="5894" y="5179"/>
                    <a:pt x="6096" y="5096"/>
                  </a:cubicBezTo>
                  <a:close/>
                  <a:moveTo>
                    <a:pt x="5417" y="0"/>
                  </a:moveTo>
                  <a:cubicBezTo>
                    <a:pt x="4763" y="0"/>
                    <a:pt x="4215" y="226"/>
                    <a:pt x="3786" y="643"/>
                  </a:cubicBezTo>
                  <a:cubicBezTo>
                    <a:pt x="3346" y="1060"/>
                    <a:pt x="3096" y="1655"/>
                    <a:pt x="3048" y="2346"/>
                  </a:cubicBezTo>
                  <a:cubicBezTo>
                    <a:pt x="3036" y="2548"/>
                    <a:pt x="3024" y="2703"/>
                    <a:pt x="3012" y="2881"/>
                  </a:cubicBezTo>
                  <a:lnTo>
                    <a:pt x="1524" y="2881"/>
                  </a:lnTo>
                  <a:cubicBezTo>
                    <a:pt x="964" y="2881"/>
                    <a:pt x="512" y="3334"/>
                    <a:pt x="512" y="3893"/>
                  </a:cubicBezTo>
                  <a:lnTo>
                    <a:pt x="512" y="3917"/>
                  </a:lnTo>
                  <a:cubicBezTo>
                    <a:pt x="512" y="4048"/>
                    <a:pt x="536" y="4167"/>
                    <a:pt x="595" y="4286"/>
                  </a:cubicBezTo>
                  <a:lnTo>
                    <a:pt x="667" y="4453"/>
                  </a:lnTo>
                  <a:lnTo>
                    <a:pt x="667" y="4703"/>
                  </a:lnTo>
                  <a:cubicBezTo>
                    <a:pt x="667" y="5120"/>
                    <a:pt x="881" y="5477"/>
                    <a:pt x="1179" y="5703"/>
                  </a:cubicBezTo>
                  <a:lnTo>
                    <a:pt x="1179" y="5929"/>
                  </a:lnTo>
                  <a:cubicBezTo>
                    <a:pt x="1179" y="5953"/>
                    <a:pt x="1167" y="5989"/>
                    <a:pt x="1131" y="5989"/>
                  </a:cubicBezTo>
                  <a:lnTo>
                    <a:pt x="476" y="6179"/>
                  </a:lnTo>
                  <a:cubicBezTo>
                    <a:pt x="191" y="6251"/>
                    <a:pt x="0" y="6513"/>
                    <a:pt x="0" y="6810"/>
                  </a:cubicBezTo>
                  <a:lnTo>
                    <a:pt x="0" y="8120"/>
                  </a:lnTo>
                  <a:cubicBezTo>
                    <a:pt x="0" y="8215"/>
                    <a:pt x="71" y="8287"/>
                    <a:pt x="167" y="8287"/>
                  </a:cubicBezTo>
                  <a:cubicBezTo>
                    <a:pt x="250" y="8287"/>
                    <a:pt x="333" y="8215"/>
                    <a:pt x="333" y="8120"/>
                  </a:cubicBezTo>
                  <a:lnTo>
                    <a:pt x="333" y="6810"/>
                  </a:lnTo>
                  <a:cubicBezTo>
                    <a:pt x="333" y="6668"/>
                    <a:pt x="429" y="6513"/>
                    <a:pt x="583" y="6477"/>
                  </a:cubicBezTo>
                  <a:lnTo>
                    <a:pt x="1238" y="6287"/>
                  </a:lnTo>
                  <a:cubicBezTo>
                    <a:pt x="1262" y="6287"/>
                    <a:pt x="1286" y="6263"/>
                    <a:pt x="1310" y="6251"/>
                  </a:cubicBezTo>
                  <a:lnTo>
                    <a:pt x="1715" y="6656"/>
                  </a:lnTo>
                  <a:lnTo>
                    <a:pt x="1715" y="8108"/>
                  </a:lnTo>
                  <a:cubicBezTo>
                    <a:pt x="1715" y="8203"/>
                    <a:pt x="1786" y="8275"/>
                    <a:pt x="1881" y="8275"/>
                  </a:cubicBezTo>
                  <a:cubicBezTo>
                    <a:pt x="1965" y="8275"/>
                    <a:pt x="2036" y="8203"/>
                    <a:pt x="2036" y="8108"/>
                  </a:cubicBezTo>
                  <a:lnTo>
                    <a:pt x="2036" y="6656"/>
                  </a:lnTo>
                  <a:lnTo>
                    <a:pt x="2441" y="6251"/>
                  </a:lnTo>
                  <a:cubicBezTo>
                    <a:pt x="2500" y="6287"/>
                    <a:pt x="2548" y="6298"/>
                    <a:pt x="2596" y="6310"/>
                  </a:cubicBezTo>
                  <a:lnTo>
                    <a:pt x="2750" y="6358"/>
                  </a:lnTo>
                  <a:cubicBezTo>
                    <a:pt x="2536" y="6501"/>
                    <a:pt x="2393" y="6751"/>
                    <a:pt x="2393" y="7037"/>
                  </a:cubicBezTo>
                  <a:lnTo>
                    <a:pt x="2393" y="8120"/>
                  </a:lnTo>
                  <a:cubicBezTo>
                    <a:pt x="2393" y="8215"/>
                    <a:pt x="2465" y="8287"/>
                    <a:pt x="2560" y="8287"/>
                  </a:cubicBezTo>
                  <a:cubicBezTo>
                    <a:pt x="2643" y="8287"/>
                    <a:pt x="2727" y="8215"/>
                    <a:pt x="2727" y="8120"/>
                  </a:cubicBezTo>
                  <a:lnTo>
                    <a:pt x="2727" y="7037"/>
                  </a:lnTo>
                  <a:cubicBezTo>
                    <a:pt x="2727" y="6834"/>
                    <a:pt x="2846" y="6656"/>
                    <a:pt x="3036" y="6560"/>
                  </a:cubicBezTo>
                  <a:lnTo>
                    <a:pt x="3941" y="6156"/>
                  </a:lnTo>
                  <a:cubicBezTo>
                    <a:pt x="4227" y="6727"/>
                    <a:pt x="4810" y="7096"/>
                    <a:pt x="5441" y="7096"/>
                  </a:cubicBezTo>
                  <a:cubicBezTo>
                    <a:pt x="6084" y="7096"/>
                    <a:pt x="6668" y="6739"/>
                    <a:pt x="6953" y="6156"/>
                  </a:cubicBezTo>
                  <a:lnTo>
                    <a:pt x="7858" y="6560"/>
                  </a:lnTo>
                  <a:cubicBezTo>
                    <a:pt x="8049" y="6656"/>
                    <a:pt x="8168" y="6834"/>
                    <a:pt x="8168" y="7037"/>
                  </a:cubicBezTo>
                  <a:lnTo>
                    <a:pt x="8168" y="8120"/>
                  </a:lnTo>
                  <a:cubicBezTo>
                    <a:pt x="8168" y="8215"/>
                    <a:pt x="8239" y="8287"/>
                    <a:pt x="8334" y="8287"/>
                  </a:cubicBezTo>
                  <a:cubicBezTo>
                    <a:pt x="8418" y="8287"/>
                    <a:pt x="8501" y="8215"/>
                    <a:pt x="8501" y="8120"/>
                  </a:cubicBezTo>
                  <a:lnTo>
                    <a:pt x="8501" y="7037"/>
                  </a:lnTo>
                  <a:cubicBezTo>
                    <a:pt x="8501" y="6834"/>
                    <a:pt x="8418" y="6656"/>
                    <a:pt x="8299" y="6501"/>
                  </a:cubicBezTo>
                  <a:lnTo>
                    <a:pt x="8537" y="6382"/>
                  </a:lnTo>
                  <a:lnTo>
                    <a:pt x="8715" y="6560"/>
                  </a:lnTo>
                  <a:cubicBezTo>
                    <a:pt x="8858" y="6679"/>
                    <a:pt x="9013" y="6739"/>
                    <a:pt x="9180" y="6739"/>
                  </a:cubicBezTo>
                  <a:cubicBezTo>
                    <a:pt x="9346" y="6739"/>
                    <a:pt x="9513" y="6679"/>
                    <a:pt x="9644" y="6560"/>
                  </a:cubicBezTo>
                  <a:lnTo>
                    <a:pt x="9823" y="6382"/>
                  </a:lnTo>
                  <a:lnTo>
                    <a:pt x="10358" y="6656"/>
                  </a:lnTo>
                  <a:cubicBezTo>
                    <a:pt x="10478" y="6715"/>
                    <a:pt x="10549" y="6834"/>
                    <a:pt x="10549" y="6965"/>
                  </a:cubicBezTo>
                  <a:lnTo>
                    <a:pt x="10549" y="8144"/>
                  </a:lnTo>
                  <a:cubicBezTo>
                    <a:pt x="10549" y="8227"/>
                    <a:pt x="10620" y="8299"/>
                    <a:pt x="10716" y="8299"/>
                  </a:cubicBezTo>
                  <a:cubicBezTo>
                    <a:pt x="10799" y="8299"/>
                    <a:pt x="10882" y="8227"/>
                    <a:pt x="10882" y="8144"/>
                  </a:cubicBezTo>
                  <a:lnTo>
                    <a:pt x="10882" y="6965"/>
                  </a:lnTo>
                  <a:cubicBezTo>
                    <a:pt x="10823" y="6703"/>
                    <a:pt x="10692" y="6477"/>
                    <a:pt x="10466" y="6358"/>
                  </a:cubicBezTo>
                  <a:lnTo>
                    <a:pt x="9823" y="6025"/>
                  </a:lnTo>
                  <a:lnTo>
                    <a:pt x="9823" y="6013"/>
                  </a:lnTo>
                  <a:lnTo>
                    <a:pt x="9823" y="5691"/>
                  </a:lnTo>
                  <a:cubicBezTo>
                    <a:pt x="10097" y="5501"/>
                    <a:pt x="10275" y="5227"/>
                    <a:pt x="10311" y="4882"/>
                  </a:cubicBezTo>
                  <a:cubicBezTo>
                    <a:pt x="10430" y="4679"/>
                    <a:pt x="10489" y="4453"/>
                    <a:pt x="10489" y="4215"/>
                  </a:cubicBezTo>
                  <a:cubicBezTo>
                    <a:pt x="10489" y="3786"/>
                    <a:pt x="10287" y="3381"/>
                    <a:pt x="9954" y="3143"/>
                  </a:cubicBezTo>
                  <a:cubicBezTo>
                    <a:pt x="9977" y="3084"/>
                    <a:pt x="9989" y="3012"/>
                    <a:pt x="9989" y="2953"/>
                  </a:cubicBezTo>
                  <a:cubicBezTo>
                    <a:pt x="9989" y="2536"/>
                    <a:pt x="9620" y="2191"/>
                    <a:pt x="9156" y="2191"/>
                  </a:cubicBezTo>
                  <a:cubicBezTo>
                    <a:pt x="8692" y="2191"/>
                    <a:pt x="8323" y="2524"/>
                    <a:pt x="8323" y="2953"/>
                  </a:cubicBezTo>
                  <a:cubicBezTo>
                    <a:pt x="8323" y="3024"/>
                    <a:pt x="8334" y="3084"/>
                    <a:pt x="8346" y="3143"/>
                  </a:cubicBezTo>
                  <a:cubicBezTo>
                    <a:pt x="8156" y="3286"/>
                    <a:pt x="8013" y="3477"/>
                    <a:pt x="7906" y="3715"/>
                  </a:cubicBezTo>
                  <a:cubicBezTo>
                    <a:pt x="7858" y="3334"/>
                    <a:pt x="7834" y="2869"/>
                    <a:pt x="7787" y="2346"/>
                  </a:cubicBezTo>
                  <a:cubicBezTo>
                    <a:pt x="7739" y="1655"/>
                    <a:pt x="7489" y="1060"/>
                    <a:pt x="7060" y="643"/>
                  </a:cubicBezTo>
                  <a:cubicBezTo>
                    <a:pt x="6644" y="226"/>
                    <a:pt x="6072" y="0"/>
                    <a:pt x="5417" y="0"/>
                  </a:cubicBezTo>
                  <a:close/>
                </a:path>
              </a:pathLst>
            </a:custGeom>
            <a:grpFill/>
            <a:ln>
              <a:solidFill>
                <a:schemeClr val="accent1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530;p79">
              <a:extLst>
                <a:ext uri="{FF2B5EF4-FFF2-40B4-BE49-F238E27FC236}">
                  <a16:creationId xmlns:a16="http://schemas.microsoft.com/office/drawing/2014/main" id="{2BA63215-E54B-324F-8386-C74D5E7C10E0}"/>
                </a:ext>
              </a:extLst>
            </p:cNvPr>
            <p:cNvSpPr/>
            <p:nvPr/>
          </p:nvSpPr>
          <p:spPr>
            <a:xfrm>
              <a:off x="6089408" y="3637503"/>
              <a:ext cx="10662" cy="36029"/>
            </a:xfrm>
            <a:custGeom>
              <a:avLst/>
              <a:gdLst/>
              <a:ahLst/>
              <a:cxnLst/>
              <a:rect l="l" t="t" r="r" b="b"/>
              <a:pathLst>
                <a:path w="335" h="1132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977"/>
                  </a:lnTo>
                  <a:cubicBezTo>
                    <a:pt x="1" y="1060"/>
                    <a:pt x="72" y="1132"/>
                    <a:pt x="167" y="1132"/>
                  </a:cubicBezTo>
                  <a:cubicBezTo>
                    <a:pt x="251" y="1132"/>
                    <a:pt x="322" y="1060"/>
                    <a:pt x="322" y="977"/>
                  </a:cubicBezTo>
                  <a:lnTo>
                    <a:pt x="322" y="167"/>
                  </a:lnTo>
                  <a:cubicBezTo>
                    <a:pt x="334" y="84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solidFill>
                <a:schemeClr val="accent1">
                  <a:lumMod val="5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7" name="Gráfico 9">
            <a:extLst>
              <a:ext uri="{FF2B5EF4-FFF2-40B4-BE49-F238E27FC236}">
                <a16:creationId xmlns:a16="http://schemas.microsoft.com/office/drawing/2014/main" id="{6C2CF93E-DA15-5243-96A0-6F9C13A129D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2869" y="4152510"/>
            <a:ext cx="758594" cy="758594"/>
          </a:xfrm>
          <a:prstGeom prst="rect">
            <a:avLst/>
          </a:prstGeom>
        </p:spPr>
      </p:pic>
      <p:pic>
        <p:nvPicPr>
          <p:cNvPr id="48" name="Gráfico 85">
            <a:extLst>
              <a:ext uri="{FF2B5EF4-FFF2-40B4-BE49-F238E27FC236}">
                <a16:creationId xmlns:a16="http://schemas.microsoft.com/office/drawing/2014/main" id="{D1D4616D-EEB7-8548-94D7-C73E869A0A90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37899" y="5125655"/>
            <a:ext cx="1092852" cy="65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49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A286E1B-7234-4B05-B8D5-A3448AF98CAB}"/>
              </a:ext>
            </a:extLst>
          </p:cNvPr>
          <p:cNvSpPr txBox="1"/>
          <p:nvPr/>
        </p:nvSpPr>
        <p:spPr>
          <a:xfrm>
            <a:off x="6192253" y="2103535"/>
            <a:ext cx="5821947" cy="409342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consider that it is essential to correctly communicate Mexican-SNA to users, </a:t>
            </a:r>
            <a:r>
              <a:rPr lang="en-US" sz="20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maintaining permanent contact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 several communication channels.</a:t>
            </a:r>
            <a:endParaRPr lang="es-MX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es-MX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During the dialogues, we include examples of data or statistical procedures in which </a:t>
            </a:r>
            <a:r>
              <a:rPr lang="en-US" sz="20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are reflected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we prepare presentations for the topics to be discussed.</a:t>
            </a:r>
            <a:endParaRPr lang="es-MX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es-MX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 Th" charset="0"/>
                <a:cs typeface="Arial" panose="020B0604020202020204" pitchFamily="34" charset="0"/>
              </a:rPr>
              <a:t>We serve the data users in a </a:t>
            </a:r>
            <a:r>
              <a:rPr lang="en-US" sz="20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personalized and regular way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 Th" charset="0"/>
                <a:cs typeface="Arial" panose="020B0604020202020204" pitchFamily="34" charset="0"/>
              </a:rPr>
              <a:t>, in suitable spaces (even virtual).</a:t>
            </a:r>
          </a:p>
        </p:txBody>
      </p:sp>
      <p:sp>
        <p:nvSpPr>
          <p:cNvPr id="31" name="Text Placeholder 1">
            <a:extLst>
              <a:ext uri="{FF2B5EF4-FFF2-40B4-BE49-F238E27FC236}">
                <a16:creationId xmlns:a16="http://schemas.microsoft.com/office/drawing/2014/main" id="{5A74E7E8-CFDC-D14C-84C8-A9F3DB0B05C0}"/>
              </a:ext>
            </a:extLst>
          </p:cNvPr>
          <p:cNvSpPr txBox="1">
            <a:spLocks/>
          </p:cNvSpPr>
          <p:nvPr/>
        </p:nvSpPr>
        <p:spPr>
          <a:xfrm>
            <a:off x="7005152" y="343937"/>
            <a:ext cx="472964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400" dirty="0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ko-KR" altLang="en-US" sz="2400" dirty="0">
              <a:solidFill>
                <a:srgbClr val="0330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Placeholder 1">
            <a:extLst>
              <a:ext uri="{FF2B5EF4-FFF2-40B4-BE49-F238E27FC236}">
                <a16:creationId xmlns:a16="http://schemas.microsoft.com/office/drawing/2014/main" id="{C91A69BC-CF39-C441-AF61-8C7664CB9541}"/>
              </a:ext>
            </a:extLst>
          </p:cNvPr>
          <p:cNvSpPr txBox="1">
            <a:spLocks/>
          </p:cNvSpPr>
          <p:nvPr/>
        </p:nvSpPr>
        <p:spPr>
          <a:xfrm>
            <a:off x="6979752" y="718452"/>
            <a:ext cx="475504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4000" b="1" dirty="0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Constant dialogue with data users</a:t>
            </a:r>
            <a:endParaRPr lang="es-MX" altLang="ko-KR" sz="4000" b="1" dirty="0">
              <a:solidFill>
                <a:srgbClr val="0330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Gráfico 32">
            <a:extLst>
              <a:ext uri="{FF2B5EF4-FFF2-40B4-BE49-F238E27FC236}">
                <a16:creationId xmlns:a16="http://schemas.microsoft.com/office/drawing/2014/main" id="{897DC83D-D430-E347-80B1-66EBC07A14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94368" y="1849831"/>
            <a:ext cx="736600" cy="165100"/>
          </a:xfrm>
          <a:prstGeom prst="rect">
            <a:avLst/>
          </a:prstGeom>
        </p:spPr>
      </p:pic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1824EDF4-5A54-BC48-AF09-2EEA74E06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6A776-E82A-DB4C-BEC6-9E86C7D9FDA4}" type="slidenum">
              <a:rPr lang="es-MX" smtClean="0"/>
              <a:pPr/>
              <a:t>5</a:t>
            </a:fld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Imagen 23"/>
          <p:cNvPicPr>
            <a:picLocks noChangeAspect="1" noChangeArrowheads="1"/>
          </p:cNvPicPr>
          <p:nvPr/>
        </p:nvPicPr>
        <p:blipFill rotWithShape="1">
          <a:blip r:embed="rId4" cstate="screen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4199739"/>
            <a:ext cx="6155824" cy="2658262"/>
          </a:xfrm>
          <a:prstGeom prst="rect">
            <a:avLst/>
          </a:prstGeom>
          <a:noFill/>
          <a:ln w="3810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Imagen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168" y="2115499"/>
            <a:ext cx="3117656" cy="1763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Imagen 26"/>
          <p:cNvPicPr>
            <a:picLocks noChangeAspect="1" noChangeArrowheads="1"/>
          </p:cNvPicPr>
          <p:nvPr/>
        </p:nvPicPr>
        <p:blipFill>
          <a:blip r:embed="rId6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25"/>
            <a:ext cx="6155824" cy="2109278"/>
          </a:xfrm>
          <a:prstGeom prst="rect">
            <a:avLst/>
          </a:prstGeom>
          <a:noFill/>
          <a:ln w="3810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Grupo 1"/>
          <p:cNvPicPr>
            <a:picLocks noChangeArrowheads="1"/>
          </p:cNvPicPr>
          <p:nvPr/>
        </p:nvPicPr>
        <p:blipFill rotWithShape="1">
          <a:blip r:embed="rId7" cstate="screen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090461"/>
            <a:ext cx="6155824" cy="2127578"/>
          </a:xfrm>
          <a:prstGeom prst="rect">
            <a:avLst/>
          </a:prstGeom>
          <a:noFill/>
          <a:ln w="38100">
            <a:solidFill>
              <a:srgbClr val="236BE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751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">
            <a:extLst>
              <a:ext uri="{FF2B5EF4-FFF2-40B4-BE49-F238E27FC236}">
                <a16:creationId xmlns:a16="http://schemas.microsoft.com/office/drawing/2014/main" id="{92A8C7C9-C333-C24A-A21B-04F12DDA2F29}"/>
              </a:ext>
            </a:extLst>
          </p:cNvPr>
          <p:cNvSpPr txBox="1">
            <a:spLocks/>
          </p:cNvSpPr>
          <p:nvPr/>
        </p:nvSpPr>
        <p:spPr>
          <a:xfrm>
            <a:off x="606109" y="90324"/>
            <a:ext cx="5430890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400" dirty="0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ko-KR" altLang="en-US" sz="2400" dirty="0">
              <a:solidFill>
                <a:srgbClr val="0330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Placeholder 1">
            <a:extLst>
              <a:ext uri="{FF2B5EF4-FFF2-40B4-BE49-F238E27FC236}">
                <a16:creationId xmlns:a16="http://schemas.microsoft.com/office/drawing/2014/main" id="{397A739C-FB5E-7041-97C2-E0D82DF13444}"/>
              </a:ext>
            </a:extLst>
          </p:cNvPr>
          <p:cNvSpPr txBox="1">
            <a:spLocks/>
          </p:cNvSpPr>
          <p:nvPr/>
        </p:nvSpPr>
        <p:spPr>
          <a:xfrm>
            <a:off x="102304" y="464839"/>
            <a:ext cx="6092019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3400" b="1" dirty="0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material and exposition are adapted depending on the User profile</a:t>
            </a:r>
          </a:p>
        </p:txBody>
      </p:sp>
      <p:pic>
        <p:nvPicPr>
          <p:cNvPr id="18" name="Gráfico 17">
            <a:extLst>
              <a:ext uri="{FF2B5EF4-FFF2-40B4-BE49-F238E27FC236}">
                <a16:creationId xmlns:a16="http://schemas.microsoft.com/office/drawing/2014/main" id="{5BC657A7-362B-174E-A730-8D3A9F27F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5325" y="2016937"/>
            <a:ext cx="736600" cy="165100"/>
          </a:xfrm>
          <a:prstGeom prst="rect">
            <a:avLst/>
          </a:prstGeom>
        </p:spPr>
      </p:pic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D3A3ADD-068B-C54F-8B2C-B9FB9B454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6A776-E82A-DB4C-BEC6-9E86C7D9FDA4}" type="slidenum">
              <a:rPr lang="es-MX" smtClean="0">
                <a:solidFill>
                  <a:schemeClr val="bg1"/>
                </a:solidFill>
              </a:rPr>
              <a:pPr/>
              <a:t>6</a:t>
            </a:fld>
            <a:endParaRPr lang="es-MX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16">
            <a:extLst>
              <a:ext uri="{FF2B5EF4-FFF2-40B4-BE49-F238E27FC236}">
                <a16:creationId xmlns:a16="http://schemas.microsoft.com/office/drawing/2014/main" id="{A16CE556-872D-0646-988C-3C0E5792A4C2}"/>
              </a:ext>
            </a:extLst>
          </p:cNvPr>
          <p:cNvSpPr txBox="1"/>
          <p:nvPr/>
        </p:nvSpPr>
        <p:spPr>
          <a:xfrm>
            <a:off x="1415450" y="4627365"/>
            <a:ext cx="4107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editable</a:t>
            </a:r>
            <a:endParaRPr lang="id-ID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8" name="Gráfico 77">
            <a:extLst>
              <a:ext uri="{FF2B5EF4-FFF2-40B4-BE49-F238E27FC236}">
                <a16:creationId xmlns:a16="http://schemas.microsoft.com/office/drawing/2014/main" id="{B4DEDF4F-1553-0A42-AFA9-ED4FBD8340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72053" y="398293"/>
            <a:ext cx="409190" cy="409190"/>
          </a:xfrm>
          <a:prstGeom prst="rect">
            <a:avLst/>
          </a:prstGeom>
        </p:spPr>
      </p:pic>
      <p:pic>
        <p:nvPicPr>
          <p:cNvPr id="2053" name="Imagen 19"/>
          <p:cNvPicPr>
            <a:picLocks noChangeAspect="1" noChangeArrowheads="1"/>
          </p:cNvPicPr>
          <p:nvPr/>
        </p:nvPicPr>
        <p:blipFill rotWithShape="1">
          <a:blip r:embed="rId6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07"/>
          <a:stretch/>
        </p:blipFill>
        <p:spPr bwMode="auto">
          <a:xfrm>
            <a:off x="6062399" y="4197759"/>
            <a:ext cx="6129601" cy="266841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6">
            <a:extLst>
              <a:ext uri="{FF2B5EF4-FFF2-40B4-BE49-F238E27FC236}">
                <a16:creationId xmlns:a16="http://schemas.microsoft.com/office/drawing/2014/main" id="{BA286E1B-7234-4B05-B8D5-A3448AF98CAB}"/>
              </a:ext>
            </a:extLst>
          </p:cNvPr>
          <p:cNvSpPr txBox="1"/>
          <p:nvPr/>
        </p:nvSpPr>
        <p:spPr>
          <a:xfrm>
            <a:off x="54614" y="2342629"/>
            <a:ext cx="5821947" cy="447814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way to communicate the topics and results to the </a:t>
            </a:r>
            <a:r>
              <a:rPr lang="en-US" sz="19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User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depends on the type and level in question.</a:t>
            </a:r>
            <a:endParaRPr lang="es-MX" sz="19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es-MX" sz="19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User with a </a:t>
            </a:r>
            <a:r>
              <a:rPr lang="en-US" sz="19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decision-making profile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simple language is used with an emphasis on the main results of the product and its possible applications.</a:t>
            </a:r>
            <a:endParaRPr lang="es-MX" sz="19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es-MX" sz="19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User of </a:t>
            </a:r>
            <a:r>
              <a:rPr lang="en-US" sz="19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technical level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 approach is carried out with the use of the methodology.</a:t>
            </a:r>
            <a:endParaRPr lang="es-MX" sz="19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es-MX" sz="19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19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 User 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language used is based on examples and dynamics close to their fields of study.</a:t>
            </a:r>
            <a:endParaRPr lang="es-MX" sz="19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7" cstate="screen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28954" y="12381"/>
            <a:ext cx="6163046" cy="418537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  <p:pic>
        <p:nvPicPr>
          <p:cNvPr id="1026" name="Picture 2" descr="Estos son los requisitos para estudiar enfermería en el IMSS"/>
          <p:cNvPicPr>
            <a:picLocks noChangeAspect="1" noChangeArrowheads="1"/>
          </p:cNvPicPr>
          <p:nvPr/>
        </p:nvPicPr>
        <p:blipFill>
          <a:blip r:embed="rId8" cstate="screen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3909" y="2704761"/>
            <a:ext cx="3595233" cy="2082239"/>
          </a:xfrm>
          <a:prstGeom prst="rect">
            <a:avLst/>
          </a:prstGeom>
          <a:noFill/>
          <a:ln w="381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8271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A286E1B-7234-4B05-B8D5-A3448AF98CAB}"/>
              </a:ext>
            </a:extLst>
          </p:cNvPr>
          <p:cNvSpPr txBox="1"/>
          <p:nvPr/>
        </p:nvSpPr>
        <p:spPr>
          <a:xfrm>
            <a:off x="6192253" y="2417905"/>
            <a:ext cx="5821947" cy="317009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US" sz="20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playful techniques and dynamics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allow participants to </a:t>
            </a:r>
            <a:r>
              <a:rPr lang="en-US" sz="20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fully integrate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in order to generate an atmosphere of trust that encourages a </a:t>
            </a:r>
            <a:r>
              <a:rPr lang="en-US" sz="20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fluid dialogue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listen the proposals on the content presented.</a:t>
            </a:r>
            <a:endParaRPr lang="es-MX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es-MX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example with the use of tools such as </a:t>
            </a:r>
            <a:r>
              <a:rPr lang="en-US" sz="2000" b="1" dirty="0" err="1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Kahoot</a:t>
            </a:r>
            <a:r>
              <a:rPr lang="en-US" sz="20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b="1" dirty="0" err="1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Mentimeter</a:t>
            </a:r>
            <a:r>
              <a:rPr lang="en-US" sz="20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Send steps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In addition to leaving open the possibility of subsequent group or individual approaches.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Roboto Th" charset="0"/>
              <a:cs typeface="Arial" panose="020B0604020202020204" pitchFamily="34" charset="0"/>
            </a:endParaRPr>
          </a:p>
        </p:txBody>
      </p:sp>
      <p:sp>
        <p:nvSpPr>
          <p:cNvPr id="31" name="Text Placeholder 1">
            <a:extLst>
              <a:ext uri="{FF2B5EF4-FFF2-40B4-BE49-F238E27FC236}">
                <a16:creationId xmlns:a16="http://schemas.microsoft.com/office/drawing/2014/main" id="{5A74E7E8-CFDC-D14C-84C8-A9F3DB0B05C0}"/>
              </a:ext>
            </a:extLst>
          </p:cNvPr>
          <p:cNvSpPr txBox="1">
            <a:spLocks/>
          </p:cNvSpPr>
          <p:nvPr/>
        </p:nvSpPr>
        <p:spPr>
          <a:xfrm>
            <a:off x="7005152" y="584567"/>
            <a:ext cx="472964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400" dirty="0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ko-KR" altLang="en-US" sz="2400" dirty="0">
              <a:solidFill>
                <a:srgbClr val="0330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Placeholder 1">
            <a:extLst>
              <a:ext uri="{FF2B5EF4-FFF2-40B4-BE49-F238E27FC236}">
                <a16:creationId xmlns:a16="http://schemas.microsoft.com/office/drawing/2014/main" id="{C91A69BC-CF39-C441-AF61-8C7664CB9541}"/>
              </a:ext>
            </a:extLst>
          </p:cNvPr>
          <p:cNvSpPr txBox="1">
            <a:spLocks/>
          </p:cNvSpPr>
          <p:nvPr/>
        </p:nvSpPr>
        <p:spPr>
          <a:xfrm>
            <a:off x="6979752" y="959082"/>
            <a:ext cx="475504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altLang="ko-KR" sz="4000" b="1" dirty="0" err="1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Playful</a:t>
            </a:r>
            <a:r>
              <a:rPr lang="es-MX" altLang="ko-KR" sz="4000" b="1" dirty="0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altLang="ko-KR" sz="4000" b="1" dirty="0" err="1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dynamics</a:t>
            </a:r>
            <a:r>
              <a:rPr lang="es-MX" altLang="ko-KR" sz="4000" b="1" dirty="0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33" name="Gráfico 32">
            <a:extLst>
              <a:ext uri="{FF2B5EF4-FFF2-40B4-BE49-F238E27FC236}">
                <a16:creationId xmlns:a16="http://schemas.microsoft.com/office/drawing/2014/main" id="{897DC83D-D430-E347-80B1-66EBC07A14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94368" y="1577117"/>
            <a:ext cx="736600" cy="165100"/>
          </a:xfrm>
          <a:prstGeom prst="rect">
            <a:avLst/>
          </a:prstGeom>
        </p:spPr>
      </p:pic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1824EDF4-5A54-BC48-AF09-2EEA74E06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6A776-E82A-DB4C-BEC6-9E86C7D9FDA4}" type="slidenum">
              <a:rPr lang="es-MX" smtClean="0"/>
              <a:pPr/>
              <a:t>7</a:t>
            </a:fld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 cstate="screen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8753"/>
            <a:ext cx="6063916" cy="3624098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  <p:pic>
        <p:nvPicPr>
          <p:cNvPr id="9" name="Imagen 6" descr="image004"/>
          <p:cNvPicPr>
            <a:picLocks noChangeAspect="1" noChangeArrowheads="1"/>
          </p:cNvPicPr>
          <p:nvPr/>
        </p:nvPicPr>
        <p:blipFill rotWithShape="1">
          <a:blip r:embed="rId5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3642851"/>
            <a:ext cx="6063916" cy="321514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690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">
            <a:extLst>
              <a:ext uri="{FF2B5EF4-FFF2-40B4-BE49-F238E27FC236}">
                <a16:creationId xmlns:a16="http://schemas.microsoft.com/office/drawing/2014/main" id="{92A8C7C9-C333-C24A-A21B-04F12DDA2F29}"/>
              </a:ext>
            </a:extLst>
          </p:cNvPr>
          <p:cNvSpPr txBox="1">
            <a:spLocks/>
          </p:cNvSpPr>
          <p:nvPr/>
        </p:nvSpPr>
        <p:spPr>
          <a:xfrm>
            <a:off x="606109" y="352687"/>
            <a:ext cx="5430890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400" dirty="0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ko-KR" altLang="en-US" sz="2400" dirty="0">
              <a:solidFill>
                <a:srgbClr val="0330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Placeholder 1">
            <a:extLst>
              <a:ext uri="{FF2B5EF4-FFF2-40B4-BE49-F238E27FC236}">
                <a16:creationId xmlns:a16="http://schemas.microsoft.com/office/drawing/2014/main" id="{397A739C-FB5E-7041-97C2-E0D82DF13444}"/>
              </a:ext>
            </a:extLst>
          </p:cNvPr>
          <p:cNvSpPr txBox="1">
            <a:spLocks/>
          </p:cNvSpPr>
          <p:nvPr/>
        </p:nvSpPr>
        <p:spPr>
          <a:xfrm>
            <a:off x="0" y="811355"/>
            <a:ext cx="5876561" cy="14260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3200" b="1" dirty="0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of detailed projects in public, private and academic institutions</a:t>
            </a:r>
          </a:p>
        </p:txBody>
      </p:sp>
      <p:pic>
        <p:nvPicPr>
          <p:cNvPr id="18" name="Gráfico 17">
            <a:extLst>
              <a:ext uri="{FF2B5EF4-FFF2-40B4-BE49-F238E27FC236}">
                <a16:creationId xmlns:a16="http://schemas.microsoft.com/office/drawing/2014/main" id="{5BC657A7-362B-174E-A730-8D3A9F27F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5325" y="2235584"/>
            <a:ext cx="736600" cy="165100"/>
          </a:xfrm>
          <a:prstGeom prst="rect">
            <a:avLst/>
          </a:prstGeom>
        </p:spPr>
      </p:pic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4D3A3ADD-068B-C54F-8B2C-B9FB9B454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57828" y="171450"/>
            <a:ext cx="2556372" cy="365125"/>
          </a:xfrm>
        </p:spPr>
        <p:txBody>
          <a:bodyPr/>
          <a:lstStyle/>
          <a:p>
            <a:fld id="{FA36A776-E82A-DB4C-BEC6-9E86C7D9FDA4}" type="slidenum">
              <a:rPr lang="es-MX" smtClean="0">
                <a:solidFill>
                  <a:schemeClr val="bg1"/>
                </a:solidFill>
              </a:rPr>
              <a:pPr/>
              <a:t>8</a:t>
            </a:fld>
            <a:endParaRPr lang="es-MX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16">
            <a:extLst>
              <a:ext uri="{FF2B5EF4-FFF2-40B4-BE49-F238E27FC236}">
                <a16:creationId xmlns:a16="http://schemas.microsoft.com/office/drawing/2014/main" id="{A16CE556-872D-0646-988C-3C0E5792A4C2}"/>
              </a:ext>
            </a:extLst>
          </p:cNvPr>
          <p:cNvSpPr txBox="1"/>
          <p:nvPr/>
        </p:nvSpPr>
        <p:spPr>
          <a:xfrm>
            <a:off x="1415450" y="4627365"/>
            <a:ext cx="4107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editable</a:t>
            </a:r>
            <a:endParaRPr lang="id-ID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8" name="Gráfico 77">
            <a:extLst>
              <a:ext uri="{FF2B5EF4-FFF2-40B4-BE49-F238E27FC236}">
                <a16:creationId xmlns:a16="http://schemas.microsoft.com/office/drawing/2014/main" id="{B4DEDF4F-1553-0A42-AFA9-ED4FBD8340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99921" y="819781"/>
            <a:ext cx="381322" cy="409190"/>
          </a:xfrm>
          <a:prstGeom prst="rect">
            <a:avLst/>
          </a:prstGeom>
        </p:spPr>
      </p:pic>
      <p:sp>
        <p:nvSpPr>
          <p:cNvPr id="80" name="Rectangle 14">
            <a:extLst>
              <a:ext uri="{FF2B5EF4-FFF2-40B4-BE49-F238E27FC236}">
                <a16:creationId xmlns:a16="http://schemas.microsoft.com/office/drawing/2014/main" id="{490F2023-2EBA-5C4D-8A21-91400D660684}"/>
              </a:ext>
            </a:extLst>
          </p:cNvPr>
          <p:cNvSpPr/>
          <p:nvPr/>
        </p:nvSpPr>
        <p:spPr>
          <a:xfrm>
            <a:off x="-1829" y="2733304"/>
            <a:ext cx="6547008" cy="389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make recurrent presentations of the projects, through </a:t>
            </a:r>
            <a:r>
              <a:rPr lang="en-US" sz="19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workshops and seminars 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disseminate the </a:t>
            </a:r>
            <a:r>
              <a:rPr lang="en-US" sz="19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knowledge and use of the products of the National Accounts of Mexico 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accompany users in a </a:t>
            </a:r>
            <a:r>
              <a:rPr lang="en-US" sz="19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better use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MX" sz="19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MX" sz="19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19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 confidence, depth of knowledge, and feedback 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fostered.</a:t>
            </a:r>
            <a:endParaRPr lang="es-MX" sz="19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s-MX" sz="19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apply a </a:t>
            </a:r>
            <a:r>
              <a:rPr lang="en-US" sz="19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questionnaire</a:t>
            </a:r>
            <a:r>
              <a:rPr 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know if the communication is adequate for the better understanding of the projects and to identify what other topics or details are required to complement the knowledge.</a:t>
            </a:r>
            <a:endParaRPr lang="en-US" sz="19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Roboto Th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6" cstate="screen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6662" y="0"/>
            <a:ext cx="2924758" cy="3141405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7" cstate="screen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9936" y="1670095"/>
            <a:ext cx="2722063" cy="14408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8" cstate="screen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5179" y="3141406"/>
            <a:ext cx="5646820" cy="3696967"/>
          </a:xfrm>
          <a:prstGeom prst="rect">
            <a:avLst/>
          </a:prstGeom>
          <a:noFill/>
          <a:ln w="38100">
            <a:solidFill>
              <a:srgbClr val="1BA3E2"/>
            </a:solidFill>
          </a:ln>
        </p:spPr>
      </p:pic>
      <p:pic>
        <p:nvPicPr>
          <p:cNvPr id="3074" name="Imagen 29"/>
          <p:cNvPicPr>
            <a:picLocks noChangeAspect="1" noChangeArrowheads="1"/>
          </p:cNvPicPr>
          <p:nvPr/>
        </p:nvPicPr>
        <p:blipFill>
          <a:blip r:embed="rId9" cstate="screen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69332" y="-37889"/>
            <a:ext cx="2713787" cy="1677559"/>
          </a:xfrm>
          <a:prstGeom prst="rect">
            <a:avLst/>
          </a:prstGeom>
          <a:noFill/>
          <a:ln w="3810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854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1812C4F0-6CF3-4E49-9FBD-7B02D9F8C936}"/>
              </a:ext>
            </a:extLst>
          </p:cNvPr>
          <p:cNvSpPr txBox="1">
            <a:spLocks/>
          </p:cNvSpPr>
          <p:nvPr/>
        </p:nvSpPr>
        <p:spPr>
          <a:xfrm>
            <a:off x="2835056" y="348899"/>
            <a:ext cx="6096000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4000" b="1" dirty="0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  <a:endParaRPr lang="ko-KR" altLang="en-US" sz="4000" b="1" dirty="0">
              <a:solidFill>
                <a:srgbClr val="0330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AF4760A4-A3EA-164C-B1AC-305996926C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18768" y="1132022"/>
            <a:ext cx="736600" cy="165100"/>
          </a:xfrm>
          <a:prstGeom prst="rect">
            <a:avLst/>
          </a:prstGeom>
        </p:spPr>
      </p:pic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CB58DE4B-0E78-744D-A6DC-4832F220B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6A776-E82A-DB4C-BEC6-9E86C7D9FDA4}" type="slidenum">
              <a:rPr lang="es-MX" smtClean="0"/>
              <a:pPr/>
              <a:t>9</a:t>
            </a:fld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6">
            <a:extLst>
              <a:ext uri="{FF2B5EF4-FFF2-40B4-BE49-F238E27FC236}">
                <a16:creationId xmlns:a16="http://schemas.microsoft.com/office/drawing/2014/main" id="{DE98616F-0E77-6F4A-BF63-79A84E256096}"/>
              </a:ext>
            </a:extLst>
          </p:cNvPr>
          <p:cNvSpPr txBox="1"/>
          <p:nvPr/>
        </p:nvSpPr>
        <p:spPr>
          <a:xfrm>
            <a:off x="4881716" y="1725401"/>
            <a:ext cx="7132483" cy="452431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 Th" charset="0"/>
                <a:cs typeface="Arial" panose="020B0604020202020204" pitchFamily="34" charset="0"/>
              </a:rPr>
              <a:t>We believe that it is very important to adapt the material and publications so are understandable to </a:t>
            </a:r>
            <a:r>
              <a:rPr lang="en-US" sz="24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users.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s-MX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understand that the essence of INEGI is to </a:t>
            </a:r>
            <a:r>
              <a:rPr lang="en-US" sz="24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produce information that is used properly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The generation of information is expensive, but it is more so if it is not used.</a:t>
            </a:r>
            <a:endParaRPr lang="es-MX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s-MX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24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keeping the statistics relevant and use of the publications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it is essential to maintain contact with users.</a:t>
            </a:r>
            <a:endParaRPr lang="es-MX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Roboto Th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Investigación y enseñanza: una desconexión patente — Observatorio de  Innovación Educativa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6642" y="1799670"/>
            <a:ext cx="4408094" cy="40285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37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ED9AF52-38F5-9644-972B-5BFA1A6D327D}"/>
              </a:ext>
            </a:extLst>
          </p:cNvPr>
          <p:cNvSpPr txBox="1">
            <a:spLocks/>
          </p:cNvSpPr>
          <p:nvPr/>
        </p:nvSpPr>
        <p:spPr>
          <a:xfrm>
            <a:off x="6474542" y="3083815"/>
            <a:ext cx="4568101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ko-KR" alt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1923E543-900F-4142-BA6E-DEC424341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04281" y="3904712"/>
            <a:ext cx="7366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7133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INEGI">
      <a:dk1>
        <a:srgbClr val="000000"/>
      </a:dk1>
      <a:lt1>
        <a:srgbClr val="FFFFFF"/>
      </a:lt1>
      <a:dk2>
        <a:srgbClr val="0A3356"/>
      </a:dk2>
      <a:lt2>
        <a:srgbClr val="A6A6A6"/>
      </a:lt2>
      <a:accent1>
        <a:srgbClr val="00A1E2"/>
      </a:accent1>
      <a:accent2>
        <a:srgbClr val="0074C5"/>
      </a:accent2>
      <a:accent3>
        <a:srgbClr val="0A3356"/>
      </a:accent3>
      <a:accent4>
        <a:srgbClr val="404040"/>
      </a:accent4>
      <a:accent5>
        <a:srgbClr val="A6A6A6"/>
      </a:accent5>
      <a:accent6>
        <a:srgbClr val="FFFFFF"/>
      </a:accent6>
      <a:hlink>
        <a:srgbClr val="00A1E2"/>
      </a:hlink>
      <a:folHlink>
        <a:srgbClr val="0074C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CD6D101B991474E93D6C5C48804BC99" ma:contentTypeVersion="0" ma:contentTypeDescription="Crear nuevo documento." ma:contentTypeScope="" ma:versionID="6a91a376ce0852ca1f90f2c352c28c9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bba8a198e9bb40c3eeca6d0bd41257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1A0B5F-8681-41DD-8CC5-64A61167EA8C}">
  <ds:schemaRefs>
    <ds:schemaRef ds:uri="http://purl.org/dc/dcmitype/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www.w3.org/XML/1998/namespace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D3B9B93B-B91C-40BA-9F88-66CFE7AAED7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FA192C-0850-40EC-8979-54234FFAF9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74980</TotalTime>
  <Words>554</Words>
  <Application>Microsoft Office PowerPoint</Application>
  <PresentationFormat>Widescreen</PresentationFormat>
  <Paragraphs>61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Wingdings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TISCAREÑO DIAZ LAURA PATRICIA</dc:creator>
  <cp:lastModifiedBy>Oleksandr SVIRCHEVSKYY</cp:lastModifiedBy>
  <cp:revision>970</cp:revision>
  <dcterms:created xsi:type="dcterms:W3CDTF">2021-01-12T20:57:55Z</dcterms:created>
  <dcterms:modified xsi:type="dcterms:W3CDTF">2021-04-29T08:16:56Z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0x0101002CD6D101B991474E93D6C5C48804BC99</vt:lpwstr>
  </property>
</Properties>
</file>