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5"/>
  </p:notesMasterIdLst>
  <p:sldIdLst>
    <p:sldId id="256" r:id="rId2"/>
    <p:sldId id="329" r:id="rId3"/>
    <p:sldId id="330" r:id="rId4"/>
    <p:sldId id="332" r:id="rId5"/>
    <p:sldId id="333" r:id="rId6"/>
    <p:sldId id="334" r:id="rId7"/>
    <p:sldId id="335" r:id="rId8"/>
    <p:sldId id="292" r:id="rId9"/>
    <p:sldId id="315" r:id="rId10"/>
    <p:sldId id="336" r:id="rId11"/>
    <p:sldId id="337" r:id="rId12"/>
    <p:sldId id="305" r:id="rId13"/>
    <p:sldId id="265" r:id="rId14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8849" autoAdjust="0"/>
  </p:normalViewPr>
  <p:slideViewPr>
    <p:cSldViewPr>
      <p:cViewPr>
        <p:scale>
          <a:sx n="70" d="100"/>
          <a:sy n="70" d="100"/>
        </p:scale>
        <p:origin x="9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86B79-35B5-450D-9070-26DB0C08F62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3B1996C-A456-4780-B304-C384CDB0F35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Лесное хозяйство Узбекистана является сферой охраны природы и ее богатства</a:t>
          </a:r>
          <a:endParaRPr lang="ru-RU" sz="1400" b="1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</dgm:t>
    </dgm:pt>
    <dgm:pt modelId="{3F9F6813-D48E-4C48-BF68-6D8350716F0B}" type="parTrans" cxnId="{B2165E38-ED3B-47BE-AE17-E9B37D53C9A5}">
      <dgm:prSet/>
      <dgm:spPr/>
      <dgm:t>
        <a:bodyPr/>
        <a:lstStyle/>
        <a:p>
          <a:endParaRPr lang="ru-RU"/>
        </a:p>
      </dgm:t>
    </dgm:pt>
    <dgm:pt modelId="{7B2289A9-5ACE-44D3-BD90-3C91DEA27D54}" type="sibTrans" cxnId="{B2165E38-ED3B-47BE-AE17-E9B37D53C9A5}">
      <dgm:prSet/>
      <dgm:spPr/>
      <dgm:t>
        <a:bodyPr/>
        <a:lstStyle/>
        <a:p>
          <a:endParaRPr lang="ru-RU"/>
        </a:p>
      </dgm:t>
    </dgm:pt>
    <dgm:pt modelId="{ABA1D2EC-7A21-4541-9B86-AA31F74054BA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Основная задача лесного хозяйства это охрана</a:t>
          </a:r>
          <a:r>
            <a:rPr lang="ru-RU" sz="14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1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сохранение, использование и воспроизводство лесов, рациональное использование ресурсов лесного фонда</a:t>
          </a:r>
          <a:r>
            <a:rPr lang="ru-RU" sz="14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1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обеспечение национальных потребностей лесами и лесоматериалами </a:t>
          </a:r>
          <a:endParaRPr lang="ru-RU" sz="1400" b="1" dirty="0">
            <a:latin typeface="Century Gothic" pitchFamily="34" charset="0"/>
          </a:endParaRPr>
        </a:p>
      </dgm:t>
    </dgm:pt>
    <dgm:pt modelId="{C12A0566-F0F1-4C94-BC55-12967E1853CE}" type="parTrans" cxnId="{156694F4-4A58-4FE9-AD4D-97DB3A423F1A}">
      <dgm:prSet/>
      <dgm:spPr/>
      <dgm:t>
        <a:bodyPr/>
        <a:lstStyle/>
        <a:p>
          <a:endParaRPr lang="ru-RU"/>
        </a:p>
      </dgm:t>
    </dgm:pt>
    <dgm:pt modelId="{48B2EA6F-535B-44EA-B169-E86BC7BF7435}" type="sibTrans" cxnId="{156694F4-4A58-4FE9-AD4D-97DB3A423F1A}">
      <dgm:prSet/>
      <dgm:spPr/>
      <dgm:t>
        <a:bodyPr/>
        <a:lstStyle/>
        <a:p>
          <a:endParaRPr lang="ru-RU"/>
        </a:p>
      </dgm:t>
    </dgm:pt>
    <dgm:pt modelId="{D44121B7-11C5-4A84-A02D-06BE17789D76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Государственный комитет лесного хозяйства (</a:t>
          </a:r>
          <a:r>
            <a:rPr lang="ru-RU" sz="1400" b="1" dirty="0" err="1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Госкомлес</a:t>
          </a:r>
          <a:r>
            <a:rPr lang="ru-RU" sz="1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) и его территориальные органы отвечают за координацию и управление лесным хозяйством</a:t>
          </a:r>
          <a:endParaRPr lang="ru-RU" sz="1400" b="1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</dgm:t>
    </dgm:pt>
    <dgm:pt modelId="{7B465D72-1DE9-422F-9548-13A7E7E72BD2}" type="parTrans" cxnId="{97EF14E8-635F-4CBA-BD8E-4B845183CD17}">
      <dgm:prSet/>
      <dgm:spPr/>
      <dgm:t>
        <a:bodyPr/>
        <a:lstStyle/>
        <a:p>
          <a:endParaRPr lang="ru-RU"/>
        </a:p>
      </dgm:t>
    </dgm:pt>
    <dgm:pt modelId="{4B8BE0BF-65C2-45AA-AF43-636D886902C1}" type="sibTrans" cxnId="{97EF14E8-635F-4CBA-BD8E-4B845183CD17}">
      <dgm:prSet/>
      <dgm:spPr/>
      <dgm:t>
        <a:bodyPr/>
        <a:lstStyle/>
        <a:p>
          <a:endParaRPr lang="ru-RU"/>
        </a:p>
      </dgm:t>
    </dgm:pt>
    <dgm:pt modelId="{BEA994BE-D9D1-4601-A466-14F8D334447A}" type="pres">
      <dgm:prSet presAssocID="{C3C86B79-35B5-450D-9070-26DB0C08F62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8F74009-7E43-47F3-8ADC-7516F5CB39E8}" type="pres">
      <dgm:prSet presAssocID="{C3C86B79-35B5-450D-9070-26DB0C08F620}" presName="Name1" presStyleCnt="0"/>
      <dgm:spPr/>
      <dgm:t>
        <a:bodyPr/>
        <a:lstStyle/>
        <a:p>
          <a:endParaRPr lang="ru-RU"/>
        </a:p>
      </dgm:t>
    </dgm:pt>
    <dgm:pt modelId="{550DA837-6A20-4425-AC4C-F2A05A42EAB6}" type="pres">
      <dgm:prSet presAssocID="{C3C86B79-35B5-450D-9070-26DB0C08F620}" presName="cycle" presStyleCnt="0"/>
      <dgm:spPr/>
      <dgm:t>
        <a:bodyPr/>
        <a:lstStyle/>
        <a:p>
          <a:endParaRPr lang="ru-RU"/>
        </a:p>
      </dgm:t>
    </dgm:pt>
    <dgm:pt modelId="{27D63A4D-F9D8-46C2-982D-5FEA53EDB5D3}" type="pres">
      <dgm:prSet presAssocID="{C3C86B79-35B5-450D-9070-26DB0C08F620}" presName="srcNode" presStyleLbl="node1" presStyleIdx="0" presStyleCnt="3"/>
      <dgm:spPr/>
      <dgm:t>
        <a:bodyPr/>
        <a:lstStyle/>
        <a:p>
          <a:endParaRPr lang="ru-RU"/>
        </a:p>
      </dgm:t>
    </dgm:pt>
    <dgm:pt modelId="{064FECB7-849F-4B70-B8B1-2FB42841FA0A}" type="pres">
      <dgm:prSet presAssocID="{C3C86B79-35B5-450D-9070-26DB0C08F620}" presName="conn" presStyleLbl="parChTrans1D2" presStyleIdx="0" presStyleCnt="1"/>
      <dgm:spPr/>
      <dgm:t>
        <a:bodyPr/>
        <a:lstStyle/>
        <a:p>
          <a:endParaRPr lang="ru-RU"/>
        </a:p>
      </dgm:t>
    </dgm:pt>
    <dgm:pt modelId="{88EA2DA8-8844-4D52-8237-C0E748DE60D2}" type="pres">
      <dgm:prSet presAssocID="{C3C86B79-35B5-450D-9070-26DB0C08F620}" presName="extraNode" presStyleLbl="node1" presStyleIdx="0" presStyleCnt="3"/>
      <dgm:spPr/>
      <dgm:t>
        <a:bodyPr/>
        <a:lstStyle/>
        <a:p>
          <a:endParaRPr lang="ru-RU"/>
        </a:p>
      </dgm:t>
    </dgm:pt>
    <dgm:pt modelId="{15288888-6743-4104-B34E-98123161BF81}" type="pres">
      <dgm:prSet presAssocID="{C3C86B79-35B5-450D-9070-26DB0C08F620}" presName="dstNode" presStyleLbl="node1" presStyleIdx="0" presStyleCnt="3"/>
      <dgm:spPr/>
      <dgm:t>
        <a:bodyPr/>
        <a:lstStyle/>
        <a:p>
          <a:endParaRPr lang="ru-RU"/>
        </a:p>
      </dgm:t>
    </dgm:pt>
    <dgm:pt modelId="{A0333443-314A-4C6B-8137-717777764413}" type="pres">
      <dgm:prSet presAssocID="{83B1996C-A456-4780-B304-C384CDB0F35F}" presName="text_1" presStyleLbl="node1" presStyleIdx="0" presStyleCnt="3" custScaleX="101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5FA2F-92F1-4841-A400-D2DD56E74CAA}" type="pres">
      <dgm:prSet presAssocID="{83B1996C-A456-4780-B304-C384CDB0F35F}" presName="accent_1" presStyleCnt="0"/>
      <dgm:spPr/>
      <dgm:t>
        <a:bodyPr/>
        <a:lstStyle/>
        <a:p>
          <a:endParaRPr lang="ru-RU"/>
        </a:p>
      </dgm:t>
    </dgm:pt>
    <dgm:pt modelId="{95D33E67-4082-42D3-B3E0-64A3DEDE82D7}" type="pres">
      <dgm:prSet presAssocID="{83B1996C-A456-4780-B304-C384CDB0F35F}" presName="accentRepeatNode" presStyleLbl="solidFgAcc1" presStyleIdx="0" presStyleCnt="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A1A1DA51-5182-40CB-95C3-3B5A40F63AC9}" type="pres">
      <dgm:prSet presAssocID="{D44121B7-11C5-4A84-A02D-06BE17789D76}" presName="text_2" presStyleLbl="node1" presStyleIdx="1" presStyleCnt="3" custScaleX="102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8636B-4B85-4296-9694-56A5A646CBF4}" type="pres">
      <dgm:prSet presAssocID="{D44121B7-11C5-4A84-A02D-06BE17789D76}" presName="accent_2" presStyleCnt="0"/>
      <dgm:spPr/>
      <dgm:t>
        <a:bodyPr/>
        <a:lstStyle/>
        <a:p>
          <a:endParaRPr lang="ru-RU"/>
        </a:p>
      </dgm:t>
    </dgm:pt>
    <dgm:pt modelId="{3AFB60DF-C506-46E2-8798-F46529C43BF0}" type="pres">
      <dgm:prSet presAssocID="{D44121B7-11C5-4A84-A02D-06BE17789D76}" presName="accentRepeatNode" presStyleLbl="solidFgAcc1" presStyleIdx="1" presStyleCnt="3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prstGeom prst="sun">
          <a:avLst/>
        </a:prstGeom>
      </dgm:spPr>
      <dgm:t>
        <a:bodyPr/>
        <a:lstStyle/>
        <a:p>
          <a:endParaRPr lang="ru-RU"/>
        </a:p>
      </dgm:t>
    </dgm:pt>
    <dgm:pt modelId="{30749E32-F361-45C9-8D24-C42401903C97}" type="pres">
      <dgm:prSet presAssocID="{ABA1D2EC-7A21-4541-9B86-AA31F74054BA}" presName="text_3" presStyleLbl="node1" presStyleIdx="2" presStyleCnt="3" custScaleX="101416" custScaleY="129192" custLinFactNeighborX="110" custLinFactNeighborY="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60FF6-A80A-4F7C-8D3D-4DBF14BC8DA9}" type="pres">
      <dgm:prSet presAssocID="{ABA1D2EC-7A21-4541-9B86-AA31F74054BA}" presName="accent_3" presStyleCnt="0"/>
      <dgm:spPr/>
      <dgm:t>
        <a:bodyPr/>
        <a:lstStyle/>
        <a:p>
          <a:endParaRPr lang="ru-RU"/>
        </a:p>
      </dgm:t>
    </dgm:pt>
    <dgm:pt modelId="{1E242B7E-9163-4743-BC59-5B62999398E8}" type="pres">
      <dgm:prSet presAssocID="{ABA1D2EC-7A21-4541-9B86-AA31F74054BA}" presName="accentRepeatNode" presStyleLbl="solidFgAcc1" presStyleIdx="2" presStyleCnt="3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prstGeom prst="irregularSeal1">
          <a:avLst/>
        </a:prstGeom>
      </dgm:spPr>
      <dgm:t>
        <a:bodyPr/>
        <a:lstStyle/>
        <a:p>
          <a:endParaRPr lang="ru-RU"/>
        </a:p>
      </dgm:t>
    </dgm:pt>
  </dgm:ptLst>
  <dgm:cxnLst>
    <dgm:cxn modelId="{601FF496-ED0F-42DF-99E4-84054FD3CB2E}" type="presOf" srcId="{D44121B7-11C5-4A84-A02D-06BE17789D76}" destId="{A1A1DA51-5182-40CB-95C3-3B5A40F63AC9}" srcOrd="0" destOrd="0" presId="urn:microsoft.com/office/officeart/2008/layout/VerticalCurvedList"/>
    <dgm:cxn modelId="{156694F4-4A58-4FE9-AD4D-97DB3A423F1A}" srcId="{C3C86B79-35B5-450D-9070-26DB0C08F620}" destId="{ABA1D2EC-7A21-4541-9B86-AA31F74054BA}" srcOrd="2" destOrd="0" parTransId="{C12A0566-F0F1-4C94-BC55-12967E1853CE}" sibTransId="{48B2EA6F-535B-44EA-B169-E86BC7BF7435}"/>
    <dgm:cxn modelId="{EDE7BC22-FDF3-4686-8069-08477FC00066}" type="presOf" srcId="{7B2289A9-5ACE-44D3-BD90-3C91DEA27D54}" destId="{064FECB7-849F-4B70-B8B1-2FB42841FA0A}" srcOrd="0" destOrd="0" presId="urn:microsoft.com/office/officeart/2008/layout/VerticalCurvedList"/>
    <dgm:cxn modelId="{B2165E38-ED3B-47BE-AE17-E9B37D53C9A5}" srcId="{C3C86B79-35B5-450D-9070-26DB0C08F620}" destId="{83B1996C-A456-4780-B304-C384CDB0F35F}" srcOrd="0" destOrd="0" parTransId="{3F9F6813-D48E-4C48-BF68-6D8350716F0B}" sibTransId="{7B2289A9-5ACE-44D3-BD90-3C91DEA27D54}"/>
    <dgm:cxn modelId="{A6073AE6-B5CB-4374-B02C-501410CF0869}" type="presOf" srcId="{C3C86B79-35B5-450D-9070-26DB0C08F620}" destId="{BEA994BE-D9D1-4601-A466-14F8D334447A}" srcOrd="0" destOrd="0" presId="urn:microsoft.com/office/officeart/2008/layout/VerticalCurvedList"/>
    <dgm:cxn modelId="{31C20DE0-F4A7-4217-A485-9108FB0D632C}" type="presOf" srcId="{83B1996C-A456-4780-B304-C384CDB0F35F}" destId="{A0333443-314A-4C6B-8137-717777764413}" srcOrd="0" destOrd="0" presId="urn:microsoft.com/office/officeart/2008/layout/VerticalCurvedList"/>
    <dgm:cxn modelId="{54EB992E-0091-4BF8-821E-6C079EE41411}" type="presOf" srcId="{ABA1D2EC-7A21-4541-9B86-AA31F74054BA}" destId="{30749E32-F361-45C9-8D24-C42401903C97}" srcOrd="0" destOrd="0" presId="urn:microsoft.com/office/officeart/2008/layout/VerticalCurvedList"/>
    <dgm:cxn modelId="{97EF14E8-635F-4CBA-BD8E-4B845183CD17}" srcId="{C3C86B79-35B5-450D-9070-26DB0C08F620}" destId="{D44121B7-11C5-4A84-A02D-06BE17789D76}" srcOrd="1" destOrd="0" parTransId="{7B465D72-1DE9-422F-9548-13A7E7E72BD2}" sibTransId="{4B8BE0BF-65C2-45AA-AF43-636D886902C1}"/>
    <dgm:cxn modelId="{2EBA5809-9443-410B-ACB1-AE6A6FD6AA90}" type="presParOf" srcId="{BEA994BE-D9D1-4601-A466-14F8D334447A}" destId="{28F74009-7E43-47F3-8ADC-7516F5CB39E8}" srcOrd="0" destOrd="0" presId="urn:microsoft.com/office/officeart/2008/layout/VerticalCurvedList"/>
    <dgm:cxn modelId="{ACC0CA2C-6162-4B55-879C-78EB1B78E61B}" type="presParOf" srcId="{28F74009-7E43-47F3-8ADC-7516F5CB39E8}" destId="{550DA837-6A20-4425-AC4C-F2A05A42EAB6}" srcOrd="0" destOrd="0" presId="urn:microsoft.com/office/officeart/2008/layout/VerticalCurvedList"/>
    <dgm:cxn modelId="{7AEE9C77-9432-4BAE-B7E3-0FB723BEC10E}" type="presParOf" srcId="{550DA837-6A20-4425-AC4C-F2A05A42EAB6}" destId="{27D63A4D-F9D8-46C2-982D-5FEA53EDB5D3}" srcOrd="0" destOrd="0" presId="urn:microsoft.com/office/officeart/2008/layout/VerticalCurvedList"/>
    <dgm:cxn modelId="{9E337020-9467-483F-8354-D3DB9AAD2BD4}" type="presParOf" srcId="{550DA837-6A20-4425-AC4C-F2A05A42EAB6}" destId="{064FECB7-849F-4B70-B8B1-2FB42841FA0A}" srcOrd="1" destOrd="0" presId="urn:microsoft.com/office/officeart/2008/layout/VerticalCurvedList"/>
    <dgm:cxn modelId="{BA876A49-AF64-481F-A2BA-4B5998288F05}" type="presParOf" srcId="{550DA837-6A20-4425-AC4C-F2A05A42EAB6}" destId="{88EA2DA8-8844-4D52-8237-C0E748DE60D2}" srcOrd="2" destOrd="0" presId="urn:microsoft.com/office/officeart/2008/layout/VerticalCurvedList"/>
    <dgm:cxn modelId="{2D6350F9-A1DE-4382-8E11-C280A8828945}" type="presParOf" srcId="{550DA837-6A20-4425-AC4C-F2A05A42EAB6}" destId="{15288888-6743-4104-B34E-98123161BF81}" srcOrd="3" destOrd="0" presId="urn:microsoft.com/office/officeart/2008/layout/VerticalCurvedList"/>
    <dgm:cxn modelId="{BD128A02-55B3-4A5C-A444-42CC953729E2}" type="presParOf" srcId="{28F74009-7E43-47F3-8ADC-7516F5CB39E8}" destId="{A0333443-314A-4C6B-8137-717777764413}" srcOrd="1" destOrd="0" presId="urn:microsoft.com/office/officeart/2008/layout/VerticalCurvedList"/>
    <dgm:cxn modelId="{3A658E87-5436-4407-9CBD-60148D1CDBA7}" type="presParOf" srcId="{28F74009-7E43-47F3-8ADC-7516F5CB39E8}" destId="{59E5FA2F-92F1-4841-A400-D2DD56E74CAA}" srcOrd="2" destOrd="0" presId="urn:microsoft.com/office/officeart/2008/layout/VerticalCurvedList"/>
    <dgm:cxn modelId="{B8B2101E-E901-4A6D-B2FF-84D828946170}" type="presParOf" srcId="{59E5FA2F-92F1-4841-A400-D2DD56E74CAA}" destId="{95D33E67-4082-42D3-B3E0-64A3DEDE82D7}" srcOrd="0" destOrd="0" presId="urn:microsoft.com/office/officeart/2008/layout/VerticalCurvedList"/>
    <dgm:cxn modelId="{5F6C2EFC-3CC8-48EA-9E60-C4F479F89BCD}" type="presParOf" srcId="{28F74009-7E43-47F3-8ADC-7516F5CB39E8}" destId="{A1A1DA51-5182-40CB-95C3-3B5A40F63AC9}" srcOrd="3" destOrd="0" presId="urn:microsoft.com/office/officeart/2008/layout/VerticalCurvedList"/>
    <dgm:cxn modelId="{EA8E73D0-A675-422C-B475-9E67844D6F6E}" type="presParOf" srcId="{28F74009-7E43-47F3-8ADC-7516F5CB39E8}" destId="{41F8636B-4B85-4296-9694-56A5A646CBF4}" srcOrd="4" destOrd="0" presId="urn:microsoft.com/office/officeart/2008/layout/VerticalCurvedList"/>
    <dgm:cxn modelId="{2C176D2C-75F6-4A1D-A2E6-A449DFB936F2}" type="presParOf" srcId="{41F8636B-4B85-4296-9694-56A5A646CBF4}" destId="{3AFB60DF-C506-46E2-8798-F46529C43BF0}" srcOrd="0" destOrd="0" presId="urn:microsoft.com/office/officeart/2008/layout/VerticalCurvedList"/>
    <dgm:cxn modelId="{9470A517-4C5D-4805-9B02-798257526A8D}" type="presParOf" srcId="{28F74009-7E43-47F3-8ADC-7516F5CB39E8}" destId="{30749E32-F361-45C9-8D24-C42401903C97}" srcOrd="5" destOrd="0" presId="urn:microsoft.com/office/officeart/2008/layout/VerticalCurvedList"/>
    <dgm:cxn modelId="{9D2CF960-9F7A-425C-85FA-04AC71B0D9B7}" type="presParOf" srcId="{28F74009-7E43-47F3-8ADC-7516F5CB39E8}" destId="{80E60FF6-A80A-4F7C-8D3D-4DBF14BC8DA9}" srcOrd="6" destOrd="0" presId="urn:microsoft.com/office/officeart/2008/layout/VerticalCurvedList"/>
    <dgm:cxn modelId="{C56A6190-4744-4314-8CFD-CE1E56669340}" type="presParOf" srcId="{80E60FF6-A80A-4F7C-8D3D-4DBF14BC8DA9}" destId="{1E242B7E-9163-4743-BC59-5B62999398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FECB7-849F-4B70-B8B1-2FB42841FA0A}">
      <dsp:nvSpPr>
        <dsp:cNvPr id="0" name=""/>
        <dsp:cNvSpPr/>
      </dsp:nvSpPr>
      <dsp:spPr>
        <a:xfrm>
          <a:off x="-5503625" y="-835127"/>
          <a:ext cx="6494256" cy="649425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33443-314A-4C6B-8137-717777764413}">
      <dsp:nvSpPr>
        <dsp:cNvPr id="0" name=""/>
        <dsp:cNvSpPr/>
      </dsp:nvSpPr>
      <dsp:spPr>
        <a:xfrm>
          <a:off x="547589" y="482400"/>
          <a:ext cx="7408758" cy="964800"/>
        </a:xfrm>
        <a:prstGeom prst="rect">
          <a:avLst/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5810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Лесное хозяйство Узбекистана является сферой охраны природы и ее богатства</a:t>
          </a:r>
          <a:endParaRPr lang="ru-RU" sz="1400" b="1" kern="1200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</dsp:txBody>
      <dsp:txXfrm>
        <a:off x="547589" y="482400"/>
        <a:ext cx="7408758" cy="964800"/>
      </dsp:txXfrm>
    </dsp:sp>
    <dsp:sp modelId="{95D33E67-4082-42D3-B3E0-64A3DEDE82D7}">
      <dsp:nvSpPr>
        <dsp:cNvPr id="0" name=""/>
        <dsp:cNvSpPr/>
      </dsp:nvSpPr>
      <dsp:spPr>
        <a:xfrm>
          <a:off x="16512" y="361800"/>
          <a:ext cx="1206000" cy="1206000"/>
        </a:xfrm>
        <a:prstGeom prst="teardrop">
          <a:avLst/>
        </a:prstGeom>
        <a:gradFill rotWithShape="1">
          <a:gsLst>
            <a:gs pos="0">
              <a:schemeClr val="accent6">
                <a:tint val="35000"/>
                <a:satMod val="260000"/>
              </a:schemeClr>
            </a:gs>
            <a:gs pos="30000">
              <a:schemeClr val="accent6">
                <a:tint val="38000"/>
                <a:satMod val="260000"/>
              </a:schemeClr>
            </a:gs>
            <a:gs pos="75000">
              <a:schemeClr val="accent6">
                <a:tint val="55000"/>
                <a:satMod val="255000"/>
              </a:schemeClr>
            </a:gs>
            <a:gs pos="100000">
              <a:schemeClr val="accent6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6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A1A1DA51-5182-40CB-95C3-3B5A40F63AC9}">
      <dsp:nvSpPr>
        <dsp:cNvPr id="0" name=""/>
        <dsp:cNvSpPr/>
      </dsp:nvSpPr>
      <dsp:spPr>
        <a:xfrm>
          <a:off x="870099" y="1929600"/>
          <a:ext cx="7114444" cy="964800"/>
        </a:xfrm>
        <a:prstGeom prst="rect">
          <a:avLst/>
        </a:prstGeom>
        <a:gradFill rotWithShape="1">
          <a:gsLst>
            <a:gs pos="0">
              <a:schemeClr val="accent2">
                <a:tint val="35000"/>
                <a:satMod val="260000"/>
              </a:schemeClr>
            </a:gs>
            <a:gs pos="30000">
              <a:schemeClr val="accent2">
                <a:tint val="38000"/>
                <a:satMod val="260000"/>
              </a:schemeClr>
            </a:gs>
            <a:gs pos="75000">
              <a:schemeClr val="accent2">
                <a:tint val="55000"/>
                <a:satMod val="255000"/>
              </a:schemeClr>
            </a:gs>
            <a:gs pos="100000">
              <a:schemeClr val="accent2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5810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Государственный комитет лесного хозяйства (</a:t>
          </a:r>
          <a:r>
            <a:rPr lang="ru-RU" sz="1400" b="1" kern="1200" dirty="0" err="1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Госкомлес</a:t>
          </a:r>
          <a:r>
            <a:rPr lang="ru-RU" sz="1400" b="1" kern="12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) и его территориальные органы отвечают за координацию и управление лесным хозяйством</a:t>
          </a:r>
          <a:endParaRPr lang="ru-RU" sz="1400" b="1" kern="1200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</dsp:txBody>
      <dsp:txXfrm>
        <a:off x="870099" y="1929600"/>
        <a:ext cx="7114444" cy="964800"/>
      </dsp:txXfrm>
    </dsp:sp>
    <dsp:sp modelId="{3AFB60DF-C506-46E2-8798-F46529C43BF0}">
      <dsp:nvSpPr>
        <dsp:cNvPr id="0" name=""/>
        <dsp:cNvSpPr/>
      </dsp:nvSpPr>
      <dsp:spPr>
        <a:xfrm>
          <a:off x="367217" y="1809000"/>
          <a:ext cx="1206000" cy="1206000"/>
        </a:xfrm>
        <a:prstGeom prst="sun">
          <a:avLst/>
        </a:prstGeom>
        <a:solidFill>
          <a:schemeClr val="accent3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30749E32-F361-45C9-8D24-C42401903C97}">
      <dsp:nvSpPr>
        <dsp:cNvPr id="0" name=""/>
        <dsp:cNvSpPr/>
      </dsp:nvSpPr>
      <dsp:spPr>
        <a:xfrm>
          <a:off x="576068" y="3240357"/>
          <a:ext cx="7367784" cy="1246444"/>
        </a:xfrm>
        <a:prstGeom prst="rect">
          <a:avLst/>
        </a:prstGeom>
        <a:gradFill rotWithShape="1">
          <a:gsLst>
            <a:gs pos="0">
              <a:schemeClr val="accent4">
                <a:tint val="35000"/>
                <a:satMod val="260000"/>
              </a:schemeClr>
            </a:gs>
            <a:gs pos="30000">
              <a:schemeClr val="accent4">
                <a:tint val="38000"/>
                <a:satMod val="260000"/>
              </a:schemeClr>
            </a:gs>
            <a:gs pos="75000">
              <a:schemeClr val="accent4">
                <a:tint val="55000"/>
                <a:satMod val="255000"/>
              </a:schemeClr>
            </a:gs>
            <a:gs pos="100000">
              <a:schemeClr val="accent4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4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5810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Основная задача лесного хозяйства это охрана</a:t>
          </a:r>
          <a:r>
            <a:rPr lang="ru-RU" sz="1400" kern="12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1400" b="1" kern="12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сохранение, использование и воспроизводство лесов, рациональное использование ресурсов лесного фонда</a:t>
          </a:r>
          <a:r>
            <a:rPr lang="ru-RU" sz="1400" kern="12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1400" b="1" kern="12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обеспечение национальных потребностей лесами и лесоматериалами </a:t>
          </a:r>
          <a:endParaRPr lang="ru-RU" sz="1400" b="1" kern="1200" dirty="0">
            <a:latin typeface="Century Gothic" pitchFamily="34" charset="0"/>
          </a:endParaRPr>
        </a:p>
      </dsp:txBody>
      <dsp:txXfrm>
        <a:off x="576068" y="3240357"/>
        <a:ext cx="7367784" cy="1246444"/>
      </dsp:txXfrm>
    </dsp:sp>
    <dsp:sp modelId="{1E242B7E-9163-4743-BC59-5B62999398E8}">
      <dsp:nvSpPr>
        <dsp:cNvPr id="0" name=""/>
        <dsp:cNvSpPr/>
      </dsp:nvSpPr>
      <dsp:spPr>
        <a:xfrm>
          <a:off x="16512" y="3256200"/>
          <a:ext cx="1206000" cy="1206000"/>
        </a:xfrm>
        <a:prstGeom prst="irregularSeal1">
          <a:avLst/>
        </a:prstGeom>
        <a:gradFill rotWithShape="1">
          <a:gsLst>
            <a:gs pos="0">
              <a:schemeClr val="accent1">
                <a:shade val="63000"/>
                <a:satMod val="165000"/>
              </a:schemeClr>
            </a:gs>
            <a:gs pos="30000">
              <a:schemeClr val="accent1">
                <a:shade val="58000"/>
                <a:satMod val="165000"/>
              </a:schemeClr>
            </a:gs>
            <a:gs pos="75000">
              <a:schemeClr val="accent1">
                <a:shade val="30000"/>
                <a:satMod val="175000"/>
              </a:schemeClr>
            </a:gs>
            <a:gs pos="100000">
              <a:schemeClr val="accent1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F76E4-DB7C-406E-87DA-042D7470AA33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027BA-91EE-4E00-A1DC-39F5EC2D7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슬라이드 노트 개체 틀 2"/>
          <p:cNvSpPr>
            <a:spLocks noGrp="1"/>
          </p:cNvSpPr>
          <p:nvPr>
            <p:ph type="body" idx="1"/>
          </p:nvPr>
        </p:nvSpPr>
        <p:spPr bwMode="auto">
          <a:xfrm>
            <a:off x="675640" y="4720895"/>
            <a:ext cx="5409887" cy="44745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ko-KR" altLang="en-US" dirty="0" smtClean="0">
              <a:latin typeface="굴림"/>
              <a:ea typeface="굴림"/>
            </a:endParaRPr>
          </a:p>
        </p:txBody>
      </p:sp>
      <p:sp>
        <p:nvSpPr>
          <p:cNvPr id="49155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571"/>
            <a:fld id="{488EBD75-9FD2-4256-B5A0-C867EDA4136D}" type="slidenum">
              <a:rPr lang="en-US" altLang="ko-KR" smtClean="0">
                <a:latin typeface="굴림"/>
                <a:ea typeface="굴림"/>
                <a:cs typeface="굴림"/>
              </a:rPr>
              <a:pPr defTabSz="911571"/>
              <a:t>2</a:t>
            </a:fld>
            <a:endParaRPr lang="en-US" altLang="ko-KR" dirty="0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82688" y="249238"/>
            <a:ext cx="4357687" cy="32702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390A-5978-4BEC-A9EE-336977506AA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430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6938" y="746125"/>
            <a:ext cx="496728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027BA-91EE-4E00-A1DC-39F5EC2D76F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420888"/>
            <a:ext cx="6696744" cy="144016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Статистический учёт </a:t>
            </a:r>
            <a:b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лесного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хозяйства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Республике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Узбекистан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527884" y="6428929"/>
            <a:ext cx="2088232" cy="337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Ташкент 2021 г.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643850"/>
              </p:ext>
            </p:extLst>
          </p:nvPr>
        </p:nvGraphicFramePr>
        <p:xfrm>
          <a:off x="2267744" y="5229200"/>
          <a:ext cx="6048672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4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Главный</a:t>
                      </a: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специалист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Управления статистики сельского хозяйства и экологии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 Гафурова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Рисунок 10" descr="C:\Users\A.Kadirov\Desktop\say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1264" y="260648"/>
            <a:ext cx="2052736" cy="146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835696" y="188640"/>
            <a:ext cx="5616624" cy="15121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lang="ru-RU" sz="1600" b="1" dirty="0" smtClean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Организация Объединенных Наций </a:t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Статистического отдела ФАО</a:t>
            </a:r>
          </a:p>
          <a:p>
            <a:pPr lvl="0" algn="ctr">
              <a:spcBef>
                <a:spcPct val="0"/>
              </a:spcBef>
            </a:pPr>
            <a:endParaRPr lang="ru-RU" sz="1600" b="1" dirty="0" smtClean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1600" b="1" i="1" dirty="0" err="1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Онлайн</a:t>
            </a:r>
            <a:r>
              <a:rPr lang="ru-RU" sz="1600" b="1" i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 семинар по статистике лесной продукции</a:t>
            </a:r>
          </a:p>
          <a:p>
            <a:pPr lvl="0" algn="ctr">
              <a:spcBef>
                <a:spcPct val="0"/>
              </a:spcBef>
            </a:pPr>
            <a:r>
              <a:rPr lang="ru-RU" sz="1600" b="1" i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в период 9-11 февраля 2021 года</a:t>
            </a:r>
          </a:p>
          <a:p>
            <a:pPr lvl="0" algn="ctr">
              <a:spcBef>
                <a:spcPct val="0"/>
              </a:spcBef>
            </a:pPr>
            <a:endParaRPr lang="ru-RU" sz="2000" b="1" i="1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СИСТЕМА СБОРА ГОСУДАРСТВЕННОЙ СТАТИСТИЧЕСКОЙ ОТЧЕТНОСТИ </a:t>
            </a:r>
            <a:br>
              <a:rPr lang="ru-RU" sz="2200" b="1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ЭЛЕКТРОННОМ ВИДЕ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1556792"/>
            <a:ext cx="7416824" cy="2016224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2013 года все формы государственной статистической отчетности доступны для представления в электронной форме. Для представления электронной отчетности было разработано специальное программное обеспечение </a:t>
            </a:r>
            <a:r>
              <a:rPr lang="en-US" sz="1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eStat</a:t>
            </a:r>
            <a:r>
              <a:rPr lang="en-US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3.0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которое предоставляется через официальный сайт Госкомстата. Статистические отчеты в электронной форме, до отправки в органы государственной статистики проверяются самими респондентами, с применением программного модуля арифметического и логического контроля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endParaRPr lang="ru-RU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3429000"/>
            <a:ext cx="6984777" cy="318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2101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СИСТЕМА РАСПРОСТРОНЕНИЯ СТАТИСТИЧЕСКОЙ ИНФОРМАЦИИ ПО ЛЕСНОМУ ХОЗЯЙСТВУ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4" name="그룹 19"/>
          <p:cNvGrpSpPr>
            <a:grpSpLocks noGrp="1"/>
          </p:cNvGrpSpPr>
          <p:nvPr/>
        </p:nvGrpSpPr>
        <p:grpSpPr bwMode="auto">
          <a:xfrm>
            <a:off x="0" y="1340768"/>
            <a:ext cx="9036496" cy="5328592"/>
            <a:chOff x="-475031" y="-1541714"/>
            <a:chExt cx="9939640" cy="6580642"/>
          </a:xfrm>
        </p:grpSpPr>
        <p:grpSp>
          <p:nvGrpSpPr>
            <p:cNvPr id="5" name="그룹 15"/>
            <p:cNvGrpSpPr>
              <a:grpSpLocks/>
            </p:cNvGrpSpPr>
            <p:nvPr/>
          </p:nvGrpSpPr>
          <p:grpSpPr bwMode="auto">
            <a:xfrm>
              <a:off x="-475031" y="-1541714"/>
              <a:ext cx="9939640" cy="6580642"/>
              <a:chOff x="-433729" y="15641"/>
              <a:chExt cx="9939640" cy="6580642"/>
            </a:xfrm>
          </p:grpSpPr>
          <p:pic>
            <p:nvPicPr>
              <p:cNvPr id="10" name="Picture 7" descr="sub_12p_둥근판-4개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 bwMode="auto">
              <a:xfrm>
                <a:off x="-433729" y="15641"/>
                <a:ext cx="9939640" cy="658064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Picture 26" descr="유리_ball-back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 bwMode="auto">
              <a:xfrm>
                <a:off x="2773505" y="1260628"/>
                <a:ext cx="3680052" cy="16518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pic>
        </p:grpSp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1148108" y="1215041"/>
              <a:ext cx="2138529" cy="1482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defTabSz="622300"/>
              <a:r>
                <a:rPr lang="ru-RU" sz="1200" b="1" dirty="0" smtClean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размещение на официальном сайте Государственного комитета Республики Узбекистан по статистике</a:t>
              </a:r>
              <a:endPara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2652999" y="2282173"/>
              <a:ext cx="1940254" cy="10262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defTabSz="1222375"/>
              <a:r>
                <a:rPr lang="ru-RU" sz="1200" b="1" dirty="0" smtClean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представление в виде статистических сборников, бюллетеней</a:t>
              </a:r>
              <a:endPara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4712323" y="2282173"/>
              <a:ext cx="1821710" cy="12543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indent="-180975" defTabSz="622300"/>
              <a:r>
                <a:rPr lang="ru-RU" sz="1200" b="1" dirty="0" smtClean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предоставление по письменному запросу юридических или физических лиц</a:t>
              </a:r>
              <a:endPara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6058804" y="1303969"/>
              <a:ext cx="2284029" cy="5701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>
                <a:buSzPct val="85000"/>
              </a:pPr>
              <a:r>
                <a:rPr lang="ru-RU" sz="1200" b="1" dirty="0" smtClean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размещение в Портале открытых данных</a:t>
              </a:r>
              <a:endParaRPr lang="en-US" altLang="ko-KR" sz="1200" b="1" dirty="0">
                <a:solidFill>
                  <a:schemeClr val="bg1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24936" cy="86409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Стоимость произведенной продукции </a:t>
            </a:r>
            <a:br>
              <a:rPr lang="ru-RU" sz="2000" b="1" dirty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лесном хозяйстве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1556793"/>
            <a:ext cx="7848872" cy="22322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Стоимость произведенной продукции (услуг) лесоводства и лесозаготовок включает стоимость древесины, заготовленной</a:t>
            </a:r>
            <a:b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ходе рубок главного пользования и ухода за лесом, рубок, связанных с реконструкцией лесных насаждений и выборочных санитарных рубок, затраты по выращиванию леса, </a:t>
            </a:r>
            <a:r>
              <a:rPr lang="ru-RU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лесовосстановлению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и лесоустройству, стоимость оказанных технических услуг, связанных с лесоводством и лесозаготовками.</a:t>
            </a:r>
          </a:p>
        </p:txBody>
      </p:sp>
      <p:pic>
        <p:nvPicPr>
          <p:cNvPr id="36866" name="Picture 2" descr="C:\Documents and Settings\A.Kadirov\Рабочий стол\Header_birch_for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440" y="3933056"/>
            <a:ext cx="3492000" cy="2556300"/>
          </a:xfrm>
          <a:prstGeom prst="rect">
            <a:avLst/>
          </a:prstGeom>
          <a:noFill/>
        </p:spPr>
      </p:pic>
      <p:pic>
        <p:nvPicPr>
          <p:cNvPr id="36867" name="Picture 3" descr="C:\Documents and Settings\A.Kadirov\Рабочий стол\topolya_foto_vitebskiy_ku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3840" y="3933056"/>
            <a:ext cx="3480168" cy="25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835696" y="2276872"/>
            <a:ext cx="619268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</a:rPr>
              <a:t>Спасибо за внимание</a:t>
            </a:r>
          </a:p>
        </p:txBody>
      </p:sp>
      <p:pic>
        <p:nvPicPr>
          <p:cNvPr id="6" name="Picture 1" descr="C:\Documents and Settings\A.Kadirov\Рабочий стол\4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140968"/>
            <a:ext cx="5112568" cy="3380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>
            <a:grpSpLocks/>
          </p:cNvGrpSpPr>
          <p:nvPr/>
        </p:nvGrpSpPr>
        <p:grpSpPr bwMode="auto">
          <a:xfrm>
            <a:off x="611560" y="2420888"/>
            <a:ext cx="7172301" cy="3865047"/>
            <a:chOff x="383168" y="1657162"/>
            <a:chExt cx="8480619" cy="3313925"/>
          </a:xfrm>
        </p:grpSpPr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1732847" y="1657162"/>
              <a:ext cx="7130940" cy="1067085"/>
              <a:chOff x="1086" y="694"/>
              <a:chExt cx="4929" cy="957"/>
            </a:xfrm>
          </p:grpSpPr>
          <p:pic>
            <p:nvPicPr>
              <p:cNvPr id="48173" name="Picture 29" descr="44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34000"/>
              </a:blip>
              <a:srcRect/>
              <a:stretch>
                <a:fillRect/>
              </a:stretch>
            </p:blipFill>
            <p:spPr bwMode="auto">
              <a:xfrm>
                <a:off x="1086" y="694"/>
                <a:ext cx="4894" cy="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>
                <a:off x="1343" y="708"/>
                <a:ext cx="4672" cy="943"/>
                <a:chOff x="5133" y="3782"/>
                <a:chExt cx="4791" cy="1296"/>
              </a:xfrm>
            </p:grpSpPr>
            <p:sp>
              <p:nvSpPr>
                <p:cNvPr id="48" name="AutoShape 31"/>
                <p:cNvSpPr>
                  <a:spLocks noChangeArrowheads="1"/>
                </p:cNvSpPr>
                <p:nvPr/>
              </p:nvSpPr>
              <p:spPr bwMode="auto">
                <a:xfrm>
                  <a:off x="5133" y="3782"/>
                  <a:ext cx="4791" cy="971"/>
                </a:xfrm>
                <a:prstGeom prst="roundRect">
                  <a:avLst>
                    <a:gd name="adj" fmla="val 6301"/>
                  </a:avLst>
                </a:prstGeom>
                <a:gradFill rotWithShape="1">
                  <a:gsLst>
                    <a:gs pos="0">
                      <a:srgbClr val="DFDFDF"/>
                    </a:gs>
                    <a:gs pos="50000">
                      <a:schemeClr val="bg1"/>
                    </a:gs>
                    <a:gs pos="100000">
                      <a:srgbClr val="DFDFDF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ko-KR" sz="1600">
                    <a:latin typeface="HY견고딕" pitchFamily="18" charset="-127"/>
                    <a:ea typeface="HY견고딕" pitchFamily="18" charset="-127"/>
                    <a:cs typeface="+mn-cs"/>
                  </a:endParaRPr>
                </a:p>
              </p:txBody>
            </p:sp>
            <p:sp>
              <p:nvSpPr>
                <p:cNvPr id="48176" name="AutoShape 32"/>
                <p:cNvSpPr>
                  <a:spLocks noChangeArrowheads="1"/>
                </p:cNvSpPr>
                <p:nvPr/>
              </p:nvSpPr>
              <p:spPr bwMode="auto">
                <a:xfrm flipV="1">
                  <a:off x="5228" y="5051"/>
                  <a:ext cx="4172" cy="2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bg1">
                        <a:alpha val="73000"/>
                      </a:scheme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 latinLnBrk="1"/>
                  <a:endParaRPr kumimoji="0" lang="ko-KR" altLang="ko-KR" sz="1600">
                    <a:latin typeface="HY견고딕"/>
                    <a:ea typeface="HY견고딕"/>
                    <a:cs typeface="HY견고딕"/>
                  </a:endParaRPr>
                </a:p>
              </p:txBody>
            </p:sp>
          </p:grpSp>
        </p:grpSp>
        <p:sp>
          <p:nvSpPr>
            <p:cNvPr id="48145" name="Text Box 34"/>
            <p:cNvSpPr txBox="1">
              <a:spLocks noChangeArrowheads="1"/>
            </p:cNvSpPr>
            <p:nvPr/>
          </p:nvSpPr>
          <p:spPr bwMode="auto">
            <a:xfrm>
              <a:off x="2306860" y="1827771"/>
              <a:ext cx="6492419" cy="448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just"/>
              <a:r>
                <a:rPr lang="ru-RU" sz="1400" dirty="0" smtClean="0">
                  <a:latin typeface="Century Gothic" pitchFamily="34" charset="0"/>
                </a:rPr>
                <a:t> </a:t>
              </a:r>
              <a:r>
                <a:rPr lang="uz-Cyrl-UZ" sz="1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Закон Республики Узбекистан </a:t>
              </a:r>
              <a:r>
                <a:rPr lang="ru-RU" sz="1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uz-Cyrl-UZ" sz="1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О лесе</a:t>
              </a:r>
              <a:r>
                <a:rPr lang="ru-RU" sz="1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r>
                <a:rPr lang="uz-Cyrl-UZ" sz="1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(внесены изменения и дополнения к закону № ЗРУ-475 16.04.2018 г.)</a:t>
              </a:r>
              <a:endPara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8146" name="Picture 38" descr="새론박스-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7838" y="1665288"/>
              <a:ext cx="1779587" cy="818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40"/>
            <p:cNvGrpSpPr>
              <a:grpSpLocks/>
            </p:cNvGrpSpPr>
            <p:nvPr/>
          </p:nvGrpSpPr>
          <p:grpSpPr bwMode="auto">
            <a:xfrm>
              <a:off x="1970090" y="1842189"/>
              <a:ext cx="353275" cy="393830"/>
              <a:chOff x="1195" y="874"/>
              <a:chExt cx="262" cy="338"/>
            </a:xfrm>
          </p:grpSpPr>
          <p:pic>
            <p:nvPicPr>
              <p:cNvPr id="48171" name="Picture 41" descr="na_i21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12000"/>
              </a:blip>
              <a:srcRect/>
              <a:stretch>
                <a:fillRect/>
              </a:stretch>
            </p:blipFill>
            <p:spPr bwMode="auto">
              <a:xfrm>
                <a:off x="1218" y="874"/>
                <a:ext cx="239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72" name="Picture 42" descr="na_i21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12000"/>
              </a:blip>
              <a:srcRect/>
              <a:stretch>
                <a:fillRect/>
              </a:stretch>
            </p:blipFill>
            <p:spPr bwMode="auto">
              <a:xfrm>
                <a:off x="1195" y="1086"/>
                <a:ext cx="239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477" name="Rectangle 12"/>
            <p:cNvSpPr>
              <a:spLocks noChangeArrowheads="1"/>
            </p:cNvSpPr>
            <p:nvPr/>
          </p:nvSpPr>
          <p:spPr bwMode="auto">
            <a:xfrm>
              <a:off x="539750" y="1914616"/>
              <a:ext cx="1504950" cy="5607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 latinLnBrk="1">
                <a:lnSpc>
                  <a:spcPct val="110000"/>
                </a:lnSpc>
                <a:defRPr/>
              </a:pPr>
              <a:endParaRPr kumimoji="0" lang="ko-KR" altLang="en-US" sz="2000">
                <a:solidFill>
                  <a:srgbClr val="403F0D"/>
                </a:solidFill>
                <a:latin typeface="HY견고딕" pitchFamily="18" charset="-127"/>
                <a:ea typeface="HY견고딕" pitchFamily="18" charset="-127"/>
                <a:cs typeface="+mn-cs"/>
              </a:endParaRPr>
            </a:p>
          </p:txBody>
        </p:sp>
        <p:sp>
          <p:nvSpPr>
            <p:cNvPr id="48170" name="AutoShape 15"/>
            <p:cNvSpPr>
              <a:spLocks noChangeArrowheads="1"/>
            </p:cNvSpPr>
            <p:nvPr/>
          </p:nvSpPr>
          <p:spPr bwMode="auto">
            <a:xfrm flipV="1">
              <a:off x="2238429" y="3946200"/>
              <a:ext cx="5886131" cy="209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73000"/>
                  </a:scheme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latinLnBrk="1"/>
              <a:endParaRPr kumimoji="0" lang="ko-KR" altLang="ko-KR" sz="1600">
                <a:latin typeface="HY견고딕"/>
                <a:ea typeface="HY견고딕"/>
                <a:cs typeface="HY견고딕"/>
              </a:endParaRPr>
            </a:p>
          </p:txBody>
        </p:sp>
        <p:pic>
          <p:nvPicPr>
            <p:cNvPr id="48150" name="Picture 17" descr="새론박스-2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8313" y="2456331"/>
              <a:ext cx="1780510" cy="817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383168" y="2459786"/>
              <a:ext cx="1732343" cy="83439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 fontAlgn="auto" latinLnBrk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altLang="ko-KR" sz="1400" spc="-100" dirty="0">
                  <a:solidFill>
                    <a:srgbClr val="403F0D"/>
                  </a:solidFill>
                  <a:latin typeface="Arial Black" pitchFamily="34" charset="0"/>
                  <a:ea typeface="HY견고딕" pitchFamily="18" charset="-127"/>
                  <a:cs typeface="+mn-cs"/>
                </a:rPr>
                <a:t> </a:t>
              </a:r>
              <a:r>
                <a:rPr lang="ru-RU" sz="1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№УП-5041 </a:t>
              </a:r>
            </a:p>
            <a:p>
              <a:pPr algn="ctr" fontAlgn="auto" latinLnBrk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  11.05.2017 г</a:t>
              </a:r>
              <a:r>
                <a:rPr lang="ru-RU" sz="1400" i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endParaRPr kumimoji="0" lang="ko-KR" altLang="en-US" sz="1400" b="1" spc="-100" dirty="0">
                <a:latin typeface="Arial Black" pitchFamily="34" charset="0"/>
                <a:ea typeface="HY견고딕" pitchFamily="18" charset="-127"/>
                <a:cs typeface="+mn-cs"/>
              </a:endParaRPr>
            </a:p>
          </p:txBody>
        </p: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2106882" y="3252861"/>
              <a:ext cx="6747122" cy="1718226"/>
              <a:chOff x="1396" y="-97"/>
              <a:chExt cx="4598" cy="1498"/>
            </a:xfrm>
          </p:grpSpPr>
          <p:pic>
            <p:nvPicPr>
              <p:cNvPr id="48161" name="Picture 31" descr="44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34000"/>
              </a:blip>
              <a:srcRect/>
              <a:stretch>
                <a:fillRect/>
              </a:stretch>
            </p:blipFill>
            <p:spPr bwMode="auto">
              <a:xfrm>
                <a:off x="1445" y="437"/>
                <a:ext cx="4258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1396" y="-97"/>
                <a:ext cx="4598" cy="1498"/>
                <a:chOff x="5187" y="2673"/>
                <a:chExt cx="4714" cy="2057"/>
              </a:xfrm>
            </p:grpSpPr>
            <p:sp>
              <p:nvSpPr>
                <p:cNvPr id="36" name="AutoShape 33"/>
                <p:cNvSpPr>
                  <a:spLocks noChangeArrowheads="1"/>
                </p:cNvSpPr>
                <p:nvPr/>
              </p:nvSpPr>
              <p:spPr bwMode="auto">
                <a:xfrm>
                  <a:off x="5187" y="2673"/>
                  <a:ext cx="4714" cy="887"/>
                </a:xfrm>
                <a:prstGeom prst="roundRect">
                  <a:avLst>
                    <a:gd name="adj" fmla="val 6301"/>
                  </a:avLst>
                </a:prstGeom>
                <a:gradFill rotWithShape="1">
                  <a:gsLst>
                    <a:gs pos="0">
                      <a:srgbClr val="DFDFDF"/>
                    </a:gs>
                    <a:gs pos="50000">
                      <a:schemeClr val="bg1"/>
                    </a:gs>
                    <a:gs pos="100000">
                      <a:srgbClr val="DFDFDF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ko-KR">
                    <a:latin typeface="HY견고딕" pitchFamily="18" charset="-127"/>
                    <a:ea typeface="HY견고딕" pitchFamily="18" charset="-127"/>
                    <a:cs typeface="+mn-cs"/>
                  </a:endParaRPr>
                </a:p>
              </p:txBody>
            </p:sp>
            <p:sp>
              <p:nvSpPr>
                <p:cNvPr id="48164" name="AutoShape 34"/>
                <p:cNvSpPr>
                  <a:spLocks noChangeArrowheads="1"/>
                </p:cNvSpPr>
                <p:nvPr/>
              </p:nvSpPr>
              <p:spPr bwMode="auto">
                <a:xfrm flipV="1">
                  <a:off x="5201" y="4703"/>
                  <a:ext cx="4172" cy="2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bg1">
                        <a:alpha val="73000"/>
                      </a:scheme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 latinLnBrk="1"/>
                  <a:endParaRPr kumimoji="0" lang="ko-KR" altLang="en-US">
                    <a:latin typeface="HY견고딕"/>
                    <a:ea typeface="HY견고딕"/>
                    <a:cs typeface="HY견고딕"/>
                  </a:endParaRPr>
                </a:p>
              </p:txBody>
            </p:sp>
          </p:grpSp>
        </p:grpSp>
        <p:pic>
          <p:nvPicPr>
            <p:cNvPr id="48155" name="Picture 36" descr="새론박스-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8311" y="3252602"/>
              <a:ext cx="1735526" cy="77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56" name="Text Box 38"/>
            <p:cNvSpPr txBox="1">
              <a:spLocks noChangeArrowheads="1"/>
            </p:cNvSpPr>
            <p:nvPr/>
          </p:nvSpPr>
          <p:spPr bwMode="auto">
            <a:xfrm>
              <a:off x="2359009" y="3313854"/>
              <a:ext cx="5845204" cy="356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latinLnBrk="1">
                <a:lnSpc>
                  <a:spcPct val="150000"/>
                </a:lnSpc>
              </a:pPr>
              <a:endParaRPr lang="en-US" altLang="ko-KR" sz="16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8159" name="Picture 44" descr="na_i21"/>
            <p:cNvPicPr>
              <a:picLocks noChangeAspect="1" noChangeArrowheads="1"/>
            </p:cNvPicPr>
            <p:nvPr/>
          </p:nvPicPr>
          <p:blipFill>
            <a:blip r:embed="rId5" cstate="print">
              <a:lum bright="12000"/>
            </a:blip>
            <a:srcRect/>
            <a:stretch>
              <a:fillRect/>
            </a:stretch>
          </p:blipFill>
          <p:spPr bwMode="auto">
            <a:xfrm>
              <a:off x="2000888" y="3447630"/>
              <a:ext cx="323850" cy="146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612775" y="3533008"/>
              <a:ext cx="1504950" cy="92965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 fontAlgn="auto" latinLnBrk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600" spc="-100" dirty="0">
                <a:solidFill>
                  <a:srgbClr val="403F0D"/>
                </a:solidFill>
                <a:latin typeface="Arial Black" pitchFamily="34" charset="0"/>
                <a:ea typeface="HY견고딕" pitchFamily="18" charset="-127"/>
                <a:cs typeface="+mn-cs"/>
              </a:endParaRPr>
            </a:p>
          </p:txBody>
        </p:sp>
      </p:grp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683568" y="2348880"/>
            <a:ext cx="1504950" cy="8572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 latinLnBrk="1"/>
            <a:r>
              <a:rPr lang="uz-Cyrl-UZ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№770-</a:t>
            </a:r>
            <a:r>
              <a:rPr lang="en-US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latinLnBrk="1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15.04.1999г.</a:t>
            </a:r>
            <a:endParaRPr lang="ru-RU" sz="1400" b="1" dirty="0" smtClean="0">
              <a:latin typeface="Century Gothic" pitchFamily="34" charset="0"/>
            </a:endParaRPr>
          </a:p>
        </p:txBody>
      </p:sp>
      <p:pic>
        <p:nvPicPr>
          <p:cNvPr id="45" name="Picture 36" descr="새론박스-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3568" y="5013176"/>
            <a:ext cx="1440160" cy="9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Заголовок 1"/>
          <p:cNvSpPr txBox="1">
            <a:spLocks/>
          </p:cNvSpPr>
          <p:nvPr/>
        </p:nvSpPr>
        <p:spPr>
          <a:xfrm>
            <a:off x="1000100" y="285728"/>
            <a:ext cx="6884268" cy="83901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Нормативно-правов</a:t>
            </a:r>
            <a:r>
              <a:rPr lang="uz-Cyrl-UZ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ая база по ведению лесного хозяйства в Республике Узбекистан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Arial" pitchFamily="34" charset="0"/>
            </a:endParaRPr>
          </a:p>
        </p:txBody>
      </p:sp>
      <p:pic>
        <p:nvPicPr>
          <p:cNvPr id="55" name="Picture 44" descr="na_i21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/>
          <a:stretch>
            <a:fillRect/>
          </a:stretch>
        </p:blipFill>
        <p:spPr bwMode="auto">
          <a:xfrm>
            <a:off x="1979712" y="4797152"/>
            <a:ext cx="311025" cy="17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 Box 18"/>
          <p:cNvSpPr txBox="1">
            <a:spLocks noChangeArrowheads="1"/>
          </p:cNvSpPr>
          <p:nvPr/>
        </p:nvSpPr>
        <p:spPr bwMode="auto">
          <a:xfrm>
            <a:off x="2267744" y="4325385"/>
            <a:ext cx="5601805" cy="58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atinLnBrk="1">
              <a:lnSpc>
                <a:spcPct val="114000"/>
              </a:lnSpc>
            </a:pP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Земельный кодекс Республики Узбекистан</a:t>
            </a:r>
          </a:p>
          <a:p>
            <a:pPr latinLnBrk="1">
              <a:lnSpc>
                <a:spcPct val="114000"/>
              </a:lnSpc>
            </a:pPr>
            <a:endParaRPr lang="en-US" altLang="ko-K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83568" y="4221088"/>
            <a:ext cx="1368152" cy="783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lnSpc>
                <a:spcPct val="110000"/>
              </a:lnSpc>
              <a:defRPr/>
            </a:pPr>
            <a:endParaRPr lang="ru-RU" sz="1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latinLnBrk="1">
              <a:lnSpc>
                <a:spcPct val="110000"/>
              </a:lnSpc>
              <a:defRPr/>
            </a:pP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30.04.1998 г.</a:t>
            </a:r>
            <a:endParaRPr lang="ru-RU" altLang="ko-KR" sz="1400" b="1" dirty="0" smtClean="0">
              <a:latin typeface="Century Gothic" pitchFamily="34" charset="0"/>
            </a:endParaRPr>
          </a:p>
          <a:p>
            <a:pPr algn="ctr" latinLnBrk="1">
              <a:lnSpc>
                <a:spcPct val="110000"/>
              </a:lnSpc>
              <a:defRPr/>
            </a:pPr>
            <a:endParaRPr lang="ru-RU" altLang="ko-KR" sz="1400" b="1" dirty="0" smtClean="0">
              <a:latin typeface="Century Gothic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83568" y="5192925"/>
            <a:ext cx="12961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№ 441-</a:t>
            </a:r>
            <a:r>
              <a:rPr lang="en-US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12.12.2002 г.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/>
          </a:p>
        </p:txBody>
      </p:sp>
      <p:pic>
        <p:nvPicPr>
          <p:cNvPr id="60" name="Picture 29" descr="44"/>
          <p:cNvPicPr>
            <a:picLocks noChangeAspect="1" noChangeArrowheads="1"/>
          </p:cNvPicPr>
          <p:nvPr/>
        </p:nvPicPr>
        <p:blipFill>
          <a:blip r:embed="rId3" cstate="print">
            <a:lum bright="34000"/>
          </a:blip>
          <a:srcRect/>
          <a:stretch>
            <a:fillRect/>
          </a:stretch>
        </p:blipFill>
        <p:spPr bwMode="auto">
          <a:xfrm>
            <a:off x="2571737" y="3134818"/>
            <a:ext cx="5312631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AutoShape 31"/>
          <p:cNvSpPr>
            <a:spLocks noChangeArrowheads="1"/>
          </p:cNvSpPr>
          <p:nvPr/>
        </p:nvSpPr>
        <p:spPr bwMode="auto">
          <a:xfrm>
            <a:off x="2051720" y="3284984"/>
            <a:ext cx="5760639" cy="917718"/>
          </a:xfrm>
          <a:prstGeom prst="roundRect">
            <a:avLst>
              <a:gd name="adj" fmla="val 6301"/>
            </a:avLst>
          </a:prstGeom>
          <a:gradFill rotWithShape="1">
            <a:gsLst>
              <a:gs pos="0">
                <a:srgbClr val="DFDFDF"/>
              </a:gs>
              <a:gs pos="50000">
                <a:schemeClr val="bg1"/>
              </a:gs>
              <a:gs pos="100000">
                <a:srgbClr val="DFDFDF"/>
              </a:gs>
            </a:gsLst>
            <a:lin ang="5400000" scaled="1"/>
          </a:gra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ko-KR" sz="1600"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sp>
        <p:nvSpPr>
          <p:cNvPr id="68" name="Text Box 18"/>
          <p:cNvSpPr txBox="1">
            <a:spLocks noChangeArrowheads="1"/>
          </p:cNvSpPr>
          <p:nvPr/>
        </p:nvSpPr>
        <p:spPr bwMode="auto">
          <a:xfrm>
            <a:off x="2339753" y="3087742"/>
            <a:ext cx="5544616" cy="107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atinLnBrk="1">
              <a:lnSpc>
                <a:spcPct val="114000"/>
              </a:lnSpc>
            </a:pPr>
            <a:endParaRPr lang="ru-RU" sz="1400" dirty="0" smtClean="0">
              <a:latin typeface="Century Gothic" pitchFamily="34" charset="0"/>
            </a:endParaRPr>
          </a:p>
          <a:p>
            <a:pPr latinLnBrk="1">
              <a:lnSpc>
                <a:spcPct val="114000"/>
              </a:lnSpc>
            </a:pPr>
            <a:r>
              <a:rPr lang="ru-RU" sz="1400" dirty="0" smtClean="0">
                <a:latin typeface="Century Gothic" pitchFamily="34" charset="0"/>
              </a:rPr>
              <a:t> 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Указ Президента  Республики Узбекистан «О создании </a:t>
            </a:r>
            <a:r>
              <a:rPr lang="ru-RU" sz="1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Государст-венного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комитета Республики Узбекистан по лесному хозяйству»</a:t>
            </a:r>
          </a:p>
          <a:p>
            <a:pPr latinLnBrk="1">
              <a:lnSpc>
                <a:spcPct val="114000"/>
              </a:lnSpc>
            </a:pPr>
            <a:endParaRPr lang="en-US" altLang="ko-K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9" name="Picture 44" descr="na_i21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/>
          <a:stretch>
            <a:fillRect/>
          </a:stretch>
        </p:blipFill>
        <p:spPr bwMode="auto">
          <a:xfrm>
            <a:off x="1979712" y="3501008"/>
            <a:ext cx="311025" cy="17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44" descr="na_i21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/>
          <a:stretch>
            <a:fillRect/>
          </a:stretch>
        </p:blipFill>
        <p:spPr bwMode="auto">
          <a:xfrm>
            <a:off x="1979712" y="3789040"/>
            <a:ext cx="311025" cy="17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9" descr="44"/>
          <p:cNvPicPr>
            <a:picLocks noChangeAspect="1" noChangeArrowheads="1"/>
          </p:cNvPicPr>
          <p:nvPr/>
        </p:nvPicPr>
        <p:blipFill>
          <a:blip r:embed="rId3" cstate="print">
            <a:lum bright="34000"/>
          </a:blip>
          <a:srcRect/>
          <a:stretch>
            <a:fillRect/>
          </a:stretch>
        </p:blipFill>
        <p:spPr bwMode="auto">
          <a:xfrm>
            <a:off x="2344081" y="4929198"/>
            <a:ext cx="561229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AutoShape 31"/>
          <p:cNvSpPr>
            <a:spLocks noChangeArrowheads="1"/>
          </p:cNvSpPr>
          <p:nvPr/>
        </p:nvSpPr>
        <p:spPr bwMode="auto">
          <a:xfrm>
            <a:off x="2123728" y="5085184"/>
            <a:ext cx="5745250" cy="857256"/>
          </a:xfrm>
          <a:prstGeom prst="roundRect">
            <a:avLst>
              <a:gd name="adj" fmla="val 6301"/>
            </a:avLst>
          </a:prstGeom>
          <a:gradFill rotWithShape="1">
            <a:gsLst>
              <a:gs pos="0">
                <a:srgbClr val="DFDFDF"/>
              </a:gs>
              <a:gs pos="50000">
                <a:schemeClr val="bg1"/>
              </a:gs>
              <a:gs pos="100000">
                <a:srgbClr val="DFDFDF"/>
              </a:gs>
            </a:gsLst>
            <a:lin ang="5400000" scaled="1"/>
          </a:gra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Закон Республики Узбекистан «О Государственной статистике» </a:t>
            </a:r>
            <a:b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" name="Picture 41" descr="na_i21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/>
          <a:stretch>
            <a:fillRect/>
          </a:stretch>
        </p:blipFill>
        <p:spPr bwMode="auto">
          <a:xfrm>
            <a:off x="1835696" y="5229200"/>
            <a:ext cx="309500" cy="17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41" descr="na_i21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/>
          <a:stretch>
            <a:fillRect/>
          </a:stretch>
        </p:blipFill>
        <p:spPr bwMode="auto">
          <a:xfrm>
            <a:off x="1835696" y="5517232"/>
            <a:ext cx="309500" cy="17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Содержимое 2"/>
          <p:cNvSpPr txBox="1">
            <a:spLocks/>
          </p:cNvSpPr>
          <p:nvPr/>
        </p:nvSpPr>
        <p:spPr>
          <a:xfrm>
            <a:off x="1000100" y="1412776"/>
            <a:ext cx="7676356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Лесная деятельность в Республике Узбекистан регламентируется  </a:t>
            </a:r>
          </a:p>
          <a:p>
            <a:pPr marL="0" marR="0" lvl="0" indent="0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следующими нормативно-правовыми документами:</a:t>
            </a:r>
          </a:p>
          <a:p>
            <a:pPr marL="0" marR="0" lvl="0" indent="0" defTabSz="914400" rtl="0" eaLnBrk="1" fontAlgn="auto" latinLnBrk="0" hangingPunct="1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  <a:p>
            <a:pPr marL="82296" marR="0" lvl="0" indent="0" defTabSz="914400" rtl="0" eaLnBrk="1" fontAlgn="auto" latinLnBrk="0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45758"/>
            <a:ext cx="7316316" cy="725788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Лесное хозяйство Узбекистана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59880982"/>
              </p:ext>
            </p:extLst>
          </p:nvPr>
        </p:nvGraphicFramePr>
        <p:xfrm>
          <a:off x="755576" y="1412776"/>
          <a:ext cx="8001056" cy="48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777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Ответственные за координацию, ведение деятельности лесного хозяйства </a:t>
            </a:r>
            <a:b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 сбора информации о нем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Кабинет Министров Республики Узбекистан</a:t>
            </a:r>
          </a:p>
          <a:p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Госкомлес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Госкомэкологии</a:t>
            </a:r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Агентство по кадастру</a:t>
            </a:r>
          </a:p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Госкомстат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Перечень государственных статистических форм по лесному хозяйству  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179512" y="908720"/>
          <a:ext cx="8784976" cy="5766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8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6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390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6636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r>
                        <a:rPr lang="ru-RU" sz="13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3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3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300" b="1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№ формы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Название отчета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Периодич-ность</a:t>
                      </a:r>
                      <a:endParaRPr lang="ru-RU" sz="1300" b="1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Предоставляют</a:t>
                      </a:r>
                    </a:p>
                    <a:p>
                      <a:pPr algn="ctr"/>
                      <a:endParaRPr lang="ru-RU" sz="1300" b="1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8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z-Cyrl-UZ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1- o’x </a:t>
                      </a:r>
                      <a:endParaRPr kumimoji="0" lang="ru-RU" sz="12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«Отчет о проведении </a:t>
                      </a:r>
                      <a:br>
                        <a:rPr kumimoji="0" lang="ru-RU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ru-RU" sz="1200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лесокультурных</a:t>
                      </a:r>
                      <a:r>
                        <a:rPr kumimoji="0" lang="ru-RU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работ»</a:t>
                      </a:r>
                      <a:br>
                        <a:rPr kumimoji="0" lang="ru-RU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endParaRPr kumimoji="0" lang="ru-RU" sz="12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z-Cyrl-UZ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годовая</a:t>
                      </a:r>
                      <a:endParaRPr kumimoji="0" lang="ru-RU" sz="12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kumimoji="0" lang="ru-RU" sz="12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Лесхозы, выполняющие</a:t>
                      </a:r>
                      <a:r>
                        <a:rPr kumimoji="0" lang="en-US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/>
                      </a:r>
                      <a:br>
                        <a:rPr kumimoji="0" lang="en-US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ru-RU" sz="1200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лесокультурные</a:t>
                      </a:r>
                      <a:r>
                        <a:rPr kumimoji="0" lang="ru-RU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работы</a:t>
                      </a:r>
                      <a:r>
                        <a:rPr kumimoji="0" lang="en-US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/>
                      </a:r>
                      <a:br>
                        <a:rPr kumimoji="0" lang="en-US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ru-RU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(кроме </a:t>
                      </a:r>
                      <a:r>
                        <a:rPr kumimoji="0" lang="ru-RU" sz="1200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микрофирм</a:t>
                      </a:r>
                      <a:r>
                        <a:rPr kumimoji="0" lang="en-US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/>
                      </a:r>
                      <a:br>
                        <a:rPr kumimoji="0" lang="en-US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ru-RU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малых предприятий)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79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z-Cyrl-UZ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1-kb</a:t>
                      </a:r>
                      <a:endParaRPr kumimoji="0" lang="ru-RU" sz="12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«Отчет </a:t>
                      </a:r>
                      <a:r>
                        <a:rPr kumimoji="0" lang="ru-RU" sz="1200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микрофирмы</a:t>
                      </a:r>
                      <a:r>
                        <a:rPr kumimoji="0" lang="ru-RU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и </a:t>
                      </a:r>
                      <a:br>
                        <a:rPr kumimoji="0" lang="ru-RU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ru-RU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малого предприятия»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z-Cyrl-UZ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годовая</a:t>
                      </a:r>
                      <a:endParaRPr kumimoji="0" lang="ru-RU" sz="12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kumimoji="0" lang="ru-RU" sz="12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Микрофирмы</a:t>
                      </a:r>
                      <a:r>
                        <a:rPr kumimoji="0" lang="ru-RU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и малые предприятия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5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z-Cyrl-UZ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1-kb (qx)</a:t>
                      </a:r>
                      <a:endParaRPr kumimoji="0" lang="ru-RU" sz="12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«Отчет о сельскохозяйственной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деятельности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микрофирмы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 малого предприятия»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z-Cyrl-UZ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годовая</a:t>
                      </a:r>
                      <a:endParaRPr kumimoji="0" lang="ru-RU" sz="12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kumimoji="0" lang="ru-RU" sz="12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z-Cyrl-UZ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Микрофирмы и малые предприятия, осуществляющие сельскохозяйственную деятельность</a:t>
                      </a:r>
                      <a:endParaRPr kumimoji="0" lang="ru-RU" sz="12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5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z-Cyrl-UZ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1- qx</a:t>
                      </a:r>
                      <a:endParaRPr kumimoji="0" lang="ru-RU" sz="12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«Отчет о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сельскохозяйственной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деятельности»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z-Cyrl-UZ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годовая</a:t>
                      </a:r>
                      <a:endParaRPr kumimoji="0" lang="ru-RU" sz="12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kumimoji="0" lang="ru-RU" sz="12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z-Cyrl-UZ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Организации (кроме фермерских хозяйств, микрофирм и малых предприятий), осуществляющие сельскохозяйственную деятельность </a:t>
                      </a:r>
                      <a:endParaRPr kumimoji="0" lang="ru-RU" sz="12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0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1-</a:t>
                      </a:r>
                      <a:r>
                        <a:rPr kumimoji="0" lang="en-US" sz="1200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fx</a:t>
                      </a:r>
                      <a:endParaRPr kumimoji="0" lang="ru-RU" sz="12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«Отчет о деятельности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фермерского хозяйства»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1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годовая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z-Cyrl-UZ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Фермерские хозяйства </a:t>
                      </a:r>
                      <a:endParaRPr kumimoji="0" lang="ru-RU" sz="12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10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z-Cyrl-UZ" sz="12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1- </a:t>
                      </a:r>
                      <a:r>
                        <a:rPr kumimoji="0" lang="en-US" sz="1200" b="0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sanoat</a:t>
                      </a:r>
                      <a:r>
                        <a:rPr kumimoji="0" lang="uz-Cyrl-UZ" sz="12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kumimoji="0" lang="ru-RU" sz="12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«Отчет о производстве </a:t>
                      </a:r>
                      <a:br>
                        <a:rPr lang="ru-RU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промышленной </a:t>
                      </a:r>
                      <a:br>
                        <a:rPr lang="ru-RU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продукции»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годовая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kumimoji="0" lang="uz-Cyrl-UZ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Юридические лица, являющиеся коммерческими организациями ,</a:t>
                      </a:r>
                      <a:r>
                        <a:rPr kumimoji="0" lang="uz-Cyrl-UZ" sz="12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uz-Cyrl-UZ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производящие промышленную продукцию</a:t>
                      </a:r>
                      <a:endParaRPr kumimoji="0" lang="ru-RU" sz="12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3085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1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12-korxona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«Отчет о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деятельности </a:t>
                      </a:r>
                      <a:br>
                        <a:rPr lang="ru-RU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организации»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месячная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z-Cyrl-UZ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Юридические лица, являющиеся коммерческими организациями, обособленные подразделения юридических лиц, являющихся коммерческими организациями и некоммерческие организации </a:t>
                      </a:r>
                      <a:endParaRPr kumimoji="0" lang="ru-RU" sz="12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Основные показатели в формах государственной статистической отчетности по лесному хозяйству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542925" indent="-542925">
              <a:buFont typeface="Wingdings" pitchFamily="2" charset="2"/>
              <a:buChar char="ü"/>
            </a:pPr>
            <a:r>
              <a:rPr lang="uz-Cyrl-UZ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Общая площадь лесного фонда;</a:t>
            </a:r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2925" indent="-542925">
              <a:buFont typeface="Wingdings" pitchFamily="2" charset="2"/>
              <a:buChar char="ü"/>
            </a:pPr>
            <a:r>
              <a:rPr lang="uz-Cyrl-UZ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Лесовосстановление и лесоразведение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42925" indent="-542925">
              <a:buFont typeface="Wingdings" pitchFamily="2" charset="2"/>
              <a:buChar char="ü"/>
            </a:pPr>
            <a:r>
              <a:rPr lang="uz-Cyrl-UZ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Создание защитных насаждений и 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выполнение озеленительных работ </a:t>
            </a:r>
            <a:r>
              <a:rPr lang="uz-Cyrl-UZ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вокруг объектов  по договорам с организациями;</a:t>
            </a:r>
          </a:p>
          <a:p>
            <a:pPr marL="542925" indent="-542925">
              <a:buFont typeface="Wingdings" pitchFamily="2" charset="2"/>
              <a:buChar char="ü"/>
            </a:pPr>
            <a:r>
              <a:rPr lang="uz-Cyrl-UZ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Создание защитных насаждений по договорам на пастбищных землях республики;</a:t>
            </a:r>
          </a:p>
          <a:p>
            <a:pPr marL="542925" indent="-542925">
              <a:buFont typeface="Wingdings" pitchFamily="2" charset="2"/>
              <a:buChar char="ü"/>
            </a:pPr>
            <a:r>
              <a:rPr lang="uz-Cyrl-UZ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Создание полезащитных насаждений по договорам на землях сельхозорганизаций;</a:t>
            </a:r>
          </a:p>
          <a:p>
            <a:pPr marL="542925" indent="-542925">
              <a:buFont typeface="Wingdings" pitchFamily="2" charset="2"/>
              <a:buChar char="ü"/>
            </a:pPr>
            <a:r>
              <a:rPr lang="uz-Cyrl-UZ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Уход за лесокультурами в пересчете на однократный – всего;</a:t>
            </a:r>
          </a:p>
          <a:p>
            <a:pPr marL="542925" indent="-542925">
              <a:buFont typeface="Wingdings" pitchFamily="2" charset="2"/>
              <a:buChar char="ü"/>
            </a:pPr>
            <a:r>
              <a:rPr lang="uz-Cyrl-UZ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Заготовлено семян древесных и кустарниковых пород (чистых) – всего</a:t>
            </a:r>
          </a:p>
          <a:p>
            <a:pPr marL="542925" indent="-542925">
              <a:buFont typeface="Wingdings" pitchFamily="2" charset="2"/>
              <a:buChar char="ü"/>
            </a:pPr>
            <a:r>
              <a:rPr lang="uz-Cyrl-UZ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Закладка посевного отделения питомника;</a:t>
            </a:r>
          </a:p>
          <a:p>
            <a:pPr marL="542925" indent="-542925">
              <a:buFont typeface="Wingdings" pitchFamily="2" charset="2"/>
              <a:buChar char="ü"/>
            </a:pPr>
            <a:r>
              <a:rPr lang="uz-Cyrl-UZ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Закладка школьного и черенкового отделения питомника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b="1" dirty="0" smtClean="0">
              <a:solidFill>
                <a:srgbClr val="000099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uz-Cyrl-UZ" sz="3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Стоимость объема продукции  лесного хозяйства, всего</a:t>
            </a:r>
          </a:p>
          <a:p>
            <a:pPr>
              <a:buFont typeface="Wingdings" pitchFamily="2" charset="2"/>
              <a:buChar char="ü"/>
            </a:pPr>
            <a:r>
              <a:rPr lang="uz-Cyrl-UZ" sz="3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>
              <a:buFont typeface="Wingdings" pitchFamily="2" charset="2"/>
              <a:buChar char="ü"/>
            </a:pPr>
            <a:r>
              <a:rPr lang="uz-Cyrl-UZ" sz="3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Молодые растения  лесных деревьев, живые</a:t>
            </a:r>
          </a:p>
          <a:p>
            <a:pPr>
              <a:buFont typeface="Wingdings" pitchFamily="2" charset="2"/>
              <a:buChar char="ü"/>
            </a:pPr>
            <a:r>
              <a:rPr lang="uz-Cyrl-UZ" sz="3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Семена лесных деревьев</a:t>
            </a:r>
          </a:p>
          <a:p>
            <a:pPr>
              <a:buFont typeface="Wingdings" pitchFamily="2" charset="2"/>
              <a:buChar char="ü"/>
            </a:pPr>
            <a:r>
              <a:rPr lang="uz-Cyrl-UZ" sz="3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Деревья лесные (Лес порослевой)</a:t>
            </a:r>
          </a:p>
          <a:p>
            <a:pPr>
              <a:buFont typeface="Wingdings" pitchFamily="2" charset="2"/>
              <a:buChar char="ü"/>
            </a:pPr>
            <a:r>
              <a:rPr lang="uz-Cyrl-UZ" sz="3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Лесоматериалы необработанные хвойных пород</a:t>
            </a:r>
          </a:p>
          <a:p>
            <a:pPr>
              <a:buFont typeface="Wingdings" pitchFamily="2" charset="2"/>
              <a:buChar char="ü"/>
            </a:pPr>
            <a:r>
              <a:rPr lang="uz-Cyrl-UZ" sz="3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Лесоматериалы необработанные лиственных пород (кроме тропических пород)</a:t>
            </a:r>
          </a:p>
          <a:p>
            <a:pPr>
              <a:buFont typeface="Wingdings" pitchFamily="2" charset="2"/>
              <a:buChar char="ü"/>
            </a:pPr>
            <a:r>
              <a:rPr lang="uz-Cyrl-UZ" sz="3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Лесоматериалы необработанные тропических пород</a:t>
            </a:r>
          </a:p>
          <a:p>
            <a:pPr>
              <a:buFont typeface="Wingdings" pitchFamily="2" charset="2"/>
              <a:buChar char="ü"/>
            </a:pPr>
            <a:r>
              <a:rPr lang="uz-Cyrl-UZ" sz="3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Древесина топливная</a:t>
            </a:r>
          </a:p>
          <a:p>
            <a:pPr>
              <a:buFont typeface="Wingdings" pitchFamily="2" charset="2"/>
              <a:buChar char="ü"/>
            </a:pPr>
            <a:r>
              <a:rPr lang="uz-Cyrl-UZ" sz="3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Балата, гуттаперча, гваюла, чикл и аналогичные каучукоподобные природные смолы</a:t>
            </a:r>
          </a:p>
          <a:p>
            <a:pPr>
              <a:buFont typeface="Wingdings" pitchFamily="2" charset="2"/>
              <a:buChar char="ü"/>
            </a:pPr>
            <a:r>
              <a:rPr lang="uz-Cyrl-UZ" sz="3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Шеллак, бальзамы, камеди и прочие природные смолы</a:t>
            </a:r>
          </a:p>
          <a:p>
            <a:pPr>
              <a:buFont typeface="Wingdings" pitchFamily="2" charset="2"/>
              <a:buChar char="ü"/>
            </a:pPr>
            <a:r>
              <a:rPr lang="uz-Cyrl-UZ" sz="3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Пробка натуральная, необработанная или прошедшая первичную обработку</a:t>
            </a:r>
          </a:p>
          <a:p>
            <a:pPr>
              <a:buFont typeface="Wingdings" pitchFamily="2" charset="2"/>
              <a:buChar char="ü"/>
            </a:pPr>
            <a:r>
              <a:rPr lang="uz-Cyrl-UZ" sz="3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Части растений, травы, мхи и лишайники, используемые для декоративных целей</a:t>
            </a:r>
          </a:p>
          <a:p>
            <a:pPr>
              <a:buFont typeface="Wingdings" pitchFamily="2" charset="2"/>
              <a:buChar char="ü"/>
            </a:pPr>
            <a:r>
              <a:rPr lang="uz-Cyrl-UZ" sz="3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Лесопродукты дикорастущие съедобные</a:t>
            </a:r>
          </a:p>
          <a:p>
            <a:pPr>
              <a:buFont typeface="Wingdings" pitchFamily="2" charset="2"/>
              <a:buChar char="ü"/>
            </a:pPr>
            <a:r>
              <a:rPr lang="uz-Cyrl-UZ" sz="3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Дикорастущие лекарственные растения</a:t>
            </a:r>
          </a:p>
          <a:p>
            <a:pPr>
              <a:buFont typeface="Wingdings" pitchFamily="2" charset="2"/>
              <a:buChar char="ü"/>
            </a:pPr>
            <a:r>
              <a:rPr lang="uz-Cyrl-UZ" sz="3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Лесопродукты  дикорастущие съедобные прочие</a:t>
            </a:r>
            <a:endParaRPr lang="ru-RU" sz="3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32656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ctr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uz-Cyrl-UZ" sz="2000" b="1" cap="sm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Показатели по объему заготовленной продукции </a:t>
            </a:r>
            <a:br>
              <a:rPr lang="uz-Cyrl-UZ" sz="2000" b="1" cap="sm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z-Cyrl-UZ" sz="2000" b="1" cap="sm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лесного хозяйства</a:t>
            </a:r>
            <a:endParaRPr lang="ru-RU" sz="2000" b="1" cap="small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Общегосударственный классификатор </a:t>
            </a:r>
            <a:br>
              <a:rPr lang="ru-RU" sz="2000" b="1" dirty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экономической деятельности (ОКЭД</a:t>
            </a:r>
            <a:r>
              <a:rPr lang="uz-Cyrl-UZ" sz="2000" b="1" dirty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-2)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Республики Узбекистан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1916832"/>
          <a:ext cx="7560840" cy="468052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6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0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0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Раздел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Группа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411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20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Растениеводство и животноводство, охота</a:t>
                      </a:r>
                      <a:br>
                        <a:rPr lang="ru-RU" sz="1800" kern="12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 предоставление услуг в этих областях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4113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01.6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635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Вспомогательные виды деятельности</a:t>
                      </a:r>
                      <a:br>
                        <a:rPr lang="ru-RU" sz="1800" kern="12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области сельского хозяйства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4113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63525" indent="0"/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Охота и отлов диких животных, включая предоставление услуг в этих областях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06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2075" indent="0">
                        <a:tabLst/>
                      </a:pPr>
                      <a:r>
                        <a:rPr lang="ru-RU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Лесоводство и лесозаготовки</a:t>
                      </a:r>
                      <a:endParaRPr lang="ru-RU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06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Рыболовство и аквакультуры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83568" y="1412776"/>
            <a:ext cx="777686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Сельское, лесное и рыбное хозяйство 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(Секция </a:t>
            </a:r>
            <a:r>
              <a:rPr lang="en-US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85" name="Rectangle 25"/>
          <p:cNvSpPr>
            <a:spLocks noChangeArrowheads="1"/>
          </p:cNvSpPr>
          <p:nvPr/>
        </p:nvSpPr>
        <p:spPr bwMode="auto">
          <a:xfrm>
            <a:off x="1619674" y="549276"/>
            <a:ext cx="6336879" cy="1511573"/>
          </a:xfrm>
          <a:prstGeom prst="rect">
            <a:avLst/>
          </a:prstGeom>
          <a:solidFill>
            <a:srgbClr val="D9F5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Секция А. </a:t>
            </a:r>
            <a:b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Раздел 02. Лесоводство и лесозаготовки</a:t>
            </a:r>
          </a:p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76189" name="Rectangle 29"/>
          <p:cNvSpPr>
            <a:spLocks noChangeArrowheads="1"/>
          </p:cNvSpPr>
          <p:nvPr/>
        </p:nvSpPr>
        <p:spPr bwMode="auto">
          <a:xfrm>
            <a:off x="827584" y="3204001"/>
            <a:ext cx="2448272" cy="1298727"/>
          </a:xfrm>
          <a:prstGeom prst="rect">
            <a:avLst/>
          </a:prstGeom>
          <a:solidFill>
            <a:srgbClr val="D9F5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02.1 </a:t>
            </a:r>
            <a:r>
              <a:rPr lang="ru-RU" sz="1600" b="1" dirty="0">
                <a:solidFill>
                  <a:schemeClr val="tx2"/>
                </a:solidFill>
              </a:rPr>
              <a:t>Лесоводство и прочая лесохозяйственная деятельность</a:t>
            </a:r>
          </a:p>
        </p:txBody>
      </p:sp>
      <p:sp>
        <p:nvSpPr>
          <p:cNvPr id="476192" name="Rectangle 32"/>
          <p:cNvSpPr>
            <a:spLocks noChangeArrowheads="1"/>
          </p:cNvSpPr>
          <p:nvPr/>
        </p:nvSpPr>
        <p:spPr bwMode="auto">
          <a:xfrm>
            <a:off x="1663615" y="4838777"/>
            <a:ext cx="2476339" cy="1469947"/>
          </a:xfrm>
          <a:prstGeom prst="rect">
            <a:avLst/>
          </a:prstGeom>
          <a:solidFill>
            <a:srgbClr val="D9F5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/>
            <a:endParaRPr lang="ru-RU" sz="1400" b="1" dirty="0">
              <a:solidFill>
                <a:schemeClr val="tx2"/>
              </a:solidFill>
            </a:endParaRP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02.2 </a:t>
            </a:r>
            <a:r>
              <a:rPr lang="ru-RU" sz="1600" b="1" dirty="0">
                <a:solidFill>
                  <a:schemeClr val="tx2"/>
                </a:solidFill>
              </a:rPr>
              <a:t>Лесозаготовки</a:t>
            </a:r>
          </a:p>
        </p:txBody>
      </p:sp>
      <p:sp>
        <p:nvSpPr>
          <p:cNvPr id="476203" name="Line 43"/>
          <p:cNvSpPr>
            <a:spLocks noChangeShapeType="1"/>
          </p:cNvSpPr>
          <p:nvPr/>
        </p:nvSpPr>
        <p:spPr bwMode="auto">
          <a:xfrm>
            <a:off x="5004048" y="2060848"/>
            <a:ext cx="864096" cy="285023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6211" name="Rectangle 51"/>
          <p:cNvSpPr>
            <a:spLocks noChangeArrowheads="1"/>
          </p:cNvSpPr>
          <p:nvPr/>
        </p:nvSpPr>
        <p:spPr bwMode="auto">
          <a:xfrm>
            <a:off x="5868144" y="3212976"/>
            <a:ext cx="2448272" cy="1296144"/>
          </a:xfrm>
          <a:prstGeom prst="rect">
            <a:avLst/>
          </a:prstGeom>
          <a:solidFill>
            <a:srgbClr val="D9F5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02.3 </a:t>
            </a:r>
            <a:r>
              <a:rPr lang="ru-RU" sz="1600" b="1" dirty="0">
                <a:solidFill>
                  <a:schemeClr val="tx2"/>
                </a:solidFill>
              </a:rPr>
              <a:t>Сбор </a:t>
            </a:r>
            <a:r>
              <a:rPr lang="ru-RU" sz="1600" b="1" dirty="0" err="1">
                <a:solidFill>
                  <a:schemeClr val="tx2"/>
                </a:solidFill>
              </a:rPr>
              <a:t>недревесной</a:t>
            </a:r>
            <a:r>
              <a:rPr lang="ru-RU" sz="1600" b="1" dirty="0">
                <a:solidFill>
                  <a:schemeClr val="tx2"/>
                </a:solidFill>
              </a:rPr>
              <a:t> продукции лесного хозяйства</a:t>
            </a:r>
          </a:p>
        </p:txBody>
      </p:sp>
      <p:sp>
        <p:nvSpPr>
          <p:cNvPr id="476212" name="Rectangle 52"/>
          <p:cNvSpPr>
            <a:spLocks noChangeArrowheads="1"/>
          </p:cNvSpPr>
          <p:nvPr/>
        </p:nvSpPr>
        <p:spPr bwMode="auto">
          <a:xfrm>
            <a:off x="5307957" y="4911083"/>
            <a:ext cx="2448272" cy="1397641"/>
          </a:xfrm>
          <a:prstGeom prst="rect">
            <a:avLst/>
          </a:prstGeom>
          <a:solidFill>
            <a:srgbClr val="D9F5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/>
            <a:endParaRPr lang="ru-RU" sz="1400" b="1" dirty="0">
              <a:solidFill>
                <a:schemeClr val="tx2"/>
              </a:solidFill>
            </a:endParaRP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02.4 </a:t>
            </a:r>
            <a:r>
              <a:rPr lang="ru-RU" sz="1600" b="1" dirty="0">
                <a:solidFill>
                  <a:schemeClr val="tx2"/>
                </a:solidFill>
              </a:rPr>
              <a:t>Технические услуги в области лесоводства</a:t>
            </a:r>
          </a:p>
        </p:txBody>
      </p:sp>
      <p:sp>
        <p:nvSpPr>
          <p:cNvPr id="476217" name="Line 57"/>
          <p:cNvSpPr>
            <a:spLocks noChangeShapeType="1"/>
          </p:cNvSpPr>
          <p:nvPr/>
        </p:nvSpPr>
        <p:spPr bwMode="auto">
          <a:xfrm>
            <a:off x="5580114" y="2060848"/>
            <a:ext cx="1512167" cy="115212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6218" name="Line 58"/>
          <p:cNvSpPr>
            <a:spLocks noChangeShapeType="1"/>
          </p:cNvSpPr>
          <p:nvPr/>
        </p:nvSpPr>
        <p:spPr bwMode="auto">
          <a:xfrm flipH="1">
            <a:off x="3259979" y="2060848"/>
            <a:ext cx="1095997" cy="285023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6219" name="Line 59"/>
          <p:cNvSpPr>
            <a:spLocks noChangeShapeType="1"/>
          </p:cNvSpPr>
          <p:nvPr/>
        </p:nvSpPr>
        <p:spPr bwMode="auto">
          <a:xfrm flipH="1">
            <a:off x="2051720" y="2060848"/>
            <a:ext cx="1728192" cy="10801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1647738" y="4796854"/>
            <a:ext cx="2476339" cy="1512466"/>
          </a:xfrm>
          <a:prstGeom prst="rect">
            <a:avLst/>
          </a:prstGeom>
          <a:solidFill>
            <a:srgbClr val="D9F5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/>
            <a:endParaRPr lang="ru-RU" sz="1400" b="1" dirty="0">
              <a:solidFill>
                <a:schemeClr val="tx2"/>
              </a:solidFill>
            </a:endParaRP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02.2 </a:t>
            </a:r>
            <a:r>
              <a:rPr lang="ru-RU" sz="1600" b="1" dirty="0">
                <a:solidFill>
                  <a:schemeClr val="tx2"/>
                </a:solidFill>
              </a:rPr>
              <a:t>Лесозаготовки</a:t>
            </a:r>
          </a:p>
        </p:txBody>
      </p:sp>
      <p:sp>
        <p:nvSpPr>
          <p:cNvPr id="12" name="Rectangle 52"/>
          <p:cNvSpPr>
            <a:spLocks noChangeArrowheads="1"/>
          </p:cNvSpPr>
          <p:nvPr/>
        </p:nvSpPr>
        <p:spPr bwMode="auto">
          <a:xfrm>
            <a:off x="5292080" y="4869160"/>
            <a:ext cx="2448272" cy="1440160"/>
          </a:xfrm>
          <a:prstGeom prst="rect">
            <a:avLst/>
          </a:prstGeom>
          <a:solidFill>
            <a:srgbClr val="D9F5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/>
            <a:endParaRPr lang="ru-RU" sz="1400" b="1" dirty="0">
              <a:solidFill>
                <a:schemeClr val="tx2"/>
              </a:solidFill>
            </a:endParaRP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02.4 </a:t>
            </a:r>
            <a:r>
              <a:rPr lang="ru-RU" sz="1600" b="1" dirty="0">
                <a:solidFill>
                  <a:schemeClr val="tx2"/>
                </a:solidFill>
              </a:rPr>
              <a:t>Технические услуги в области лесоводства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3437</TotalTime>
  <Words>876</Words>
  <Application>Microsoft Office PowerPoint</Application>
  <PresentationFormat>On-screen Show (4:3)</PresentationFormat>
  <Paragraphs>151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Arial Black</vt:lpstr>
      <vt:lpstr>Calibri</vt:lpstr>
      <vt:lpstr>Century Gothic</vt:lpstr>
      <vt:lpstr>Century Schoolbook</vt:lpstr>
      <vt:lpstr>Constantia</vt:lpstr>
      <vt:lpstr>굴림</vt:lpstr>
      <vt:lpstr>HY견고딕</vt:lpstr>
      <vt:lpstr>HY헤드라인M</vt:lpstr>
      <vt:lpstr>휴먼매직체</vt:lpstr>
      <vt:lpstr>Times New Roman</vt:lpstr>
      <vt:lpstr>Wingdings</vt:lpstr>
      <vt:lpstr>Wingdings 2</vt:lpstr>
      <vt:lpstr>1_Эркер</vt:lpstr>
      <vt:lpstr>Статистический учёт  лесного хозяйства в Республике Узбекистан</vt:lpstr>
      <vt:lpstr>PowerPoint Presentation</vt:lpstr>
      <vt:lpstr>Лесное хозяйство Узбекистана</vt:lpstr>
      <vt:lpstr>Ответственные за координацию, ведение деятельности лесного хозяйства  и сбора информации о нем</vt:lpstr>
      <vt:lpstr>Перечень государственных статистических форм по лесному хозяйству  </vt:lpstr>
      <vt:lpstr>Основные показатели в формах государственной статистической отчетности по лесному хозяйству</vt:lpstr>
      <vt:lpstr>        </vt:lpstr>
      <vt:lpstr>Общегосударственный классификатор  экономической деятельности (ОКЭД-2) Республики Узбекистан </vt:lpstr>
      <vt:lpstr>PowerPoint Presentation</vt:lpstr>
      <vt:lpstr> СИСТЕМА СБОРА ГОСУДАРСТВЕННОЙ СТАТИСТИЧЕСКОЙ ОТЧЕТНОСТИ  В ЭЛЕКТРОННОМ ВИДЕ </vt:lpstr>
      <vt:lpstr>         СИСТЕМА РАСПРОСТРОНЕНИЯ СТАТИСТИЧЕСКОЙ ИНФОРМАЦИИ ПО ЛЕСНОМУ ХОЗЯЙСТВУ </vt:lpstr>
      <vt:lpstr>Стоимость произведенной продукции  в лесном хозяйстве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Текущая практика и состояние расчетов годового ВВП: Сельское хозяйство</dc:title>
  <dc:creator>Steel, Ashley (NFO)</dc:creator>
  <cp:lastModifiedBy>Steel, Ashley (NFO)</cp:lastModifiedBy>
  <cp:revision>576</cp:revision>
  <dcterms:modified xsi:type="dcterms:W3CDTF">2021-02-17T11:22:51Z</dcterms:modified>
</cp:coreProperties>
</file>