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8"/>
  </p:notesMasterIdLst>
  <p:sldIdLst>
    <p:sldId id="256" r:id="rId5"/>
    <p:sldId id="263" r:id="rId6"/>
    <p:sldId id="274" r:id="rId7"/>
    <p:sldId id="275" r:id="rId8"/>
    <p:sldId id="286" r:id="rId9"/>
    <p:sldId id="270" r:id="rId10"/>
    <p:sldId id="287" r:id="rId11"/>
    <p:sldId id="284" r:id="rId12"/>
    <p:sldId id="289" r:id="rId13"/>
    <p:sldId id="288" r:id="rId14"/>
    <p:sldId id="290" r:id="rId15"/>
    <p:sldId id="281" r:id="rId16"/>
    <p:sldId id="279" r:id="rId17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078" autoAdjust="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44550" y="881063"/>
            <a:ext cx="5803900" cy="4352925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nl-NL" sz="18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49351" y="5513193"/>
            <a:ext cx="5994443" cy="5222818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1" y="1"/>
            <a:ext cx="3251822" cy="579965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241322" y="1"/>
            <a:ext cx="3251822" cy="579965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1" y="11026776"/>
            <a:ext cx="3251822" cy="579965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241322" y="11026776"/>
            <a:ext cx="3251822" cy="579965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F02A3888-673D-4689-AF99-D29484F8A26A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7536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783" cy="4466596"/>
          </a:xfrm>
          <a:prstGeom prst="rect">
            <a:avLst/>
          </a:prstGeom>
        </p:spPr>
        <p:txBody>
          <a:bodyPr/>
          <a:lstStyle/>
          <a:p>
            <a:endParaRPr lang="en-US" sz="2000" spc="-1">
              <a:latin typeface="Arial"/>
            </a:endParaRPr>
          </a:p>
        </p:txBody>
      </p:sp>
      <p:sp>
        <p:nvSpPr>
          <p:cNvPr id="106" name="TextShape 3"/>
          <p:cNvSpPr txBox="1"/>
          <p:nvPr/>
        </p:nvSpPr>
        <p:spPr>
          <a:xfrm>
            <a:off x="3850589" y="9428744"/>
            <a:ext cx="2945302" cy="495941"/>
          </a:xfrm>
          <a:prstGeom prst="rect">
            <a:avLst/>
          </a:prstGeom>
          <a:noFill/>
          <a:ln>
            <a:noFill/>
          </a:ln>
        </p:spPr>
        <p:txBody>
          <a:bodyPr lIns="92108" tIns="46054" rIns="92108" bIns="46054" anchor="b"/>
          <a:lstStyle/>
          <a:p>
            <a:pPr algn="r">
              <a:lnSpc>
                <a:spcPct val="100000"/>
              </a:lnSpc>
            </a:pPr>
            <a:fld id="{3D44F11D-34D0-4340-890E-88E39FCDE99E}" type="slidenum">
              <a:rPr lang="en-US" sz="1200" spc="-1">
                <a:solidFill>
                  <a:srgbClr val="000000"/>
                </a:solidFill>
              </a:rPr>
              <a:t>1</a:t>
            </a:fld>
            <a:endParaRPr lang="en-US" sz="1200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4550" y="881063"/>
            <a:ext cx="5805488" cy="43529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10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608516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4550" y="881063"/>
            <a:ext cx="5805488" cy="43529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11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8225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4550" y="881063"/>
            <a:ext cx="5805488" cy="43529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12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18381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4550" y="881063"/>
            <a:ext cx="5805488" cy="43529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13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62756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4550" y="881063"/>
            <a:ext cx="5805488" cy="43529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2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6454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4550" y="881063"/>
            <a:ext cx="5805488" cy="43529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3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9219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4550" y="881063"/>
            <a:ext cx="5805488" cy="43529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4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60851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4550" y="881063"/>
            <a:ext cx="5805488" cy="43529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5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4157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4550" y="881063"/>
            <a:ext cx="5805488" cy="43529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6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1157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4550" y="881063"/>
            <a:ext cx="5805488" cy="43529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7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41216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4550" y="881063"/>
            <a:ext cx="5805488" cy="43529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8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88262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4550" y="881063"/>
            <a:ext cx="5805488" cy="43529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9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8657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400" b="0" strike="noStrike" spc="-1">
                <a:solidFill>
                  <a:srgbClr val="000000"/>
                </a:solidFill>
                <a:latin typeface="Calibri"/>
              </a:rPr>
              <a:t>Klik om de stijl te bewerken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5DAB8B57-6168-44C8-BBA1-51281CDAD602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1/8/2021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F5C2B08-6F4B-45EB-B014-59701702C745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324824" y="2132856"/>
            <a:ext cx="8423640" cy="187220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IWG on EDR/DSSAD</a:t>
            </a:r>
          </a:p>
          <a:p>
            <a:pPr algn="ctr">
              <a:lnSpc>
                <a:spcPct val="100000"/>
              </a:lnSpc>
            </a:pPr>
            <a: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  <a:t>Status</a:t>
            </a:r>
            <a:r>
              <a:rPr lang="ja-JP" altLang="en-US" sz="40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  <a:t>Report</a:t>
            </a:r>
            <a:b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</a:br>
            <a:br>
              <a:rPr lang="en-US" altLang="ja-JP" sz="2000" b="1" strike="noStrike" spc="-1" dirty="0">
                <a:solidFill>
                  <a:srgbClr val="000000"/>
                </a:solidFill>
                <a:latin typeface="Calibri"/>
              </a:rPr>
            </a:br>
            <a:r>
              <a:rPr lang="en-US" altLang="ja-JP" sz="2000" b="1" strike="noStrike" spc="-1" dirty="0">
                <a:solidFill>
                  <a:srgbClr val="000000"/>
                </a:solidFill>
                <a:latin typeface="Calibri"/>
              </a:rPr>
              <a:t>January 2020</a:t>
            </a:r>
            <a:endParaRPr lang="nl-NL" sz="20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6444208" y="181835"/>
            <a:ext cx="2304256" cy="3668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000" b="0" u="sng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Informal document</a:t>
            </a:r>
            <a:r>
              <a:rPr lang="en-US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GRSG-120-04 rev1</a:t>
            </a:r>
            <a:br>
              <a:rPr lang="en-US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GRSG 120th Session, 11 January 2021</a:t>
            </a:r>
          </a:p>
        </p:txBody>
      </p:sp>
      <p:sp>
        <p:nvSpPr>
          <p:cNvPr id="91" name="CustomShape 4"/>
          <p:cNvSpPr/>
          <p:nvPr/>
        </p:nvSpPr>
        <p:spPr>
          <a:xfrm>
            <a:off x="467544" y="181835"/>
            <a:ext cx="4265985" cy="7988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Transmitted by the Co-Chairs of the</a:t>
            </a:r>
            <a:br>
              <a:rPr lang="en-US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IWG on </a:t>
            </a:r>
            <a:r>
              <a:rPr lang="en-US" altLang="ja-JP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EDR/DSSAD</a:t>
            </a:r>
            <a:endParaRPr lang="en-US" sz="1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nl-NL" altLang="ja-JP" sz="3600" b="1" spc="-1" dirty="0" err="1"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Considerations</a:t>
            </a:r>
            <a:r>
              <a:rPr lang="nl-NL" altLang="ja-JP" sz="3600" b="1" spc="-1" dirty="0"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3600" b="1" spc="-1" dirty="0" err="1"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for</a:t>
            </a:r>
            <a:r>
              <a:rPr lang="nl-NL" altLang="ja-JP" sz="3600" b="1" spc="-1" dirty="0"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GRSG</a:t>
            </a: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8" y="543141"/>
            <a:ext cx="8414284" cy="5688632"/>
          </a:xfrm>
          <a:prstGeom prst="round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fr-FR" altLang="ja-JP" sz="2400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1. 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The IWG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did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not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reach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consensus on the data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elements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:</a:t>
            </a:r>
          </a:p>
          <a:p>
            <a:pPr marL="343260" indent="-342900"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Clipping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flag;</a:t>
            </a:r>
          </a:p>
          <a:p>
            <a:pPr marL="343260" indent="-342900"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CSF, ESF, ACSF, LDWS;</a:t>
            </a:r>
          </a:p>
          <a:p>
            <a:pPr marL="343260" indent="-342900"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Emergency Call System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status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.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These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are essential to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some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CP’s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for EDR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Step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1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whereas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for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other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CP’s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these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shall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be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moved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to EDR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Step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2.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2. </a:t>
            </a: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Shall data elements be related to the type of (VRU/rollover)</a:t>
            </a:r>
            <a:b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</a:t>
            </a:r>
            <a:r>
              <a:rPr kumimoji="1" lang="en-US" altLang="ja-JP" sz="8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event? (</a:t>
            </a:r>
            <a:r>
              <a:rPr kumimoji="1" lang="en-US" altLang="ja-JP" sz="2400" i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right column of data elements table in Annex</a:t>
            </a: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)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fr-FR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3. </a:t>
            </a: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Proposed lead time /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Transitional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Provisions?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fr-FR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fr-FR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2685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altLang="ja-JP" sz="3600" b="1" spc="-1" dirty="0" err="1"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Future</a:t>
            </a:r>
            <a:r>
              <a:rPr lang="nl-NL" altLang="ja-JP" sz="3600" b="1" spc="-1" dirty="0"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3600" b="1" spc="-1" dirty="0" err="1"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work</a:t>
            </a:r>
            <a:endParaRPr lang="nl-NL" altLang="ja-JP" sz="3600" b="1" spc="-1" dirty="0"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8" y="543141"/>
            <a:ext cx="8359006" cy="5688632"/>
          </a:xfrm>
          <a:prstGeom prst="round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F</a:t>
            </a:r>
            <a:r>
              <a:rPr kumimoji="1" lang="nl-NL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rom</a:t>
            </a: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March 2021, the IWG on EDR/DSSAD suggests to continue its work on:</a:t>
            </a:r>
          </a:p>
          <a:p>
            <a:pPr marL="343260" indent="-3429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DSSAD (beyond ALKS),</a:t>
            </a:r>
          </a:p>
          <a:p>
            <a:pPr marL="343260" indent="-3429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EDR Step 2 (new and advanced future requirements).</a:t>
            </a:r>
            <a:b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endParaRPr kumimoji="1" lang="en-US" altLang="ja-JP" sz="2400" b="1" dirty="0">
              <a:solidFill>
                <a:srgbClr val="FF0000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6097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altLang="ja-JP" sz="3600" b="1" spc="-1" dirty="0"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Schedule </a:t>
            </a:r>
            <a:r>
              <a:rPr lang="nl-NL" altLang="ja-JP" b="1" spc="-1" dirty="0"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(</a:t>
            </a:r>
            <a:r>
              <a:rPr lang="nl-NL" altLang="ja-JP" b="1" spc="-1" dirty="0" err="1"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for</a:t>
            </a:r>
            <a:r>
              <a:rPr lang="nl-NL" altLang="ja-JP" b="1" spc="-1" dirty="0"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b="1" spc="-1" dirty="0" err="1"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reference</a:t>
            </a:r>
            <a:r>
              <a:rPr lang="nl-NL" altLang="ja-JP" b="1" spc="-1" dirty="0"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350966" y="543141"/>
            <a:ext cx="8469506" cy="5688632"/>
          </a:xfrm>
          <a:prstGeom prst="round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838200"/>
            <a:ext cx="8856984" cy="489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69797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nl-NL" altLang="ja-JP" sz="3600" b="1" spc="-1" dirty="0"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8" y="543141"/>
            <a:ext cx="8359006" cy="5688632"/>
          </a:xfrm>
          <a:prstGeom prst="round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 algn="ctr">
              <a:spcBef>
                <a:spcPts val="641"/>
              </a:spcBef>
              <a:buClr>
                <a:srgbClr val="000000"/>
              </a:buClr>
            </a:pPr>
            <a:endParaRPr kumimoji="1" lang="en-US" altLang="ja-JP" sz="36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spcBef>
                <a:spcPts val="641"/>
              </a:spcBef>
              <a:buClr>
                <a:srgbClr val="000000"/>
              </a:buClr>
            </a:pPr>
            <a:endParaRPr kumimoji="1" lang="en-US" altLang="ja-JP" sz="36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spcBef>
                <a:spcPts val="641"/>
              </a:spcBef>
              <a:buClr>
                <a:srgbClr val="000000"/>
              </a:buClr>
            </a:pPr>
            <a:endParaRPr kumimoji="1" lang="en-US" altLang="ja-JP" sz="36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spcBef>
                <a:spcPts val="641"/>
              </a:spcBef>
              <a:buClr>
                <a:srgbClr val="000000"/>
              </a:buClr>
            </a:pPr>
            <a:endParaRPr kumimoji="1" lang="en-US" altLang="ja-JP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3600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4690018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97404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Background IWG on EDR/DSSAD</a:t>
            </a:r>
            <a:endParaRPr lang="nl-NL" sz="36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323528" y="1052736"/>
            <a:ext cx="8460090" cy="476391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60" algn="ctr">
              <a:spcBef>
                <a:spcPts val="641"/>
              </a:spcBef>
              <a:buClr>
                <a:srgbClr val="000000"/>
              </a:buClr>
            </a:pPr>
            <a:r>
              <a:rPr lang="nl-NL" altLang="ja-JP" spc="-1" dirty="0">
                <a:solidFill>
                  <a:srgbClr val="000000"/>
                </a:solidFill>
                <a:latin typeface="Calibri"/>
              </a:rPr>
              <a:t>In </a:t>
            </a:r>
            <a:r>
              <a:rPr lang="nl-NL" altLang="ja-JP" spc="-1" dirty="0" err="1">
                <a:solidFill>
                  <a:srgbClr val="000000"/>
                </a:solidFill>
                <a:latin typeface="Calibri"/>
              </a:rPr>
              <a:t>accordance</a:t>
            </a:r>
            <a:r>
              <a:rPr lang="nl-NL" altLang="ja-JP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nl-NL" altLang="ja-JP" spc="-1" dirty="0" err="1">
                <a:solidFill>
                  <a:srgbClr val="000000"/>
                </a:solidFill>
                <a:latin typeface="Calibri"/>
              </a:rPr>
              <a:t>with</a:t>
            </a:r>
            <a:r>
              <a:rPr lang="nl-NL" altLang="ja-JP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nl-NL" altLang="ja-JP" spc="-1" dirty="0" err="1">
                <a:solidFill>
                  <a:srgbClr val="000000"/>
                </a:solidFill>
                <a:latin typeface="Calibri"/>
              </a:rPr>
              <a:t>the</a:t>
            </a:r>
            <a:r>
              <a:rPr lang="nl-NL" altLang="ja-JP" spc="-1" dirty="0">
                <a:solidFill>
                  <a:srgbClr val="000000"/>
                </a:solidFill>
                <a:latin typeface="Calibri"/>
              </a:rPr>
              <a:t> ‘Framework Document’ as </a:t>
            </a:r>
            <a:r>
              <a:rPr lang="nl-NL" altLang="ja-JP" spc="-1" dirty="0" err="1">
                <a:solidFill>
                  <a:srgbClr val="000000"/>
                </a:solidFill>
                <a:latin typeface="Calibri"/>
              </a:rPr>
              <a:t>adopted</a:t>
            </a:r>
            <a:r>
              <a:rPr lang="nl-NL" altLang="ja-JP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nl-NL" altLang="ja-JP" spc="-1" dirty="0" err="1">
                <a:solidFill>
                  <a:srgbClr val="000000"/>
                </a:solidFill>
                <a:latin typeface="Calibri"/>
              </a:rPr>
              <a:t>by</a:t>
            </a:r>
            <a:r>
              <a:rPr lang="nl-NL" altLang="ja-JP" spc="-1" dirty="0">
                <a:solidFill>
                  <a:srgbClr val="000000"/>
                </a:solidFill>
                <a:latin typeface="Calibri"/>
              </a:rPr>
              <a:t> WP.29-178, </a:t>
            </a:r>
            <a:r>
              <a:rPr lang="nl-NL" altLang="ja-JP" spc="-1" dirty="0" err="1">
                <a:solidFill>
                  <a:srgbClr val="000000"/>
                </a:solidFill>
                <a:latin typeface="Calibri"/>
              </a:rPr>
              <a:t>June</a:t>
            </a:r>
            <a:r>
              <a:rPr lang="nl-NL" altLang="ja-JP" spc="-1" dirty="0">
                <a:solidFill>
                  <a:srgbClr val="000000"/>
                </a:solidFill>
                <a:latin typeface="Calibri"/>
              </a:rPr>
              <a:t> 2019:</a:t>
            </a:r>
            <a:endParaRPr lang="nl-NL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角丸四角形 27">
            <a:extLst>
              <a:ext uri="{FF2B5EF4-FFF2-40B4-BE49-F238E27FC236}">
                <a16:creationId xmlns:a16="http://schemas.microsoft.com/office/drawing/2014/main" id="{A75DF05F-4185-4875-971F-A6EF494389EB}"/>
              </a:ext>
            </a:extLst>
          </p:cNvPr>
          <p:cNvSpPr/>
          <p:nvPr/>
        </p:nvSpPr>
        <p:spPr>
          <a:xfrm>
            <a:off x="323528" y="4365104"/>
            <a:ext cx="8460090" cy="1872208"/>
          </a:xfrm>
          <a:prstGeom prst="round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600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DELIVERABLES: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WP.29 Nov. 2019  Identification of differences between DSSAD and EDR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WP.29 Mar. 2020  Requirements for DSSAD for Automated Lane Keeping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WP.29 Mar. 2020  </a:t>
            </a:r>
            <a:r>
              <a:rPr kumimoji="1" lang="en-US" altLang="ja-JP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Review of the existing national/regional actives &amp; a proposed way </a:t>
            </a:r>
            <a:br>
              <a:rPr kumimoji="1" lang="en-US" altLang="ja-JP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kumimoji="1" lang="en-US" altLang="ja-JP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                            forward for EDR/DSSAD</a:t>
            </a:r>
            <a:endParaRPr lang="en-US" altLang="ja-JP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WP.29 Nov. 2020</a:t>
            </a:r>
            <a:r>
              <a:rPr lang="en-US" altLang="ja-JP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</a:t>
            </a:r>
            <a:r>
              <a:rPr lang="en-US" altLang="ja-JP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altLang="ja-JP" b="1" u="sng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WP.29 Mar. 2021</a:t>
            </a:r>
            <a:r>
              <a:rPr lang="en-US" altLang="ja-JP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</a:t>
            </a:r>
            <a:r>
              <a:rPr lang="en-US" altLang="ja-JP" b="1" u="sng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Requirements for EDR</a:t>
            </a:r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DC02C103-FE49-47DC-985F-72C243CC3F7F}"/>
              </a:ext>
            </a:extLst>
          </p:cNvPr>
          <p:cNvGrpSpPr>
            <a:grpSpLocks noChangeAspect="1"/>
          </p:cNvGrpSpPr>
          <p:nvPr/>
        </p:nvGrpSpPr>
        <p:grpSpPr>
          <a:xfrm>
            <a:off x="1857544" y="1484784"/>
            <a:ext cx="5456293" cy="1200505"/>
            <a:chOff x="6660232" y="3680535"/>
            <a:chExt cx="4392488" cy="945799"/>
          </a:xfrm>
        </p:grpSpPr>
        <p:sp>
          <p:nvSpPr>
            <p:cNvPr id="28" name="四角形: 角を丸くする 27">
              <a:extLst>
                <a:ext uri="{FF2B5EF4-FFF2-40B4-BE49-F238E27FC236}">
                  <a16:creationId xmlns:a16="http://schemas.microsoft.com/office/drawing/2014/main" id="{9A630B6C-5F49-498D-972E-2B36EED18368}"/>
                </a:ext>
              </a:extLst>
            </p:cNvPr>
            <p:cNvSpPr/>
            <p:nvPr/>
          </p:nvSpPr>
          <p:spPr>
            <a:xfrm>
              <a:off x="6660232" y="3680535"/>
              <a:ext cx="4392488" cy="94579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" name="カギ線コネクタ 13">
              <a:extLst>
                <a:ext uri="{FF2B5EF4-FFF2-40B4-BE49-F238E27FC236}">
                  <a16:creationId xmlns:a16="http://schemas.microsoft.com/office/drawing/2014/main" id="{D1A6B654-6B4D-4F4D-9C2C-2508805DFDF1}"/>
                </a:ext>
              </a:extLst>
            </p:cNvPr>
            <p:cNvCxnSpPr>
              <a:cxnSpLocks/>
              <a:endCxn id="18" idx="2"/>
            </p:cNvCxnSpPr>
            <p:nvPr/>
          </p:nvCxnSpPr>
          <p:spPr>
            <a:xfrm rot="10800000">
              <a:off x="7285911" y="4048799"/>
              <a:ext cx="1548547" cy="282711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カギ線コネクタ 14">
              <a:extLst>
                <a:ext uri="{FF2B5EF4-FFF2-40B4-BE49-F238E27FC236}">
                  <a16:creationId xmlns:a16="http://schemas.microsoft.com/office/drawing/2014/main" id="{C51AC91E-CE30-4E39-8EE3-BE8A95756383}"/>
                </a:ext>
              </a:extLst>
            </p:cNvPr>
            <p:cNvCxnSpPr>
              <a:cxnSpLocks/>
              <a:stCxn id="15" idx="3"/>
              <a:endCxn id="19" idx="2"/>
            </p:cNvCxnSpPr>
            <p:nvPr/>
          </p:nvCxnSpPr>
          <p:spPr>
            <a:xfrm flipV="1">
              <a:off x="9816044" y="4048798"/>
              <a:ext cx="576946" cy="28271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角丸四角形 21">
              <a:extLst>
                <a:ext uri="{FF2B5EF4-FFF2-40B4-BE49-F238E27FC236}">
                  <a16:creationId xmlns:a16="http://schemas.microsoft.com/office/drawing/2014/main" id="{CB1A1031-E909-4577-A3B7-7D7BE27CFA54}"/>
                </a:ext>
              </a:extLst>
            </p:cNvPr>
            <p:cNvSpPr/>
            <p:nvPr/>
          </p:nvSpPr>
          <p:spPr>
            <a:xfrm>
              <a:off x="6768434" y="3818440"/>
              <a:ext cx="1034952" cy="230358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latin typeface="Calibri" panose="020F0502020204030204" pitchFamily="34" charset="0"/>
                  <a:ea typeface="Meiryo UI" panose="020B0604030504040204" pitchFamily="50" charset="-128"/>
                  <a:cs typeface="Calibri" panose="020F0502020204030204" pitchFamily="34" charset="0"/>
                </a:rPr>
                <a:t>GRSG</a:t>
              </a:r>
              <a:endParaRPr kumimoji="1" lang="ja-JP" altLang="en-US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endParaRPr>
            </a:p>
          </p:txBody>
        </p:sp>
        <p:sp>
          <p:nvSpPr>
            <p:cNvPr id="19" name="角丸四角形 22">
              <a:extLst>
                <a:ext uri="{FF2B5EF4-FFF2-40B4-BE49-F238E27FC236}">
                  <a16:creationId xmlns:a16="http://schemas.microsoft.com/office/drawing/2014/main" id="{B58B6B4B-16FD-4892-952E-2DFFD10F94EB}"/>
                </a:ext>
              </a:extLst>
            </p:cNvPr>
            <p:cNvSpPr/>
            <p:nvPr/>
          </p:nvSpPr>
          <p:spPr>
            <a:xfrm>
              <a:off x="9875514" y="3818440"/>
              <a:ext cx="1034952" cy="230358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latin typeface="Calibri" panose="020F0502020204030204" pitchFamily="34" charset="0"/>
                  <a:ea typeface="Meiryo UI" panose="020B0604030504040204" pitchFamily="50" charset="-128"/>
                  <a:cs typeface="Calibri" panose="020F0502020204030204" pitchFamily="34" charset="0"/>
                </a:rPr>
                <a:t>GRVA</a:t>
              </a:r>
              <a:endParaRPr kumimoji="1" lang="ja-JP" altLang="en-US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endParaRPr>
            </a:p>
          </p:txBody>
        </p:sp>
        <p:sp>
          <p:nvSpPr>
            <p:cNvPr id="15" name="角丸四角形 10">
              <a:extLst>
                <a:ext uri="{FF2B5EF4-FFF2-40B4-BE49-F238E27FC236}">
                  <a16:creationId xmlns:a16="http://schemas.microsoft.com/office/drawing/2014/main" id="{38A90407-01B8-489C-8BE4-37F23367E6C4}"/>
                </a:ext>
              </a:extLst>
            </p:cNvPr>
            <p:cNvSpPr/>
            <p:nvPr/>
          </p:nvSpPr>
          <p:spPr>
            <a:xfrm>
              <a:off x="7896906" y="4243964"/>
              <a:ext cx="1919138" cy="17509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latin typeface="Calibri" panose="020F0502020204030204" pitchFamily="34" charset="0"/>
                  <a:ea typeface="Meiryo UI" panose="020B0604030504040204" pitchFamily="50" charset="-128"/>
                  <a:cs typeface="Calibri" panose="020F0502020204030204" pitchFamily="34" charset="0"/>
                </a:rPr>
                <a:t>IWG on EDR/DSSAD</a:t>
              </a:r>
              <a:endParaRPr kumimoji="1" lang="ja-JP" altLang="en-US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endParaRPr>
            </a:p>
          </p:txBody>
        </p:sp>
      </p:grpSp>
      <p:sp>
        <p:nvSpPr>
          <p:cNvPr id="20" name="角丸四角形 27">
            <a:extLst>
              <a:ext uri="{FF2B5EF4-FFF2-40B4-BE49-F238E27FC236}">
                <a16:creationId xmlns:a16="http://schemas.microsoft.com/office/drawing/2014/main" id="{D87D2C53-AD26-4374-9071-6844E4670532}"/>
              </a:ext>
            </a:extLst>
          </p:cNvPr>
          <p:cNvSpPr/>
          <p:nvPr/>
        </p:nvSpPr>
        <p:spPr>
          <a:xfrm>
            <a:off x="355644" y="3018958"/>
            <a:ext cx="8460090" cy="1226155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TASKS: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Define the scope and specific objectives of, and differences between, EDR (Event Data Recorder) and DSSAD (Data Storage System for Automated Driving)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Define EDR and DSSAD technical requirements</a:t>
            </a:r>
          </a:p>
        </p:txBody>
      </p:sp>
    </p:spTree>
    <p:extLst>
      <p:ext uri="{BB962C8B-B14F-4D97-AF65-F5344CB8AC3E}">
        <p14:creationId xmlns:p14="http://schemas.microsoft.com/office/powerpoint/2010/main" val="41712750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PREVIOUSLY</a:t>
            </a:r>
            <a:r>
              <a:rPr lang="nl-NL" sz="2400" b="1" spc="-1" dirty="0">
                <a:solidFill>
                  <a:srgbClr val="000000"/>
                </a:solidFill>
                <a:latin typeface="Calibri"/>
              </a:rPr>
              <a:t> – </a:t>
            </a:r>
            <a:r>
              <a:rPr lang="nl-NL" sz="2400" b="1" spc="-1" dirty="0" err="1">
                <a:solidFill>
                  <a:srgbClr val="000000"/>
                </a:solidFill>
                <a:latin typeface="Calibri"/>
              </a:rPr>
              <a:t>two-step</a:t>
            </a:r>
            <a:r>
              <a:rPr lang="nl-NL" sz="2400" b="1" spc="-1" dirty="0">
                <a:solidFill>
                  <a:srgbClr val="000000"/>
                </a:solidFill>
                <a:latin typeface="Calibri"/>
              </a:rPr>
              <a:t> approach &amp; </a:t>
            </a:r>
            <a:r>
              <a:rPr lang="nl-NL" sz="2400" b="1" spc="-1" dirty="0" err="1">
                <a:solidFill>
                  <a:srgbClr val="000000"/>
                </a:solidFill>
                <a:latin typeface="Calibri"/>
              </a:rPr>
              <a:t>two</a:t>
            </a:r>
            <a:r>
              <a:rPr lang="nl-NL" sz="2400" b="1" spc="-1" dirty="0">
                <a:solidFill>
                  <a:srgbClr val="000000"/>
                </a:solidFill>
                <a:latin typeface="Calibri"/>
              </a:rPr>
              <a:t> deliverables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8" y="543141"/>
            <a:ext cx="8359006" cy="5688632"/>
          </a:xfrm>
          <a:prstGeom prst="round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b="1" u="sng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Step 1</a:t>
            </a: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: for WP.29 </a:t>
            </a:r>
            <a:r>
              <a:rPr kumimoji="1" lang="en-US" altLang="ja-JP" sz="2400" strike="sngStrike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November 2020</a:t>
            </a: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March 2021</a:t>
            </a:r>
            <a:b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         basic requirements for EDR.</a:t>
            </a:r>
            <a:b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         (based on existing well-known standard)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b="1" u="sng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Step 2</a:t>
            </a: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: from WP.29 </a:t>
            </a:r>
            <a:r>
              <a:rPr kumimoji="1" lang="en-US" altLang="ja-JP" sz="2400" strike="sngStrike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November 2020</a:t>
            </a: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March 2021</a:t>
            </a:r>
            <a:b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         new, advanced requirements for EDR.</a:t>
            </a:r>
            <a:b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         (based on safety benefits, technological progress, etc.</a:t>
            </a:r>
            <a:b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         – to be identified)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nl-NL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Deliverables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for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Step 1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: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</a:t>
            </a:r>
            <a:r>
              <a:rPr lang="nl-NL" altLang="ja-JP" sz="2400" b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EDR Common Technical </a:t>
            </a:r>
            <a:r>
              <a:rPr lang="nl-NL" altLang="ja-JP" sz="2400" b="1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Requirements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,</a:t>
            </a: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appropriate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for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adoption in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1958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and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1998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Agreements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.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</a:t>
            </a:r>
            <a:r>
              <a:rPr lang="nl-NL" altLang="ja-JP" sz="2400" b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UN </a:t>
            </a:r>
            <a:r>
              <a:rPr lang="nl-NL" altLang="ja-JP" sz="2400" b="1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Regulation</a:t>
            </a:r>
            <a:r>
              <a:rPr lang="nl-NL" altLang="ja-JP" sz="2400" b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on EDR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,</a:t>
            </a: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largely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same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technical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requirements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in format of UN</a:t>
            </a: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Regulation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in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accordance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with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1958 Agreement.</a:t>
            </a:r>
            <a:endParaRPr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61189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PREVIOUSLY</a:t>
            </a:r>
            <a:r>
              <a:rPr lang="nl-NL" sz="2400" b="1" spc="-1" dirty="0">
                <a:solidFill>
                  <a:srgbClr val="000000"/>
                </a:solidFill>
                <a:latin typeface="Calibri"/>
              </a:rPr>
              <a:t> – GRSG-118 </a:t>
            </a:r>
            <a:r>
              <a:rPr lang="nl-NL" sz="2400" b="1" spc="-1" dirty="0" err="1">
                <a:solidFill>
                  <a:srgbClr val="000000"/>
                </a:solidFill>
                <a:latin typeface="Calibri"/>
              </a:rPr>
              <a:t>decisions</a:t>
            </a:r>
            <a:endParaRPr lang="nl-NL" sz="2400" b="1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8" y="543141"/>
            <a:ext cx="8558300" cy="5688632"/>
          </a:xfrm>
          <a:prstGeom prst="round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b="1" u="sng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GRSG-118 July 2020 – first proposals</a:t>
            </a:r>
            <a:r>
              <a:rPr kumimoji="1" lang="en-US" altLang="ja-JP" sz="2400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: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1200" i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i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Outstanding issues on definitions, overwriting, testing, </a:t>
            </a:r>
            <a:br>
              <a:rPr kumimoji="1" lang="en-US" altLang="ja-JP" sz="2400" i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kumimoji="1" lang="en-US" altLang="ja-JP" sz="2400" i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memory buffer and on data elements.</a:t>
            </a:r>
            <a:b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endParaRPr kumimoji="1" lang="en-US" altLang="ja-JP" sz="12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GRSG forwarded first proposals to WP.29/AC.1 Nov. 2020 session, subject to a final review at the GRSG-119 in October.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12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u="sng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EDR Common Technical Requirements</a:t>
            </a: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: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GRSG-118-13 = ECE/TRANS/WP.29/2020/100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u="sng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UN Regulation</a:t>
            </a: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: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GRSG-118-14 = ECE/TRANS/WP.29/2020/123</a:t>
            </a:r>
            <a:endParaRPr kumimoji="1" lang="en-US" altLang="ja-JP" sz="16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2685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PREVIOUSLY</a:t>
            </a:r>
            <a:r>
              <a:rPr lang="nl-NL" sz="2400" b="1" spc="-1" dirty="0">
                <a:solidFill>
                  <a:srgbClr val="000000"/>
                </a:solidFill>
                <a:latin typeface="Calibri"/>
              </a:rPr>
              <a:t> – GRSG-119 </a:t>
            </a:r>
            <a:r>
              <a:rPr lang="nl-NL" sz="2400" b="1" spc="-1" dirty="0" err="1">
                <a:solidFill>
                  <a:srgbClr val="000000"/>
                </a:solidFill>
                <a:latin typeface="Calibri"/>
              </a:rPr>
              <a:t>decisions</a:t>
            </a:r>
            <a:endParaRPr lang="nl-NL" sz="2400" b="1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8" y="543141"/>
            <a:ext cx="8558300" cy="5688632"/>
          </a:xfrm>
          <a:prstGeom prst="round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b="1" u="sng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GRSG-119 October 2020 – amended proposals</a:t>
            </a:r>
            <a:r>
              <a:rPr kumimoji="1" lang="en-US" altLang="ja-JP" sz="2400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: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1200" i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i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Outstanding issues on data elements and on EDR non-volatile memory buffer accommodating [two/three] different events</a:t>
            </a: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.</a:t>
            </a:r>
            <a:b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endParaRPr kumimoji="1" lang="en-US" altLang="ja-JP" sz="12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GRSG endorsed proposals. Decisions on final proposals at the GRSG-120th Session on 11 January 2021.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12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u="sng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EDR Common Technical Requirements</a:t>
            </a: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: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GRSG-119-02 rev1 amending ECE/TRANS/WP.29/2020/100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u="sng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UN Regulation</a:t>
            </a: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: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GRSG-119-03 rev 1 amending ECE/TRANS/WP.29/2020/123</a:t>
            </a:r>
            <a:endParaRPr kumimoji="1" lang="en-US" altLang="ja-JP" sz="16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67361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IWG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Activities</a:t>
            </a:r>
            <a:r>
              <a:rPr lang="nl-NL" sz="2400" b="1" spc="-1" dirty="0">
                <a:solidFill>
                  <a:srgbClr val="000000"/>
                </a:solidFill>
                <a:latin typeface="Calibri"/>
              </a:rPr>
              <a:t> – </a:t>
            </a:r>
            <a:r>
              <a:rPr lang="nl-NL" sz="2400" b="1" spc="-1" dirty="0" err="1">
                <a:solidFill>
                  <a:srgbClr val="000000"/>
                </a:solidFill>
                <a:latin typeface="Calibri"/>
              </a:rPr>
              <a:t>since</a:t>
            </a:r>
            <a:r>
              <a:rPr lang="nl-NL" sz="2400" b="1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1" spc="-1" dirty="0">
                <a:solidFill>
                  <a:srgbClr val="000000"/>
                </a:solidFill>
                <a:latin typeface="Calibri"/>
              </a:rPr>
              <a:t>GRSG-119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8" y="543141"/>
            <a:ext cx="8359006" cy="5688632"/>
          </a:xfrm>
          <a:prstGeom prst="round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 Activities during October-January:</a:t>
            </a:r>
            <a:endParaRPr lang="nl-NL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three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sessions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of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IWG on EDR/DSSAD,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six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sessions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of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Task-Force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on data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elements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.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r>
              <a:rPr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 Participation by up to 60 people (representatives from </a:t>
            </a:r>
            <a:br>
              <a:rPr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 many contracting parties to the 1958 and 1998 </a:t>
            </a:r>
            <a:br>
              <a:rPr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 Agreements and experts from Industry and organizations </a:t>
            </a:r>
            <a:br>
              <a:rPr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 for PTI, insurance, accident analysis, etc.).</a:t>
            </a:r>
          </a:p>
        </p:txBody>
      </p:sp>
    </p:spTree>
    <p:extLst>
      <p:ext uri="{BB962C8B-B14F-4D97-AF65-F5344CB8AC3E}">
        <p14:creationId xmlns:p14="http://schemas.microsoft.com/office/powerpoint/2010/main" val="14654622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TODAY</a:t>
            </a:r>
            <a:r>
              <a:rPr lang="nl-NL" sz="2400" b="1" spc="-1" dirty="0">
                <a:solidFill>
                  <a:srgbClr val="000000"/>
                </a:solidFill>
                <a:latin typeface="Calibri"/>
              </a:rPr>
              <a:t> – GRSG-120</a:t>
            </a: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8" y="543141"/>
            <a:ext cx="8558300" cy="5688632"/>
          </a:xfrm>
          <a:prstGeom prst="round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b="1" u="sng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GRSG-120 January 2021 – final proposals</a:t>
            </a:r>
            <a:r>
              <a:rPr kumimoji="1" lang="en-US" altLang="ja-JP" sz="2400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: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1200" i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i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Most outstanding issues solved, some remaining.</a:t>
            </a:r>
            <a:b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endParaRPr kumimoji="1" lang="en-US" altLang="ja-JP" sz="12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u="sng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EDR Common Technical Requirements</a:t>
            </a: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: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GRSG-120-01 amending ECE/TRANS/WP.29/2020/100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u="sng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UN Regulation, 00 Series</a:t>
            </a: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: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GRSG-120-02 amending ECE/TRANS/WP.29/2020/123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b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kumimoji="1" lang="en-US" altLang="ja-JP" sz="2400" u="sng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UN Regulation, 01 Series</a:t>
            </a: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: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GRSG-120-03 new document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GRSG-120-05 small latest amendments to GSG-120-01 and -02</a:t>
            </a:r>
          </a:p>
        </p:txBody>
      </p:sp>
    </p:spTree>
    <p:extLst>
      <p:ext uri="{BB962C8B-B14F-4D97-AF65-F5344CB8AC3E}">
        <p14:creationId xmlns:p14="http://schemas.microsoft.com/office/powerpoint/2010/main" val="417774117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altLang="ja-JP" sz="3600" b="1" spc="-1" dirty="0"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EDR </a:t>
            </a:r>
            <a:r>
              <a:rPr lang="nl-NL" altLang="ja-JP" sz="3600" b="1" spc="-1" dirty="0" err="1"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Requirements</a:t>
            </a:r>
            <a:endParaRPr lang="nl-NL" altLang="ja-JP" sz="3600" b="1" spc="-1" dirty="0"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8" y="543141"/>
            <a:ext cx="8359006" cy="5688632"/>
          </a:xfrm>
          <a:prstGeom prst="round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Both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GRSG-</a:t>
            </a: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120-01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nl-NL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and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GRSG</a:t>
            </a: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-120-02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:</a:t>
            </a: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43260" indent="-3429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Capturing, recording and locking of data,</a:t>
            </a:r>
          </a:p>
          <a:p>
            <a:pPr marL="343260" indent="-3429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Data elements and format,</a:t>
            </a:r>
          </a:p>
          <a:p>
            <a:pPr marL="343260" indent="-3429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Survivability testing.</a:t>
            </a:r>
          </a:p>
          <a:p>
            <a:pPr marL="343260" indent="-3429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Data retrieval is excluded.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Only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GRSG</a:t>
            </a: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-120-02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(UN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Regulation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format):</a:t>
            </a: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43260" indent="-3429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Type-Approval elements,</a:t>
            </a:r>
          </a:p>
          <a:p>
            <a:pPr marL="343260" indent="-3429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The EDR shall record the captured data in the vehicle,</a:t>
            </a:r>
          </a:p>
          <a:p>
            <a:pPr marL="343260" indent="-3429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Deactivation of the EDR shall not be possible,</a:t>
            </a:r>
          </a:p>
          <a:p>
            <a:pPr marL="343260" indent="-3429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Scope: without prejudice to national requirements on privacy, data protection and personal data processing.</a:t>
            </a:r>
          </a:p>
        </p:txBody>
      </p:sp>
    </p:spTree>
    <p:extLst>
      <p:ext uri="{BB962C8B-B14F-4D97-AF65-F5344CB8AC3E}">
        <p14:creationId xmlns:p14="http://schemas.microsoft.com/office/powerpoint/2010/main" val="346446125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altLang="ja-JP" sz="3600" b="1" spc="-1" dirty="0"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EDR </a:t>
            </a:r>
            <a:r>
              <a:rPr lang="nl-NL" altLang="ja-JP" sz="3600" b="1" spc="-1" dirty="0" err="1"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Requirements</a:t>
            </a:r>
            <a:endParaRPr lang="nl-NL" altLang="ja-JP" sz="3600" b="1" spc="-1" dirty="0"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8" y="543141"/>
            <a:ext cx="8359006" cy="5688632"/>
          </a:xfrm>
          <a:prstGeom prst="round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Only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GRSG</a:t>
            </a: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-120-03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(UN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Regulation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, </a:t>
            </a:r>
            <a:r>
              <a:rPr kumimoji="1" lang="fr-FR" altLang="ja-JP" sz="2400" u="sng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01 </a:t>
            </a:r>
            <a:r>
              <a:rPr kumimoji="1" lang="fr-FR" altLang="ja-JP" sz="2400" u="sng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Series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):</a:t>
            </a: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43260" indent="-3429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Additional data elements and format,</a:t>
            </a:r>
          </a:p>
          <a:p>
            <a:pPr marL="343260" indent="-3429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EDR non-volatile memory buffer to accommodate the data related to at least </a:t>
            </a:r>
            <a:r>
              <a:rPr kumimoji="1" lang="en-US" altLang="ja-JP" sz="2400" strike="sngStrike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two/</a:t>
            </a:r>
            <a:r>
              <a:rPr kumimoji="1" lang="en-US" altLang="ja-JP" sz="2400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three</a:t>
            </a: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different events,</a:t>
            </a:r>
          </a:p>
          <a:p>
            <a:pPr marL="343260" indent="-3429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Transitional Provisions (Paragraph 11):</a:t>
            </a:r>
            <a:b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Phasing in of new 01 Series requirements per</a:t>
            </a:r>
            <a:b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[1 July 2024] new types,</a:t>
            </a:r>
            <a:b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[1 July 2026] existing types.</a:t>
            </a:r>
            <a:endParaRPr kumimoji="1" lang="en-US" altLang="ja-JP" sz="12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33565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3" ma:contentTypeDescription="Create a new document." ma:contentTypeScope="" ma:versionID="89c13dde5d7aa6b1840a64c3c61e7101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49ff99f9a570207563b6136515cf8a36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56E207-CB26-4E42-91CA-3C05047CEFE4}">
  <ds:schemaRefs>
    <ds:schemaRef ds:uri="4b4a1c0d-4a69-4996-a84a-fc699b9f49de"/>
    <ds:schemaRef ds:uri="http://purl.org/dc/dcmitype/"/>
    <ds:schemaRef ds:uri="acccb6d4-dbe5-46d2-b4d3-5733603d8cc6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6FD20D8-2B73-4E29-8358-56662A25BD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6658F9-E43F-404F-B753-52046CCC38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3014</TotalTime>
  <Words>891</Words>
  <Application>Microsoft Office PowerPoint</Application>
  <PresentationFormat>On-screen Show (4:3)</PresentationFormat>
  <Paragraphs>121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RDW Voertuiginformatie en -toelating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striekwp</dc:creator>
  <cp:keywords/>
  <cp:lastModifiedBy>Benedicte Boudol</cp:lastModifiedBy>
  <cp:revision>241</cp:revision>
  <cp:lastPrinted>2021-01-08T17:39:37Z</cp:lastPrinted>
  <dcterms:created xsi:type="dcterms:W3CDTF">2019-01-14T05:13:36Z</dcterms:created>
  <dcterms:modified xsi:type="dcterms:W3CDTF">2021-01-08T17:40:39Z</dcterms:modified>
  <cp:category/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RDW Voertuiginformatie en -toelating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画面に合わせる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6</vt:i4>
  </property>
  <property fmtid="{D5CDD505-2E9C-101B-9397-08002B2CF9AE}" pid="13" name="ContentTypeId">
    <vt:lpwstr>0x0101003B8422D08C252547BB1CFA7F78E2CB83</vt:lpwstr>
  </property>
</Properties>
</file>