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1D8DD4-49F8-4FA3-9503-06D95AAB9F1A}" v="2" dt="2021-01-08T08:09:45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77342" autoAdjust="0"/>
  </p:normalViewPr>
  <p:slideViewPr>
    <p:cSldViewPr snapToGrid="0">
      <p:cViewPr varScale="1">
        <p:scale>
          <a:sx n="88" d="100"/>
          <a:sy n="88" d="100"/>
        </p:scale>
        <p:origin x="14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çois" userId="9928dff3-8fa4-42b5-9d6e-cd4dcb89281b" providerId="ADAL" clId="{201D8DD4-49F8-4FA3-9503-06D95AAB9F1A}"/>
    <pc:docChg chg="modSld">
      <pc:chgData name="François" userId="9928dff3-8fa4-42b5-9d6e-cd4dcb89281b" providerId="ADAL" clId="{201D8DD4-49F8-4FA3-9503-06D95AAB9F1A}" dt="2021-01-08T08:11:27.953" v="5" actId="20577"/>
      <pc:docMkLst>
        <pc:docMk/>
      </pc:docMkLst>
      <pc:sldChg chg="addSp modSp">
        <pc:chgData name="François" userId="9928dff3-8fa4-42b5-9d6e-cd4dcb89281b" providerId="ADAL" clId="{201D8DD4-49F8-4FA3-9503-06D95AAB9F1A}" dt="2021-01-08T08:11:27.953" v="5" actId="20577"/>
        <pc:sldMkLst>
          <pc:docMk/>
          <pc:sldMk cId="928161960" sldId="256"/>
        </pc:sldMkLst>
        <pc:spChg chg="add mod">
          <ac:chgData name="François" userId="9928dff3-8fa4-42b5-9d6e-cd4dcb89281b" providerId="ADAL" clId="{201D8DD4-49F8-4FA3-9503-06D95AAB9F1A}" dt="2021-01-08T08:11:27.953" v="5" actId="20577"/>
          <ac:spMkLst>
            <pc:docMk/>
            <pc:sldMk cId="928161960" sldId="256"/>
            <ac:spMk id="7" creationId="{B17731F1-68E2-4B70-8EE0-B16064E258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3374E-9340-4C1F-8AE9-67AB3A583069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B8D1D-6653-4416-B3B4-B811A4C421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06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B8D1D-6653-4416-B3B4-B811A4C4219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98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B8D1D-6653-4416-B3B4-B811A4C4219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931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B8D1D-6653-4416-B3B4-B811A4C4219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3234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B8D1D-6653-4416-B3B4-B811A4C4219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background" title="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3153"/>
            <a:ext cx="12192000" cy="29748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437" y="1592263"/>
            <a:ext cx="5292725" cy="1635967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437" y="3429000"/>
            <a:ext cx="5292725" cy="880607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95438" y="4581525"/>
            <a:ext cx="5292725" cy="287338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 Name Surname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95438" y="4868863"/>
            <a:ext cx="5292724" cy="23652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AEA10D1C-F3F4-4172-BFF0-99A0D97ABCCC}" type="datetime4">
              <a:rPr lang="en-AU" smtClean="0"/>
              <a:pPr/>
              <a:t>8 January 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629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7265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orient="horz" pos="1979" userDrawn="1">
          <p15:clr>
            <a:srgbClr val="FBAE40"/>
          </p15:clr>
        </p15:guide>
        <p15:guide id="6" pos="4339" userDrawn="1">
          <p15:clr>
            <a:srgbClr val="FBAE40"/>
          </p15:clr>
        </p15:guide>
        <p15:guide id="7" pos="1005" userDrawn="1">
          <p15:clr>
            <a:srgbClr val="FBAE40"/>
          </p15:clr>
        </p15:guide>
        <p15:guide id="8" orient="horz" pos="2886" userDrawn="1">
          <p15:clr>
            <a:srgbClr val="FBAE40"/>
          </p15:clr>
        </p15:guide>
        <p15:guide id="9" orient="horz" pos="306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888" y="0"/>
            <a:ext cx="3182112" cy="2456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3338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Date Placeholder 4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CCF-CE04-4A90-8693-BBA3A526A570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7" name="Slide Number Placeholder 6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968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888" y="0"/>
            <a:ext cx="3182112" cy="2456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657226"/>
            <a:ext cx="5149851" cy="8069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Picture Placeholder 8" title="Insert description"/>
          <p:cNvSpPr>
            <a:spLocks noGrp="1"/>
          </p:cNvSpPr>
          <p:nvPr>
            <p:ph type="pic" sz="quarter" idx="13" hasCustomPrompt="1"/>
          </p:nvPr>
        </p:nvSpPr>
        <p:spPr>
          <a:xfrm>
            <a:off x="6383338" y="657225"/>
            <a:ext cx="5808662" cy="5256213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PHOTO</a:t>
            </a:r>
            <a:endParaRPr lang="en-AU" dirty="0"/>
          </a:p>
        </p:txBody>
      </p:sp>
      <p:sp>
        <p:nvSpPr>
          <p:cNvPr id="6" name="Footer Placeholder 5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Date Placeholder 4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CCF-CE04-4A90-8693-BBA3A526A570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7" name="Slide Number Placeholder 6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693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82112" cy="2456688"/>
          </a:xfrm>
          <a:prstGeom prst="rect">
            <a:avLst/>
          </a:prstGeom>
        </p:spPr>
      </p:pic>
      <p:sp>
        <p:nvSpPr>
          <p:cNvPr id="9" name="Picture Placeholder 8" title="Insert description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57225"/>
            <a:ext cx="5808662" cy="5256213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PHOTO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3337" y="657226"/>
            <a:ext cx="5149851" cy="8069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3338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Date Placeholder 4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CCF-CE04-4A90-8693-BBA3A526A570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7" name="Slide Number Placeholder 6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151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 descr="background" title="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768" y="0"/>
            <a:ext cx="3761231" cy="6858000"/>
          </a:xfrm>
          <a:prstGeom prst="rect">
            <a:avLst/>
          </a:prstGeom>
        </p:spPr>
      </p:pic>
      <p:pic>
        <p:nvPicPr>
          <p:cNvPr id="13" name="Picture 12" descr="Australian Government, Department of Infrastructure, Transport, Regional Development and Communications" title="Australian Government, Department of Infrastructure, Transport, Regional Development and Communication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3" y="657726"/>
            <a:ext cx="3852000" cy="8191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95437" y="1592263"/>
            <a:ext cx="5292725" cy="1635967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95438" y="4581525"/>
            <a:ext cx="5292725" cy="287338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 Name Surname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95438" y="4868863"/>
            <a:ext cx="5292724" cy="23652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AEA10D1C-F3F4-4172-BFF0-99A0D97ABCCC}" type="datetime4">
              <a:rPr lang="en-AU" smtClean="0"/>
              <a:pPr/>
              <a:t>8 January 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0184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7265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orient="horz" pos="1979">
          <p15:clr>
            <a:srgbClr val="FBAE40"/>
          </p15:clr>
        </p15:guide>
        <p15:guide id="6" pos="4339">
          <p15:clr>
            <a:srgbClr val="FBAE40"/>
          </p15:clr>
        </p15:guide>
        <p15:guide id="7" pos="1005">
          <p15:clr>
            <a:srgbClr val="FBAE40"/>
          </p15:clr>
        </p15:guide>
        <p15:guide id="8" orient="horz" pos="2886">
          <p15:clr>
            <a:srgbClr val="FBAE40"/>
          </p15:clr>
        </p15:guide>
        <p15:guide id="9" orient="horz" pos="306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icture Placeholder 5" title="Insert description"/>
          <p:cNvSpPr>
            <a:spLocks noGrp="1"/>
          </p:cNvSpPr>
          <p:nvPr>
            <p:ph type="pic" sz="quarter" idx="12" hasCustomPrompt="1"/>
          </p:nvPr>
        </p:nvSpPr>
        <p:spPr>
          <a:xfrm>
            <a:off x="6383338" y="657225"/>
            <a:ext cx="5808662" cy="5256213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1200" baseline="0">
                <a:solidFill>
                  <a:schemeClr val="accent4"/>
                </a:solidFill>
              </a:defRPr>
            </a:lvl1pPr>
          </a:lstStyle>
          <a:p>
            <a:r>
              <a:rPr lang="en-US" sz="1200" dirty="0"/>
              <a:t>PHOTO</a:t>
            </a:r>
          </a:p>
        </p:txBody>
      </p:sp>
      <p:pic>
        <p:nvPicPr>
          <p:cNvPr id="11" name="Picture 10" descr="background" title="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3153"/>
            <a:ext cx="12192000" cy="29748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437" y="1592263"/>
            <a:ext cx="4500563" cy="1635967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437" y="3429000"/>
            <a:ext cx="4500563" cy="880607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95438" y="4581525"/>
            <a:ext cx="4500563" cy="287338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 Name Surname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95438" y="4868863"/>
            <a:ext cx="4500562" cy="23652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AEA10D1C-F3F4-4172-BFF0-99A0D97ABCCC}" type="datetime4">
              <a:rPr lang="en-AU" smtClean="0"/>
              <a:pPr/>
              <a:t>8 January 2021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2108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7265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orient="horz" pos="1979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pos="1005">
          <p15:clr>
            <a:srgbClr val="FBAE40"/>
          </p15:clr>
        </p15:guide>
        <p15:guide id="8" orient="horz" pos="2886">
          <p15:clr>
            <a:srgbClr val="FBAE40"/>
          </p15:clr>
        </p15:guide>
        <p15:guide id="9" orient="horz" pos="306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background" title="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768" y="0"/>
            <a:ext cx="376123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592263"/>
            <a:ext cx="5724525" cy="1643917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3429000"/>
            <a:ext cx="5724525" cy="1818861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EE7B5A-99C6-47AD-AF68-AB3FE23F7216}" type="datetime4">
              <a:rPr lang="en-AU" smtClean="0"/>
              <a:pPr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C62918-07B2-4CAA-831C-DB090AA27E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8430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97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ighligh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592263"/>
            <a:ext cx="5724525" cy="1643917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3429000"/>
            <a:ext cx="5724525" cy="1818861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EE7B5A-99C6-47AD-AF68-AB3FE23F7216}" type="datetime4">
              <a:rPr lang="en-AU" smtClean="0"/>
              <a:pPr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C62918-07B2-4CAA-831C-DB090AA27E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40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197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ighlight Quot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592263"/>
            <a:ext cx="5724525" cy="1643917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3429000"/>
            <a:ext cx="5724525" cy="1818861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EE7B5A-99C6-47AD-AF68-AB3FE23F7216}" type="datetime4">
              <a:rPr lang="en-AU" smtClean="0"/>
              <a:pPr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C62918-07B2-4CAA-831C-DB090AA27E57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background" title="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768" y="0"/>
            <a:ext cx="37612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49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197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E4A0-1B2A-4F84-9389-5CAABC7FE063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08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3338" y="1592263"/>
            <a:ext cx="51498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Date Placeholder 4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CCF-CE04-4A90-8693-BBA3A526A570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7" name="Slide Number Placeholder 6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683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1592263"/>
            <a:ext cx="3205161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11675" y="1592263"/>
            <a:ext cx="3168650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28025" y="1592263"/>
            <a:ext cx="3205161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Date Placeholder 4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CCF-CE04-4A90-8693-BBA3A526A570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7" name="Slide Number Placeholder 6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6150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2" userDrawn="1">
          <p15:clr>
            <a:srgbClr val="FBAE40"/>
          </p15:clr>
        </p15:guide>
        <p15:guide id="2" pos="2434" userDrawn="1">
          <p15:clr>
            <a:srgbClr val="FBAE40"/>
          </p15:clr>
        </p15:guide>
        <p15:guide id="3" pos="4838" userDrawn="1">
          <p15:clr>
            <a:srgbClr val="FBAE40"/>
          </p15:clr>
        </p15:guide>
        <p15:guide id="4" pos="524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888" y="0"/>
            <a:ext cx="3182112" cy="2456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E4A0-1B2A-4F84-9389-5CAABC7FE063}" type="datetime4">
              <a:rPr lang="en-AU" smtClean="0"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393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" title="background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5393"/>
            <a:ext cx="12192000" cy="2926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657226"/>
            <a:ext cx="10874375" cy="8069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1592265"/>
            <a:ext cx="10874375" cy="43211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 descr="background" title="background"/>
          <p:cNvSpPr>
            <a:spLocks noGrp="1"/>
          </p:cNvSpPr>
          <p:nvPr>
            <p:ph type="ftr" sz="quarter" idx="3"/>
          </p:nvPr>
        </p:nvSpPr>
        <p:spPr>
          <a:xfrm>
            <a:off x="658812" y="6200775"/>
            <a:ext cx="7697787" cy="2365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4" name="Date Placeholder 3" descr="background" title="background"/>
          <p:cNvSpPr>
            <a:spLocks noGrp="1"/>
          </p:cNvSpPr>
          <p:nvPr>
            <p:ph type="dt" sz="half" idx="2"/>
          </p:nvPr>
        </p:nvSpPr>
        <p:spPr>
          <a:xfrm>
            <a:off x="8356600" y="6200775"/>
            <a:ext cx="2743200" cy="2365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68B5D96-93F2-45C0-8249-9D4160A44A24}" type="datetime4">
              <a:rPr lang="en-AU" smtClean="0"/>
              <a:pPr/>
              <a:t>8 January 2021</a:t>
            </a:fld>
            <a:endParaRPr lang="en-AU" dirty="0"/>
          </a:p>
        </p:txBody>
      </p:sp>
      <p:sp>
        <p:nvSpPr>
          <p:cNvPr id="6" name="Slide Number Placeholder 5" descr="background" title="background"/>
          <p:cNvSpPr>
            <a:spLocks noGrp="1"/>
          </p:cNvSpPr>
          <p:nvPr>
            <p:ph type="sldNum" sz="quarter" idx="4"/>
          </p:nvPr>
        </p:nvSpPr>
        <p:spPr>
          <a:xfrm>
            <a:off x="11099800" y="6200775"/>
            <a:ext cx="433388" cy="2365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0C62918-07B2-4CAA-831C-DB090AA27E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655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1" r:id="rId3"/>
    <p:sldLayoutId id="2147483657" r:id="rId4"/>
    <p:sldLayoutId id="2147483660" r:id="rId5"/>
    <p:sldLayoutId id="2147483650" r:id="rId6"/>
    <p:sldLayoutId id="2147483652" r:id="rId7"/>
    <p:sldLayoutId id="2147483658" r:id="rId8"/>
    <p:sldLayoutId id="2147483662" r:id="rId9"/>
    <p:sldLayoutId id="2147483663" r:id="rId10"/>
    <p:sldLayoutId id="2147483659" r:id="rId11"/>
    <p:sldLayoutId id="2147483661" r:id="rId12"/>
    <p:sldLayoutId id="2147483664" r:id="rId1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69875" indent="-269875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271463" algn="l" defTabSz="914400" rtl="0" eaLnBrk="1" latinLnBrk="0" hangingPunct="1">
        <a:lnSpc>
          <a:spcPct val="100000"/>
        </a:lnSpc>
        <a:spcBef>
          <a:spcPts val="900"/>
        </a:spcBef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03275" indent="-261938" algn="l" defTabSz="914400" rtl="0" eaLnBrk="1" latinLnBrk="0" hangingPunct="1">
        <a:lnSpc>
          <a:spcPct val="100000"/>
        </a:lnSpc>
        <a:spcBef>
          <a:spcPts val="900"/>
        </a:spcBef>
        <a:buFont typeface="Calibri" panose="020F050202020403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021" userDrawn="1">
          <p15:clr>
            <a:srgbClr val="F26B43"/>
          </p15:clr>
        </p15:guide>
        <p15:guide id="2" orient="horz" pos="414" userDrawn="1">
          <p15:clr>
            <a:srgbClr val="F26B43"/>
          </p15:clr>
        </p15:guide>
        <p15:guide id="3" pos="3659" userDrawn="1">
          <p15:clr>
            <a:srgbClr val="F26B43"/>
          </p15:clr>
        </p15:guide>
        <p15:guide id="4" pos="415" userDrawn="1">
          <p15:clr>
            <a:srgbClr val="F26B43"/>
          </p15:clr>
        </p15:guide>
        <p15:guide id="5" pos="7265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  <p15:guide id="7" orient="horz" pos="3725" userDrawn="1">
          <p15:clr>
            <a:srgbClr val="F26B43"/>
          </p15:clr>
        </p15:guide>
        <p15:guide id="8" orient="horz" pos="1003" userDrawn="1">
          <p15:clr>
            <a:srgbClr val="F26B43"/>
          </p15:clr>
        </p15:guide>
        <p15:guide id="9" pos="69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rastructure.gov.au/vehicles/environment/forum/index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legislation.gov.au/" TargetMode="External"/><Relationship Id="rId4" Type="http://schemas.openxmlformats.org/officeDocument/2006/relationships/hyperlink" Target="mailto:vemissions@infrastructure.gov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ustralian Government, Department of Infrastructure, Transport, Regional Development and Communications" title="Australian Government, Department of Infrastructure, Transport, Regional Development and Communicati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3" y="657726"/>
            <a:ext cx="3852000" cy="8191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Light and Heavy Vehicle Emission Standards for Cleaner Air</a:t>
            </a:r>
            <a:endParaRPr lang="en-A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Update for GRPE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AU" dirty="0"/>
          </a:p>
        </p:txBody>
      </p:sp>
      <p:sp>
        <p:nvSpPr>
          <p:cNvPr id="7" name="Textfeld 12">
            <a:extLst>
              <a:ext uri="{FF2B5EF4-FFF2-40B4-BE49-F238E27FC236}">
                <a16:creationId xmlns:a16="http://schemas.microsoft.com/office/drawing/2014/main" id="{B17731F1-68E2-4B70-8EE0-B16064E25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1257" y="106829"/>
            <a:ext cx="3362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Informal document </a:t>
            </a:r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GRPE-82-13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82nd GRPE, 12-15 January 2021</a:t>
            </a:r>
          </a:p>
          <a:p>
            <a:pPr algn="r" eaLnBrk="1" hangingPunct="1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Agenda item 15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6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Australia considering?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 27 October 2020, the Australian Government released two papers for consultation.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Light Vehicle Emission Standards for Cleaner Air</a:t>
            </a:r>
          </a:p>
          <a:p>
            <a:pPr marL="612775" lvl="2" indent="-342900">
              <a:buFont typeface="Wingdings" panose="05000000000000000000" pitchFamily="2" charset="2"/>
              <a:buChar char="Ø"/>
            </a:pPr>
            <a:r>
              <a:rPr lang="en-US" dirty="0"/>
              <a:t>considers adopting new national requirements based on the (forthcoming) UN Regulation 83/08.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Heavy Vehicle Emission Standards for Cleaner Air </a:t>
            </a:r>
          </a:p>
          <a:p>
            <a:pPr marL="612775" lvl="2" indent="-342900">
              <a:buFont typeface="Wingdings" panose="05000000000000000000" pitchFamily="2" charset="2"/>
              <a:buChar char="Ø"/>
            </a:pPr>
            <a:r>
              <a:rPr lang="en-US" dirty="0"/>
              <a:t>considers adopting new national requirements based on ‘Stage D’ of UN Regulation 49/06.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441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timing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Both papers consider the costs and benefits of mandating these standards from:</a:t>
            </a:r>
          </a:p>
          <a:p>
            <a:pPr marL="612775" lvl="2" indent="-342900"/>
            <a:r>
              <a:rPr lang="en-US" sz="2000" dirty="0"/>
              <a:t>1 July 2027 (for new approvals)</a:t>
            </a:r>
          </a:p>
          <a:p>
            <a:pPr marL="612775" lvl="2" indent="-342900"/>
            <a:r>
              <a:rPr lang="en-US" sz="2000" dirty="0"/>
              <a:t>1 July 2028 (for all new vehicles)</a:t>
            </a:r>
            <a:endParaRPr lang="en-US" sz="2800" dirty="0">
              <a:solidFill>
                <a:schemeClr val="accent2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Seeking feedback on:</a:t>
            </a:r>
          </a:p>
          <a:p>
            <a:pPr marL="884238" lvl="3" indent="-342900"/>
            <a:r>
              <a:rPr lang="en-US" sz="2000" dirty="0"/>
              <a:t>Phase in arrangements for different vehicle and engine types.</a:t>
            </a:r>
          </a:p>
          <a:p>
            <a:pPr marL="884238" lvl="3" indent="-342900"/>
            <a:r>
              <a:rPr lang="en-US" sz="2000" dirty="0"/>
              <a:t>How the new UN Regulations for WLTP and RDE should be adopted.</a:t>
            </a:r>
          </a:p>
          <a:p>
            <a:pPr marL="360363" lvl="2" indent="-342900"/>
            <a:r>
              <a:rPr lang="en-US" sz="2800" dirty="0">
                <a:solidFill>
                  <a:schemeClr val="accent2"/>
                </a:solidFill>
              </a:rPr>
              <a:t>Comments close on 26 February 2021.</a:t>
            </a:r>
          </a:p>
          <a:p>
            <a:pPr marL="342900" lvl="1" indent="-342900"/>
            <a:endParaRPr lang="en-AU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918-07B2-4CAA-831C-DB090AA27E57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897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Consultation papers can be accessed at: </a:t>
            </a:r>
            <a:r>
              <a:rPr lang="en-US" dirty="0">
                <a:hlinkClick r:id="rId3"/>
              </a:rPr>
              <a:t>https://www.infrastructure.gov.au/vehicles/environment/forum/index.aspx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Our Sustainable Transport team can be contacted by email at: </a:t>
            </a:r>
            <a:r>
              <a:rPr lang="en-US" dirty="0">
                <a:hlinkClick r:id="rId4"/>
              </a:rPr>
              <a:t>vemissions@infrastructure.gov.au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Federal Register of Legislation</a:t>
            </a:r>
            <a:br>
              <a:rPr lang="en-US" dirty="0"/>
            </a:br>
            <a:r>
              <a:rPr lang="en-US" dirty="0">
                <a:hlinkClick r:id="rId5"/>
              </a:rPr>
              <a:t>https://www.legislation.gov.au/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A9410-EB96-4ABD-8840-5140397D0B2C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6041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oITRDC Interim Branding 2020">
      <a:dk1>
        <a:srgbClr val="000000"/>
      </a:dk1>
      <a:lt1>
        <a:srgbClr val="FFFFFF"/>
      </a:lt1>
      <a:dk2>
        <a:srgbClr val="081E3E"/>
      </a:dk2>
      <a:lt2>
        <a:srgbClr val="E7E7E7"/>
      </a:lt2>
      <a:accent1>
        <a:srgbClr val="081E3E"/>
      </a:accent1>
      <a:accent2>
        <a:srgbClr val="4BB3B5"/>
      </a:accent2>
      <a:accent3>
        <a:srgbClr val="77D1F4"/>
      </a:accent3>
      <a:accent4>
        <a:srgbClr val="9AA3AF"/>
      </a:accent4>
      <a:accent5>
        <a:srgbClr val="C0D48F"/>
      </a:accent5>
      <a:accent6>
        <a:srgbClr val="6FC197"/>
      </a:accent6>
      <a:hlink>
        <a:srgbClr val="0046FF"/>
      </a:hlink>
      <a:folHlink>
        <a:srgbClr val="0046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900"/>
          </a:spcBef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oITRDC Presentation Template_0920_0920.potx" id="{B9188346-DF55-499A-BCC6-63A5FAE99352}" vid="{7DE80C7D-56B4-4F1B-A7A3-818BA5663B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3" ma:contentTypeDescription="Create a new document." ma:contentTypeScope="" ma:versionID="89c13dde5d7aa6b1840a64c3c61e7101">
  <xsd:schema xmlns:xsd="http://www.w3.org/2001/XMLSchema" xmlns:xs="http://www.w3.org/2001/XMLSchema" xmlns:p="http://schemas.microsoft.com/office/2006/metadata/properties" xmlns:ns2="4b4a1c0d-4a69-4996-a84a-fc699b9f49de" xmlns:ns3="acccb6d4-dbe5-46d2-b4d3-5733603d8cc6" targetNamespace="http://schemas.microsoft.com/office/2006/metadata/properties" ma:root="true" ma:fieldsID="49ff99f9a570207563b6136515cf8a36" ns2:_="" ns3:_="">
    <xsd:import namespace="4b4a1c0d-4a69-4996-a84a-fc699b9f49de"/>
    <xsd:import namespace="acccb6d4-dbe5-46d2-b4d3-5733603d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1BF5E2-166A-4591-8AAA-B9558EDFF519}"/>
</file>

<file path=customXml/itemProps2.xml><?xml version="1.0" encoding="utf-8"?>
<ds:datastoreItem xmlns:ds="http://schemas.openxmlformats.org/officeDocument/2006/customXml" ds:itemID="{1C4BD09E-EEFE-4781-BEA4-1FAEA85FA443}"/>
</file>

<file path=customXml/itemProps3.xml><?xml version="1.0" encoding="utf-8"?>
<ds:datastoreItem xmlns:ds="http://schemas.openxmlformats.org/officeDocument/2006/customXml" ds:itemID="{1D63A096-8ED1-4598-942A-1DF6A469C929}"/>
</file>

<file path=docProps/app.xml><?xml version="1.0" encoding="utf-8"?>
<Properties xmlns="http://schemas.openxmlformats.org/officeDocument/2006/extended-properties" xmlns:vt="http://schemas.openxmlformats.org/officeDocument/2006/docPropsVTypes">
  <Template>DoITRDC Presentation Template</Template>
  <TotalTime>248</TotalTime>
  <Words>224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Light and Heavy Vehicle Emission Standards for Cleaner Air</vt:lpstr>
      <vt:lpstr>What is Australia considering?</vt:lpstr>
      <vt:lpstr>Proposed timing</vt:lpstr>
      <vt:lpstr>Further information</vt:lpstr>
    </vt:vector>
  </TitlesOfParts>
  <Company>Department of Infrastructure &amp; Regional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set-up</dc:title>
  <dc:creator>COX Matthew</dc:creator>
  <cp:lastModifiedBy>FC</cp:lastModifiedBy>
  <cp:revision>25</cp:revision>
  <dcterms:created xsi:type="dcterms:W3CDTF">2020-12-22T00:26:21Z</dcterms:created>
  <dcterms:modified xsi:type="dcterms:W3CDTF">2021-01-08T08:11:36Z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